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1"/>
    <p:sldMasterId id="2147483706" r:id="rId2"/>
  </p:sldMasterIdLst>
  <p:notesMasterIdLst>
    <p:notesMasterId r:id="rId54"/>
  </p:notesMasterIdLst>
  <p:handoutMasterIdLst>
    <p:handoutMasterId r:id="rId55"/>
  </p:handoutMasterIdLst>
  <p:sldIdLst>
    <p:sldId id="459" r:id="rId3"/>
    <p:sldId id="460" r:id="rId4"/>
    <p:sldId id="464" r:id="rId5"/>
    <p:sldId id="465" r:id="rId6"/>
    <p:sldId id="490" r:id="rId7"/>
    <p:sldId id="461" r:id="rId8"/>
    <p:sldId id="462" r:id="rId9"/>
    <p:sldId id="463" r:id="rId10"/>
    <p:sldId id="487" r:id="rId11"/>
    <p:sldId id="488" r:id="rId12"/>
    <p:sldId id="489" r:id="rId13"/>
    <p:sldId id="271" r:id="rId14"/>
    <p:sldId id="443" r:id="rId15"/>
    <p:sldId id="480" r:id="rId16"/>
    <p:sldId id="481" r:id="rId17"/>
    <p:sldId id="482" r:id="rId18"/>
    <p:sldId id="483" r:id="rId19"/>
    <p:sldId id="484" r:id="rId20"/>
    <p:sldId id="486" r:id="rId21"/>
    <p:sldId id="497" r:id="rId22"/>
    <p:sldId id="498" r:id="rId23"/>
    <p:sldId id="493" r:id="rId24"/>
    <p:sldId id="496" r:id="rId25"/>
    <p:sldId id="331" r:id="rId26"/>
    <p:sldId id="309" r:id="rId27"/>
    <p:sldId id="445" r:id="rId28"/>
    <p:sldId id="391" r:id="rId29"/>
    <p:sldId id="392" r:id="rId30"/>
    <p:sldId id="393" r:id="rId31"/>
    <p:sldId id="472" r:id="rId32"/>
    <p:sldId id="471" r:id="rId33"/>
    <p:sldId id="469" r:id="rId34"/>
    <p:sldId id="470" r:id="rId35"/>
    <p:sldId id="347" r:id="rId36"/>
    <p:sldId id="359" r:id="rId37"/>
    <p:sldId id="355" r:id="rId38"/>
    <p:sldId id="473" r:id="rId39"/>
    <p:sldId id="474" r:id="rId40"/>
    <p:sldId id="475" r:id="rId41"/>
    <p:sldId id="476" r:id="rId42"/>
    <p:sldId id="477" r:id="rId43"/>
    <p:sldId id="478" r:id="rId44"/>
    <p:sldId id="429" r:id="rId45"/>
    <p:sldId id="403" r:id="rId46"/>
    <p:sldId id="406" r:id="rId47"/>
    <p:sldId id="407" r:id="rId48"/>
    <p:sldId id="409" r:id="rId49"/>
    <p:sldId id="411" r:id="rId50"/>
    <p:sldId id="494" r:id="rId51"/>
    <p:sldId id="491" r:id="rId52"/>
    <p:sldId id="492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00"/>
    <a:srgbClr val="336600"/>
    <a:srgbClr val="000099"/>
    <a:srgbClr val="33CCFF"/>
    <a:srgbClr val="0099CC"/>
    <a:srgbClr val="FF00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-86" y="-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B06DEC0B-8EB6-418B-9F0D-2AC84177FE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6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6479AC06-5F0B-478E-B45C-2CF88DD39F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7943" indent="-299209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96835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75569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54304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33038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11772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90506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69240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70091E-DCB0-47AB-A78C-50CD086FE425}" type="slidenum">
              <a:rPr lang="en-US" sz="1300"/>
              <a:pPr/>
              <a:t>3</a:t>
            </a:fld>
            <a:endParaRPr lang="en-US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10D097E-0AB1-4EDA-886A-F171E3B430AA}" type="slidenum">
              <a:rPr lang="en-US" sz="1300">
                <a:latin typeface="Times New Roman" pitchFamily="18" charset="0"/>
              </a:rPr>
              <a:pPr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E8510F9-DED1-4DB0-B405-3FF08E3A50AE}" type="slidenum">
              <a:rPr lang="en-US" sz="1300">
                <a:latin typeface="Times New Roman" pitchFamily="18" charset="0"/>
              </a:rPr>
              <a:pPr/>
              <a:t>22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E994705-8C86-469E-8D95-7579338445EF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1431544-16C0-4CA8-8C36-9D65F5539167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7193374-DDA2-475E-BD1D-A7343AD70563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937CE84-111E-4E90-8A80-04FC11C6FCFE}" type="slidenum">
              <a:rPr lang="en-US" sz="1300">
                <a:latin typeface="Times New Roman" pitchFamily="18" charset="0"/>
              </a:rPr>
              <a:pPr/>
              <a:t>26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49D0635-9443-4C0F-868B-599225A774D8}" type="slidenum">
              <a:rPr lang="en-US" sz="1300">
                <a:latin typeface="Times New Roman" pitchFamily="18" charset="0"/>
              </a:rPr>
              <a:pPr/>
              <a:t>30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08CD817-4967-4103-A0EA-A55029E50B58}" type="slidenum">
              <a:rPr lang="en-US" sz="1300">
                <a:latin typeface="Times New Roman" pitchFamily="18" charset="0"/>
              </a:rPr>
              <a:pPr/>
              <a:t>31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F40827B-BE05-4693-9EBB-F797A7A273C6}" type="slidenum">
              <a:rPr lang="en-US" sz="1300">
                <a:latin typeface="Times New Roman" pitchFamily="18" charset="0"/>
              </a:rPr>
              <a:pPr/>
              <a:t>34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EBA25E8-6085-41C5-B757-EC13EF647ED3}" type="slidenum">
              <a:rPr lang="en-US" sz="1300">
                <a:latin typeface="Times New Roman" pitchFamily="18" charset="0"/>
              </a:rPr>
              <a:pPr/>
              <a:t>35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7943" indent="-299209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96835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75569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54304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33038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11772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90506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69240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AB1642-95DB-4BA2-B097-B5BDD699540D}" type="slidenum">
              <a:rPr lang="en-US" sz="1300"/>
              <a:pPr/>
              <a:t>4</a:t>
            </a:fld>
            <a:endParaRPr lang="en-US" sz="13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BFBB672-18E6-4D48-894E-3D33FCC7BF29}" type="slidenum">
              <a:rPr lang="en-US" sz="1300">
                <a:latin typeface="Times New Roman" pitchFamily="18" charset="0"/>
              </a:rPr>
              <a:pPr/>
              <a:t>36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DFC0ECE-00E0-4D1E-A5A8-69E0EB3AB6E4}" type="slidenum">
              <a:rPr lang="en-US" sz="1300">
                <a:latin typeface="Times New Roman" pitchFamily="18" charset="0"/>
              </a:rPr>
              <a:pPr/>
              <a:t>42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21027C81-6473-408E-B7C0-D4F115F360F0}" type="slidenum">
              <a:rPr lang="en-US" sz="1300">
                <a:latin typeface="Times New Roman" pitchFamily="18" charset="0"/>
              </a:rPr>
              <a:pPr algn="r"/>
              <a:t>43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6BFC619-1EC3-4F70-8ECE-66E2060FF5A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/>
              <a:t>50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E8510F9-DED1-4DB0-B405-3FF08E3A50AE}" type="slidenum">
              <a:rPr lang="en-US" sz="1300">
                <a:latin typeface="Times New Roman" pitchFamily="18" charset="0"/>
              </a:rPr>
              <a:pPr/>
              <a:t>51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7943" indent="-299209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96835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75569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54304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33038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11772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90506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69240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146E19-6A25-4582-88D7-D1547020A0D1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7943" indent="-299209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96835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75569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54304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33038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11772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90506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69240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217D28-9B3E-4DB3-BDFD-5838A43A9659}" type="slidenum">
              <a:rPr lang="en-US" sz="1300"/>
              <a:pPr/>
              <a:t>7</a:t>
            </a:fld>
            <a:endParaRPr 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7943" indent="-299209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96835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75569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54304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33038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11772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90506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69240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BBCF7F-8406-425E-9DF1-6803F73EB2B9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7943" indent="-299209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96835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75569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54304" indent="-239367" defTabSz="967442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33038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11772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90506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69240" indent="-239367" defTabSz="96744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D41C81-6915-4F5A-917C-5AE5837C9646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B1C4676-183B-4ADD-915E-F797A7ACECF8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4172891-FC13-428F-ADA4-D107BAD7196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/>
              <a:t>13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6880BC4-2935-4B8B-8F4E-5AF41AB8F891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55D77-D207-4C47-A523-E3E632462FDC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2B8DA5D3-A47C-4938-BAE2-6016E1575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56922B-F511-4666-AF4E-1762D2192AD9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22B15EAD-9241-4266-9090-463AD44F2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D0BD0-F68C-4402-8EF8-CAFED57BDF94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C8F61EE9-0BC1-49B6-8C10-454E693AC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734A-6896-46EA-B990-EBEF093D2891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  <a:fld id="{EA336C94-7035-4D6B-8F22-B3C7EE07F8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CDB200F2-D49B-4480-8DA6-A5B520233B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F2CC3E1-19ED-4273-A8B6-20267328F6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95FD87E-E3A4-4020-8DE8-D391E8ECE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4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490AA0E4-F9D6-4AD4-8846-DDAF234C1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3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9CD29927-F947-45F9-81AE-60190AF1F4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2CDA0E2B-25E4-4B23-AB98-B28E1B378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0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3C4D2C7-9216-4BCA-82F2-4B286E9714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C82F6-26B5-4E9A-8878-082C8F565038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E88A11F5-B851-44CC-BB71-1BDCA68952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3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25E806EA-4816-4DD5-B245-A18FA94822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82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45277C21-3084-4D4E-BA41-A17B10BF1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9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F1BC53E4-1C11-49D0-B07E-955ADB0951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1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9E377A14-389F-4EF2-8821-FCBFE6D1CD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7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8F02E5EB-F305-4279-A182-0FD9472093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6B72A-266C-4711-AE8A-15BBEE1F9D5B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30328AC8-9DE5-4EC7-AB8A-0906355FE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9877D-33FC-4E9A-A80E-BAD6686322AF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7C16F094-E814-413D-8174-3C76190225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EC084-24F2-461C-8510-0E83AA156E92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7F0C834F-1FE5-4B7B-A57A-609B87FCBA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E2DF0-FC64-445A-885E-5F65425D31FC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12BFD38A-864F-48FD-BFF2-224B31315B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1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707A2-A0B9-4519-ADC7-AF170262A32A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9C91F35-2DA9-4279-BC26-023F63FD48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A299D6-510A-466D-A027-8EBD57D90894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69CBDC8B-A044-4510-990A-4221074C0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E1B06-CE49-49B4-98A3-2D097AE405A7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BC640DE4-0FC2-484A-8869-3948F33A5C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8730023D-E5E7-45C0-9996-1735077AC4A4}" type="datetime1">
              <a:rPr lang="en-US"/>
              <a:pPr/>
              <a:t>1/15/2013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r>
              <a:rPr lang="en-US"/>
              <a:t>2-</a:t>
            </a:r>
            <a:fld id="{853E318E-6B26-4C06-8293-B74F4C9B3E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4004" r:id="rId7"/>
    <p:sldLayoutId id="2147484005" r:id="rId8"/>
    <p:sldLayoutId id="2147483991" r:id="rId9"/>
    <p:sldLayoutId id="2147484006" r:id="rId10"/>
    <p:sldLayoutId id="2147484007" r:id="rId11"/>
    <p:sldLayoutId id="214748400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r>
              <a:rPr lang="en-US"/>
              <a:t>4-</a:t>
            </a:r>
            <a:fld id="{F736BBD4-9468-4968-A87D-3F03797F731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.pearsoncmg.com/aw/aw_kurose_network_2/applets/transmission/delay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4.wmf"/><Relationship Id="rId12" Type="http://schemas.openxmlformats.org/officeDocument/2006/relationships/image" Target="../media/image3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7.wmf"/><Relationship Id="rId9" Type="http://schemas.openxmlformats.org/officeDocument/2006/relationships/image" Target="../media/image5.wmf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in Networking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20063" cy="478155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u="sng" smtClean="0"/>
              <a:t>microsecond is one millionth of a second.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	1 microsecond = 1µs = 0.000001 sec = 1 x 10</a:t>
            </a:r>
            <a:r>
              <a:rPr lang="en-US" baseline="30000" smtClean="0"/>
              <a:t>-6</a:t>
            </a:r>
            <a:r>
              <a:rPr lang="en-US" smtClean="0"/>
              <a:t> sec</a:t>
            </a:r>
          </a:p>
          <a:p>
            <a:r>
              <a:rPr lang="en-US" smtClean="0"/>
              <a:t>A </a:t>
            </a:r>
            <a:r>
              <a:rPr lang="en-US" u="sng" smtClean="0"/>
              <a:t>millisecond is one thousandth of a second.</a:t>
            </a:r>
          </a:p>
          <a:p>
            <a:pPr>
              <a:buFont typeface="Wingdings" pitchFamily="2" charset="2"/>
              <a:buNone/>
            </a:pPr>
            <a:r>
              <a:rPr lang="fr-FR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fr-FR" smtClean="0"/>
              <a:t>	1 millisecond = 1 ms = 0.001 sec = 1 x 10</a:t>
            </a:r>
            <a:r>
              <a:rPr lang="fr-FR" baseline="30000" smtClean="0"/>
              <a:t>-3</a:t>
            </a:r>
            <a:r>
              <a:rPr lang="fr-FR" smtClean="0"/>
              <a:t> sec</a:t>
            </a:r>
          </a:p>
          <a:p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357BB3E2-A090-4904-B443-32F503DC4EEE}" type="slidenum">
              <a:rPr lang="en-US" sz="1400" smtClean="0"/>
              <a:pPr/>
              <a:t>1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7644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Circuit vs. Packet Switching Continued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867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Circuit Switching: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Total bandwidth divided by number of users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Maximum of ten users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Can only transmit at 1 Mbps/10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Packet Switched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With 35 users less than .0004 probability more 10 are active at any moment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Can transmit at 1 Mbps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45946A55-2453-40CE-9DA6-C397970601EA}" type="slidenum">
              <a:rPr lang="en-US" sz="1400" smtClean="0"/>
              <a:pPr/>
              <a:t>10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0254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6DE38F24-3EA8-4CEF-A1F0-29CCD99D2755}" type="slidenum">
              <a:rPr lang="en-US" sz="1400" smtClean="0"/>
              <a:pPr/>
              <a:t>11</a:t>
            </a:fld>
            <a:endParaRPr lang="en-US" sz="140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smtClean="0"/>
              <a:t>Packet switching versus circuit switching</a:t>
            </a:r>
            <a:endParaRPr lang="en-US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8196263" cy="4648200"/>
          </a:xfrm>
        </p:spPr>
        <p:txBody>
          <a:bodyPr/>
          <a:lstStyle/>
          <a:p>
            <a:r>
              <a:rPr lang="en-US" sz="2400" smtClean="0"/>
              <a:t>great for bursty data</a:t>
            </a:r>
          </a:p>
          <a:p>
            <a:pPr lvl="1"/>
            <a:r>
              <a:rPr lang="en-US" smtClean="0"/>
              <a:t>resource sharing</a:t>
            </a:r>
          </a:p>
          <a:p>
            <a:pPr lvl="1"/>
            <a:r>
              <a:rPr lang="en-US" smtClean="0"/>
              <a:t>simpler, no call setup</a:t>
            </a:r>
            <a:endParaRPr lang="en-US" sz="2000" smtClean="0"/>
          </a:p>
          <a:p>
            <a:r>
              <a:rPr lang="en-US" sz="2400" smtClean="0">
                <a:solidFill>
                  <a:srgbClr val="FF0000"/>
                </a:solidFill>
              </a:rPr>
              <a:t>excessive congestion:</a:t>
            </a:r>
            <a:r>
              <a:rPr lang="en-US" sz="2400" smtClean="0"/>
              <a:t> packet delay and loss</a:t>
            </a:r>
          </a:p>
          <a:p>
            <a:pPr lvl="1"/>
            <a:r>
              <a:rPr lang="en-US" smtClean="0"/>
              <a:t>protocols needed for reliable data transfer, congestion control</a:t>
            </a:r>
            <a:endParaRPr lang="en-US" sz="2000" smtClean="0"/>
          </a:p>
          <a:p>
            <a:r>
              <a:rPr lang="en-US" sz="2400" smtClean="0">
                <a:solidFill>
                  <a:srgbClr val="FF0000"/>
                </a:solidFill>
              </a:rPr>
              <a:t>Q: How to provide circuit-like behavior?</a:t>
            </a:r>
            <a:endParaRPr lang="en-US" sz="2400" smtClean="0"/>
          </a:p>
          <a:p>
            <a:pPr lvl="1"/>
            <a:r>
              <a:rPr lang="en-US" smtClean="0"/>
              <a:t>bandwidth guarantees needed for audio/video apps</a:t>
            </a:r>
          </a:p>
          <a:p>
            <a:pPr lvl="1"/>
            <a:r>
              <a:rPr lang="en-US" smtClean="0"/>
              <a:t>still an unsolved problem</a:t>
            </a:r>
            <a:endParaRPr lang="en-US" sz="2000" smtClean="0"/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371600"/>
            <a:ext cx="76200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Is packet switching a “slam dunk winner?”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5734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81922" name="Picture 3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524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23" name="Group 49"/>
          <p:cNvGrpSpPr>
            <a:grpSpLocks/>
          </p:cNvGrpSpPr>
          <p:nvPr/>
        </p:nvGrpSpPr>
        <p:grpSpPr bwMode="auto">
          <a:xfrm>
            <a:off x="6438900" y="2770188"/>
            <a:ext cx="1155700" cy="620712"/>
            <a:chOff x="3600" y="219"/>
            <a:chExt cx="360" cy="175"/>
          </a:xfrm>
        </p:grpSpPr>
        <p:sp>
          <p:nvSpPr>
            <p:cNvPr id="81946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81947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8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9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81950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81951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56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7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8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52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53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4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5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5438" y="177800"/>
            <a:ext cx="8001000" cy="76835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Packet switching versus circuit switching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981200"/>
            <a:ext cx="3810000" cy="4648200"/>
          </a:xfrm>
        </p:spPr>
        <p:txBody>
          <a:bodyPr/>
          <a:lstStyle/>
          <a:p>
            <a:pPr marL="231775" indent="-231775" eaLnBrk="1" hangingPunct="1">
              <a:buSzPct val="75000"/>
              <a:buFont typeface="Wingdings" pitchFamily="2" charset="2"/>
              <a:buNone/>
              <a:tabLst>
                <a:tab pos="566738" algn="l"/>
              </a:tabLst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example:</a:t>
            </a:r>
          </a:p>
          <a:p>
            <a:pPr marL="231775" indent="-231775" eaLnBrk="1" hangingPunct="1">
              <a:buSzTx/>
              <a:buFont typeface="Wingdings" pitchFamily="2" charset="2"/>
              <a:buChar char="§"/>
              <a:tabLst>
                <a:tab pos="566738" algn="l"/>
              </a:tabLst>
            </a:pPr>
            <a:r>
              <a:rPr lang="en-US" sz="2400" smtClean="0">
                <a:ea typeface="ＭＳ Ｐゴシック" pitchFamily="34" charset="-128"/>
              </a:rPr>
              <a:t>1 Mb/s link</a:t>
            </a:r>
          </a:p>
          <a:p>
            <a:pPr marL="231775" indent="-231775" eaLnBrk="1" hangingPunct="1">
              <a:buSzTx/>
              <a:buFont typeface="Wingdings" pitchFamily="2" charset="2"/>
              <a:buChar char="§"/>
              <a:tabLst>
                <a:tab pos="566738" algn="l"/>
              </a:tabLst>
            </a:pPr>
            <a:r>
              <a:rPr lang="en-US" sz="2400" smtClean="0">
                <a:ea typeface="ＭＳ Ｐゴシック" pitchFamily="34" charset="-128"/>
              </a:rPr>
              <a:t>each user: </a:t>
            </a:r>
          </a:p>
          <a:p>
            <a:pPr marL="566738" lvl="1" indent="-219075" eaLnBrk="1" hangingPunct="1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sz="2000" smtClean="0"/>
              <a:t>100 kb/s when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active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altLang="ja-JP" sz="2000" smtClean="0">
              <a:ea typeface="ＭＳ Ｐゴシック" pitchFamily="34" charset="-128"/>
            </a:endParaRPr>
          </a:p>
          <a:p>
            <a:pPr marL="566738" lvl="1" indent="-219075" eaLnBrk="1" hangingPunct="1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sz="2000" smtClean="0"/>
              <a:t>active 10% of time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endParaRPr lang="en-US" sz="2000" smtClean="0"/>
          </a:p>
          <a:p>
            <a:pPr marL="231775" indent="-231775" eaLnBrk="1" hangingPunct="1">
              <a:buSzPct val="75000"/>
              <a:tabLst>
                <a:tab pos="566738" algn="l"/>
              </a:tabLst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circuit-switching: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r>
              <a:rPr lang="en-US" sz="2000" smtClean="0"/>
              <a:t>10 users</a:t>
            </a:r>
          </a:p>
          <a:p>
            <a:pPr marL="231775" indent="-231775" eaLnBrk="1" hangingPunct="1">
              <a:buSzPct val="75000"/>
              <a:tabLst>
                <a:tab pos="566738" algn="l"/>
              </a:tabLst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packet switching: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r>
              <a:rPr lang="en-US" sz="2000" smtClean="0"/>
              <a:t>with 35 users, probability &gt; 10 active at same time is less than .0004 *</a:t>
            </a:r>
          </a:p>
          <a:p>
            <a:pPr marL="231775" indent="-231775" eaLnBrk="1" hangingPunct="1">
              <a:tabLst>
                <a:tab pos="566738" algn="l"/>
              </a:tabLst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8192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8300" y="1122363"/>
            <a:ext cx="8715375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packet switching allows more users to use network!</a:t>
            </a:r>
          </a:p>
        </p:txBody>
      </p:sp>
      <p:sp>
        <p:nvSpPr>
          <p:cNvPr id="81927" name="Line 15"/>
          <p:cNvSpPr>
            <a:spLocks noChangeShapeType="1"/>
          </p:cNvSpPr>
          <p:nvPr/>
        </p:nvSpPr>
        <p:spPr bwMode="auto">
          <a:xfrm>
            <a:off x="5380038" y="2562225"/>
            <a:ext cx="838200" cy="457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16"/>
          <p:cNvSpPr>
            <a:spLocks noChangeShapeType="1"/>
          </p:cNvSpPr>
          <p:nvPr/>
        </p:nvSpPr>
        <p:spPr bwMode="auto">
          <a:xfrm>
            <a:off x="6218238" y="3019425"/>
            <a:ext cx="20383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17"/>
          <p:cNvSpPr>
            <a:spLocks noChangeShapeType="1"/>
          </p:cNvSpPr>
          <p:nvPr/>
        </p:nvSpPr>
        <p:spPr bwMode="auto">
          <a:xfrm>
            <a:off x="6218238" y="3171825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8"/>
          <p:cNvSpPr>
            <a:spLocks noChangeShapeType="1"/>
          </p:cNvSpPr>
          <p:nvPr/>
        </p:nvSpPr>
        <p:spPr bwMode="auto">
          <a:xfrm flipV="1">
            <a:off x="5456238" y="3171825"/>
            <a:ext cx="762000" cy="609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Text Box 19"/>
          <p:cNvSpPr txBox="1">
            <a:spLocks noChangeArrowheads="1"/>
          </p:cNvSpPr>
          <p:nvPr/>
        </p:nvSpPr>
        <p:spPr bwMode="auto">
          <a:xfrm>
            <a:off x="5145088" y="2740025"/>
            <a:ext cx="730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i="1">
                <a:solidFill>
                  <a:srgbClr val="000099"/>
                </a:solidFill>
                <a:latin typeface="Gill Sans MT" pitchFamily="34" charset="0"/>
              </a:rPr>
              <a:t>N</a:t>
            </a:r>
            <a:r>
              <a:rPr lang="en-US" sz="2000">
                <a:solidFill>
                  <a:srgbClr val="000099"/>
                </a:solidFill>
                <a:latin typeface="Gill Sans MT" pitchFamily="34" charset="0"/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rgbClr val="000099"/>
                </a:solidFill>
                <a:latin typeface="Gill Sans MT" pitchFamily="34" charset="0"/>
              </a:rPr>
              <a:t>users</a:t>
            </a:r>
          </a:p>
        </p:txBody>
      </p:sp>
      <p:sp>
        <p:nvSpPr>
          <p:cNvPr id="81932" name="Text Box 20"/>
          <p:cNvSpPr txBox="1">
            <a:spLocks noChangeArrowheads="1"/>
          </p:cNvSpPr>
          <p:nvPr/>
        </p:nvSpPr>
        <p:spPr bwMode="auto">
          <a:xfrm>
            <a:off x="7542213" y="3303588"/>
            <a:ext cx="146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1 Mbps link</a:t>
            </a:r>
          </a:p>
        </p:txBody>
      </p:sp>
      <p:sp>
        <p:nvSpPr>
          <p:cNvPr id="81933" name="Line 47"/>
          <p:cNvSpPr>
            <a:spLocks noChangeShapeType="1"/>
          </p:cNvSpPr>
          <p:nvPr/>
        </p:nvSpPr>
        <p:spPr bwMode="auto">
          <a:xfrm>
            <a:off x="7586663" y="3086100"/>
            <a:ext cx="1409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34" name="Group 35"/>
          <p:cNvGrpSpPr>
            <a:grpSpLocks/>
          </p:cNvGrpSpPr>
          <p:nvPr/>
        </p:nvGrpSpPr>
        <p:grpSpPr bwMode="auto">
          <a:xfrm>
            <a:off x="4719638" y="4767263"/>
            <a:ext cx="4168775" cy="985837"/>
            <a:chOff x="3016" y="3097"/>
            <a:chExt cx="2626" cy="621"/>
          </a:xfrm>
        </p:grpSpPr>
        <p:sp>
          <p:nvSpPr>
            <p:cNvPr id="81944" name="Text Box 48"/>
            <p:cNvSpPr txBox="1">
              <a:spLocks noChangeArrowheads="1"/>
            </p:cNvSpPr>
            <p:nvPr/>
          </p:nvSpPr>
          <p:spPr bwMode="auto">
            <a:xfrm>
              <a:off x="3016" y="3097"/>
              <a:ext cx="26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i="1">
                  <a:solidFill>
                    <a:srgbClr val="CC0000"/>
                  </a:solidFill>
                  <a:latin typeface="Gill Sans MT" pitchFamily="34" charset="0"/>
                </a:rPr>
                <a:t>Q:</a:t>
              </a:r>
              <a:r>
                <a:rPr lang="en-US">
                  <a:latin typeface="Gill Sans MT" pitchFamily="34" charset="0"/>
                </a:rPr>
                <a:t> how did we get value 0.0004?</a:t>
              </a:r>
            </a:p>
          </p:txBody>
        </p:sp>
        <p:sp>
          <p:nvSpPr>
            <p:cNvPr id="81945" name="Text Box 48"/>
            <p:cNvSpPr txBox="1">
              <a:spLocks noChangeArrowheads="1"/>
            </p:cNvSpPr>
            <p:nvPr/>
          </p:nvSpPr>
          <p:spPr bwMode="auto">
            <a:xfrm>
              <a:off x="3031" y="3430"/>
              <a:ext cx="25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i="1">
                  <a:solidFill>
                    <a:srgbClr val="CC0000"/>
                  </a:solidFill>
                  <a:latin typeface="Gill Sans MT" pitchFamily="34" charset="0"/>
                </a:rPr>
                <a:t>Q:</a:t>
              </a:r>
              <a:r>
                <a:rPr lang="en-US">
                  <a:latin typeface="Gill Sans MT" pitchFamily="34" charset="0"/>
                </a:rPr>
                <a:t> what happens if &gt; 35 users ?</a:t>
              </a:r>
            </a:p>
          </p:txBody>
        </p:sp>
      </p:grpSp>
      <p:sp>
        <p:nvSpPr>
          <p:cNvPr id="81935" name="Text Box 34"/>
          <p:cNvSpPr txBox="1">
            <a:spLocks noChangeArrowheads="1"/>
          </p:cNvSpPr>
          <p:nvPr/>
        </p:nvSpPr>
        <p:spPr bwMode="auto">
          <a:xfrm rot="5273514">
            <a:off x="4791869" y="2780507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800" b="1"/>
              <a:t>…..</a:t>
            </a:r>
          </a:p>
        </p:txBody>
      </p:sp>
      <p:grpSp>
        <p:nvGrpSpPr>
          <p:cNvPr id="81936" name="Group 37"/>
          <p:cNvGrpSpPr>
            <a:grpSpLocks/>
          </p:cNvGrpSpPr>
          <p:nvPr/>
        </p:nvGrpSpPr>
        <p:grpSpPr bwMode="auto">
          <a:xfrm>
            <a:off x="4646613" y="2066925"/>
            <a:ext cx="779462" cy="679450"/>
            <a:chOff x="-44" y="1473"/>
            <a:chExt cx="981" cy="1105"/>
          </a:xfrm>
        </p:grpSpPr>
        <p:pic>
          <p:nvPicPr>
            <p:cNvPr id="81942" name="Picture 3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43" name="Freeform 3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37" name="Group 40"/>
          <p:cNvGrpSpPr>
            <a:grpSpLocks/>
          </p:cNvGrpSpPr>
          <p:nvPr/>
        </p:nvGrpSpPr>
        <p:grpSpPr bwMode="auto">
          <a:xfrm>
            <a:off x="4651375" y="3392488"/>
            <a:ext cx="779463" cy="679450"/>
            <a:chOff x="-44" y="1473"/>
            <a:chExt cx="981" cy="1105"/>
          </a:xfrm>
        </p:grpSpPr>
        <p:pic>
          <p:nvPicPr>
            <p:cNvPr id="81940" name="Picture 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41" name="Freeform 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BC039779-D892-4E2A-BECB-91AB8DA54B8C}" type="slidenum">
              <a:rPr lang="en-US" sz="1200">
                <a:latin typeface="Tahoma" pitchFamily="34" charset="0"/>
              </a:rPr>
              <a:pPr/>
              <a:t>12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81939" name="TextBox 1"/>
          <p:cNvSpPr txBox="1">
            <a:spLocks noChangeArrowheads="1"/>
          </p:cNvSpPr>
          <p:nvPr/>
        </p:nvSpPr>
        <p:spPr bwMode="auto">
          <a:xfrm>
            <a:off x="647700" y="6462713"/>
            <a:ext cx="5154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400"/>
              <a:t>* Check out the online interactive exercises for more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solidFill>
                  <a:srgbClr val="000000"/>
                </a:solidFill>
                <a:latin typeface="Tahoma" pitchFamily="34" charset="0"/>
              </a:rPr>
              <a:t>Introduction</a:t>
            </a:r>
          </a:p>
        </p:txBody>
      </p:sp>
      <p:pic>
        <p:nvPicPr>
          <p:cNvPr id="110594" name="Picture 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00025"/>
            <a:ext cx="7772400" cy="81121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sources of packet delay</a:t>
            </a:r>
            <a:endParaRPr lang="en-US" sz="4800" smtClean="0">
              <a:ea typeface="ＭＳ Ｐゴシック" pitchFamily="34" charset="-128"/>
            </a:endParaRP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2012" y="4491038"/>
            <a:ext cx="7579343" cy="1636712"/>
          </a:xfrm>
        </p:spPr>
        <p:txBody>
          <a:bodyPr/>
          <a:lstStyle/>
          <a:p>
            <a:pPr lvl="1">
              <a:defRPr/>
            </a:pPr>
            <a:r>
              <a:rPr lang="en-US" dirty="0"/>
              <a:t>Sum of delays for a </a:t>
            </a:r>
            <a:r>
              <a:rPr lang="en-US" u="sng" dirty="0"/>
              <a:t>single node is the total nodal delay</a:t>
            </a:r>
          </a:p>
          <a:p>
            <a:pPr lvl="1">
              <a:defRPr/>
            </a:pPr>
            <a:endParaRPr lang="en-US" u="sng" dirty="0"/>
          </a:p>
          <a:p>
            <a:pPr lvl="1">
              <a:defRPr/>
            </a:pPr>
            <a:r>
              <a:rPr lang="en-US" dirty="0"/>
              <a:t>Sum of delays for </a:t>
            </a:r>
            <a:r>
              <a:rPr lang="en-US" u="sng" dirty="0"/>
              <a:t>entire path is end-to-end delay</a:t>
            </a:r>
            <a:r>
              <a:rPr lang="en-US" dirty="0"/>
              <a:t> (Sum of all nodal delays)</a:t>
            </a:r>
          </a:p>
        </p:txBody>
      </p:sp>
      <p:sp>
        <p:nvSpPr>
          <p:cNvPr id="110597" name="Oval 7"/>
          <p:cNvSpPr>
            <a:spLocks noChangeArrowheads="1"/>
          </p:cNvSpPr>
          <p:nvPr/>
        </p:nvSpPr>
        <p:spPr bwMode="auto">
          <a:xfrm>
            <a:off x="3351213" y="2219325"/>
            <a:ext cx="1198562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598" name="Rectangle 8"/>
          <p:cNvSpPr>
            <a:spLocks noChangeArrowheads="1"/>
          </p:cNvSpPr>
          <p:nvPr/>
        </p:nvSpPr>
        <p:spPr bwMode="auto">
          <a:xfrm>
            <a:off x="3351213" y="2151063"/>
            <a:ext cx="1198562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0599" name="Oval 9"/>
          <p:cNvSpPr>
            <a:spLocks noChangeArrowheads="1"/>
          </p:cNvSpPr>
          <p:nvPr/>
        </p:nvSpPr>
        <p:spPr bwMode="auto">
          <a:xfrm>
            <a:off x="3360738" y="1922463"/>
            <a:ext cx="1198562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10600" name="Group 10"/>
          <p:cNvGrpSpPr>
            <a:grpSpLocks/>
          </p:cNvGrpSpPr>
          <p:nvPr/>
        </p:nvGrpSpPr>
        <p:grpSpPr bwMode="auto">
          <a:xfrm>
            <a:off x="3706813" y="1952625"/>
            <a:ext cx="498475" cy="119063"/>
            <a:chOff x="2208" y="2184"/>
            <a:chExt cx="176" cy="69"/>
          </a:xfrm>
        </p:grpSpPr>
        <p:grpSp>
          <p:nvGrpSpPr>
            <p:cNvPr id="110644" name="Group 11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0649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0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1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645" name="Group 15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064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0601" name="Oval 19"/>
          <p:cNvSpPr>
            <a:spLocks noChangeArrowheads="1"/>
          </p:cNvSpPr>
          <p:nvPr/>
        </p:nvSpPr>
        <p:spPr bwMode="auto">
          <a:xfrm>
            <a:off x="6446838" y="2238375"/>
            <a:ext cx="1198562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2" name="Line 20"/>
          <p:cNvSpPr>
            <a:spLocks noChangeShapeType="1"/>
          </p:cNvSpPr>
          <p:nvPr/>
        </p:nvSpPr>
        <p:spPr bwMode="auto">
          <a:xfrm>
            <a:off x="6456363" y="22177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Rectangle 21"/>
          <p:cNvSpPr>
            <a:spLocks noChangeArrowheads="1"/>
          </p:cNvSpPr>
          <p:nvPr/>
        </p:nvSpPr>
        <p:spPr bwMode="auto">
          <a:xfrm>
            <a:off x="6456363" y="2179638"/>
            <a:ext cx="1198562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4" name="Oval 22"/>
          <p:cNvSpPr>
            <a:spLocks noChangeArrowheads="1"/>
          </p:cNvSpPr>
          <p:nvPr/>
        </p:nvSpPr>
        <p:spPr bwMode="auto">
          <a:xfrm>
            <a:off x="6465888" y="1951038"/>
            <a:ext cx="1198562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5" name="Line 24"/>
          <p:cNvSpPr>
            <a:spLocks noChangeShapeType="1"/>
          </p:cNvSpPr>
          <p:nvPr/>
        </p:nvSpPr>
        <p:spPr bwMode="auto">
          <a:xfrm>
            <a:off x="2620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25"/>
          <p:cNvSpPr>
            <a:spLocks noChangeShapeType="1"/>
          </p:cNvSpPr>
          <p:nvPr/>
        </p:nvSpPr>
        <p:spPr bwMode="auto">
          <a:xfrm flipV="1">
            <a:off x="2925763" y="2397125"/>
            <a:ext cx="428625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26"/>
          <p:cNvSpPr>
            <a:spLocks noChangeShapeType="1"/>
          </p:cNvSpPr>
          <p:nvPr/>
        </p:nvSpPr>
        <p:spPr bwMode="auto">
          <a:xfrm>
            <a:off x="4545013" y="22764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Rectangle 29"/>
          <p:cNvSpPr>
            <a:spLocks noChangeArrowheads="1"/>
          </p:cNvSpPr>
          <p:nvPr/>
        </p:nvSpPr>
        <p:spPr bwMode="auto">
          <a:xfrm>
            <a:off x="5464175" y="20764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9" name="Rectangle 30"/>
          <p:cNvSpPr>
            <a:spLocks noChangeArrowheads="1"/>
          </p:cNvSpPr>
          <p:nvPr/>
        </p:nvSpPr>
        <p:spPr bwMode="auto">
          <a:xfrm>
            <a:off x="4211638" y="21478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0" name="Rectangle 31"/>
          <p:cNvSpPr>
            <a:spLocks noChangeArrowheads="1"/>
          </p:cNvSpPr>
          <p:nvPr/>
        </p:nvSpPr>
        <p:spPr bwMode="auto">
          <a:xfrm>
            <a:off x="4373563" y="21478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1" name="Rectangle 32"/>
          <p:cNvSpPr>
            <a:spLocks noChangeArrowheads="1"/>
          </p:cNvSpPr>
          <p:nvPr/>
        </p:nvSpPr>
        <p:spPr bwMode="auto">
          <a:xfrm>
            <a:off x="3159125" y="20478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2" name="Line 33"/>
          <p:cNvSpPr>
            <a:spLocks noChangeShapeType="1"/>
          </p:cNvSpPr>
          <p:nvPr/>
        </p:nvSpPr>
        <p:spPr bwMode="auto">
          <a:xfrm>
            <a:off x="3109913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Line 35"/>
          <p:cNvSpPr>
            <a:spLocks noChangeShapeType="1"/>
          </p:cNvSpPr>
          <p:nvPr/>
        </p:nvSpPr>
        <p:spPr bwMode="auto">
          <a:xfrm flipV="1">
            <a:off x="6235700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4" name="Text Box 36"/>
          <p:cNvSpPr txBox="1">
            <a:spLocks noChangeArrowheads="1"/>
          </p:cNvSpPr>
          <p:nvPr/>
        </p:nvSpPr>
        <p:spPr bwMode="auto">
          <a:xfrm>
            <a:off x="1743075" y="15414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10615" name="Text Box 37"/>
          <p:cNvSpPr txBox="1">
            <a:spLocks noChangeArrowheads="1"/>
          </p:cNvSpPr>
          <p:nvPr/>
        </p:nvSpPr>
        <p:spPr bwMode="auto">
          <a:xfrm>
            <a:off x="1919288" y="24939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10616" name="Rectangle 38"/>
          <p:cNvSpPr>
            <a:spLocks noChangeArrowheads="1"/>
          </p:cNvSpPr>
          <p:nvPr/>
        </p:nvSpPr>
        <p:spPr bwMode="auto">
          <a:xfrm>
            <a:off x="4502150" y="20859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7" name="Text Box 39"/>
          <p:cNvSpPr txBox="1">
            <a:spLocks noChangeArrowheads="1"/>
          </p:cNvSpPr>
          <p:nvPr/>
        </p:nvSpPr>
        <p:spPr bwMode="auto">
          <a:xfrm>
            <a:off x="4891088" y="16891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110618" name="Line 40"/>
          <p:cNvSpPr>
            <a:spLocks noChangeShapeType="1"/>
          </p:cNvSpPr>
          <p:nvPr/>
        </p:nvSpPr>
        <p:spPr bwMode="auto">
          <a:xfrm rot="10800000">
            <a:off x="4645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9" name="Text Box 41"/>
          <p:cNvSpPr txBox="1">
            <a:spLocks noChangeArrowheads="1"/>
          </p:cNvSpPr>
          <p:nvPr/>
        </p:nvSpPr>
        <p:spPr bwMode="auto">
          <a:xfrm>
            <a:off x="2987675" y="1249363"/>
            <a:ext cx="146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110620" name="Line 42"/>
          <p:cNvSpPr>
            <a:spLocks noChangeShapeType="1"/>
          </p:cNvSpPr>
          <p:nvPr/>
        </p:nvSpPr>
        <p:spPr bwMode="auto">
          <a:xfrm rot="10800000" flipH="1" flipV="1">
            <a:off x="4038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1" name="Text Box 43"/>
          <p:cNvSpPr txBox="1">
            <a:spLocks noChangeArrowheads="1"/>
          </p:cNvSpPr>
          <p:nvPr/>
        </p:nvSpPr>
        <p:spPr bwMode="auto">
          <a:xfrm>
            <a:off x="3127375" y="2803525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rgbClr val="CC0000"/>
                </a:solidFill>
              </a:rPr>
              <a:t>nodal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110622" name="Line 44"/>
          <p:cNvSpPr>
            <a:spLocks noChangeShapeType="1"/>
          </p:cNvSpPr>
          <p:nvPr/>
        </p:nvSpPr>
        <p:spPr bwMode="auto">
          <a:xfrm rot="10800000">
            <a:off x="3378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3" name="Line 45"/>
          <p:cNvSpPr>
            <a:spLocks noChangeShapeType="1"/>
          </p:cNvSpPr>
          <p:nvPr/>
        </p:nvSpPr>
        <p:spPr bwMode="auto">
          <a:xfrm rot="10800000" flipV="1">
            <a:off x="4187825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4" name="Text Box 46"/>
          <p:cNvSpPr txBox="1">
            <a:spLocks noChangeArrowheads="1"/>
          </p:cNvSpPr>
          <p:nvPr/>
        </p:nvSpPr>
        <p:spPr bwMode="auto">
          <a:xfrm>
            <a:off x="4595813" y="30607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110625" name="Line 47"/>
          <p:cNvSpPr>
            <a:spLocks noChangeShapeType="1"/>
          </p:cNvSpPr>
          <p:nvPr/>
        </p:nvSpPr>
        <p:spPr bwMode="auto">
          <a:xfrm rot="10800000">
            <a:off x="4349750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626" name="Group 48"/>
          <p:cNvGrpSpPr>
            <a:grpSpLocks/>
          </p:cNvGrpSpPr>
          <p:nvPr/>
        </p:nvGrpSpPr>
        <p:grpSpPr bwMode="auto">
          <a:xfrm>
            <a:off x="6792913" y="2009775"/>
            <a:ext cx="498475" cy="119063"/>
            <a:chOff x="2208" y="2184"/>
            <a:chExt cx="176" cy="69"/>
          </a:xfrm>
        </p:grpSpPr>
        <p:grpSp>
          <p:nvGrpSpPr>
            <p:cNvPr id="110636" name="Group 49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0641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2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3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637" name="Group 53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0638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9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0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0628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285750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nodal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=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proc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queue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trans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prop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110629" name="Group 66"/>
          <p:cNvGrpSpPr>
            <a:grpSpLocks/>
          </p:cNvGrpSpPr>
          <p:nvPr/>
        </p:nvGrpSpPr>
        <p:grpSpPr bwMode="auto">
          <a:xfrm>
            <a:off x="1893888" y="1541463"/>
            <a:ext cx="779462" cy="679450"/>
            <a:chOff x="-44" y="1473"/>
            <a:chExt cx="981" cy="1105"/>
          </a:xfrm>
        </p:grpSpPr>
        <p:pic>
          <p:nvPicPr>
            <p:cNvPr id="110634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35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30" name="Group 69"/>
          <p:cNvGrpSpPr>
            <a:grpSpLocks/>
          </p:cNvGrpSpPr>
          <p:nvPr/>
        </p:nvGrpSpPr>
        <p:grpSpPr bwMode="auto">
          <a:xfrm>
            <a:off x="2168525" y="2524125"/>
            <a:ext cx="779463" cy="679450"/>
            <a:chOff x="-44" y="1473"/>
            <a:chExt cx="981" cy="1105"/>
          </a:xfrm>
        </p:grpSpPr>
        <p:pic>
          <p:nvPicPr>
            <p:cNvPr id="11063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3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06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itchFamily="34" charset="0"/>
              </a:rPr>
              <a:t>1-</a:t>
            </a:r>
            <a:fld id="{5B8E2DC2-9339-4A74-A000-5D6B545F597B}" type="slidenum">
              <a:rPr lang="en-US" sz="1200">
                <a:solidFill>
                  <a:srgbClr val="000000"/>
                </a:solidFill>
                <a:latin typeface="Tahoma" pitchFamily="34" charset="0"/>
              </a:rPr>
              <a:pPr/>
              <a:t>13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Nodal Processing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Time needed for the router to examine the packet and decide what to do with it</a:t>
            </a:r>
          </a:p>
          <a:p>
            <a:pPr>
              <a:defRPr/>
            </a:pPr>
            <a:r>
              <a:rPr lang="en-US" u="sng" dirty="0" smtClean="0"/>
              <a:t>Depends on processing speed of the node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Check bit errors</a:t>
            </a:r>
            <a:endParaRPr lang="en-US" u="sng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Determine which output link</a:t>
            </a:r>
            <a:endParaRPr lang="en-US" u="sng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/>
              <a:t>Microseconds or less</a:t>
            </a:r>
            <a:endParaRPr lang="en-US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Introduction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48FCA9DB-4FC7-4C30-9845-E0104C21B067}" type="slidenum">
              <a:rPr lang="en-US" sz="1400" smtClean="0"/>
              <a:pPr/>
              <a:t>14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467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Nodal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Time required to push bits into an output link</a:t>
            </a:r>
          </a:p>
          <a:p>
            <a:pPr>
              <a:defRPr/>
            </a:pPr>
            <a:r>
              <a:rPr lang="en-US" u="sng" dirty="0" smtClean="0"/>
              <a:t>Depends on bandwidth of the output link and size of the packet</a:t>
            </a:r>
          </a:p>
          <a:p>
            <a:pPr lvl="1">
              <a:defRPr/>
            </a:pPr>
            <a:r>
              <a:rPr lang="en-US" i="1" dirty="0" smtClean="0">
                <a:ea typeface="+mn-ea"/>
                <a:cs typeface="+mn-cs"/>
              </a:rPr>
              <a:t>R = link bandwidth (bps)</a:t>
            </a:r>
          </a:p>
          <a:p>
            <a:pPr lvl="1">
              <a:defRPr/>
            </a:pPr>
            <a:r>
              <a:rPr lang="en-US" i="1" dirty="0" smtClean="0">
                <a:ea typeface="+mn-ea"/>
                <a:cs typeface="+mn-cs"/>
              </a:rPr>
              <a:t>L = packet length (bits)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Transmission Delay = L/R</a:t>
            </a:r>
          </a:p>
          <a:p>
            <a:pPr>
              <a:defRPr/>
            </a:pPr>
            <a:r>
              <a:rPr lang="en-US" dirty="0" smtClean="0"/>
              <a:t>Microseconds to milliseconds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59177A2B-039E-4614-8C3C-813309741740}" type="slidenum">
              <a:rPr lang="en-US" sz="1400" smtClean="0"/>
              <a:pPr/>
              <a:t>15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091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Propagation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Time required for the bits to travel the length of the link</a:t>
            </a:r>
          </a:p>
          <a:p>
            <a:pPr lvl="1">
              <a:defRPr/>
            </a:pPr>
            <a:r>
              <a:rPr lang="en-US" u="sng" dirty="0" smtClean="0">
                <a:ea typeface="+mn-ea"/>
                <a:cs typeface="+mn-cs"/>
              </a:rPr>
              <a:t>Depends on type of transmission medium and length of the link</a:t>
            </a:r>
          </a:p>
          <a:p>
            <a:pPr lvl="1">
              <a:defRPr/>
            </a:pPr>
            <a:r>
              <a:rPr lang="en-US" b="1" i="1" dirty="0" smtClean="0">
                <a:ea typeface="+mn-ea"/>
                <a:cs typeface="+mn-cs"/>
              </a:rPr>
              <a:t>d = length of physical link</a:t>
            </a:r>
          </a:p>
          <a:p>
            <a:pPr lvl="1">
              <a:defRPr/>
            </a:pPr>
            <a:r>
              <a:rPr lang="en-US" b="1" i="1" dirty="0" smtClean="0">
                <a:ea typeface="+mn-ea"/>
                <a:cs typeface="+mn-cs"/>
              </a:rPr>
              <a:t>s = propagation speed in medium </a:t>
            </a:r>
            <a:br>
              <a:rPr lang="en-US" b="1" i="1" dirty="0" smtClean="0">
                <a:ea typeface="+mn-ea"/>
                <a:cs typeface="+mn-cs"/>
              </a:rPr>
            </a:br>
            <a:r>
              <a:rPr lang="en-US" b="1" i="1" dirty="0" smtClean="0">
                <a:ea typeface="+mn-ea"/>
                <a:cs typeface="+mn-cs"/>
              </a:rPr>
              <a:t>(~2.5x10</a:t>
            </a:r>
            <a:r>
              <a:rPr lang="en-US" b="1" i="1" baseline="30000" dirty="0" smtClean="0">
                <a:ea typeface="+mn-ea"/>
                <a:cs typeface="+mn-cs"/>
              </a:rPr>
              <a:t>8</a:t>
            </a:r>
            <a:r>
              <a:rPr lang="en-US" b="1" i="1" dirty="0" smtClean="0">
                <a:ea typeface="+mn-ea"/>
                <a:cs typeface="+mn-cs"/>
              </a:rPr>
              <a:t> m/sec)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Propagation Delay = </a:t>
            </a:r>
            <a:r>
              <a:rPr lang="en-US" b="1" i="1" dirty="0" smtClean="0">
                <a:ea typeface="+mn-ea"/>
                <a:cs typeface="+mn-cs"/>
              </a:rPr>
              <a:t>d/s</a:t>
            </a:r>
          </a:p>
          <a:p>
            <a:pPr lvl="1">
              <a:defRPr/>
            </a:pPr>
            <a:r>
              <a:rPr lang="en-US" b="1" i="1" dirty="0" smtClean="0">
                <a:ea typeface="+mn-ea"/>
                <a:cs typeface="+mn-cs"/>
              </a:rPr>
              <a:t>Different physical media have different propagation speeds</a:t>
            </a:r>
          </a:p>
          <a:p>
            <a:pPr lvl="1">
              <a:defRPr/>
            </a:pPr>
            <a:r>
              <a:rPr lang="en-US" b="1" i="1" dirty="0" smtClean="0">
                <a:ea typeface="+mn-ea"/>
                <a:cs typeface="+mn-cs"/>
              </a:rPr>
              <a:t>Milliseconds in wide area networks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1B3CC86D-FA0E-4510-8610-922F4CE469B5}" type="slidenum">
              <a:rPr lang="en-US" sz="1400" smtClean="0"/>
              <a:pPr/>
              <a:t>16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5631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Transmission Delay versus Propagation Delay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Transmission delay is a function of:</a:t>
            </a:r>
          </a:p>
          <a:p>
            <a:pPr lvl="1"/>
            <a:r>
              <a:rPr lang="en-US" smtClean="0"/>
              <a:t>Bandwidth</a:t>
            </a:r>
          </a:p>
          <a:p>
            <a:pPr lvl="1"/>
            <a:r>
              <a:rPr lang="en-US" smtClean="0"/>
              <a:t>Packet size</a:t>
            </a:r>
          </a:p>
          <a:p>
            <a:r>
              <a:rPr lang="en-US" smtClean="0"/>
              <a:t>Propagation is a function of:</a:t>
            </a:r>
          </a:p>
          <a:p>
            <a:pPr lvl="1"/>
            <a:r>
              <a:rPr lang="en-US" smtClean="0"/>
              <a:t>Link length</a:t>
            </a:r>
          </a:p>
          <a:p>
            <a:pPr lvl="1"/>
            <a:r>
              <a:rPr lang="en-US" smtClean="0"/>
              <a:t>Propagation speed</a:t>
            </a:r>
          </a:p>
          <a:p>
            <a:endParaRPr lang="en-US" sz="1200" smtClean="0"/>
          </a:p>
          <a:p>
            <a:r>
              <a:rPr lang="en-US" sz="1200" smtClean="0">
                <a:hlinkClick r:id="rId2" tooltip="Transmission versus Propagation Delay"/>
              </a:rPr>
              <a:t>http://media.pearsoncmg.com/aw/aw_kurose_network_2/applets/transmission/delay.html</a:t>
            </a:r>
            <a:endParaRPr lang="en-US" sz="12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F057B529-5705-4CF8-93AC-25AD0D390F80}" type="slidenum">
              <a:rPr lang="en-US" sz="1400" smtClean="0"/>
              <a:pPr/>
              <a:t>17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2812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Nodal Queuing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Packets queue at a node when arrival rate exceeds output capacity</a:t>
            </a:r>
          </a:p>
          <a:p>
            <a:pPr lvl="1">
              <a:defRPr/>
            </a:pPr>
            <a:r>
              <a:rPr lang="en-US" u="sng" dirty="0" smtClean="0">
                <a:ea typeface="+mn-ea"/>
                <a:cs typeface="+mn-cs"/>
              </a:rPr>
              <a:t>Depends on congestion level of network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Time waiting at output link for transmission</a:t>
            </a:r>
            <a:endParaRPr lang="en-US" u="sng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Modeled as a random process</a:t>
            </a:r>
          </a:p>
          <a:p>
            <a:pPr lvl="1">
              <a:defRPr/>
            </a:pPr>
            <a:r>
              <a:rPr lang="en-US" dirty="0" smtClean="0"/>
              <a:t>Varies from packet to packet</a:t>
            </a:r>
          </a:p>
          <a:p>
            <a:pPr lvl="1">
              <a:defRPr/>
            </a:pPr>
            <a:r>
              <a:rPr lang="en-US" dirty="0" smtClean="0"/>
              <a:t>Depends on how many packets are in the input queue when a packet arrives at a node</a:t>
            </a:r>
          </a:p>
          <a:p>
            <a:pPr lvl="1">
              <a:defRPr/>
            </a:pPr>
            <a:r>
              <a:rPr lang="en-US" dirty="0" smtClean="0"/>
              <a:t>If the number of queued packets exceeds buffer capacity, packets are </a:t>
            </a:r>
            <a:r>
              <a:rPr lang="en-US" b="1" dirty="0" smtClean="0"/>
              <a:t>dropped or lost</a:t>
            </a:r>
          </a:p>
          <a:p>
            <a:pPr>
              <a:defRPr/>
            </a:pPr>
            <a:r>
              <a:rPr lang="en-US" b="1" dirty="0" smtClean="0"/>
              <a:t>Microseconds to milliseconds to infinity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u="sng" dirty="0" smtClean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8EE1A709-26DC-4C95-9073-9B5FB5BED7C7}" type="slidenum">
              <a:rPr lang="en-US" sz="1400" smtClean="0"/>
              <a:pPr/>
              <a:t>18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1408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Nodal vs. End-to-End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Total Nodal Delay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Delay for a single node or router</a:t>
            </a:r>
            <a:endParaRPr lang="en-US" b="1" dirty="0" smtClean="0">
              <a:ea typeface="+mn-ea"/>
              <a:cs typeface="+mn-cs"/>
            </a:endParaRPr>
          </a:p>
          <a:p>
            <a:pPr lvl="1" algn="ctr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d</a:t>
            </a:r>
            <a:r>
              <a:rPr lang="en-US" i="1" baseline="-25000" dirty="0" err="1" smtClean="0">
                <a:ea typeface="+mn-ea"/>
                <a:cs typeface="+mn-cs"/>
              </a:rPr>
              <a:t>nodal</a:t>
            </a:r>
            <a:r>
              <a:rPr lang="en-US" i="1" dirty="0" smtClean="0">
                <a:ea typeface="+mn-ea"/>
                <a:cs typeface="+mn-cs"/>
              </a:rPr>
              <a:t> = </a:t>
            </a:r>
            <a:r>
              <a:rPr lang="en-US" i="1" dirty="0" err="1" smtClean="0">
                <a:ea typeface="+mn-ea"/>
                <a:cs typeface="+mn-cs"/>
              </a:rPr>
              <a:t>d</a:t>
            </a:r>
            <a:r>
              <a:rPr lang="en-US" i="1" baseline="-25000" dirty="0" err="1" smtClean="0">
                <a:ea typeface="+mn-ea"/>
                <a:cs typeface="+mn-cs"/>
              </a:rPr>
              <a:t>proc</a:t>
            </a:r>
            <a:r>
              <a:rPr lang="en-US" i="1" dirty="0" smtClean="0">
                <a:ea typeface="+mn-ea"/>
                <a:cs typeface="+mn-cs"/>
              </a:rPr>
              <a:t> + </a:t>
            </a:r>
            <a:r>
              <a:rPr lang="en-US" i="1" dirty="0" err="1" smtClean="0">
                <a:ea typeface="+mn-ea"/>
                <a:cs typeface="+mn-cs"/>
              </a:rPr>
              <a:t>d</a:t>
            </a:r>
            <a:r>
              <a:rPr lang="en-US" i="1" baseline="-25000" dirty="0" err="1" smtClean="0">
                <a:ea typeface="+mn-ea"/>
                <a:cs typeface="+mn-cs"/>
              </a:rPr>
              <a:t>queue</a:t>
            </a:r>
            <a:r>
              <a:rPr lang="en-US" i="1" dirty="0" smtClean="0">
                <a:ea typeface="+mn-ea"/>
                <a:cs typeface="+mn-cs"/>
              </a:rPr>
              <a:t> + </a:t>
            </a:r>
            <a:r>
              <a:rPr lang="en-US" i="1" dirty="0" err="1" smtClean="0">
                <a:ea typeface="+mn-ea"/>
                <a:cs typeface="+mn-cs"/>
              </a:rPr>
              <a:t>d</a:t>
            </a:r>
            <a:r>
              <a:rPr lang="en-US" i="1" baseline="-25000" dirty="0" err="1" smtClean="0">
                <a:ea typeface="+mn-ea"/>
                <a:cs typeface="+mn-cs"/>
              </a:rPr>
              <a:t>trans</a:t>
            </a:r>
            <a:r>
              <a:rPr lang="en-US" i="1" dirty="0" smtClean="0">
                <a:ea typeface="+mn-ea"/>
                <a:cs typeface="+mn-cs"/>
              </a:rPr>
              <a:t> + </a:t>
            </a:r>
            <a:r>
              <a:rPr lang="en-US" i="1" dirty="0" err="1" smtClean="0">
                <a:ea typeface="+mn-ea"/>
                <a:cs typeface="+mn-cs"/>
              </a:rPr>
              <a:t>d</a:t>
            </a:r>
            <a:r>
              <a:rPr lang="en-US" i="1" baseline="-25000" dirty="0" err="1" smtClean="0">
                <a:ea typeface="+mn-ea"/>
                <a:cs typeface="+mn-cs"/>
              </a:rPr>
              <a:t>prop</a:t>
            </a:r>
            <a:endParaRPr lang="en-US" i="1" dirty="0" smtClean="0">
              <a:ea typeface="+mn-ea"/>
              <a:cs typeface="+mn-cs"/>
            </a:endParaRP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End-to-End Delay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Simple delay from source to destination</a:t>
            </a:r>
            <a:endParaRPr lang="en-US" b="1" dirty="0" smtClean="0">
              <a:ea typeface="+mn-ea"/>
              <a:cs typeface="+mn-cs"/>
            </a:endParaRP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Assume there are </a:t>
            </a:r>
            <a:r>
              <a:rPr lang="en-US" i="1" dirty="0" smtClean="0">
                <a:ea typeface="+mn-ea"/>
                <a:cs typeface="+mn-cs"/>
              </a:rPr>
              <a:t>N - 1 routers between a source and destination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Assume uncongested network (no </a:t>
            </a:r>
            <a:r>
              <a:rPr lang="en-US" dirty="0" err="1" smtClean="0">
                <a:ea typeface="+mn-ea"/>
                <a:cs typeface="+mn-cs"/>
              </a:rPr>
              <a:t>queueing</a:t>
            </a:r>
            <a:r>
              <a:rPr lang="en-US" dirty="0" smtClean="0">
                <a:ea typeface="+mn-ea"/>
                <a:cs typeface="+mn-cs"/>
              </a:rPr>
              <a:t> delay)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Assume homogenous nodes and links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da-DK" dirty="0" smtClean="0"/>
              <a:t>d</a:t>
            </a:r>
            <a:r>
              <a:rPr lang="da-DK" i="1" baseline="-25000" dirty="0" smtClean="0"/>
              <a:t>end-end</a:t>
            </a:r>
            <a:r>
              <a:rPr lang="da-DK" i="1" dirty="0" smtClean="0"/>
              <a:t> = N (d</a:t>
            </a:r>
            <a:r>
              <a:rPr lang="da-DK" i="1" baseline="-25000" dirty="0" smtClean="0"/>
              <a:t>proc</a:t>
            </a:r>
            <a:r>
              <a:rPr lang="da-DK" i="1" dirty="0" smtClean="0"/>
              <a:t> + d</a:t>
            </a:r>
            <a:r>
              <a:rPr lang="da-DK" i="1" baseline="-25000" dirty="0" smtClean="0"/>
              <a:t>trans</a:t>
            </a:r>
            <a:r>
              <a:rPr lang="da-DK" i="1" dirty="0" smtClean="0"/>
              <a:t> + d</a:t>
            </a:r>
            <a:r>
              <a:rPr lang="da-DK" i="1" baseline="-25000" dirty="0" smtClean="0"/>
              <a:t>prop</a:t>
            </a:r>
            <a:r>
              <a:rPr lang="da-DK" i="1" dirty="0" smtClean="0"/>
              <a:t>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EE365959-14DA-4A0A-8887-4EB5B45D0299}" type="slidenum">
              <a:rPr lang="en-US" sz="1400" smtClean="0"/>
              <a:pPr/>
              <a:t>19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0232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 in Networking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147763"/>
            <a:ext cx="8375650" cy="5592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u="sng" dirty="0" smtClean="0"/>
              <a:t>kilobit is one thousand bits.</a:t>
            </a:r>
          </a:p>
          <a:p>
            <a:pPr lvl="1">
              <a:defRPr/>
            </a:pPr>
            <a:r>
              <a:rPr lang="de-DE" dirty="0" smtClean="0">
                <a:ea typeface="+mn-ea"/>
                <a:cs typeface="+mn-cs"/>
              </a:rPr>
              <a:t>1 kb = 1 x 10</a:t>
            </a:r>
            <a:r>
              <a:rPr lang="de-DE" baseline="30000" dirty="0" smtClean="0">
                <a:ea typeface="+mn-ea"/>
                <a:cs typeface="+mn-cs"/>
              </a:rPr>
              <a:t>3  </a:t>
            </a:r>
            <a:r>
              <a:rPr lang="de-DE" dirty="0" smtClean="0">
                <a:ea typeface="+mn-ea"/>
                <a:cs typeface="+mn-cs"/>
              </a:rPr>
              <a:t>= 1,000 </a:t>
            </a:r>
            <a:r>
              <a:rPr lang="de-DE" b="1" dirty="0" smtClean="0">
                <a:ea typeface="+mn-ea"/>
                <a:cs typeface="+mn-cs"/>
              </a:rPr>
              <a:t>bits</a:t>
            </a:r>
          </a:p>
          <a:p>
            <a:pPr lvl="1">
              <a:defRPr/>
            </a:pPr>
            <a:r>
              <a:rPr lang="en-US" dirty="0" smtClean="0"/>
              <a:t>(In the context of storage-memory and address-space sizes, the alternative binary definition is 1 kb = 2</a:t>
            </a:r>
            <a:r>
              <a:rPr lang="en-US" baseline="30000" dirty="0" smtClean="0"/>
              <a:t>10</a:t>
            </a:r>
            <a:r>
              <a:rPr lang="en-US" dirty="0" smtClean="0"/>
              <a:t> = 1,024 bits.)</a:t>
            </a:r>
          </a:p>
          <a:p>
            <a:pPr>
              <a:defRPr/>
            </a:pPr>
            <a:r>
              <a:rPr lang="en-US" dirty="0" smtClean="0"/>
              <a:t>A megabit is one million bits.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1 </a:t>
            </a:r>
            <a:r>
              <a:rPr lang="en-US" dirty="0" err="1" smtClean="0">
                <a:ea typeface="+mn-ea"/>
                <a:cs typeface="+mn-cs"/>
              </a:rPr>
              <a:t>mb</a:t>
            </a:r>
            <a:r>
              <a:rPr lang="en-US" dirty="0" smtClean="0">
                <a:ea typeface="+mn-ea"/>
                <a:cs typeface="+mn-cs"/>
              </a:rPr>
              <a:t> = 1 x 10</a:t>
            </a:r>
            <a:r>
              <a:rPr lang="en-US" baseline="30000" dirty="0" smtClean="0">
                <a:ea typeface="+mn-ea"/>
                <a:cs typeface="+mn-cs"/>
              </a:rPr>
              <a:t>6  </a:t>
            </a:r>
            <a:r>
              <a:rPr lang="en-US" dirty="0" smtClean="0">
                <a:ea typeface="+mn-ea"/>
                <a:cs typeface="+mn-cs"/>
              </a:rPr>
              <a:t>= 1,000,000 </a:t>
            </a:r>
            <a:r>
              <a:rPr lang="en-US" b="1" dirty="0" smtClean="0">
                <a:ea typeface="+mn-ea"/>
                <a:cs typeface="+mn-cs"/>
              </a:rPr>
              <a:t>bits</a:t>
            </a:r>
          </a:p>
          <a:p>
            <a:pPr lvl="1">
              <a:defRPr/>
            </a:pPr>
            <a:r>
              <a:rPr lang="en-US" dirty="0" smtClean="0"/>
              <a:t>(In the context of storage-memory and address-space sizes, the alternative binary definition is 1 </a:t>
            </a:r>
            <a:r>
              <a:rPr lang="en-US" dirty="0" err="1" smtClean="0"/>
              <a:t>mb</a:t>
            </a:r>
            <a:r>
              <a:rPr lang="en-US" dirty="0" smtClean="0"/>
              <a:t> = 2</a:t>
            </a:r>
            <a:r>
              <a:rPr lang="en-US" baseline="30000" dirty="0" smtClean="0"/>
              <a:t>20</a:t>
            </a:r>
            <a:r>
              <a:rPr lang="en-US" dirty="0" smtClean="0"/>
              <a:t> = 1,048,576 bits.)</a:t>
            </a:r>
          </a:p>
          <a:p>
            <a:pPr>
              <a:defRPr/>
            </a:pPr>
            <a:r>
              <a:rPr lang="en-US" dirty="0" smtClean="0"/>
              <a:t>Note the above are in bits</a:t>
            </a:r>
          </a:p>
          <a:p>
            <a:pPr lvl="1">
              <a:defRPr/>
            </a:pPr>
            <a:r>
              <a:rPr lang="en-US" dirty="0" smtClean="0"/>
              <a:t>Byte, usually abbreviated with a capital ‘B,’ is usually equal to 8 bits.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48DBD5AC-3226-4CA0-B67E-23037CA15C77}" type="slidenum">
              <a:rPr lang="en-US" sz="1400" smtClean="0"/>
              <a:pPr/>
              <a:t>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4595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14690" name="Picture 3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1121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Caravan analogy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1338" y="2927350"/>
            <a:ext cx="4216400" cy="3317875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smtClean="0">
                <a:ea typeface="ＭＳ Ｐゴシック" pitchFamily="34" charset="-128"/>
              </a:rPr>
              <a:t>cars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propagate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at </a:t>
            </a:r>
            <a:br>
              <a:rPr lang="en-US" altLang="ja-JP" sz="2400" smtClean="0">
                <a:ea typeface="ＭＳ Ｐゴシック" pitchFamily="34" charset="-128"/>
              </a:rPr>
            </a:br>
            <a:r>
              <a:rPr lang="en-US" altLang="ja-JP" sz="2400" smtClean="0">
                <a:ea typeface="ＭＳ Ｐゴシック" pitchFamily="34" charset="-128"/>
              </a:rPr>
              <a:t>100 km/hr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smtClean="0">
                <a:ea typeface="ＭＳ Ｐゴシック" pitchFamily="34" charset="-128"/>
              </a:rPr>
              <a:t>toll booth takes 12 sec to service car (bit transmission time)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smtClean="0">
                <a:ea typeface="ＭＳ Ｐゴシック" pitchFamily="34" charset="-128"/>
              </a:rPr>
              <a:t>car~bit; caravan ~ packet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How long until caravan is lined up before 2nd toll booth?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27638" y="2941638"/>
            <a:ext cx="3521075" cy="33655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time to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push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entire caravan through toll booth onto highway = 12*10 = 120 sec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time for last car to propagate from 1st to 2nd toll both: 100km/(100km/hr)= 1 hr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A: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62 minutes</a:t>
            </a:r>
          </a:p>
        </p:txBody>
      </p:sp>
      <p:grpSp>
        <p:nvGrpSpPr>
          <p:cNvPr id="114694" name="Group 42"/>
          <p:cNvGrpSpPr>
            <a:grpSpLocks/>
          </p:cNvGrpSpPr>
          <p:nvPr/>
        </p:nvGrpSpPr>
        <p:grpSpPr bwMode="auto">
          <a:xfrm>
            <a:off x="406400" y="1195388"/>
            <a:ext cx="8043863" cy="1481137"/>
            <a:chOff x="165" y="725"/>
            <a:chExt cx="5067" cy="933"/>
          </a:xfrm>
        </p:grpSpPr>
        <p:grpSp>
          <p:nvGrpSpPr>
            <p:cNvPr id="114696" name="Group 43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114720" name="Rectangle 44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1" name="Text Box 45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grpSp>
          <p:nvGrpSpPr>
            <p:cNvPr id="114697" name="Group 46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114718" name="Rectangle 47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9" name="Text Box 48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sp>
          <p:nvSpPr>
            <p:cNvPr id="114698" name="AutoShape 4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4699" name="Text Box 5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/>
                <a:t>ten-car </a:t>
              </a:r>
            </a:p>
            <a:p>
              <a:r>
                <a:rPr lang="en-US" sz="2000"/>
                <a:t>caravan</a:t>
              </a:r>
            </a:p>
          </p:txBody>
        </p:sp>
        <p:sp>
          <p:nvSpPr>
            <p:cNvPr id="114700" name="Line 5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1" name="Text Box 52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/>
                <a:t>100 km</a:t>
              </a:r>
            </a:p>
          </p:txBody>
        </p:sp>
        <p:sp>
          <p:nvSpPr>
            <p:cNvPr id="114702" name="Line 53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3" name="Text Box 54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/>
                <a:t>100 km</a:t>
              </a:r>
            </a:p>
          </p:txBody>
        </p:sp>
        <p:sp>
          <p:nvSpPr>
            <p:cNvPr id="114704" name="Line 55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Oval 56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6" name="Oval 57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7" name="Oval 58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4708" name="Picture 59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709" name="Picture 60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4710" name="Group 61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114716" name="Picture 6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717" name="Rectangle 63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14711" name="Picture 64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4712" name="Group 65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114714" name="Picture 6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715" name="Rectangle 67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13" name="Line 68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6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66E6F636-0278-41ED-ACC8-7700A562FEF3}" type="slidenum">
              <a:rPr lang="en-US" sz="1200">
                <a:latin typeface="Tahoma" pitchFamily="34" charset="0"/>
              </a:rPr>
              <a:pPr/>
              <a:t>20</a:t>
            </a:fld>
            <a:endParaRPr lang="en-US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16738" name="Picture 3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032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141288"/>
            <a:ext cx="7772400" cy="84613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Caravan analogy (more)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125" y="2862263"/>
            <a:ext cx="8323263" cy="33178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suppose cars now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propagate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at 1000 km/hr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and suppose toll booth now takes one min to service a car</a:t>
            </a:r>
            <a:endParaRPr lang="en-US" sz="240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i="1" u="sng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Will cars arrive to 2nd booth before all cars serviced at first booth?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167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2975" y="4524375"/>
            <a:ext cx="7989888" cy="1751013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i="1" u="sng" smtClean="0">
                <a:solidFill>
                  <a:srgbClr val="CC0000"/>
                </a:solidFill>
                <a:ea typeface="ＭＳ Ｐゴシック" pitchFamily="34" charset="-128"/>
              </a:rPr>
              <a:t>A: Yes!</a:t>
            </a:r>
            <a:r>
              <a:rPr lang="en-US" sz="2400" smtClean="0">
                <a:ea typeface="ＭＳ Ｐゴシック" pitchFamily="34" charset="-128"/>
              </a:rPr>
              <a:t>  after 7 min, 1st car arrives at second booth; three cars still at 1st booth.</a:t>
            </a:r>
          </a:p>
        </p:txBody>
      </p:sp>
      <p:grpSp>
        <p:nvGrpSpPr>
          <p:cNvPr id="116742" name="Group 49"/>
          <p:cNvGrpSpPr>
            <a:grpSpLocks/>
          </p:cNvGrpSpPr>
          <p:nvPr/>
        </p:nvGrpSpPr>
        <p:grpSpPr bwMode="auto">
          <a:xfrm>
            <a:off x="684213" y="1150938"/>
            <a:ext cx="8043862" cy="1481137"/>
            <a:chOff x="165" y="725"/>
            <a:chExt cx="5067" cy="933"/>
          </a:xfrm>
        </p:grpSpPr>
        <p:grpSp>
          <p:nvGrpSpPr>
            <p:cNvPr id="116744" name="Group 5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116768" name="Rectangle 6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9" name="Text Box 7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grpSp>
          <p:nvGrpSpPr>
            <p:cNvPr id="116745" name="Group 8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116766" name="Rectangle 9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7" name="Text Box 10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sp>
          <p:nvSpPr>
            <p:cNvPr id="116746" name="AutoShape 2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6747" name="Text Box 3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/>
                <a:t>ten-car </a:t>
              </a:r>
            </a:p>
            <a:p>
              <a:r>
                <a:rPr lang="en-US" sz="2000"/>
                <a:t>caravan</a:t>
              </a:r>
            </a:p>
          </p:txBody>
        </p:sp>
        <p:sp>
          <p:nvSpPr>
            <p:cNvPr id="116748" name="Line 3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Text Box 33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/>
                <a:t>100 km</a:t>
              </a:r>
            </a:p>
          </p:txBody>
        </p:sp>
        <p:sp>
          <p:nvSpPr>
            <p:cNvPr id="116750" name="Line 34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1" name="Text Box 35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/>
                <a:t>100 km</a:t>
              </a:r>
            </a:p>
          </p:txBody>
        </p:sp>
        <p:sp>
          <p:nvSpPr>
            <p:cNvPr id="116752" name="Line 36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Oval 37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4" name="Oval 38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5" name="Oval 39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6756" name="Picture 41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757" name="Picture 42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758" name="Group 45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116764" name="Picture 4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65" name="Rectangle 44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16759" name="Picture 40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760" name="Group 46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116762" name="Picture 4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63" name="Rectangle 48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61" name="Line 32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3FA96B8F-3A2F-45A2-AB4A-E37191FFE14D}" type="slidenum">
              <a:rPr lang="en-US" sz="1200">
                <a:latin typeface="Tahoma" pitchFamily="34" charset="0"/>
              </a:rPr>
              <a:pPr/>
              <a:t>21</a:t>
            </a:fld>
            <a:endParaRPr lang="en-US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228"/>
          <p:cNvGrpSpPr>
            <a:grpSpLocks/>
          </p:cNvGrpSpPr>
          <p:nvPr/>
        </p:nvGrpSpPr>
        <p:grpSpPr bwMode="auto">
          <a:xfrm>
            <a:off x="2303463" y="2090738"/>
            <a:ext cx="1187450" cy="554037"/>
            <a:chOff x="4650" y="1129"/>
            <a:chExt cx="246" cy="95"/>
          </a:xfrm>
        </p:grpSpPr>
        <p:sp>
          <p:nvSpPr>
            <p:cNvPr id="7482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82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82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30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3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3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3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54" name="Group 105"/>
          <p:cNvGrpSpPr>
            <a:grpSpLocks/>
          </p:cNvGrpSpPr>
          <p:nvPr/>
        </p:nvGrpSpPr>
        <p:grpSpPr bwMode="auto">
          <a:xfrm>
            <a:off x="6764338" y="2314575"/>
            <a:ext cx="779462" cy="679450"/>
            <a:chOff x="-44" y="1473"/>
            <a:chExt cx="981" cy="1105"/>
          </a:xfrm>
        </p:grpSpPr>
        <p:pic>
          <p:nvPicPr>
            <p:cNvPr id="74825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26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Packet Switching: queueing delay, loss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74757" name="Line 230"/>
          <p:cNvSpPr>
            <a:spLocks noChangeShapeType="1"/>
          </p:cNvSpPr>
          <p:nvPr/>
        </p:nvSpPr>
        <p:spPr bwMode="auto">
          <a:xfrm>
            <a:off x="3467100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276"/>
          <p:cNvSpPr>
            <a:spLocks noChangeShapeType="1"/>
          </p:cNvSpPr>
          <p:nvPr/>
        </p:nvSpPr>
        <p:spPr bwMode="auto">
          <a:xfrm>
            <a:off x="1590675" y="1971675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277"/>
          <p:cNvSpPr>
            <a:spLocks noChangeShapeType="1"/>
          </p:cNvSpPr>
          <p:nvPr/>
        </p:nvSpPr>
        <p:spPr bwMode="auto">
          <a:xfrm flipV="1">
            <a:off x="1735138" y="2457450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278"/>
          <p:cNvSpPr>
            <a:spLocks noChangeShapeType="1"/>
          </p:cNvSpPr>
          <p:nvPr/>
        </p:nvSpPr>
        <p:spPr bwMode="auto">
          <a:xfrm>
            <a:off x="3432175" y="2398713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279"/>
          <p:cNvSpPr>
            <a:spLocks noChangeShapeType="1"/>
          </p:cNvSpPr>
          <p:nvPr/>
        </p:nvSpPr>
        <p:spPr bwMode="auto">
          <a:xfrm flipH="1" flipV="1">
            <a:off x="6035675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280"/>
          <p:cNvSpPr>
            <a:spLocks noChangeShapeType="1"/>
          </p:cNvSpPr>
          <p:nvPr/>
        </p:nvSpPr>
        <p:spPr bwMode="auto">
          <a:xfrm flipV="1">
            <a:off x="6508750" y="2030413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287"/>
          <p:cNvSpPr>
            <a:spLocks noChangeArrowheads="1"/>
          </p:cNvSpPr>
          <p:nvPr/>
        </p:nvSpPr>
        <p:spPr bwMode="auto">
          <a:xfrm>
            <a:off x="36306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Rectangle 288"/>
          <p:cNvSpPr>
            <a:spLocks noChangeArrowheads="1"/>
          </p:cNvSpPr>
          <p:nvPr/>
        </p:nvSpPr>
        <p:spPr bwMode="auto">
          <a:xfrm>
            <a:off x="37925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Rectangle 289"/>
          <p:cNvSpPr>
            <a:spLocks noChangeArrowheads="1"/>
          </p:cNvSpPr>
          <p:nvPr/>
        </p:nvSpPr>
        <p:spPr bwMode="auto">
          <a:xfrm>
            <a:off x="39544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Rectangle 290"/>
          <p:cNvSpPr>
            <a:spLocks noChangeArrowheads="1"/>
          </p:cNvSpPr>
          <p:nvPr/>
        </p:nvSpPr>
        <p:spPr bwMode="auto">
          <a:xfrm>
            <a:off x="411638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Rectangle 291"/>
          <p:cNvSpPr>
            <a:spLocks noChangeArrowheads="1"/>
          </p:cNvSpPr>
          <p:nvPr/>
        </p:nvSpPr>
        <p:spPr bwMode="auto">
          <a:xfrm>
            <a:off x="427831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Rectangle 292"/>
          <p:cNvSpPr>
            <a:spLocks noChangeArrowheads="1"/>
          </p:cNvSpPr>
          <p:nvPr/>
        </p:nvSpPr>
        <p:spPr bwMode="auto">
          <a:xfrm>
            <a:off x="46497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Rectangle 293"/>
          <p:cNvSpPr>
            <a:spLocks noChangeArrowheads="1"/>
          </p:cNvSpPr>
          <p:nvPr/>
        </p:nvSpPr>
        <p:spPr bwMode="auto">
          <a:xfrm>
            <a:off x="508793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70" name="Group 311"/>
          <p:cNvGrpSpPr>
            <a:grpSpLocks/>
          </p:cNvGrpSpPr>
          <p:nvPr/>
        </p:nvGrpSpPr>
        <p:grpSpPr bwMode="auto">
          <a:xfrm>
            <a:off x="2786063" y="2262188"/>
            <a:ext cx="633412" cy="200025"/>
            <a:chOff x="1800" y="1425"/>
            <a:chExt cx="399" cy="126"/>
          </a:xfrm>
        </p:grpSpPr>
        <p:sp>
          <p:nvSpPr>
            <p:cNvPr id="74821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2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3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4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1" name="Rectangle 298"/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Rectangle 299"/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Line 300"/>
          <p:cNvSpPr>
            <a:spLocks noChangeShapeType="1"/>
          </p:cNvSpPr>
          <p:nvPr/>
        </p:nvSpPr>
        <p:spPr bwMode="auto">
          <a:xfrm>
            <a:off x="2090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301"/>
          <p:cNvSpPr>
            <a:spLocks noChangeShapeType="1"/>
          </p:cNvSpPr>
          <p:nvPr/>
        </p:nvSpPr>
        <p:spPr bwMode="auto">
          <a:xfrm flipV="1">
            <a:off x="2092325" y="2582863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302"/>
          <p:cNvSpPr>
            <a:spLocks noChangeShapeType="1"/>
          </p:cNvSpPr>
          <p:nvPr/>
        </p:nvSpPr>
        <p:spPr bwMode="auto">
          <a:xfrm>
            <a:off x="4011613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Text Box 303"/>
          <p:cNvSpPr txBox="1">
            <a:spLocks noChangeArrowheads="1"/>
          </p:cNvSpPr>
          <p:nvPr/>
        </p:nvSpPr>
        <p:spPr bwMode="auto">
          <a:xfrm>
            <a:off x="749300" y="1633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74777" name="Text Box 304"/>
          <p:cNvSpPr txBox="1">
            <a:spLocks noChangeArrowheads="1"/>
          </p:cNvSpPr>
          <p:nvPr/>
        </p:nvSpPr>
        <p:spPr bwMode="auto">
          <a:xfrm>
            <a:off x="889000" y="2608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74778" name="Text Box 305"/>
          <p:cNvSpPr txBox="1">
            <a:spLocks noChangeArrowheads="1"/>
          </p:cNvSpPr>
          <p:nvPr/>
        </p:nvSpPr>
        <p:spPr bwMode="auto">
          <a:xfrm>
            <a:off x="6604000" y="1465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/>
              <a:t>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79" name="Text Box 308"/>
          <p:cNvSpPr txBox="1">
            <a:spLocks noChangeArrowheads="1"/>
          </p:cNvSpPr>
          <p:nvPr/>
        </p:nvSpPr>
        <p:spPr bwMode="auto">
          <a:xfrm>
            <a:off x="1636713" y="1585913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i="1"/>
              <a:t>R</a:t>
            </a:r>
            <a:r>
              <a:rPr lang="en-US" sz="1800"/>
              <a:t> = 100 Mb/s</a:t>
            </a:r>
          </a:p>
        </p:txBody>
      </p:sp>
      <p:sp>
        <p:nvSpPr>
          <p:cNvPr id="74780" name="Text Box 309"/>
          <p:cNvSpPr txBox="1">
            <a:spLocks noChangeArrowheads="1"/>
          </p:cNvSpPr>
          <p:nvPr/>
        </p:nvSpPr>
        <p:spPr bwMode="auto">
          <a:xfrm>
            <a:off x="3625850" y="2438400"/>
            <a:ext cx="16414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R</a:t>
            </a:r>
            <a:r>
              <a:rPr lang="en-US" sz="2000"/>
              <a:t> = 1.5 Mb/s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1" name="Text Box 310"/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2" name="Line 281"/>
          <p:cNvSpPr>
            <a:spLocks noChangeShapeType="1"/>
          </p:cNvSpPr>
          <p:nvPr/>
        </p:nvSpPr>
        <p:spPr bwMode="auto">
          <a:xfrm flipV="1">
            <a:off x="6662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283"/>
          <p:cNvSpPr>
            <a:spLocks noChangeShapeType="1"/>
          </p:cNvSpPr>
          <p:nvPr/>
        </p:nvSpPr>
        <p:spPr bwMode="auto">
          <a:xfrm flipH="1">
            <a:off x="6638925" y="2849563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Text Box 306"/>
          <p:cNvSpPr txBox="1">
            <a:spLocks noChangeArrowheads="1"/>
          </p:cNvSpPr>
          <p:nvPr/>
        </p:nvSpPr>
        <p:spPr bwMode="auto">
          <a:xfrm>
            <a:off x="7556500" y="2224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/>
              <a:t>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5" name="Text Box 307"/>
          <p:cNvSpPr txBox="1">
            <a:spLocks noChangeArrowheads="1"/>
          </p:cNvSpPr>
          <p:nvPr/>
        </p:nvSpPr>
        <p:spPr bwMode="auto">
          <a:xfrm>
            <a:off x="8299450" y="2840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/>
              <a:t>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6" name="Text Box 330"/>
          <p:cNvSpPr txBox="1">
            <a:spLocks noChangeArrowheads="1"/>
          </p:cNvSpPr>
          <p:nvPr/>
        </p:nvSpPr>
        <p:spPr bwMode="auto">
          <a:xfrm>
            <a:off x="2051050" y="2984500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sz="1800"/>
              <a:t>waiting for output link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4787" name="Line 332"/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88" name="Group 96"/>
          <p:cNvGrpSpPr>
            <a:grpSpLocks/>
          </p:cNvGrpSpPr>
          <p:nvPr/>
        </p:nvGrpSpPr>
        <p:grpSpPr bwMode="auto">
          <a:xfrm>
            <a:off x="898525" y="1651000"/>
            <a:ext cx="779463" cy="679450"/>
            <a:chOff x="-44" y="1473"/>
            <a:chExt cx="981" cy="1105"/>
          </a:xfrm>
        </p:grpSpPr>
        <p:pic>
          <p:nvPicPr>
            <p:cNvPr id="74819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20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89" name="Group 99"/>
          <p:cNvGrpSpPr>
            <a:grpSpLocks/>
          </p:cNvGrpSpPr>
          <p:nvPr/>
        </p:nvGrpSpPr>
        <p:grpSpPr bwMode="auto">
          <a:xfrm>
            <a:off x="1085850" y="2625725"/>
            <a:ext cx="779463" cy="679450"/>
            <a:chOff x="-44" y="1473"/>
            <a:chExt cx="981" cy="1105"/>
          </a:xfrm>
        </p:grpSpPr>
        <p:pic>
          <p:nvPicPr>
            <p:cNvPr id="74817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18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0" name="Group 102"/>
          <p:cNvGrpSpPr>
            <a:grpSpLocks/>
          </p:cNvGrpSpPr>
          <p:nvPr/>
        </p:nvGrpSpPr>
        <p:grpSpPr bwMode="auto">
          <a:xfrm>
            <a:off x="7481888" y="2686050"/>
            <a:ext cx="779462" cy="679450"/>
            <a:chOff x="-44" y="1473"/>
            <a:chExt cx="981" cy="1105"/>
          </a:xfrm>
        </p:grpSpPr>
        <p:pic>
          <p:nvPicPr>
            <p:cNvPr id="74815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16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1" name="Group 108"/>
          <p:cNvGrpSpPr>
            <a:grpSpLocks/>
          </p:cNvGrpSpPr>
          <p:nvPr/>
        </p:nvGrpSpPr>
        <p:grpSpPr bwMode="auto">
          <a:xfrm>
            <a:off x="6846888" y="1493838"/>
            <a:ext cx="779462" cy="679450"/>
            <a:chOff x="-44" y="1473"/>
            <a:chExt cx="981" cy="1105"/>
          </a:xfrm>
        </p:grpSpPr>
        <p:pic>
          <p:nvPicPr>
            <p:cNvPr id="74813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14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FB556359-26F6-4566-AC01-58DBC55B06C4}" type="slidenum">
              <a:rPr lang="en-US" sz="1200">
                <a:latin typeface="Tahoma" pitchFamily="34" charset="0"/>
              </a:rPr>
              <a:pPr/>
              <a:t>22</a:t>
            </a:fld>
            <a:endParaRPr lang="en-US" sz="1200">
              <a:latin typeface="Tahoma" pitchFamily="34" charset="0"/>
            </a:endParaRPr>
          </a:p>
        </p:txBody>
      </p:sp>
      <p:grpSp>
        <p:nvGrpSpPr>
          <p:cNvPr id="74793" name="Group 228"/>
          <p:cNvGrpSpPr>
            <a:grpSpLocks/>
          </p:cNvGrpSpPr>
          <p:nvPr/>
        </p:nvGrpSpPr>
        <p:grpSpPr bwMode="auto">
          <a:xfrm>
            <a:off x="5391150" y="2160588"/>
            <a:ext cx="1128713" cy="439737"/>
            <a:chOff x="4650" y="1129"/>
            <a:chExt cx="246" cy="95"/>
          </a:xfrm>
        </p:grpSpPr>
        <p:sp>
          <p:nvSpPr>
            <p:cNvPr id="748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8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8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08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606425" y="3930650"/>
            <a:ext cx="81311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queuing and loss: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If arrival rate (in bits) to link exceeds transmission rate of link for a period of time: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packets will queue, wait to be transmitted on link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packets can be dropped (lost) if memory (buffer) fills up</a:t>
            </a:r>
          </a:p>
        </p:txBody>
      </p:sp>
      <p:pic>
        <p:nvPicPr>
          <p:cNvPr id="74795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159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96" name="Group 228"/>
          <p:cNvGrpSpPr>
            <a:grpSpLocks/>
          </p:cNvGrpSpPr>
          <p:nvPr/>
        </p:nvGrpSpPr>
        <p:grpSpPr bwMode="auto">
          <a:xfrm>
            <a:off x="5530850" y="2930525"/>
            <a:ext cx="1128713" cy="439738"/>
            <a:chOff x="4650" y="1129"/>
            <a:chExt cx="246" cy="95"/>
          </a:xfrm>
        </p:grpSpPr>
        <p:sp>
          <p:nvSpPr>
            <p:cNvPr id="7479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79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79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00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0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0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5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18786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175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7" name="Picture 60" descr="queueDe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852488"/>
            <a:ext cx="496887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9588" y="1806575"/>
            <a:ext cx="3810000" cy="17811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i="1" smtClean="0">
                <a:ea typeface="ＭＳ Ｐゴシック" pitchFamily="34" charset="-128"/>
              </a:rPr>
              <a:t>R:</a:t>
            </a:r>
            <a:r>
              <a:rPr lang="en-US" sz="2400" smtClean="0">
                <a:ea typeface="ＭＳ Ｐゴシック" pitchFamily="34" charset="-128"/>
              </a:rPr>
              <a:t> link bandwidth (bps)</a:t>
            </a:r>
          </a:p>
          <a:p>
            <a:pPr eaLnBrk="1" hangingPunct="1">
              <a:buSzPct val="75000"/>
            </a:pPr>
            <a:r>
              <a:rPr lang="en-US" sz="2400" i="1" smtClean="0">
                <a:ea typeface="ＭＳ Ｐゴシック" pitchFamily="34" charset="-128"/>
              </a:rPr>
              <a:t>L:</a:t>
            </a:r>
            <a:r>
              <a:rPr lang="en-US" sz="2400" smtClean="0">
                <a:ea typeface="ＭＳ Ｐゴシック" pitchFamily="34" charset="-128"/>
              </a:rPr>
              <a:t> packet length (bits)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a: average packet arrival rate</a:t>
            </a:r>
          </a:p>
        </p:txBody>
      </p:sp>
      <p:sp>
        <p:nvSpPr>
          <p:cNvPr id="118789" name="Rectangle 61"/>
          <p:cNvSpPr>
            <a:spLocks noChangeArrowheads="1"/>
          </p:cNvSpPr>
          <p:nvPr/>
        </p:nvSpPr>
        <p:spPr bwMode="auto">
          <a:xfrm>
            <a:off x="4187825" y="3451225"/>
            <a:ext cx="3810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traffic intensity </a:t>
            </a:r>
          </a:p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= La/R</a:t>
            </a:r>
          </a:p>
        </p:txBody>
      </p:sp>
      <p:sp>
        <p:nvSpPr>
          <p:cNvPr id="118790" name="Rectangle 62"/>
          <p:cNvSpPr>
            <a:spLocks noChangeArrowheads="1"/>
          </p:cNvSpPr>
          <p:nvPr/>
        </p:nvSpPr>
        <p:spPr bwMode="auto">
          <a:xfrm>
            <a:off x="511175" y="4113213"/>
            <a:ext cx="697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latin typeface="Gill Sans MT" pitchFamily="34" charset="0"/>
              </a:rPr>
              <a:t>La/R</a:t>
            </a:r>
            <a:r>
              <a:rPr lang="en-US">
                <a:latin typeface="Gill Sans MT" pitchFamily="34" charset="0"/>
              </a:rPr>
              <a:t> ~ 0: avg. queueing delay small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latin typeface="Gill Sans MT" pitchFamily="34" charset="0"/>
              </a:rPr>
              <a:t>La/R </a:t>
            </a:r>
            <a:r>
              <a:rPr lang="en-US">
                <a:latin typeface="Gill Sans MT" pitchFamily="34" charset="0"/>
              </a:rPr>
              <a:t>-&gt; 1: avg. queueing delay large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latin typeface="Gill Sans MT" pitchFamily="34" charset="0"/>
              </a:rPr>
              <a:t>La/R </a:t>
            </a:r>
            <a:r>
              <a:rPr lang="en-US">
                <a:latin typeface="Gill Sans MT" pitchFamily="34" charset="0"/>
              </a:rPr>
              <a:t>&gt; 1: more </a:t>
            </a: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>
                <a:latin typeface="Gill Sans MT" pitchFamily="34" charset="0"/>
              </a:rPr>
              <a:t>work</a:t>
            </a:r>
            <a:r>
              <a:rPr lang="ja-JP" altLang="en-US">
                <a:latin typeface="Gill Sans MT" pitchFamily="34" charset="0"/>
              </a:rPr>
              <a:t>”</a:t>
            </a:r>
            <a:r>
              <a:rPr lang="en-US" altLang="ja-JP">
                <a:latin typeface="Gill Sans MT" pitchFamily="34" charset="0"/>
              </a:rPr>
              <a:t> arriving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    than can be serviced, average delay infinite!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Gill Sans MT" pitchFamily="34" charset="0"/>
            </a:endParaRPr>
          </a:p>
        </p:txBody>
      </p:sp>
      <p:sp>
        <p:nvSpPr>
          <p:cNvPr id="118791" name="Rectangle 11"/>
          <p:cNvSpPr>
            <a:spLocks noChangeArrowheads="1"/>
          </p:cNvSpPr>
          <p:nvPr/>
        </p:nvSpPr>
        <p:spPr bwMode="auto">
          <a:xfrm>
            <a:off x="4500563" y="868363"/>
            <a:ext cx="127158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2" name="Rectangle 61"/>
          <p:cNvSpPr>
            <a:spLocks noChangeArrowheads="1"/>
          </p:cNvSpPr>
          <p:nvPr/>
        </p:nvSpPr>
        <p:spPr bwMode="auto">
          <a:xfrm rot="-5400000">
            <a:off x="3596482" y="2180431"/>
            <a:ext cx="2433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average  queueing delay</a:t>
            </a:r>
          </a:p>
        </p:txBody>
      </p:sp>
      <p:pic>
        <p:nvPicPr>
          <p:cNvPr id="11879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3" y="4935538"/>
            <a:ext cx="15462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4197350"/>
            <a:ext cx="1481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5" name="Text Box 15"/>
          <p:cNvSpPr txBox="1">
            <a:spLocks noChangeArrowheads="1"/>
          </p:cNvSpPr>
          <p:nvPr/>
        </p:nvSpPr>
        <p:spPr bwMode="auto">
          <a:xfrm>
            <a:off x="7554913" y="4141788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La/R ~ 0</a:t>
            </a:r>
          </a:p>
        </p:txBody>
      </p:sp>
      <p:sp>
        <p:nvSpPr>
          <p:cNvPr id="118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3825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Traffic Intensity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8797" name="Text Box 16"/>
          <p:cNvSpPr txBox="1">
            <a:spLocks noChangeArrowheads="1"/>
          </p:cNvSpPr>
          <p:nvPr/>
        </p:nvSpPr>
        <p:spPr bwMode="auto">
          <a:xfrm>
            <a:off x="7885113" y="6110288"/>
            <a:ext cx="113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La/R -&gt; 1</a:t>
            </a:r>
          </a:p>
        </p:txBody>
      </p:sp>
      <p:sp>
        <p:nvSpPr>
          <p:cNvPr id="1187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4A14CD2F-6058-4AEF-A6E5-795022FA6CFA}" type="slidenum">
              <a:rPr lang="en-US" sz="1200">
                <a:latin typeface="Tahoma" pitchFamily="34" charset="0"/>
              </a:rPr>
              <a:pPr/>
              <a:t>23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118799" name="TextBox 1"/>
          <p:cNvSpPr txBox="1">
            <a:spLocks noChangeArrowheads="1"/>
          </p:cNvSpPr>
          <p:nvPr/>
        </p:nvSpPr>
        <p:spPr bwMode="auto">
          <a:xfrm>
            <a:off x="425450" y="6116638"/>
            <a:ext cx="622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400"/>
              <a:t>* Check out the Java applet for an interactive animation on queuing and loss</a:t>
            </a:r>
          </a:p>
        </p:txBody>
      </p:sp>
      <p:sp>
        <p:nvSpPr>
          <p:cNvPr id="17" name="Rectangle 61"/>
          <p:cNvSpPr>
            <a:spLocks noChangeArrowheads="1"/>
          </p:cNvSpPr>
          <p:nvPr/>
        </p:nvSpPr>
        <p:spPr bwMode="auto">
          <a:xfrm>
            <a:off x="714375" y="3552825"/>
            <a:ext cx="3810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traffic intensity = La/R</a:t>
            </a:r>
          </a:p>
        </p:txBody>
      </p:sp>
    </p:spTree>
    <p:extLst>
      <p:ext uri="{BB962C8B-B14F-4D97-AF65-F5344CB8AC3E}">
        <p14:creationId xmlns:p14="http://schemas.microsoft.com/office/powerpoint/2010/main" val="10050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20834" name="Picture 9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89693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Real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Internet delays and routes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12083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70000"/>
            <a:ext cx="7772400" cy="3098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what do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real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Internet delay &amp; loss look like? </a:t>
            </a:r>
          </a:p>
          <a:p>
            <a:pPr eaLnBrk="1" hangingPunct="1">
              <a:buSzPct val="75000"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traceroute </a:t>
            </a:r>
            <a:r>
              <a:rPr lang="en-US" smtClean="0">
                <a:ea typeface="ＭＳ Ｐゴシック" pitchFamily="34" charset="-128"/>
                <a:cs typeface="Courier New" pitchFamily="49" charset="0"/>
              </a:rPr>
              <a:t>program: </a:t>
            </a:r>
            <a:r>
              <a:rPr lang="en-US" smtClean="0">
                <a:ea typeface="ＭＳ Ｐゴシック" pitchFamily="34" charset="-128"/>
              </a:rPr>
              <a:t>provides delay measurement from source to router along end-end Internet path towards destination.  For all </a:t>
            </a:r>
            <a:r>
              <a:rPr lang="en-US" i="1" smtClean="0">
                <a:ea typeface="ＭＳ Ｐゴシック" pitchFamily="34" charset="-128"/>
              </a:rPr>
              <a:t>i:</a:t>
            </a:r>
          </a:p>
          <a:p>
            <a:pPr lvl="1" eaLnBrk="1" hangingPunct="1"/>
            <a:r>
              <a:rPr lang="en-US" smtClean="0"/>
              <a:t>sends three packets that will reach router </a:t>
            </a:r>
            <a:r>
              <a:rPr lang="en-US" i="1" smtClean="0"/>
              <a:t>i</a:t>
            </a:r>
            <a:r>
              <a:rPr lang="en-US" smtClean="0"/>
              <a:t> on path towards destination</a:t>
            </a:r>
          </a:p>
          <a:p>
            <a:pPr lvl="1" eaLnBrk="1" hangingPunct="1"/>
            <a:r>
              <a:rPr lang="en-US" smtClean="0"/>
              <a:t>router </a:t>
            </a:r>
            <a:r>
              <a:rPr lang="en-US" i="1" smtClean="0"/>
              <a:t>i</a:t>
            </a:r>
            <a:r>
              <a:rPr lang="en-US" smtClean="0"/>
              <a:t> will return packets to sender</a:t>
            </a:r>
          </a:p>
          <a:p>
            <a:pPr lvl="1" eaLnBrk="1" hangingPunct="1"/>
            <a:r>
              <a:rPr lang="en-US" smtClean="0"/>
              <a:t>sender times interval between transmission and reply.</a:t>
            </a:r>
            <a:endParaRPr lang="en-US" sz="2800" smtClean="0"/>
          </a:p>
        </p:txBody>
      </p:sp>
      <p:sp>
        <p:nvSpPr>
          <p:cNvPr id="120837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4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5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6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559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grpSp>
        <p:nvGrpSpPr>
          <p:cNvPr id="120851" name="Group 100"/>
          <p:cNvGrpSpPr>
            <a:grpSpLocks/>
          </p:cNvGrpSpPr>
          <p:nvPr/>
        </p:nvGrpSpPr>
        <p:grpSpPr bwMode="auto">
          <a:xfrm>
            <a:off x="517525" y="4975225"/>
            <a:ext cx="820738" cy="688975"/>
            <a:chOff x="-44" y="1473"/>
            <a:chExt cx="981" cy="1105"/>
          </a:xfrm>
        </p:grpSpPr>
        <p:pic>
          <p:nvPicPr>
            <p:cNvPr id="120904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905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52" name="Group 103"/>
          <p:cNvGrpSpPr>
            <a:grpSpLocks/>
          </p:cNvGrpSpPr>
          <p:nvPr/>
        </p:nvGrpSpPr>
        <p:grpSpPr bwMode="auto">
          <a:xfrm flipH="1">
            <a:off x="6565900" y="5013325"/>
            <a:ext cx="754063" cy="669925"/>
            <a:chOff x="-44" y="1473"/>
            <a:chExt cx="981" cy="1105"/>
          </a:xfrm>
        </p:grpSpPr>
        <p:pic>
          <p:nvPicPr>
            <p:cNvPr id="120902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903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53" name="Group 124"/>
          <p:cNvGrpSpPr>
            <a:grpSpLocks/>
          </p:cNvGrpSpPr>
          <p:nvPr/>
        </p:nvGrpSpPr>
        <p:grpSpPr bwMode="auto">
          <a:xfrm>
            <a:off x="5513388" y="5513388"/>
            <a:ext cx="617537" cy="250825"/>
            <a:chOff x="2356" y="1300"/>
            <a:chExt cx="555" cy="194"/>
          </a:xfrm>
        </p:grpSpPr>
        <p:sp>
          <p:nvSpPr>
            <p:cNvPr id="12089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9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9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97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900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01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98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99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4" name="Group 133"/>
          <p:cNvGrpSpPr>
            <a:grpSpLocks/>
          </p:cNvGrpSpPr>
          <p:nvPr/>
        </p:nvGrpSpPr>
        <p:grpSpPr bwMode="auto">
          <a:xfrm>
            <a:off x="4545013" y="5241925"/>
            <a:ext cx="617537" cy="250825"/>
            <a:chOff x="2356" y="1300"/>
            <a:chExt cx="555" cy="194"/>
          </a:xfrm>
        </p:grpSpPr>
        <p:sp>
          <p:nvSpPr>
            <p:cNvPr id="12088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89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92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93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90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91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5" name="Group 142"/>
          <p:cNvGrpSpPr>
            <a:grpSpLocks/>
          </p:cNvGrpSpPr>
          <p:nvPr/>
        </p:nvGrpSpPr>
        <p:grpSpPr bwMode="auto">
          <a:xfrm>
            <a:off x="3394075" y="5451475"/>
            <a:ext cx="617538" cy="250825"/>
            <a:chOff x="2356" y="1300"/>
            <a:chExt cx="555" cy="194"/>
          </a:xfrm>
        </p:grpSpPr>
        <p:sp>
          <p:nvSpPr>
            <p:cNvPr id="12087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81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84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85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82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83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6" name="Group 151"/>
          <p:cNvGrpSpPr>
            <a:grpSpLocks/>
          </p:cNvGrpSpPr>
          <p:nvPr/>
        </p:nvGrpSpPr>
        <p:grpSpPr bwMode="auto">
          <a:xfrm>
            <a:off x="2392363" y="5205413"/>
            <a:ext cx="617537" cy="250825"/>
            <a:chOff x="2356" y="1300"/>
            <a:chExt cx="555" cy="194"/>
          </a:xfrm>
        </p:grpSpPr>
        <p:sp>
          <p:nvSpPr>
            <p:cNvPr id="12087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73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76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77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74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75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7" name="Group 160"/>
          <p:cNvGrpSpPr>
            <a:grpSpLocks/>
          </p:cNvGrpSpPr>
          <p:nvPr/>
        </p:nvGrpSpPr>
        <p:grpSpPr bwMode="auto">
          <a:xfrm>
            <a:off x="1517650" y="5472113"/>
            <a:ext cx="617538" cy="250825"/>
            <a:chOff x="2356" y="1300"/>
            <a:chExt cx="555" cy="194"/>
          </a:xfrm>
        </p:grpSpPr>
        <p:sp>
          <p:nvSpPr>
            <p:cNvPr id="12086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6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6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65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68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9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66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7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259388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0175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604450CE-3E53-4C13-A540-0F71BC377EAC}" type="slidenum">
              <a:rPr lang="en-US" sz="1200">
                <a:latin typeface="Tahoma" pitchFamily="34" charset="0"/>
              </a:rPr>
              <a:pPr/>
              <a:t>24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66688"/>
            <a:ext cx="7772400" cy="892175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Real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Internet delays, routes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122883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/>
              <a:t>1  cs-gw (128.119.240.254)  1 ms  1 ms  2 ms</a:t>
            </a:r>
          </a:p>
          <a:p>
            <a:pPr>
              <a:lnSpc>
                <a:spcPct val="80000"/>
              </a:lnSpc>
            </a:pPr>
            <a:r>
              <a:rPr lang="en-US" sz="1600"/>
              <a:t>2  border1-rt-fa5-1-0.gw.umass.edu (128.119.3.145)  1 ms  1 ms  2 ms</a:t>
            </a:r>
          </a:p>
          <a:p>
            <a:pPr>
              <a:lnSpc>
                <a:spcPct val="80000"/>
              </a:lnSpc>
            </a:pPr>
            <a:r>
              <a:rPr lang="en-US" sz="1600"/>
              <a:t>3  cht-vbns.gw.umass.edu (128.119.3.130)  6 ms 5 ms 5 ms</a:t>
            </a:r>
          </a:p>
          <a:p>
            <a:pPr>
              <a:lnSpc>
                <a:spcPct val="80000"/>
              </a:lnSpc>
            </a:pPr>
            <a:r>
              <a:rPr lang="en-US" sz="1600"/>
              <a:t>4  jn1-at1-0-0-19.wor.vbns.net (204.147.132.129)  16 ms 11 ms 13 ms </a:t>
            </a:r>
          </a:p>
          <a:p>
            <a:pPr>
              <a:lnSpc>
                <a:spcPct val="80000"/>
              </a:lnSpc>
            </a:pPr>
            <a:r>
              <a:rPr lang="en-US" sz="1600"/>
              <a:t>5  jn1-so7-0-0-0.wae.vbns.net (204.147.136.136)  21 ms 18 ms 18 ms </a:t>
            </a:r>
          </a:p>
          <a:p>
            <a:pPr>
              <a:lnSpc>
                <a:spcPct val="80000"/>
              </a:lnSpc>
            </a:pPr>
            <a:r>
              <a:rPr lang="en-US" sz="1600"/>
              <a:t>6  abilene-vbns.abilene.ucaid.edu (198.32.11.9)  22 ms  18 ms  22 ms</a:t>
            </a:r>
          </a:p>
          <a:p>
            <a:pPr>
              <a:lnSpc>
                <a:spcPct val="80000"/>
              </a:lnSpc>
            </a:pPr>
            <a:r>
              <a:rPr lang="en-US" sz="1600"/>
              <a:t>7  nycm-wash.abilene.ucaid.edu (198.32.8.46)  22 ms  22 ms  22 ms</a:t>
            </a:r>
          </a:p>
          <a:p>
            <a:pPr>
              <a:lnSpc>
                <a:spcPct val="80000"/>
              </a:lnSpc>
            </a:pPr>
            <a:r>
              <a:rPr lang="en-US" sz="1600"/>
              <a:t>8  62.40.103.253 (62.40.103.253)  104 ms 109 ms 106 ms</a:t>
            </a:r>
          </a:p>
          <a:p>
            <a:pPr>
              <a:lnSpc>
                <a:spcPct val="80000"/>
              </a:lnSpc>
            </a:pPr>
            <a:r>
              <a:rPr lang="en-US" sz="1600"/>
              <a:t>9  de2-1.de1.de.geant.net (62.40.96.129)  109 ms 102 ms 104 ms</a:t>
            </a:r>
          </a:p>
          <a:p>
            <a:pPr>
              <a:lnSpc>
                <a:spcPct val="80000"/>
              </a:lnSpc>
            </a:pPr>
            <a:r>
              <a:rPr lang="en-US" sz="1600"/>
              <a:t>10  de.fr1.fr.geant.net (62.40.96.50)  113 ms 121 ms 114 ms</a:t>
            </a:r>
          </a:p>
          <a:p>
            <a:pPr>
              <a:lnSpc>
                <a:spcPct val="80000"/>
              </a:lnSpc>
            </a:pPr>
            <a:r>
              <a:rPr lang="en-US" sz="1600"/>
              <a:t>11  renater-gw.fr1.fr.geant.net (62.40.103.54)  112 ms  114 ms  112 ms</a:t>
            </a:r>
          </a:p>
          <a:p>
            <a:pPr>
              <a:lnSpc>
                <a:spcPct val="80000"/>
              </a:lnSpc>
            </a:pPr>
            <a:r>
              <a:rPr lang="en-US" sz="1600"/>
              <a:t>12  nio-n2.cssi.renater.fr (193.51.206.13)  111 ms  114 ms  116 ms</a:t>
            </a:r>
          </a:p>
          <a:p>
            <a:pPr>
              <a:lnSpc>
                <a:spcPct val="80000"/>
              </a:lnSpc>
            </a:pPr>
            <a:r>
              <a:rPr lang="en-US" sz="1600"/>
              <a:t>13  nice.cssi.renater.fr (195.220.98.102)  123 ms  125 ms  124 ms</a:t>
            </a:r>
          </a:p>
          <a:p>
            <a:pPr>
              <a:lnSpc>
                <a:spcPct val="80000"/>
              </a:lnSpc>
            </a:pPr>
            <a:r>
              <a:rPr lang="en-US" sz="1600"/>
              <a:t>14  r3t2-nice.cssi.renater.fr (195.220.98.110)  126 ms  126 ms  124 ms</a:t>
            </a:r>
          </a:p>
          <a:p>
            <a:pPr>
              <a:lnSpc>
                <a:spcPct val="80000"/>
              </a:lnSpc>
            </a:pPr>
            <a:r>
              <a:rPr lang="en-US" sz="1600"/>
              <a:t>15  eurecom-valbonne.r3t2.ft.net (193.48.50.54)  135 ms  128 ms  133 ms</a:t>
            </a:r>
          </a:p>
          <a:p>
            <a:pPr>
              <a:lnSpc>
                <a:spcPct val="80000"/>
              </a:lnSpc>
            </a:pPr>
            <a:r>
              <a:rPr lang="en-US" sz="1600"/>
              <a:t>16  194.214.211.25 (194.214.211.25)  126 ms  128 ms  126 ms</a:t>
            </a:r>
          </a:p>
          <a:p>
            <a:pPr>
              <a:lnSpc>
                <a:spcPct val="80000"/>
              </a:lnSpc>
            </a:pPr>
            <a:r>
              <a:rPr lang="en-US" sz="1600"/>
              <a:t>17  * * *</a:t>
            </a:r>
          </a:p>
          <a:p>
            <a:pPr>
              <a:lnSpc>
                <a:spcPct val="80000"/>
              </a:lnSpc>
            </a:pPr>
            <a:r>
              <a:rPr lang="en-US" sz="1600"/>
              <a:t>18  * * *</a:t>
            </a:r>
          </a:p>
          <a:p>
            <a:pPr>
              <a:lnSpc>
                <a:spcPct val="80000"/>
              </a:lnSpc>
            </a:pPr>
            <a:r>
              <a:rPr lang="en-US" sz="1600"/>
              <a:t>19  fantasia.eurecom.fr (193.55.113.142)  132 ms  128 ms  136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</a:rPr>
              <a:t>ms</a:t>
            </a:r>
          </a:p>
        </p:txBody>
      </p:sp>
      <p:sp>
        <p:nvSpPr>
          <p:cNvPr id="122884" name="Text Box 5"/>
          <p:cNvSpPr txBox="1">
            <a:spLocks noChangeArrowheads="1"/>
          </p:cNvSpPr>
          <p:nvPr/>
        </p:nvSpPr>
        <p:spPr bwMode="auto">
          <a:xfrm>
            <a:off x="725488" y="1235075"/>
            <a:ext cx="819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traceroute:</a:t>
            </a:r>
            <a:r>
              <a:rPr lang="en-US"/>
              <a:t> gaia.cs.umass.edu to www.eurecom.fr</a:t>
            </a:r>
          </a:p>
        </p:txBody>
      </p:sp>
      <p:sp>
        <p:nvSpPr>
          <p:cNvPr id="122885" name="Line 6"/>
          <p:cNvSpPr>
            <a:spLocks noChangeShapeType="1"/>
          </p:cNvSpPr>
          <p:nvPr/>
        </p:nvSpPr>
        <p:spPr bwMode="auto">
          <a:xfrm>
            <a:off x="1611313" y="5634038"/>
            <a:ext cx="968375" cy="26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6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delay measurements from </a:t>
            </a:r>
          </a:p>
          <a:p>
            <a:r>
              <a:rPr lang="en-US" sz="1800">
                <a:solidFill>
                  <a:srgbClr val="CC0000"/>
                </a:solidFill>
              </a:rPr>
              <a:t>gaia.cs.umass.edu to cs-gw.cs.umass.edu </a:t>
            </a:r>
          </a:p>
        </p:txBody>
      </p:sp>
      <p:sp>
        <p:nvSpPr>
          <p:cNvPr id="122887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8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9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0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1" name="Text Box 12"/>
          <p:cNvSpPr txBox="1">
            <a:spLocks noChangeArrowheads="1"/>
          </p:cNvSpPr>
          <p:nvPr/>
        </p:nvSpPr>
        <p:spPr bwMode="auto">
          <a:xfrm>
            <a:off x="2571750" y="5564188"/>
            <a:ext cx="628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* means no response (probe lost, router not replying)</a:t>
            </a:r>
          </a:p>
        </p:txBody>
      </p:sp>
      <p:sp>
        <p:nvSpPr>
          <p:cNvPr id="122892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3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>
                <a:solidFill>
                  <a:srgbClr val="CC0000"/>
                </a:solidFill>
              </a:rPr>
              <a:t>trans-oceanic</a:t>
            </a:r>
          </a:p>
          <a:p>
            <a:r>
              <a:rPr lang="en-US" sz="2000">
                <a:solidFill>
                  <a:srgbClr val="CC0000"/>
                </a:solidFill>
              </a:rPr>
              <a:t>link</a:t>
            </a:r>
          </a:p>
        </p:txBody>
      </p:sp>
      <p:pic>
        <p:nvPicPr>
          <p:cNvPr id="12289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15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D741BA68-7C8C-4AA9-B837-EFCFDB2439DD}" type="slidenum">
              <a:rPr lang="en-US" sz="1200">
                <a:latin typeface="Tahoma" pitchFamily="34" charset="0"/>
              </a:rPr>
              <a:pPr/>
              <a:t>25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122896" name="TextBox 1"/>
          <p:cNvSpPr txBox="1">
            <a:spLocks noChangeArrowheads="1"/>
          </p:cNvSpPr>
          <p:nvPr/>
        </p:nvSpPr>
        <p:spPr bwMode="auto">
          <a:xfrm>
            <a:off x="746125" y="6315075"/>
            <a:ext cx="5457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400"/>
              <a:t>* Do some traceroutes from exotic countries at www.traceroute.org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Packet loss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333500"/>
            <a:ext cx="8394700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queue (aka buffer) preceding link in buffer has finite capacity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packet arriving to full queue dropped (aka lost)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lost packet may be retransmitted by previous node, by source end system, or not at all</a:t>
            </a:r>
          </a:p>
        </p:txBody>
      </p:sp>
      <p:sp>
        <p:nvSpPr>
          <p:cNvPr id="124932" name="Oval 6"/>
          <p:cNvSpPr>
            <a:spLocks noChangeArrowheads="1"/>
          </p:cNvSpPr>
          <p:nvPr/>
        </p:nvSpPr>
        <p:spPr bwMode="auto">
          <a:xfrm>
            <a:off x="3092450" y="5105400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33" name="Rectangle 7"/>
          <p:cNvSpPr>
            <a:spLocks noChangeArrowheads="1"/>
          </p:cNvSpPr>
          <p:nvPr/>
        </p:nvSpPr>
        <p:spPr bwMode="auto">
          <a:xfrm>
            <a:off x="3092450" y="5037138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124934" name="Oval 8"/>
          <p:cNvSpPr>
            <a:spLocks noChangeArrowheads="1"/>
          </p:cNvSpPr>
          <p:nvPr/>
        </p:nvSpPr>
        <p:spPr bwMode="auto">
          <a:xfrm>
            <a:off x="3101975" y="4808538"/>
            <a:ext cx="1198563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grpSp>
        <p:nvGrpSpPr>
          <p:cNvPr id="124935" name="Group 9"/>
          <p:cNvGrpSpPr>
            <a:grpSpLocks/>
          </p:cNvGrpSpPr>
          <p:nvPr/>
        </p:nvGrpSpPr>
        <p:grpSpPr bwMode="auto">
          <a:xfrm>
            <a:off x="3448050" y="4838700"/>
            <a:ext cx="498475" cy="119063"/>
            <a:chOff x="2208" y="2184"/>
            <a:chExt cx="176" cy="69"/>
          </a:xfrm>
        </p:grpSpPr>
        <p:grpSp>
          <p:nvGrpSpPr>
            <p:cNvPr id="124967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24972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3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4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968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24969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0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1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4936" name="Line 23"/>
          <p:cNvSpPr>
            <a:spLocks noChangeShapeType="1"/>
          </p:cNvSpPr>
          <p:nvPr/>
        </p:nvSpPr>
        <p:spPr bwMode="auto">
          <a:xfrm>
            <a:off x="2362200" y="4743450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24"/>
          <p:cNvSpPr>
            <a:spLocks noChangeShapeType="1"/>
          </p:cNvSpPr>
          <p:nvPr/>
        </p:nvSpPr>
        <p:spPr bwMode="auto">
          <a:xfrm flipV="1">
            <a:off x="2667000" y="5208588"/>
            <a:ext cx="411163" cy="525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Line 25"/>
          <p:cNvSpPr>
            <a:spLocks noChangeShapeType="1"/>
          </p:cNvSpPr>
          <p:nvPr/>
        </p:nvSpPr>
        <p:spPr bwMode="auto">
          <a:xfrm>
            <a:off x="4286250" y="51625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28"/>
          <p:cNvSpPr>
            <a:spLocks noChangeArrowheads="1"/>
          </p:cNvSpPr>
          <p:nvPr/>
        </p:nvSpPr>
        <p:spPr bwMode="auto">
          <a:xfrm>
            <a:off x="5205413" y="49625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0" name="Rectangle 29"/>
          <p:cNvSpPr>
            <a:spLocks noChangeArrowheads="1"/>
          </p:cNvSpPr>
          <p:nvPr/>
        </p:nvSpPr>
        <p:spPr bwMode="auto">
          <a:xfrm>
            <a:off x="395287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1" name="Rectangle 30"/>
          <p:cNvSpPr>
            <a:spLocks noChangeArrowheads="1"/>
          </p:cNvSpPr>
          <p:nvPr/>
        </p:nvSpPr>
        <p:spPr bwMode="auto">
          <a:xfrm>
            <a:off x="4114800" y="5033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2" name="Rectangle 31"/>
          <p:cNvSpPr>
            <a:spLocks noChangeArrowheads="1"/>
          </p:cNvSpPr>
          <p:nvPr/>
        </p:nvSpPr>
        <p:spPr bwMode="auto">
          <a:xfrm>
            <a:off x="2865438" y="538162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3" name="Line 33"/>
          <p:cNvSpPr>
            <a:spLocks noChangeShapeType="1"/>
          </p:cNvSpPr>
          <p:nvPr/>
        </p:nvSpPr>
        <p:spPr bwMode="auto">
          <a:xfrm flipV="1">
            <a:off x="2835275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Text Box 35"/>
          <p:cNvSpPr txBox="1">
            <a:spLocks noChangeArrowheads="1"/>
          </p:cNvSpPr>
          <p:nvPr/>
        </p:nvSpPr>
        <p:spPr bwMode="auto">
          <a:xfrm>
            <a:off x="1417638" y="42941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24945" name="Text Box 36"/>
          <p:cNvSpPr txBox="1">
            <a:spLocks noChangeArrowheads="1"/>
          </p:cNvSpPr>
          <p:nvPr/>
        </p:nvSpPr>
        <p:spPr bwMode="auto">
          <a:xfrm>
            <a:off x="1738313" y="52800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24946" name="Text Box 40"/>
          <p:cNvSpPr txBox="1">
            <a:spLocks noChangeArrowheads="1"/>
          </p:cNvSpPr>
          <p:nvPr/>
        </p:nvSpPr>
        <p:spPr bwMode="auto">
          <a:xfrm>
            <a:off x="4765675" y="4203700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packet being transmitted</a:t>
            </a:r>
          </a:p>
        </p:txBody>
      </p:sp>
      <p:sp>
        <p:nvSpPr>
          <p:cNvPr id="124947" name="Line 41"/>
          <p:cNvSpPr>
            <a:spLocks noChangeShapeType="1"/>
          </p:cNvSpPr>
          <p:nvPr/>
        </p:nvSpPr>
        <p:spPr bwMode="auto">
          <a:xfrm rot="10800000" flipV="1">
            <a:off x="4329113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Rectangle 56"/>
          <p:cNvSpPr>
            <a:spLocks noChangeArrowheads="1"/>
          </p:cNvSpPr>
          <p:nvPr/>
        </p:nvSpPr>
        <p:spPr bwMode="auto">
          <a:xfrm>
            <a:off x="3789363" y="50323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9" name="Rectangle 57"/>
          <p:cNvSpPr>
            <a:spLocks noChangeArrowheads="1"/>
          </p:cNvSpPr>
          <p:nvPr/>
        </p:nvSpPr>
        <p:spPr bwMode="auto">
          <a:xfrm>
            <a:off x="36274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0" name="Rectangle 58"/>
          <p:cNvSpPr>
            <a:spLocks noChangeArrowheads="1"/>
          </p:cNvSpPr>
          <p:nvPr/>
        </p:nvSpPr>
        <p:spPr bwMode="auto">
          <a:xfrm>
            <a:off x="34623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1" name="Rectangle 59"/>
          <p:cNvSpPr>
            <a:spLocks noChangeArrowheads="1"/>
          </p:cNvSpPr>
          <p:nvPr/>
        </p:nvSpPr>
        <p:spPr bwMode="auto">
          <a:xfrm>
            <a:off x="3298825" y="503237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2" name="Rectangle 61"/>
          <p:cNvSpPr>
            <a:spLocks noChangeArrowheads="1"/>
          </p:cNvSpPr>
          <p:nvPr/>
        </p:nvSpPr>
        <p:spPr bwMode="auto">
          <a:xfrm>
            <a:off x="313372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3" name="Rectangle 62"/>
          <p:cNvSpPr>
            <a:spLocks noChangeArrowheads="1"/>
          </p:cNvSpPr>
          <p:nvPr/>
        </p:nvSpPr>
        <p:spPr bwMode="auto">
          <a:xfrm>
            <a:off x="3105150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4" name="Line 63"/>
          <p:cNvSpPr>
            <a:spLocks noChangeShapeType="1"/>
          </p:cNvSpPr>
          <p:nvPr/>
        </p:nvSpPr>
        <p:spPr bwMode="auto">
          <a:xfrm rot="10800000">
            <a:off x="3092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5" name="Text Box 64"/>
          <p:cNvSpPr txBox="1">
            <a:spLocks noChangeArrowheads="1"/>
          </p:cNvSpPr>
          <p:nvPr/>
        </p:nvSpPr>
        <p:spPr bwMode="auto">
          <a:xfrm>
            <a:off x="3708400" y="5661025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packet arriving to</a:t>
            </a:r>
          </a:p>
          <a:p>
            <a:r>
              <a:rPr lang="en-US" sz="1800">
                <a:solidFill>
                  <a:srgbClr val="CC0000"/>
                </a:solidFill>
              </a:rPr>
              <a:t>full buffer is </a:t>
            </a:r>
            <a:r>
              <a:rPr lang="en-US" sz="1800" i="1">
                <a:solidFill>
                  <a:srgbClr val="CC0000"/>
                </a:solidFill>
              </a:rPr>
              <a:t>lost</a:t>
            </a:r>
          </a:p>
        </p:txBody>
      </p:sp>
      <p:sp>
        <p:nvSpPr>
          <p:cNvPr id="124956" name="Text Box 65"/>
          <p:cNvSpPr txBox="1">
            <a:spLocks noChangeArrowheads="1"/>
          </p:cNvSpPr>
          <p:nvPr/>
        </p:nvSpPr>
        <p:spPr bwMode="auto">
          <a:xfrm>
            <a:off x="2981325" y="4022725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rgbClr val="CC0000"/>
                </a:solidFill>
              </a:rPr>
              <a:t>buffer 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(waiting area)</a:t>
            </a:r>
          </a:p>
        </p:txBody>
      </p:sp>
      <p:sp>
        <p:nvSpPr>
          <p:cNvPr id="124957" name="Line 66"/>
          <p:cNvSpPr>
            <a:spLocks noChangeShapeType="1"/>
          </p:cNvSpPr>
          <p:nvPr/>
        </p:nvSpPr>
        <p:spPr bwMode="auto">
          <a:xfrm>
            <a:off x="3238500" y="4630738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4958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959" name="Group 48"/>
          <p:cNvGrpSpPr>
            <a:grpSpLocks/>
          </p:cNvGrpSpPr>
          <p:nvPr/>
        </p:nvGrpSpPr>
        <p:grpSpPr bwMode="auto">
          <a:xfrm>
            <a:off x="1593850" y="4314825"/>
            <a:ext cx="820738" cy="688975"/>
            <a:chOff x="-44" y="1473"/>
            <a:chExt cx="981" cy="1105"/>
          </a:xfrm>
        </p:grpSpPr>
        <p:pic>
          <p:nvPicPr>
            <p:cNvPr id="124965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6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60" name="Group 51"/>
          <p:cNvGrpSpPr>
            <a:grpSpLocks/>
          </p:cNvGrpSpPr>
          <p:nvPr/>
        </p:nvGrpSpPr>
        <p:grpSpPr bwMode="auto">
          <a:xfrm>
            <a:off x="1922463" y="5305425"/>
            <a:ext cx="820737" cy="688975"/>
            <a:chOff x="-44" y="1473"/>
            <a:chExt cx="981" cy="1105"/>
          </a:xfrm>
        </p:grpSpPr>
        <p:pic>
          <p:nvPicPr>
            <p:cNvPr id="124963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4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0D26DA5E-B287-47E2-8695-041CDDDE4A74}" type="slidenum">
              <a:rPr lang="en-US" sz="1200">
                <a:latin typeface="Tahoma" pitchFamily="34" charset="0"/>
              </a:rPr>
              <a:pPr/>
              <a:t>26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124962" name="TextBox 1"/>
          <p:cNvSpPr txBox="1">
            <a:spLocks noChangeArrowheads="1"/>
          </p:cNvSpPr>
          <p:nvPr/>
        </p:nvSpPr>
        <p:spPr bwMode="auto">
          <a:xfrm>
            <a:off x="461963" y="6402388"/>
            <a:ext cx="622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400"/>
              <a:t>* Check out the Java applet for an interactive animation on queuing and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126978" name="AutoShape 327"/>
          <p:cNvSpPr>
            <a:spLocks noChangeArrowheads="1"/>
          </p:cNvSpPr>
          <p:nvPr/>
        </p:nvSpPr>
        <p:spPr bwMode="auto">
          <a:xfrm>
            <a:off x="401638" y="3671888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26979" name="Group 64"/>
          <p:cNvGrpSpPr>
            <a:grpSpLocks/>
          </p:cNvGrpSpPr>
          <p:nvPr/>
        </p:nvGrpSpPr>
        <p:grpSpPr bwMode="auto">
          <a:xfrm>
            <a:off x="974725" y="4071938"/>
            <a:ext cx="352425" cy="876300"/>
            <a:chOff x="4140" y="429"/>
            <a:chExt cx="1425" cy="2396"/>
          </a:xfrm>
        </p:grpSpPr>
        <p:sp>
          <p:nvSpPr>
            <p:cNvPr id="127025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6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7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8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9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0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55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6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1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2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53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4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3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4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5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51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2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6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37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49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0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8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9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0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1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2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3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5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6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7047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8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980" name="Group 61"/>
          <p:cNvGrpSpPr>
            <a:grpSpLocks/>
          </p:cNvGrpSpPr>
          <p:nvPr/>
        </p:nvGrpSpPr>
        <p:grpSpPr bwMode="auto">
          <a:xfrm flipH="1">
            <a:off x="7948613" y="4133850"/>
            <a:ext cx="1192212" cy="1171575"/>
            <a:chOff x="-44" y="1473"/>
            <a:chExt cx="981" cy="1105"/>
          </a:xfrm>
        </p:grpSpPr>
        <p:pic>
          <p:nvPicPr>
            <p:cNvPr id="127023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024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69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Throughput</a:t>
            </a:r>
          </a:p>
        </p:txBody>
      </p:sp>
      <p:sp>
        <p:nvSpPr>
          <p:cNvPr id="1269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7772400" cy="177958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throughput:</a:t>
            </a:r>
            <a:r>
              <a:rPr lang="en-US" smtClean="0">
                <a:ea typeface="ＭＳ Ｐゴシック" pitchFamily="34" charset="-128"/>
              </a:rPr>
              <a:t> rate (bits/time unit) at which bits transferred between sender/receiver</a:t>
            </a:r>
          </a:p>
          <a:p>
            <a:pPr lvl="1" eaLnBrk="1" hangingPunct="1"/>
            <a:r>
              <a:rPr lang="en-US" i="1" smtClean="0">
                <a:solidFill>
                  <a:srgbClr val="CC0000"/>
                </a:solidFill>
              </a:rPr>
              <a:t>instantaneous:</a:t>
            </a:r>
            <a:r>
              <a:rPr lang="en-US" smtClean="0"/>
              <a:t> rate at given point in time</a:t>
            </a:r>
          </a:p>
          <a:p>
            <a:pPr lvl="1" eaLnBrk="1" hangingPunct="1"/>
            <a:r>
              <a:rPr lang="en-US" i="1" smtClean="0">
                <a:solidFill>
                  <a:srgbClr val="CC0000"/>
                </a:solidFill>
              </a:rPr>
              <a:t>average:</a:t>
            </a:r>
            <a:r>
              <a:rPr lang="en-US" smtClean="0"/>
              <a:t> rate over longer period of time</a:t>
            </a:r>
          </a:p>
        </p:txBody>
      </p:sp>
      <p:sp>
        <p:nvSpPr>
          <p:cNvPr id="126983" name="Text Box 325"/>
          <p:cNvSpPr txBox="1">
            <a:spLocks noChangeArrowheads="1"/>
          </p:cNvSpPr>
          <p:nvPr/>
        </p:nvSpPr>
        <p:spPr bwMode="auto">
          <a:xfrm>
            <a:off x="368300" y="5043488"/>
            <a:ext cx="187483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server, with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file of F bits 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to send to client</a:t>
            </a:r>
          </a:p>
        </p:txBody>
      </p:sp>
      <p:sp>
        <p:nvSpPr>
          <p:cNvPr id="126984" name="Text Box 328"/>
          <p:cNvSpPr txBox="1">
            <a:spLocks noChangeArrowheads="1"/>
          </p:cNvSpPr>
          <p:nvPr/>
        </p:nvSpPr>
        <p:spPr bwMode="auto">
          <a:xfrm>
            <a:off x="2784475" y="5040313"/>
            <a:ext cx="14303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 R</a:t>
            </a:r>
            <a:r>
              <a:rPr lang="en-US" sz="2800" baseline="-25000">
                <a:latin typeface="Gill Sans MT" pitchFamily="34" charset="0"/>
              </a:rPr>
              <a:t>s</a:t>
            </a:r>
            <a:r>
              <a:rPr lang="en-US" sz="2000" baseline="-250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bits/sec</a:t>
            </a:r>
          </a:p>
        </p:txBody>
      </p:sp>
      <p:sp>
        <p:nvSpPr>
          <p:cNvPr id="126985" name="Text Box 329"/>
          <p:cNvSpPr txBox="1">
            <a:spLocks noChangeArrowheads="1"/>
          </p:cNvSpPr>
          <p:nvPr/>
        </p:nvSpPr>
        <p:spPr bwMode="auto">
          <a:xfrm>
            <a:off x="5653088" y="5048250"/>
            <a:ext cx="14303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 R</a:t>
            </a:r>
            <a:r>
              <a:rPr lang="en-US" sz="2800" baseline="-25000">
                <a:latin typeface="Gill Sans MT" pitchFamily="34" charset="0"/>
              </a:rPr>
              <a:t>c</a:t>
            </a:r>
            <a:r>
              <a:rPr lang="en-US" sz="2000" baseline="-250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bits/sec</a:t>
            </a:r>
          </a:p>
        </p:txBody>
      </p:sp>
      <p:sp>
        <p:nvSpPr>
          <p:cNvPr id="126986" name="Line 337"/>
          <p:cNvSpPr>
            <a:spLocks noChangeShapeType="1"/>
          </p:cNvSpPr>
          <p:nvPr/>
        </p:nvSpPr>
        <p:spPr bwMode="auto">
          <a:xfrm flipH="1" flipV="1">
            <a:off x="2997200" y="4806950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Line 347"/>
          <p:cNvSpPr>
            <a:spLocks noChangeShapeType="1"/>
          </p:cNvSpPr>
          <p:nvPr/>
        </p:nvSpPr>
        <p:spPr bwMode="auto">
          <a:xfrm flipH="1" flipV="1">
            <a:off x="6119813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8" name="Line 352"/>
          <p:cNvSpPr>
            <a:spLocks noChangeShapeType="1"/>
          </p:cNvSpPr>
          <p:nvPr/>
        </p:nvSpPr>
        <p:spPr bwMode="auto">
          <a:xfrm flipH="1">
            <a:off x="801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9" name="Line 321"/>
          <p:cNvSpPr>
            <a:spLocks noChangeShapeType="1"/>
          </p:cNvSpPr>
          <p:nvPr/>
        </p:nvSpPr>
        <p:spPr bwMode="auto">
          <a:xfrm>
            <a:off x="1441450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990" name="Group 246"/>
          <p:cNvGrpSpPr>
            <a:grpSpLocks/>
          </p:cNvGrpSpPr>
          <p:nvPr/>
        </p:nvGrpSpPr>
        <p:grpSpPr bwMode="auto">
          <a:xfrm>
            <a:off x="3806825" y="4394200"/>
            <a:ext cx="1055688" cy="360363"/>
            <a:chOff x="3600" y="219"/>
            <a:chExt cx="360" cy="175"/>
          </a:xfrm>
        </p:grpSpPr>
        <p:sp>
          <p:nvSpPr>
            <p:cNvPr id="127010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7011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2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3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7014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7015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20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1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2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16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17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8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9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6991" name="AutoShape 350"/>
          <p:cNvSpPr>
            <a:spLocks noChangeArrowheads="1"/>
          </p:cNvSpPr>
          <p:nvPr/>
        </p:nvSpPr>
        <p:spPr bwMode="auto">
          <a:xfrm>
            <a:off x="7286625" y="4325938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26992" name="Group 335"/>
          <p:cNvGrpSpPr>
            <a:grpSpLocks/>
          </p:cNvGrpSpPr>
          <p:nvPr/>
        </p:nvGrpSpPr>
        <p:grpSpPr bwMode="auto">
          <a:xfrm>
            <a:off x="1404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7008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26993" name="Group 341"/>
          <p:cNvGrpSpPr>
            <a:grpSpLocks/>
          </p:cNvGrpSpPr>
          <p:nvPr/>
        </p:nvGrpSpPr>
        <p:grpSpPr bwMode="auto">
          <a:xfrm>
            <a:off x="4910138" y="4248150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7004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239713" y="5111750"/>
            <a:ext cx="8235950" cy="896938"/>
            <a:chOff x="0" y="3803"/>
            <a:chExt cx="5188" cy="565"/>
          </a:xfrm>
        </p:grpSpPr>
        <p:sp>
          <p:nvSpPr>
            <p:cNvPr id="126999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server sends bits 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(fluid) into pipe</a:t>
              </a:r>
            </a:p>
            <a:p>
              <a:pPr algn="ctr">
                <a:lnSpc>
                  <a:spcPct val="85000"/>
                </a:lnSpc>
              </a:pPr>
              <a:endParaRPr lang="en-US" sz="2000">
                <a:latin typeface="Gill Sans MT" pitchFamily="34" charset="0"/>
              </a:endParaRPr>
            </a:p>
          </p:txBody>
        </p:sp>
        <p:sp>
          <p:nvSpPr>
            <p:cNvPr id="127000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R</a:t>
              </a:r>
              <a:r>
                <a:rPr lang="en-US" sz="2800" baseline="-25000">
                  <a:latin typeface="Gill Sans MT" pitchFamily="34" charset="0"/>
                </a:rPr>
                <a:t>s</a:t>
              </a:r>
              <a:r>
                <a:rPr lang="en-US" sz="2000" baseline="-25000">
                  <a:latin typeface="Gill Sans MT" pitchFamily="34" charset="0"/>
                </a:rPr>
                <a:t> </a:t>
              </a:r>
              <a:r>
                <a:rPr lang="en-US" sz="2000">
                  <a:latin typeface="Gill Sans MT" pitchFamily="34" charset="0"/>
                </a:rPr>
                <a:t>bits/sec)</a:t>
              </a:r>
            </a:p>
          </p:txBody>
        </p:sp>
        <p:sp>
          <p:nvSpPr>
            <p:cNvPr id="127001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R</a:t>
              </a:r>
              <a:r>
                <a:rPr lang="en-US" sz="2800" baseline="-25000">
                  <a:latin typeface="Gill Sans MT" pitchFamily="34" charset="0"/>
                </a:rPr>
                <a:t>c</a:t>
              </a:r>
              <a:r>
                <a:rPr lang="en-US" sz="2000" baseline="-25000">
                  <a:latin typeface="Gill Sans MT" pitchFamily="34" charset="0"/>
                </a:rPr>
                <a:t> </a:t>
              </a:r>
              <a:r>
                <a:rPr lang="en-US" sz="2000">
                  <a:latin typeface="Gill Sans MT" pitchFamily="34" charset="0"/>
                </a:rPr>
                <a:t>bits/sec)</a:t>
              </a:r>
            </a:p>
          </p:txBody>
        </p:sp>
      </p:grpSp>
      <p:pic>
        <p:nvPicPr>
          <p:cNvPr id="126995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96" name="AutoShape 351"/>
          <p:cNvSpPr>
            <a:spLocks noChangeArrowheads="1"/>
          </p:cNvSpPr>
          <p:nvPr/>
        </p:nvSpPr>
        <p:spPr bwMode="auto">
          <a:xfrm>
            <a:off x="3732213" y="4308475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6997" name="AutoShape 349"/>
          <p:cNvSpPr>
            <a:spLocks noChangeArrowheads="1"/>
          </p:cNvSpPr>
          <p:nvPr/>
        </p:nvSpPr>
        <p:spPr bwMode="auto">
          <a:xfrm flipV="1">
            <a:off x="508000" y="4064000"/>
            <a:ext cx="974725" cy="720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69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DD00D4CC-E573-45B6-A8EC-A047C927DF82}" type="slidenum">
              <a:rPr lang="en-US" sz="1200">
                <a:latin typeface="Tahoma" pitchFamily="34" charset="0"/>
              </a:rPr>
              <a:pPr/>
              <a:t>27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28002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8003" name="Group 140"/>
          <p:cNvGrpSpPr>
            <a:grpSpLocks/>
          </p:cNvGrpSpPr>
          <p:nvPr/>
        </p:nvGrpSpPr>
        <p:grpSpPr bwMode="auto">
          <a:xfrm>
            <a:off x="1614488" y="2254250"/>
            <a:ext cx="352425" cy="876300"/>
            <a:chOff x="4140" y="429"/>
            <a:chExt cx="1425" cy="2396"/>
          </a:xfrm>
        </p:grpSpPr>
        <p:sp>
          <p:nvSpPr>
            <p:cNvPr id="128114" name="Freeform 14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15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16" name="Freeform 14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17" name="Freeform 14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18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119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144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45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0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121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8142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43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2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23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124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8140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41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5" name="Freeform 15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126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8138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39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7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28" name="Freeform 16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29" name="Freeform 16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30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1" name="Freeform 16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32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3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4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5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8136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7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00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Throughput (more)</a:t>
            </a:r>
          </a:p>
        </p:txBody>
      </p:sp>
      <p:sp>
        <p:nvSpPr>
          <p:cNvPr id="12800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8150225" cy="55403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R</a:t>
            </a:r>
            <a:r>
              <a:rPr lang="en-US" i="1" baseline="-25000" smtClean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 &lt; R</a:t>
            </a:r>
            <a:r>
              <a:rPr lang="en-US" i="1" baseline="-25000" smtClean="0">
                <a:solidFill>
                  <a:srgbClr val="CC0000"/>
                </a:solidFill>
                <a:ea typeface="ＭＳ Ｐゴシック" pitchFamily="34" charset="-128"/>
              </a:rPr>
              <a:t>c</a:t>
            </a:r>
            <a:r>
              <a:rPr lang="en-US" i="1" smtClean="0">
                <a:solidFill>
                  <a:srgbClr val="FF3300"/>
                </a:solidFill>
                <a:ea typeface="ＭＳ Ｐゴシック" pitchFamily="34" charset="-128"/>
              </a:rPr>
              <a:t>  </a:t>
            </a:r>
            <a:r>
              <a:rPr lang="en-US" smtClean="0">
                <a:ea typeface="ＭＳ Ｐゴシック" pitchFamily="34" charset="-128"/>
              </a:rPr>
              <a:t>What is average end-end throughput?</a:t>
            </a:r>
          </a:p>
        </p:txBody>
      </p:sp>
      <p:grpSp>
        <p:nvGrpSpPr>
          <p:cNvPr id="128006" name="Group 34"/>
          <p:cNvGrpSpPr>
            <a:grpSpLocks/>
          </p:cNvGrpSpPr>
          <p:nvPr/>
        </p:nvGrpSpPr>
        <p:grpSpPr bwMode="auto">
          <a:xfrm>
            <a:off x="2066925" y="2606675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112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8007" name="Text Box 39"/>
          <p:cNvSpPr txBox="1">
            <a:spLocks noChangeArrowheads="1"/>
          </p:cNvSpPr>
          <p:nvPr/>
        </p:nvSpPr>
        <p:spPr bwMode="auto">
          <a:xfrm>
            <a:off x="1855788" y="2562225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/>
              <a:t>  R</a:t>
            </a:r>
            <a:r>
              <a:rPr lang="en-US" sz="2800" baseline="-25000"/>
              <a:t>s</a:t>
            </a:r>
            <a:r>
              <a:rPr lang="en-US" sz="2000" baseline="-25000"/>
              <a:t> </a:t>
            </a:r>
            <a:r>
              <a:rPr lang="en-US" sz="2000"/>
              <a:t>bits/sec</a:t>
            </a:r>
          </a:p>
        </p:txBody>
      </p:sp>
      <p:sp>
        <p:nvSpPr>
          <p:cNvPr id="128008" name="AutoShape 42"/>
          <p:cNvSpPr>
            <a:spLocks noChangeArrowheads="1"/>
          </p:cNvSpPr>
          <p:nvPr/>
        </p:nvSpPr>
        <p:spPr bwMode="auto">
          <a:xfrm flipV="1">
            <a:off x="1255713" y="237490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8009" name="AutoShape 43"/>
          <p:cNvSpPr>
            <a:spLocks noChangeArrowheads="1"/>
          </p:cNvSpPr>
          <p:nvPr/>
        </p:nvSpPr>
        <p:spPr bwMode="auto">
          <a:xfrm>
            <a:off x="7489825" y="2581275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0" name="Group 54"/>
          <p:cNvGrpSpPr>
            <a:grpSpLocks/>
          </p:cNvGrpSpPr>
          <p:nvPr/>
        </p:nvGrpSpPr>
        <p:grpSpPr bwMode="auto">
          <a:xfrm>
            <a:off x="5440363" y="2473325"/>
            <a:ext cx="2790825" cy="569913"/>
            <a:chOff x="3130" y="3069"/>
            <a:chExt cx="1911" cy="366"/>
          </a:xfrm>
        </p:grpSpPr>
        <p:grpSp>
          <p:nvGrpSpPr>
            <p:cNvPr id="128104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108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8105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000"/>
                <a:t>R</a:t>
              </a:r>
              <a:r>
                <a:rPr lang="en-US" sz="2800" baseline="-25000"/>
                <a:t>c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</p:grpSp>
      <p:grpSp>
        <p:nvGrpSpPr>
          <p:cNvPr id="128011" name="Group 5"/>
          <p:cNvGrpSpPr>
            <a:grpSpLocks/>
          </p:cNvGrpSpPr>
          <p:nvPr/>
        </p:nvGrpSpPr>
        <p:grpSpPr bwMode="auto">
          <a:xfrm>
            <a:off x="4289425" y="2633663"/>
            <a:ext cx="971550" cy="282575"/>
            <a:chOff x="3600" y="219"/>
            <a:chExt cx="360" cy="175"/>
          </a:xfrm>
        </p:grpSpPr>
        <p:sp>
          <p:nvSpPr>
            <p:cNvPr id="128091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2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3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4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8095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96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101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2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3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8097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09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23" name="Rectangle 56"/>
          <p:cNvSpPr>
            <a:spLocks noChangeArrowheads="1"/>
          </p:cNvSpPr>
          <p:nvPr/>
        </p:nvSpPr>
        <p:spPr bwMode="auto">
          <a:xfrm>
            <a:off x="555625" y="3330575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R</a:t>
            </a:r>
            <a:r>
              <a:rPr lang="en-US" sz="2800" i="1" baseline="-25000">
                <a:solidFill>
                  <a:srgbClr val="CC0000"/>
                </a:solidFill>
                <a:latin typeface="Gill Sans MT" pitchFamily="34" charset="0"/>
              </a:rPr>
              <a:t>s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 &gt; R</a:t>
            </a:r>
            <a:r>
              <a:rPr lang="en-US" sz="2800" i="1" baseline="-25000">
                <a:solidFill>
                  <a:srgbClr val="CC0000"/>
                </a:solidFill>
                <a:latin typeface="Gill Sans MT" pitchFamily="34" charset="0"/>
              </a:rPr>
              <a:t>c</a:t>
            </a:r>
            <a:r>
              <a:rPr lang="en-US" sz="2800" i="1">
                <a:solidFill>
                  <a:srgbClr val="FF3300"/>
                </a:solidFill>
                <a:latin typeface="Gill Sans MT" pitchFamily="34" charset="0"/>
              </a:rPr>
              <a:t>  </a:t>
            </a:r>
            <a:r>
              <a:rPr lang="en-US" sz="2800">
                <a:latin typeface="Gill Sans MT" pitchFamily="34" charset="0"/>
              </a:rPr>
              <a:t>What is average end-end throughput?</a:t>
            </a:r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>
            <a:off x="295275" y="5167313"/>
            <a:ext cx="8577263" cy="1211262"/>
            <a:chOff x="186" y="3255"/>
            <a:chExt cx="5403" cy="763"/>
          </a:xfrm>
        </p:grpSpPr>
        <p:sp>
          <p:nvSpPr>
            <p:cNvPr id="128088" name="Rectangle 102"/>
            <p:cNvSpPr>
              <a:spLocks noChangeArrowheads="1"/>
            </p:cNvSpPr>
            <p:nvPr/>
          </p:nvSpPr>
          <p:spPr bwMode="auto">
            <a:xfrm>
              <a:off x="186" y="3378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28089" name="Text Box 101"/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800">
                  <a:latin typeface="Gill Sans MT" pitchFamily="34" charset="0"/>
                </a:rPr>
                <a:t>link on end-end path that constrains  end-end throughput</a:t>
              </a:r>
            </a:p>
          </p:txBody>
        </p:sp>
        <p:sp>
          <p:nvSpPr>
            <p:cNvPr id="128090" name="Text Box 104"/>
            <p:cNvSpPr txBox="1">
              <a:spLocks noChangeArrowheads="1"/>
            </p:cNvSpPr>
            <p:nvPr/>
          </p:nvSpPr>
          <p:spPr bwMode="auto">
            <a:xfrm>
              <a:off x="466" y="3255"/>
              <a:ext cx="140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800" i="1">
                  <a:solidFill>
                    <a:srgbClr val="CC0000"/>
                  </a:solidFill>
                  <a:latin typeface="Gill Sans MT" pitchFamily="34" charset="0"/>
                </a:rPr>
                <a:t>bottleneck link</a:t>
              </a:r>
            </a:p>
          </p:txBody>
        </p:sp>
      </p:grpSp>
      <p:sp>
        <p:nvSpPr>
          <p:cNvPr id="128014" name="AutoShape 51"/>
          <p:cNvSpPr>
            <a:spLocks noChangeArrowheads="1"/>
          </p:cNvSpPr>
          <p:nvPr/>
        </p:nvSpPr>
        <p:spPr bwMode="auto">
          <a:xfrm>
            <a:off x="4205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5" name="Group 132"/>
          <p:cNvGrpSpPr>
            <a:grpSpLocks/>
          </p:cNvGrpSpPr>
          <p:nvPr/>
        </p:nvGrpSpPr>
        <p:grpSpPr bwMode="auto">
          <a:xfrm flipH="1">
            <a:off x="8232775" y="2420938"/>
            <a:ext cx="871538" cy="885825"/>
            <a:chOff x="-44" y="1473"/>
            <a:chExt cx="981" cy="1105"/>
          </a:xfrm>
        </p:grpSpPr>
        <p:pic>
          <p:nvPicPr>
            <p:cNvPr id="128086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87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8016" name="AutoShape 327"/>
          <p:cNvSpPr>
            <a:spLocks noChangeArrowheads="1"/>
          </p:cNvSpPr>
          <p:nvPr/>
        </p:nvSpPr>
        <p:spPr bwMode="auto">
          <a:xfrm>
            <a:off x="1168400" y="211772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1230313" y="3927475"/>
            <a:ext cx="7935912" cy="1166813"/>
            <a:chOff x="775" y="2474"/>
            <a:chExt cx="4999" cy="735"/>
          </a:xfrm>
        </p:grpSpPr>
        <p:grpSp>
          <p:nvGrpSpPr>
            <p:cNvPr id="128019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128054" name="Freeform 17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5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6" name="Freeform 17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7" name="Freeform 17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8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8059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8084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85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0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8061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8082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83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2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3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8064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8080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81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5" name="Freeform 19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066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8078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79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7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8" name="Freeform 19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69" name="Freeform 19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70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1" name="Freeform 19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72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3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4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5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28076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7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020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021" name="Group 58"/>
            <p:cNvGrpSpPr>
              <a:grpSpLocks/>
            </p:cNvGrpSpPr>
            <p:nvPr/>
          </p:nvGrpSpPr>
          <p:grpSpPr bwMode="auto">
            <a:xfrm>
              <a:off x="2725" y="2845"/>
              <a:ext cx="612" cy="178"/>
              <a:chOff x="3600" y="219"/>
              <a:chExt cx="360" cy="175"/>
            </a:xfrm>
          </p:grpSpPr>
          <p:sp>
            <p:nvSpPr>
              <p:cNvPr id="128041" name="Oval 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2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3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4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45" name="Oval 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8046" name="Group 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805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2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3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047" name="Group 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804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49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0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8022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23" name="Group 92"/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039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8024" name="Text Box 97"/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000"/>
                <a:t>R</a:t>
              </a:r>
              <a:r>
                <a:rPr lang="en-US" sz="2800" baseline="-25000"/>
                <a:t>s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  <p:grpSp>
          <p:nvGrpSpPr>
            <p:cNvPr id="128025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035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8026" name="Text Box 88"/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000"/>
                <a:t>  R</a:t>
              </a:r>
              <a:r>
                <a:rPr lang="en-US" sz="2800" baseline="-25000"/>
                <a:t>c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  <p:sp>
          <p:nvSpPr>
            <p:cNvPr id="128027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grpSp>
          <p:nvGrpSpPr>
            <p:cNvPr id="128029" name="Group 135"/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128031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32" name="Freeform 1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8030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B50B0141-534B-45DC-8575-8930B8881CD5}" type="slidenum">
              <a:rPr lang="en-US" sz="1200">
                <a:latin typeface="Tahoma" pitchFamily="34" charset="0"/>
              </a:rPr>
              <a:pPr/>
              <a:t>28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5413"/>
            <a:ext cx="7772400" cy="903287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Throughput: Internet scenario</a:t>
            </a:r>
          </a:p>
        </p:txBody>
      </p:sp>
      <p:sp>
        <p:nvSpPr>
          <p:cNvPr id="129027" name="Text Box 44"/>
          <p:cNvSpPr txBox="1">
            <a:spLocks noChangeArrowheads="1"/>
          </p:cNvSpPr>
          <p:nvPr/>
        </p:nvSpPr>
        <p:spPr bwMode="auto">
          <a:xfrm>
            <a:off x="4384675" y="5672138"/>
            <a:ext cx="4464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/>
              <a:t>10 connections (fairly) share backbone bottleneck link R</a:t>
            </a:r>
            <a:r>
              <a:rPr lang="en-US" sz="2000" baseline="-25000"/>
              <a:t> </a:t>
            </a:r>
            <a:r>
              <a:rPr lang="en-US" sz="2000"/>
              <a:t>bits/sec</a:t>
            </a:r>
          </a:p>
        </p:txBody>
      </p:sp>
      <p:sp>
        <p:nvSpPr>
          <p:cNvPr id="129028" name="Freeform 296"/>
          <p:cNvSpPr>
            <a:spLocks/>
          </p:cNvSpPr>
          <p:nvPr/>
        </p:nvSpPr>
        <p:spPr bwMode="auto">
          <a:xfrm>
            <a:off x="4883150" y="2720975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29" name="Text Box 35"/>
          <p:cNvSpPr txBox="1">
            <a:spLocks noChangeArrowheads="1"/>
          </p:cNvSpPr>
          <p:nvPr/>
        </p:nvSpPr>
        <p:spPr bwMode="auto">
          <a:xfrm>
            <a:off x="4746625" y="2344738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6611144" y="3772694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6144419" y="3278982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32" name="Oval 42"/>
          <p:cNvSpPr>
            <a:spLocks noChangeArrowheads="1"/>
          </p:cNvSpPr>
          <p:nvPr/>
        </p:nvSpPr>
        <p:spPr bwMode="auto">
          <a:xfrm rot="5400000">
            <a:off x="6615113" y="2794000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6615113" y="3765550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5621338" y="266858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4956175" y="246538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36" name="Oval 33"/>
          <p:cNvSpPr>
            <a:spLocks noChangeArrowheads="1"/>
          </p:cNvSpPr>
          <p:nvPr/>
        </p:nvSpPr>
        <p:spPr bwMode="auto">
          <a:xfrm rot="1792560">
            <a:off x="4991100" y="22653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5618163" y="2665413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38" name="Line 456"/>
          <p:cNvSpPr>
            <a:spLocks noChangeShapeType="1"/>
          </p:cNvSpPr>
          <p:nvPr/>
        </p:nvSpPr>
        <p:spPr bwMode="auto">
          <a:xfrm rot="1792560">
            <a:off x="4827588" y="2536825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6130925" y="2671763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5409407" y="2339181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41" name="Oval 471"/>
          <p:cNvSpPr>
            <a:spLocks noChangeArrowheads="1"/>
          </p:cNvSpPr>
          <p:nvPr/>
        </p:nvSpPr>
        <p:spPr bwMode="auto">
          <a:xfrm rot="2768172">
            <a:off x="5561013" y="201295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6130925" y="2663825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43" name="Line 473"/>
          <p:cNvSpPr>
            <a:spLocks noChangeShapeType="1"/>
          </p:cNvSpPr>
          <p:nvPr/>
        </p:nvSpPr>
        <p:spPr bwMode="auto">
          <a:xfrm rot="2768172">
            <a:off x="5253037" y="2395538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5084763" y="4521200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5057775" y="4318000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46" name="Oval 478"/>
          <p:cNvSpPr>
            <a:spLocks noChangeArrowheads="1"/>
          </p:cNvSpPr>
          <p:nvPr/>
        </p:nvSpPr>
        <p:spPr bwMode="auto">
          <a:xfrm rot="19807440" flipH="1">
            <a:off x="5716588" y="4117975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5100638" y="4518025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48" name="Line 480"/>
          <p:cNvSpPr>
            <a:spLocks noChangeShapeType="1"/>
          </p:cNvSpPr>
          <p:nvPr/>
        </p:nvSpPr>
        <p:spPr bwMode="auto">
          <a:xfrm rot="19807440" flipH="1">
            <a:off x="4962525" y="438943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6338888" y="4294188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5616575" y="4625975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51" name="Oval 485"/>
          <p:cNvSpPr>
            <a:spLocks noChangeArrowheads="1"/>
          </p:cNvSpPr>
          <p:nvPr/>
        </p:nvSpPr>
        <p:spPr bwMode="auto">
          <a:xfrm rot="18831828" flipV="1">
            <a:off x="5770563" y="495300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6338888" y="4303713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53" name="Line 487"/>
          <p:cNvSpPr>
            <a:spLocks noChangeShapeType="1"/>
          </p:cNvSpPr>
          <p:nvPr/>
        </p:nvSpPr>
        <p:spPr bwMode="auto">
          <a:xfrm rot="18831828" flipV="1">
            <a:off x="5461000" y="4711701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7291388" y="26400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7264400" y="2436813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56" name="Oval 502"/>
          <p:cNvSpPr>
            <a:spLocks noChangeArrowheads="1"/>
          </p:cNvSpPr>
          <p:nvPr/>
        </p:nvSpPr>
        <p:spPr bwMode="auto">
          <a:xfrm rot="19807440" flipH="1">
            <a:off x="7923213" y="2236788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7307263" y="2636838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58" name="Line 504"/>
          <p:cNvSpPr>
            <a:spLocks noChangeShapeType="1"/>
          </p:cNvSpPr>
          <p:nvPr/>
        </p:nvSpPr>
        <p:spPr bwMode="auto">
          <a:xfrm rot="19807440" flipH="1">
            <a:off x="7169150" y="2508250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8048625" y="4600575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7381875" y="4395788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61" name="Oval 509"/>
          <p:cNvSpPr>
            <a:spLocks noChangeArrowheads="1"/>
          </p:cNvSpPr>
          <p:nvPr/>
        </p:nvSpPr>
        <p:spPr bwMode="auto">
          <a:xfrm rot="1792560">
            <a:off x="7416800" y="41957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8043863" y="4597400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9063" name="Line 511"/>
          <p:cNvSpPr>
            <a:spLocks noChangeShapeType="1"/>
          </p:cNvSpPr>
          <p:nvPr/>
        </p:nvSpPr>
        <p:spPr bwMode="auto">
          <a:xfrm rot="1792560">
            <a:off x="7243763" y="4495800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64" name="Text Box 513"/>
          <p:cNvSpPr txBox="1">
            <a:spLocks noChangeArrowheads="1"/>
          </p:cNvSpPr>
          <p:nvPr/>
        </p:nvSpPr>
        <p:spPr bwMode="auto">
          <a:xfrm>
            <a:off x="5716588" y="1903413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129065" name="Text Box 514"/>
          <p:cNvSpPr txBox="1">
            <a:spLocks noChangeArrowheads="1"/>
          </p:cNvSpPr>
          <p:nvPr/>
        </p:nvSpPr>
        <p:spPr bwMode="auto">
          <a:xfrm>
            <a:off x="7543800" y="2411413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129066" name="Freeform 515"/>
          <p:cNvSpPr>
            <a:spLocks/>
          </p:cNvSpPr>
          <p:nvPr/>
        </p:nvSpPr>
        <p:spPr bwMode="auto">
          <a:xfrm>
            <a:off x="5710238" y="2771775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7 w 504"/>
              <a:gd name="T3" fmla="*/ 2147483647 h 870"/>
              <a:gd name="T4" fmla="*/ 2147483647 w 504"/>
              <a:gd name="T5" fmla="*/ 2147483647 h 870"/>
              <a:gd name="T6" fmla="*/ 2147483647 w 504"/>
              <a:gd name="T7" fmla="*/ 2147483647 h 870"/>
              <a:gd name="T8" fmla="*/ 2147483647 w 504"/>
              <a:gd name="T9" fmla="*/ 2147483647 h 870"/>
              <a:gd name="T10" fmla="*/ 2147483647 w 504"/>
              <a:gd name="T11" fmla="*/ 2147483647 h 870"/>
              <a:gd name="T12" fmla="*/ 2147483647 w 504"/>
              <a:gd name="T13" fmla="*/ 2147483647 h 870"/>
              <a:gd name="T14" fmla="*/ 2147483647 w 504"/>
              <a:gd name="T15" fmla="*/ 2147483647 h 870"/>
              <a:gd name="T16" fmla="*/ 2147483647 w 504"/>
              <a:gd name="T17" fmla="*/ 2147483647 h 870"/>
              <a:gd name="T18" fmla="*/ 2147483647 w 504"/>
              <a:gd name="T19" fmla="*/ 2147483647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67" name="Text Box 516"/>
          <p:cNvSpPr txBox="1">
            <a:spLocks noChangeArrowheads="1"/>
          </p:cNvSpPr>
          <p:nvPr/>
        </p:nvSpPr>
        <p:spPr bwMode="auto">
          <a:xfrm>
            <a:off x="4724400" y="3960813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29068" name="Freeform 517"/>
          <p:cNvSpPr>
            <a:spLocks/>
          </p:cNvSpPr>
          <p:nvPr/>
        </p:nvSpPr>
        <p:spPr bwMode="auto">
          <a:xfrm>
            <a:off x="6173788" y="2749550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7 w 272"/>
              <a:gd name="T3" fmla="*/ 2147483647 h 989"/>
              <a:gd name="T4" fmla="*/ 2147483647 w 272"/>
              <a:gd name="T5" fmla="*/ 2147483647 h 989"/>
              <a:gd name="T6" fmla="*/ 2147483647 w 272"/>
              <a:gd name="T7" fmla="*/ 2147483647 h 989"/>
              <a:gd name="T8" fmla="*/ 2147483647 w 272"/>
              <a:gd name="T9" fmla="*/ 2147483647 h 989"/>
              <a:gd name="T10" fmla="*/ 2147483647 w 272"/>
              <a:gd name="T11" fmla="*/ 2147483647 h 989"/>
              <a:gd name="T12" fmla="*/ 2147483647 w 272"/>
              <a:gd name="T13" fmla="*/ 2147483647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69" name="Freeform 518"/>
          <p:cNvSpPr>
            <a:spLocks/>
          </p:cNvSpPr>
          <p:nvPr/>
        </p:nvSpPr>
        <p:spPr bwMode="auto">
          <a:xfrm>
            <a:off x="6757988" y="2733675"/>
            <a:ext cx="638175" cy="1538288"/>
          </a:xfrm>
          <a:custGeom>
            <a:avLst/>
            <a:gdLst>
              <a:gd name="T0" fmla="*/ 2147483647 w 402"/>
              <a:gd name="T1" fmla="*/ 0 h 969"/>
              <a:gd name="T2" fmla="*/ 2147483647 w 402"/>
              <a:gd name="T3" fmla="*/ 2147483647 h 969"/>
              <a:gd name="T4" fmla="*/ 2147483647 w 402"/>
              <a:gd name="T5" fmla="*/ 2147483647 h 969"/>
              <a:gd name="T6" fmla="*/ 2147483647 w 402"/>
              <a:gd name="T7" fmla="*/ 2147483647 h 969"/>
              <a:gd name="T8" fmla="*/ 2147483647 w 402"/>
              <a:gd name="T9" fmla="*/ 2147483647 h 969"/>
              <a:gd name="T10" fmla="*/ 2147483647 w 402"/>
              <a:gd name="T11" fmla="*/ 2147483647 h 969"/>
              <a:gd name="T12" fmla="*/ 2147483647 w 402"/>
              <a:gd name="T13" fmla="*/ 2147483647 h 969"/>
              <a:gd name="T14" fmla="*/ 2147483647 w 402"/>
              <a:gd name="T15" fmla="*/ 2147483647 h 969"/>
              <a:gd name="T16" fmla="*/ 2147483647 w 402"/>
              <a:gd name="T17" fmla="*/ 2147483647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70" name="Text Box 519"/>
          <p:cNvSpPr txBox="1">
            <a:spLocks noChangeArrowheads="1"/>
          </p:cNvSpPr>
          <p:nvPr/>
        </p:nvSpPr>
        <p:spPr bwMode="auto">
          <a:xfrm>
            <a:off x="5983288" y="4498975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29071" name="Text Box 520"/>
          <p:cNvSpPr txBox="1">
            <a:spLocks noChangeArrowheads="1"/>
          </p:cNvSpPr>
          <p:nvPr/>
        </p:nvSpPr>
        <p:spPr bwMode="auto">
          <a:xfrm>
            <a:off x="7670800" y="3986213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29072" name="Text Box 521"/>
          <p:cNvSpPr txBox="1">
            <a:spLocks noChangeArrowheads="1"/>
          </p:cNvSpPr>
          <p:nvPr/>
        </p:nvSpPr>
        <p:spPr bwMode="auto">
          <a:xfrm>
            <a:off x="6699250" y="3357563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/>
              <a:t>R</a:t>
            </a:r>
          </a:p>
        </p:txBody>
      </p:sp>
      <p:sp>
        <p:nvSpPr>
          <p:cNvPr id="129073" name="Rectangle 52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11313"/>
            <a:ext cx="3597275" cy="4114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per-connection end-end throughput: min(R</a:t>
            </a:r>
            <a:r>
              <a:rPr lang="en-US" baseline="-25000" smtClean="0">
                <a:ea typeface="ＭＳ Ｐゴシック" pitchFamily="34" charset="-128"/>
              </a:rPr>
              <a:t>c</a:t>
            </a:r>
            <a:r>
              <a:rPr lang="en-US" smtClean="0">
                <a:ea typeface="ＭＳ Ｐゴシック" pitchFamily="34" charset="-128"/>
              </a:rPr>
              <a:t>,R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,R/10)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in practice: R</a:t>
            </a:r>
            <a:r>
              <a:rPr lang="en-US" baseline="-25000" smtClean="0">
                <a:ea typeface="ＭＳ Ｐゴシック" pitchFamily="34" charset="-128"/>
              </a:rPr>
              <a:t>c</a:t>
            </a:r>
            <a:r>
              <a:rPr lang="en-US" smtClean="0">
                <a:ea typeface="ＭＳ Ｐゴシック" pitchFamily="34" charset="-128"/>
              </a:rPr>
              <a:t> or R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 is often bottleneck</a:t>
            </a:r>
          </a:p>
        </p:txBody>
      </p:sp>
      <p:grpSp>
        <p:nvGrpSpPr>
          <p:cNvPr id="129074" name="Group 81"/>
          <p:cNvGrpSpPr>
            <a:grpSpLocks/>
          </p:cNvGrpSpPr>
          <p:nvPr/>
        </p:nvGrpSpPr>
        <p:grpSpPr bwMode="auto">
          <a:xfrm>
            <a:off x="4576763" y="1784350"/>
            <a:ext cx="352425" cy="660400"/>
            <a:chOff x="4140" y="429"/>
            <a:chExt cx="1425" cy="2396"/>
          </a:xfrm>
        </p:grpSpPr>
        <p:sp>
          <p:nvSpPr>
            <p:cNvPr id="129151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52" name="Rectangle 83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53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54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55" name="Rectangle 86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56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81" name="AutoShape 88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2" name="AutoShape 8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57" name="Rectangle 90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58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79" name="AutoShape 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0" name="AutoShape 93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59" name="Rectangle 94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0" name="Rectangle 95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61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77" name="AutoShape 9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78" name="AutoShape 98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62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63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75" name="AutoShape 10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76" name="AutoShape 102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64" name="Rectangle 103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5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6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7" name="Oval 106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8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9" name="AutoShape 108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0" name="AutoShape 109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1" name="Oval 110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2" name="Oval 111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73" name="Oval 112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4" name="Rectangle 113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75" name="Group 114"/>
          <p:cNvGrpSpPr>
            <a:grpSpLocks/>
          </p:cNvGrpSpPr>
          <p:nvPr/>
        </p:nvGrpSpPr>
        <p:grpSpPr bwMode="auto">
          <a:xfrm>
            <a:off x="5151438" y="1444625"/>
            <a:ext cx="352425" cy="660400"/>
            <a:chOff x="4140" y="429"/>
            <a:chExt cx="1425" cy="2396"/>
          </a:xfrm>
        </p:grpSpPr>
        <p:sp>
          <p:nvSpPr>
            <p:cNvPr id="129119" name="Freeform 1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20" name="Rectangle 11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21" name="Freeform 1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22" name="Freeform 1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23" name="Rectangle 119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24" name="Group 1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49" name="AutoShape 121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0" name="AutoShape 122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25" name="Rectangle 123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26" name="Group 1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47" name="AutoShape 12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48" name="AutoShape 12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27" name="Rectangle 127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28" name="Rectangle 128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29" name="Group 1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45" name="AutoShape 13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46" name="AutoShape 13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0" name="Freeform 1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31" name="Group 1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43" name="AutoShape 134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44" name="AutoShape 13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2" name="Rectangle 13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3" name="Freeform 1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34" name="Freeform 1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35" name="Oval 139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6" name="Freeform 1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37" name="AutoShape 14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8" name="AutoShape 142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9" name="Oval 143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0" name="Oval 144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41" name="Oval 145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2" name="Rectangle 146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76" name="Group 147"/>
          <p:cNvGrpSpPr>
            <a:grpSpLocks/>
          </p:cNvGrpSpPr>
          <p:nvPr/>
        </p:nvGrpSpPr>
        <p:grpSpPr bwMode="auto">
          <a:xfrm>
            <a:off x="8002588" y="1700213"/>
            <a:ext cx="352425" cy="660400"/>
            <a:chOff x="4140" y="429"/>
            <a:chExt cx="1425" cy="2396"/>
          </a:xfrm>
        </p:grpSpPr>
        <p:sp>
          <p:nvSpPr>
            <p:cNvPr id="129087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88" name="Rectangle 149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9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90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91" name="Rectangle 152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92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17" name="AutoShape 154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8" name="AutoShape 155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93" name="Rectangle 156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94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15" name="AutoShape 15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6" name="AutoShape 15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95" name="Rectangle 160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96" name="Rectangle 161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97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13" name="AutoShape 16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4" name="AutoShape 16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98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099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11" name="AutoShape 167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2" name="AutoShape 168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0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1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02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03" name="Oval 172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4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05" name="AutoShape 174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6" name="AutoShape 175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7" name="Oval 176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8" name="Oval 177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09" name="Oval 178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0" name="Rectangle 179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77" name="Group 180"/>
          <p:cNvGrpSpPr>
            <a:grpSpLocks/>
          </p:cNvGrpSpPr>
          <p:nvPr/>
        </p:nvGrpSpPr>
        <p:grpSpPr bwMode="auto">
          <a:xfrm flipH="1">
            <a:off x="8151813" y="4489450"/>
            <a:ext cx="803275" cy="771525"/>
            <a:chOff x="-44" y="1473"/>
            <a:chExt cx="981" cy="1105"/>
          </a:xfrm>
        </p:grpSpPr>
        <p:pic>
          <p:nvPicPr>
            <p:cNvPr id="129085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86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9078" name="Group 183"/>
          <p:cNvGrpSpPr>
            <a:grpSpLocks/>
          </p:cNvGrpSpPr>
          <p:nvPr/>
        </p:nvGrpSpPr>
        <p:grpSpPr bwMode="auto">
          <a:xfrm>
            <a:off x="4237038" y="4470400"/>
            <a:ext cx="803275" cy="771525"/>
            <a:chOff x="-44" y="1473"/>
            <a:chExt cx="981" cy="1105"/>
          </a:xfrm>
        </p:grpSpPr>
        <p:pic>
          <p:nvPicPr>
            <p:cNvPr id="129083" name="Picture 1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84" name="Freeform 1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9079" name="Group 186"/>
          <p:cNvGrpSpPr>
            <a:grpSpLocks/>
          </p:cNvGrpSpPr>
          <p:nvPr/>
        </p:nvGrpSpPr>
        <p:grpSpPr bwMode="auto">
          <a:xfrm>
            <a:off x="4859338" y="4919663"/>
            <a:ext cx="803275" cy="771525"/>
            <a:chOff x="-44" y="1473"/>
            <a:chExt cx="981" cy="1105"/>
          </a:xfrm>
        </p:grpSpPr>
        <p:pic>
          <p:nvPicPr>
            <p:cNvPr id="129081" name="Picture 18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82" name="Freeform 1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C4FAE1AA-80EB-4DDB-984E-5D067E1F98C2}" type="slidenum">
              <a:rPr lang="en-US" sz="1200">
                <a:latin typeface="Tahoma" pitchFamily="34" charset="0"/>
              </a:rPr>
              <a:pPr/>
              <a:t>29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0F57F8A8-7A2A-4F3D-98A5-C73C174DE3E3}" type="slidenum">
              <a:rPr lang="en-US" sz="1400" smtClean="0"/>
              <a:pPr/>
              <a:t>3</a:t>
            </a:fld>
            <a:endParaRPr lang="en-US" sz="140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Packet Switching</a:t>
            </a:r>
            <a:endParaRPr lang="en-US" dirty="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86738" cy="3276600"/>
          </a:xfrm>
        </p:spPr>
        <p:txBody>
          <a:bodyPr/>
          <a:lstStyle/>
          <a:p>
            <a:r>
              <a:rPr lang="en-US" sz="2400" smtClean="0"/>
              <a:t>Applications exchange </a:t>
            </a:r>
            <a:r>
              <a:rPr lang="en-US" sz="2400" u="sng" smtClean="0"/>
              <a:t>messages</a:t>
            </a:r>
            <a:r>
              <a:rPr lang="en-US" sz="2400" smtClean="0"/>
              <a:t> broken into pieces called </a:t>
            </a:r>
            <a:r>
              <a:rPr lang="en-US" sz="2400" u="sng" smtClean="0"/>
              <a:t>packets</a:t>
            </a:r>
          </a:p>
          <a:p>
            <a:pPr lvl="1"/>
            <a:r>
              <a:rPr lang="en-US" sz="2000" smtClean="0"/>
              <a:t>No path or link is reserved</a:t>
            </a:r>
          </a:p>
          <a:p>
            <a:pPr lvl="1"/>
            <a:r>
              <a:rPr lang="en-US" sz="2000" smtClean="0"/>
              <a:t>More like the postal system</a:t>
            </a:r>
          </a:p>
          <a:p>
            <a:pPr lvl="1"/>
            <a:r>
              <a:rPr lang="en-US" sz="2000" smtClean="0"/>
              <a:t>Packet sent by users “take turns” using resources</a:t>
            </a:r>
          </a:p>
          <a:p>
            <a:endParaRPr lang="en-US" sz="2400" smtClean="0"/>
          </a:p>
          <a:p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641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a human protocol and a computer network protocol: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59" name="Rectangle 8"/>
          <p:cNvSpPr>
            <a:spLocks noChangeArrowheads="1"/>
          </p:cNvSpPr>
          <p:nvPr/>
        </p:nvSpPr>
        <p:spPr bwMode="auto">
          <a:xfrm>
            <a:off x="628650" y="5862638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800">
                <a:latin typeface="Gill Sans MT" pitchFamily="34" charset="0"/>
              </a:rPr>
              <a:t> other human protocols? </a:t>
            </a:r>
          </a:p>
        </p:txBody>
      </p:sp>
      <p:sp>
        <p:nvSpPr>
          <p:cNvPr id="45060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061" name="Picture 62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3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4" name="Line 66"/>
          <p:cNvSpPr>
            <a:spLocks noChangeShapeType="1"/>
          </p:cNvSpPr>
          <p:nvPr/>
        </p:nvSpPr>
        <p:spPr bwMode="auto">
          <a:xfrm flipV="1">
            <a:off x="949325" y="3330575"/>
            <a:ext cx="2085975" cy="361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67"/>
          <p:cNvSpPr txBox="1">
            <a:spLocks noChangeArrowheads="1"/>
          </p:cNvSpPr>
          <p:nvPr/>
        </p:nvSpPr>
        <p:spPr bwMode="auto">
          <a:xfrm>
            <a:off x="1689100" y="310832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6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72"/>
          <p:cNvGrpSpPr>
            <a:grpSpLocks/>
          </p:cNvGrpSpPr>
          <p:nvPr/>
        </p:nvGrpSpPr>
        <p:grpSpPr bwMode="auto">
          <a:xfrm>
            <a:off x="1471613" y="3694113"/>
            <a:ext cx="1014412" cy="701675"/>
            <a:chOff x="761" y="2747"/>
            <a:chExt cx="639" cy="442"/>
          </a:xfrm>
        </p:grpSpPr>
        <p:sp>
          <p:nvSpPr>
            <p:cNvPr id="45128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9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000">
                  <a:solidFill>
                    <a:srgbClr val="CC0000"/>
                  </a:solidFill>
                </a:rPr>
                <a:t>Got the</a:t>
              </a:r>
            </a:p>
            <a:p>
              <a:pPr algn="ctr"/>
              <a:r>
                <a:rPr lang="en-US" sz="2000">
                  <a:solidFill>
                    <a:srgbClr val="CC0000"/>
                  </a:solidFill>
                </a:rPr>
                <a:t>time?</a:t>
              </a:r>
            </a:p>
          </p:txBody>
        </p:sp>
      </p:grpSp>
      <p:sp>
        <p:nvSpPr>
          <p:cNvPr id="45068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9" name="Group 76"/>
          <p:cNvGrpSpPr>
            <a:grpSpLocks/>
          </p:cNvGrpSpPr>
          <p:nvPr/>
        </p:nvGrpSpPr>
        <p:grpSpPr bwMode="auto">
          <a:xfrm>
            <a:off x="1565275" y="4338638"/>
            <a:ext cx="796925" cy="457200"/>
            <a:chOff x="1046" y="2771"/>
            <a:chExt cx="502" cy="288"/>
          </a:xfrm>
        </p:grpSpPr>
        <p:sp>
          <p:nvSpPr>
            <p:cNvPr id="45126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7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solidFill>
                    <a:srgbClr val="CC0000"/>
                  </a:solidFill>
                </a:rPr>
                <a:t>2:00</a:t>
              </a:r>
            </a:p>
          </p:txBody>
        </p:sp>
      </p:grpSp>
      <p:sp>
        <p:nvSpPr>
          <p:cNvPr id="45070" name="Line 85"/>
          <p:cNvSpPr>
            <a:spLocks noChangeShapeType="1"/>
          </p:cNvSpPr>
          <p:nvPr/>
        </p:nvSpPr>
        <p:spPr bwMode="auto">
          <a:xfrm flipV="1">
            <a:off x="5165725" y="4525963"/>
            <a:ext cx="2343150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89"/>
          <p:cNvSpPr>
            <a:spLocks noChangeShapeType="1"/>
          </p:cNvSpPr>
          <p:nvPr/>
        </p:nvSpPr>
        <p:spPr bwMode="auto">
          <a:xfrm>
            <a:off x="5180013" y="2811463"/>
            <a:ext cx="2176462" cy="3476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90"/>
          <p:cNvSpPr>
            <a:spLocks noChangeShapeType="1"/>
          </p:cNvSpPr>
          <p:nvPr/>
        </p:nvSpPr>
        <p:spPr bwMode="auto">
          <a:xfrm flipV="1">
            <a:off x="5118100" y="3317875"/>
            <a:ext cx="2216150" cy="3984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4" name="Text Box 91"/>
          <p:cNvSpPr txBox="1">
            <a:spLocks noChangeArrowheads="1"/>
          </p:cNvSpPr>
          <p:nvPr/>
        </p:nvSpPr>
        <p:spPr bwMode="auto">
          <a:xfrm>
            <a:off x="5370513" y="3341688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response</a:t>
            </a:r>
          </a:p>
        </p:txBody>
      </p:sp>
      <p:sp>
        <p:nvSpPr>
          <p:cNvPr id="45075" name="Line 94"/>
          <p:cNvSpPr>
            <a:spLocks noChangeShapeType="1"/>
          </p:cNvSpPr>
          <p:nvPr/>
        </p:nvSpPr>
        <p:spPr bwMode="auto">
          <a:xfrm>
            <a:off x="5165725" y="3963988"/>
            <a:ext cx="2400300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6" name="Group 97"/>
          <p:cNvGrpSpPr>
            <a:grpSpLocks/>
          </p:cNvGrpSpPr>
          <p:nvPr/>
        </p:nvGrpSpPr>
        <p:grpSpPr bwMode="auto">
          <a:xfrm>
            <a:off x="5378450" y="4029075"/>
            <a:ext cx="3794125" cy="366713"/>
            <a:chOff x="3212" y="2597"/>
            <a:chExt cx="2390" cy="231"/>
          </a:xfrm>
        </p:grpSpPr>
        <p:sp>
          <p:nvSpPr>
            <p:cNvPr id="45124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5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800">
                  <a:solidFill>
                    <a:srgbClr val="CC0000"/>
                  </a:solidFill>
                </a:rPr>
                <a:t>Get</a:t>
              </a:r>
              <a:r>
                <a:rPr lang="en-US" sz="1400">
                  <a:solidFill>
                    <a:srgbClr val="CC0000"/>
                  </a:solidFill>
                </a:rPr>
                <a:t> http://www.awl.com/kurose-ross</a:t>
              </a:r>
              <a:endParaRPr lang="en-US">
                <a:solidFill>
                  <a:srgbClr val="CC0000"/>
                </a:solidFill>
              </a:endParaRPr>
            </a:p>
          </p:txBody>
        </p:sp>
      </p:grp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8" name="Text Box 100"/>
          <p:cNvSpPr txBox="1">
            <a:spLocks noChangeArrowheads="1"/>
          </p:cNvSpPr>
          <p:nvPr/>
        </p:nvSpPr>
        <p:spPr bwMode="auto">
          <a:xfrm>
            <a:off x="5900738" y="45100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&lt;file&gt;</a:t>
            </a:r>
          </a:p>
        </p:txBody>
      </p:sp>
      <p:sp>
        <p:nvSpPr>
          <p:cNvPr id="45079" name="Line 101"/>
          <p:cNvSpPr>
            <a:spLocks noChangeShapeType="1"/>
          </p:cNvSpPr>
          <p:nvPr/>
        </p:nvSpPr>
        <p:spPr bwMode="auto">
          <a:xfrm>
            <a:off x="4057650" y="2068513"/>
            <a:ext cx="0" cy="35734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80" name="Group 105"/>
          <p:cNvGrpSpPr>
            <a:grpSpLocks/>
          </p:cNvGrpSpPr>
          <p:nvPr/>
        </p:nvGrpSpPr>
        <p:grpSpPr bwMode="auto">
          <a:xfrm>
            <a:off x="3735388" y="4972050"/>
            <a:ext cx="720725" cy="396875"/>
            <a:chOff x="2198" y="3221"/>
            <a:chExt cx="454" cy="250"/>
          </a:xfrm>
        </p:grpSpPr>
        <p:sp>
          <p:nvSpPr>
            <p:cNvPr id="45122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5123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45081" name="Rectangle 52"/>
          <p:cNvSpPr>
            <a:spLocks noChangeArrowheads="1"/>
          </p:cNvSpPr>
          <p:nvPr/>
        </p:nvSpPr>
        <p:spPr bwMode="auto">
          <a:xfrm>
            <a:off x="5465763" y="2751138"/>
            <a:ext cx="1365250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91"/>
          <p:cNvSpPr txBox="1">
            <a:spLocks noChangeArrowheads="1"/>
          </p:cNvSpPr>
          <p:nvPr/>
        </p:nvSpPr>
        <p:spPr bwMode="auto">
          <a:xfrm>
            <a:off x="5414963" y="2682875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request</a:t>
            </a:r>
          </a:p>
        </p:txBody>
      </p:sp>
      <p:pic>
        <p:nvPicPr>
          <p:cNvPr id="45083" name="Picture 5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Rectangle 2"/>
          <p:cNvSpPr>
            <a:spLocks noChangeArrowheads="1"/>
          </p:cNvSpPr>
          <p:nvPr/>
        </p:nvSpPr>
        <p:spPr bwMode="auto">
          <a:xfrm>
            <a:off x="487363" y="206375"/>
            <a:ext cx="56578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What</a:t>
            </a:r>
            <a:r>
              <a:rPr lang="ja-JP" altLang="en-US" sz="4400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altLang="ja-JP" sz="4400">
                <a:solidFill>
                  <a:srgbClr val="000099"/>
                </a:solidFill>
                <a:latin typeface="Gill Sans MT" pitchFamily="34" charset="0"/>
              </a:rPr>
              <a:t>s a protocol?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grpSp>
        <p:nvGrpSpPr>
          <p:cNvPr id="45085" name="Group 57"/>
          <p:cNvGrpSpPr>
            <a:grpSpLocks/>
          </p:cNvGrpSpPr>
          <p:nvPr/>
        </p:nvGrpSpPr>
        <p:grpSpPr bwMode="auto">
          <a:xfrm>
            <a:off x="7412038" y="2782888"/>
            <a:ext cx="431800" cy="755650"/>
            <a:chOff x="4140" y="429"/>
            <a:chExt cx="1425" cy="2396"/>
          </a:xfrm>
        </p:grpSpPr>
        <p:sp>
          <p:nvSpPr>
            <p:cNvPr id="45090" name="Freeform 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59"/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Freeform 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Freeform 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62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5" name="Group 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20" name="AutoShape 64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1" name="AutoShape 65"/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6" name="Rectangle 66"/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7" name="Group 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18" name="AutoShape 68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9" name="AutoShape 69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8" name="Rectangle 70"/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Rectangle 71"/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100" name="Group 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16" name="AutoShape 7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7" name="AutoShape 7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1" name="Freeform 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2" name="Group 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14" name="AutoShape 77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5" name="AutoShape 7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3" name="Rectangle 79"/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Freeform 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Freeform 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Oval 82"/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7" name="Freeform 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AutoShape 84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AutoShape 85"/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Oval 86"/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1" name="Oval 87"/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45112" name="Oval 88"/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3" name="Rectangle 89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86" name="Group 90"/>
          <p:cNvGrpSpPr>
            <a:grpSpLocks/>
          </p:cNvGrpSpPr>
          <p:nvPr/>
        </p:nvGrpSpPr>
        <p:grpSpPr bwMode="auto">
          <a:xfrm>
            <a:off x="4275138" y="2339975"/>
            <a:ext cx="893762" cy="828675"/>
            <a:chOff x="-44" y="1473"/>
            <a:chExt cx="981" cy="1105"/>
          </a:xfrm>
        </p:grpSpPr>
        <p:pic>
          <p:nvPicPr>
            <p:cNvPr id="4508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9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1AF2D26B-F121-4978-A659-4A3BCF2282B4}" type="slidenum">
              <a:rPr lang="en-US" sz="1200">
                <a:latin typeface="Tahoma" pitchFamily="34" charset="0"/>
              </a:rPr>
              <a:pPr/>
              <a:t>30</a:t>
            </a:fld>
            <a:endParaRPr lang="en-US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43010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206375"/>
            <a:ext cx="5657850" cy="8683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 protocol?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100" y="1371600"/>
            <a:ext cx="3581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human protocols:</a:t>
            </a:r>
          </a:p>
          <a:p>
            <a:pPr eaLnBrk="1" hangingPunct="1">
              <a:buSzPct val="75000"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the time?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I have a question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introductions</a:t>
            </a:r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… specific msgs sent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… specific actions taken when msgs received, or other events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 protocols: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machines rather than humans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all communication activity in Internet governed by protocols</a:t>
            </a:r>
          </a:p>
        </p:txBody>
      </p:sp>
      <p:sp>
        <p:nvSpPr>
          <p:cNvPr id="430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3F7A1C00-3B03-4266-B6C7-716AD606C02D}" type="slidenum">
              <a:rPr lang="en-US" sz="1200">
                <a:latin typeface="Tahoma" pitchFamily="34" charset="0"/>
              </a:rPr>
              <a:pPr/>
              <a:t>31</a:t>
            </a:fld>
            <a:endParaRPr lang="en-US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469313" cy="5224462"/>
          </a:xfrm>
        </p:spPr>
        <p:txBody>
          <a:bodyPr/>
          <a:lstStyle/>
          <a:p>
            <a:pPr lvl="1">
              <a:defRPr/>
            </a:pPr>
            <a:endParaRPr lang="en-US" i="1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i="1" dirty="0" smtClean="0">
                <a:ea typeface="+mn-ea"/>
                <a:cs typeface="+mn-cs"/>
              </a:rPr>
              <a:t>A protocol defines the format and the order of messages exchanged between two or more communicating entities, as well as the actions taken on the transmission and/or receipt of a message or other event.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Communication between two entities is normally governed by a protocol.</a:t>
            </a:r>
            <a:endParaRPr lang="en-US" i="1" dirty="0" smtClean="0">
              <a:ea typeface="+mn-ea"/>
              <a:cs typeface="+mn-cs"/>
            </a:endParaRP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Numerous types with different goals</a:t>
            </a:r>
            <a:endParaRPr lang="en-US" i="1" dirty="0" smtClean="0">
              <a:ea typeface="+mn-ea"/>
              <a:cs typeface="+mn-cs"/>
            </a:endParaRP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One protocol may be built on top of or use another protocol.</a:t>
            </a:r>
            <a:endParaRPr lang="en-US" i="1" dirty="0" smtClean="0">
              <a:ea typeface="+mn-ea"/>
              <a:cs typeface="+mn-cs"/>
            </a:endParaRP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In computers, protocols may be software or hardware implemented.</a:t>
            </a:r>
            <a:endParaRPr lang="en-US" i="1" dirty="0" smtClean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CF450E65-036C-448C-BB72-40AD7C45BE08}" type="slidenum">
              <a:rPr lang="en-US" sz="1400" smtClean="0"/>
              <a:pPr/>
              <a:t>32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6669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Layers and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8713"/>
            <a:ext cx="8610600" cy="57292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Object oriented programming breaks complex programs into manageable smaller pieces.</a:t>
            </a:r>
          </a:p>
          <a:p>
            <a:pPr>
              <a:defRPr/>
            </a:pPr>
            <a:r>
              <a:rPr lang="en-US" dirty="0" smtClean="0"/>
              <a:t>Likewise, software and firmware supporting network communication is broken into protocol layers.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Each layer only communicates with the layers immediately above and below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Generically the layers pass protocol data units (PDUs) up and down the stack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Modularization eases maintenance, updating of system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Change of </a:t>
            </a:r>
            <a:r>
              <a:rPr lang="en-US" u="sng" dirty="0" smtClean="0">
                <a:ea typeface="+mn-ea"/>
                <a:cs typeface="+mn-cs"/>
              </a:rPr>
              <a:t>implementation of layer’s service transparent to rest of system (Encapsulation)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Introduction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D887EB8E-240A-4E9C-BF59-8FA4A27BCF01}" type="slidenum">
              <a:rPr lang="en-US" sz="1400" smtClean="0"/>
              <a:pPr/>
              <a:t>33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9950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38242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223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Why layering?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35100"/>
            <a:ext cx="7772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 smtClean="0">
                <a:ea typeface="ＭＳ Ｐゴシック" pitchFamily="34" charset="-128"/>
              </a:rPr>
              <a:t>dealing with complex systems: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explicit structure allows identification, relationship of complex system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pieces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modularization eases maintenance, updating of system</a:t>
            </a:r>
          </a:p>
          <a:p>
            <a:pPr lvl="1" eaLnBrk="1" hangingPunct="1"/>
            <a:r>
              <a:rPr lang="en-US" dirty="0" smtClean="0"/>
              <a:t>change of implementation of layer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service transparent to rest of system</a:t>
            </a:r>
          </a:p>
          <a:p>
            <a:pPr lvl="1" eaLnBrk="1" hangingPunct="1"/>
            <a:r>
              <a:rPr lang="en-US" dirty="0" smtClean="0"/>
              <a:t>e.g., change in gate procedure </a:t>
            </a:r>
            <a:r>
              <a:rPr lang="en-US" dirty="0" err="1" smtClean="0"/>
              <a:t>doesn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t affect rest of system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layering considered harmful?</a:t>
            </a:r>
          </a:p>
        </p:txBody>
      </p:sp>
      <p:sp>
        <p:nvSpPr>
          <p:cNvPr id="138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0320EC22-DDB9-488A-9DFC-D050E524E9AF}" type="slidenum">
              <a:rPr lang="en-US" sz="1200">
                <a:latin typeface="Tahoma" pitchFamily="34" charset="0"/>
              </a:rPr>
              <a:pPr/>
              <a:t>34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4029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2"/>
          <p:cNvSpPr>
            <a:spLocks noChangeArrowheads="1"/>
          </p:cNvSpPr>
          <p:nvPr/>
        </p:nvSpPr>
        <p:spPr bwMode="auto"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Internet protocol stack</a:t>
            </a:r>
          </a:p>
        </p:txBody>
      </p:sp>
      <p:sp>
        <p:nvSpPr>
          <p:cNvPr id="1402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7050" y="1333500"/>
            <a:ext cx="5554663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application:</a:t>
            </a:r>
            <a:r>
              <a:rPr lang="en-US" smtClean="0">
                <a:ea typeface="ＭＳ Ｐゴシック" pitchFamily="34" charset="-128"/>
              </a:rPr>
              <a:t> supporting network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FTP, SMTP, HTTP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transport:</a:t>
            </a:r>
            <a:r>
              <a:rPr lang="en-US" smtClean="0">
                <a:ea typeface="ＭＳ Ｐゴシック" pitchFamily="34" charset="-128"/>
              </a:rPr>
              <a:t> process-process data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TCP, UDP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network:</a:t>
            </a:r>
            <a:r>
              <a:rPr lang="en-US" smtClean="0">
                <a:ea typeface="ＭＳ Ｐゴシック" pitchFamily="34" charset="-128"/>
              </a:rPr>
              <a:t> routing of datagrams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IP, routing protocols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link:</a:t>
            </a:r>
            <a:r>
              <a:rPr lang="en-US" smtClean="0">
                <a:ea typeface="ＭＳ Ｐゴシック" pitchFamily="34" charset="-128"/>
              </a:rPr>
              <a:t> data transfer between neighboring  network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Ethernet, 802.111 (WiFi), PPP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physical:</a:t>
            </a:r>
            <a:r>
              <a:rPr lang="en-US" smtClean="0">
                <a:ea typeface="ＭＳ Ｐゴシック" pitchFamily="34" charset="-128"/>
              </a:rPr>
              <a:t> bits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on the wire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6457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6562725" y="1920875"/>
            <a:ext cx="16446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application</a:t>
            </a:r>
          </a:p>
          <a:p>
            <a:pPr algn="ctr"/>
            <a:endParaRPr lang="en-US"/>
          </a:p>
          <a:p>
            <a:pPr algn="ctr"/>
            <a:r>
              <a:rPr lang="en-US"/>
              <a:t>transport</a:t>
            </a:r>
          </a:p>
          <a:p>
            <a:pPr algn="ctr"/>
            <a:endParaRPr lang="en-US"/>
          </a:p>
          <a:p>
            <a:pPr algn="ctr"/>
            <a:r>
              <a:rPr lang="en-US"/>
              <a:t>network</a:t>
            </a:r>
          </a:p>
          <a:p>
            <a:pPr algn="ctr"/>
            <a:endParaRPr lang="en-US"/>
          </a:p>
          <a:p>
            <a:pPr algn="ctr"/>
            <a:r>
              <a:rPr lang="en-US"/>
              <a:t>link</a:t>
            </a:r>
          </a:p>
          <a:p>
            <a:pPr algn="ctr"/>
            <a:endParaRPr lang="en-US"/>
          </a:p>
          <a:p>
            <a:pPr algn="ctr"/>
            <a:r>
              <a:rPr lang="en-US"/>
              <a:t>physical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6451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6451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6451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6451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06CE83B6-7532-460C-B9C0-66EB858C3D74}" type="slidenum">
              <a:rPr lang="en-US" sz="1200">
                <a:latin typeface="Tahoma" pitchFamily="34" charset="0"/>
              </a:rPr>
              <a:pPr/>
              <a:t>35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44386" name="Picture 19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795338"/>
            <a:ext cx="3370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88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389" name="Group 180"/>
          <p:cNvGrpSpPr>
            <a:grpSpLocks/>
          </p:cNvGrpSpPr>
          <p:nvPr/>
        </p:nvGrpSpPr>
        <p:grpSpPr bwMode="auto"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144523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4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5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6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527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4390" name="Group 170"/>
          <p:cNvGrpSpPr>
            <a:grpSpLocks/>
          </p:cNvGrpSpPr>
          <p:nvPr/>
        </p:nvGrpSpPr>
        <p:grpSpPr bwMode="auto">
          <a:xfrm>
            <a:off x="7392988" y="5013325"/>
            <a:ext cx="881062" cy="422275"/>
            <a:chOff x="2356" y="1300"/>
            <a:chExt cx="555" cy="194"/>
          </a:xfrm>
        </p:grpSpPr>
        <p:sp>
          <p:nvSpPr>
            <p:cNvPr id="1445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45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445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44518" name="Group 17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4521" name="Freeform 1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22" name="Freeform 1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519" name="Line 17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520" name="Line 178"/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391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44393" name="Freeform 10"/>
          <p:cNvSpPr>
            <a:spLocks/>
          </p:cNvSpPr>
          <p:nvPr/>
        </p:nvSpPr>
        <p:spPr bwMode="auto">
          <a:xfrm>
            <a:off x="3868738" y="650875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14439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4450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1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51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51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51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51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44507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8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4440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44406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7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8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0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144411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2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3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414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44499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0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501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502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503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504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505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506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5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4449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9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9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9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9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6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44489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0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91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92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7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44487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8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</p:grpSp>
      <p:grpSp>
        <p:nvGrpSpPr>
          <p:cNvPr id="144418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44482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3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4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5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  <p:sp>
          <p:nvSpPr>
            <p:cNvPr id="144486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419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44478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9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0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1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</p:grpSp>
      <p:sp>
        <p:nvSpPr>
          <p:cNvPr id="144420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421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4447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7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7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47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75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76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77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22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4446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6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6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6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6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4445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6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6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62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63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4445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5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5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45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55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56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57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425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b="1"/>
              <a:t>router</a:t>
            </a:r>
          </a:p>
        </p:txBody>
      </p:sp>
      <p:sp>
        <p:nvSpPr>
          <p:cNvPr id="144426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b="1"/>
              <a:t>switch</a:t>
            </a:r>
          </a:p>
        </p:txBody>
      </p:sp>
      <p:sp>
        <p:nvSpPr>
          <p:cNvPr id="144427" name="Rectangle 168"/>
          <p:cNvSpPr>
            <a:spLocks noGrp="1" noChangeArrowheads="1"/>
          </p:cNvSpPr>
          <p:nvPr>
            <p:ph type="title" idx="4294967295"/>
          </p:nvPr>
        </p:nvSpPr>
        <p:spPr>
          <a:xfrm>
            <a:off x="4995863" y="0"/>
            <a:ext cx="3805237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4444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44442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4446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7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</p:grpSp>
        <p:grpSp>
          <p:nvGrpSpPr>
            <p:cNvPr id="14444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4444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4444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44433" name="Group 187"/>
          <p:cNvGrpSpPr>
            <a:grpSpLocks/>
          </p:cNvGrpSpPr>
          <p:nvPr/>
        </p:nvGrpSpPr>
        <p:grpSpPr bwMode="auto"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id="144438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39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4434" name="Group 190"/>
          <p:cNvGrpSpPr>
            <a:grpSpLocks/>
          </p:cNvGrpSpPr>
          <p:nvPr/>
        </p:nvGrpSpPr>
        <p:grpSpPr bwMode="auto"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id="144436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37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4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D2B19BBE-8AD9-4395-8E19-A59618B593AB}" type="slidenum">
              <a:rPr lang="en-US" sz="1200">
                <a:latin typeface="Tahoma" pitchFamily="34" charset="0"/>
              </a:rPr>
              <a:pPr/>
              <a:t>36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Protocol Stack (Application Layer)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424363" cy="46482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Application: content of </a:t>
            </a:r>
            <a:r>
              <a:rPr lang="en-US" b="1" u="sng" dirty="0" smtClean="0"/>
              <a:t>messages applications send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It is the data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Has nothing to do with getting from source to destination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Example Protocols: FTP, SMTP, STTP, HTTP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Software implemented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Chapter 2</a:t>
            </a:r>
          </a:p>
          <a:p>
            <a:pPr>
              <a:defRPr/>
            </a:pPr>
            <a:endParaRPr lang="en-US" b="1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E836D0F7-6582-4904-BB61-DF8828764C02}" type="slidenum">
              <a:rPr lang="en-US" sz="1400" smtClean="0"/>
              <a:pPr/>
              <a:t>37</a:t>
            </a:fld>
            <a:endParaRPr lang="en-US" sz="1400" smtClean="0"/>
          </a:p>
        </p:txBody>
      </p:sp>
      <p:pic>
        <p:nvPicPr>
          <p:cNvPr id="696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552825"/>
            <a:ext cx="4192587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4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Protocol Stack (Transport)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Transport: host application to host application </a:t>
            </a:r>
            <a:r>
              <a:rPr lang="en-US" b="1" u="sng" dirty="0" smtClean="0"/>
              <a:t>segment transfer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Only runs on end systems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Organizes and keeps track of message pieces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Protocols: TCP, UDP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Links application to the network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Software implemented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Chapter 3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BF56EEB0-9FA8-4E3A-B080-180062DFAC76}" type="slidenum">
              <a:rPr lang="en-US" sz="1400" smtClean="0"/>
              <a:pPr/>
              <a:t>38</a:t>
            </a:fld>
            <a:endParaRPr lang="en-US" sz="1400" smtClean="0"/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552825"/>
            <a:ext cx="4192587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Protocol Stack (Network Layer)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Network: routing of </a:t>
            </a:r>
            <a:r>
              <a:rPr lang="en-US" b="1" u="sng" dirty="0" err="1" smtClean="0"/>
              <a:t>datagrams</a:t>
            </a:r>
            <a:r>
              <a:rPr lang="en-US" b="1" u="sng" dirty="0" smtClean="0"/>
              <a:t> from source to destination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Determines next computer based on destination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Internet routing protocol: IP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Mixed implementation of hardware and software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Chapter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3644E4D0-7621-4291-A7EB-AB6C329247D4}" type="slidenum">
              <a:rPr lang="en-US" sz="1400" smtClean="0"/>
              <a:pPr/>
              <a:t>39</a:t>
            </a:fld>
            <a:endParaRPr lang="en-US" sz="1400" smtClean="0"/>
          </a:p>
        </p:txBody>
      </p:sp>
      <p:pic>
        <p:nvPicPr>
          <p:cNvPr id="716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3811588"/>
            <a:ext cx="4192587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4740F822-05DC-4AE1-B400-E7FE1E7B496C}" type="slidenum">
              <a:rPr lang="en-US" sz="1400" smtClean="0"/>
              <a:pPr/>
              <a:t>4</a:t>
            </a:fld>
            <a:endParaRPr lang="en-US" sz="140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Network Core: Packet Switching</a:t>
            </a:r>
            <a:endParaRPr lang="en-US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8025" cy="5170488"/>
          </a:xfrm>
        </p:spPr>
        <p:txBody>
          <a:bodyPr/>
          <a:lstStyle/>
          <a:p>
            <a:r>
              <a:rPr lang="en-US" dirty="0" smtClean="0"/>
              <a:t>Packets are routed through a series of links from the source to destination</a:t>
            </a:r>
          </a:p>
          <a:p>
            <a:pPr lvl="1"/>
            <a:r>
              <a:rPr lang="en-US" dirty="0" smtClean="0"/>
              <a:t>Routed between links by packet switches or routers</a:t>
            </a:r>
          </a:p>
          <a:p>
            <a:pPr lvl="1"/>
            <a:r>
              <a:rPr lang="en-US" dirty="0" smtClean="0"/>
              <a:t>Packets are transmitted at full link bandwidth </a:t>
            </a:r>
          </a:p>
          <a:p>
            <a:pPr lvl="1"/>
            <a:r>
              <a:rPr lang="en-US" dirty="0" smtClean="0"/>
              <a:t>Store and forward: packets normally move one hop at a time</a:t>
            </a:r>
          </a:p>
          <a:p>
            <a:pPr lvl="2"/>
            <a:r>
              <a:rPr lang="en-US" u="sng" dirty="0" smtClean="0"/>
              <a:t>Each node must receive the entire packet before forwarding</a:t>
            </a:r>
          </a:p>
          <a:p>
            <a:pPr lvl="2"/>
            <a:r>
              <a:rPr lang="en-US" dirty="0" smtClean="0"/>
              <a:t>Incoming packets are stored in a buffer till processed</a:t>
            </a:r>
          </a:p>
          <a:p>
            <a:pPr lvl="1"/>
            <a:r>
              <a:rPr lang="en-US" dirty="0" smtClean="0"/>
              <a:t>Aggregate resource demand by network users can exceed amount available</a:t>
            </a:r>
          </a:p>
          <a:p>
            <a:pPr lvl="2"/>
            <a:r>
              <a:rPr lang="en-US" dirty="0" smtClean="0"/>
              <a:t>Congestion: packets queue, wait for link use</a:t>
            </a:r>
          </a:p>
          <a:p>
            <a:endParaRPr lang="en-US" sz="24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913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Protocol Stack </a:t>
            </a:r>
            <a:br>
              <a:rPr lang="en-US" smtClean="0"/>
            </a:br>
            <a:r>
              <a:rPr lang="en-US" smtClean="0"/>
              <a:t>(Link  Layer)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Link: </a:t>
            </a:r>
            <a:r>
              <a:rPr lang="en-US" b="1" u="sng" dirty="0" smtClean="0"/>
              <a:t>frame transfer between neighboring network elements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Groups bits together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Protocols: PPP, Ethernet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Implemented in network interface card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Chapter 5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9471B8E0-45D5-4F0B-8352-4F916BA49A79}" type="slidenum">
              <a:rPr lang="en-US" sz="1400" smtClean="0"/>
              <a:pPr/>
              <a:t>40</a:t>
            </a:fld>
            <a:endParaRPr lang="en-US" sz="1400" smtClean="0"/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840163"/>
            <a:ext cx="41941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4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Protocol Stack </a:t>
            </a:r>
            <a:br>
              <a:rPr lang="en-US" smtClean="0"/>
            </a:br>
            <a:r>
              <a:rPr lang="en-US" smtClean="0"/>
              <a:t>(Physical  Layer)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Physical: move individual bits “on the wire”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Defines what constitutes a bit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Implemented in network interface card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Includes all hardware devices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D200E57B-2589-46A6-9B3B-4B36AA3D7637}" type="slidenum">
              <a:rPr lang="en-US" sz="1400" smtClean="0"/>
              <a:pPr/>
              <a:t>41</a:t>
            </a:fld>
            <a:endParaRPr lang="en-US" sz="1400" smtClean="0"/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87775"/>
            <a:ext cx="41941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6505575" y="16383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0050" y="85725"/>
            <a:ext cx="6503988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ISO/OSI reference model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4200" y="1422400"/>
            <a:ext cx="5154613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presentation:</a:t>
            </a:r>
            <a:r>
              <a:rPr lang="en-US" smtClean="0">
                <a:ea typeface="ＭＳ Ｐゴシック" pitchFamily="34" charset="-128"/>
              </a:rPr>
              <a:t> allow applications to interpret meaning of data, e.g., encryption, compression, machine-specific conventions</a:t>
            </a:r>
          </a:p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session:</a:t>
            </a:r>
            <a:r>
              <a:rPr lang="en-US" smtClean="0">
                <a:ea typeface="ＭＳ Ｐゴシック" pitchFamily="34" charset="-128"/>
              </a:rPr>
              <a:t> synchronization, checkpointing, recovery of data exchange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Internet stack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missing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these layers!</a:t>
            </a:r>
          </a:p>
          <a:p>
            <a:pPr lvl="1" eaLnBrk="1" hangingPunct="1"/>
            <a:r>
              <a:rPr lang="en-US" smtClean="0"/>
              <a:t>these services, </a:t>
            </a:r>
            <a:r>
              <a:rPr lang="en-US" i="1" smtClean="0"/>
              <a:t>if needed,</a:t>
            </a:r>
            <a:r>
              <a:rPr lang="en-US" smtClean="0"/>
              <a:t> must be implemented in application</a:t>
            </a:r>
          </a:p>
          <a:p>
            <a:pPr lvl="1" eaLnBrk="1" hangingPunct="1"/>
            <a:r>
              <a:rPr lang="en-US" smtClean="0"/>
              <a:t>needed?</a:t>
            </a:r>
          </a:p>
        </p:txBody>
      </p:sp>
      <p:sp>
        <p:nvSpPr>
          <p:cNvPr id="142341" name="Rectangle 6"/>
          <p:cNvSpPr>
            <a:spLocks noChangeArrowheads="1"/>
          </p:cNvSpPr>
          <p:nvPr/>
        </p:nvSpPr>
        <p:spPr bwMode="auto">
          <a:xfrm>
            <a:off x="6391275" y="1774825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42342" name="Text Box 7"/>
          <p:cNvSpPr txBox="1">
            <a:spLocks noChangeArrowheads="1"/>
          </p:cNvSpPr>
          <p:nvPr/>
        </p:nvSpPr>
        <p:spPr bwMode="auto">
          <a:xfrm>
            <a:off x="6348413" y="1946275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/>
              <a:t>application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presentation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session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transport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network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link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physical</a:t>
            </a:r>
          </a:p>
        </p:txBody>
      </p:sp>
      <p:sp>
        <p:nvSpPr>
          <p:cNvPr id="142343" name="Line 8"/>
          <p:cNvSpPr>
            <a:spLocks noChangeShapeType="1"/>
          </p:cNvSpPr>
          <p:nvPr/>
        </p:nvSpPr>
        <p:spPr bwMode="auto">
          <a:xfrm>
            <a:off x="6370638" y="236696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9"/>
          <p:cNvSpPr>
            <a:spLocks noChangeShapeType="1"/>
          </p:cNvSpPr>
          <p:nvPr/>
        </p:nvSpPr>
        <p:spPr bwMode="auto">
          <a:xfrm>
            <a:off x="6384925" y="33432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10"/>
          <p:cNvSpPr>
            <a:spLocks noChangeShapeType="1"/>
          </p:cNvSpPr>
          <p:nvPr/>
        </p:nvSpPr>
        <p:spPr bwMode="auto">
          <a:xfrm>
            <a:off x="6384925" y="3883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1"/>
          <p:cNvSpPr>
            <a:spLocks noChangeShapeType="1"/>
          </p:cNvSpPr>
          <p:nvPr/>
        </p:nvSpPr>
        <p:spPr bwMode="auto">
          <a:xfrm>
            <a:off x="6386513" y="4899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Line 12"/>
          <p:cNvSpPr>
            <a:spLocks noChangeShapeType="1"/>
          </p:cNvSpPr>
          <p:nvPr/>
        </p:nvSpPr>
        <p:spPr bwMode="auto">
          <a:xfrm>
            <a:off x="6370638" y="44164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Line 13"/>
          <p:cNvSpPr>
            <a:spLocks noChangeShapeType="1"/>
          </p:cNvSpPr>
          <p:nvPr/>
        </p:nvSpPr>
        <p:spPr bwMode="auto">
          <a:xfrm>
            <a:off x="6369050" y="28860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234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895350"/>
            <a:ext cx="5988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C920A4AF-669E-416D-BFED-031C87E4FA70}" type="slidenum">
              <a:rPr lang="en-US" sz="1200">
                <a:latin typeface="Tahoma" pitchFamily="34" charset="0"/>
              </a:rPr>
              <a:pPr/>
              <a:t>42</a:t>
            </a:fld>
            <a:endParaRPr lang="en-US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46434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CC0000"/>
                </a:solidFill>
              </a:rPr>
              <a:t>1.6 networks under attack: security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464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DE0B163D-6C2D-4A9B-A31F-E7FCED89CA7E}" type="slidenum">
              <a:rPr lang="en-US" sz="1200">
                <a:latin typeface="Tahoma" pitchFamily="34" charset="0"/>
              </a:rPr>
              <a:pPr/>
              <a:t>43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48482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921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777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Network security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65250"/>
            <a:ext cx="7772400" cy="511968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field of network security:</a:t>
            </a:r>
          </a:p>
          <a:p>
            <a:pPr lvl="1" eaLnBrk="1" hangingPunct="1"/>
            <a:r>
              <a:rPr lang="en-US" smtClean="0"/>
              <a:t>how bad guys can attack computer networks</a:t>
            </a:r>
          </a:p>
          <a:p>
            <a:pPr lvl="1" eaLnBrk="1" hangingPunct="1"/>
            <a:r>
              <a:rPr lang="en-US" smtClean="0"/>
              <a:t>how we can defend networks against attacks</a:t>
            </a:r>
          </a:p>
          <a:p>
            <a:pPr lvl="1" eaLnBrk="1" hangingPunct="1"/>
            <a:r>
              <a:rPr lang="en-US" smtClean="0"/>
              <a:t>how to design architectures that are immune to attacks</a:t>
            </a:r>
          </a:p>
          <a:p>
            <a:pPr eaLnBrk="1" hangingPunct="1">
              <a:buSzPct val="75000"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Internet not originally designed with (much) security in mind</a:t>
            </a:r>
          </a:p>
          <a:p>
            <a:pPr lvl="1" eaLnBrk="1" hangingPunct="1"/>
            <a:r>
              <a:rPr lang="en-US" i="1" smtClean="0"/>
              <a:t>original vision:</a:t>
            </a:r>
            <a:r>
              <a:rPr lang="en-US" smtClean="0"/>
              <a:t>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a group of mutually trusting users attached to a transparent network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</a:t>
            </a:r>
            <a:r>
              <a:rPr lang="en-US" altLang="ja-JP" smtClean="0">
                <a:ea typeface="ＭＳ Ｐゴシック" pitchFamily="34" charset="-128"/>
                <a:sym typeface="Wingdings" pitchFamily="2" charset="2"/>
              </a:rPr>
              <a:t></a:t>
            </a:r>
            <a:endParaRPr lang="en-US" altLang="ja-JP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/>
              <a:t>Internet protocol designers playing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catch-up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/>
              <a:t>security considerations in all layers!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484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47B095F2-B4A9-4717-BAB6-8886AB1D45B6}" type="slidenum">
              <a:rPr lang="en-US" sz="1200">
                <a:latin typeface="Tahoma" pitchFamily="34" charset="0"/>
              </a:rPr>
              <a:pPr/>
              <a:t>44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49506" name="Picture 8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879475"/>
            <a:ext cx="854868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863" y="95250"/>
            <a:ext cx="8996362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Bad guys: put malware into hosts via Internet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406525"/>
            <a:ext cx="7710488" cy="47720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en-US" smtClean="0">
                <a:ea typeface="ＭＳ Ｐゴシック" pitchFamily="34" charset="-128"/>
              </a:rPr>
              <a:t>malware can get in host from:</a:t>
            </a:r>
            <a:endParaRPr lang="en-US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lvl="1" eaLnBrk="1" hangingPunct="1">
              <a:spcBef>
                <a:spcPct val="50000"/>
              </a:spcBef>
              <a:buSzPct val="75000"/>
            </a:pPr>
            <a:r>
              <a:rPr lang="en-US" i="1" smtClean="0">
                <a:solidFill>
                  <a:srgbClr val="000099"/>
                </a:solidFill>
              </a:rPr>
              <a:t>virus: </a:t>
            </a:r>
            <a:r>
              <a:rPr lang="en-US" smtClean="0"/>
              <a:t>self-replicating infection by receiving/executing  object (e.g., e-mail attachment)</a:t>
            </a:r>
          </a:p>
          <a:p>
            <a:pPr lvl="1" eaLnBrk="1" hangingPunct="1">
              <a:spcBef>
                <a:spcPct val="50000"/>
              </a:spcBef>
              <a:buSzPct val="75000"/>
            </a:pPr>
            <a:r>
              <a:rPr lang="en-US" i="1" smtClean="0">
                <a:solidFill>
                  <a:srgbClr val="000099"/>
                </a:solidFill>
              </a:rPr>
              <a:t>worm: </a:t>
            </a:r>
            <a:r>
              <a:rPr lang="en-US" smtClean="0"/>
              <a:t>self-replicating infection by passively receiving object that gets itself executed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smtClean="0">
                <a:solidFill>
                  <a:srgbClr val="000099"/>
                </a:solidFill>
                <a:ea typeface="ＭＳ Ｐゴシック" pitchFamily="34" charset="-128"/>
              </a:rPr>
              <a:t>spyware malware</a:t>
            </a:r>
            <a:r>
              <a:rPr lang="en-US" smtClean="0">
                <a:ea typeface="ＭＳ Ｐゴシック" pitchFamily="34" charset="-128"/>
              </a:rPr>
              <a:t> can record keystrokes, web sites visited, upload info to collection site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smtClean="0">
                <a:ea typeface="ＭＳ Ｐゴシック" pitchFamily="34" charset="-128"/>
              </a:rPr>
              <a:t>infected host can be enrolled in  </a:t>
            </a:r>
            <a:r>
              <a:rPr lang="en-US" smtClean="0">
                <a:solidFill>
                  <a:srgbClr val="000099"/>
                </a:solidFill>
                <a:ea typeface="ＭＳ Ｐゴシック" pitchFamily="34" charset="-128"/>
              </a:rPr>
              <a:t>botnet,</a:t>
            </a:r>
            <a:r>
              <a:rPr lang="en-US" smtClean="0">
                <a:ea typeface="ＭＳ Ｐゴシック" pitchFamily="34" charset="-128"/>
              </a:rPr>
              <a:t> used for spam. DDoS attacks</a:t>
            </a:r>
          </a:p>
        </p:txBody>
      </p:sp>
      <p:sp>
        <p:nvSpPr>
          <p:cNvPr id="1495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61B1280F-7659-4E8D-8A2D-DADFCCEA824E}" type="slidenum">
              <a:rPr lang="en-US" sz="1200">
                <a:latin typeface="Tahoma" pitchFamily="34" charset="0"/>
              </a:rPr>
              <a:pPr/>
              <a:t>45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grpSp>
        <p:nvGrpSpPr>
          <p:cNvPr id="150530" name="Group 131"/>
          <p:cNvGrpSpPr>
            <a:grpSpLocks/>
          </p:cNvGrpSpPr>
          <p:nvPr/>
        </p:nvGrpSpPr>
        <p:grpSpPr bwMode="auto">
          <a:xfrm flipH="1">
            <a:off x="5716588" y="3614738"/>
            <a:ext cx="735012" cy="681037"/>
            <a:chOff x="-44" y="1473"/>
            <a:chExt cx="981" cy="1105"/>
          </a:xfrm>
        </p:grpSpPr>
        <p:pic>
          <p:nvPicPr>
            <p:cNvPr id="150631" name="Picture 13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632" name="Freeform 1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6257925" y="3857625"/>
            <a:ext cx="831850" cy="1260475"/>
            <a:chOff x="5069" y="1396"/>
            <a:chExt cx="524" cy="794"/>
          </a:xfrm>
        </p:grpSpPr>
        <p:sp>
          <p:nvSpPr>
            <p:cNvPr id="150597" name="Text Box 21"/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/>
                <a:t>target</a:t>
              </a:r>
            </a:p>
          </p:txBody>
        </p:sp>
        <p:grpSp>
          <p:nvGrpSpPr>
            <p:cNvPr id="150598" name="Group 153"/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50599" name="Freeform 15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00" name="Rectangle 155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01" name="Freeform 15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02" name="Freeform 15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03" name="Rectangle 158"/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604" name="Group 15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0629" name="AutoShape 160"/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30" name="AutoShape 161"/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05" name="Rectangle 162"/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606" name="Group 16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062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28" name="AutoShape 165"/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07" name="Rectangle 166"/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08" name="Rectangle 167"/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609" name="Group 16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50625" name="AutoShape 16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26" name="AutoShape 170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10" name="Freeform 17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611" name="Group 17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50623" name="AutoShape 173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24" name="AutoShape 174"/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12" name="Rectangle 17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3" name="Freeform 17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14" name="Freeform 17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15" name="Oval 178"/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6" name="Freeform 17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17" name="AutoShape 180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8" name="AutoShape 181"/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9" name="Oval 182"/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20" name="Oval 183"/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621" name="Oval 184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22" name="Rectangle 185"/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7350" y="1212850"/>
            <a:ext cx="8132763" cy="1171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Denial of Service (DoS):</a:t>
            </a:r>
            <a:r>
              <a:rPr lang="en-US" smtClean="0">
                <a:ea typeface="ＭＳ Ｐゴシック" pitchFamily="34" charset="-128"/>
              </a:rPr>
              <a:t> attackers make resources (server, bandwidth) unavailable to legitimate traffic by overwhelming resource with bogus traffic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354013" y="265271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1.</a:t>
            </a:r>
            <a:r>
              <a:rPr lang="en-US">
                <a:latin typeface="Gill Sans MT" pitchFamily="34" charset="0"/>
              </a:rPr>
              <a:t> select target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381000" y="317182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2.</a:t>
            </a:r>
            <a:r>
              <a:rPr lang="en-US">
                <a:latin typeface="Gill Sans MT" pitchFamily="34" charset="0"/>
              </a:rPr>
              <a:t> break into hosts around the network (see botnet)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AutoNum type="arabicPeriod" startAt="2"/>
            </a:pPr>
            <a:endParaRPr lang="en-US">
              <a:latin typeface="Gill Sans MT" pitchFamily="34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373063" y="4040188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3.</a:t>
            </a:r>
            <a:r>
              <a:rPr lang="en-US">
                <a:latin typeface="Gill Sans MT" pitchFamily="34" charset="0"/>
              </a:rPr>
              <a:t> send packets to target from compromised hosts</a:t>
            </a:r>
          </a:p>
        </p:txBody>
      </p:sp>
      <p:sp>
        <p:nvSpPr>
          <p:cNvPr id="150536" name="Rectangle 2"/>
          <p:cNvSpPr>
            <a:spLocks noChangeArrowheads="1"/>
          </p:cNvSpPr>
          <p:nvPr/>
        </p:nvSpPr>
        <p:spPr bwMode="auto">
          <a:xfrm>
            <a:off x="288925" y="146050"/>
            <a:ext cx="843597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Bad guys: </a:t>
            </a:r>
            <a:r>
              <a:rPr lang="en-US" sz="3200">
                <a:solidFill>
                  <a:srgbClr val="000099"/>
                </a:solidFill>
                <a:latin typeface="Gill Sans MT" pitchFamily="34" charset="0"/>
              </a:rPr>
              <a:t>attack server, network infrastructure</a:t>
            </a:r>
          </a:p>
        </p:txBody>
      </p:sp>
      <p:grpSp>
        <p:nvGrpSpPr>
          <p:cNvPr id="9" name="Group 152"/>
          <p:cNvGrpSpPr>
            <a:grpSpLocks/>
          </p:cNvGrpSpPr>
          <p:nvPr/>
        </p:nvGrpSpPr>
        <p:grpSpPr bwMode="auto">
          <a:xfrm>
            <a:off x="5046663" y="3152775"/>
            <a:ext cx="2720975" cy="2674938"/>
            <a:chOff x="-262" y="2555"/>
            <a:chExt cx="1714" cy="1685"/>
          </a:xfrm>
        </p:grpSpPr>
        <p:sp>
          <p:nvSpPr>
            <p:cNvPr id="150587" name="Line 63"/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88" name="Line 64"/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89" name="Line 65"/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90" name="Line 66"/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91" name="Line 67"/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92" name="Line 68"/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93" name="Line 69"/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94" name="Line 70"/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95" name="Line 71"/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96" name="Line 72"/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0538" name="Picture 112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35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9" name="Group 113"/>
          <p:cNvGrpSpPr>
            <a:grpSpLocks/>
          </p:cNvGrpSpPr>
          <p:nvPr/>
        </p:nvGrpSpPr>
        <p:grpSpPr bwMode="auto">
          <a:xfrm flipH="1">
            <a:off x="7212013" y="2792413"/>
            <a:ext cx="735012" cy="681037"/>
            <a:chOff x="-44" y="1473"/>
            <a:chExt cx="981" cy="1105"/>
          </a:xfrm>
        </p:grpSpPr>
        <p:pic>
          <p:nvPicPr>
            <p:cNvPr id="150585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86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0" name="Group 116"/>
          <p:cNvGrpSpPr>
            <a:grpSpLocks/>
          </p:cNvGrpSpPr>
          <p:nvPr/>
        </p:nvGrpSpPr>
        <p:grpSpPr bwMode="auto">
          <a:xfrm flipH="1">
            <a:off x="7499350" y="3629025"/>
            <a:ext cx="735013" cy="681038"/>
            <a:chOff x="-44" y="1473"/>
            <a:chExt cx="981" cy="1105"/>
          </a:xfrm>
        </p:grpSpPr>
        <p:pic>
          <p:nvPicPr>
            <p:cNvPr id="150583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84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1" name="Group 119"/>
          <p:cNvGrpSpPr>
            <a:grpSpLocks/>
          </p:cNvGrpSpPr>
          <p:nvPr/>
        </p:nvGrpSpPr>
        <p:grpSpPr bwMode="auto">
          <a:xfrm flipH="1">
            <a:off x="7558088" y="4330700"/>
            <a:ext cx="735012" cy="681038"/>
            <a:chOff x="-44" y="1473"/>
            <a:chExt cx="981" cy="1105"/>
          </a:xfrm>
        </p:grpSpPr>
        <p:pic>
          <p:nvPicPr>
            <p:cNvPr id="150581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82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2" name="Group 122"/>
          <p:cNvGrpSpPr>
            <a:grpSpLocks/>
          </p:cNvGrpSpPr>
          <p:nvPr/>
        </p:nvGrpSpPr>
        <p:grpSpPr bwMode="auto">
          <a:xfrm flipH="1">
            <a:off x="7594600" y="5111750"/>
            <a:ext cx="735013" cy="681038"/>
            <a:chOff x="-44" y="1473"/>
            <a:chExt cx="981" cy="1105"/>
          </a:xfrm>
        </p:grpSpPr>
        <p:pic>
          <p:nvPicPr>
            <p:cNvPr id="150579" name="Picture 12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80" name="Freeform 1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3" name="Group 125"/>
          <p:cNvGrpSpPr>
            <a:grpSpLocks/>
          </p:cNvGrpSpPr>
          <p:nvPr/>
        </p:nvGrpSpPr>
        <p:grpSpPr bwMode="auto">
          <a:xfrm flipH="1">
            <a:off x="6249988" y="2921000"/>
            <a:ext cx="735012" cy="681038"/>
            <a:chOff x="-44" y="1473"/>
            <a:chExt cx="981" cy="1105"/>
          </a:xfrm>
        </p:grpSpPr>
        <p:pic>
          <p:nvPicPr>
            <p:cNvPr id="150577" name="Picture 1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78" name="Freeform 1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4" name="Group 128"/>
          <p:cNvGrpSpPr>
            <a:grpSpLocks/>
          </p:cNvGrpSpPr>
          <p:nvPr/>
        </p:nvGrpSpPr>
        <p:grpSpPr bwMode="auto">
          <a:xfrm flipH="1">
            <a:off x="5245100" y="2982913"/>
            <a:ext cx="735013" cy="681037"/>
            <a:chOff x="-44" y="1473"/>
            <a:chExt cx="981" cy="1105"/>
          </a:xfrm>
        </p:grpSpPr>
        <p:pic>
          <p:nvPicPr>
            <p:cNvPr id="150575" name="Picture 1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76" name="Freeform 1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5" name="Group 134"/>
          <p:cNvGrpSpPr>
            <a:grpSpLocks/>
          </p:cNvGrpSpPr>
          <p:nvPr/>
        </p:nvGrpSpPr>
        <p:grpSpPr bwMode="auto">
          <a:xfrm flipH="1">
            <a:off x="4529138" y="3687763"/>
            <a:ext cx="735012" cy="681037"/>
            <a:chOff x="-44" y="1473"/>
            <a:chExt cx="981" cy="1105"/>
          </a:xfrm>
        </p:grpSpPr>
        <p:pic>
          <p:nvPicPr>
            <p:cNvPr id="150573" name="Picture 13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74" name="Freeform 13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6" name="Group 137"/>
          <p:cNvGrpSpPr>
            <a:grpSpLocks/>
          </p:cNvGrpSpPr>
          <p:nvPr/>
        </p:nvGrpSpPr>
        <p:grpSpPr bwMode="auto">
          <a:xfrm flipH="1">
            <a:off x="5160963" y="4422775"/>
            <a:ext cx="735012" cy="681038"/>
            <a:chOff x="-44" y="1473"/>
            <a:chExt cx="981" cy="1105"/>
          </a:xfrm>
        </p:grpSpPr>
        <p:pic>
          <p:nvPicPr>
            <p:cNvPr id="150571" name="Picture 13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72" name="Freeform 13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7" name="Group 140"/>
          <p:cNvGrpSpPr>
            <a:grpSpLocks/>
          </p:cNvGrpSpPr>
          <p:nvPr/>
        </p:nvGrpSpPr>
        <p:grpSpPr bwMode="auto">
          <a:xfrm flipH="1">
            <a:off x="5691188" y="5032375"/>
            <a:ext cx="735012" cy="681038"/>
            <a:chOff x="-44" y="1473"/>
            <a:chExt cx="981" cy="1105"/>
          </a:xfrm>
        </p:grpSpPr>
        <p:pic>
          <p:nvPicPr>
            <p:cNvPr id="150569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70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8" name="Group 143"/>
          <p:cNvGrpSpPr>
            <a:grpSpLocks/>
          </p:cNvGrpSpPr>
          <p:nvPr/>
        </p:nvGrpSpPr>
        <p:grpSpPr bwMode="auto">
          <a:xfrm flipH="1">
            <a:off x="4768850" y="5322888"/>
            <a:ext cx="735013" cy="681037"/>
            <a:chOff x="-44" y="1473"/>
            <a:chExt cx="981" cy="1105"/>
          </a:xfrm>
        </p:grpSpPr>
        <p:pic>
          <p:nvPicPr>
            <p:cNvPr id="150567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68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9" name="Group 146"/>
          <p:cNvGrpSpPr>
            <a:grpSpLocks/>
          </p:cNvGrpSpPr>
          <p:nvPr/>
        </p:nvGrpSpPr>
        <p:grpSpPr bwMode="auto">
          <a:xfrm flipH="1">
            <a:off x="5961063" y="5829300"/>
            <a:ext cx="735012" cy="681038"/>
            <a:chOff x="-44" y="1473"/>
            <a:chExt cx="981" cy="1105"/>
          </a:xfrm>
        </p:grpSpPr>
        <p:pic>
          <p:nvPicPr>
            <p:cNvPr id="150565" name="Picture 14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66" name="Freeform 14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50" name="Group 149"/>
          <p:cNvGrpSpPr>
            <a:grpSpLocks/>
          </p:cNvGrpSpPr>
          <p:nvPr/>
        </p:nvGrpSpPr>
        <p:grpSpPr bwMode="auto">
          <a:xfrm flipH="1">
            <a:off x="6705600" y="5440363"/>
            <a:ext cx="735013" cy="681037"/>
            <a:chOff x="-44" y="1473"/>
            <a:chExt cx="981" cy="1105"/>
          </a:xfrm>
        </p:grpSpPr>
        <p:pic>
          <p:nvPicPr>
            <p:cNvPr id="150563" name="Picture 15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64" name="Freeform 15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89"/>
          <p:cNvGrpSpPr>
            <a:grpSpLocks/>
          </p:cNvGrpSpPr>
          <p:nvPr/>
        </p:nvGrpSpPr>
        <p:grpSpPr bwMode="auto">
          <a:xfrm>
            <a:off x="4554538" y="2860675"/>
            <a:ext cx="3525837" cy="3408363"/>
            <a:chOff x="2920" y="1824"/>
            <a:chExt cx="2221" cy="2147"/>
          </a:xfrm>
        </p:grpSpPr>
        <p:pic>
          <p:nvPicPr>
            <p:cNvPr id="15055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554" name="Picture 5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555" name="Picture 5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556" name="Picture 5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557" name="Picture 5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558" name="Picture 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559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560" name="Picture 6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561" name="Picture 6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562" name="Picture 6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05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B8C0CEF8-4BEA-4D99-B5F5-76F4147360F4}" type="slidenum">
              <a:rPr lang="en-US" sz="1200">
                <a:latin typeface="Tahoma" pitchFamily="34" charset="0"/>
              </a:rPr>
              <a:pPr/>
              <a:t>46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build="p" autoUpdateAnimBg="0"/>
      <p:bldP spid="281605" grpId="0" autoUpdateAnimBg="0"/>
      <p:bldP spid="28160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grpSp>
        <p:nvGrpSpPr>
          <p:cNvPr id="151554" name="Group 90"/>
          <p:cNvGrpSpPr>
            <a:grpSpLocks/>
          </p:cNvGrpSpPr>
          <p:nvPr/>
        </p:nvGrpSpPr>
        <p:grpSpPr bwMode="auto">
          <a:xfrm flipH="1">
            <a:off x="4510088" y="3351213"/>
            <a:ext cx="735012" cy="681037"/>
            <a:chOff x="-44" y="1473"/>
            <a:chExt cx="981" cy="1105"/>
          </a:xfrm>
        </p:grpSpPr>
        <p:pic>
          <p:nvPicPr>
            <p:cNvPr id="151621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22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1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Bad guys can sniff packets</a:t>
            </a:r>
          </a:p>
        </p:txBody>
      </p:sp>
      <p:sp>
        <p:nvSpPr>
          <p:cNvPr id="151556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1355725"/>
            <a:ext cx="8077200" cy="1484313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packet </a:t>
            </a:r>
            <a:r>
              <a:rPr lang="ja-JP" alt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3200" i="1" smtClean="0">
                <a:solidFill>
                  <a:srgbClr val="CC0000"/>
                </a:solidFill>
                <a:ea typeface="ＭＳ Ｐゴシック" pitchFamily="34" charset="-128"/>
              </a:rPr>
              <a:t>sniffing</a:t>
            </a:r>
            <a:r>
              <a:rPr lang="ja-JP" alt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z="3200" i="1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  <a:r>
              <a:rPr lang="en-US" altLang="ja-JP" i="1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smtClean="0"/>
              <a:t>broadcast media (shared ethernet, wireless)</a:t>
            </a:r>
          </a:p>
          <a:p>
            <a:pPr lvl="1" eaLnBrk="1" hangingPunct="1"/>
            <a:r>
              <a:rPr lang="en-US" smtClean="0"/>
              <a:t>promiscuous network interface reads/records all packets (e.g., including passwords!) passing by</a:t>
            </a:r>
          </a:p>
        </p:txBody>
      </p:sp>
      <p:sp>
        <p:nvSpPr>
          <p:cNvPr id="151557" name="Freeform 43"/>
          <p:cNvSpPr>
            <a:spLocks/>
          </p:cNvSpPr>
          <p:nvPr/>
        </p:nvSpPr>
        <p:spPr bwMode="auto">
          <a:xfrm>
            <a:off x="2005013" y="4086225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Freeform 44"/>
          <p:cNvSpPr>
            <a:spLocks/>
          </p:cNvSpPr>
          <p:nvPr/>
        </p:nvSpPr>
        <p:spPr bwMode="auto">
          <a:xfrm>
            <a:off x="4837113" y="3956050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Line 45"/>
          <p:cNvSpPr>
            <a:spLocks noChangeShapeType="1"/>
          </p:cNvSpPr>
          <p:nvPr/>
        </p:nvSpPr>
        <p:spPr bwMode="auto">
          <a:xfrm flipV="1">
            <a:off x="3179763" y="447833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Line 46"/>
          <p:cNvSpPr>
            <a:spLocks noChangeShapeType="1"/>
          </p:cNvSpPr>
          <p:nvPr/>
        </p:nvSpPr>
        <p:spPr bwMode="auto">
          <a:xfrm flipV="1">
            <a:off x="3198813" y="518953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Text Box 47"/>
          <p:cNvSpPr txBox="1">
            <a:spLocks noChangeArrowheads="1"/>
          </p:cNvSpPr>
          <p:nvPr/>
        </p:nvSpPr>
        <p:spPr bwMode="auto">
          <a:xfrm>
            <a:off x="1462088" y="33750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A</a:t>
            </a:r>
          </a:p>
        </p:txBody>
      </p:sp>
      <p:sp>
        <p:nvSpPr>
          <p:cNvPr id="151562" name="Text Box 48"/>
          <p:cNvSpPr txBox="1">
            <a:spLocks noChangeArrowheads="1"/>
          </p:cNvSpPr>
          <p:nvPr/>
        </p:nvSpPr>
        <p:spPr bwMode="auto">
          <a:xfrm>
            <a:off x="6937375" y="48387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latin typeface="Comic Sans MS" pitchFamily="66" charset="0"/>
              </a:rPr>
              <a:t>B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1563" name="Text Box 49"/>
          <p:cNvSpPr txBox="1">
            <a:spLocks noChangeArrowheads="1"/>
          </p:cNvSpPr>
          <p:nvPr/>
        </p:nvSpPr>
        <p:spPr bwMode="auto">
          <a:xfrm>
            <a:off x="5029200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C</a:t>
            </a:r>
          </a:p>
        </p:txBody>
      </p:sp>
      <p:grpSp>
        <p:nvGrpSpPr>
          <p:cNvPr id="151564" name="Group 50"/>
          <p:cNvGrpSpPr>
            <a:grpSpLocks/>
          </p:cNvGrpSpPr>
          <p:nvPr/>
        </p:nvGrpSpPr>
        <p:grpSpPr bwMode="auto">
          <a:xfrm>
            <a:off x="3833813" y="4605338"/>
            <a:ext cx="2295525" cy="336550"/>
            <a:chOff x="2418" y="3342"/>
            <a:chExt cx="1446" cy="212"/>
          </a:xfrm>
        </p:grpSpPr>
        <p:sp>
          <p:nvSpPr>
            <p:cNvPr id="151616" name="Rectangle 51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1617" name="Line 52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8" name="Line 53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9" name="Line 54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20" name="Text Box 55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1600"/>
                <a:t>src:B dest:A     payload</a:t>
              </a:r>
              <a:endParaRPr lang="en-US" sz="1600">
                <a:latin typeface="Times New Roman" pitchFamily="18" charset="0"/>
              </a:endParaRPr>
            </a:p>
          </p:txBody>
        </p:sp>
      </p:grpSp>
      <p:sp>
        <p:nvSpPr>
          <p:cNvPr id="151565" name="Freeform 56"/>
          <p:cNvSpPr>
            <a:spLocks/>
          </p:cNvSpPr>
          <p:nvPr/>
        </p:nvSpPr>
        <p:spPr bwMode="auto">
          <a:xfrm>
            <a:off x="3802063" y="4560888"/>
            <a:ext cx="2635250" cy="241300"/>
          </a:xfrm>
          <a:custGeom>
            <a:avLst/>
            <a:gdLst>
              <a:gd name="T0" fmla="*/ 2147483647 w 1660"/>
              <a:gd name="T1" fmla="*/ 2147483647 h 152"/>
              <a:gd name="T2" fmla="*/ 2147483647 w 1660"/>
              <a:gd name="T3" fmla="*/ 0 h 152"/>
              <a:gd name="T4" fmla="*/ 0 w 1660"/>
              <a:gd name="T5" fmla="*/ 2147483647 h 152"/>
              <a:gd name="T6" fmla="*/ 0 60000 65536"/>
              <a:gd name="T7" fmla="*/ 0 60000 65536"/>
              <a:gd name="T8" fmla="*/ 0 60000 65536"/>
              <a:gd name="T9" fmla="*/ 0 w 1660"/>
              <a:gd name="T10" fmla="*/ 0 h 152"/>
              <a:gd name="T11" fmla="*/ 1660 w 166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0" h="152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6" name="Line 57"/>
          <p:cNvSpPr>
            <a:spLocks noChangeShapeType="1"/>
          </p:cNvSpPr>
          <p:nvPr/>
        </p:nvSpPr>
        <p:spPr bwMode="auto">
          <a:xfrm flipV="1">
            <a:off x="4945063" y="3957638"/>
            <a:ext cx="0" cy="6032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Rectangle 59"/>
          <p:cNvSpPr>
            <a:spLocks noChangeArrowheads="1"/>
          </p:cNvSpPr>
          <p:nvPr/>
        </p:nvSpPr>
        <p:spPr bwMode="auto">
          <a:xfrm>
            <a:off x="596900" y="5480050"/>
            <a:ext cx="7772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wireshark software used for end-of-chapter labs is a (free) packet-sniffer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>
              <a:latin typeface="Gill Sans MT" pitchFamily="34" charset="0"/>
            </a:endParaRPr>
          </a:p>
        </p:txBody>
      </p:sp>
      <p:pic>
        <p:nvPicPr>
          <p:cNvPr id="151568" name="Picture 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3419475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69" name="Picture 51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898525"/>
            <a:ext cx="5976938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1570" name="Group 54"/>
          <p:cNvGrpSpPr>
            <a:grpSpLocks/>
          </p:cNvGrpSpPr>
          <p:nvPr/>
        </p:nvGrpSpPr>
        <p:grpSpPr bwMode="auto">
          <a:xfrm>
            <a:off x="1830388" y="3413125"/>
            <a:ext cx="365125" cy="712788"/>
            <a:chOff x="4140" y="429"/>
            <a:chExt cx="1425" cy="2396"/>
          </a:xfrm>
        </p:grpSpPr>
        <p:sp>
          <p:nvSpPr>
            <p:cNvPr id="151584" name="Freeform 5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5" name="Rectangle 56"/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6" name="Freeform 5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7" name="Freeform 5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8" name="Rectangle 59"/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589" name="Group 6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1614" name="AutoShape 6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15" name="AutoShape 62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0" name="Rectangle 63"/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591" name="Group 6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1612" name="AutoShape 65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13" name="AutoShape 6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2" name="Rectangle 67"/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3" name="Rectangle 68"/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594" name="Group 6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1610" name="AutoShape 70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11" name="AutoShape 71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5" name="Freeform 7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96" name="Group 7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1608" name="AutoShape 74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09" name="AutoShape 75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7" name="Rectangle 76"/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8" name="Freeform 7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9" name="Freeform 7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0" name="Oval 79"/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1" name="Freeform 8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2" name="AutoShape 81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3" name="AutoShape 82"/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4" name="Oval 83"/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5" name="Oval 84"/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51606" name="Oval 85"/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7" name="Rectangle 86"/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71" name="Group 87"/>
          <p:cNvGrpSpPr>
            <a:grpSpLocks/>
          </p:cNvGrpSpPr>
          <p:nvPr/>
        </p:nvGrpSpPr>
        <p:grpSpPr bwMode="auto">
          <a:xfrm flipH="1">
            <a:off x="6323013" y="4730750"/>
            <a:ext cx="735012" cy="681038"/>
            <a:chOff x="-44" y="1473"/>
            <a:chExt cx="981" cy="1105"/>
          </a:xfrm>
        </p:grpSpPr>
        <p:pic>
          <p:nvPicPr>
            <p:cNvPr id="151582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83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1572" name="Group 102"/>
          <p:cNvGrpSpPr>
            <a:grpSpLocks/>
          </p:cNvGrpSpPr>
          <p:nvPr/>
        </p:nvGrpSpPr>
        <p:grpSpPr bwMode="auto">
          <a:xfrm>
            <a:off x="2747963" y="4849813"/>
            <a:ext cx="881062" cy="365125"/>
            <a:chOff x="2356" y="1300"/>
            <a:chExt cx="555" cy="194"/>
          </a:xfrm>
        </p:grpSpPr>
        <p:sp>
          <p:nvSpPr>
            <p:cNvPr id="15157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157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157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51577" name="Group 10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51580" name="Freeform 10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581" name="Freeform 10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578" name="Line 109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9" name="Line 110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5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6DEA9EA3-6A44-41CD-BF6A-F6E74AD0EE25}" type="slidenum">
              <a:rPr lang="en-US" sz="1200">
                <a:latin typeface="Tahoma" pitchFamily="34" charset="0"/>
              </a:rPr>
              <a:pPr/>
              <a:t>47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52578" name="Picture 9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954088"/>
            <a:ext cx="73818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79" name="Group 51"/>
          <p:cNvGrpSpPr>
            <a:grpSpLocks/>
          </p:cNvGrpSpPr>
          <p:nvPr/>
        </p:nvGrpSpPr>
        <p:grpSpPr bwMode="auto">
          <a:xfrm flipH="1">
            <a:off x="4792663" y="2470150"/>
            <a:ext cx="735012" cy="681038"/>
            <a:chOff x="-44" y="1473"/>
            <a:chExt cx="981" cy="1105"/>
          </a:xfrm>
        </p:grpSpPr>
        <p:pic>
          <p:nvPicPr>
            <p:cNvPr id="152644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645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2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8950" y="252413"/>
            <a:ext cx="7772400" cy="94773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Bad guys can use fake addresses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6900" y="1662113"/>
            <a:ext cx="8077200" cy="148431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IP spoofing:</a:t>
            </a:r>
            <a:r>
              <a:rPr lang="en-US" i="1" smtClean="0">
                <a:solidFill>
                  <a:srgbClr val="FF33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send packet with false source address</a:t>
            </a:r>
          </a:p>
        </p:txBody>
      </p:sp>
      <p:sp>
        <p:nvSpPr>
          <p:cNvPr id="152582" name="Freeform 70"/>
          <p:cNvSpPr>
            <a:spLocks/>
          </p:cNvSpPr>
          <p:nvPr/>
        </p:nvSpPr>
        <p:spPr bwMode="auto">
          <a:xfrm>
            <a:off x="2225675" y="3171825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3" name="Freeform 71"/>
          <p:cNvSpPr>
            <a:spLocks/>
          </p:cNvSpPr>
          <p:nvPr/>
        </p:nvSpPr>
        <p:spPr bwMode="auto">
          <a:xfrm>
            <a:off x="5057775" y="3041650"/>
            <a:ext cx="4763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Line 72"/>
          <p:cNvSpPr>
            <a:spLocks noChangeShapeType="1"/>
          </p:cNvSpPr>
          <p:nvPr/>
        </p:nvSpPr>
        <p:spPr bwMode="auto">
          <a:xfrm flipV="1">
            <a:off x="3400425" y="356393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5" name="Line 73"/>
          <p:cNvSpPr>
            <a:spLocks noChangeShapeType="1"/>
          </p:cNvSpPr>
          <p:nvPr/>
        </p:nvSpPr>
        <p:spPr bwMode="auto">
          <a:xfrm flipV="1">
            <a:off x="3419475" y="427513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6" name="Text Box 74"/>
          <p:cNvSpPr txBox="1">
            <a:spLocks noChangeArrowheads="1"/>
          </p:cNvSpPr>
          <p:nvPr/>
        </p:nvSpPr>
        <p:spPr bwMode="auto">
          <a:xfrm>
            <a:off x="1682750" y="2460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A</a:t>
            </a:r>
          </a:p>
        </p:txBody>
      </p:sp>
      <p:sp>
        <p:nvSpPr>
          <p:cNvPr id="152587" name="Text Box 75"/>
          <p:cNvSpPr txBox="1">
            <a:spLocks noChangeArrowheads="1"/>
          </p:cNvSpPr>
          <p:nvPr/>
        </p:nvSpPr>
        <p:spPr bwMode="auto">
          <a:xfrm>
            <a:off x="7086600" y="38798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B</a:t>
            </a:r>
          </a:p>
        </p:txBody>
      </p:sp>
      <p:sp>
        <p:nvSpPr>
          <p:cNvPr id="152588" name="Text Box 76"/>
          <p:cNvSpPr txBox="1">
            <a:spLocks noChangeArrowheads="1"/>
          </p:cNvSpPr>
          <p:nvPr/>
        </p:nvSpPr>
        <p:spPr bwMode="auto">
          <a:xfrm>
            <a:off x="5249863" y="24384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C</a:t>
            </a:r>
          </a:p>
        </p:txBody>
      </p:sp>
      <p:sp>
        <p:nvSpPr>
          <p:cNvPr id="152589" name="Freeform 77"/>
          <p:cNvSpPr>
            <a:spLocks/>
          </p:cNvSpPr>
          <p:nvPr/>
        </p:nvSpPr>
        <p:spPr bwMode="auto">
          <a:xfrm>
            <a:off x="2235200" y="3019425"/>
            <a:ext cx="2967038" cy="704850"/>
          </a:xfrm>
          <a:custGeom>
            <a:avLst/>
            <a:gdLst>
              <a:gd name="T0" fmla="*/ 2147483647 w 1869"/>
              <a:gd name="T1" fmla="*/ 0 h 444"/>
              <a:gd name="T2" fmla="*/ 2147483647 w 1869"/>
              <a:gd name="T3" fmla="*/ 2147483647 h 444"/>
              <a:gd name="T4" fmla="*/ 0 w 1869"/>
              <a:gd name="T5" fmla="*/ 2147483647 h 444"/>
              <a:gd name="T6" fmla="*/ 0 60000 65536"/>
              <a:gd name="T7" fmla="*/ 0 60000 65536"/>
              <a:gd name="T8" fmla="*/ 0 60000 65536"/>
              <a:gd name="T9" fmla="*/ 0 w 1869"/>
              <a:gd name="T10" fmla="*/ 0 h 444"/>
              <a:gd name="T11" fmla="*/ 1869 w 1869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" h="444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590" name="Group 78"/>
          <p:cNvGrpSpPr>
            <a:grpSpLocks/>
          </p:cNvGrpSpPr>
          <p:nvPr/>
        </p:nvGrpSpPr>
        <p:grpSpPr bwMode="auto">
          <a:xfrm>
            <a:off x="2701925" y="3502025"/>
            <a:ext cx="2295525" cy="336550"/>
            <a:chOff x="2418" y="3342"/>
            <a:chExt cx="1446" cy="212"/>
          </a:xfrm>
        </p:grpSpPr>
        <p:sp>
          <p:nvSpPr>
            <p:cNvPr id="152639" name="Rectangle 79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2640" name="Line 80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1" name="Line 81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2" name="Line 82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3" name="Text Box 83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CC0000"/>
                  </a:solidFill>
                </a:rPr>
                <a:t>src:B</a:t>
              </a:r>
              <a:r>
                <a:rPr lang="en-US" sz="1600"/>
                <a:t> dest:A     payload</a:t>
              </a:r>
              <a:endParaRPr lang="en-US" sz="1600">
                <a:latin typeface="Times New Roman" pitchFamily="18" charset="0"/>
              </a:endParaRPr>
            </a:p>
          </p:txBody>
        </p:sp>
      </p:grpSp>
      <p:pic>
        <p:nvPicPr>
          <p:cNvPr id="152591" name="Picture 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8" y="2533650"/>
            <a:ext cx="47148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2" name="Group 48"/>
          <p:cNvGrpSpPr>
            <a:grpSpLocks/>
          </p:cNvGrpSpPr>
          <p:nvPr/>
        </p:nvGrpSpPr>
        <p:grpSpPr bwMode="auto">
          <a:xfrm flipH="1">
            <a:off x="6575425" y="3886200"/>
            <a:ext cx="735013" cy="681038"/>
            <a:chOff x="-44" y="1473"/>
            <a:chExt cx="981" cy="1105"/>
          </a:xfrm>
        </p:grpSpPr>
        <p:pic>
          <p:nvPicPr>
            <p:cNvPr id="152637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638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2593" name="Group 54"/>
          <p:cNvGrpSpPr>
            <a:grpSpLocks/>
          </p:cNvGrpSpPr>
          <p:nvPr/>
        </p:nvGrpSpPr>
        <p:grpSpPr bwMode="auto">
          <a:xfrm>
            <a:off x="2084388" y="2544763"/>
            <a:ext cx="365125" cy="712787"/>
            <a:chOff x="4140" y="429"/>
            <a:chExt cx="1425" cy="2396"/>
          </a:xfrm>
        </p:grpSpPr>
        <p:sp>
          <p:nvSpPr>
            <p:cNvPr id="152605" name="Freeform 5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06" name="Rectangle 56"/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7" name="Freeform 5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08" name="Freeform 5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09" name="Rectangle 59"/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10" name="Group 6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635" name="AutoShape 6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6" name="AutoShape 62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1" name="Rectangle 63"/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12" name="Group 6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2633" name="AutoShape 65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4" name="AutoShape 6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3" name="Rectangle 67"/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4" name="Rectangle 68"/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15" name="Group 6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2631" name="AutoShape 70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2" name="AutoShape 71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6" name="Freeform 7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617" name="Group 7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2629" name="AutoShape 7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0" name="AutoShape 75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8" name="Rectangle 76"/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9" name="Freeform 7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20" name="Freeform 7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21" name="Oval 79"/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2" name="Freeform 8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23" name="AutoShape 81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4" name="AutoShape 82"/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5" name="Oval 83"/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6" name="Oval 84"/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52627" name="Oval 85"/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8" name="Rectangle 86"/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594" name="Group 87"/>
          <p:cNvGrpSpPr>
            <a:grpSpLocks/>
          </p:cNvGrpSpPr>
          <p:nvPr/>
        </p:nvGrpSpPr>
        <p:grpSpPr bwMode="auto">
          <a:xfrm>
            <a:off x="3011488" y="3946525"/>
            <a:ext cx="881062" cy="365125"/>
            <a:chOff x="2356" y="1300"/>
            <a:chExt cx="555" cy="194"/>
          </a:xfrm>
        </p:grpSpPr>
        <p:sp>
          <p:nvSpPr>
            <p:cNvPr id="15259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259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259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52600" name="Group 9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52603" name="Freeform 9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604" name="Freeform 9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2601" name="Line 94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02" name="Line 95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5E3752AA-9E9D-4BFC-8C17-01CE7231A401}" type="slidenum">
              <a:rPr lang="en-US" sz="1200">
                <a:latin typeface="Tahoma" pitchFamily="34" charset="0"/>
              </a:rPr>
              <a:pPr/>
              <a:t>48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152596" name="Text Box 50"/>
          <p:cNvSpPr txBox="1">
            <a:spLocks noChangeArrowheads="1"/>
          </p:cNvSpPr>
          <p:nvPr/>
        </p:nvSpPr>
        <p:spPr bwMode="auto">
          <a:xfrm>
            <a:off x="946150" y="5562600"/>
            <a:ext cx="667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800" i="1">
                <a:latin typeface="Gill Sans MT" pitchFamily="34" charset="0"/>
              </a:rPr>
              <a:t>… lots more on security (throughout, Chapter 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219"/>
          <p:cNvGrpSpPr>
            <a:grpSpLocks/>
          </p:cNvGrpSpPr>
          <p:nvPr/>
        </p:nvGrpSpPr>
        <p:grpSpPr bwMode="auto">
          <a:xfrm>
            <a:off x="5281613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42" name="Title 50"/>
          <p:cNvSpPr>
            <a:spLocks noGrp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sz="4000" i="1" dirty="0" smtClean="0">
                <a:ea typeface="ＭＳ Ｐゴシック" pitchFamily="34" charset="-128"/>
              </a:rPr>
              <a:t>Packets</a:t>
            </a:r>
            <a:r>
              <a:rPr lang="en-US" sz="4000" dirty="0" smtClean="0">
                <a:ea typeface="ＭＳ Ｐゴシック" pitchFamily="34" charset="-128"/>
              </a:rPr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428625" y="1296988"/>
            <a:ext cx="3775075" cy="34258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ea typeface="+mn-ea"/>
              </a:rPr>
              <a:t>host sending function: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takes application message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breaks into smaller chunks, known as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packets</a:t>
            </a:r>
            <a:r>
              <a:rPr lang="en-US" sz="2400" dirty="0" smtClean="0">
                <a:ea typeface="+mn-ea"/>
              </a:rPr>
              <a:t>, of length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L</a:t>
            </a:r>
            <a:r>
              <a:rPr lang="en-US" sz="2400" dirty="0" smtClean="0">
                <a:ea typeface="+mn-ea"/>
              </a:rPr>
              <a:t> bits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transmits packet into access network at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transmission rate R</a:t>
            </a:r>
          </a:p>
          <a:p>
            <a:pPr lvl="1" eaLnBrk="1" hangingPunct="1">
              <a:defRPr/>
            </a:pPr>
            <a:r>
              <a:rPr lang="en-US" dirty="0" smtClean="0"/>
              <a:t>link transmission rate, aka link </a:t>
            </a:r>
            <a:r>
              <a:rPr lang="en-US" i="1" dirty="0" smtClean="0">
                <a:solidFill>
                  <a:srgbClr val="C00000"/>
                </a:solidFill>
              </a:rPr>
              <a:t>capacity, aka link bandwidth</a:t>
            </a:r>
          </a:p>
        </p:txBody>
      </p:sp>
      <p:sp>
        <p:nvSpPr>
          <p:cNvPr id="61444" name="Line 305"/>
          <p:cNvSpPr>
            <a:spLocks noChangeShapeType="1"/>
          </p:cNvSpPr>
          <p:nvPr/>
        </p:nvSpPr>
        <p:spPr bwMode="auto">
          <a:xfrm>
            <a:off x="5705475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5" name="Picture 3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46" name="Group 51"/>
          <p:cNvGrpSpPr>
            <a:grpSpLocks/>
          </p:cNvGrpSpPr>
          <p:nvPr/>
        </p:nvGrpSpPr>
        <p:grpSpPr bwMode="auto">
          <a:xfrm>
            <a:off x="7883525" y="3427413"/>
            <a:ext cx="1052513" cy="355600"/>
            <a:chOff x="4410" y="1365"/>
            <a:chExt cx="663" cy="224"/>
          </a:xfrm>
        </p:grpSpPr>
        <p:sp>
          <p:nvSpPr>
            <p:cNvPr id="61471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472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473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75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47" name="TextBox 1"/>
          <p:cNvSpPr txBox="1">
            <a:spLocks noChangeArrowheads="1"/>
          </p:cNvSpPr>
          <p:nvPr/>
        </p:nvSpPr>
        <p:spPr bwMode="auto">
          <a:xfrm>
            <a:off x="5756275" y="3759200"/>
            <a:ext cx="264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i="1"/>
              <a:t>R: </a:t>
            </a:r>
            <a:r>
              <a:rPr lang="en-US" sz="1800"/>
              <a:t>link transmission rate</a:t>
            </a:r>
          </a:p>
        </p:txBody>
      </p:sp>
      <p:grpSp>
        <p:nvGrpSpPr>
          <p:cNvPr id="61448" name="Group 201"/>
          <p:cNvGrpSpPr>
            <a:grpSpLocks/>
          </p:cNvGrpSpPr>
          <p:nvPr/>
        </p:nvGrpSpPr>
        <p:grpSpPr bwMode="auto">
          <a:xfrm>
            <a:off x="5033963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49" name="TextBox 205"/>
          <p:cNvSpPr txBox="1">
            <a:spLocks noChangeArrowheads="1"/>
          </p:cNvSpPr>
          <p:nvPr/>
        </p:nvSpPr>
        <p:spPr bwMode="auto">
          <a:xfrm>
            <a:off x="4791075" y="3986213"/>
            <a:ext cx="66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host</a:t>
            </a:r>
          </a:p>
        </p:txBody>
      </p:sp>
      <p:grpSp>
        <p:nvGrpSpPr>
          <p:cNvPr id="61450" name="Group 206"/>
          <p:cNvGrpSpPr>
            <a:grpSpLocks/>
          </p:cNvGrpSpPr>
          <p:nvPr/>
        </p:nvGrpSpPr>
        <p:grpSpPr bwMode="auto">
          <a:xfrm>
            <a:off x="4559300" y="3535363"/>
            <a:ext cx="1295400" cy="506412"/>
            <a:chOff x="1816230" y="6118900"/>
            <a:chExt cx="1843339" cy="739100"/>
          </a:xfrm>
        </p:grpSpPr>
        <p:pic>
          <p:nvPicPr>
            <p:cNvPr id="6146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51" name="Group 209"/>
          <p:cNvGrpSpPr>
            <a:grpSpLocks/>
          </p:cNvGrpSpPr>
          <p:nvPr/>
        </p:nvGrpSpPr>
        <p:grpSpPr bwMode="auto">
          <a:xfrm>
            <a:off x="4699000" y="1919288"/>
            <a:ext cx="1409700" cy="877887"/>
            <a:chOff x="2387973" y="4309243"/>
            <a:chExt cx="1771787" cy="1282262"/>
          </a:xfrm>
        </p:grpSpPr>
        <p:pic>
          <p:nvPicPr>
            <p:cNvPr id="61464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52" name="TextBox 215"/>
          <p:cNvSpPr txBox="1">
            <a:spLocks noChangeArrowheads="1"/>
          </p:cNvSpPr>
          <p:nvPr/>
        </p:nvSpPr>
        <p:spPr bwMode="auto">
          <a:xfrm>
            <a:off x="5448300" y="3341688"/>
            <a:ext cx="288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600"/>
              <a:t>1</a:t>
            </a:r>
          </a:p>
        </p:txBody>
      </p:sp>
      <p:sp>
        <p:nvSpPr>
          <p:cNvPr id="61453" name="TextBox 216"/>
          <p:cNvSpPr txBox="1">
            <a:spLocks noChangeArrowheads="1"/>
          </p:cNvSpPr>
          <p:nvPr/>
        </p:nvSpPr>
        <p:spPr bwMode="auto">
          <a:xfrm>
            <a:off x="5207000" y="3349625"/>
            <a:ext cx="288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600"/>
              <a:t>2</a:t>
            </a:r>
          </a:p>
        </p:txBody>
      </p:sp>
      <p:cxnSp>
        <p:nvCxnSpPr>
          <p:cNvPr id="61454" name="Straight Connector 3"/>
          <p:cNvCxnSpPr>
            <a:cxnSpLocks noChangeShapeType="1"/>
          </p:cNvCxnSpPr>
          <p:nvPr/>
        </p:nvCxnSpPr>
        <p:spPr bwMode="auto">
          <a:xfrm flipV="1">
            <a:off x="5697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5" name="TextBox 234"/>
          <p:cNvSpPr txBox="1">
            <a:spLocks noChangeArrowheads="1"/>
          </p:cNvSpPr>
          <p:nvPr/>
        </p:nvSpPr>
        <p:spPr bwMode="auto">
          <a:xfrm>
            <a:off x="6861175" y="2014538"/>
            <a:ext cx="1531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two packets, </a:t>
            </a:r>
          </a:p>
          <a:p>
            <a:r>
              <a:rPr lang="en-US" sz="1800" i="1"/>
              <a:t>L</a:t>
            </a:r>
            <a:r>
              <a:rPr lang="en-US" sz="1800"/>
              <a:t> bits each</a:t>
            </a:r>
          </a:p>
        </p:txBody>
      </p:sp>
      <p:sp>
        <p:nvSpPr>
          <p:cNvPr id="61456" name="TextBox 235"/>
          <p:cNvSpPr txBox="1">
            <a:spLocks noChangeArrowheads="1"/>
          </p:cNvSpPr>
          <p:nvPr/>
        </p:nvSpPr>
        <p:spPr bwMode="auto">
          <a:xfrm>
            <a:off x="1550988" y="5456238"/>
            <a:ext cx="14795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lnSpc>
                <a:spcPts val="1800"/>
              </a:lnSpc>
            </a:pPr>
            <a:r>
              <a:rPr lang="en-US" sz="1800"/>
              <a:t>packet</a:t>
            </a:r>
          </a:p>
          <a:p>
            <a:pPr algn="r">
              <a:lnSpc>
                <a:spcPts val="1800"/>
              </a:lnSpc>
            </a:pPr>
            <a:r>
              <a:rPr lang="en-US" sz="1800"/>
              <a:t>transmission</a:t>
            </a:r>
          </a:p>
          <a:p>
            <a:pPr algn="r">
              <a:lnSpc>
                <a:spcPts val="1800"/>
              </a:lnSpc>
            </a:pPr>
            <a:r>
              <a:rPr lang="en-US" sz="1800"/>
              <a:t>delay</a:t>
            </a:r>
          </a:p>
        </p:txBody>
      </p:sp>
      <p:sp>
        <p:nvSpPr>
          <p:cNvPr id="61457" name="TextBox 237"/>
          <p:cNvSpPr txBox="1">
            <a:spLocks noChangeArrowheads="1"/>
          </p:cNvSpPr>
          <p:nvPr/>
        </p:nvSpPr>
        <p:spPr bwMode="auto">
          <a:xfrm>
            <a:off x="3660775" y="5453063"/>
            <a:ext cx="17113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sz="1800"/>
              <a:t>time needed to</a:t>
            </a:r>
          </a:p>
          <a:p>
            <a:pPr algn="ctr">
              <a:lnSpc>
                <a:spcPts val="1800"/>
              </a:lnSpc>
            </a:pPr>
            <a:r>
              <a:rPr lang="en-US" sz="1800"/>
              <a:t>transmit </a:t>
            </a:r>
            <a:r>
              <a:rPr lang="en-US" sz="1800" i="1"/>
              <a:t>L</a:t>
            </a:r>
            <a:r>
              <a:rPr lang="en-US" sz="1800"/>
              <a:t>-bit</a:t>
            </a:r>
          </a:p>
          <a:p>
            <a:pPr algn="ctr">
              <a:lnSpc>
                <a:spcPts val="1800"/>
              </a:lnSpc>
            </a:pPr>
            <a:r>
              <a:rPr lang="en-US" sz="1800"/>
              <a:t>packet into link</a:t>
            </a:r>
          </a:p>
        </p:txBody>
      </p:sp>
      <p:sp>
        <p:nvSpPr>
          <p:cNvPr id="61458" name="TextBox 4"/>
          <p:cNvSpPr txBox="1">
            <a:spLocks noChangeArrowheads="1"/>
          </p:cNvSpPr>
          <p:nvPr/>
        </p:nvSpPr>
        <p:spPr bwMode="auto">
          <a:xfrm>
            <a:off x="6167438" y="5400675"/>
            <a:ext cx="1741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i="1"/>
              <a:t>L</a:t>
            </a:r>
            <a:r>
              <a:rPr lang="en-US"/>
              <a:t> (bits)</a:t>
            </a:r>
          </a:p>
          <a:p>
            <a:r>
              <a:rPr lang="en-US" i="1"/>
              <a:t>R</a:t>
            </a:r>
            <a:r>
              <a:rPr lang="en-US"/>
              <a:t> (bits/sec)</a:t>
            </a:r>
          </a:p>
        </p:txBody>
      </p:sp>
      <p:cxnSp>
        <p:nvCxnSpPr>
          <p:cNvPr id="61459" name="Straight Connector 9"/>
          <p:cNvCxnSpPr>
            <a:cxnSpLocks noChangeShapeType="1"/>
          </p:cNvCxnSpPr>
          <p:nvPr/>
        </p:nvCxnSpPr>
        <p:spPr bwMode="auto">
          <a:xfrm>
            <a:off x="6254750" y="5819775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0" name="TextBox 10"/>
          <p:cNvSpPr txBox="1">
            <a:spLocks noChangeArrowheads="1"/>
          </p:cNvSpPr>
          <p:nvPr/>
        </p:nvSpPr>
        <p:spPr bwMode="auto">
          <a:xfrm>
            <a:off x="3228975" y="5586413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/>
              <a:t>=</a:t>
            </a:r>
          </a:p>
        </p:txBody>
      </p:sp>
      <p:sp>
        <p:nvSpPr>
          <p:cNvPr id="61461" name="TextBox 245"/>
          <p:cNvSpPr txBox="1">
            <a:spLocks noChangeArrowheads="1"/>
          </p:cNvSpPr>
          <p:nvPr/>
        </p:nvSpPr>
        <p:spPr bwMode="auto">
          <a:xfrm>
            <a:off x="5570538" y="5602288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/>
              <a:t>=</a:t>
            </a:r>
          </a:p>
        </p:txBody>
      </p:sp>
      <p:sp>
        <p:nvSpPr>
          <p:cNvPr id="61462" name="Rectangle 11"/>
          <p:cNvSpPr>
            <a:spLocks noChangeArrowheads="1"/>
          </p:cNvSpPr>
          <p:nvPr/>
        </p:nvSpPr>
        <p:spPr bwMode="auto">
          <a:xfrm>
            <a:off x="1109663" y="5322888"/>
            <a:ext cx="7275512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D6FB7093-10F0-4963-A437-3DBBFC43E003}" type="slidenum">
              <a:rPr lang="en-US" sz="1200">
                <a:latin typeface="Tahoma" pitchFamily="34" charset="0"/>
              </a:rPr>
              <a:pPr/>
              <a:t>49</a:t>
            </a:fld>
            <a:endParaRPr lang="en-US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itchFamily="34" charset="0"/>
              </a:rPr>
              <a:t>4-</a:t>
            </a:r>
            <a:fld id="{9751F8DD-63CE-4140-ABDC-F9E67CA4C1AC}" type="slidenum">
              <a:rPr lang="en-US" sz="1200">
                <a:solidFill>
                  <a:srgbClr val="000000"/>
                </a:solidFill>
                <a:latin typeface="Tahoma" pitchFamily="34" charset="0"/>
              </a:rPr>
              <a:pPr/>
              <a:t>5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6803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Network-core </a:t>
            </a:r>
            <a:r>
              <a:rPr lang="en-US" dirty="0">
                <a:cs typeface="+mj-cs"/>
              </a:rPr>
              <a:t>functions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0" y="1404938"/>
            <a:ext cx="4192588" cy="4648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forwarding</a:t>
            </a:r>
            <a:r>
              <a:rPr lang="en-US" sz="2400" i="1" smtClean="0">
                <a:solidFill>
                  <a:srgbClr val="C00000"/>
                </a:solidFill>
                <a:ea typeface="ＭＳ Ｐゴシック" pitchFamily="34" charset="-128"/>
              </a:rPr>
              <a:t>:</a:t>
            </a:r>
            <a:r>
              <a:rPr lang="en-US" sz="240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move packets from router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input to appropriate router output</a:t>
            </a:r>
          </a:p>
          <a:p>
            <a:pPr marL="0" indent="0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76806" name="Rectangle 3"/>
          <p:cNvSpPr txBox="1">
            <a:spLocks noChangeArrowheads="1"/>
          </p:cNvSpPr>
          <p:nvPr/>
        </p:nvSpPr>
        <p:spPr bwMode="auto">
          <a:xfrm>
            <a:off x="384175" y="1385888"/>
            <a:ext cx="41925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routing:</a:t>
            </a: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>
                <a:latin typeface="Gill Sans MT" pitchFamily="34" charset="0"/>
              </a:rPr>
              <a:t>determines source-destination route taken by packets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i="1">
                <a:latin typeface="Gill Sans MT" pitchFamily="34" charset="0"/>
              </a:rPr>
              <a:t>routing algorithms</a:t>
            </a:r>
            <a:endParaRPr lang="en-US">
              <a:latin typeface="Gill Sans MT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11" name="Freeform 3"/>
          <p:cNvSpPr>
            <a:spLocks/>
          </p:cNvSpPr>
          <p:nvPr/>
        </p:nvSpPr>
        <p:spPr bwMode="auto">
          <a:xfrm rot="16200000">
            <a:off x="3289300" y="3600451"/>
            <a:ext cx="2198687" cy="1497012"/>
          </a:xfrm>
          <a:custGeom>
            <a:avLst/>
            <a:gdLst>
              <a:gd name="T0" fmla="*/ 0 w 1443"/>
              <a:gd name="T1" fmla="*/ 0 h 816"/>
              <a:gd name="T2" fmla="*/ 1076 w 1443"/>
              <a:gd name="T3" fmla="*/ 782 h 816"/>
              <a:gd name="T4" fmla="*/ 1320 w 1443"/>
              <a:gd name="T5" fmla="*/ 788 h 816"/>
              <a:gd name="T6" fmla="*/ 1443 w 1443"/>
              <a:gd name="T7" fmla="*/ 5 h 816"/>
              <a:gd name="T8" fmla="*/ 0 w 1443"/>
              <a:gd name="T9" fmla="*/ 0 h 816"/>
              <a:gd name="connsiteX0" fmla="*/ 0 w 10000"/>
              <a:gd name="connsiteY0" fmla="*/ 0 h 9714"/>
              <a:gd name="connsiteX1" fmla="*/ 3718 w 10000"/>
              <a:gd name="connsiteY1" fmla="*/ 8779 h 9714"/>
              <a:gd name="connsiteX2" fmla="*/ 9148 w 10000"/>
              <a:gd name="connsiteY2" fmla="*/ 9657 h 9714"/>
              <a:gd name="connsiteX3" fmla="*/ 10000 w 10000"/>
              <a:gd name="connsiteY3" fmla="*/ 61 h 9714"/>
              <a:gd name="connsiteX4" fmla="*/ 0 w 10000"/>
              <a:gd name="connsiteY4" fmla="*/ 0 h 9714"/>
              <a:gd name="connsiteX0" fmla="*/ 0 w 10000"/>
              <a:gd name="connsiteY0" fmla="*/ 0 h 9095"/>
              <a:gd name="connsiteX1" fmla="*/ 3718 w 10000"/>
              <a:gd name="connsiteY1" fmla="*/ 9037 h 9095"/>
              <a:gd name="connsiteX2" fmla="*/ 5712 w 10000"/>
              <a:gd name="connsiteY2" fmla="*/ 8929 h 9095"/>
              <a:gd name="connsiteX3" fmla="*/ 10000 w 10000"/>
              <a:gd name="connsiteY3" fmla="*/ 63 h 9095"/>
              <a:gd name="connsiteX4" fmla="*/ 0 w 10000"/>
              <a:gd name="connsiteY4" fmla="*/ 0 h 9095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8989"/>
              <a:gd name="connsiteY0" fmla="*/ 0 h 11618"/>
              <a:gd name="connsiteX1" fmla="*/ 2707 w 8989"/>
              <a:gd name="connsiteY1" fmla="*/ 11554 h 11618"/>
              <a:gd name="connsiteX2" fmla="*/ 4701 w 8989"/>
              <a:gd name="connsiteY2" fmla="*/ 11435 h 11618"/>
              <a:gd name="connsiteX3" fmla="*/ 8989 w 8989"/>
              <a:gd name="connsiteY3" fmla="*/ 1687 h 11618"/>
              <a:gd name="connsiteX4" fmla="*/ 0 w 8989"/>
              <a:gd name="connsiteY4" fmla="*/ 0 h 11618"/>
              <a:gd name="connsiteX0" fmla="*/ 0 w 9888"/>
              <a:gd name="connsiteY0" fmla="*/ 115 h 10115"/>
              <a:gd name="connsiteX1" fmla="*/ 3011 w 9888"/>
              <a:gd name="connsiteY1" fmla="*/ 10060 h 10115"/>
              <a:gd name="connsiteX2" fmla="*/ 5230 w 9888"/>
              <a:gd name="connsiteY2" fmla="*/ 9957 h 10115"/>
              <a:gd name="connsiteX3" fmla="*/ 9888 w 9888"/>
              <a:gd name="connsiteY3" fmla="*/ 0 h 10115"/>
              <a:gd name="connsiteX4" fmla="*/ 0 w 9888"/>
              <a:gd name="connsiteY4" fmla="*/ 115 h 10115"/>
              <a:gd name="connsiteX0" fmla="*/ 0 w 9829"/>
              <a:gd name="connsiteY0" fmla="*/ 0 h 10833"/>
              <a:gd name="connsiteX1" fmla="*/ 2874 w 9829"/>
              <a:gd name="connsiteY1" fmla="*/ 10779 h 10833"/>
              <a:gd name="connsiteX2" fmla="*/ 5118 w 9829"/>
              <a:gd name="connsiteY2" fmla="*/ 10677 h 10833"/>
              <a:gd name="connsiteX3" fmla="*/ 9829 w 9829"/>
              <a:gd name="connsiteY3" fmla="*/ 833 h 10833"/>
              <a:gd name="connsiteX4" fmla="*/ 0 w 9829"/>
              <a:gd name="connsiteY4" fmla="*/ 0 h 10833"/>
              <a:gd name="connsiteX0" fmla="*/ 0 w 10289"/>
              <a:gd name="connsiteY0" fmla="*/ 0 h 10000"/>
              <a:gd name="connsiteX1" fmla="*/ 2924 w 10289"/>
              <a:gd name="connsiteY1" fmla="*/ 9950 h 10000"/>
              <a:gd name="connsiteX2" fmla="*/ 5207 w 10289"/>
              <a:gd name="connsiteY2" fmla="*/ 9856 h 10000"/>
              <a:gd name="connsiteX3" fmla="*/ 10289 w 10289"/>
              <a:gd name="connsiteY3" fmla="*/ 54 h 10000"/>
              <a:gd name="connsiteX4" fmla="*/ 0 w 10289"/>
              <a:gd name="connsiteY4" fmla="*/ 0 h 10000"/>
              <a:gd name="connsiteX0" fmla="*/ 0 w 10289"/>
              <a:gd name="connsiteY0" fmla="*/ 0 h 10953"/>
              <a:gd name="connsiteX1" fmla="*/ 2924 w 10289"/>
              <a:gd name="connsiteY1" fmla="*/ 9950 h 10953"/>
              <a:gd name="connsiteX2" fmla="*/ 3723 w 10289"/>
              <a:gd name="connsiteY2" fmla="*/ 10695 h 10953"/>
              <a:gd name="connsiteX3" fmla="*/ 5207 w 10289"/>
              <a:gd name="connsiteY3" fmla="*/ 9856 h 10953"/>
              <a:gd name="connsiteX4" fmla="*/ 10289 w 10289"/>
              <a:gd name="connsiteY4" fmla="*/ 54 h 10953"/>
              <a:gd name="connsiteX5" fmla="*/ 0 w 10289"/>
              <a:gd name="connsiteY5" fmla="*/ 0 h 10953"/>
              <a:gd name="connsiteX0" fmla="*/ 0 w 10289"/>
              <a:gd name="connsiteY0" fmla="*/ 0 h 11138"/>
              <a:gd name="connsiteX1" fmla="*/ 2924 w 10289"/>
              <a:gd name="connsiteY1" fmla="*/ 9950 h 11138"/>
              <a:gd name="connsiteX2" fmla="*/ 5207 w 10289"/>
              <a:gd name="connsiteY2" fmla="*/ 9856 h 11138"/>
              <a:gd name="connsiteX3" fmla="*/ 10289 w 10289"/>
              <a:gd name="connsiteY3" fmla="*/ 54 h 11138"/>
              <a:gd name="connsiteX4" fmla="*/ 0 w 10289"/>
              <a:gd name="connsiteY4" fmla="*/ 0 h 11138"/>
              <a:gd name="connsiteX0" fmla="*/ 0 w 10289"/>
              <a:gd name="connsiteY0" fmla="*/ 0 h 10669"/>
              <a:gd name="connsiteX1" fmla="*/ 2924 w 10289"/>
              <a:gd name="connsiteY1" fmla="*/ 9950 h 10669"/>
              <a:gd name="connsiteX2" fmla="*/ 5207 w 10289"/>
              <a:gd name="connsiteY2" fmla="*/ 9856 h 10669"/>
              <a:gd name="connsiteX3" fmla="*/ 10289 w 10289"/>
              <a:gd name="connsiteY3" fmla="*/ 54 h 10669"/>
              <a:gd name="connsiteX4" fmla="*/ 0 w 10289"/>
              <a:gd name="connsiteY4" fmla="*/ 0 h 10669"/>
              <a:gd name="connsiteX0" fmla="*/ 0 w 10289"/>
              <a:gd name="connsiteY0" fmla="*/ 0 h 10734"/>
              <a:gd name="connsiteX1" fmla="*/ 2924 w 10289"/>
              <a:gd name="connsiteY1" fmla="*/ 9950 h 10734"/>
              <a:gd name="connsiteX2" fmla="*/ 4455 w 10289"/>
              <a:gd name="connsiteY2" fmla="*/ 10094 h 10734"/>
              <a:gd name="connsiteX3" fmla="*/ 10289 w 10289"/>
              <a:gd name="connsiteY3" fmla="*/ 54 h 10734"/>
              <a:gd name="connsiteX4" fmla="*/ 0 w 10289"/>
              <a:gd name="connsiteY4" fmla="*/ 0 h 10734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9960"/>
              <a:gd name="connsiteX1" fmla="*/ 2924 w 10289"/>
              <a:gd name="connsiteY1" fmla="*/ 9950 h 9960"/>
              <a:gd name="connsiteX2" fmla="*/ 4166 w 10289"/>
              <a:gd name="connsiteY2" fmla="*/ 9776 h 9960"/>
              <a:gd name="connsiteX3" fmla="*/ 10289 w 10289"/>
              <a:gd name="connsiteY3" fmla="*/ 54 h 9960"/>
              <a:gd name="connsiteX4" fmla="*/ 0 w 10289"/>
              <a:gd name="connsiteY4" fmla="*/ 0 h 9960"/>
              <a:gd name="connsiteX0" fmla="*/ 0 w 10000"/>
              <a:gd name="connsiteY0" fmla="*/ 0 h 10000"/>
              <a:gd name="connsiteX1" fmla="*/ 2842 w 10000"/>
              <a:gd name="connsiteY1" fmla="*/ 9990 h 10000"/>
              <a:gd name="connsiteX2" fmla="*/ 4049 w 10000"/>
              <a:gd name="connsiteY2" fmla="*/ 9815 h 10000"/>
              <a:gd name="connsiteX3" fmla="*/ 10000 w 10000"/>
              <a:gd name="connsiteY3" fmla="*/ 54 h 10000"/>
              <a:gd name="connsiteX4" fmla="*/ 0 w 10000"/>
              <a:gd name="connsiteY4" fmla="*/ 0 h 10000"/>
              <a:gd name="connsiteX0" fmla="*/ 0 w 10000"/>
              <a:gd name="connsiteY0" fmla="*/ 0 h 10400"/>
              <a:gd name="connsiteX1" fmla="*/ 2740 w 10000"/>
              <a:gd name="connsiteY1" fmla="*/ 10397 h 10400"/>
              <a:gd name="connsiteX2" fmla="*/ 4049 w 10000"/>
              <a:gd name="connsiteY2" fmla="*/ 9815 h 10400"/>
              <a:gd name="connsiteX3" fmla="*/ 10000 w 10000"/>
              <a:gd name="connsiteY3" fmla="*/ 54 h 10400"/>
              <a:gd name="connsiteX4" fmla="*/ 0 w 10000"/>
              <a:gd name="connsiteY4" fmla="*/ 0 h 10400"/>
              <a:gd name="connsiteX0" fmla="*/ 0 w 10000"/>
              <a:gd name="connsiteY0" fmla="*/ 0 h 10419"/>
              <a:gd name="connsiteX1" fmla="*/ 2740 w 10000"/>
              <a:gd name="connsiteY1" fmla="*/ 10397 h 10419"/>
              <a:gd name="connsiteX2" fmla="*/ 3599 w 10000"/>
              <a:gd name="connsiteY2" fmla="*/ 10338 h 10419"/>
              <a:gd name="connsiteX3" fmla="*/ 10000 w 10000"/>
              <a:gd name="connsiteY3" fmla="*/ 54 h 10419"/>
              <a:gd name="connsiteX4" fmla="*/ 0 w 10000"/>
              <a:gd name="connsiteY4" fmla="*/ 0 h 10419"/>
              <a:gd name="connsiteX0" fmla="*/ 0 w 10000"/>
              <a:gd name="connsiteY0" fmla="*/ 0 h 10397"/>
              <a:gd name="connsiteX1" fmla="*/ 2740 w 10000"/>
              <a:gd name="connsiteY1" fmla="*/ 10397 h 10397"/>
              <a:gd name="connsiteX2" fmla="*/ 3599 w 10000"/>
              <a:gd name="connsiteY2" fmla="*/ 10338 h 10397"/>
              <a:gd name="connsiteX3" fmla="*/ 10000 w 10000"/>
              <a:gd name="connsiteY3" fmla="*/ 54 h 10397"/>
              <a:gd name="connsiteX4" fmla="*/ 0 w 10000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75"/>
              <a:gd name="connsiteY0" fmla="*/ 0 h 10310"/>
              <a:gd name="connsiteX1" fmla="*/ 2801 w 10675"/>
              <a:gd name="connsiteY1" fmla="*/ 10310 h 10310"/>
              <a:gd name="connsiteX2" fmla="*/ 3660 w 10675"/>
              <a:gd name="connsiteY2" fmla="*/ 10251 h 10310"/>
              <a:gd name="connsiteX3" fmla="*/ 10675 w 10675"/>
              <a:gd name="connsiteY3" fmla="*/ 25 h 10310"/>
              <a:gd name="connsiteX4" fmla="*/ 0 w 10675"/>
              <a:gd name="connsiteY4" fmla="*/ 0 h 1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5" h="10310">
                <a:moveTo>
                  <a:pt x="0" y="0"/>
                </a:moveTo>
                <a:cubicBezTo>
                  <a:pt x="3109" y="3835"/>
                  <a:pt x="2511" y="6378"/>
                  <a:pt x="2801" y="10310"/>
                </a:cubicBezTo>
                <a:cubicBezTo>
                  <a:pt x="3337" y="10277"/>
                  <a:pt x="2862" y="10312"/>
                  <a:pt x="3660" y="10251"/>
                </a:cubicBezTo>
                <a:cubicBezTo>
                  <a:pt x="5139" y="5189"/>
                  <a:pt x="6996" y="3438"/>
                  <a:pt x="10675" y="25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75000">
                <a:srgbClr val="7BE5CA"/>
              </a:gs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76808" name="Group 4"/>
          <p:cNvGrpSpPr>
            <a:grpSpLocks/>
          </p:cNvGrpSpPr>
          <p:nvPr/>
        </p:nvGrpSpPr>
        <p:grpSpPr bwMode="auto">
          <a:xfrm>
            <a:off x="1328738" y="3152775"/>
            <a:ext cx="2317750" cy="2333625"/>
            <a:chOff x="272609" y="3015788"/>
            <a:chExt cx="2317750" cy="2333625"/>
          </a:xfrm>
        </p:grpSpPr>
        <p:sp>
          <p:nvSpPr>
            <p:cNvPr id="76962" name="Rectangle 4"/>
            <p:cNvSpPr>
              <a:spLocks noChangeArrowheads="1"/>
            </p:cNvSpPr>
            <p:nvPr/>
          </p:nvSpPr>
          <p:spPr bwMode="auto">
            <a:xfrm>
              <a:off x="272609" y="3015788"/>
              <a:ext cx="2317750" cy="23336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3" name="Oval 5"/>
            <p:cNvSpPr>
              <a:spLocks noChangeArrowheads="1"/>
            </p:cNvSpPr>
            <p:nvPr/>
          </p:nvSpPr>
          <p:spPr bwMode="auto">
            <a:xfrm>
              <a:off x="398021" y="3068176"/>
              <a:ext cx="2095500" cy="6048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4" name="Text Box 108"/>
            <p:cNvSpPr txBox="1">
              <a:spLocks noChangeArrowheads="1"/>
            </p:cNvSpPr>
            <p:nvPr/>
          </p:nvSpPr>
          <p:spPr bwMode="auto">
            <a:xfrm>
              <a:off x="526609" y="3225338"/>
              <a:ext cx="1863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routing algorithm</a:t>
              </a:r>
            </a:p>
          </p:txBody>
        </p:sp>
        <p:sp>
          <p:nvSpPr>
            <p:cNvPr id="76965" name="Rectangle 109"/>
            <p:cNvSpPr>
              <a:spLocks noChangeArrowheads="1"/>
            </p:cNvSpPr>
            <p:nvPr/>
          </p:nvSpPr>
          <p:spPr bwMode="auto">
            <a:xfrm>
              <a:off x="451996" y="3973051"/>
              <a:ext cx="2005013" cy="1279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6" name="Text Box 110"/>
            <p:cNvSpPr txBox="1">
              <a:spLocks noChangeArrowheads="1"/>
            </p:cNvSpPr>
            <p:nvPr/>
          </p:nvSpPr>
          <p:spPr bwMode="auto">
            <a:xfrm>
              <a:off x="532959" y="3925426"/>
              <a:ext cx="18589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local forwarding table</a:t>
              </a:r>
            </a:p>
          </p:txBody>
        </p:sp>
        <p:sp>
          <p:nvSpPr>
            <p:cNvPr id="76967" name="Text Box 111"/>
            <p:cNvSpPr txBox="1">
              <a:spLocks noChangeArrowheads="1"/>
            </p:cNvSpPr>
            <p:nvPr/>
          </p:nvSpPr>
          <p:spPr bwMode="auto">
            <a:xfrm>
              <a:off x="415484" y="4173076"/>
              <a:ext cx="1212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header value</a:t>
              </a:r>
            </a:p>
          </p:txBody>
        </p:sp>
        <p:sp>
          <p:nvSpPr>
            <p:cNvPr id="76968" name="Text Box 112"/>
            <p:cNvSpPr txBox="1">
              <a:spLocks noChangeArrowheads="1"/>
            </p:cNvSpPr>
            <p:nvPr/>
          </p:nvSpPr>
          <p:spPr bwMode="auto">
            <a:xfrm>
              <a:off x="1482284" y="4174663"/>
              <a:ext cx="1041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output link</a:t>
              </a:r>
            </a:p>
          </p:txBody>
        </p:sp>
        <p:sp>
          <p:nvSpPr>
            <p:cNvPr id="76969" name="Line 113"/>
            <p:cNvSpPr>
              <a:spLocks noChangeShapeType="1"/>
            </p:cNvSpPr>
            <p:nvPr/>
          </p:nvSpPr>
          <p:spPr bwMode="auto">
            <a:xfrm>
              <a:off x="1580709" y="4185776"/>
              <a:ext cx="7937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70" name="Text Box 114"/>
            <p:cNvSpPr txBox="1">
              <a:spLocks noChangeArrowheads="1"/>
            </p:cNvSpPr>
            <p:nvPr/>
          </p:nvSpPr>
          <p:spPr bwMode="auto">
            <a:xfrm>
              <a:off x="1071121" y="4457238"/>
              <a:ext cx="5207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0100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0101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0111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76971" name="Text Box 115"/>
            <p:cNvSpPr txBox="1">
              <a:spLocks noChangeArrowheads="1"/>
            </p:cNvSpPr>
            <p:nvPr/>
          </p:nvSpPr>
          <p:spPr bwMode="auto">
            <a:xfrm>
              <a:off x="1596584" y="4457238"/>
              <a:ext cx="268287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3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972" name="Line 116"/>
            <p:cNvSpPr>
              <a:spLocks noChangeShapeType="1"/>
            </p:cNvSpPr>
            <p:nvPr/>
          </p:nvSpPr>
          <p:spPr bwMode="auto">
            <a:xfrm>
              <a:off x="451996" y="444295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73" name="Line 117"/>
            <p:cNvSpPr>
              <a:spLocks noChangeShapeType="1"/>
            </p:cNvSpPr>
            <p:nvPr/>
          </p:nvSpPr>
          <p:spPr bwMode="auto">
            <a:xfrm>
              <a:off x="444059" y="419530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74" name="AutoShape 118"/>
            <p:cNvSpPr>
              <a:spLocks noChangeArrowheads="1"/>
            </p:cNvSpPr>
            <p:nvPr/>
          </p:nvSpPr>
          <p:spPr bwMode="auto">
            <a:xfrm rot="5400000">
              <a:off x="1350521" y="3680951"/>
              <a:ext cx="241300" cy="273050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76809" name="Group 3"/>
          <p:cNvGrpSpPr>
            <a:grpSpLocks/>
          </p:cNvGrpSpPr>
          <p:nvPr/>
        </p:nvGrpSpPr>
        <p:grpSpPr bwMode="auto">
          <a:xfrm>
            <a:off x="3200400" y="3632200"/>
            <a:ext cx="4745038" cy="2989263"/>
            <a:chOff x="2088829" y="3641726"/>
            <a:chExt cx="4743771" cy="2989155"/>
          </a:xfrm>
        </p:grpSpPr>
        <p:sp>
          <p:nvSpPr>
            <p:cNvPr id="76812" name="Freeform 2"/>
            <p:cNvSpPr>
              <a:spLocks/>
            </p:cNvSpPr>
            <p:nvPr/>
          </p:nvSpPr>
          <p:spPr bwMode="auto">
            <a:xfrm>
              <a:off x="3894138" y="4260851"/>
              <a:ext cx="2847975" cy="1481138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Freeform 6"/>
            <p:cNvSpPr>
              <a:spLocks/>
            </p:cNvSpPr>
            <p:nvPr/>
          </p:nvSpPr>
          <p:spPr bwMode="auto">
            <a:xfrm>
              <a:off x="4532313" y="4564063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814" name="Group 7"/>
            <p:cNvGrpSpPr>
              <a:grpSpLocks/>
            </p:cNvGrpSpPr>
            <p:nvPr/>
          </p:nvGrpSpPr>
          <p:grpSpPr bwMode="auto">
            <a:xfrm>
              <a:off x="4038600" y="4738688"/>
              <a:ext cx="501650" cy="233363"/>
              <a:chOff x="3600" y="219"/>
              <a:chExt cx="360" cy="175"/>
            </a:xfrm>
          </p:grpSpPr>
          <p:sp>
            <p:nvSpPr>
              <p:cNvPr id="76949" name="Oval 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50" name="Line 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51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52" name="Rectangle 1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53" name="Oval 12"/>
              <p:cNvSpPr>
                <a:spLocks noChangeArrowheads="1"/>
              </p:cNvSpPr>
              <p:nvPr/>
            </p:nvSpPr>
            <p:spPr bwMode="auto">
              <a:xfrm>
                <a:off x="3603" y="219"/>
                <a:ext cx="354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54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5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60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61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55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5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57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58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5" name="Group 21"/>
            <p:cNvGrpSpPr>
              <a:grpSpLocks/>
            </p:cNvGrpSpPr>
            <p:nvPr/>
          </p:nvGrpSpPr>
          <p:grpSpPr bwMode="auto">
            <a:xfrm>
              <a:off x="4391025" y="5376863"/>
              <a:ext cx="501650" cy="233363"/>
              <a:chOff x="3600" y="219"/>
              <a:chExt cx="360" cy="175"/>
            </a:xfrm>
          </p:grpSpPr>
          <p:sp>
            <p:nvSpPr>
              <p:cNvPr id="76936" name="Oval 22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37" name="Line 23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38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39" name="Rectangle 25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40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41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4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7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8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42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4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4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5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6" name="Group 35"/>
            <p:cNvGrpSpPr>
              <a:grpSpLocks/>
            </p:cNvGrpSpPr>
            <p:nvPr/>
          </p:nvGrpSpPr>
          <p:grpSpPr bwMode="auto">
            <a:xfrm>
              <a:off x="5065713" y="4433888"/>
              <a:ext cx="501650" cy="233363"/>
              <a:chOff x="3600" y="219"/>
              <a:chExt cx="360" cy="175"/>
            </a:xfrm>
          </p:grpSpPr>
          <p:sp>
            <p:nvSpPr>
              <p:cNvPr id="76923" name="Oval 36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24" name="Line 37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25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26" name="Rectangle 39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27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28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3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4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5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29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3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1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2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7" name="Group 49"/>
            <p:cNvGrpSpPr>
              <a:grpSpLocks/>
            </p:cNvGrpSpPr>
            <p:nvPr/>
          </p:nvGrpSpPr>
          <p:grpSpPr bwMode="auto">
            <a:xfrm>
              <a:off x="4987925" y="5099051"/>
              <a:ext cx="500063" cy="233363"/>
              <a:chOff x="3600" y="219"/>
              <a:chExt cx="360" cy="175"/>
            </a:xfrm>
          </p:grpSpPr>
          <p:sp>
            <p:nvSpPr>
              <p:cNvPr id="76910" name="Oval 50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11" name="Line 51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12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13" name="Rectangle 53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14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6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15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2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21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22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16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1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18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19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8" name="Group 63"/>
            <p:cNvGrpSpPr>
              <a:grpSpLocks/>
            </p:cNvGrpSpPr>
            <p:nvPr/>
          </p:nvGrpSpPr>
          <p:grpSpPr bwMode="auto">
            <a:xfrm>
              <a:off x="5622925" y="5395913"/>
              <a:ext cx="501650" cy="233363"/>
              <a:chOff x="3600" y="219"/>
              <a:chExt cx="360" cy="175"/>
            </a:xfrm>
          </p:grpSpPr>
          <p:sp>
            <p:nvSpPr>
              <p:cNvPr id="76897" name="Oval 64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98" name="Line 65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99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0" name="Rectangle 67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01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02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07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8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9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03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04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5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6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9" name="Group 77"/>
            <p:cNvGrpSpPr>
              <a:grpSpLocks/>
            </p:cNvGrpSpPr>
            <p:nvPr/>
          </p:nvGrpSpPr>
          <p:grpSpPr bwMode="auto">
            <a:xfrm>
              <a:off x="6067425" y="4740276"/>
              <a:ext cx="501650" cy="233363"/>
              <a:chOff x="3600" y="219"/>
              <a:chExt cx="360" cy="175"/>
            </a:xfrm>
          </p:grpSpPr>
          <p:sp>
            <p:nvSpPr>
              <p:cNvPr id="76884" name="Oval 7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5" name="Line 7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6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7" name="Rectangle 8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888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889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894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5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6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890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89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2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3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820" name="Freeform 91"/>
            <p:cNvSpPr>
              <a:spLocks/>
            </p:cNvSpPr>
            <p:nvPr/>
          </p:nvSpPr>
          <p:spPr bwMode="auto">
            <a:xfrm>
              <a:off x="5573713" y="4557713"/>
              <a:ext cx="504825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Freeform 92"/>
            <p:cNvSpPr>
              <a:spLocks/>
            </p:cNvSpPr>
            <p:nvPr/>
          </p:nvSpPr>
          <p:spPr bwMode="auto">
            <a:xfrm>
              <a:off x="4508500" y="4949826"/>
              <a:ext cx="481013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2" name="Freeform 93"/>
            <p:cNvSpPr>
              <a:spLocks/>
            </p:cNvSpPr>
            <p:nvPr/>
          </p:nvSpPr>
          <p:spPr bwMode="auto">
            <a:xfrm>
              <a:off x="5456238" y="4926013"/>
              <a:ext cx="628650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Freeform 94"/>
            <p:cNvSpPr>
              <a:spLocks/>
            </p:cNvSpPr>
            <p:nvPr/>
          </p:nvSpPr>
          <p:spPr bwMode="auto">
            <a:xfrm>
              <a:off x="6122988" y="4979988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4" name="Freeform 95"/>
            <p:cNvSpPr>
              <a:spLocks/>
            </p:cNvSpPr>
            <p:nvPr/>
          </p:nvSpPr>
          <p:spPr bwMode="auto">
            <a:xfrm>
              <a:off x="4887913" y="5513388"/>
              <a:ext cx="736600" cy="74613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Freeform 96"/>
            <p:cNvSpPr>
              <a:spLocks/>
            </p:cNvSpPr>
            <p:nvPr/>
          </p:nvSpPr>
          <p:spPr bwMode="auto">
            <a:xfrm>
              <a:off x="4351338" y="4973638"/>
              <a:ext cx="193675" cy="425450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6" name="Text Box 100"/>
            <p:cNvSpPr txBox="1">
              <a:spLocks noChangeArrowheads="1"/>
            </p:cNvSpPr>
            <p:nvPr/>
          </p:nvSpPr>
          <p:spPr bwMode="auto">
            <a:xfrm>
              <a:off x="4440876" y="4483071"/>
              <a:ext cx="311067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827" name="Text Box 101"/>
            <p:cNvSpPr txBox="1">
              <a:spLocks noChangeArrowheads="1"/>
            </p:cNvSpPr>
            <p:nvPr/>
          </p:nvSpPr>
          <p:spPr bwMode="auto">
            <a:xfrm>
              <a:off x="4378980" y="4897394"/>
              <a:ext cx="296783" cy="3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6828" name="Text Box 102"/>
            <p:cNvSpPr txBox="1">
              <a:spLocks noChangeArrowheads="1"/>
            </p:cNvSpPr>
            <p:nvPr/>
          </p:nvSpPr>
          <p:spPr bwMode="auto">
            <a:xfrm>
              <a:off x="4128222" y="4970416"/>
              <a:ext cx="296783" cy="3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3</a:t>
              </a:r>
            </a:p>
          </p:txBody>
        </p:sp>
        <p:grpSp>
          <p:nvGrpSpPr>
            <p:cNvPr id="76829" name="Group 1"/>
            <p:cNvGrpSpPr>
              <a:grpSpLocks/>
            </p:cNvGrpSpPr>
            <p:nvPr/>
          </p:nvGrpSpPr>
          <p:grpSpPr bwMode="auto">
            <a:xfrm rot="-2012368">
              <a:off x="2645158" y="5398104"/>
              <a:ext cx="1447800" cy="274638"/>
              <a:chOff x="2436813" y="4587876"/>
              <a:chExt cx="1447800" cy="274638"/>
            </a:xfrm>
          </p:grpSpPr>
          <p:sp>
            <p:nvSpPr>
              <p:cNvPr id="76879" name="Rectangle 97"/>
              <p:cNvSpPr>
                <a:spLocks noChangeArrowheads="1"/>
              </p:cNvSpPr>
              <p:nvPr/>
            </p:nvSpPr>
            <p:spPr bwMode="auto">
              <a:xfrm>
                <a:off x="2461850" y="4583083"/>
                <a:ext cx="1155391" cy="2381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0" name="Rectangle 98"/>
              <p:cNvSpPr>
                <a:spLocks noChangeArrowheads="1"/>
              </p:cNvSpPr>
              <p:nvPr/>
            </p:nvSpPr>
            <p:spPr bwMode="auto">
              <a:xfrm>
                <a:off x="2437928" y="4606491"/>
                <a:ext cx="1147455" cy="23811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1" name="Line 99"/>
              <p:cNvSpPr>
                <a:spLocks noChangeShapeType="1"/>
              </p:cNvSpPr>
              <p:nvPr/>
            </p:nvSpPr>
            <p:spPr bwMode="auto">
              <a:xfrm>
                <a:off x="3462418" y="4739659"/>
                <a:ext cx="42216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2" name="Rectangle 104"/>
              <p:cNvSpPr>
                <a:spLocks noChangeArrowheads="1"/>
              </p:cNvSpPr>
              <p:nvPr/>
            </p:nvSpPr>
            <p:spPr bwMode="auto">
              <a:xfrm>
                <a:off x="3067594" y="4610052"/>
                <a:ext cx="426923" cy="2397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3" name="Text Box 105"/>
              <p:cNvSpPr txBox="1">
                <a:spLocks noChangeArrowheads="1"/>
              </p:cNvSpPr>
              <p:nvPr/>
            </p:nvSpPr>
            <p:spPr bwMode="auto">
              <a:xfrm rot="289934">
                <a:off x="3019653" y="4584228"/>
                <a:ext cx="520561" cy="274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00"/>
                    </a:solidFill>
                  </a:rPr>
                  <a:t>0111</a:t>
                </a:r>
              </a:p>
            </p:txBody>
          </p:sp>
        </p:grpSp>
        <p:sp>
          <p:nvSpPr>
            <p:cNvPr id="76830" name="Text Box 106"/>
            <p:cNvSpPr txBox="1">
              <a:spLocks noChangeArrowheads="1"/>
            </p:cNvSpPr>
            <p:nvPr/>
          </p:nvSpPr>
          <p:spPr bwMode="auto">
            <a:xfrm>
              <a:off x="2088829" y="6046702"/>
              <a:ext cx="2339350" cy="584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dest address in arriving</a:t>
              </a:r>
            </a:p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packet</a:t>
              </a:r>
              <a:r>
                <a:rPr lang="ja-JP" altLang="en-US" sz="1600">
                  <a:solidFill>
                    <a:srgbClr val="000000"/>
                  </a:solidFill>
                </a:rPr>
                <a:t>’</a:t>
              </a:r>
              <a:r>
                <a:rPr lang="en-US" altLang="ja-JP" sz="1600">
                  <a:solidFill>
                    <a:srgbClr val="000000"/>
                  </a:solidFill>
                </a:rPr>
                <a:t>s header</a:t>
              </a: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6831" name="Line 107"/>
            <p:cNvSpPr>
              <a:spLocks noChangeShapeType="1"/>
            </p:cNvSpPr>
            <p:nvPr/>
          </p:nvSpPr>
          <p:spPr bwMode="auto">
            <a:xfrm flipH="1">
              <a:off x="2626848" y="4873581"/>
              <a:ext cx="1407736" cy="914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2" name="Line 119"/>
            <p:cNvSpPr>
              <a:spLocks noChangeShapeType="1"/>
            </p:cNvSpPr>
            <p:nvPr/>
          </p:nvSpPr>
          <p:spPr bwMode="auto">
            <a:xfrm flipH="1" flipV="1">
              <a:off x="3588616" y="5648254"/>
              <a:ext cx="22219" cy="45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Freeform 120"/>
            <p:cNvSpPr>
              <a:spLocks/>
            </p:cNvSpPr>
            <p:nvPr/>
          </p:nvSpPr>
          <p:spPr bwMode="auto">
            <a:xfrm>
              <a:off x="3757473" y="4834039"/>
              <a:ext cx="1041539" cy="336504"/>
            </a:xfrm>
            <a:custGeom>
              <a:avLst/>
              <a:gdLst>
                <a:gd name="T0" fmla="*/ 0 w 10844"/>
                <a:gd name="T1" fmla="*/ 2147483647 h 14797"/>
                <a:gd name="T2" fmla="*/ 2147483647 w 10844"/>
                <a:gd name="T3" fmla="*/ 2147483647 h 14797"/>
                <a:gd name="T4" fmla="*/ 2147483647 w 10844"/>
                <a:gd name="T5" fmla="*/ 2147483647 h 14797"/>
                <a:gd name="T6" fmla="*/ 0 60000 65536"/>
                <a:gd name="T7" fmla="*/ 0 60000 65536"/>
                <a:gd name="T8" fmla="*/ 0 60000 65536"/>
                <a:gd name="T9" fmla="*/ 0 w 10844"/>
                <a:gd name="T10" fmla="*/ 0 h 14797"/>
                <a:gd name="T11" fmla="*/ 10844 w 10844"/>
                <a:gd name="T12" fmla="*/ 14797 h 14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44" h="14797">
                  <a:moveTo>
                    <a:pt x="0" y="14797"/>
                  </a:moveTo>
                  <a:cubicBezTo>
                    <a:pt x="2168" y="9517"/>
                    <a:pt x="5654" y="-1331"/>
                    <a:pt x="7042" y="135"/>
                  </a:cubicBezTo>
                  <a:cubicBezTo>
                    <a:pt x="8563" y="1950"/>
                    <a:pt x="9984" y="6698"/>
                    <a:pt x="10844" y="9978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Freeform 121"/>
            <p:cNvSpPr>
              <a:spLocks/>
            </p:cNvSpPr>
            <p:nvPr/>
          </p:nvSpPr>
          <p:spPr bwMode="auto">
            <a:xfrm flipH="1">
              <a:off x="6254750" y="4370388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Freeform 122"/>
            <p:cNvSpPr>
              <a:spLocks/>
            </p:cNvSpPr>
            <p:nvPr/>
          </p:nvSpPr>
          <p:spPr bwMode="auto">
            <a:xfrm flipH="1">
              <a:off x="5243513" y="4086226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Freeform 123"/>
            <p:cNvSpPr>
              <a:spLocks/>
            </p:cNvSpPr>
            <p:nvPr/>
          </p:nvSpPr>
          <p:spPr bwMode="auto">
            <a:xfrm flipH="1" flipV="1">
              <a:off x="5911850" y="5632451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7" name="Freeform 124"/>
            <p:cNvSpPr>
              <a:spLocks/>
            </p:cNvSpPr>
            <p:nvPr/>
          </p:nvSpPr>
          <p:spPr bwMode="auto">
            <a:xfrm flipH="1" flipV="1">
              <a:off x="4562475" y="5616576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Freeform 125"/>
            <p:cNvSpPr>
              <a:spLocks/>
            </p:cNvSpPr>
            <p:nvPr/>
          </p:nvSpPr>
          <p:spPr bwMode="auto">
            <a:xfrm flipH="1" flipV="1">
              <a:off x="5202238" y="5324476"/>
              <a:ext cx="542925" cy="452438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39" name="Group 126"/>
            <p:cNvGrpSpPr>
              <a:grpSpLocks/>
            </p:cNvGrpSpPr>
            <p:nvPr/>
          </p:nvGrpSpPr>
          <p:grpSpPr bwMode="auto">
            <a:xfrm>
              <a:off x="5251450" y="3641726"/>
              <a:ext cx="550863" cy="452438"/>
              <a:chOff x="2886" y="1668"/>
              <a:chExt cx="347" cy="285"/>
            </a:xfrm>
          </p:grpSpPr>
          <p:sp>
            <p:nvSpPr>
              <p:cNvPr id="76872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3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4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5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6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7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8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0" name="Group 134"/>
            <p:cNvGrpSpPr>
              <a:grpSpLocks/>
            </p:cNvGrpSpPr>
            <p:nvPr/>
          </p:nvGrpSpPr>
          <p:grpSpPr bwMode="auto">
            <a:xfrm>
              <a:off x="6264275" y="3914776"/>
              <a:ext cx="550863" cy="452438"/>
              <a:chOff x="2886" y="1668"/>
              <a:chExt cx="347" cy="285"/>
            </a:xfrm>
          </p:grpSpPr>
          <p:sp>
            <p:nvSpPr>
              <p:cNvPr id="76865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6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7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8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9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0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1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1" name="Group 142"/>
            <p:cNvGrpSpPr>
              <a:grpSpLocks/>
            </p:cNvGrpSpPr>
            <p:nvPr/>
          </p:nvGrpSpPr>
          <p:grpSpPr bwMode="auto">
            <a:xfrm>
              <a:off x="5894388" y="5991226"/>
              <a:ext cx="550863" cy="452438"/>
              <a:chOff x="2886" y="1668"/>
              <a:chExt cx="347" cy="285"/>
            </a:xfrm>
          </p:grpSpPr>
          <p:sp>
            <p:nvSpPr>
              <p:cNvPr id="76858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9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0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1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2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3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4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2" name="Group 150"/>
            <p:cNvGrpSpPr>
              <a:grpSpLocks/>
            </p:cNvGrpSpPr>
            <p:nvPr/>
          </p:nvGrpSpPr>
          <p:grpSpPr bwMode="auto">
            <a:xfrm>
              <a:off x="5199063" y="5772151"/>
              <a:ext cx="550863" cy="452438"/>
              <a:chOff x="2886" y="1668"/>
              <a:chExt cx="347" cy="285"/>
            </a:xfrm>
          </p:grpSpPr>
          <p:sp>
            <p:nvSpPr>
              <p:cNvPr id="76851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2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3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4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5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6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7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3" name="Group 158"/>
            <p:cNvGrpSpPr>
              <a:grpSpLocks/>
            </p:cNvGrpSpPr>
            <p:nvPr/>
          </p:nvGrpSpPr>
          <p:grpSpPr bwMode="auto">
            <a:xfrm>
              <a:off x="4543425" y="5964238"/>
              <a:ext cx="550863" cy="452438"/>
              <a:chOff x="2886" y="1668"/>
              <a:chExt cx="347" cy="285"/>
            </a:xfrm>
          </p:grpSpPr>
          <p:sp>
            <p:nvSpPr>
              <p:cNvPr id="76844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5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6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7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8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9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0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76810" name="Straight Connector 421888"/>
          <p:cNvCxnSpPr>
            <a:cxnSpLocks noChangeShapeType="1"/>
          </p:cNvCxnSpPr>
          <p:nvPr/>
        </p:nvCxnSpPr>
        <p:spPr bwMode="auto">
          <a:xfrm>
            <a:off x="2197100" y="2743200"/>
            <a:ext cx="2095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1" name="Straight Connector 421894"/>
          <p:cNvCxnSpPr>
            <a:cxnSpLocks noChangeShapeType="1"/>
          </p:cNvCxnSpPr>
          <p:nvPr/>
        </p:nvCxnSpPr>
        <p:spPr bwMode="auto">
          <a:xfrm flipH="1">
            <a:off x="3503613" y="2444750"/>
            <a:ext cx="1943100" cy="171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643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solidFill>
                  <a:srgbClr val="000000"/>
                </a:solidFill>
                <a:latin typeface="Tahoma" pitchFamily="34" charset="0"/>
              </a:rPr>
              <a:t>Introduction</a:t>
            </a:r>
          </a:p>
        </p:txBody>
      </p:sp>
      <p:pic>
        <p:nvPicPr>
          <p:cNvPr id="72706" name="Picture 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9128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280988"/>
            <a:ext cx="8193088" cy="833437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Packet-switching: store-and-forward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3486150"/>
            <a:ext cx="4143375" cy="3262313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takes </a:t>
            </a:r>
            <a:r>
              <a:rPr lang="en-US" sz="2400" i="1" smtClean="0">
                <a:ea typeface="ＭＳ Ｐゴシック" pitchFamily="34" charset="-128"/>
              </a:rPr>
              <a:t>L</a:t>
            </a:r>
            <a:r>
              <a:rPr lang="en-US" sz="2400" smtClean="0">
                <a:ea typeface="ＭＳ Ｐゴシック" pitchFamily="34" charset="-128"/>
              </a:rPr>
              <a:t>/</a:t>
            </a:r>
            <a:r>
              <a:rPr lang="en-US" sz="2400" i="1" smtClean="0">
                <a:ea typeface="ＭＳ Ｐゴシック" pitchFamily="34" charset="-128"/>
              </a:rPr>
              <a:t>R</a:t>
            </a:r>
            <a:r>
              <a:rPr lang="en-US" sz="2400" smtClean="0">
                <a:ea typeface="ＭＳ Ｐゴシック" pitchFamily="34" charset="-128"/>
              </a:rPr>
              <a:t> seconds to transmit (push out) </a:t>
            </a:r>
            <a:r>
              <a:rPr lang="en-US" sz="2400" i="1" smtClean="0">
                <a:ea typeface="ＭＳ Ｐゴシック" pitchFamily="34" charset="-128"/>
              </a:rPr>
              <a:t>L</a:t>
            </a:r>
            <a:r>
              <a:rPr lang="en-US" sz="2400" smtClean="0">
                <a:ea typeface="ＭＳ Ｐゴシック" pitchFamily="34" charset="-128"/>
              </a:rPr>
              <a:t>-bit packet into link at </a:t>
            </a:r>
            <a:r>
              <a:rPr lang="en-US" sz="2400" i="1" smtClean="0">
                <a:ea typeface="ＭＳ Ｐゴシック" pitchFamily="34" charset="-128"/>
              </a:rPr>
              <a:t>R</a:t>
            </a:r>
            <a:r>
              <a:rPr lang="en-US" sz="2400" smtClean="0">
                <a:ea typeface="ＭＳ Ｐゴシック" pitchFamily="34" charset="-128"/>
              </a:rPr>
              <a:t> bps</a:t>
            </a:r>
          </a:p>
          <a:p>
            <a:pPr eaLnBrk="1" hangingPunct="1">
              <a:buSzPct val="75000"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store and forward:</a:t>
            </a:r>
            <a:r>
              <a:rPr lang="en-US" sz="2400" i="1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entire packet must  arrive at router before it can be transmitted on next link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6238" y="3602038"/>
            <a:ext cx="3514725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one-hop numerical example: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 i="1" smtClean="0">
                <a:ea typeface="ＭＳ Ｐゴシック" pitchFamily="34" charset="-128"/>
              </a:rPr>
              <a:t>L</a:t>
            </a:r>
            <a:r>
              <a:rPr lang="en-US" sz="2400" smtClean="0">
                <a:ea typeface="ＭＳ Ｐゴシック" pitchFamily="34" charset="-128"/>
              </a:rPr>
              <a:t> = 7.5 Mbits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 i="1" smtClean="0">
                <a:ea typeface="ＭＳ Ｐゴシック" pitchFamily="34" charset="-128"/>
              </a:rPr>
              <a:t>R</a:t>
            </a:r>
            <a:r>
              <a:rPr lang="en-US" sz="2400" smtClean="0">
                <a:ea typeface="ＭＳ Ｐゴシック" pitchFamily="34" charset="-128"/>
              </a:rPr>
              <a:t> = 1.5 Mbps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one-hop transmission delay = 5 sec</a:t>
            </a:r>
          </a:p>
        </p:txBody>
      </p:sp>
      <p:sp>
        <p:nvSpPr>
          <p:cNvPr id="72710" name="AutoShape 42"/>
          <p:cNvSpPr>
            <a:spLocks/>
          </p:cNvSpPr>
          <p:nvPr/>
        </p:nvSpPr>
        <p:spPr bwMode="auto">
          <a:xfrm>
            <a:off x="4975225" y="5695950"/>
            <a:ext cx="152400" cy="728663"/>
          </a:xfrm>
          <a:prstGeom prst="rightBrace">
            <a:avLst>
              <a:gd name="adj1" fmla="val 50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11" name="Text Box 43"/>
          <p:cNvSpPr txBox="1">
            <a:spLocks noChangeArrowheads="1"/>
          </p:cNvSpPr>
          <p:nvPr/>
        </p:nvSpPr>
        <p:spPr bwMode="auto">
          <a:xfrm>
            <a:off x="5121275" y="5999163"/>
            <a:ext cx="279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more on delay shortly …</a:t>
            </a:r>
          </a:p>
        </p:txBody>
      </p:sp>
      <p:sp>
        <p:nvSpPr>
          <p:cNvPr id="727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itchFamily="34" charset="0"/>
              </a:rPr>
              <a:t>1-</a:t>
            </a:r>
            <a:fld id="{2A744F67-8B46-4334-91F4-DDE12D29BCF1}" type="slidenum">
              <a:rPr lang="en-US" sz="1200">
                <a:solidFill>
                  <a:srgbClr val="000000"/>
                </a:solidFill>
                <a:latin typeface="Tahoma" pitchFamily="34" charset="0"/>
              </a:rPr>
              <a:pPr/>
              <a:t>50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2650" y="2679700"/>
            <a:ext cx="6588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source</a:t>
            </a:r>
          </a:p>
        </p:txBody>
      </p:sp>
      <p:grpSp>
        <p:nvGrpSpPr>
          <p:cNvPr id="72714" name="Group 41"/>
          <p:cNvGrpSpPr>
            <a:grpSpLocks/>
          </p:cNvGrpSpPr>
          <p:nvPr/>
        </p:nvGrpSpPr>
        <p:grpSpPr bwMode="auto">
          <a:xfrm>
            <a:off x="1630363" y="2768600"/>
            <a:ext cx="1057275" cy="420688"/>
            <a:chOff x="1816230" y="6118900"/>
            <a:chExt cx="1843339" cy="739100"/>
          </a:xfrm>
        </p:grpSpPr>
        <p:pic>
          <p:nvPicPr>
            <p:cNvPr id="72775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cxnSp>
        <p:nvCxnSpPr>
          <p:cNvPr id="72715" name="Straight Connector 42"/>
          <p:cNvCxnSpPr>
            <a:cxnSpLocks noChangeShapeType="1"/>
          </p:cNvCxnSpPr>
          <p:nvPr/>
        </p:nvCxnSpPr>
        <p:spPr bwMode="auto">
          <a:xfrm flipV="1">
            <a:off x="2576513" y="2874963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2716" name="Group 43"/>
          <p:cNvGrpSpPr>
            <a:grpSpLocks/>
          </p:cNvGrpSpPr>
          <p:nvPr/>
        </p:nvGrpSpPr>
        <p:grpSpPr bwMode="auto">
          <a:xfrm>
            <a:off x="3922713" y="2687638"/>
            <a:ext cx="1058862" cy="384175"/>
            <a:chOff x="5142253" y="5649029"/>
            <a:chExt cx="1304545" cy="695633"/>
          </a:xfrm>
        </p:grpSpPr>
        <p:grpSp>
          <p:nvGrpSpPr>
            <p:cNvPr id="72768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72771" name="Picture 9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72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2773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2774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2769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2770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72717" name="Group 44"/>
          <p:cNvGrpSpPr>
            <a:grpSpLocks/>
          </p:cNvGrpSpPr>
          <p:nvPr/>
        </p:nvGrpSpPr>
        <p:grpSpPr bwMode="auto">
          <a:xfrm>
            <a:off x="3876675" y="1608138"/>
            <a:ext cx="1092200" cy="303212"/>
            <a:chOff x="5128542" y="4838701"/>
            <a:chExt cx="1300833" cy="530211"/>
          </a:xfrm>
        </p:grpSpPr>
        <p:pic>
          <p:nvPicPr>
            <p:cNvPr id="7276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66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2767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72718" name="Group 45"/>
          <p:cNvGrpSpPr>
            <a:grpSpLocks/>
          </p:cNvGrpSpPr>
          <p:nvPr/>
        </p:nvGrpSpPr>
        <p:grpSpPr bwMode="auto">
          <a:xfrm>
            <a:off x="1735138" y="1196975"/>
            <a:ext cx="1150937" cy="730250"/>
            <a:chOff x="2387973" y="4309243"/>
            <a:chExt cx="1771787" cy="1282262"/>
          </a:xfrm>
        </p:grpSpPr>
        <p:pic>
          <p:nvPicPr>
            <p:cNvPr id="72761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935288" y="2908300"/>
            <a:ext cx="566737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R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bps</a:t>
            </a:r>
          </a:p>
        </p:txBody>
      </p:sp>
      <p:cxnSp>
        <p:nvCxnSpPr>
          <p:cNvPr id="72720" name="Straight Connector 47"/>
          <p:cNvCxnSpPr>
            <a:cxnSpLocks noChangeShapeType="1"/>
          </p:cNvCxnSpPr>
          <p:nvPr/>
        </p:nvCxnSpPr>
        <p:spPr bwMode="auto">
          <a:xfrm flipV="1">
            <a:off x="4967288" y="2879725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2721" name="Group 100"/>
          <p:cNvGrpSpPr>
            <a:grpSpLocks/>
          </p:cNvGrpSpPr>
          <p:nvPr/>
        </p:nvGrpSpPr>
        <p:grpSpPr bwMode="auto">
          <a:xfrm>
            <a:off x="5945188" y="2071688"/>
            <a:ext cx="1477962" cy="1284287"/>
            <a:chOff x="-44" y="1473"/>
            <a:chExt cx="981" cy="1105"/>
          </a:xfrm>
        </p:grpSpPr>
        <p:pic>
          <p:nvPicPr>
            <p:cNvPr id="72759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27913" y="2778125"/>
            <a:ext cx="10128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destination</a:t>
            </a:r>
          </a:p>
        </p:txBody>
      </p:sp>
      <p:sp>
        <p:nvSpPr>
          <p:cNvPr id="72723" name="TextBox 52"/>
          <p:cNvSpPr txBox="1">
            <a:spLocks noChangeArrowheads="1"/>
          </p:cNvSpPr>
          <p:nvPr/>
        </p:nvSpPr>
        <p:spPr bwMode="auto">
          <a:xfrm>
            <a:off x="2395538" y="2574925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72724" name="TextBox 53"/>
          <p:cNvSpPr txBox="1">
            <a:spLocks noChangeArrowheads="1"/>
          </p:cNvSpPr>
          <p:nvPr/>
        </p:nvSpPr>
        <p:spPr bwMode="auto">
          <a:xfrm>
            <a:off x="2198688" y="2581275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72725" name="TextBox 54"/>
          <p:cNvSpPr txBox="1">
            <a:spLocks noChangeArrowheads="1"/>
          </p:cNvSpPr>
          <p:nvPr/>
        </p:nvSpPr>
        <p:spPr bwMode="auto">
          <a:xfrm>
            <a:off x="2011363" y="2578100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3</a:t>
            </a:r>
          </a:p>
        </p:txBody>
      </p:sp>
      <p:grpSp>
        <p:nvGrpSpPr>
          <p:cNvPr id="72726" name="Group 55"/>
          <p:cNvGrpSpPr>
            <a:grpSpLocks/>
          </p:cNvGrpSpPr>
          <p:nvPr/>
        </p:nvGrpSpPr>
        <p:grpSpPr bwMode="auto">
          <a:xfrm>
            <a:off x="1744663" y="1873250"/>
            <a:ext cx="2935287" cy="841375"/>
            <a:chOff x="593766" y="5264055"/>
            <a:chExt cx="3597129" cy="1011695"/>
          </a:xfrm>
        </p:grpSpPr>
        <p:grpSp>
          <p:nvGrpSpPr>
            <p:cNvPr id="72730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72751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72755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6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7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8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731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2745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72747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48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49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0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732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2742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2733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2734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72735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2739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2736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41338" y="1903413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L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bits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34000" y="2898775"/>
            <a:ext cx="566738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R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bps</a:t>
            </a:r>
          </a:p>
        </p:txBody>
      </p:sp>
      <p:sp>
        <p:nvSpPr>
          <p:cNvPr id="72729" name="Rectangle 3"/>
          <p:cNvSpPr txBox="1">
            <a:spLocks noChangeArrowheads="1"/>
          </p:cNvSpPr>
          <p:nvPr/>
        </p:nvSpPr>
        <p:spPr bwMode="auto">
          <a:xfrm>
            <a:off x="582613" y="5711825"/>
            <a:ext cx="46021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end-end delay = 2</a:t>
            </a:r>
            <a:r>
              <a:rPr lang="en-US" i="1">
                <a:latin typeface="Gill Sans MT" pitchFamily="34" charset="0"/>
              </a:rPr>
              <a:t>L</a:t>
            </a:r>
            <a:r>
              <a:rPr lang="en-US">
                <a:latin typeface="Gill Sans MT" pitchFamily="34" charset="0"/>
              </a:rPr>
              <a:t>/</a:t>
            </a:r>
            <a:r>
              <a:rPr lang="en-US" i="1">
                <a:latin typeface="Gill Sans MT" pitchFamily="34" charset="0"/>
              </a:rPr>
              <a:t>R</a:t>
            </a:r>
            <a:r>
              <a:rPr lang="en-US">
                <a:latin typeface="Gill Sans MT" pitchFamily="34" charset="0"/>
              </a:rPr>
              <a:t> (assuming zero propagation delay)</a:t>
            </a:r>
          </a:p>
        </p:txBody>
      </p:sp>
    </p:spTree>
    <p:extLst>
      <p:ext uri="{BB962C8B-B14F-4D97-AF65-F5344CB8AC3E}">
        <p14:creationId xmlns:p14="http://schemas.microsoft.com/office/powerpoint/2010/main" val="10042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228"/>
          <p:cNvGrpSpPr>
            <a:grpSpLocks/>
          </p:cNvGrpSpPr>
          <p:nvPr/>
        </p:nvGrpSpPr>
        <p:grpSpPr bwMode="auto">
          <a:xfrm>
            <a:off x="2303463" y="2090738"/>
            <a:ext cx="1187450" cy="554037"/>
            <a:chOff x="4650" y="1129"/>
            <a:chExt cx="246" cy="95"/>
          </a:xfrm>
        </p:grpSpPr>
        <p:sp>
          <p:nvSpPr>
            <p:cNvPr id="7482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82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82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30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3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3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3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54" name="Group 105"/>
          <p:cNvGrpSpPr>
            <a:grpSpLocks/>
          </p:cNvGrpSpPr>
          <p:nvPr/>
        </p:nvGrpSpPr>
        <p:grpSpPr bwMode="auto">
          <a:xfrm>
            <a:off x="6764338" y="2314575"/>
            <a:ext cx="779462" cy="679450"/>
            <a:chOff x="-44" y="1473"/>
            <a:chExt cx="981" cy="1105"/>
          </a:xfrm>
        </p:grpSpPr>
        <p:pic>
          <p:nvPicPr>
            <p:cNvPr id="74825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26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Packet Switching: queueing delay, loss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74757" name="Line 230"/>
          <p:cNvSpPr>
            <a:spLocks noChangeShapeType="1"/>
          </p:cNvSpPr>
          <p:nvPr/>
        </p:nvSpPr>
        <p:spPr bwMode="auto">
          <a:xfrm>
            <a:off x="3467100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276"/>
          <p:cNvSpPr>
            <a:spLocks noChangeShapeType="1"/>
          </p:cNvSpPr>
          <p:nvPr/>
        </p:nvSpPr>
        <p:spPr bwMode="auto">
          <a:xfrm>
            <a:off x="1590675" y="1971675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277"/>
          <p:cNvSpPr>
            <a:spLocks noChangeShapeType="1"/>
          </p:cNvSpPr>
          <p:nvPr/>
        </p:nvSpPr>
        <p:spPr bwMode="auto">
          <a:xfrm flipV="1">
            <a:off x="1735138" y="2457450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278"/>
          <p:cNvSpPr>
            <a:spLocks noChangeShapeType="1"/>
          </p:cNvSpPr>
          <p:nvPr/>
        </p:nvSpPr>
        <p:spPr bwMode="auto">
          <a:xfrm>
            <a:off x="3432175" y="2398713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279"/>
          <p:cNvSpPr>
            <a:spLocks noChangeShapeType="1"/>
          </p:cNvSpPr>
          <p:nvPr/>
        </p:nvSpPr>
        <p:spPr bwMode="auto">
          <a:xfrm flipH="1" flipV="1">
            <a:off x="6035675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280"/>
          <p:cNvSpPr>
            <a:spLocks noChangeShapeType="1"/>
          </p:cNvSpPr>
          <p:nvPr/>
        </p:nvSpPr>
        <p:spPr bwMode="auto">
          <a:xfrm flipV="1">
            <a:off x="6508750" y="2030413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287"/>
          <p:cNvSpPr>
            <a:spLocks noChangeArrowheads="1"/>
          </p:cNvSpPr>
          <p:nvPr/>
        </p:nvSpPr>
        <p:spPr bwMode="auto">
          <a:xfrm>
            <a:off x="36306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Rectangle 288"/>
          <p:cNvSpPr>
            <a:spLocks noChangeArrowheads="1"/>
          </p:cNvSpPr>
          <p:nvPr/>
        </p:nvSpPr>
        <p:spPr bwMode="auto">
          <a:xfrm>
            <a:off x="37925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Rectangle 289"/>
          <p:cNvSpPr>
            <a:spLocks noChangeArrowheads="1"/>
          </p:cNvSpPr>
          <p:nvPr/>
        </p:nvSpPr>
        <p:spPr bwMode="auto">
          <a:xfrm>
            <a:off x="39544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Rectangle 290"/>
          <p:cNvSpPr>
            <a:spLocks noChangeArrowheads="1"/>
          </p:cNvSpPr>
          <p:nvPr/>
        </p:nvSpPr>
        <p:spPr bwMode="auto">
          <a:xfrm>
            <a:off x="411638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Rectangle 291"/>
          <p:cNvSpPr>
            <a:spLocks noChangeArrowheads="1"/>
          </p:cNvSpPr>
          <p:nvPr/>
        </p:nvSpPr>
        <p:spPr bwMode="auto">
          <a:xfrm>
            <a:off x="427831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Rectangle 292"/>
          <p:cNvSpPr>
            <a:spLocks noChangeArrowheads="1"/>
          </p:cNvSpPr>
          <p:nvPr/>
        </p:nvSpPr>
        <p:spPr bwMode="auto">
          <a:xfrm>
            <a:off x="46497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Rectangle 293"/>
          <p:cNvSpPr>
            <a:spLocks noChangeArrowheads="1"/>
          </p:cNvSpPr>
          <p:nvPr/>
        </p:nvSpPr>
        <p:spPr bwMode="auto">
          <a:xfrm>
            <a:off x="508793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70" name="Group 311"/>
          <p:cNvGrpSpPr>
            <a:grpSpLocks/>
          </p:cNvGrpSpPr>
          <p:nvPr/>
        </p:nvGrpSpPr>
        <p:grpSpPr bwMode="auto">
          <a:xfrm>
            <a:off x="2786063" y="2262188"/>
            <a:ext cx="633412" cy="200025"/>
            <a:chOff x="1800" y="1425"/>
            <a:chExt cx="399" cy="126"/>
          </a:xfrm>
        </p:grpSpPr>
        <p:sp>
          <p:nvSpPr>
            <p:cNvPr id="74821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2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3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4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1" name="Rectangle 298"/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Rectangle 299"/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Line 300"/>
          <p:cNvSpPr>
            <a:spLocks noChangeShapeType="1"/>
          </p:cNvSpPr>
          <p:nvPr/>
        </p:nvSpPr>
        <p:spPr bwMode="auto">
          <a:xfrm>
            <a:off x="2090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301"/>
          <p:cNvSpPr>
            <a:spLocks noChangeShapeType="1"/>
          </p:cNvSpPr>
          <p:nvPr/>
        </p:nvSpPr>
        <p:spPr bwMode="auto">
          <a:xfrm flipV="1">
            <a:off x="2092325" y="2582863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302"/>
          <p:cNvSpPr>
            <a:spLocks noChangeShapeType="1"/>
          </p:cNvSpPr>
          <p:nvPr/>
        </p:nvSpPr>
        <p:spPr bwMode="auto">
          <a:xfrm>
            <a:off x="4011613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Text Box 303"/>
          <p:cNvSpPr txBox="1">
            <a:spLocks noChangeArrowheads="1"/>
          </p:cNvSpPr>
          <p:nvPr/>
        </p:nvSpPr>
        <p:spPr bwMode="auto">
          <a:xfrm>
            <a:off x="749300" y="1633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74777" name="Text Box 304"/>
          <p:cNvSpPr txBox="1">
            <a:spLocks noChangeArrowheads="1"/>
          </p:cNvSpPr>
          <p:nvPr/>
        </p:nvSpPr>
        <p:spPr bwMode="auto">
          <a:xfrm>
            <a:off x="889000" y="2608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74778" name="Text Box 305"/>
          <p:cNvSpPr txBox="1">
            <a:spLocks noChangeArrowheads="1"/>
          </p:cNvSpPr>
          <p:nvPr/>
        </p:nvSpPr>
        <p:spPr bwMode="auto">
          <a:xfrm>
            <a:off x="6604000" y="1465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/>
              <a:t>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79" name="Text Box 308"/>
          <p:cNvSpPr txBox="1">
            <a:spLocks noChangeArrowheads="1"/>
          </p:cNvSpPr>
          <p:nvPr/>
        </p:nvSpPr>
        <p:spPr bwMode="auto">
          <a:xfrm>
            <a:off x="1636713" y="1585913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i="1"/>
              <a:t>R</a:t>
            </a:r>
            <a:r>
              <a:rPr lang="en-US" sz="1800"/>
              <a:t> = 100 Mb/s</a:t>
            </a:r>
          </a:p>
        </p:txBody>
      </p:sp>
      <p:sp>
        <p:nvSpPr>
          <p:cNvPr id="74780" name="Text Box 309"/>
          <p:cNvSpPr txBox="1">
            <a:spLocks noChangeArrowheads="1"/>
          </p:cNvSpPr>
          <p:nvPr/>
        </p:nvSpPr>
        <p:spPr bwMode="auto">
          <a:xfrm>
            <a:off x="3625850" y="2438400"/>
            <a:ext cx="16414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R</a:t>
            </a:r>
            <a:r>
              <a:rPr lang="en-US" sz="2000"/>
              <a:t> = 1.5 Mb/s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1" name="Text Box 310"/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2" name="Line 281"/>
          <p:cNvSpPr>
            <a:spLocks noChangeShapeType="1"/>
          </p:cNvSpPr>
          <p:nvPr/>
        </p:nvSpPr>
        <p:spPr bwMode="auto">
          <a:xfrm flipV="1">
            <a:off x="6662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283"/>
          <p:cNvSpPr>
            <a:spLocks noChangeShapeType="1"/>
          </p:cNvSpPr>
          <p:nvPr/>
        </p:nvSpPr>
        <p:spPr bwMode="auto">
          <a:xfrm flipH="1">
            <a:off x="6638925" y="2849563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Text Box 306"/>
          <p:cNvSpPr txBox="1">
            <a:spLocks noChangeArrowheads="1"/>
          </p:cNvSpPr>
          <p:nvPr/>
        </p:nvSpPr>
        <p:spPr bwMode="auto">
          <a:xfrm>
            <a:off x="7556500" y="2224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/>
              <a:t>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5" name="Text Box 307"/>
          <p:cNvSpPr txBox="1">
            <a:spLocks noChangeArrowheads="1"/>
          </p:cNvSpPr>
          <p:nvPr/>
        </p:nvSpPr>
        <p:spPr bwMode="auto">
          <a:xfrm>
            <a:off x="8299450" y="2840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/>
              <a:t>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6" name="Text Box 330"/>
          <p:cNvSpPr txBox="1">
            <a:spLocks noChangeArrowheads="1"/>
          </p:cNvSpPr>
          <p:nvPr/>
        </p:nvSpPr>
        <p:spPr bwMode="auto">
          <a:xfrm>
            <a:off x="2051050" y="2984500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sz="1800"/>
              <a:t>waiting for output link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4787" name="Line 332"/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88" name="Group 96"/>
          <p:cNvGrpSpPr>
            <a:grpSpLocks/>
          </p:cNvGrpSpPr>
          <p:nvPr/>
        </p:nvGrpSpPr>
        <p:grpSpPr bwMode="auto">
          <a:xfrm>
            <a:off x="898525" y="1651000"/>
            <a:ext cx="779463" cy="679450"/>
            <a:chOff x="-44" y="1473"/>
            <a:chExt cx="981" cy="1105"/>
          </a:xfrm>
        </p:grpSpPr>
        <p:pic>
          <p:nvPicPr>
            <p:cNvPr id="74819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20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89" name="Group 99"/>
          <p:cNvGrpSpPr>
            <a:grpSpLocks/>
          </p:cNvGrpSpPr>
          <p:nvPr/>
        </p:nvGrpSpPr>
        <p:grpSpPr bwMode="auto">
          <a:xfrm>
            <a:off x="1085850" y="2625725"/>
            <a:ext cx="779463" cy="679450"/>
            <a:chOff x="-44" y="1473"/>
            <a:chExt cx="981" cy="1105"/>
          </a:xfrm>
        </p:grpSpPr>
        <p:pic>
          <p:nvPicPr>
            <p:cNvPr id="74817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18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0" name="Group 102"/>
          <p:cNvGrpSpPr>
            <a:grpSpLocks/>
          </p:cNvGrpSpPr>
          <p:nvPr/>
        </p:nvGrpSpPr>
        <p:grpSpPr bwMode="auto">
          <a:xfrm>
            <a:off x="7481888" y="2686050"/>
            <a:ext cx="779462" cy="679450"/>
            <a:chOff x="-44" y="1473"/>
            <a:chExt cx="981" cy="1105"/>
          </a:xfrm>
        </p:grpSpPr>
        <p:pic>
          <p:nvPicPr>
            <p:cNvPr id="74815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16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1" name="Group 108"/>
          <p:cNvGrpSpPr>
            <a:grpSpLocks/>
          </p:cNvGrpSpPr>
          <p:nvPr/>
        </p:nvGrpSpPr>
        <p:grpSpPr bwMode="auto">
          <a:xfrm>
            <a:off x="6846888" y="1493838"/>
            <a:ext cx="779462" cy="679450"/>
            <a:chOff x="-44" y="1473"/>
            <a:chExt cx="981" cy="1105"/>
          </a:xfrm>
        </p:grpSpPr>
        <p:pic>
          <p:nvPicPr>
            <p:cNvPr id="74813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14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1-</a:t>
            </a:r>
            <a:fld id="{FB556359-26F6-4566-AC01-58DBC55B06C4}" type="slidenum">
              <a:rPr lang="en-US" sz="1200">
                <a:latin typeface="Tahoma" pitchFamily="34" charset="0"/>
              </a:rPr>
              <a:pPr/>
              <a:t>51</a:t>
            </a:fld>
            <a:endParaRPr lang="en-US" sz="1200">
              <a:latin typeface="Tahoma" pitchFamily="34" charset="0"/>
            </a:endParaRPr>
          </a:p>
        </p:txBody>
      </p:sp>
      <p:grpSp>
        <p:nvGrpSpPr>
          <p:cNvPr id="74793" name="Group 228"/>
          <p:cNvGrpSpPr>
            <a:grpSpLocks/>
          </p:cNvGrpSpPr>
          <p:nvPr/>
        </p:nvGrpSpPr>
        <p:grpSpPr bwMode="auto">
          <a:xfrm>
            <a:off x="5391150" y="2160588"/>
            <a:ext cx="1128713" cy="439737"/>
            <a:chOff x="4650" y="1129"/>
            <a:chExt cx="246" cy="95"/>
          </a:xfrm>
        </p:grpSpPr>
        <p:sp>
          <p:nvSpPr>
            <p:cNvPr id="748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8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8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08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606425" y="3930650"/>
            <a:ext cx="81311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queuing and loss: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If arrival rate (in bits) to link exceeds transmission rate of link for a period of time: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packets will queue, wait to be transmitted on link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packets can be dropped (lost) if memory (buffer) fills up</a:t>
            </a:r>
          </a:p>
        </p:txBody>
      </p:sp>
      <p:pic>
        <p:nvPicPr>
          <p:cNvPr id="74795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159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96" name="Group 228"/>
          <p:cNvGrpSpPr>
            <a:grpSpLocks/>
          </p:cNvGrpSpPr>
          <p:nvPr/>
        </p:nvGrpSpPr>
        <p:grpSpPr bwMode="auto">
          <a:xfrm>
            <a:off x="5530850" y="2930525"/>
            <a:ext cx="1128713" cy="439738"/>
            <a:chOff x="4650" y="1129"/>
            <a:chExt cx="246" cy="95"/>
          </a:xfrm>
        </p:grpSpPr>
        <p:sp>
          <p:nvSpPr>
            <p:cNvPr id="7479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79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79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00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0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0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6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9BC86D75-FB23-4251-8550-836876DBD93C}" type="slidenum">
              <a:rPr lang="en-US" sz="1400" smtClean="0"/>
              <a:pPr/>
              <a:t>6</a:t>
            </a:fld>
            <a:endParaRPr lang="en-US" sz="140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Network Core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91000" cy="4648200"/>
          </a:xfrm>
        </p:spPr>
        <p:txBody>
          <a:bodyPr/>
          <a:lstStyle/>
          <a:p>
            <a:r>
              <a:rPr lang="en-US" sz="2400" dirty="0" smtClean="0"/>
              <a:t>There are two primary paradigms for routing data and information through a network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u="sng" dirty="0" smtClean="0"/>
              <a:t>Circuit switching </a:t>
            </a:r>
            <a:r>
              <a:rPr lang="en-US" sz="2000" dirty="0" smtClean="0"/>
              <a:t>(i.e. telephone networks)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u="sng" dirty="0" smtClean="0"/>
              <a:t>Packet switching </a:t>
            </a:r>
            <a:r>
              <a:rPr lang="en-US" sz="2000" dirty="0" smtClean="0"/>
              <a:t>(i.e. computer networks)</a:t>
            </a:r>
          </a:p>
        </p:txBody>
      </p:sp>
      <p:sp>
        <p:nvSpPr>
          <p:cNvPr id="39942" name="Freeform 61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Freeform 62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Freeform 63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5" name="Group 64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40566" name="Rectangle 6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67" name="AutoShape 6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grpSp>
        <p:nvGrpSpPr>
          <p:cNvPr id="39946" name="Group 67"/>
          <p:cNvGrpSpPr>
            <a:grpSpLocks/>
          </p:cNvGrpSpPr>
          <p:nvPr/>
        </p:nvGrpSpPr>
        <p:grpSpPr bwMode="auto">
          <a:xfrm>
            <a:off x="5778500" y="1831975"/>
            <a:ext cx="336550" cy="531813"/>
            <a:chOff x="3796" y="1043"/>
            <a:chExt cx="865" cy="1237"/>
          </a:xfrm>
        </p:grpSpPr>
        <p:sp>
          <p:nvSpPr>
            <p:cNvPr id="40536" name="Line 6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37" name="Line 6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38" name="Line 7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39" name="Line 7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40" name="Line 7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41" name="Line 7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42" name="Line 7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43" name="Line 7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44" name="Line 7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45" name="Line 7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46" name="Line 7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47" name="Line 7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48" name="Line 8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49" name="Line 8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50" name="Line 8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0551" name="Group 8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0562" name="Line 8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563" name="Line 8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564" name="Line 8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565" name="Line 8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0552" name="Group 8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0558" name="Line 8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559" name="Line 9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560" name="Line 9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561" name="Line 9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0553" name="Group 9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0554" name="Line 9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555" name="Line 9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556" name="Line 9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557" name="Line 9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9947" name="Line 100"/>
          <p:cNvSpPr>
            <a:spLocks noChangeShapeType="1"/>
          </p:cNvSpPr>
          <p:nvPr/>
        </p:nvSpPr>
        <p:spPr bwMode="auto">
          <a:xfrm flipH="1">
            <a:off x="5095875" y="2220913"/>
            <a:ext cx="936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01"/>
          <p:cNvSpPr>
            <a:spLocks noChangeShapeType="1"/>
          </p:cNvSpPr>
          <p:nvPr/>
        </p:nvSpPr>
        <p:spPr bwMode="auto">
          <a:xfrm flipH="1">
            <a:off x="5062538" y="2190750"/>
            <a:ext cx="152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9949" name="Picture 102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0" name="Oval 107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08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109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10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54" name="Oval 111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55" name="Group 112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40533" name="Line 1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34" name="Line 1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35" name="Line 1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56" name="Group 116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40530" name="Line 11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31" name="Line 11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32" name="Line 11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7" name="Oval 205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06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07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Rectangle 208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1" name="Oval 209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2" name="Group 210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40527" name="Line 2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28" name="Line 2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29" name="Line 2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63" name="Group 214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40524" name="Line 21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25" name="Line 21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26" name="Line 21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64" name="Oval 219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Line 220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221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222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8" name="Oval 223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9" name="Group 224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40521" name="Line 2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22" name="Line 2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23" name="Line 2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70" name="Group 228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40518" name="Line 2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19" name="Line 2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20" name="Line 2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71" name="Line 233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Line 234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Line 235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Line 236"/>
          <p:cNvSpPr>
            <a:spLocks noChangeShapeType="1"/>
          </p:cNvSpPr>
          <p:nvPr/>
        </p:nvSpPr>
        <p:spPr bwMode="auto">
          <a:xfrm>
            <a:off x="6134100" y="3670300"/>
            <a:ext cx="701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75" name="Group 240"/>
          <p:cNvGrpSpPr>
            <a:grpSpLocks/>
          </p:cNvGrpSpPr>
          <p:nvPr/>
        </p:nvGrpSpPr>
        <p:grpSpPr bwMode="auto">
          <a:xfrm>
            <a:off x="5426075" y="3509963"/>
            <a:ext cx="220663" cy="307975"/>
            <a:chOff x="2556" y="2689"/>
            <a:chExt cx="183" cy="255"/>
          </a:xfrm>
        </p:grpSpPr>
        <p:pic>
          <p:nvPicPr>
            <p:cNvPr id="40501" name="Picture 241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2770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502" name="Freeform 242"/>
            <p:cNvSpPr>
              <a:spLocks/>
            </p:cNvSpPr>
            <p:nvPr/>
          </p:nvSpPr>
          <p:spPr bwMode="auto">
            <a:xfrm>
              <a:off x="2605" y="2702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03" name="Freeform 243"/>
            <p:cNvSpPr>
              <a:spLocks/>
            </p:cNvSpPr>
            <p:nvPr/>
          </p:nvSpPr>
          <p:spPr bwMode="auto">
            <a:xfrm>
              <a:off x="2661" y="2701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04" name="Freeform 244"/>
            <p:cNvSpPr>
              <a:spLocks/>
            </p:cNvSpPr>
            <p:nvPr/>
          </p:nvSpPr>
          <p:spPr bwMode="auto">
            <a:xfrm>
              <a:off x="2584" y="2694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05" name="Freeform 245"/>
            <p:cNvSpPr>
              <a:spLocks/>
            </p:cNvSpPr>
            <p:nvPr/>
          </p:nvSpPr>
          <p:spPr bwMode="auto">
            <a:xfrm>
              <a:off x="2660" y="2692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06" name="Freeform 246"/>
            <p:cNvSpPr>
              <a:spLocks/>
            </p:cNvSpPr>
            <p:nvPr/>
          </p:nvSpPr>
          <p:spPr bwMode="auto">
            <a:xfrm>
              <a:off x="2564" y="2712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07" name="Freeform 247"/>
            <p:cNvSpPr>
              <a:spLocks/>
            </p:cNvSpPr>
            <p:nvPr/>
          </p:nvSpPr>
          <p:spPr bwMode="auto">
            <a:xfrm>
              <a:off x="2698" y="2689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08" name="Freeform 248"/>
            <p:cNvSpPr>
              <a:spLocks/>
            </p:cNvSpPr>
            <p:nvPr/>
          </p:nvSpPr>
          <p:spPr bwMode="auto">
            <a:xfrm>
              <a:off x="2653" y="2750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09" name="Freeform 249"/>
            <p:cNvSpPr>
              <a:spLocks/>
            </p:cNvSpPr>
            <p:nvPr/>
          </p:nvSpPr>
          <p:spPr bwMode="auto">
            <a:xfrm>
              <a:off x="2647" y="2733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10" name="Freeform 250"/>
            <p:cNvSpPr>
              <a:spLocks/>
            </p:cNvSpPr>
            <p:nvPr/>
          </p:nvSpPr>
          <p:spPr bwMode="auto">
            <a:xfrm>
              <a:off x="2641" y="2722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11" name="Freeform 251"/>
            <p:cNvSpPr>
              <a:spLocks/>
            </p:cNvSpPr>
            <p:nvPr/>
          </p:nvSpPr>
          <p:spPr bwMode="auto">
            <a:xfrm>
              <a:off x="2636" y="2714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12" name="Freeform 252"/>
            <p:cNvSpPr>
              <a:spLocks/>
            </p:cNvSpPr>
            <p:nvPr/>
          </p:nvSpPr>
          <p:spPr bwMode="auto">
            <a:xfrm>
              <a:off x="2596" y="2704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13" name="Freeform 253"/>
            <p:cNvSpPr>
              <a:spLocks/>
            </p:cNvSpPr>
            <p:nvPr/>
          </p:nvSpPr>
          <p:spPr bwMode="auto">
            <a:xfrm>
              <a:off x="2652" y="2704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14" name="Freeform 254"/>
            <p:cNvSpPr>
              <a:spLocks/>
            </p:cNvSpPr>
            <p:nvPr/>
          </p:nvSpPr>
          <p:spPr bwMode="auto">
            <a:xfrm>
              <a:off x="2575" y="2697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15" name="Freeform 255"/>
            <p:cNvSpPr>
              <a:spLocks/>
            </p:cNvSpPr>
            <p:nvPr/>
          </p:nvSpPr>
          <p:spPr bwMode="auto">
            <a:xfrm>
              <a:off x="2650" y="2695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16" name="Freeform 256"/>
            <p:cNvSpPr>
              <a:spLocks/>
            </p:cNvSpPr>
            <p:nvPr/>
          </p:nvSpPr>
          <p:spPr bwMode="auto">
            <a:xfrm>
              <a:off x="2556" y="2718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17" name="Freeform 257"/>
            <p:cNvSpPr>
              <a:spLocks/>
            </p:cNvSpPr>
            <p:nvPr/>
          </p:nvSpPr>
          <p:spPr bwMode="auto">
            <a:xfrm>
              <a:off x="2689" y="2692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76" name="Line 259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Line 260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8" name="Freeform 261"/>
          <p:cNvSpPr>
            <a:spLocks/>
          </p:cNvSpPr>
          <p:nvPr/>
        </p:nvSpPr>
        <p:spPr bwMode="auto">
          <a:xfrm>
            <a:off x="5314950" y="4352925"/>
            <a:ext cx="2979738" cy="1455738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Line 262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80" name="Group 590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40493" name="AutoShape 264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94" name="Rectangle 265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95" name="Rectangle 266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96" name="AutoShape 267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97" name="Line 268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98" name="Line 269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99" name="Rectangle 270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00" name="Rectangle 271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81" name="Line 272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273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Oval 275"/>
          <p:cNvSpPr>
            <a:spLocks noChangeArrowheads="1"/>
          </p:cNvSpPr>
          <p:nvPr/>
        </p:nvSpPr>
        <p:spPr bwMode="auto">
          <a:xfrm>
            <a:off x="7467600" y="4860925"/>
            <a:ext cx="496888" cy="13017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4" name="Line 276"/>
          <p:cNvSpPr>
            <a:spLocks noChangeShapeType="1"/>
          </p:cNvSpPr>
          <p:nvPr/>
        </p:nvSpPr>
        <p:spPr bwMode="auto">
          <a:xfrm>
            <a:off x="7467600" y="4849813"/>
            <a:ext cx="0" cy="80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5" name="Line 277"/>
          <p:cNvSpPr>
            <a:spLocks noChangeShapeType="1"/>
          </p:cNvSpPr>
          <p:nvPr/>
        </p:nvSpPr>
        <p:spPr bwMode="auto">
          <a:xfrm>
            <a:off x="7964488" y="4849813"/>
            <a:ext cx="0" cy="80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Rectangle 278"/>
          <p:cNvSpPr>
            <a:spLocks noChangeArrowheads="1"/>
          </p:cNvSpPr>
          <p:nvPr/>
        </p:nvSpPr>
        <p:spPr bwMode="auto">
          <a:xfrm>
            <a:off x="7467600" y="4849813"/>
            <a:ext cx="492125" cy="793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87" name="Oval 279"/>
          <p:cNvSpPr>
            <a:spLocks noChangeArrowheads="1"/>
          </p:cNvSpPr>
          <p:nvPr/>
        </p:nvSpPr>
        <p:spPr bwMode="auto">
          <a:xfrm>
            <a:off x="7462838" y="4756150"/>
            <a:ext cx="496887" cy="152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88" name="Group 280"/>
          <p:cNvGrpSpPr>
            <a:grpSpLocks/>
          </p:cNvGrpSpPr>
          <p:nvPr/>
        </p:nvGrpSpPr>
        <p:grpSpPr bwMode="auto">
          <a:xfrm>
            <a:off x="7581900" y="4789488"/>
            <a:ext cx="247650" cy="88900"/>
            <a:chOff x="2848" y="848"/>
            <a:chExt cx="140" cy="98"/>
          </a:xfrm>
        </p:grpSpPr>
        <p:sp>
          <p:nvSpPr>
            <p:cNvPr id="40490" name="Line 2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91" name="Line 2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92" name="Line 2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89" name="Group 284"/>
          <p:cNvGrpSpPr>
            <a:grpSpLocks/>
          </p:cNvGrpSpPr>
          <p:nvPr/>
        </p:nvGrpSpPr>
        <p:grpSpPr bwMode="auto">
          <a:xfrm flipV="1">
            <a:off x="7581900" y="4787900"/>
            <a:ext cx="247650" cy="88900"/>
            <a:chOff x="2848" y="848"/>
            <a:chExt cx="140" cy="98"/>
          </a:xfrm>
        </p:grpSpPr>
        <p:sp>
          <p:nvSpPr>
            <p:cNvPr id="40487" name="Line 2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88" name="Line 2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89" name="Line 2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0" name="Oval 289"/>
          <p:cNvSpPr>
            <a:spLocks noChangeArrowheads="1"/>
          </p:cNvSpPr>
          <p:nvPr/>
        </p:nvSpPr>
        <p:spPr bwMode="auto">
          <a:xfrm>
            <a:off x="6657975" y="4584700"/>
            <a:ext cx="490538" cy="13017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1" name="Line 291"/>
          <p:cNvSpPr>
            <a:spLocks noChangeShapeType="1"/>
          </p:cNvSpPr>
          <p:nvPr/>
        </p:nvSpPr>
        <p:spPr bwMode="auto">
          <a:xfrm>
            <a:off x="7148513" y="4573588"/>
            <a:ext cx="0" cy="80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2" name="Rectangle 292"/>
          <p:cNvSpPr>
            <a:spLocks noChangeArrowheads="1"/>
          </p:cNvSpPr>
          <p:nvPr/>
        </p:nvSpPr>
        <p:spPr bwMode="auto">
          <a:xfrm>
            <a:off x="6651625" y="4573588"/>
            <a:ext cx="492125" cy="793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93" name="Oval 293"/>
          <p:cNvSpPr>
            <a:spLocks noChangeArrowheads="1"/>
          </p:cNvSpPr>
          <p:nvPr/>
        </p:nvSpPr>
        <p:spPr bwMode="auto">
          <a:xfrm>
            <a:off x="6646863" y="4479925"/>
            <a:ext cx="496887" cy="152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94" name="Group 294"/>
          <p:cNvGrpSpPr>
            <a:grpSpLocks/>
          </p:cNvGrpSpPr>
          <p:nvPr/>
        </p:nvGrpSpPr>
        <p:grpSpPr bwMode="auto">
          <a:xfrm>
            <a:off x="6765925" y="4513263"/>
            <a:ext cx="247650" cy="88900"/>
            <a:chOff x="2848" y="848"/>
            <a:chExt cx="140" cy="98"/>
          </a:xfrm>
        </p:grpSpPr>
        <p:sp>
          <p:nvSpPr>
            <p:cNvPr id="40484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85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86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95" name="Group 298"/>
          <p:cNvGrpSpPr>
            <a:grpSpLocks/>
          </p:cNvGrpSpPr>
          <p:nvPr/>
        </p:nvGrpSpPr>
        <p:grpSpPr bwMode="auto">
          <a:xfrm flipV="1">
            <a:off x="6765925" y="4511675"/>
            <a:ext cx="247650" cy="88900"/>
            <a:chOff x="2848" y="848"/>
            <a:chExt cx="140" cy="98"/>
          </a:xfrm>
        </p:grpSpPr>
        <p:sp>
          <p:nvSpPr>
            <p:cNvPr id="40481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82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83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6" name="Oval 303"/>
          <p:cNvSpPr>
            <a:spLocks noChangeArrowheads="1"/>
          </p:cNvSpPr>
          <p:nvPr/>
        </p:nvSpPr>
        <p:spPr bwMode="auto">
          <a:xfrm>
            <a:off x="5986463" y="4889500"/>
            <a:ext cx="496887" cy="13017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7" name="Line 304"/>
          <p:cNvSpPr>
            <a:spLocks noChangeShapeType="1"/>
          </p:cNvSpPr>
          <p:nvPr/>
        </p:nvSpPr>
        <p:spPr bwMode="auto">
          <a:xfrm>
            <a:off x="5986463" y="4878388"/>
            <a:ext cx="0" cy="80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Line 305"/>
          <p:cNvSpPr>
            <a:spLocks noChangeShapeType="1"/>
          </p:cNvSpPr>
          <p:nvPr/>
        </p:nvSpPr>
        <p:spPr bwMode="auto">
          <a:xfrm>
            <a:off x="6483350" y="4878388"/>
            <a:ext cx="0" cy="8096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9" name="Rectangle 306"/>
          <p:cNvSpPr>
            <a:spLocks noChangeArrowheads="1"/>
          </p:cNvSpPr>
          <p:nvPr/>
        </p:nvSpPr>
        <p:spPr bwMode="auto">
          <a:xfrm>
            <a:off x="5986463" y="4878388"/>
            <a:ext cx="492125" cy="793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000" name="Oval 307"/>
          <p:cNvSpPr>
            <a:spLocks noChangeArrowheads="1"/>
          </p:cNvSpPr>
          <p:nvPr/>
        </p:nvSpPr>
        <p:spPr bwMode="auto">
          <a:xfrm>
            <a:off x="5981700" y="4784725"/>
            <a:ext cx="496888" cy="152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01" name="Group 308"/>
          <p:cNvGrpSpPr>
            <a:grpSpLocks/>
          </p:cNvGrpSpPr>
          <p:nvPr/>
        </p:nvGrpSpPr>
        <p:grpSpPr bwMode="auto">
          <a:xfrm>
            <a:off x="6100763" y="4818063"/>
            <a:ext cx="247650" cy="88900"/>
            <a:chOff x="2848" y="848"/>
            <a:chExt cx="140" cy="98"/>
          </a:xfrm>
        </p:grpSpPr>
        <p:sp>
          <p:nvSpPr>
            <p:cNvPr id="40478" name="Line 3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79" name="Line 3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80" name="Line 3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02" name="Group 312"/>
          <p:cNvGrpSpPr>
            <a:grpSpLocks/>
          </p:cNvGrpSpPr>
          <p:nvPr/>
        </p:nvGrpSpPr>
        <p:grpSpPr bwMode="auto">
          <a:xfrm flipV="1">
            <a:off x="6100763" y="4816475"/>
            <a:ext cx="247650" cy="88900"/>
            <a:chOff x="2848" y="848"/>
            <a:chExt cx="140" cy="98"/>
          </a:xfrm>
        </p:grpSpPr>
        <p:sp>
          <p:nvSpPr>
            <p:cNvPr id="40475" name="Line 3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76" name="Line 3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77" name="Line 3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03" name="Line 316"/>
          <p:cNvSpPr>
            <a:spLocks noChangeShapeType="1"/>
          </p:cNvSpPr>
          <p:nvPr/>
        </p:nvSpPr>
        <p:spPr bwMode="auto">
          <a:xfrm>
            <a:off x="7096125" y="4691063"/>
            <a:ext cx="376238" cy="1206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4" name="Line 317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5" name="Line 318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6" name="Line 319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7" name="Line 320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8" name="Line 321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9" name="Line 322"/>
          <p:cNvSpPr>
            <a:spLocks noChangeShapeType="1"/>
          </p:cNvSpPr>
          <p:nvPr/>
        </p:nvSpPr>
        <p:spPr bwMode="auto">
          <a:xfrm>
            <a:off x="5919788" y="5119688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0" name="Line 323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1" name="Line 324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2" name="Line 325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3" name="Line 354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4" name="Line 355"/>
          <p:cNvSpPr>
            <a:spLocks noChangeShapeType="1"/>
          </p:cNvSpPr>
          <p:nvPr/>
        </p:nvSpPr>
        <p:spPr bwMode="auto">
          <a:xfrm>
            <a:off x="5899150" y="4918075"/>
            <a:ext cx="793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5" name="Line 365"/>
          <p:cNvSpPr>
            <a:spLocks noChangeShapeType="1"/>
          </p:cNvSpPr>
          <p:nvPr/>
        </p:nvSpPr>
        <p:spPr bwMode="auto">
          <a:xfrm flipH="1">
            <a:off x="5988050" y="3440113"/>
            <a:ext cx="3175" cy="1349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6" name="Line 366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7" name="Line 367"/>
          <p:cNvSpPr>
            <a:spLocks noChangeShapeType="1"/>
          </p:cNvSpPr>
          <p:nvPr/>
        </p:nvSpPr>
        <p:spPr bwMode="auto">
          <a:xfrm>
            <a:off x="7112000" y="2595563"/>
            <a:ext cx="0" cy="984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8" name="Line 368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9" name="Line 369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0" name="Line 370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1" name="Line 371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2" name="Line 372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3" name="Line 373"/>
          <p:cNvSpPr>
            <a:spLocks noChangeShapeType="1"/>
          </p:cNvSpPr>
          <p:nvPr/>
        </p:nvSpPr>
        <p:spPr bwMode="auto">
          <a:xfrm>
            <a:off x="7848600" y="2787650"/>
            <a:ext cx="18573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4" name="Line 374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5" name="Line 375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6" name="Oval 378"/>
          <p:cNvSpPr>
            <a:spLocks noChangeArrowheads="1"/>
          </p:cNvSpPr>
          <p:nvPr/>
        </p:nvSpPr>
        <p:spPr bwMode="auto">
          <a:xfrm>
            <a:off x="6937375" y="2498725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27" name="Line 379"/>
          <p:cNvSpPr>
            <a:spLocks noChangeShapeType="1"/>
          </p:cNvSpPr>
          <p:nvPr/>
        </p:nvSpPr>
        <p:spPr bwMode="auto">
          <a:xfrm>
            <a:off x="6937375" y="24907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28" name="Line 380"/>
          <p:cNvSpPr>
            <a:spLocks noChangeShapeType="1"/>
          </p:cNvSpPr>
          <p:nvPr/>
        </p:nvSpPr>
        <p:spPr bwMode="auto">
          <a:xfrm>
            <a:off x="7283450" y="24907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29" name="Rectangle 381"/>
          <p:cNvSpPr>
            <a:spLocks noChangeArrowheads="1"/>
          </p:cNvSpPr>
          <p:nvPr/>
        </p:nvSpPr>
        <p:spPr bwMode="auto">
          <a:xfrm>
            <a:off x="6937375" y="2490788"/>
            <a:ext cx="342900" cy="539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030" name="Oval 382"/>
          <p:cNvSpPr>
            <a:spLocks noChangeArrowheads="1"/>
          </p:cNvSpPr>
          <p:nvPr/>
        </p:nvSpPr>
        <p:spPr bwMode="auto">
          <a:xfrm>
            <a:off x="6934200" y="2427288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31" name="Group 383"/>
          <p:cNvGrpSpPr>
            <a:grpSpLocks/>
          </p:cNvGrpSpPr>
          <p:nvPr/>
        </p:nvGrpSpPr>
        <p:grpSpPr bwMode="auto">
          <a:xfrm>
            <a:off x="7018338" y="2449513"/>
            <a:ext cx="171450" cy="60325"/>
            <a:chOff x="2848" y="848"/>
            <a:chExt cx="140" cy="98"/>
          </a:xfrm>
        </p:grpSpPr>
        <p:sp>
          <p:nvSpPr>
            <p:cNvPr id="40472" name="Line 3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73" name="Line 3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74" name="Line 3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32" name="Group 387"/>
          <p:cNvGrpSpPr>
            <a:grpSpLocks/>
          </p:cNvGrpSpPr>
          <p:nvPr/>
        </p:nvGrpSpPr>
        <p:grpSpPr bwMode="auto">
          <a:xfrm flipV="1">
            <a:off x="7018338" y="2449513"/>
            <a:ext cx="171450" cy="58737"/>
            <a:chOff x="2848" y="848"/>
            <a:chExt cx="140" cy="98"/>
          </a:xfrm>
        </p:grpSpPr>
        <p:sp>
          <p:nvSpPr>
            <p:cNvPr id="40469" name="Line 38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70" name="Line 38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71" name="Line 39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33" name="Oval 392"/>
          <p:cNvSpPr>
            <a:spLocks noChangeArrowheads="1"/>
          </p:cNvSpPr>
          <p:nvPr/>
        </p:nvSpPr>
        <p:spPr bwMode="auto">
          <a:xfrm>
            <a:off x="7410450" y="2400300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34" name="Line 393"/>
          <p:cNvSpPr>
            <a:spLocks noChangeShapeType="1"/>
          </p:cNvSpPr>
          <p:nvPr/>
        </p:nvSpPr>
        <p:spPr bwMode="auto">
          <a:xfrm>
            <a:off x="7410450" y="2392363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35" name="Line 394"/>
          <p:cNvSpPr>
            <a:spLocks noChangeShapeType="1"/>
          </p:cNvSpPr>
          <p:nvPr/>
        </p:nvSpPr>
        <p:spPr bwMode="auto">
          <a:xfrm>
            <a:off x="7756525" y="2392363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36" name="Rectangle 395"/>
          <p:cNvSpPr>
            <a:spLocks noChangeArrowheads="1"/>
          </p:cNvSpPr>
          <p:nvPr/>
        </p:nvSpPr>
        <p:spPr bwMode="auto">
          <a:xfrm>
            <a:off x="7410450" y="2392363"/>
            <a:ext cx="342900" cy="539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037" name="Oval 396"/>
          <p:cNvSpPr>
            <a:spLocks noChangeArrowheads="1"/>
          </p:cNvSpPr>
          <p:nvPr/>
        </p:nvSpPr>
        <p:spPr bwMode="auto">
          <a:xfrm>
            <a:off x="7407275" y="2328863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38" name="Group 397"/>
          <p:cNvGrpSpPr>
            <a:grpSpLocks/>
          </p:cNvGrpSpPr>
          <p:nvPr/>
        </p:nvGrpSpPr>
        <p:grpSpPr bwMode="auto">
          <a:xfrm>
            <a:off x="7491413" y="2351088"/>
            <a:ext cx="171450" cy="60325"/>
            <a:chOff x="2848" y="848"/>
            <a:chExt cx="140" cy="98"/>
          </a:xfrm>
        </p:grpSpPr>
        <p:sp>
          <p:nvSpPr>
            <p:cNvPr id="40466" name="Line 3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67" name="Line 3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68" name="Line 4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39" name="Group 401"/>
          <p:cNvGrpSpPr>
            <a:grpSpLocks/>
          </p:cNvGrpSpPr>
          <p:nvPr/>
        </p:nvGrpSpPr>
        <p:grpSpPr bwMode="auto">
          <a:xfrm flipV="1">
            <a:off x="7491413" y="2351088"/>
            <a:ext cx="171450" cy="58737"/>
            <a:chOff x="2848" y="848"/>
            <a:chExt cx="140" cy="98"/>
          </a:xfrm>
        </p:grpSpPr>
        <p:sp>
          <p:nvSpPr>
            <p:cNvPr id="40463" name="Line 4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64" name="Line 4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65" name="Line 4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40" name="Oval 406"/>
          <p:cNvSpPr>
            <a:spLocks noChangeArrowheads="1"/>
          </p:cNvSpPr>
          <p:nvPr/>
        </p:nvSpPr>
        <p:spPr bwMode="auto">
          <a:xfrm>
            <a:off x="7497763" y="2778125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41" name="Line 407"/>
          <p:cNvSpPr>
            <a:spLocks noChangeShapeType="1"/>
          </p:cNvSpPr>
          <p:nvPr/>
        </p:nvSpPr>
        <p:spPr bwMode="auto">
          <a:xfrm>
            <a:off x="7497763" y="27701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42" name="Line 408"/>
          <p:cNvSpPr>
            <a:spLocks noChangeShapeType="1"/>
          </p:cNvSpPr>
          <p:nvPr/>
        </p:nvSpPr>
        <p:spPr bwMode="auto">
          <a:xfrm>
            <a:off x="7843838" y="27701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43" name="Rectangle 409"/>
          <p:cNvSpPr>
            <a:spLocks noChangeArrowheads="1"/>
          </p:cNvSpPr>
          <p:nvPr/>
        </p:nvSpPr>
        <p:spPr bwMode="auto">
          <a:xfrm>
            <a:off x="7497763" y="2770188"/>
            <a:ext cx="342900" cy="539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044" name="Oval 410"/>
          <p:cNvSpPr>
            <a:spLocks noChangeArrowheads="1"/>
          </p:cNvSpPr>
          <p:nvPr/>
        </p:nvSpPr>
        <p:spPr bwMode="auto">
          <a:xfrm>
            <a:off x="7494588" y="2706688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45" name="Group 411"/>
          <p:cNvGrpSpPr>
            <a:grpSpLocks/>
          </p:cNvGrpSpPr>
          <p:nvPr/>
        </p:nvGrpSpPr>
        <p:grpSpPr bwMode="auto">
          <a:xfrm>
            <a:off x="7578725" y="2728913"/>
            <a:ext cx="171450" cy="60325"/>
            <a:chOff x="2848" y="848"/>
            <a:chExt cx="140" cy="98"/>
          </a:xfrm>
        </p:grpSpPr>
        <p:sp>
          <p:nvSpPr>
            <p:cNvPr id="40460" name="Line 4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61" name="Line 4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62" name="Line 4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6" name="Group 415"/>
          <p:cNvGrpSpPr>
            <a:grpSpLocks/>
          </p:cNvGrpSpPr>
          <p:nvPr/>
        </p:nvGrpSpPr>
        <p:grpSpPr bwMode="auto">
          <a:xfrm flipV="1">
            <a:off x="7578725" y="2728913"/>
            <a:ext cx="171450" cy="58737"/>
            <a:chOff x="2848" y="848"/>
            <a:chExt cx="140" cy="98"/>
          </a:xfrm>
        </p:grpSpPr>
        <p:sp>
          <p:nvSpPr>
            <p:cNvPr id="40457" name="Line 4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58" name="Line 4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59" name="Line 4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47" name="Oval 434"/>
          <p:cNvSpPr>
            <a:spLocks noChangeArrowheads="1"/>
          </p:cNvSpPr>
          <p:nvPr/>
        </p:nvSpPr>
        <p:spPr bwMode="auto">
          <a:xfrm>
            <a:off x="6946900" y="2765425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48" name="Line 435"/>
          <p:cNvSpPr>
            <a:spLocks noChangeShapeType="1"/>
          </p:cNvSpPr>
          <p:nvPr/>
        </p:nvSpPr>
        <p:spPr bwMode="auto">
          <a:xfrm>
            <a:off x="6946900" y="27574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49" name="Line 436"/>
          <p:cNvSpPr>
            <a:spLocks noChangeShapeType="1"/>
          </p:cNvSpPr>
          <p:nvPr/>
        </p:nvSpPr>
        <p:spPr bwMode="auto">
          <a:xfrm>
            <a:off x="7292975" y="27574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50" name="Rectangle 437"/>
          <p:cNvSpPr>
            <a:spLocks noChangeArrowheads="1"/>
          </p:cNvSpPr>
          <p:nvPr/>
        </p:nvSpPr>
        <p:spPr bwMode="auto">
          <a:xfrm>
            <a:off x="6946900" y="2757488"/>
            <a:ext cx="342900" cy="539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051" name="Oval 438"/>
          <p:cNvSpPr>
            <a:spLocks noChangeArrowheads="1"/>
          </p:cNvSpPr>
          <p:nvPr/>
        </p:nvSpPr>
        <p:spPr bwMode="auto">
          <a:xfrm>
            <a:off x="6943725" y="2693988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52" name="Group 439"/>
          <p:cNvGrpSpPr>
            <a:grpSpLocks/>
          </p:cNvGrpSpPr>
          <p:nvPr/>
        </p:nvGrpSpPr>
        <p:grpSpPr bwMode="auto">
          <a:xfrm>
            <a:off x="7027863" y="2716213"/>
            <a:ext cx="171450" cy="60325"/>
            <a:chOff x="2848" y="848"/>
            <a:chExt cx="140" cy="98"/>
          </a:xfrm>
        </p:grpSpPr>
        <p:sp>
          <p:nvSpPr>
            <p:cNvPr id="40454" name="Line 44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55" name="Line 44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56" name="Line 44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3" name="Group 443"/>
          <p:cNvGrpSpPr>
            <a:grpSpLocks/>
          </p:cNvGrpSpPr>
          <p:nvPr/>
        </p:nvGrpSpPr>
        <p:grpSpPr bwMode="auto">
          <a:xfrm flipV="1">
            <a:off x="7027863" y="2716213"/>
            <a:ext cx="171450" cy="58737"/>
            <a:chOff x="2848" y="848"/>
            <a:chExt cx="140" cy="98"/>
          </a:xfrm>
        </p:grpSpPr>
        <p:sp>
          <p:nvSpPr>
            <p:cNvPr id="40451" name="Line 4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52" name="Line 4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53" name="Line 4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54" name="Oval 448"/>
          <p:cNvSpPr>
            <a:spLocks noChangeArrowheads="1"/>
          </p:cNvSpPr>
          <p:nvPr/>
        </p:nvSpPr>
        <p:spPr bwMode="auto">
          <a:xfrm>
            <a:off x="7469188" y="3654425"/>
            <a:ext cx="358775" cy="9525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55" name="Line 449"/>
          <p:cNvSpPr>
            <a:spLocks noChangeShapeType="1"/>
          </p:cNvSpPr>
          <p:nvPr/>
        </p:nvSpPr>
        <p:spPr bwMode="auto">
          <a:xfrm>
            <a:off x="7469188" y="3646488"/>
            <a:ext cx="0" cy="587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56" name="Line 450"/>
          <p:cNvSpPr>
            <a:spLocks noChangeShapeType="1"/>
          </p:cNvSpPr>
          <p:nvPr/>
        </p:nvSpPr>
        <p:spPr bwMode="auto">
          <a:xfrm>
            <a:off x="7827963" y="3646488"/>
            <a:ext cx="0" cy="587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57" name="Rectangle 451"/>
          <p:cNvSpPr>
            <a:spLocks noChangeArrowheads="1"/>
          </p:cNvSpPr>
          <p:nvPr/>
        </p:nvSpPr>
        <p:spPr bwMode="auto">
          <a:xfrm>
            <a:off x="7469188" y="3646488"/>
            <a:ext cx="355600" cy="587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058" name="Oval 452"/>
          <p:cNvSpPr>
            <a:spLocks noChangeArrowheads="1"/>
          </p:cNvSpPr>
          <p:nvPr/>
        </p:nvSpPr>
        <p:spPr bwMode="auto">
          <a:xfrm>
            <a:off x="7466013" y="3578225"/>
            <a:ext cx="358775" cy="11112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59" name="Group 453"/>
          <p:cNvGrpSpPr>
            <a:grpSpLocks/>
          </p:cNvGrpSpPr>
          <p:nvPr/>
        </p:nvGrpSpPr>
        <p:grpSpPr bwMode="auto">
          <a:xfrm>
            <a:off x="7551738" y="3602038"/>
            <a:ext cx="179387" cy="65087"/>
            <a:chOff x="2848" y="848"/>
            <a:chExt cx="140" cy="98"/>
          </a:xfrm>
        </p:grpSpPr>
        <p:sp>
          <p:nvSpPr>
            <p:cNvPr id="40448" name="Line 45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" name="Line 45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50" name="Line 45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60" name="Group 457"/>
          <p:cNvGrpSpPr>
            <a:grpSpLocks/>
          </p:cNvGrpSpPr>
          <p:nvPr/>
        </p:nvGrpSpPr>
        <p:grpSpPr bwMode="auto">
          <a:xfrm flipV="1">
            <a:off x="7551738" y="3602038"/>
            <a:ext cx="179387" cy="65087"/>
            <a:chOff x="2848" y="848"/>
            <a:chExt cx="140" cy="98"/>
          </a:xfrm>
        </p:grpSpPr>
        <p:sp>
          <p:nvSpPr>
            <p:cNvPr id="40445" name="Line 45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6" name="Line 45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7" name="Line 46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61" name="Oval 462"/>
          <p:cNvSpPr>
            <a:spLocks noChangeArrowheads="1"/>
          </p:cNvSpPr>
          <p:nvPr/>
        </p:nvSpPr>
        <p:spPr bwMode="auto">
          <a:xfrm>
            <a:off x="7172325" y="3929063"/>
            <a:ext cx="358775" cy="9525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62" name="Line 463"/>
          <p:cNvSpPr>
            <a:spLocks noChangeShapeType="1"/>
          </p:cNvSpPr>
          <p:nvPr/>
        </p:nvSpPr>
        <p:spPr bwMode="auto">
          <a:xfrm>
            <a:off x="7172325" y="3921125"/>
            <a:ext cx="0" cy="5873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63" name="Line 464"/>
          <p:cNvSpPr>
            <a:spLocks noChangeShapeType="1"/>
          </p:cNvSpPr>
          <p:nvPr/>
        </p:nvSpPr>
        <p:spPr bwMode="auto">
          <a:xfrm>
            <a:off x="7531100" y="3921125"/>
            <a:ext cx="0" cy="587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64" name="Rectangle 465"/>
          <p:cNvSpPr>
            <a:spLocks noChangeArrowheads="1"/>
          </p:cNvSpPr>
          <p:nvPr/>
        </p:nvSpPr>
        <p:spPr bwMode="auto">
          <a:xfrm>
            <a:off x="7178675" y="3921125"/>
            <a:ext cx="349250" cy="587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065" name="Oval 466"/>
          <p:cNvSpPr>
            <a:spLocks noChangeArrowheads="1"/>
          </p:cNvSpPr>
          <p:nvPr/>
        </p:nvSpPr>
        <p:spPr bwMode="auto">
          <a:xfrm>
            <a:off x="7169150" y="3852863"/>
            <a:ext cx="358775" cy="11112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66" name="Group 467"/>
          <p:cNvGrpSpPr>
            <a:grpSpLocks/>
          </p:cNvGrpSpPr>
          <p:nvPr/>
        </p:nvGrpSpPr>
        <p:grpSpPr bwMode="auto">
          <a:xfrm>
            <a:off x="7254875" y="3876675"/>
            <a:ext cx="179388" cy="65088"/>
            <a:chOff x="2848" y="848"/>
            <a:chExt cx="140" cy="98"/>
          </a:xfrm>
        </p:grpSpPr>
        <p:sp>
          <p:nvSpPr>
            <p:cNvPr id="40442" name="Line 4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3" name="Line 4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4" name="Line 4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67" name="Group 471"/>
          <p:cNvGrpSpPr>
            <a:grpSpLocks/>
          </p:cNvGrpSpPr>
          <p:nvPr/>
        </p:nvGrpSpPr>
        <p:grpSpPr bwMode="auto">
          <a:xfrm flipV="1">
            <a:off x="7254875" y="3876675"/>
            <a:ext cx="179388" cy="65088"/>
            <a:chOff x="2848" y="848"/>
            <a:chExt cx="140" cy="98"/>
          </a:xfrm>
        </p:grpSpPr>
        <p:sp>
          <p:nvSpPr>
            <p:cNvPr id="40439" name="Line 4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0" name="Line 4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1" name="Line 4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68" name="Line 232"/>
          <p:cNvSpPr>
            <a:spLocks noChangeShapeType="1"/>
          </p:cNvSpPr>
          <p:nvPr/>
        </p:nvSpPr>
        <p:spPr bwMode="auto">
          <a:xfrm flipV="1">
            <a:off x="6942138" y="4005263"/>
            <a:ext cx="263525" cy="482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69" name="Group 517"/>
          <p:cNvGrpSpPr>
            <a:grpSpLocks/>
          </p:cNvGrpSpPr>
          <p:nvPr/>
        </p:nvGrpSpPr>
        <p:grpSpPr bwMode="auto">
          <a:xfrm>
            <a:off x="5481638" y="3602038"/>
            <a:ext cx="173037" cy="219075"/>
            <a:chOff x="3774" y="2423"/>
            <a:chExt cx="189" cy="286"/>
          </a:xfrm>
        </p:grpSpPr>
        <p:sp>
          <p:nvSpPr>
            <p:cNvPr id="40433" name="Rectangle 511"/>
            <p:cNvSpPr>
              <a:spLocks noChangeArrowheads="1"/>
            </p:cNvSpPr>
            <p:nvPr/>
          </p:nvSpPr>
          <p:spPr bwMode="auto">
            <a:xfrm>
              <a:off x="3790" y="2610"/>
              <a:ext cx="153" cy="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34" name="Rectangle 512"/>
            <p:cNvSpPr>
              <a:spLocks noChangeArrowheads="1"/>
            </p:cNvSpPr>
            <p:nvPr/>
          </p:nvSpPr>
          <p:spPr bwMode="auto">
            <a:xfrm>
              <a:off x="3774" y="2653"/>
              <a:ext cx="189" cy="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35" name="Rectangle 513"/>
            <p:cNvSpPr>
              <a:spLocks noChangeArrowheads="1"/>
            </p:cNvSpPr>
            <p:nvPr/>
          </p:nvSpPr>
          <p:spPr bwMode="auto">
            <a:xfrm>
              <a:off x="3808" y="2564"/>
              <a:ext cx="119" cy="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36" name="Rectangle 514"/>
            <p:cNvSpPr>
              <a:spLocks noChangeArrowheads="1"/>
            </p:cNvSpPr>
            <p:nvPr/>
          </p:nvSpPr>
          <p:spPr bwMode="auto">
            <a:xfrm>
              <a:off x="3818" y="2518"/>
              <a:ext cx="97" cy="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37" name="Rectangle 515"/>
            <p:cNvSpPr>
              <a:spLocks noChangeArrowheads="1"/>
            </p:cNvSpPr>
            <p:nvPr/>
          </p:nvSpPr>
          <p:spPr bwMode="auto">
            <a:xfrm>
              <a:off x="3828" y="2472"/>
              <a:ext cx="74" cy="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38" name="Rectangle 516"/>
            <p:cNvSpPr>
              <a:spLocks noChangeArrowheads="1"/>
            </p:cNvSpPr>
            <p:nvPr/>
          </p:nvSpPr>
          <p:spPr bwMode="auto">
            <a:xfrm>
              <a:off x="3839" y="2423"/>
              <a:ext cx="51" cy="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70" name="Group 805"/>
          <p:cNvGrpSpPr>
            <a:grpSpLocks/>
          </p:cNvGrpSpPr>
          <p:nvPr/>
        </p:nvGrpSpPr>
        <p:grpSpPr bwMode="auto">
          <a:xfrm>
            <a:off x="6810375" y="4968875"/>
            <a:ext cx="293688" cy="411163"/>
            <a:chOff x="4290" y="3130"/>
            <a:chExt cx="185" cy="259"/>
          </a:xfrm>
        </p:grpSpPr>
        <p:pic>
          <p:nvPicPr>
            <p:cNvPr id="40414" name="Picture 337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415" name="Freeform 343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16" name="Freeform 344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17" name="Freeform 345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18" name="Freeform 346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19" name="Freeform 347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0" name="Freeform 348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1" name="Freeform 349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2" name="Freeform 350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3" name="Freeform 351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4" name="Freeform 352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5" name="Freeform 353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426" name="Group 518"/>
            <p:cNvGrpSpPr>
              <a:grpSpLocks/>
            </p:cNvGrpSpPr>
            <p:nvPr/>
          </p:nvGrpSpPr>
          <p:grpSpPr bwMode="auto">
            <a:xfrm>
              <a:off x="4332" y="3207"/>
              <a:ext cx="143" cy="182"/>
              <a:chOff x="3774" y="2423"/>
              <a:chExt cx="189" cy="286"/>
            </a:xfrm>
          </p:grpSpPr>
          <p:sp>
            <p:nvSpPr>
              <p:cNvPr id="40427" name="Rectangle 51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28" name="Rectangle 52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29" name="Rectangle 52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30" name="Rectangle 52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31" name="Rectangle 52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32" name="Rectangle 52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071" name="Group 591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40406" name="AutoShape 592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07" name="Rectangle 593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08" name="Rectangle 594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09" name="AutoShape 595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10" name="Line 596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11" name="Line 597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12" name="Rectangle 598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13" name="Rectangle 599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72" name="Group 609"/>
          <p:cNvGrpSpPr>
            <a:grpSpLocks/>
          </p:cNvGrpSpPr>
          <p:nvPr/>
        </p:nvGrpSpPr>
        <p:grpSpPr bwMode="auto">
          <a:xfrm>
            <a:off x="7104063" y="5305425"/>
            <a:ext cx="273050" cy="341313"/>
            <a:chOff x="4475" y="3342"/>
            <a:chExt cx="172" cy="215"/>
          </a:xfrm>
        </p:grpSpPr>
        <p:sp>
          <p:nvSpPr>
            <p:cNvPr id="40375" name="AutoShape 475"/>
            <p:cNvSpPr>
              <a:spLocks noChangeAspect="1" noChangeArrowheads="1" noTextEdit="1"/>
            </p:cNvSpPr>
            <p:nvPr/>
          </p:nvSpPr>
          <p:spPr bwMode="auto">
            <a:xfrm>
              <a:off x="4500" y="3398"/>
              <a:ext cx="147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76" name="Freeform 477"/>
            <p:cNvSpPr>
              <a:spLocks/>
            </p:cNvSpPr>
            <p:nvPr/>
          </p:nvSpPr>
          <p:spPr bwMode="auto">
            <a:xfrm>
              <a:off x="4501" y="3398"/>
              <a:ext cx="146" cy="159"/>
            </a:xfrm>
            <a:custGeom>
              <a:avLst/>
              <a:gdLst>
                <a:gd name="T0" fmla="*/ 0 w 1894"/>
                <a:gd name="T1" fmla="*/ 0 h 1904"/>
                <a:gd name="T2" fmla="*/ 0 w 1894"/>
                <a:gd name="T3" fmla="*/ 0 h 1904"/>
                <a:gd name="T4" fmla="*/ 0 w 1894"/>
                <a:gd name="T5" fmla="*/ 0 h 1904"/>
                <a:gd name="T6" fmla="*/ 0 w 1894"/>
                <a:gd name="T7" fmla="*/ 0 h 1904"/>
                <a:gd name="T8" fmla="*/ 0 w 1894"/>
                <a:gd name="T9" fmla="*/ 0 h 1904"/>
                <a:gd name="T10" fmla="*/ 0 w 1894"/>
                <a:gd name="T11" fmla="*/ 0 h 1904"/>
                <a:gd name="T12" fmla="*/ 0 w 1894"/>
                <a:gd name="T13" fmla="*/ 0 h 1904"/>
                <a:gd name="T14" fmla="*/ 0 w 1894"/>
                <a:gd name="T15" fmla="*/ 0 h 1904"/>
                <a:gd name="T16" fmla="*/ 0 w 1894"/>
                <a:gd name="T17" fmla="*/ 0 h 1904"/>
                <a:gd name="T18" fmla="*/ 0 w 1894"/>
                <a:gd name="T19" fmla="*/ 0 h 1904"/>
                <a:gd name="T20" fmla="*/ 0 w 1894"/>
                <a:gd name="T21" fmla="*/ 0 h 1904"/>
                <a:gd name="T22" fmla="*/ 0 w 1894"/>
                <a:gd name="T23" fmla="*/ 0 h 1904"/>
                <a:gd name="T24" fmla="*/ 0 w 1894"/>
                <a:gd name="T25" fmla="*/ 0 h 1904"/>
                <a:gd name="T26" fmla="*/ 0 w 1894"/>
                <a:gd name="T27" fmla="*/ 0 h 1904"/>
                <a:gd name="T28" fmla="*/ 0 w 1894"/>
                <a:gd name="T29" fmla="*/ 0 h 1904"/>
                <a:gd name="T30" fmla="*/ 0 w 1894"/>
                <a:gd name="T31" fmla="*/ 0 h 1904"/>
                <a:gd name="T32" fmla="*/ 0 w 1894"/>
                <a:gd name="T33" fmla="*/ 0 h 1904"/>
                <a:gd name="T34" fmla="*/ 0 w 1894"/>
                <a:gd name="T35" fmla="*/ 0 h 1904"/>
                <a:gd name="T36" fmla="*/ 0 w 1894"/>
                <a:gd name="T37" fmla="*/ 0 h 1904"/>
                <a:gd name="T38" fmla="*/ 0 w 1894"/>
                <a:gd name="T39" fmla="*/ 0 h 1904"/>
                <a:gd name="T40" fmla="*/ 0 w 1894"/>
                <a:gd name="T41" fmla="*/ 0 h 1904"/>
                <a:gd name="T42" fmla="*/ 0 w 1894"/>
                <a:gd name="T43" fmla="*/ 0 h 1904"/>
                <a:gd name="T44" fmla="*/ 0 w 1894"/>
                <a:gd name="T45" fmla="*/ 0 h 1904"/>
                <a:gd name="T46" fmla="*/ 0 w 1894"/>
                <a:gd name="T47" fmla="*/ 0 h 1904"/>
                <a:gd name="T48" fmla="*/ 0 w 1894"/>
                <a:gd name="T49" fmla="*/ 0 h 1904"/>
                <a:gd name="T50" fmla="*/ 0 w 1894"/>
                <a:gd name="T51" fmla="*/ 0 h 1904"/>
                <a:gd name="T52" fmla="*/ 0 w 1894"/>
                <a:gd name="T53" fmla="*/ 0 h 1904"/>
                <a:gd name="T54" fmla="*/ 0 w 1894"/>
                <a:gd name="T55" fmla="*/ 0 h 1904"/>
                <a:gd name="T56" fmla="*/ 0 w 1894"/>
                <a:gd name="T57" fmla="*/ 0 h 1904"/>
                <a:gd name="T58" fmla="*/ 0 w 1894"/>
                <a:gd name="T59" fmla="*/ 0 h 1904"/>
                <a:gd name="T60" fmla="*/ 0 w 1894"/>
                <a:gd name="T61" fmla="*/ 0 h 1904"/>
                <a:gd name="T62" fmla="*/ 0 w 1894"/>
                <a:gd name="T63" fmla="*/ 0 h 1904"/>
                <a:gd name="T64" fmla="*/ 0 w 1894"/>
                <a:gd name="T65" fmla="*/ 0 h 1904"/>
                <a:gd name="T66" fmla="*/ 0 w 1894"/>
                <a:gd name="T67" fmla="*/ 0 h 1904"/>
                <a:gd name="T68" fmla="*/ 0 w 1894"/>
                <a:gd name="T69" fmla="*/ 0 h 1904"/>
                <a:gd name="T70" fmla="*/ 0 w 1894"/>
                <a:gd name="T71" fmla="*/ 0 h 1904"/>
                <a:gd name="T72" fmla="*/ 0 w 1894"/>
                <a:gd name="T73" fmla="*/ 0 h 1904"/>
                <a:gd name="T74" fmla="*/ 0 w 1894"/>
                <a:gd name="T75" fmla="*/ 0 h 1904"/>
                <a:gd name="T76" fmla="*/ 0 w 1894"/>
                <a:gd name="T77" fmla="*/ 0 h 1904"/>
                <a:gd name="T78" fmla="*/ 0 w 1894"/>
                <a:gd name="T79" fmla="*/ 0 h 1904"/>
                <a:gd name="T80" fmla="*/ 0 w 1894"/>
                <a:gd name="T81" fmla="*/ 0 h 1904"/>
                <a:gd name="T82" fmla="*/ 0 w 1894"/>
                <a:gd name="T83" fmla="*/ 0 h 1904"/>
                <a:gd name="T84" fmla="*/ 0 w 1894"/>
                <a:gd name="T85" fmla="*/ 0 h 1904"/>
                <a:gd name="T86" fmla="*/ 0 w 1894"/>
                <a:gd name="T87" fmla="*/ 0 h 1904"/>
                <a:gd name="T88" fmla="*/ 0 w 1894"/>
                <a:gd name="T89" fmla="*/ 0 h 1904"/>
                <a:gd name="T90" fmla="*/ 0 w 1894"/>
                <a:gd name="T91" fmla="*/ 0 h 1904"/>
                <a:gd name="T92" fmla="*/ 0 w 1894"/>
                <a:gd name="T93" fmla="*/ 0 h 19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94"/>
                <a:gd name="T142" fmla="*/ 0 h 1904"/>
                <a:gd name="T143" fmla="*/ 1894 w 1894"/>
                <a:gd name="T144" fmla="*/ 1904 h 19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94" h="1904">
                  <a:moveTo>
                    <a:pt x="651" y="0"/>
                  </a:moveTo>
                  <a:lnTo>
                    <a:pt x="653" y="0"/>
                  </a:lnTo>
                  <a:lnTo>
                    <a:pt x="659" y="0"/>
                  </a:lnTo>
                  <a:lnTo>
                    <a:pt x="668" y="0"/>
                  </a:lnTo>
                  <a:lnTo>
                    <a:pt x="682" y="0"/>
                  </a:lnTo>
                  <a:lnTo>
                    <a:pt x="699" y="1"/>
                  </a:lnTo>
                  <a:lnTo>
                    <a:pt x="720" y="1"/>
                  </a:lnTo>
                  <a:lnTo>
                    <a:pt x="742" y="3"/>
                  </a:lnTo>
                  <a:lnTo>
                    <a:pt x="769" y="4"/>
                  </a:lnTo>
                  <a:lnTo>
                    <a:pt x="799" y="6"/>
                  </a:lnTo>
                  <a:lnTo>
                    <a:pt x="831" y="8"/>
                  </a:lnTo>
                  <a:lnTo>
                    <a:pt x="865" y="10"/>
                  </a:lnTo>
                  <a:lnTo>
                    <a:pt x="902" y="13"/>
                  </a:lnTo>
                  <a:lnTo>
                    <a:pt x="941" y="17"/>
                  </a:lnTo>
                  <a:lnTo>
                    <a:pt x="982" y="21"/>
                  </a:lnTo>
                  <a:lnTo>
                    <a:pt x="1025" y="26"/>
                  </a:lnTo>
                  <a:lnTo>
                    <a:pt x="1070" y="32"/>
                  </a:lnTo>
                  <a:lnTo>
                    <a:pt x="1116" y="38"/>
                  </a:lnTo>
                  <a:lnTo>
                    <a:pt x="1164" y="46"/>
                  </a:lnTo>
                  <a:lnTo>
                    <a:pt x="1213" y="55"/>
                  </a:lnTo>
                  <a:lnTo>
                    <a:pt x="1263" y="63"/>
                  </a:lnTo>
                  <a:lnTo>
                    <a:pt x="1315" y="73"/>
                  </a:lnTo>
                  <a:lnTo>
                    <a:pt x="1366" y="85"/>
                  </a:lnTo>
                  <a:lnTo>
                    <a:pt x="1418" y="97"/>
                  </a:lnTo>
                  <a:lnTo>
                    <a:pt x="1472" y="111"/>
                  </a:lnTo>
                  <a:lnTo>
                    <a:pt x="1525" y="125"/>
                  </a:lnTo>
                  <a:lnTo>
                    <a:pt x="1579" y="141"/>
                  </a:lnTo>
                  <a:lnTo>
                    <a:pt x="1632" y="159"/>
                  </a:lnTo>
                  <a:lnTo>
                    <a:pt x="1685" y="177"/>
                  </a:lnTo>
                  <a:lnTo>
                    <a:pt x="1739" y="197"/>
                  </a:lnTo>
                  <a:lnTo>
                    <a:pt x="1791" y="218"/>
                  </a:lnTo>
                  <a:lnTo>
                    <a:pt x="1843" y="241"/>
                  </a:lnTo>
                  <a:lnTo>
                    <a:pt x="1894" y="266"/>
                  </a:lnTo>
                  <a:lnTo>
                    <a:pt x="1729" y="1139"/>
                  </a:lnTo>
                  <a:lnTo>
                    <a:pt x="1733" y="1140"/>
                  </a:lnTo>
                  <a:lnTo>
                    <a:pt x="1742" y="1146"/>
                  </a:lnTo>
                  <a:lnTo>
                    <a:pt x="1755" y="1156"/>
                  </a:lnTo>
                  <a:lnTo>
                    <a:pt x="1768" y="1173"/>
                  </a:lnTo>
                  <a:lnTo>
                    <a:pt x="1778" y="1199"/>
                  </a:lnTo>
                  <a:lnTo>
                    <a:pt x="1781" y="1234"/>
                  </a:lnTo>
                  <a:lnTo>
                    <a:pt x="1777" y="1281"/>
                  </a:lnTo>
                  <a:lnTo>
                    <a:pt x="1760" y="1341"/>
                  </a:lnTo>
                  <a:lnTo>
                    <a:pt x="1472" y="1765"/>
                  </a:lnTo>
                  <a:lnTo>
                    <a:pt x="1432" y="1765"/>
                  </a:lnTo>
                  <a:lnTo>
                    <a:pt x="1324" y="1904"/>
                  </a:lnTo>
                  <a:lnTo>
                    <a:pt x="1322" y="1904"/>
                  </a:lnTo>
                  <a:lnTo>
                    <a:pt x="1315" y="1903"/>
                  </a:lnTo>
                  <a:lnTo>
                    <a:pt x="1304" y="1902"/>
                  </a:lnTo>
                  <a:lnTo>
                    <a:pt x="1290" y="1900"/>
                  </a:lnTo>
                  <a:lnTo>
                    <a:pt x="1270" y="1897"/>
                  </a:lnTo>
                  <a:lnTo>
                    <a:pt x="1249" y="1894"/>
                  </a:lnTo>
                  <a:lnTo>
                    <a:pt x="1223" y="1891"/>
                  </a:lnTo>
                  <a:lnTo>
                    <a:pt x="1194" y="1887"/>
                  </a:lnTo>
                  <a:lnTo>
                    <a:pt x="1162" y="1881"/>
                  </a:lnTo>
                  <a:lnTo>
                    <a:pt x="1128" y="1876"/>
                  </a:lnTo>
                  <a:lnTo>
                    <a:pt x="1091" y="1869"/>
                  </a:lnTo>
                  <a:lnTo>
                    <a:pt x="1050" y="1862"/>
                  </a:lnTo>
                  <a:lnTo>
                    <a:pt x="1008" y="1854"/>
                  </a:lnTo>
                  <a:lnTo>
                    <a:pt x="964" y="1845"/>
                  </a:lnTo>
                  <a:lnTo>
                    <a:pt x="918" y="1835"/>
                  </a:lnTo>
                  <a:lnTo>
                    <a:pt x="870" y="1824"/>
                  </a:lnTo>
                  <a:lnTo>
                    <a:pt x="820" y="1813"/>
                  </a:lnTo>
                  <a:lnTo>
                    <a:pt x="769" y="1800"/>
                  </a:lnTo>
                  <a:lnTo>
                    <a:pt x="717" y="1786"/>
                  </a:lnTo>
                  <a:lnTo>
                    <a:pt x="664" y="1772"/>
                  </a:lnTo>
                  <a:lnTo>
                    <a:pt x="610" y="1755"/>
                  </a:lnTo>
                  <a:lnTo>
                    <a:pt x="555" y="1738"/>
                  </a:lnTo>
                  <a:lnTo>
                    <a:pt x="501" y="1720"/>
                  </a:lnTo>
                  <a:lnTo>
                    <a:pt x="445" y="1701"/>
                  </a:lnTo>
                  <a:lnTo>
                    <a:pt x="390" y="1681"/>
                  </a:lnTo>
                  <a:lnTo>
                    <a:pt x="334" y="1659"/>
                  </a:lnTo>
                  <a:lnTo>
                    <a:pt x="280" y="1636"/>
                  </a:lnTo>
                  <a:lnTo>
                    <a:pt x="225" y="1611"/>
                  </a:lnTo>
                  <a:lnTo>
                    <a:pt x="172" y="1585"/>
                  </a:lnTo>
                  <a:lnTo>
                    <a:pt x="119" y="1559"/>
                  </a:lnTo>
                  <a:lnTo>
                    <a:pt x="67" y="1530"/>
                  </a:lnTo>
                  <a:lnTo>
                    <a:pt x="17" y="1500"/>
                  </a:lnTo>
                  <a:lnTo>
                    <a:pt x="16" y="1495"/>
                  </a:lnTo>
                  <a:lnTo>
                    <a:pt x="12" y="1480"/>
                  </a:lnTo>
                  <a:lnTo>
                    <a:pt x="8" y="1457"/>
                  </a:lnTo>
                  <a:lnTo>
                    <a:pt x="4" y="1430"/>
                  </a:lnTo>
                  <a:lnTo>
                    <a:pt x="0" y="1401"/>
                  </a:lnTo>
                  <a:lnTo>
                    <a:pt x="0" y="1370"/>
                  </a:lnTo>
                  <a:lnTo>
                    <a:pt x="4" y="1343"/>
                  </a:lnTo>
                  <a:lnTo>
                    <a:pt x="12" y="1319"/>
                  </a:lnTo>
                  <a:lnTo>
                    <a:pt x="388" y="965"/>
                  </a:lnTo>
                  <a:lnTo>
                    <a:pt x="387" y="961"/>
                  </a:lnTo>
                  <a:lnTo>
                    <a:pt x="386" y="952"/>
                  </a:lnTo>
                  <a:lnTo>
                    <a:pt x="386" y="936"/>
                  </a:lnTo>
                  <a:lnTo>
                    <a:pt x="390" y="917"/>
                  </a:lnTo>
                  <a:lnTo>
                    <a:pt x="397" y="893"/>
                  </a:lnTo>
                  <a:lnTo>
                    <a:pt x="412" y="868"/>
                  </a:lnTo>
                  <a:lnTo>
                    <a:pt x="435" y="841"/>
                  </a:lnTo>
                  <a:lnTo>
                    <a:pt x="468" y="814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77" name="Freeform 482"/>
            <p:cNvSpPr>
              <a:spLocks/>
            </p:cNvSpPr>
            <p:nvPr/>
          </p:nvSpPr>
          <p:spPr bwMode="auto">
            <a:xfrm>
              <a:off x="4519" y="3499"/>
              <a:ext cx="85" cy="27"/>
            </a:xfrm>
            <a:custGeom>
              <a:avLst/>
              <a:gdLst>
                <a:gd name="T0" fmla="*/ 0 w 1106"/>
                <a:gd name="T1" fmla="*/ 0 h 331"/>
                <a:gd name="T2" fmla="*/ 0 w 1106"/>
                <a:gd name="T3" fmla="*/ 0 h 331"/>
                <a:gd name="T4" fmla="*/ 0 w 1106"/>
                <a:gd name="T5" fmla="*/ 0 h 331"/>
                <a:gd name="T6" fmla="*/ 0 w 1106"/>
                <a:gd name="T7" fmla="*/ 0 h 331"/>
                <a:gd name="T8" fmla="*/ 0 w 1106"/>
                <a:gd name="T9" fmla="*/ 0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331"/>
                <a:gd name="T17" fmla="*/ 1106 w 1106"/>
                <a:gd name="T18" fmla="*/ 331 h 3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331">
                  <a:moveTo>
                    <a:pt x="40" y="0"/>
                  </a:moveTo>
                  <a:lnTo>
                    <a:pt x="1106" y="277"/>
                  </a:lnTo>
                  <a:lnTo>
                    <a:pt x="1071" y="331"/>
                  </a:lnTo>
                  <a:lnTo>
                    <a:pt x="0" y="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78" name="Freeform 485"/>
            <p:cNvSpPr>
              <a:spLocks/>
            </p:cNvSpPr>
            <p:nvPr/>
          </p:nvSpPr>
          <p:spPr bwMode="auto">
            <a:xfrm>
              <a:off x="4505" y="3511"/>
              <a:ext cx="99" cy="42"/>
            </a:xfrm>
            <a:custGeom>
              <a:avLst/>
              <a:gdLst>
                <a:gd name="T0" fmla="*/ 0 w 1285"/>
                <a:gd name="T1" fmla="*/ 0 h 505"/>
                <a:gd name="T2" fmla="*/ 0 w 1285"/>
                <a:gd name="T3" fmla="*/ 0 h 505"/>
                <a:gd name="T4" fmla="*/ 0 w 1285"/>
                <a:gd name="T5" fmla="*/ 0 h 505"/>
                <a:gd name="T6" fmla="*/ 0 w 1285"/>
                <a:gd name="T7" fmla="*/ 0 h 505"/>
                <a:gd name="T8" fmla="*/ 0 w 1285"/>
                <a:gd name="T9" fmla="*/ 0 h 505"/>
                <a:gd name="T10" fmla="*/ 0 w 1285"/>
                <a:gd name="T11" fmla="*/ 0 h 505"/>
                <a:gd name="T12" fmla="*/ 0 w 1285"/>
                <a:gd name="T13" fmla="*/ 0 h 505"/>
                <a:gd name="T14" fmla="*/ 0 w 1285"/>
                <a:gd name="T15" fmla="*/ 0 h 505"/>
                <a:gd name="T16" fmla="*/ 0 w 1285"/>
                <a:gd name="T17" fmla="*/ 0 h 505"/>
                <a:gd name="T18" fmla="*/ 0 w 1285"/>
                <a:gd name="T19" fmla="*/ 0 h 505"/>
                <a:gd name="T20" fmla="*/ 0 w 1285"/>
                <a:gd name="T21" fmla="*/ 0 h 505"/>
                <a:gd name="T22" fmla="*/ 0 w 1285"/>
                <a:gd name="T23" fmla="*/ 0 h 505"/>
                <a:gd name="T24" fmla="*/ 0 w 1285"/>
                <a:gd name="T25" fmla="*/ 0 h 505"/>
                <a:gd name="T26" fmla="*/ 0 w 1285"/>
                <a:gd name="T27" fmla="*/ 0 h 505"/>
                <a:gd name="T28" fmla="*/ 0 w 1285"/>
                <a:gd name="T29" fmla="*/ 0 h 505"/>
                <a:gd name="T30" fmla="*/ 0 w 1285"/>
                <a:gd name="T31" fmla="*/ 0 h 505"/>
                <a:gd name="T32" fmla="*/ 0 w 1285"/>
                <a:gd name="T33" fmla="*/ 0 h 505"/>
                <a:gd name="T34" fmla="*/ 0 w 1285"/>
                <a:gd name="T35" fmla="*/ 0 h 505"/>
                <a:gd name="T36" fmla="*/ 0 w 1285"/>
                <a:gd name="T37" fmla="*/ 0 h 505"/>
                <a:gd name="T38" fmla="*/ 0 w 1285"/>
                <a:gd name="T39" fmla="*/ 0 h 505"/>
                <a:gd name="T40" fmla="*/ 0 w 1285"/>
                <a:gd name="T41" fmla="*/ 0 h 505"/>
                <a:gd name="T42" fmla="*/ 0 w 1285"/>
                <a:gd name="T43" fmla="*/ 0 h 505"/>
                <a:gd name="T44" fmla="*/ 0 w 1285"/>
                <a:gd name="T45" fmla="*/ 0 h 505"/>
                <a:gd name="T46" fmla="*/ 0 w 1285"/>
                <a:gd name="T47" fmla="*/ 0 h 505"/>
                <a:gd name="T48" fmla="*/ 0 w 1285"/>
                <a:gd name="T49" fmla="*/ 0 h 505"/>
                <a:gd name="T50" fmla="*/ 0 w 1285"/>
                <a:gd name="T51" fmla="*/ 0 h 505"/>
                <a:gd name="T52" fmla="*/ 0 w 1285"/>
                <a:gd name="T53" fmla="*/ 0 h 505"/>
                <a:gd name="T54" fmla="*/ 0 w 1285"/>
                <a:gd name="T55" fmla="*/ 0 h 505"/>
                <a:gd name="T56" fmla="*/ 0 w 1285"/>
                <a:gd name="T57" fmla="*/ 0 h 505"/>
                <a:gd name="T58" fmla="*/ 0 w 1285"/>
                <a:gd name="T59" fmla="*/ 0 h 505"/>
                <a:gd name="T60" fmla="*/ 0 w 1285"/>
                <a:gd name="T61" fmla="*/ 0 h 505"/>
                <a:gd name="T62" fmla="*/ 0 w 1285"/>
                <a:gd name="T63" fmla="*/ 0 h 505"/>
                <a:gd name="T64" fmla="*/ 0 w 1285"/>
                <a:gd name="T65" fmla="*/ 0 h 505"/>
                <a:gd name="T66" fmla="*/ 0 w 1285"/>
                <a:gd name="T67" fmla="*/ 0 h 505"/>
                <a:gd name="T68" fmla="*/ 0 w 1285"/>
                <a:gd name="T69" fmla="*/ 0 h 505"/>
                <a:gd name="T70" fmla="*/ 0 w 1285"/>
                <a:gd name="T71" fmla="*/ 0 h 505"/>
                <a:gd name="T72" fmla="*/ 0 w 1285"/>
                <a:gd name="T73" fmla="*/ 0 h 505"/>
                <a:gd name="T74" fmla="*/ 0 w 1285"/>
                <a:gd name="T75" fmla="*/ 0 h 505"/>
                <a:gd name="T76" fmla="*/ 0 w 1285"/>
                <a:gd name="T77" fmla="*/ 0 h 505"/>
                <a:gd name="T78" fmla="*/ 0 w 1285"/>
                <a:gd name="T79" fmla="*/ 0 h 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85"/>
                <a:gd name="T121" fmla="*/ 0 h 505"/>
                <a:gd name="T122" fmla="*/ 1285 w 1285"/>
                <a:gd name="T123" fmla="*/ 505 h 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85" h="505">
                  <a:moveTo>
                    <a:pt x="1284" y="391"/>
                  </a:moveTo>
                  <a:lnTo>
                    <a:pt x="1282" y="391"/>
                  </a:lnTo>
                  <a:lnTo>
                    <a:pt x="1275" y="390"/>
                  </a:lnTo>
                  <a:lnTo>
                    <a:pt x="1264" y="389"/>
                  </a:lnTo>
                  <a:lnTo>
                    <a:pt x="1250" y="387"/>
                  </a:lnTo>
                  <a:lnTo>
                    <a:pt x="1232" y="385"/>
                  </a:lnTo>
                  <a:lnTo>
                    <a:pt x="1209" y="382"/>
                  </a:lnTo>
                  <a:lnTo>
                    <a:pt x="1183" y="378"/>
                  </a:lnTo>
                  <a:lnTo>
                    <a:pt x="1155" y="374"/>
                  </a:lnTo>
                  <a:lnTo>
                    <a:pt x="1124" y="369"/>
                  </a:lnTo>
                  <a:lnTo>
                    <a:pt x="1089" y="362"/>
                  </a:lnTo>
                  <a:lnTo>
                    <a:pt x="1052" y="355"/>
                  </a:lnTo>
                  <a:lnTo>
                    <a:pt x="1013" y="349"/>
                  </a:lnTo>
                  <a:lnTo>
                    <a:pt x="971" y="340"/>
                  </a:lnTo>
                  <a:lnTo>
                    <a:pt x="926" y="332"/>
                  </a:lnTo>
                  <a:lnTo>
                    <a:pt x="881" y="322"/>
                  </a:lnTo>
                  <a:lnTo>
                    <a:pt x="834" y="311"/>
                  </a:lnTo>
                  <a:lnTo>
                    <a:pt x="785" y="299"/>
                  </a:lnTo>
                  <a:lnTo>
                    <a:pt x="735" y="287"/>
                  </a:lnTo>
                  <a:lnTo>
                    <a:pt x="684" y="273"/>
                  </a:lnTo>
                  <a:lnTo>
                    <a:pt x="632" y="259"/>
                  </a:lnTo>
                  <a:lnTo>
                    <a:pt x="579" y="244"/>
                  </a:lnTo>
                  <a:lnTo>
                    <a:pt x="526" y="228"/>
                  </a:lnTo>
                  <a:lnTo>
                    <a:pt x="472" y="209"/>
                  </a:lnTo>
                  <a:lnTo>
                    <a:pt x="419" y="191"/>
                  </a:lnTo>
                  <a:lnTo>
                    <a:pt x="364" y="171"/>
                  </a:lnTo>
                  <a:lnTo>
                    <a:pt x="311" y="150"/>
                  </a:lnTo>
                  <a:lnTo>
                    <a:pt x="259" y="128"/>
                  </a:lnTo>
                  <a:lnTo>
                    <a:pt x="206" y="105"/>
                  </a:lnTo>
                  <a:lnTo>
                    <a:pt x="155" y="81"/>
                  </a:lnTo>
                  <a:lnTo>
                    <a:pt x="104" y="55"/>
                  </a:lnTo>
                  <a:lnTo>
                    <a:pt x="55" y="28"/>
                  </a:lnTo>
                  <a:lnTo>
                    <a:pt x="7" y="0"/>
                  </a:lnTo>
                  <a:lnTo>
                    <a:pt x="6" y="4"/>
                  </a:lnTo>
                  <a:lnTo>
                    <a:pt x="4" y="15"/>
                  </a:lnTo>
                  <a:lnTo>
                    <a:pt x="2" y="32"/>
                  </a:lnTo>
                  <a:lnTo>
                    <a:pt x="0" y="53"/>
                  </a:lnTo>
                  <a:lnTo>
                    <a:pt x="0" y="76"/>
                  </a:lnTo>
                  <a:lnTo>
                    <a:pt x="2" y="98"/>
                  </a:lnTo>
                  <a:lnTo>
                    <a:pt x="8" y="120"/>
                  </a:lnTo>
                  <a:lnTo>
                    <a:pt x="18" y="137"/>
                  </a:lnTo>
                  <a:lnTo>
                    <a:pt x="19" y="139"/>
                  </a:lnTo>
                  <a:lnTo>
                    <a:pt x="22" y="141"/>
                  </a:lnTo>
                  <a:lnTo>
                    <a:pt x="28" y="144"/>
                  </a:lnTo>
                  <a:lnTo>
                    <a:pt x="37" y="148"/>
                  </a:lnTo>
                  <a:lnTo>
                    <a:pt x="47" y="155"/>
                  </a:lnTo>
                  <a:lnTo>
                    <a:pt x="59" y="162"/>
                  </a:lnTo>
                  <a:lnTo>
                    <a:pt x="75" y="170"/>
                  </a:lnTo>
                  <a:lnTo>
                    <a:pt x="92" y="180"/>
                  </a:lnTo>
                  <a:lnTo>
                    <a:pt x="112" y="190"/>
                  </a:lnTo>
                  <a:lnTo>
                    <a:pt x="134" y="200"/>
                  </a:lnTo>
                  <a:lnTo>
                    <a:pt x="159" y="212"/>
                  </a:lnTo>
                  <a:lnTo>
                    <a:pt x="186" y="225"/>
                  </a:lnTo>
                  <a:lnTo>
                    <a:pt x="215" y="238"/>
                  </a:lnTo>
                  <a:lnTo>
                    <a:pt x="247" y="252"/>
                  </a:lnTo>
                  <a:lnTo>
                    <a:pt x="281" y="267"/>
                  </a:lnTo>
                  <a:lnTo>
                    <a:pt x="318" y="281"/>
                  </a:lnTo>
                  <a:lnTo>
                    <a:pt x="358" y="296"/>
                  </a:lnTo>
                  <a:lnTo>
                    <a:pt x="399" y="311"/>
                  </a:lnTo>
                  <a:lnTo>
                    <a:pt x="443" y="326"/>
                  </a:lnTo>
                  <a:lnTo>
                    <a:pt x="491" y="341"/>
                  </a:lnTo>
                  <a:lnTo>
                    <a:pt x="540" y="357"/>
                  </a:lnTo>
                  <a:lnTo>
                    <a:pt x="592" y="372"/>
                  </a:lnTo>
                  <a:lnTo>
                    <a:pt x="647" y="387"/>
                  </a:lnTo>
                  <a:lnTo>
                    <a:pt x="703" y="402"/>
                  </a:lnTo>
                  <a:lnTo>
                    <a:pt x="764" y="416"/>
                  </a:lnTo>
                  <a:lnTo>
                    <a:pt x="826" y="431"/>
                  </a:lnTo>
                  <a:lnTo>
                    <a:pt x="890" y="444"/>
                  </a:lnTo>
                  <a:lnTo>
                    <a:pt x="958" y="459"/>
                  </a:lnTo>
                  <a:lnTo>
                    <a:pt x="1028" y="472"/>
                  </a:lnTo>
                  <a:lnTo>
                    <a:pt x="1101" y="483"/>
                  </a:lnTo>
                  <a:lnTo>
                    <a:pt x="1177" y="494"/>
                  </a:lnTo>
                  <a:lnTo>
                    <a:pt x="1255" y="505"/>
                  </a:lnTo>
                  <a:lnTo>
                    <a:pt x="1256" y="503"/>
                  </a:lnTo>
                  <a:lnTo>
                    <a:pt x="1260" y="497"/>
                  </a:lnTo>
                  <a:lnTo>
                    <a:pt x="1265" y="487"/>
                  </a:lnTo>
                  <a:lnTo>
                    <a:pt x="1272" y="473"/>
                  </a:lnTo>
                  <a:lnTo>
                    <a:pt x="1278" y="456"/>
                  </a:lnTo>
                  <a:lnTo>
                    <a:pt x="1282" y="437"/>
                  </a:lnTo>
                  <a:lnTo>
                    <a:pt x="1285" y="415"/>
                  </a:lnTo>
                  <a:lnTo>
                    <a:pt x="1284" y="39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79" name="AutoShape 525"/>
            <p:cNvSpPr>
              <a:spLocks noChangeAspect="1" noChangeArrowheads="1" noTextEdit="1"/>
            </p:cNvSpPr>
            <p:nvPr/>
          </p:nvSpPr>
          <p:spPr bwMode="auto">
            <a:xfrm>
              <a:off x="4475" y="3342"/>
              <a:ext cx="16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80" name="Freeform 542"/>
            <p:cNvSpPr>
              <a:spLocks/>
            </p:cNvSpPr>
            <p:nvPr/>
          </p:nvSpPr>
          <p:spPr bwMode="auto">
            <a:xfrm>
              <a:off x="4508" y="3354"/>
              <a:ext cx="23" cy="31"/>
            </a:xfrm>
            <a:custGeom>
              <a:avLst/>
              <a:gdLst>
                <a:gd name="T0" fmla="*/ 0 w 179"/>
                <a:gd name="T1" fmla="*/ 0 h 216"/>
                <a:gd name="T2" fmla="*/ 0 w 179"/>
                <a:gd name="T3" fmla="*/ 0 h 216"/>
                <a:gd name="T4" fmla="*/ 0 w 179"/>
                <a:gd name="T5" fmla="*/ 0 h 216"/>
                <a:gd name="T6" fmla="*/ 0 w 179"/>
                <a:gd name="T7" fmla="*/ 0 h 216"/>
                <a:gd name="T8" fmla="*/ 0 w 179"/>
                <a:gd name="T9" fmla="*/ 0 h 216"/>
                <a:gd name="T10" fmla="*/ 0 w 179"/>
                <a:gd name="T11" fmla="*/ 0 h 216"/>
                <a:gd name="T12" fmla="*/ 0 w 179"/>
                <a:gd name="T13" fmla="*/ 0 h 216"/>
                <a:gd name="T14" fmla="*/ 0 w 179"/>
                <a:gd name="T15" fmla="*/ 0 h 216"/>
                <a:gd name="T16" fmla="*/ 0 w 179"/>
                <a:gd name="T17" fmla="*/ 0 h 216"/>
                <a:gd name="T18" fmla="*/ 0 w 179"/>
                <a:gd name="T19" fmla="*/ 0 h 216"/>
                <a:gd name="T20" fmla="*/ 0 w 179"/>
                <a:gd name="T21" fmla="*/ 0 h 216"/>
                <a:gd name="T22" fmla="*/ 0 w 179"/>
                <a:gd name="T23" fmla="*/ 0 h 216"/>
                <a:gd name="T24" fmla="*/ 0 w 179"/>
                <a:gd name="T25" fmla="*/ 0 h 216"/>
                <a:gd name="T26" fmla="*/ 0 w 179"/>
                <a:gd name="T27" fmla="*/ 0 h 216"/>
                <a:gd name="T28" fmla="*/ 0 w 179"/>
                <a:gd name="T29" fmla="*/ 0 h 216"/>
                <a:gd name="T30" fmla="*/ 0 w 179"/>
                <a:gd name="T31" fmla="*/ 0 h 216"/>
                <a:gd name="T32" fmla="*/ 0 w 179"/>
                <a:gd name="T33" fmla="*/ 0 h 216"/>
                <a:gd name="T34" fmla="*/ 0 w 179"/>
                <a:gd name="T35" fmla="*/ 0 h 216"/>
                <a:gd name="T36" fmla="*/ 0 w 179"/>
                <a:gd name="T37" fmla="*/ 0 h 216"/>
                <a:gd name="T38" fmla="*/ 0 w 179"/>
                <a:gd name="T39" fmla="*/ 0 h 216"/>
                <a:gd name="T40" fmla="*/ 0 w 179"/>
                <a:gd name="T41" fmla="*/ 0 h 216"/>
                <a:gd name="T42" fmla="*/ 0 w 179"/>
                <a:gd name="T43" fmla="*/ 0 h 216"/>
                <a:gd name="T44" fmla="*/ 0 w 179"/>
                <a:gd name="T45" fmla="*/ 0 h 216"/>
                <a:gd name="T46" fmla="*/ 0 w 179"/>
                <a:gd name="T47" fmla="*/ 0 h 216"/>
                <a:gd name="T48" fmla="*/ 0 w 179"/>
                <a:gd name="T49" fmla="*/ 0 h 216"/>
                <a:gd name="T50" fmla="*/ 0 w 179"/>
                <a:gd name="T51" fmla="*/ 0 h 216"/>
                <a:gd name="T52" fmla="*/ 0 w 179"/>
                <a:gd name="T53" fmla="*/ 0 h 216"/>
                <a:gd name="T54" fmla="*/ 0 w 179"/>
                <a:gd name="T55" fmla="*/ 0 h 216"/>
                <a:gd name="T56" fmla="*/ 0 w 179"/>
                <a:gd name="T57" fmla="*/ 0 h 216"/>
                <a:gd name="T58" fmla="*/ 0 w 179"/>
                <a:gd name="T59" fmla="*/ 0 h 216"/>
                <a:gd name="T60" fmla="*/ 0 w 179"/>
                <a:gd name="T61" fmla="*/ 0 h 216"/>
                <a:gd name="T62" fmla="*/ 0 w 179"/>
                <a:gd name="T63" fmla="*/ 0 h 216"/>
                <a:gd name="T64" fmla="*/ 0 w 179"/>
                <a:gd name="T65" fmla="*/ 0 h 216"/>
                <a:gd name="T66" fmla="*/ 0 w 179"/>
                <a:gd name="T67" fmla="*/ 0 h 216"/>
                <a:gd name="T68" fmla="*/ 0 w 179"/>
                <a:gd name="T69" fmla="*/ 0 h 216"/>
                <a:gd name="T70" fmla="*/ 0 w 179"/>
                <a:gd name="T71" fmla="*/ 0 h 216"/>
                <a:gd name="T72" fmla="*/ 0 w 179"/>
                <a:gd name="T73" fmla="*/ 0 h 216"/>
                <a:gd name="T74" fmla="*/ 0 w 179"/>
                <a:gd name="T75" fmla="*/ 0 h 216"/>
                <a:gd name="T76" fmla="*/ 0 w 179"/>
                <a:gd name="T77" fmla="*/ 0 h 216"/>
                <a:gd name="T78" fmla="*/ 0 w 179"/>
                <a:gd name="T79" fmla="*/ 0 h 216"/>
                <a:gd name="T80" fmla="*/ 0 w 179"/>
                <a:gd name="T81" fmla="*/ 0 h 216"/>
                <a:gd name="T82" fmla="*/ 0 w 179"/>
                <a:gd name="T83" fmla="*/ 0 h 216"/>
                <a:gd name="T84" fmla="*/ 0 w 179"/>
                <a:gd name="T85" fmla="*/ 0 h 216"/>
                <a:gd name="T86" fmla="*/ 0 w 179"/>
                <a:gd name="T87" fmla="*/ 0 h 216"/>
                <a:gd name="T88" fmla="*/ 0 w 179"/>
                <a:gd name="T89" fmla="*/ 0 h 216"/>
                <a:gd name="T90" fmla="*/ 0 w 179"/>
                <a:gd name="T91" fmla="*/ 0 h 216"/>
                <a:gd name="T92" fmla="*/ 0 w 179"/>
                <a:gd name="T93" fmla="*/ 0 h 216"/>
                <a:gd name="T94" fmla="*/ 0 w 179"/>
                <a:gd name="T95" fmla="*/ 0 h 216"/>
                <a:gd name="T96" fmla="*/ 0 w 179"/>
                <a:gd name="T97" fmla="*/ 0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9"/>
                <a:gd name="T148" fmla="*/ 0 h 216"/>
                <a:gd name="T149" fmla="*/ 179 w 179"/>
                <a:gd name="T150" fmla="*/ 216 h 2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9" h="216">
                  <a:moveTo>
                    <a:pt x="63" y="28"/>
                  </a:moveTo>
                  <a:lnTo>
                    <a:pt x="49" y="37"/>
                  </a:lnTo>
                  <a:lnTo>
                    <a:pt x="38" y="47"/>
                  </a:lnTo>
                  <a:lnTo>
                    <a:pt x="27" y="59"/>
                  </a:lnTo>
                  <a:lnTo>
                    <a:pt x="18" y="72"/>
                  </a:lnTo>
                  <a:lnTo>
                    <a:pt x="10" y="86"/>
                  </a:lnTo>
                  <a:lnTo>
                    <a:pt x="5" y="101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2" y="155"/>
                  </a:lnTo>
                  <a:lnTo>
                    <a:pt x="10" y="173"/>
                  </a:lnTo>
                  <a:lnTo>
                    <a:pt x="23" y="190"/>
                  </a:lnTo>
                  <a:lnTo>
                    <a:pt x="40" y="201"/>
                  </a:lnTo>
                  <a:lnTo>
                    <a:pt x="59" y="211"/>
                  </a:lnTo>
                  <a:lnTo>
                    <a:pt x="79" y="215"/>
                  </a:lnTo>
                  <a:lnTo>
                    <a:pt x="100" y="216"/>
                  </a:lnTo>
                  <a:lnTo>
                    <a:pt x="120" y="213"/>
                  </a:lnTo>
                  <a:lnTo>
                    <a:pt x="124" y="213"/>
                  </a:lnTo>
                  <a:lnTo>
                    <a:pt x="128" y="211"/>
                  </a:lnTo>
                  <a:lnTo>
                    <a:pt x="131" y="208"/>
                  </a:lnTo>
                  <a:lnTo>
                    <a:pt x="132" y="203"/>
                  </a:lnTo>
                  <a:lnTo>
                    <a:pt x="130" y="198"/>
                  </a:lnTo>
                  <a:lnTo>
                    <a:pt x="126" y="194"/>
                  </a:lnTo>
                  <a:lnTo>
                    <a:pt x="121" y="190"/>
                  </a:lnTo>
                  <a:lnTo>
                    <a:pt x="116" y="187"/>
                  </a:lnTo>
                  <a:lnTo>
                    <a:pt x="105" y="184"/>
                  </a:lnTo>
                  <a:lnTo>
                    <a:pt x="95" y="182"/>
                  </a:lnTo>
                  <a:lnTo>
                    <a:pt x="84" y="180"/>
                  </a:lnTo>
                  <a:lnTo>
                    <a:pt x="75" y="178"/>
                  </a:lnTo>
                  <a:lnTo>
                    <a:pt x="65" y="175"/>
                  </a:lnTo>
                  <a:lnTo>
                    <a:pt x="56" y="170"/>
                  </a:lnTo>
                  <a:lnTo>
                    <a:pt x="47" y="165"/>
                  </a:lnTo>
                  <a:lnTo>
                    <a:pt x="39" y="156"/>
                  </a:lnTo>
                  <a:lnTo>
                    <a:pt x="36" y="120"/>
                  </a:lnTo>
                  <a:lnTo>
                    <a:pt x="44" y="90"/>
                  </a:lnTo>
                  <a:lnTo>
                    <a:pt x="61" y="67"/>
                  </a:lnTo>
                  <a:lnTo>
                    <a:pt x="84" y="47"/>
                  </a:lnTo>
                  <a:lnTo>
                    <a:pt x="109" y="32"/>
                  </a:lnTo>
                  <a:lnTo>
                    <a:pt x="136" y="21"/>
                  </a:lnTo>
                  <a:lnTo>
                    <a:pt x="160" y="12"/>
                  </a:lnTo>
                  <a:lnTo>
                    <a:pt x="179" y="5"/>
                  </a:lnTo>
                  <a:lnTo>
                    <a:pt x="167" y="1"/>
                  </a:lnTo>
                  <a:lnTo>
                    <a:pt x="154" y="0"/>
                  </a:lnTo>
                  <a:lnTo>
                    <a:pt x="140" y="2"/>
                  </a:lnTo>
                  <a:lnTo>
                    <a:pt x="124" y="5"/>
                  </a:lnTo>
                  <a:lnTo>
                    <a:pt x="108" y="10"/>
                  </a:lnTo>
                  <a:lnTo>
                    <a:pt x="92" y="15"/>
                  </a:lnTo>
                  <a:lnTo>
                    <a:pt x="77" y="22"/>
                  </a:lnTo>
                  <a:lnTo>
                    <a:pt x="63" y="28"/>
                  </a:lnTo>
                  <a:close/>
                </a:path>
              </a:pathLst>
            </a:custGeom>
            <a:solidFill>
              <a:srgbClr val="C9E8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81" name="Freeform 543"/>
            <p:cNvSpPr>
              <a:spLocks/>
            </p:cNvSpPr>
            <p:nvPr/>
          </p:nvSpPr>
          <p:spPr bwMode="auto">
            <a:xfrm>
              <a:off x="4547" y="3353"/>
              <a:ext cx="14" cy="24"/>
            </a:xfrm>
            <a:custGeom>
              <a:avLst/>
              <a:gdLst>
                <a:gd name="T0" fmla="*/ 0 w 114"/>
                <a:gd name="T1" fmla="*/ 0 h 168"/>
                <a:gd name="T2" fmla="*/ 0 w 114"/>
                <a:gd name="T3" fmla="*/ 0 h 168"/>
                <a:gd name="T4" fmla="*/ 0 w 114"/>
                <a:gd name="T5" fmla="*/ 0 h 168"/>
                <a:gd name="T6" fmla="*/ 0 w 114"/>
                <a:gd name="T7" fmla="*/ 0 h 168"/>
                <a:gd name="T8" fmla="*/ 0 w 114"/>
                <a:gd name="T9" fmla="*/ 0 h 168"/>
                <a:gd name="T10" fmla="*/ 0 w 114"/>
                <a:gd name="T11" fmla="*/ 0 h 168"/>
                <a:gd name="T12" fmla="*/ 0 w 114"/>
                <a:gd name="T13" fmla="*/ 0 h 168"/>
                <a:gd name="T14" fmla="*/ 0 w 114"/>
                <a:gd name="T15" fmla="*/ 0 h 168"/>
                <a:gd name="T16" fmla="*/ 0 w 114"/>
                <a:gd name="T17" fmla="*/ 0 h 168"/>
                <a:gd name="T18" fmla="*/ 0 w 114"/>
                <a:gd name="T19" fmla="*/ 0 h 168"/>
                <a:gd name="T20" fmla="*/ 0 w 114"/>
                <a:gd name="T21" fmla="*/ 0 h 168"/>
                <a:gd name="T22" fmla="*/ 0 w 114"/>
                <a:gd name="T23" fmla="*/ 0 h 168"/>
                <a:gd name="T24" fmla="*/ 0 w 114"/>
                <a:gd name="T25" fmla="*/ 0 h 168"/>
                <a:gd name="T26" fmla="*/ 0 w 114"/>
                <a:gd name="T27" fmla="*/ 0 h 168"/>
                <a:gd name="T28" fmla="*/ 0 w 114"/>
                <a:gd name="T29" fmla="*/ 0 h 168"/>
                <a:gd name="T30" fmla="*/ 0 w 114"/>
                <a:gd name="T31" fmla="*/ 0 h 168"/>
                <a:gd name="T32" fmla="*/ 0 w 114"/>
                <a:gd name="T33" fmla="*/ 0 h 168"/>
                <a:gd name="T34" fmla="*/ 0 w 114"/>
                <a:gd name="T35" fmla="*/ 0 h 168"/>
                <a:gd name="T36" fmla="*/ 0 w 114"/>
                <a:gd name="T37" fmla="*/ 0 h 168"/>
                <a:gd name="T38" fmla="*/ 0 w 114"/>
                <a:gd name="T39" fmla="*/ 0 h 168"/>
                <a:gd name="T40" fmla="*/ 0 w 114"/>
                <a:gd name="T41" fmla="*/ 0 h 168"/>
                <a:gd name="T42" fmla="*/ 0 w 114"/>
                <a:gd name="T43" fmla="*/ 0 h 168"/>
                <a:gd name="T44" fmla="*/ 0 w 114"/>
                <a:gd name="T45" fmla="*/ 0 h 168"/>
                <a:gd name="T46" fmla="*/ 0 w 114"/>
                <a:gd name="T47" fmla="*/ 0 h 168"/>
                <a:gd name="T48" fmla="*/ 0 w 114"/>
                <a:gd name="T49" fmla="*/ 0 h 168"/>
                <a:gd name="T50" fmla="*/ 0 w 114"/>
                <a:gd name="T51" fmla="*/ 0 h 168"/>
                <a:gd name="T52" fmla="*/ 0 w 114"/>
                <a:gd name="T53" fmla="*/ 0 h 168"/>
                <a:gd name="T54" fmla="*/ 0 w 114"/>
                <a:gd name="T55" fmla="*/ 0 h 168"/>
                <a:gd name="T56" fmla="*/ 0 w 114"/>
                <a:gd name="T57" fmla="*/ 0 h 168"/>
                <a:gd name="T58" fmla="*/ 0 w 114"/>
                <a:gd name="T59" fmla="*/ 0 h 168"/>
                <a:gd name="T60" fmla="*/ 0 w 114"/>
                <a:gd name="T61" fmla="*/ 0 h 168"/>
                <a:gd name="T62" fmla="*/ 0 w 114"/>
                <a:gd name="T63" fmla="*/ 0 h 168"/>
                <a:gd name="T64" fmla="*/ 0 w 114"/>
                <a:gd name="T65" fmla="*/ 0 h 168"/>
                <a:gd name="T66" fmla="*/ 0 w 114"/>
                <a:gd name="T67" fmla="*/ 0 h 168"/>
                <a:gd name="T68" fmla="*/ 0 w 114"/>
                <a:gd name="T69" fmla="*/ 0 h 168"/>
                <a:gd name="T70" fmla="*/ 0 w 114"/>
                <a:gd name="T71" fmla="*/ 0 h 168"/>
                <a:gd name="T72" fmla="*/ 0 w 114"/>
                <a:gd name="T73" fmla="*/ 0 h 168"/>
                <a:gd name="T74" fmla="*/ 0 w 114"/>
                <a:gd name="T75" fmla="*/ 0 h 168"/>
                <a:gd name="T76" fmla="*/ 0 w 114"/>
                <a:gd name="T77" fmla="*/ 0 h 168"/>
                <a:gd name="T78" fmla="*/ 0 w 114"/>
                <a:gd name="T79" fmla="*/ 0 h 168"/>
                <a:gd name="T80" fmla="*/ 0 w 114"/>
                <a:gd name="T81" fmla="*/ 0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168"/>
                <a:gd name="T125" fmla="*/ 114 w 114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168">
                  <a:moveTo>
                    <a:pt x="96" y="55"/>
                  </a:moveTo>
                  <a:lnTo>
                    <a:pt x="101" y="72"/>
                  </a:lnTo>
                  <a:lnTo>
                    <a:pt x="100" y="88"/>
                  </a:lnTo>
                  <a:lnTo>
                    <a:pt x="92" y="101"/>
                  </a:lnTo>
                  <a:lnTo>
                    <a:pt x="82" y="112"/>
                  </a:lnTo>
                  <a:lnTo>
                    <a:pt x="69" y="123"/>
                  </a:lnTo>
                  <a:lnTo>
                    <a:pt x="54" y="134"/>
                  </a:lnTo>
                  <a:lnTo>
                    <a:pt x="40" y="143"/>
                  </a:lnTo>
                  <a:lnTo>
                    <a:pt x="27" y="153"/>
                  </a:lnTo>
                  <a:lnTo>
                    <a:pt x="25" y="156"/>
                  </a:lnTo>
                  <a:lnTo>
                    <a:pt x="24" y="158"/>
                  </a:lnTo>
                  <a:lnTo>
                    <a:pt x="24" y="162"/>
                  </a:lnTo>
                  <a:lnTo>
                    <a:pt x="25" y="165"/>
                  </a:lnTo>
                  <a:lnTo>
                    <a:pt x="28" y="167"/>
                  </a:lnTo>
                  <a:lnTo>
                    <a:pt x="31" y="168"/>
                  </a:lnTo>
                  <a:lnTo>
                    <a:pt x="33" y="168"/>
                  </a:lnTo>
                  <a:lnTo>
                    <a:pt x="37" y="167"/>
                  </a:lnTo>
                  <a:lnTo>
                    <a:pt x="53" y="157"/>
                  </a:lnTo>
                  <a:lnTo>
                    <a:pt x="69" y="147"/>
                  </a:lnTo>
                  <a:lnTo>
                    <a:pt x="84" y="135"/>
                  </a:lnTo>
                  <a:lnTo>
                    <a:pt x="97" y="121"/>
                  </a:lnTo>
                  <a:lnTo>
                    <a:pt x="107" y="106"/>
                  </a:lnTo>
                  <a:lnTo>
                    <a:pt x="113" y="89"/>
                  </a:lnTo>
                  <a:lnTo>
                    <a:pt x="114" y="71"/>
                  </a:lnTo>
                  <a:lnTo>
                    <a:pt x="110" y="51"/>
                  </a:lnTo>
                  <a:lnTo>
                    <a:pt x="101" y="36"/>
                  </a:lnTo>
                  <a:lnTo>
                    <a:pt x="87" y="24"/>
                  </a:lnTo>
                  <a:lnTo>
                    <a:pt x="70" y="14"/>
                  </a:lnTo>
                  <a:lnTo>
                    <a:pt x="51" y="7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2" y="9"/>
                  </a:lnTo>
                  <a:lnTo>
                    <a:pt x="26" y="13"/>
                  </a:lnTo>
                  <a:lnTo>
                    <a:pt x="41" y="17"/>
                  </a:lnTo>
                  <a:lnTo>
                    <a:pt x="54" y="22"/>
                  </a:lnTo>
                  <a:lnTo>
                    <a:pt x="68" y="27"/>
                  </a:lnTo>
                  <a:lnTo>
                    <a:pt x="80" y="34"/>
                  </a:lnTo>
                  <a:lnTo>
                    <a:pt x="89" y="43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82" name="Freeform 544"/>
            <p:cNvSpPr>
              <a:spLocks/>
            </p:cNvSpPr>
            <p:nvPr/>
          </p:nvSpPr>
          <p:spPr bwMode="auto">
            <a:xfrm>
              <a:off x="4494" y="3348"/>
              <a:ext cx="37" cy="50"/>
            </a:xfrm>
            <a:custGeom>
              <a:avLst/>
              <a:gdLst>
                <a:gd name="T0" fmla="*/ 0 w 289"/>
                <a:gd name="T1" fmla="*/ 0 h 351"/>
                <a:gd name="T2" fmla="*/ 0 w 289"/>
                <a:gd name="T3" fmla="*/ 0 h 351"/>
                <a:gd name="T4" fmla="*/ 0 w 289"/>
                <a:gd name="T5" fmla="*/ 0 h 351"/>
                <a:gd name="T6" fmla="*/ 0 w 289"/>
                <a:gd name="T7" fmla="*/ 0 h 351"/>
                <a:gd name="T8" fmla="*/ 0 w 289"/>
                <a:gd name="T9" fmla="*/ 0 h 351"/>
                <a:gd name="T10" fmla="*/ 0 w 289"/>
                <a:gd name="T11" fmla="*/ 0 h 351"/>
                <a:gd name="T12" fmla="*/ 0 w 289"/>
                <a:gd name="T13" fmla="*/ 0 h 351"/>
                <a:gd name="T14" fmla="*/ 0 w 289"/>
                <a:gd name="T15" fmla="*/ 0 h 351"/>
                <a:gd name="T16" fmla="*/ 0 w 289"/>
                <a:gd name="T17" fmla="*/ 0 h 351"/>
                <a:gd name="T18" fmla="*/ 0 w 289"/>
                <a:gd name="T19" fmla="*/ 0 h 351"/>
                <a:gd name="T20" fmla="*/ 0 w 289"/>
                <a:gd name="T21" fmla="*/ 0 h 351"/>
                <a:gd name="T22" fmla="*/ 0 w 289"/>
                <a:gd name="T23" fmla="*/ 0 h 351"/>
                <a:gd name="T24" fmla="*/ 0 w 289"/>
                <a:gd name="T25" fmla="*/ 0 h 351"/>
                <a:gd name="T26" fmla="*/ 0 w 289"/>
                <a:gd name="T27" fmla="*/ 0 h 351"/>
                <a:gd name="T28" fmla="*/ 0 w 289"/>
                <a:gd name="T29" fmla="*/ 0 h 351"/>
                <a:gd name="T30" fmla="*/ 0 w 289"/>
                <a:gd name="T31" fmla="*/ 0 h 351"/>
                <a:gd name="T32" fmla="*/ 0 w 289"/>
                <a:gd name="T33" fmla="*/ 0 h 351"/>
                <a:gd name="T34" fmla="*/ 0 w 289"/>
                <a:gd name="T35" fmla="*/ 0 h 351"/>
                <a:gd name="T36" fmla="*/ 0 w 289"/>
                <a:gd name="T37" fmla="*/ 0 h 351"/>
                <a:gd name="T38" fmla="*/ 0 w 289"/>
                <a:gd name="T39" fmla="*/ 0 h 351"/>
                <a:gd name="T40" fmla="*/ 0 w 289"/>
                <a:gd name="T41" fmla="*/ 0 h 351"/>
                <a:gd name="T42" fmla="*/ 0 w 289"/>
                <a:gd name="T43" fmla="*/ 0 h 351"/>
                <a:gd name="T44" fmla="*/ 0 w 289"/>
                <a:gd name="T45" fmla="*/ 0 h 351"/>
                <a:gd name="T46" fmla="*/ 0 w 289"/>
                <a:gd name="T47" fmla="*/ 0 h 351"/>
                <a:gd name="T48" fmla="*/ 0 w 289"/>
                <a:gd name="T49" fmla="*/ 0 h 351"/>
                <a:gd name="T50" fmla="*/ 0 w 289"/>
                <a:gd name="T51" fmla="*/ 0 h 351"/>
                <a:gd name="T52" fmla="*/ 0 w 289"/>
                <a:gd name="T53" fmla="*/ 0 h 351"/>
                <a:gd name="T54" fmla="*/ 0 w 289"/>
                <a:gd name="T55" fmla="*/ 0 h 351"/>
                <a:gd name="T56" fmla="*/ 0 w 289"/>
                <a:gd name="T57" fmla="*/ 0 h 351"/>
                <a:gd name="T58" fmla="*/ 0 w 289"/>
                <a:gd name="T59" fmla="*/ 0 h 351"/>
                <a:gd name="T60" fmla="*/ 0 w 289"/>
                <a:gd name="T61" fmla="*/ 0 h 351"/>
                <a:gd name="T62" fmla="*/ 0 w 289"/>
                <a:gd name="T63" fmla="*/ 0 h 351"/>
                <a:gd name="T64" fmla="*/ 0 w 289"/>
                <a:gd name="T65" fmla="*/ 0 h 351"/>
                <a:gd name="T66" fmla="*/ 0 w 289"/>
                <a:gd name="T67" fmla="*/ 0 h 351"/>
                <a:gd name="T68" fmla="*/ 0 w 289"/>
                <a:gd name="T69" fmla="*/ 0 h 351"/>
                <a:gd name="T70" fmla="*/ 0 w 289"/>
                <a:gd name="T71" fmla="*/ 0 h 351"/>
                <a:gd name="T72" fmla="*/ 0 w 289"/>
                <a:gd name="T73" fmla="*/ 0 h 351"/>
                <a:gd name="T74" fmla="*/ 0 w 289"/>
                <a:gd name="T75" fmla="*/ 0 h 351"/>
                <a:gd name="T76" fmla="*/ 0 w 289"/>
                <a:gd name="T77" fmla="*/ 0 h 351"/>
                <a:gd name="T78" fmla="*/ 0 w 289"/>
                <a:gd name="T79" fmla="*/ 0 h 351"/>
                <a:gd name="T80" fmla="*/ 0 w 289"/>
                <a:gd name="T81" fmla="*/ 0 h 351"/>
                <a:gd name="T82" fmla="*/ 0 w 289"/>
                <a:gd name="T83" fmla="*/ 0 h 351"/>
                <a:gd name="T84" fmla="*/ 0 w 289"/>
                <a:gd name="T85" fmla="*/ 0 h 351"/>
                <a:gd name="T86" fmla="*/ 0 w 289"/>
                <a:gd name="T87" fmla="*/ 0 h 3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9"/>
                <a:gd name="T133" fmla="*/ 0 h 351"/>
                <a:gd name="T134" fmla="*/ 289 w 289"/>
                <a:gd name="T135" fmla="*/ 351 h 35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9" h="351">
                  <a:moveTo>
                    <a:pt x="112" y="46"/>
                  </a:moveTo>
                  <a:lnTo>
                    <a:pt x="90" y="65"/>
                  </a:lnTo>
                  <a:lnTo>
                    <a:pt x="68" y="84"/>
                  </a:lnTo>
                  <a:lnTo>
                    <a:pt x="48" y="106"/>
                  </a:lnTo>
                  <a:lnTo>
                    <a:pt x="30" y="130"/>
                  </a:lnTo>
                  <a:lnTo>
                    <a:pt x="15" y="155"/>
                  </a:lnTo>
                  <a:lnTo>
                    <a:pt x="5" y="181"/>
                  </a:lnTo>
                  <a:lnTo>
                    <a:pt x="0" y="210"/>
                  </a:lnTo>
                  <a:lnTo>
                    <a:pt x="1" y="240"/>
                  </a:lnTo>
                  <a:lnTo>
                    <a:pt x="3" y="248"/>
                  </a:lnTo>
                  <a:lnTo>
                    <a:pt x="5" y="256"/>
                  </a:lnTo>
                  <a:lnTo>
                    <a:pt x="8" y="262"/>
                  </a:lnTo>
                  <a:lnTo>
                    <a:pt x="12" y="270"/>
                  </a:lnTo>
                  <a:lnTo>
                    <a:pt x="17" y="276"/>
                  </a:lnTo>
                  <a:lnTo>
                    <a:pt x="24" y="283"/>
                  </a:lnTo>
                  <a:lnTo>
                    <a:pt x="29" y="288"/>
                  </a:lnTo>
                  <a:lnTo>
                    <a:pt x="36" y="292"/>
                  </a:lnTo>
                  <a:lnTo>
                    <a:pt x="50" y="301"/>
                  </a:lnTo>
                  <a:lnTo>
                    <a:pt x="64" y="308"/>
                  </a:lnTo>
                  <a:lnTo>
                    <a:pt x="77" y="315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21" y="330"/>
                  </a:lnTo>
                  <a:lnTo>
                    <a:pt x="136" y="334"/>
                  </a:lnTo>
                  <a:lnTo>
                    <a:pt x="151" y="337"/>
                  </a:lnTo>
                  <a:lnTo>
                    <a:pt x="167" y="341"/>
                  </a:lnTo>
                  <a:lnTo>
                    <a:pt x="181" y="343"/>
                  </a:lnTo>
                  <a:lnTo>
                    <a:pt x="197" y="345"/>
                  </a:lnTo>
                  <a:lnTo>
                    <a:pt x="213" y="347"/>
                  </a:lnTo>
                  <a:lnTo>
                    <a:pt x="228" y="348"/>
                  </a:lnTo>
                  <a:lnTo>
                    <a:pt x="243" y="349"/>
                  </a:lnTo>
                  <a:lnTo>
                    <a:pt x="259" y="350"/>
                  </a:lnTo>
                  <a:lnTo>
                    <a:pt x="274" y="351"/>
                  </a:lnTo>
                  <a:lnTo>
                    <a:pt x="279" y="351"/>
                  </a:lnTo>
                  <a:lnTo>
                    <a:pt x="283" y="349"/>
                  </a:lnTo>
                  <a:lnTo>
                    <a:pt x="286" y="345"/>
                  </a:lnTo>
                  <a:lnTo>
                    <a:pt x="289" y="341"/>
                  </a:lnTo>
                  <a:lnTo>
                    <a:pt x="289" y="335"/>
                  </a:lnTo>
                  <a:lnTo>
                    <a:pt x="286" y="331"/>
                  </a:lnTo>
                  <a:lnTo>
                    <a:pt x="282" y="328"/>
                  </a:lnTo>
                  <a:lnTo>
                    <a:pt x="277" y="326"/>
                  </a:lnTo>
                  <a:lnTo>
                    <a:pt x="263" y="322"/>
                  </a:lnTo>
                  <a:lnTo>
                    <a:pt x="250" y="320"/>
                  </a:lnTo>
                  <a:lnTo>
                    <a:pt x="236" y="317"/>
                  </a:lnTo>
                  <a:lnTo>
                    <a:pt x="221" y="315"/>
                  </a:lnTo>
                  <a:lnTo>
                    <a:pt x="208" y="313"/>
                  </a:lnTo>
                  <a:lnTo>
                    <a:pt x="194" y="311"/>
                  </a:lnTo>
                  <a:lnTo>
                    <a:pt x="179" y="308"/>
                  </a:lnTo>
                  <a:lnTo>
                    <a:pt x="166" y="305"/>
                  </a:lnTo>
                  <a:lnTo>
                    <a:pt x="152" y="303"/>
                  </a:lnTo>
                  <a:lnTo>
                    <a:pt x="138" y="300"/>
                  </a:lnTo>
                  <a:lnTo>
                    <a:pt x="125" y="296"/>
                  </a:lnTo>
                  <a:lnTo>
                    <a:pt x="111" y="292"/>
                  </a:lnTo>
                  <a:lnTo>
                    <a:pt x="98" y="287"/>
                  </a:lnTo>
                  <a:lnTo>
                    <a:pt x="85" y="282"/>
                  </a:lnTo>
                  <a:lnTo>
                    <a:pt x="72" y="276"/>
                  </a:lnTo>
                  <a:lnTo>
                    <a:pt x="59" y="269"/>
                  </a:lnTo>
                  <a:lnTo>
                    <a:pt x="49" y="261"/>
                  </a:lnTo>
                  <a:lnTo>
                    <a:pt x="41" y="252"/>
                  </a:lnTo>
                  <a:lnTo>
                    <a:pt x="34" y="241"/>
                  </a:lnTo>
                  <a:lnTo>
                    <a:pt x="31" y="228"/>
                  </a:lnTo>
                  <a:lnTo>
                    <a:pt x="30" y="215"/>
                  </a:lnTo>
                  <a:lnTo>
                    <a:pt x="31" y="201"/>
                  </a:lnTo>
                  <a:lnTo>
                    <a:pt x="34" y="186"/>
                  </a:lnTo>
                  <a:lnTo>
                    <a:pt x="38" y="174"/>
                  </a:lnTo>
                  <a:lnTo>
                    <a:pt x="46" y="158"/>
                  </a:lnTo>
                  <a:lnTo>
                    <a:pt x="54" y="142"/>
                  </a:lnTo>
                  <a:lnTo>
                    <a:pt x="64" y="128"/>
                  </a:lnTo>
                  <a:lnTo>
                    <a:pt x="74" y="115"/>
                  </a:lnTo>
                  <a:lnTo>
                    <a:pt x="85" y="102"/>
                  </a:lnTo>
                  <a:lnTo>
                    <a:pt x="96" y="89"/>
                  </a:lnTo>
                  <a:lnTo>
                    <a:pt x="110" y="77"/>
                  </a:lnTo>
                  <a:lnTo>
                    <a:pt x="124" y="64"/>
                  </a:lnTo>
                  <a:lnTo>
                    <a:pt x="137" y="53"/>
                  </a:lnTo>
                  <a:lnTo>
                    <a:pt x="155" y="43"/>
                  </a:lnTo>
                  <a:lnTo>
                    <a:pt x="175" y="35"/>
                  </a:lnTo>
                  <a:lnTo>
                    <a:pt x="195" y="26"/>
                  </a:lnTo>
                  <a:lnTo>
                    <a:pt x="213" y="19"/>
                  </a:lnTo>
                  <a:lnTo>
                    <a:pt x="228" y="12"/>
                  </a:lnTo>
                  <a:lnTo>
                    <a:pt x="237" y="6"/>
                  </a:lnTo>
                  <a:lnTo>
                    <a:pt x="240" y="2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198" y="4"/>
                  </a:lnTo>
                  <a:lnTo>
                    <a:pt x="180" y="9"/>
                  </a:lnTo>
                  <a:lnTo>
                    <a:pt x="161" y="17"/>
                  </a:lnTo>
                  <a:lnTo>
                    <a:pt x="144" y="25"/>
                  </a:lnTo>
                  <a:lnTo>
                    <a:pt x="127" y="35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83" name="Freeform 545"/>
            <p:cNvSpPr>
              <a:spLocks/>
            </p:cNvSpPr>
            <p:nvPr/>
          </p:nvSpPr>
          <p:spPr bwMode="auto">
            <a:xfrm>
              <a:off x="4545" y="3346"/>
              <a:ext cx="32" cy="34"/>
            </a:xfrm>
            <a:custGeom>
              <a:avLst/>
              <a:gdLst>
                <a:gd name="T0" fmla="*/ 0 w 254"/>
                <a:gd name="T1" fmla="*/ 0 h 234"/>
                <a:gd name="T2" fmla="*/ 0 w 254"/>
                <a:gd name="T3" fmla="*/ 0 h 234"/>
                <a:gd name="T4" fmla="*/ 0 w 254"/>
                <a:gd name="T5" fmla="*/ 0 h 234"/>
                <a:gd name="T6" fmla="*/ 0 w 254"/>
                <a:gd name="T7" fmla="*/ 0 h 234"/>
                <a:gd name="T8" fmla="*/ 0 w 254"/>
                <a:gd name="T9" fmla="*/ 0 h 234"/>
                <a:gd name="T10" fmla="*/ 0 w 254"/>
                <a:gd name="T11" fmla="*/ 0 h 234"/>
                <a:gd name="T12" fmla="*/ 0 w 254"/>
                <a:gd name="T13" fmla="*/ 0 h 234"/>
                <a:gd name="T14" fmla="*/ 0 w 254"/>
                <a:gd name="T15" fmla="*/ 0 h 234"/>
                <a:gd name="T16" fmla="*/ 0 w 254"/>
                <a:gd name="T17" fmla="*/ 0 h 234"/>
                <a:gd name="T18" fmla="*/ 0 w 254"/>
                <a:gd name="T19" fmla="*/ 0 h 234"/>
                <a:gd name="T20" fmla="*/ 0 w 254"/>
                <a:gd name="T21" fmla="*/ 0 h 234"/>
                <a:gd name="T22" fmla="*/ 0 w 254"/>
                <a:gd name="T23" fmla="*/ 0 h 234"/>
                <a:gd name="T24" fmla="*/ 0 w 254"/>
                <a:gd name="T25" fmla="*/ 0 h 234"/>
                <a:gd name="T26" fmla="*/ 0 w 254"/>
                <a:gd name="T27" fmla="*/ 0 h 234"/>
                <a:gd name="T28" fmla="*/ 0 w 254"/>
                <a:gd name="T29" fmla="*/ 0 h 234"/>
                <a:gd name="T30" fmla="*/ 0 w 254"/>
                <a:gd name="T31" fmla="*/ 0 h 234"/>
                <a:gd name="T32" fmla="*/ 0 w 254"/>
                <a:gd name="T33" fmla="*/ 0 h 234"/>
                <a:gd name="T34" fmla="*/ 0 w 254"/>
                <a:gd name="T35" fmla="*/ 0 h 234"/>
                <a:gd name="T36" fmla="*/ 0 w 254"/>
                <a:gd name="T37" fmla="*/ 0 h 234"/>
                <a:gd name="T38" fmla="*/ 0 w 254"/>
                <a:gd name="T39" fmla="*/ 0 h 234"/>
                <a:gd name="T40" fmla="*/ 0 w 254"/>
                <a:gd name="T41" fmla="*/ 0 h 234"/>
                <a:gd name="T42" fmla="*/ 0 w 254"/>
                <a:gd name="T43" fmla="*/ 0 h 234"/>
                <a:gd name="T44" fmla="*/ 0 w 254"/>
                <a:gd name="T45" fmla="*/ 0 h 234"/>
                <a:gd name="T46" fmla="*/ 0 w 254"/>
                <a:gd name="T47" fmla="*/ 0 h 234"/>
                <a:gd name="T48" fmla="*/ 0 w 254"/>
                <a:gd name="T49" fmla="*/ 0 h 234"/>
                <a:gd name="T50" fmla="*/ 0 w 254"/>
                <a:gd name="T51" fmla="*/ 0 h 234"/>
                <a:gd name="T52" fmla="*/ 0 w 254"/>
                <a:gd name="T53" fmla="*/ 0 h 234"/>
                <a:gd name="T54" fmla="*/ 0 w 254"/>
                <a:gd name="T55" fmla="*/ 0 h 234"/>
                <a:gd name="T56" fmla="*/ 0 w 254"/>
                <a:gd name="T57" fmla="*/ 0 h 234"/>
                <a:gd name="T58" fmla="*/ 0 w 254"/>
                <a:gd name="T59" fmla="*/ 0 h 234"/>
                <a:gd name="T60" fmla="*/ 0 w 254"/>
                <a:gd name="T61" fmla="*/ 0 h 234"/>
                <a:gd name="T62" fmla="*/ 0 w 254"/>
                <a:gd name="T63" fmla="*/ 0 h 234"/>
                <a:gd name="T64" fmla="*/ 0 w 254"/>
                <a:gd name="T65" fmla="*/ 0 h 234"/>
                <a:gd name="T66" fmla="*/ 0 w 254"/>
                <a:gd name="T67" fmla="*/ 0 h 234"/>
                <a:gd name="T68" fmla="*/ 0 w 254"/>
                <a:gd name="T69" fmla="*/ 0 h 234"/>
                <a:gd name="T70" fmla="*/ 0 w 254"/>
                <a:gd name="T71" fmla="*/ 0 h 234"/>
                <a:gd name="T72" fmla="*/ 0 w 254"/>
                <a:gd name="T73" fmla="*/ 0 h 234"/>
                <a:gd name="T74" fmla="*/ 0 w 254"/>
                <a:gd name="T75" fmla="*/ 0 h 234"/>
                <a:gd name="T76" fmla="*/ 0 w 254"/>
                <a:gd name="T77" fmla="*/ 0 h 234"/>
                <a:gd name="T78" fmla="*/ 0 w 254"/>
                <a:gd name="T79" fmla="*/ 0 h 234"/>
                <a:gd name="T80" fmla="*/ 0 w 254"/>
                <a:gd name="T81" fmla="*/ 0 h 234"/>
                <a:gd name="T82" fmla="*/ 0 w 254"/>
                <a:gd name="T83" fmla="*/ 0 h 234"/>
                <a:gd name="T84" fmla="*/ 0 w 254"/>
                <a:gd name="T85" fmla="*/ 0 h 234"/>
                <a:gd name="T86" fmla="*/ 0 w 254"/>
                <a:gd name="T87" fmla="*/ 0 h 234"/>
                <a:gd name="T88" fmla="*/ 0 w 254"/>
                <a:gd name="T89" fmla="*/ 0 h 234"/>
                <a:gd name="T90" fmla="*/ 0 w 254"/>
                <a:gd name="T91" fmla="*/ 0 h 234"/>
                <a:gd name="T92" fmla="*/ 0 w 254"/>
                <a:gd name="T93" fmla="*/ 0 h 234"/>
                <a:gd name="T94" fmla="*/ 0 w 254"/>
                <a:gd name="T95" fmla="*/ 0 h 234"/>
                <a:gd name="T96" fmla="*/ 0 w 254"/>
                <a:gd name="T97" fmla="*/ 0 h 234"/>
                <a:gd name="T98" fmla="*/ 0 w 254"/>
                <a:gd name="T99" fmla="*/ 0 h 234"/>
                <a:gd name="T100" fmla="*/ 0 w 254"/>
                <a:gd name="T101" fmla="*/ 0 h 234"/>
                <a:gd name="T102" fmla="*/ 0 w 254"/>
                <a:gd name="T103" fmla="*/ 0 h 234"/>
                <a:gd name="T104" fmla="*/ 0 w 254"/>
                <a:gd name="T105" fmla="*/ 0 h 234"/>
                <a:gd name="T106" fmla="*/ 0 w 254"/>
                <a:gd name="T107" fmla="*/ 0 h 234"/>
                <a:gd name="T108" fmla="*/ 0 w 254"/>
                <a:gd name="T109" fmla="*/ 0 h 234"/>
                <a:gd name="T110" fmla="*/ 0 w 254"/>
                <a:gd name="T111" fmla="*/ 0 h 234"/>
                <a:gd name="T112" fmla="*/ 0 w 254"/>
                <a:gd name="T113" fmla="*/ 0 h 234"/>
                <a:gd name="T114" fmla="*/ 0 w 254"/>
                <a:gd name="T115" fmla="*/ 0 h 234"/>
                <a:gd name="T116" fmla="*/ 0 w 254"/>
                <a:gd name="T117" fmla="*/ 0 h 234"/>
                <a:gd name="T118" fmla="*/ 0 w 254"/>
                <a:gd name="T119" fmla="*/ 0 h 234"/>
                <a:gd name="T120" fmla="*/ 0 w 254"/>
                <a:gd name="T121" fmla="*/ 0 h 23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4"/>
                <a:gd name="T184" fmla="*/ 0 h 234"/>
                <a:gd name="T185" fmla="*/ 254 w 254"/>
                <a:gd name="T186" fmla="*/ 234 h 23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4" h="234">
                  <a:moveTo>
                    <a:pt x="210" y="71"/>
                  </a:moveTo>
                  <a:lnTo>
                    <a:pt x="222" y="84"/>
                  </a:lnTo>
                  <a:lnTo>
                    <a:pt x="229" y="99"/>
                  </a:lnTo>
                  <a:lnTo>
                    <a:pt x="232" y="115"/>
                  </a:lnTo>
                  <a:lnTo>
                    <a:pt x="232" y="132"/>
                  </a:lnTo>
                  <a:lnTo>
                    <a:pt x="230" y="146"/>
                  </a:lnTo>
                  <a:lnTo>
                    <a:pt x="226" y="158"/>
                  </a:lnTo>
                  <a:lnTo>
                    <a:pt x="219" y="170"/>
                  </a:lnTo>
                  <a:lnTo>
                    <a:pt x="211" y="179"/>
                  </a:lnTo>
                  <a:lnTo>
                    <a:pt x="202" y="190"/>
                  </a:lnTo>
                  <a:lnTo>
                    <a:pt x="193" y="199"/>
                  </a:lnTo>
                  <a:lnTo>
                    <a:pt x="183" y="208"/>
                  </a:lnTo>
                  <a:lnTo>
                    <a:pt x="174" y="218"/>
                  </a:lnTo>
                  <a:lnTo>
                    <a:pt x="172" y="221"/>
                  </a:lnTo>
                  <a:lnTo>
                    <a:pt x="172" y="224"/>
                  </a:lnTo>
                  <a:lnTo>
                    <a:pt x="172" y="227"/>
                  </a:lnTo>
                  <a:lnTo>
                    <a:pt x="174" y="231"/>
                  </a:lnTo>
                  <a:lnTo>
                    <a:pt x="177" y="233"/>
                  </a:lnTo>
                  <a:lnTo>
                    <a:pt x="181" y="234"/>
                  </a:lnTo>
                  <a:lnTo>
                    <a:pt x="184" y="233"/>
                  </a:lnTo>
                  <a:lnTo>
                    <a:pt x="187" y="231"/>
                  </a:lnTo>
                  <a:lnTo>
                    <a:pt x="208" y="217"/>
                  </a:lnTo>
                  <a:lnTo>
                    <a:pt x="226" y="199"/>
                  </a:lnTo>
                  <a:lnTo>
                    <a:pt x="240" y="178"/>
                  </a:lnTo>
                  <a:lnTo>
                    <a:pt x="249" y="155"/>
                  </a:lnTo>
                  <a:lnTo>
                    <a:pt x="254" y="131"/>
                  </a:lnTo>
                  <a:lnTo>
                    <a:pt x="251" y="107"/>
                  </a:lnTo>
                  <a:lnTo>
                    <a:pt x="243" y="84"/>
                  </a:lnTo>
                  <a:lnTo>
                    <a:pt x="226" y="64"/>
                  </a:lnTo>
                  <a:lnTo>
                    <a:pt x="214" y="53"/>
                  </a:lnTo>
                  <a:lnTo>
                    <a:pt x="199" y="45"/>
                  </a:lnTo>
                  <a:lnTo>
                    <a:pt x="183" y="36"/>
                  </a:lnTo>
                  <a:lnTo>
                    <a:pt x="165" y="29"/>
                  </a:lnTo>
                  <a:lnTo>
                    <a:pt x="147" y="21"/>
                  </a:lnTo>
                  <a:lnTo>
                    <a:pt x="129" y="16"/>
                  </a:lnTo>
                  <a:lnTo>
                    <a:pt x="111" y="12"/>
                  </a:lnTo>
                  <a:lnTo>
                    <a:pt x="93" y="7"/>
                  </a:lnTo>
                  <a:lnTo>
                    <a:pt x="75" y="4"/>
                  </a:lnTo>
                  <a:lnTo>
                    <a:pt x="59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11" y="6"/>
                  </a:lnTo>
                  <a:lnTo>
                    <a:pt x="21" y="7"/>
                  </a:lnTo>
                  <a:lnTo>
                    <a:pt x="34" y="9"/>
                  </a:lnTo>
                  <a:lnTo>
                    <a:pt x="46" y="12"/>
                  </a:lnTo>
                  <a:lnTo>
                    <a:pt x="59" y="15"/>
                  </a:lnTo>
                  <a:lnTo>
                    <a:pt x="74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6" y="28"/>
                  </a:lnTo>
                  <a:lnTo>
                    <a:pt x="131" y="32"/>
                  </a:lnTo>
                  <a:lnTo>
                    <a:pt x="145" y="36"/>
                  </a:lnTo>
                  <a:lnTo>
                    <a:pt x="159" y="42"/>
                  </a:lnTo>
                  <a:lnTo>
                    <a:pt x="173" y="48"/>
                  </a:lnTo>
                  <a:lnTo>
                    <a:pt x="186" y="55"/>
                  </a:lnTo>
                  <a:lnTo>
                    <a:pt x="199" y="63"/>
                  </a:lnTo>
                  <a:lnTo>
                    <a:pt x="210" y="71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84" name="Freeform 546"/>
            <p:cNvSpPr>
              <a:spLocks/>
            </p:cNvSpPr>
            <p:nvPr/>
          </p:nvSpPr>
          <p:spPr bwMode="auto">
            <a:xfrm>
              <a:off x="4481" y="3362"/>
              <a:ext cx="13" cy="31"/>
            </a:xfrm>
            <a:custGeom>
              <a:avLst/>
              <a:gdLst>
                <a:gd name="T0" fmla="*/ 0 w 103"/>
                <a:gd name="T1" fmla="*/ 0 h 221"/>
                <a:gd name="T2" fmla="*/ 0 w 103"/>
                <a:gd name="T3" fmla="*/ 0 h 221"/>
                <a:gd name="T4" fmla="*/ 0 w 103"/>
                <a:gd name="T5" fmla="*/ 0 h 221"/>
                <a:gd name="T6" fmla="*/ 0 w 103"/>
                <a:gd name="T7" fmla="*/ 0 h 221"/>
                <a:gd name="T8" fmla="*/ 0 w 103"/>
                <a:gd name="T9" fmla="*/ 0 h 221"/>
                <a:gd name="T10" fmla="*/ 0 w 103"/>
                <a:gd name="T11" fmla="*/ 0 h 221"/>
                <a:gd name="T12" fmla="*/ 0 w 103"/>
                <a:gd name="T13" fmla="*/ 0 h 221"/>
                <a:gd name="T14" fmla="*/ 0 w 103"/>
                <a:gd name="T15" fmla="*/ 0 h 221"/>
                <a:gd name="T16" fmla="*/ 0 w 103"/>
                <a:gd name="T17" fmla="*/ 0 h 221"/>
                <a:gd name="T18" fmla="*/ 0 w 103"/>
                <a:gd name="T19" fmla="*/ 0 h 221"/>
                <a:gd name="T20" fmla="*/ 0 w 103"/>
                <a:gd name="T21" fmla="*/ 0 h 221"/>
                <a:gd name="T22" fmla="*/ 0 w 103"/>
                <a:gd name="T23" fmla="*/ 0 h 221"/>
                <a:gd name="T24" fmla="*/ 0 w 103"/>
                <a:gd name="T25" fmla="*/ 0 h 221"/>
                <a:gd name="T26" fmla="*/ 0 w 103"/>
                <a:gd name="T27" fmla="*/ 0 h 221"/>
                <a:gd name="T28" fmla="*/ 0 w 103"/>
                <a:gd name="T29" fmla="*/ 0 h 221"/>
                <a:gd name="T30" fmla="*/ 0 w 103"/>
                <a:gd name="T31" fmla="*/ 0 h 221"/>
                <a:gd name="T32" fmla="*/ 0 w 103"/>
                <a:gd name="T33" fmla="*/ 0 h 221"/>
                <a:gd name="T34" fmla="*/ 0 w 103"/>
                <a:gd name="T35" fmla="*/ 0 h 221"/>
                <a:gd name="T36" fmla="*/ 0 w 103"/>
                <a:gd name="T37" fmla="*/ 0 h 221"/>
                <a:gd name="T38" fmla="*/ 0 w 103"/>
                <a:gd name="T39" fmla="*/ 0 h 221"/>
                <a:gd name="T40" fmla="*/ 0 w 103"/>
                <a:gd name="T41" fmla="*/ 0 h 221"/>
                <a:gd name="T42" fmla="*/ 0 w 103"/>
                <a:gd name="T43" fmla="*/ 0 h 221"/>
                <a:gd name="T44" fmla="*/ 0 w 103"/>
                <a:gd name="T45" fmla="*/ 0 h 221"/>
                <a:gd name="T46" fmla="*/ 0 w 103"/>
                <a:gd name="T47" fmla="*/ 0 h 221"/>
                <a:gd name="T48" fmla="*/ 0 w 103"/>
                <a:gd name="T49" fmla="*/ 0 h 221"/>
                <a:gd name="T50" fmla="*/ 0 w 103"/>
                <a:gd name="T51" fmla="*/ 0 h 221"/>
                <a:gd name="T52" fmla="*/ 0 w 103"/>
                <a:gd name="T53" fmla="*/ 0 h 221"/>
                <a:gd name="T54" fmla="*/ 0 w 103"/>
                <a:gd name="T55" fmla="*/ 0 h 221"/>
                <a:gd name="T56" fmla="*/ 0 w 103"/>
                <a:gd name="T57" fmla="*/ 0 h 221"/>
                <a:gd name="T58" fmla="*/ 0 w 103"/>
                <a:gd name="T59" fmla="*/ 0 h 221"/>
                <a:gd name="T60" fmla="*/ 0 w 103"/>
                <a:gd name="T61" fmla="*/ 0 h 221"/>
                <a:gd name="T62" fmla="*/ 0 w 103"/>
                <a:gd name="T63" fmla="*/ 0 h 221"/>
                <a:gd name="T64" fmla="*/ 0 w 103"/>
                <a:gd name="T65" fmla="*/ 0 h 221"/>
                <a:gd name="T66" fmla="*/ 0 w 103"/>
                <a:gd name="T67" fmla="*/ 0 h 221"/>
                <a:gd name="T68" fmla="*/ 0 w 103"/>
                <a:gd name="T69" fmla="*/ 0 h 221"/>
                <a:gd name="T70" fmla="*/ 0 w 103"/>
                <a:gd name="T71" fmla="*/ 0 h 221"/>
                <a:gd name="T72" fmla="*/ 0 w 103"/>
                <a:gd name="T73" fmla="*/ 0 h 221"/>
                <a:gd name="T74" fmla="*/ 0 w 103"/>
                <a:gd name="T75" fmla="*/ 0 h 221"/>
                <a:gd name="T76" fmla="*/ 0 w 103"/>
                <a:gd name="T77" fmla="*/ 0 h 221"/>
                <a:gd name="T78" fmla="*/ 0 w 103"/>
                <a:gd name="T79" fmla="*/ 0 h 221"/>
                <a:gd name="T80" fmla="*/ 0 w 103"/>
                <a:gd name="T81" fmla="*/ 0 h 2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3"/>
                <a:gd name="T124" fmla="*/ 0 h 221"/>
                <a:gd name="T125" fmla="*/ 103 w 103"/>
                <a:gd name="T126" fmla="*/ 221 h 22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3" h="221">
                  <a:moveTo>
                    <a:pt x="0" y="121"/>
                  </a:moveTo>
                  <a:lnTo>
                    <a:pt x="0" y="139"/>
                  </a:lnTo>
                  <a:lnTo>
                    <a:pt x="4" y="156"/>
                  </a:lnTo>
                  <a:lnTo>
                    <a:pt x="12" y="172"/>
                  </a:lnTo>
                  <a:lnTo>
                    <a:pt x="22" y="186"/>
                  </a:lnTo>
                  <a:lnTo>
                    <a:pt x="35" y="197"/>
                  </a:lnTo>
                  <a:lnTo>
                    <a:pt x="50" y="208"/>
                  </a:lnTo>
                  <a:lnTo>
                    <a:pt x="66" y="216"/>
                  </a:lnTo>
                  <a:lnTo>
                    <a:pt x="83" y="220"/>
                  </a:lnTo>
                  <a:lnTo>
                    <a:pt x="89" y="221"/>
                  </a:lnTo>
                  <a:lnTo>
                    <a:pt x="94" y="219"/>
                  </a:lnTo>
                  <a:lnTo>
                    <a:pt x="98" y="216"/>
                  </a:lnTo>
                  <a:lnTo>
                    <a:pt x="100" y="211"/>
                  </a:lnTo>
                  <a:lnTo>
                    <a:pt x="100" y="206"/>
                  </a:lnTo>
                  <a:lnTo>
                    <a:pt x="99" y="201"/>
                  </a:lnTo>
                  <a:lnTo>
                    <a:pt x="96" y="196"/>
                  </a:lnTo>
                  <a:lnTo>
                    <a:pt x="91" y="194"/>
                  </a:lnTo>
                  <a:lnTo>
                    <a:pt x="74" y="188"/>
                  </a:lnTo>
                  <a:lnTo>
                    <a:pt x="58" y="179"/>
                  </a:lnTo>
                  <a:lnTo>
                    <a:pt x="45" y="168"/>
                  </a:lnTo>
                  <a:lnTo>
                    <a:pt x="36" y="155"/>
                  </a:lnTo>
                  <a:lnTo>
                    <a:pt x="30" y="139"/>
                  </a:lnTo>
                  <a:lnTo>
                    <a:pt x="27" y="122"/>
                  </a:lnTo>
                  <a:lnTo>
                    <a:pt x="27" y="103"/>
                  </a:lnTo>
                  <a:lnTo>
                    <a:pt x="32" y="84"/>
                  </a:lnTo>
                  <a:lnTo>
                    <a:pt x="38" y="70"/>
                  </a:lnTo>
                  <a:lnTo>
                    <a:pt x="46" y="57"/>
                  </a:lnTo>
                  <a:lnTo>
                    <a:pt x="56" y="46"/>
                  </a:lnTo>
                  <a:lnTo>
                    <a:pt x="66" y="35"/>
                  </a:lnTo>
                  <a:lnTo>
                    <a:pt x="76" y="25"/>
                  </a:lnTo>
                  <a:lnTo>
                    <a:pt x="86" y="17"/>
                  </a:lnTo>
                  <a:lnTo>
                    <a:pt x="96" y="8"/>
                  </a:lnTo>
                  <a:lnTo>
                    <a:pt x="103" y="1"/>
                  </a:lnTo>
                  <a:lnTo>
                    <a:pt x="96" y="0"/>
                  </a:lnTo>
                  <a:lnTo>
                    <a:pt x="84" y="5"/>
                  </a:lnTo>
                  <a:lnTo>
                    <a:pt x="69" y="17"/>
                  </a:lnTo>
                  <a:lnTo>
                    <a:pt x="51" y="33"/>
                  </a:lnTo>
                  <a:lnTo>
                    <a:pt x="34" y="53"/>
                  </a:lnTo>
                  <a:lnTo>
                    <a:pt x="18" y="75"/>
                  </a:lnTo>
                  <a:lnTo>
                    <a:pt x="7" y="98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85" name="Freeform 547"/>
            <p:cNvSpPr>
              <a:spLocks/>
            </p:cNvSpPr>
            <p:nvPr/>
          </p:nvSpPr>
          <p:spPr bwMode="auto">
            <a:xfrm>
              <a:off x="4571" y="3344"/>
              <a:ext cx="28" cy="41"/>
            </a:xfrm>
            <a:custGeom>
              <a:avLst/>
              <a:gdLst>
                <a:gd name="T0" fmla="*/ 0 w 221"/>
                <a:gd name="T1" fmla="*/ 0 h 288"/>
                <a:gd name="T2" fmla="*/ 0 w 221"/>
                <a:gd name="T3" fmla="*/ 0 h 288"/>
                <a:gd name="T4" fmla="*/ 0 w 221"/>
                <a:gd name="T5" fmla="*/ 0 h 288"/>
                <a:gd name="T6" fmla="*/ 0 w 221"/>
                <a:gd name="T7" fmla="*/ 0 h 288"/>
                <a:gd name="T8" fmla="*/ 0 w 221"/>
                <a:gd name="T9" fmla="*/ 0 h 288"/>
                <a:gd name="T10" fmla="*/ 0 w 221"/>
                <a:gd name="T11" fmla="*/ 0 h 288"/>
                <a:gd name="T12" fmla="*/ 0 w 221"/>
                <a:gd name="T13" fmla="*/ 0 h 288"/>
                <a:gd name="T14" fmla="*/ 0 w 221"/>
                <a:gd name="T15" fmla="*/ 0 h 288"/>
                <a:gd name="T16" fmla="*/ 0 w 221"/>
                <a:gd name="T17" fmla="*/ 0 h 288"/>
                <a:gd name="T18" fmla="*/ 0 w 221"/>
                <a:gd name="T19" fmla="*/ 0 h 288"/>
                <a:gd name="T20" fmla="*/ 0 w 221"/>
                <a:gd name="T21" fmla="*/ 0 h 288"/>
                <a:gd name="T22" fmla="*/ 0 w 221"/>
                <a:gd name="T23" fmla="*/ 0 h 288"/>
                <a:gd name="T24" fmla="*/ 0 w 221"/>
                <a:gd name="T25" fmla="*/ 0 h 288"/>
                <a:gd name="T26" fmla="*/ 0 w 221"/>
                <a:gd name="T27" fmla="*/ 0 h 288"/>
                <a:gd name="T28" fmla="*/ 0 w 221"/>
                <a:gd name="T29" fmla="*/ 0 h 288"/>
                <a:gd name="T30" fmla="*/ 0 w 221"/>
                <a:gd name="T31" fmla="*/ 0 h 288"/>
                <a:gd name="T32" fmla="*/ 0 w 221"/>
                <a:gd name="T33" fmla="*/ 0 h 288"/>
                <a:gd name="T34" fmla="*/ 0 w 221"/>
                <a:gd name="T35" fmla="*/ 0 h 288"/>
                <a:gd name="T36" fmla="*/ 0 w 221"/>
                <a:gd name="T37" fmla="*/ 0 h 288"/>
                <a:gd name="T38" fmla="*/ 0 w 221"/>
                <a:gd name="T39" fmla="*/ 0 h 288"/>
                <a:gd name="T40" fmla="*/ 0 w 221"/>
                <a:gd name="T41" fmla="*/ 0 h 288"/>
                <a:gd name="T42" fmla="*/ 0 w 221"/>
                <a:gd name="T43" fmla="*/ 0 h 288"/>
                <a:gd name="T44" fmla="*/ 0 w 221"/>
                <a:gd name="T45" fmla="*/ 0 h 288"/>
                <a:gd name="T46" fmla="*/ 0 w 221"/>
                <a:gd name="T47" fmla="*/ 0 h 288"/>
                <a:gd name="T48" fmla="*/ 0 w 221"/>
                <a:gd name="T49" fmla="*/ 0 h 288"/>
                <a:gd name="T50" fmla="*/ 0 w 221"/>
                <a:gd name="T51" fmla="*/ 0 h 288"/>
                <a:gd name="T52" fmla="*/ 0 w 221"/>
                <a:gd name="T53" fmla="*/ 0 h 288"/>
                <a:gd name="T54" fmla="*/ 0 w 221"/>
                <a:gd name="T55" fmla="*/ 0 h 288"/>
                <a:gd name="T56" fmla="*/ 0 w 221"/>
                <a:gd name="T57" fmla="*/ 0 h 288"/>
                <a:gd name="T58" fmla="*/ 0 w 221"/>
                <a:gd name="T59" fmla="*/ 0 h 288"/>
                <a:gd name="T60" fmla="*/ 0 w 221"/>
                <a:gd name="T61" fmla="*/ 0 h 288"/>
                <a:gd name="T62" fmla="*/ 0 w 221"/>
                <a:gd name="T63" fmla="*/ 0 h 288"/>
                <a:gd name="T64" fmla="*/ 0 w 221"/>
                <a:gd name="T65" fmla="*/ 0 h 288"/>
                <a:gd name="T66" fmla="*/ 0 w 221"/>
                <a:gd name="T67" fmla="*/ 0 h 288"/>
                <a:gd name="T68" fmla="*/ 0 w 221"/>
                <a:gd name="T69" fmla="*/ 0 h 288"/>
                <a:gd name="T70" fmla="*/ 0 w 221"/>
                <a:gd name="T71" fmla="*/ 0 h 288"/>
                <a:gd name="T72" fmla="*/ 0 w 221"/>
                <a:gd name="T73" fmla="*/ 0 h 288"/>
                <a:gd name="T74" fmla="*/ 0 w 221"/>
                <a:gd name="T75" fmla="*/ 0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1"/>
                <a:gd name="T115" fmla="*/ 0 h 288"/>
                <a:gd name="T116" fmla="*/ 221 w 221"/>
                <a:gd name="T117" fmla="*/ 288 h 2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1" h="288">
                  <a:moveTo>
                    <a:pt x="179" y="108"/>
                  </a:moveTo>
                  <a:lnTo>
                    <a:pt x="186" y="115"/>
                  </a:lnTo>
                  <a:lnTo>
                    <a:pt x="193" y="124"/>
                  </a:lnTo>
                  <a:lnTo>
                    <a:pt x="197" y="133"/>
                  </a:lnTo>
                  <a:lnTo>
                    <a:pt x="201" y="143"/>
                  </a:lnTo>
                  <a:lnTo>
                    <a:pt x="202" y="153"/>
                  </a:lnTo>
                  <a:lnTo>
                    <a:pt x="202" y="163"/>
                  </a:lnTo>
                  <a:lnTo>
                    <a:pt x="199" y="174"/>
                  </a:lnTo>
                  <a:lnTo>
                    <a:pt x="195" y="184"/>
                  </a:lnTo>
                  <a:lnTo>
                    <a:pt x="187" y="194"/>
                  </a:lnTo>
                  <a:lnTo>
                    <a:pt x="179" y="204"/>
                  </a:lnTo>
                  <a:lnTo>
                    <a:pt x="170" y="212"/>
                  </a:lnTo>
                  <a:lnTo>
                    <a:pt x="159" y="221"/>
                  </a:lnTo>
                  <a:lnTo>
                    <a:pt x="150" y="229"/>
                  </a:lnTo>
                  <a:lnTo>
                    <a:pt x="139" y="237"/>
                  </a:lnTo>
                  <a:lnTo>
                    <a:pt x="129" y="246"/>
                  </a:lnTo>
                  <a:lnTo>
                    <a:pt x="119" y="255"/>
                  </a:lnTo>
                  <a:lnTo>
                    <a:pt x="116" y="258"/>
                  </a:lnTo>
                  <a:lnTo>
                    <a:pt x="114" y="263"/>
                  </a:lnTo>
                  <a:lnTo>
                    <a:pt x="112" y="267"/>
                  </a:lnTo>
                  <a:lnTo>
                    <a:pt x="110" y="271"/>
                  </a:lnTo>
                  <a:lnTo>
                    <a:pt x="109" y="276"/>
                  </a:lnTo>
                  <a:lnTo>
                    <a:pt x="109" y="280"/>
                  </a:lnTo>
                  <a:lnTo>
                    <a:pt x="110" y="284"/>
                  </a:lnTo>
                  <a:lnTo>
                    <a:pt x="113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5" y="287"/>
                  </a:lnTo>
                  <a:lnTo>
                    <a:pt x="129" y="284"/>
                  </a:lnTo>
                  <a:lnTo>
                    <a:pt x="139" y="272"/>
                  </a:lnTo>
                  <a:lnTo>
                    <a:pt x="151" y="261"/>
                  </a:lnTo>
                  <a:lnTo>
                    <a:pt x="162" y="250"/>
                  </a:lnTo>
                  <a:lnTo>
                    <a:pt x="175" y="239"/>
                  </a:lnTo>
                  <a:lnTo>
                    <a:pt x="186" y="229"/>
                  </a:lnTo>
                  <a:lnTo>
                    <a:pt x="197" y="217"/>
                  </a:lnTo>
                  <a:lnTo>
                    <a:pt x="207" y="204"/>
                  </a:lnTo>
                  <a:lnTo>
                    <a:pt x="215" y="190"/>
                  </a:lnTo>
                  <a:lnTo>
                    <a:pt x="220" y="174"/>
                  </a:lnTo>
                  <a:lnTo>
                    <a:pt x="221" y="158"/>
                  </a:lnTo>
                  <a:lnTo>
                    <a:pt x="218" y="142"/>
                  </a:lnTo>
                  <a:lnTo>
                    <a:pt x="213" y="127"/>
                  </a:lnTo>
                  <a:lnTo>
                    <a:pt x="204" y="112"/>
                  </a:lnTo>
                  <a:lnTo>
                    <a:pt x="194" y="99"/>
                  </a:lnTo>
                  <a:lnTo>
                    <a:pt x="181" y="87"/>
                  </a:lnTo>
                  <a:lnTo>
                    <a:pt x="169" y="77"/>
                  </a:lnTo>
                  <a:lnTo>
                    <a:pt x="159" y="69"/>
                  </a:lnTo>
                  <a:lnTo>
                    <a:pt x="149" y="63"/>
                  </a:lnTo>
                  <a:lnTo>
                    <a:pt x="137" y="55"/>
                  </a:lnTo>
                  <a:lnTo>
                    <a:pt x="125" y="48"/>
                  </a:lnTo>
                  <a:lnTo>
                    <a:pt x="114" y="40"/>
                  </a:lnTo>
                  <a:lnTo>
                    <a:pt x="101" y="33"/>
                  </a:lnTo>
                  <a:lnTo>
                    <a:pt x="89" y="27"/>
                  </a:lnTo>
                  <a:lnTo>
                    <a:pt x="77" y="20"/>
                  </a:lnTo>
                  <a:lnTo>
                    <a:pt x="66" y="15"/>
                  </a:lnTo>
                  <a:lnTo>
                    <a:pt x="54" y="9"/>
                  </a:lnTo>
                  <a:lnTo>
                    <a:pt x="42" y="6"/>
                  </a:lnTo>
                  <a:lnTo>
                    <a:pt x="32" y="3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5"/>
                  </a:lnTo>
                  <a:lnTo>
                    <a:pt x="16" y="8"/>
                  </a:lnTo>
                  <a:lnTo>
                    <a:pt x="26" y="13"/>
                  </a:lnTo>
                  <a:lnTo>
                    <a:pt x="35" y="17"/>
                  </a:lnTo>
                  <a:lnTo>
                    <a:pt x="47" y="22"/>
                  </a:lnTo>
                  <a:lnTo>
                    <a:pt x="58" y="28"/>
                  </a:lnTo>
                  <a:lnTo>
                    <a:pt x="71" y="34"/>
                  </a:lnTo>
                  <a:lnTo>
                    <a:pt x="83" y="40"/>
                  </a:lnTo>
                  <a:lnTo>
                    <a:pt x="96" y="48"/>
                  </a:lnTo>
                  <a:lnTo>
                    <a:pt x="109" y="55"/>
                  </a:lnTo>
                  <a:lnTo>
                    <a:pt x="121" y="64"/>
                  </a:lnTo>
                  <a:lnTo>
                    <a:pt x="134" y="72"/>
                  </a:lnTo>
                  <a:lnTo>
                    <a:pt x="146" y="81"/>
                  </a:lnTo>
                  <a:lnTo>
                    <a:pt x="158" y="90"/>
                  </a:lnTo>
                  <a:lnTo>
                    <a:pt x="169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86" name="Freeform 551"/>
            <p:cNvSpPr>
              <a:spLocks/>
            </p:cNvSpPr>
            <p:nvPr/>
          </p:nvSpPr>
          <p:spPr bwMode="auto">
            <a:xfrm>
              <a:off x="4541" y="3392"/>
              <a:ext cx="9" cy="25"/>
            </a:xfrm>
            <a:custGeom>
              <a:avLst/>
              <a:gdLst>
                <a:gd name="T0" fmla="*/ 0 w 74"/>
                <a:gd name="T1" fmla="*/ 0 h 174"/>
                <a:gd name="T2" fmla="*/ 0 w 74"/>
                <a:gd name="T3" fmla="*/ 0 h 174"/>
                <a:gd name="T4" fmla="*/ 0 w 74"/>
                <a:gd name="T5" fmla="*/ 0 h 174"/>
                <a:gd name="T6" fmla="*/ 0 w 74"/>
                <a:gd name="T7" fmla="*/ 0 h 174"/>
                <a:gd name="T8" fmla="*/ 0 w 74"/>
                <a:gd name="T9" fmla="*/ 0 h 174"/>
                <a:gd name="T10" fmla="*/ 0 w 74"/>
                <a:gd name="T11" fmla="*/ 0 h 174"/>
                <a:gd name="T12" fmla="*/ 0 w 74"/>
                <a:gd name="T13" fmla="*/ 0 h 174"/>
                <a:gd name="T14" fmla="*/ 0 w 74"/>
                <a:gd name="T15" fmla="*/ 0 h 174"/>
                <a:gd name="T16" fmla="*/ 0 w 74"/>
                <a:gd name="T17" fmla="*/ 0 h 174"/>
                <a:gd name="T18" fmla="*/ 0 w 74"/>
                <a:gd name="T19" fmla="*/ 0 h 174"/>
                <a:gd name="T20" fmla="*/ 0 w 74"/>
                <a:gd name="T21" fmla="*/ 0 h 174"/>
                <a:gd name="T22" fmla="*/ 0 w 74"/>
                <a:gd name="T23" fmla="*/ 0 h 174"/>
                <a:gd name="T24" fmla="*/ 0 w 74"/>
                <a:gd name="T25" fmla="*/ 0 h 174"/>
                <a:gd name="T26" fmla="*/ 0 w 74"/>
                <a:gd name="T27" fmla="*/ 0 h 174"/>
                <a:gd name="T28" fmla="*/ 0 w 74"/>
                <a:gd name="T29" fmla="*/ 0 h 174"/>
                <a:gd name="T30" fmla="*/ 0 w 74"/>
                <a:gd name="T31" fmla="*/ 0 h 174"/>
                <a:gd name="T32" fmla="*/ 0 w 74"/>
                <a:gd name="T33" fmla="*/ 0 h 174"/>
                <a:gd name="T34" fmla="*/ 0 w 74"/>
                <a:gd name="T35" fmla="*/ 0 h 174"/>
                <a:gd name="T36" fmla="*/ 0 w 74"/>
                <a:gd name="T37" fmla="*/ 0 h 174"/>
                <a:gd name="T38" fmla="*/ 0 w 74"/>
                <a:gd name="T39" fmla="*/ 0 h 174"/>
                <a:gd name="T40" fmla="*/ 0 w 74"/>
                <a:gd name="T41" fmla="*/ 0 h 174"/>
                <a:gd name="T42" fmla="*/ 0 w 74"/>
                <a:gd name="T43" fmla="*/ 0 h 174"/>
                <a:gd name="T44" fmla="*/ 0 w 74"/>
                <a:gd name="T45" fmla="*/ 0 h 174"/>
                <a:gd name="T46" fmla="*/ 0 w 74"/>
                <a:gd name="T47" fmla="*/ 0 h 174"/>
                <a:gd name="T48" fmla="*/ 0 w 74"/>
                <a:gd name="T49" fmla="*/ 0 h 1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4"/>
                <a:gd name="T76" fmla="*/ 0 h 174"/>
                <a:gd name="T77" fmla="*/ 74 w 74"/>
                <a:gd name="T78" fmla="*/ 174 h 1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4" h="174">
                  <a:moveTo>
                    <a:pt x="28" y="12"/>
                  </a:moveTo>
                  <a:lnTo>
                    <a:pt x="26" y="7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5" y="39"/>
                  </a:lnTo>
                  <a:lnTo>
                    <a:pt x="13" y="66"/>
                  </a:lnTo>
                  <a:lnTo>
                    <a:pt x="24" y="92"/>
                  </a:lnTo>
                  <a:lnTo>
                    <a:pt x="36" y="118"/>
                  </a:lnTo>
                  <a:lnTo>
                    <a:pt x="49" y="141"/>
                  </a:lnTo>
                  <a:lnTo>
                    <a:pt x="61" y="159"/>
                  </a:lnTo>
                  <a:lnTo>
                    <a:pt x="69" y="171"/>
                  </a:lnTo>
                  <a:lnTo>
                    <a:pt x="74" y="174"/>
                  </a:lnTo>
                  <a:lnTo>
                    <a:pt x="72" y="162"/>
                  </a:lnTo>
                  <a:lnTo>
                    <a:pt x="67" y="147"/>
                  </a:lnTo>
                  <a:lnTo>
                    <a:pt x="61" y="128"/>
                  </a:lnTo>
                  <a:lnTo>
                    <a:pt x="53" y="105"/>
                  </a:lnTo>
                  <a:lnTo>
                    <a:pt x="46" y="82"/>
                  </a:lnTo>
                  <a:lnTo>
                    <a:pt x="38" y="58"/>
                  </a:lnTo>
                  <a:lnTo>
                    <a:pt x="32" y="35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87" name="Freeform 552"/>
            <p:cNvSpPr>
              <a:spLocks/>
            </p:cNvSpPr>
            <p:nvPr/>
          </p:nvSpPr>
          <p:spPr bwMode="auto">
            <a:xfrm>
              <a:off x="4537" y="3379"/>
              <a:ext cx="5" cy="12"/>
            </a:xfrm>
            <a:custGeom>
              <a:avLst/>
              <a:gdLst>
                <a:gd name="T0" fmla="*/ 0 w 39"/>
                <a:gd name="T1" fmla="*/ 0 h 87"/>
                <a:gd name="T2" fmla="*/ 0 w 39"/>
                <a:gd name="T3" fmla="*/ 0 h 87"/>
                <a:gd name="T4" fmla="*/ 0 w 39"/>
                <a:gd name="T5" fmla="*/ 0 h 87"/>
                <a:gd name="T6" fmla="*/ 0 w 39"/>
                <a:gd name="T7" fmla="*/ 0 h 87"/>
                <a:gd name="T8" fmla="*/ 0 w 39"/>
                <a:gd name="T9" fmla="*/ 0 h 87"/>
                <a:gd name="T10" fmla="*/ 0 w 39"/>
                <a:gd name="T11" fmla="*/ 0 h 87"/>
                <a:gd name="T12" fmla="*/ 0 w 39"/>
                <a:gd name="T13" fmla="*/ 0 h 87"/>
                <a:gd name="T14" fmla="*/ 0 w 39"/>
                <a:gd name="T15" fmla="*/ 0 h 87"/>
                <a:gd name="T16" fmla="*/ 0 w 39"/>
                <a:gd name="T17" fmla="*/ 0 h 87"/>
                <a:gd name="T18" fmla="*/ 0 w 39"/>
                <a:gd name="T19" fmla="*/ 0 h 87"/>
                <a:gd name="T20" fmla="*/ 0 w 39"/>
                <a:gd name="T21" fmla="*/ 0 h 87"/>
                <a:gd name="T22" fmla="*/ 0 w 39"/>
                <a:gd name="T23" fmla="*/ 0 h 87"/>
                <a:gd name="T24" fmla="*/ 0 w 39"/>
                <a:gd name="T25" fmla="*/ 0 h 87"/>
                <a:gd name="T26" fmla="*/ 0 w 39"/>
                <a:gd name="T27" fmla="*/ 0 h 87"/>
                <a:gd name="T28" fmla="*/ 0 w 39"/>
                <a:gd name="T29" fmla="*/ 0 h 87"/>
                <a:gd name="T30" fmla="*/ 0 w 39"/>
                <a:gd name="T31" fmla="*/ 0 h 87"/>
                <a:gd name="T32" fmla="*/ 0 w 39"/>
                <a:gd name="T33" fmla="*/ 0 h 87"/>
                <a:gd name="T34" fmla="*/ 0 w 39"/>
                <a:gd name="T35" fmla="*/ 0 h 87"/>
                <a:gd name="T36" fmla="*/ 0 w 39"/>
                <a:gd name="T37" fmla="*/ 0 h 87"/>
                <a:gd name="T38" fmla="*/ 0 w 39"/>
                <a:gd name="T39" fmla="*/ 0 h 87"/>
                <a:gd name="T40" fmla="*/ 0 w 39"/>
                <a:gd name="T41" fmla="*/ 0 h 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"/>
                <a:gd name="T64" fmla="*/ 0 h 87"/>
                <a:gd name="T65" fmla="*/ 39 w 39"/>
                <a:gd name="T66" fmla="*/ 87 h 8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" h="87">
                  <a:moveTo>
                    <a:pt x="20" y="9"/>
                  </a:moveTo>
                  <a:lnTo>
                    <a:pt x="19" y="5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" y="35"/>
                  </a:lnTo>
                  <a:lnTo>
                    <a:pt x="7" y="48"/>
                  </a:lnTo>
                  <a:lnTo>
                    <a:pt x="13" y="60"/>
                  </a:lnTo>
                  <a:lnTo>
                    <a:pt x="19" y="72"/>
                  </a:lnTo>
                  <a:lnTo>
                    <a:pt x="25" y="81"/>
                  </a:lnTo>
                  <a:lnTo>
                    <a:pt x="33" y="86"/>
                  </a:lnTo>
                  <a:lnTo>
                    <a:pt x="38" y="87"/>
                  </a:lnTo>
                  <a:lnTo>
                    <a:pt x="39" y="70"/>
                  </a:lnTo>
                  <a:lnTo>
                    <a:pt x="34" y="50"/>
                  </a:lnTo>
                  <a:lnTo>
                    <a:pt x="27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88" name="Freeform 553"/>
            <p:cNvSpPr>
              <a:spLocks/>
            </p:cNvSpPr>
            <p:nvPr/>
          </p:nvSpPr>
          <p:spPr bwMode="auto">
            <a:xfrm>
              <a:off x="4533" y="3370"/>
              <a:ext cx="4" cy="7"/>
            </a:xfrm>
            <a:custGeom>
              <a:avLst/>
              <a:gdLst>
                <a:gd name="T0" fmla="*/ 0 w 34"/>
                <a:gd name="T1" fmla="*/ 0 h 51"/>
                <a:gd name="T2" fmla="*/ 0 w 34"/>
                <a:gd name="T3" fmla="*/ 0 h 51"/>
                <a:gd name="T4" fmla="*/ 0 w 34"/>
                <a:gd name="T5" fmla="*/ 0 h 51"/>
                <a:gd name="T6" fmla="*/ 0 w 34"/>
                <a:gd name="T7" fmla="*/ 0 h 51"/>
                <a:gd name="T8" fmla="*/ 0 w 34"/>
                <a:gd name="T9" fmla="*/ 0 h 51"/>
                <a:gd name="T10" fmla="*/ 0 w 34"/>
                <a:gd name="T11" fmla="*/ 0 h 51"/>
                <a:gd name="T12" fmla="*/ 0 w 34"/>
                <a:gd name="T13" fmla="*/ 0 h 51"/>
                <a:gd name="T14" fmla="*/ 0 w 34"/>
                <a:gd name="T15" fmla="*/ 0 h 51"/>
                <a:gd name="T16" fmla="*/ 0 w 34"/>
                <a:gd name="T17" fmla="*/ 0 h 51"/>
                <a:gd name="T18" fmla="*/ 0 w 34"/>
                <a:gd name="T19" fmla="*/ 0 h 51"/>
                <a:gd name="T20" fmla="*/ 0 w 34"/>
                <a:gd name="T21" fmla="*/ 0 h 51"/>
                <a:gd name="T22" fmla="*/ 0 w 34"/>
                <a:gd name="T23" fmla="*/ 0 h 51"/>
                <a:gd name="T24" fmla="*/ 0 w 34"/>
                <a:gd name="T25" fmla="*/ 0 h 51"/>
                <a:gd name="T26" fmla="*/ 0 w 34"/>
                <a:gd name="T27" fmla="*/ 0 h 51"/>
                <a:gd name="T28" fmla="*/ 0 w 34"/>
                <a:gd name="T29" fmla="*/ 0 h 51"/>
                <a:gd name="T30" fmla="*/ 0 w 34"/>
                <a:gd name="T31" fmla="*/ 0 h 51"/>
                <a:gd name="T32" fmla="*/ 0 w 34"/>
                <a:gd name="T33" fmla="*/ 0 h 51"/>
                <a:gd name="T34" fmla="*/ 0 w 34"/>
                <a:gd name="T35" fmla="*/ 0 h 51"/>
                <a:gd name="T36" fmla="*/ 0 w 34"/>
                <a:gd name="T37" fmla="*/ 0 h 51"/>
                <a:gd name="T38" fmla="*/ 0 w 34"/>
                <a:gd name="T39" fmla="*/ 0 h 51"/>
                <a:gd name="T40" fmla="*/ 0 w 34"/>
                <a:gd name="T41" fmla="*/ 0 h 51"/>
                <a:gd name="T42" fmla="*/ 0 w 34"/>
                <a:gd name="T43" fmla="*/ 0 h 51"/>
                <a:gd name="T44" fmla="*/ 0 w 34"/>
                <a:gd name="T45" fmla="*/ 0 h 51"/>
                <a:gd name="T46" fmla="*/ 0 w 34"/>
                <a:gd name="T47" fmla="*/ 0 h 51"/>
                <a:gd name="T48" fmla="*/ 0 w 34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4"/>
                <a:gd name="T76" fmla="*/ 0 h 51"/>
                <a:gd name="T77" fmla="*/ 34 w 34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4" h="51">
                  <a:moveTo>
                    <a:pt x="18" y="7"/>
                  </a:moveTo>
                  <a:lnTo>
                    <a:pt x="18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3"/>
                  </a:lnTo>
                  <a:lnTo>
                    <a:pt x="8" y="30"/>
                  </a:lnTo>
                  <a:lnTo>
                    <a:pt x="13" y="37"/>
                  </a:lnTo>
                  <a:lnTo>
                    <a:pt x="18" y="43"/>
                  </a:lnTo>
                  <a:lnTo>
                    <a:pt x="25" y="47"/>
                  </a:lnTo>
                  <a:lnTo>
                    <a:pt x="30" y="51"/>
                  </a:lnTo>
                  <a:lnTo>
                    <a:pt x="34" y="51"/>
                  </a:lnTo>
                  <a:lnTo>
                    <a:pt x="33" y="40"/>
                  </a:lnTo>
                  <a:lnTo>
                    <a:pt x="29" y="27"/>
                  </a:lnTo>
                  <a:lnTo>
                    <a:pt x="23" y="15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89" name="Freeform 554"/>
            <p:cNvSpPr>
              <a:spLocks/>
            </p:cNvSpPr>
            <p:nvPr/>
          </p:nvSpPr>
          <p:spPr bwMode="auto">
            <a:xfrm>
              <a:off x="4529" y="3364"/>
              <a:ext cx="6" cy="4"/>
            </a:xfrm>
            <a:custGeom>
              <a:avLst/>
              <a:gdLst>
                <a:gd name="T0" fmla="*/ 0 w 46"/>
                <a:gd name="T1" fmla="*/ 0 h 33"/>
                <a:gd name="T2" fmla="*/ 0 w 46"/>
                <a:gd name="T3" fmla="*/ 0 h 33"/>
                <a:gd name="T4" fmla="*/ 0 w 46"/>
                <a:gd name="T5" fmla="*/ 0 h 33"/>
                <a:gd name="T6" fmla="*/ 0 w 46"/>
                <a:gd name="T7" fmla="*/ 0 h 33"/>
                <a:gd name="T8" fmla="*/ 0 w 46"/>
                <a:gd name="T9" fmla="*/ 0 h 33"/>
                <a:gd name="T10" fmla="*/ 0 w 46"/>
                <a:gd name="T11" fmla="*/ 0 h 33"/>
                <a:gd name="T12" fmla="*/ 0 w 46"/>
                <a:gd name="T13" fmla="*/ 0 h 33"/>
                <a:gd name="T14" fmla="*/ 0 w 46"/>
                <a:gd name="T15" fmla="*/ 0 h 33"/>
                <a:gd name="T16" fmla="*/ 0 w 46"/>
                <a:gd name="T17" fmla="*/ 0 h 33"/>
                <a:gd name="T18" fmla="*/ 0 w 46"/>
                <a:gd name="T19" fmla="*/ 0 h 33"/>
                <a:gd name="T20" fmla="*/ 0 w 46"/>
                <a:gd name="T21" fmla="*/ 0 h 33"/>
                <a:gd name="T22" fmla="*/ 0 w 46"/>
                <a:gd name="T23" fmla="*/ 0 h 33"/>
                <a:gd name="T24" fmla="*/ 0 w 46"/>
                <a:gd name="T25" fmla="*/ 0 h 33"/>
                <a:gd name="T26" fmla="*/ 0 w 46"/>
                <a:gd name="T27" fmla="*/ 0 h 33"/>
                <a:gd name="T28" fmla="*/ 0 w 46"/>
                <a:gd name="T29" fmla="*/ 0 h 33"/>
                <a:gd name="T30" fmla="*/ 0 w 46"/>
                <a:gd name="T31" fmla="*/ 0 h 33"/>
                <a:gd name="T32" fmla="*/ 0 w 46"/>
                <a:gd name="T33" fmla="*/ 0 h 33"/>
                <a:gd name="T34" fmla="*/ 0 w 46"/>
                <a:gd name="T35" fmla="*/ 0 h 33"/>
                <a:gd name="T36" fmla="*/ 0 w 46"/>
                <a:gd name="T37" fmla="*/ 0 h 33"/>
                <a:gd name="T38" fmla="*/ 0 w 46"/>
                <a:gd name="T39" fmla="*/ 0 h 33"/>
                <a:gd name="T40" fmla="*/ 0 w 46"/>
                <a:gd name="T41" fmla="*/ 0 h 33"/>
                <a:gd name="T42" fmla="*/ 0 w 46"/>
                <a:gd name="T43" fmla="*/ 0 h 33"/>
                <a:gd name="T44" fmla="*/ 0 w 46"/>
                <a:gd name="T45" fmla="*/ 0 h 33"/>
                <a:gd name="T46" fmla="*/ 0 w 46"/>
                <a:gd name="T47" fmla="*/ 0 h 33"/>
                <a:gd name="T48" fmla="*/ 0 w 46"/>
                <a:gd name="T49" fmla="*/ 0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"/>
                <a:gd name="T76" fmla="*/ 0 h 33"/>
                <a:gd name="T77" fmla="*/ 46 w 46"/>
                <a:gd name="T78" fmla="*/ 33 h 3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" h="33">
                  <a:moveTo>
                    <a:pt x="37" y="24"/>
                  </a:moveTo>
                  <a:lnTo>
                    <a:pt x="41" y="22"/>
                  </a:lnTo>
                  <a:lnTo>
                    <a:pt x="45" y="19"/>
                  </a:lnTo>
                  <a:lnTo>
                    <a:pt x="46" y="15"/>
                  </a:lnTo>
                  <a:lnTo>
                    <a:pt x="46" y="10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7"/>
                  </a:lnTo>
                  <a:lnTo>
                    <a:pt x="5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1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21" y="31"/>
                  </a:lnTo>
                  <a:lnTo>
                    <a:pt x="26" y="30"/>
                  </a:lnTo>
                  <a:lnTo>
                    <a:pt x="32" y="28"/>
                  </a:lnTo>
                  <a:lnTo>
                    <a:pt x="3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90" name="Freeform 583"/>
            <p:cNvSpPr>
              <a:spLocks/>
            </p:cNvSpPr>
            <p:nvPr/>
          </p:nvSpPr>
          <p:spPr bwMode="auto">
            <a:xfrm>
              <a:off x="4502" y="3356"/>
              <a:ext cx="23" cy="31"/>
            </a:xfrm>
            <a:custGeom>
              <a:avLst/>
              <a:gdLst>
                <a:gd name="T0" fmla="*/ 0 w 177"/>
                <a:gd name="T1" fmla="*/ 0 h 219"/>
                <a:gd name="T2" fmla="*/ 0 w 177"/>
                <a:gd name="T3" fmla="*/ 0 h 219"/>
                <a:gd name="T4" fmla="*/ 0 w 177"/>
                <a:gd name="T5" fmla="*/ 0 h 219"/>
                <a:gd name="T6" fmla="*/ 0 w 177"/>
                <a:gd name="T7" fmla="*/ 0 h 219"/>
                <a:gd name="T8" fmla="*/ 0 w 177"/>
                <a:gd name="T9" fmla="*/ 0 h 219"/>
                <a:gd name="T10" fmla="*/ 0 w 177"/>
                <a:gd name="T11" fmla="*/ 0 h 219"/>
                <a:gd name="T12" fmla="*/ 0 w 177"/>
                <a:gd name="T13" fmla="*/ 0 h 219"/>
                <a:gd name="T14" fmla="*/ 0 w 177"/>
                <a:gd name="T15" fmla="*/ 0 h 219"/>
                <a:gd name="T16" fmla="*/ 0 w 177"/>
                <a:gd name="T17" fmla="*/ 0 h 219"/>
                <a:gd name="T18" fmla="*/ 0 w 177"/>
                <a:gd name="T19" fmla="*/ 0 h 219"/>
                <a:gd name="T20" fmla="*/ 0 w 177"/>
                <a:gd name="T21" fmla="*/ 0 h 219"/>
                <a:gd name="T22" fmla="*/ 0 w 177"/>
                <a:gd name="T23" fmla="*/ 0 h 219"/>
                <a:gd name="T24" fmla="*/ 0 w 177"/>
                <a:gd name="T25" fmla="*/ 0 h 219"/>
                <a:gd name="T26" fmla="*/ 0 w 177"/>
                <a:gd name="T27" fmla="*/ 0 h 219"/>
                <a:gd name="T28" fmla="*/ 0 w 177"/>
                <a:gd name="T29" fmla="*/ 0 h 219"/>
                <a:gd name="T30" fmla="*/ 0 w 177"/>
                <a:gd name="T31" fmla="*/ 0 h 219"/>
                <a:gd name="T32" fmla="*/ 0 w 177"/>
                <a:gd name="T33" fmla="*/ 0 h 219"/>
                <a:gd name="T34" fmla="*/ 0 w 177"/>
                <a:gd name="T35" fmla="*/ 0 h 219"/>
                <a:gd name="T36" fmla="*/ 0 w 177"/>
                <a:gd name="T37" fmla="*/ 0 h 219"/>
                <a:gd name="T38" fmla="*/ 0 w 177"/>
                <a:gd name="T39" fmla="*/ 0 h 219"/>
                <a:gd name="T40" fmla="*/ 0 w 177"/>
                <a:gd name="T41" fmla="*/ 0 h 219"/>
                <a:gd name="T42" fmla="*/ 0 w 177"/>
                <a:gd name="T43" fmla="*/ 0 h 219"/>
                <a:gd name="T44" fmla="*/ 0 w 177"/>
                <a:gd name="T45" fmla="*/ 0 h 219"/>
                <a:gd name="T46" fmla="*/ 0 w 177"/>
                <a:gd name="T47" fmla="*/ 0 h 219"/>
                <a:gd name="T48" fmla="*/ 0 w 177"/>
                <a:gd name="T49" fmla="*/ 0 h 219"/>
                <a:gd name="T50" fmla="*/ 0 w 177"/>
                <a:gd name="T51" fmla="*/ 0 h 219"/>
                <a:gd name="T52" fmla="*/ 0 w 177"/>
                <a:gd name="T53" fmla="*/ 0 h 219"/>
                <a:gd name="T54" fmla="*/ 0 w 177"/>
                <a:gd name="T55" fmla="*/ 0 h 219"/>
                <a:gd name="T56" fmla="*/ 0 w 177"/>
                <a:gd name="T57" fmla="*/ 0 h 219"/>
                <a:gd name="T58" fmla="*/ 0 w 177"/>
                <a:gd name="T59" fmla="*/ 0 h 219"/>
                <a:gd name="T60" fmla="*/ 0 w 177"/>
                <a:gd name="T61" fmla="*/ 0 h 219"/>
                <a:gd name="T62" fmla="*/ 0 w 177"/>
                <a:gd name="T63" fmla="*/ 0 h 219"/>
                <a:gd name="T64" fmla="*/ 0 w 177"/>
                <a:gd name="T65" fmla="*/ 0 h 219"/>
                <a:gd name="T66" fmla="*/ 0 w 177"/>
                <a:gd name="T67" fmla="*/ 0 h 219"/>
                <a:gd name="T68" fmla="*/ 0 w 177"/>
                <a:gd name="T69" fmla="*/ 0 h 219"/>
                <a:gd name="T70" fmla="*/ 0 w 177"/>
                <a:gd name="T71" fmla="*/ 0 h 219"/>
                <a:gd name="T72" fmla="*/ 0 w 177"/>
                <a:gd name="T73" fmla="*/ 0 h 219"/>
                <a:gd name="T74" fmla="*/ 0 w 177"/>
                <a:gd name="T75" fmla="*/ 0 h 219"/>
                <a:gd name="T76" fmla="*/ 0 w 177"/>
                <a:gd name="T77" fmla="*/ 0 h 219"/>
                <a:gd name="T78" fmla="*/ 0 w 177"/>
                <a:gd name="T79" fmla="*/ 0 h 219"/>
                <a:gd name="T80" fmla="*/ 0 w 177"/>
                <a:gd name="T81" fmla="*/ 0 h 219"/>
                <a:gd name="T82" fmla="*/ 0 w 177"/>
                <a:gd name="T83" fmla="*/ 0 h 219"/>
                <a:gd name="T84" fmla="*/ 0 w 177"/>
                <a:gd name="T85" fmla="*/ 0 h 219"/>
                <a:gd name="T86" fmla="*/ 0 w 177"/>
                <a:gd name="T87" fmla="*/ 0 h 219"/>
                <a:gd name="T88" fmla="*/ 0 w 177"/>
                <a:gd name="T89" fmla="*/ 0 h 219"/>
                <a:gd name="T90" fmla="*/ 0 w 177"/>
                <a:gd name="T91" fmla="*/ 0 h 219"/>
                <a:gd name="T92" fmla="*/ 0 w 177"/>
                <a:gd name="T93" fmla="*/ 0 h 219"/>
                <a:gd name="T94" fmla="*/ 0 w 177"/>
                <a:gd name="T95" fmla="*/ 0 h 219"/>
                <a:gd name="T96" fmla="*/ 0 w 177"/>
                <a:gd name="T97" fmla="*/ 0 h 219"/>
                <a:gd name="T98" fmla="*/ 0 w 177"/>
                <a:gd name="T99" fmla="*/ 0 h 219"/>
                <a:gd name="T100" fmla="*/ 0 w 177"/>
                <a:gd name="T101" fmla="*/ 0 h 219"/>
                <a:gd name="T102" fmla="*/ 0 w 177"/>
                <a:gd name="T103" fmla="*/ 0 h 219"/>
                <a:gd name="T104" fmla="*/ 0 w 177"/>
                <a:gd name="T105" fmla="*/ 0 h 219"/>
                <a:gd name="T106" fmla="*/ 0 w 177"/>
                <a:gd name="T107" fmla="*/ 0 h 219"/>
                <a:gd name="T108" fmla="*/ 0 w 177"/>
                <a:gd name="T109" fmla="*/ 0 h 219"/>
                <a:gd name="T110" fmla="*/ 0 w 177"/>
                <a:gd name="T111" fmla="*/ 0 h 219"/>
                <a:gd name="T112" fmla="*/ 0 w 177"/>
                <a:gd name="T113" fmla="*/ 0 h 219"/>
                <a:gd name="T114" fmla="*/ 0 w 177"/>
                <a:gd name="T115" fmla="*/ 0 h 219"/>
                <a:gd name="T116" fmla="*/ 0 w 177"/>
                <a:gd name="T117" fmla="*/ 0 h 219"/>
                <a:gd name="T118" fmla="*/ 0 w 177"/>
                <a:gd name="T119" fmla="*/ 0 h 219"/>
                <a:gd name="T120" fmla="*/ 0 w 177"/>
                <a:gd name="T121" fmla="*/ 0 h 2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7"/>
                <a:gd name="T184" fmla="*/ 0 h 219"/>
                <a:gd name="T185" fmla="*/ 177 w 177"/>
                <a:gd name="T186" fmla="*/ 219 h 21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7" h="219">
                  <a:moveTo>
                    <a:pt x="65" y="33"/>
                  </a:moveTo>
                  <a:lnTo>
                    <a:pt x="52" y="43"/>
                  </a:lnTo>
                  <a:lnTo>
                    <a:pt x="41" y="54"/>
                  </a:lnTo>
                  <a:lnTo>
                    <a:pt x="29" y="66"/>
                  </a:lnTo>
                  <a:lnTo>
                    <a:pt x="20" y="79"/>
                  </a:lnTo>
                  <a:lnTo>
                    <a:pt x="12" y="93"/>
                  </a:lnTo>
                  <a:lnTo>
                    <a:pt x="6" y="107"/>
                  </a:lnTo>
                  <a:lnTo>
                    <a:pt x="2" y="121"/>
                  </a:lnTo>
                  <a:lnTo>
                    <a:pt x="0" y="136"/>
                  </a:lnTo>
                  <a:lnTo>
                    <a:pt x="2" y="158"/>
                  </a:lnTo>
                  <a:lnTo>
                    <a:pt x="10" y="177"/>
                  </a:lnTo>
                  <a:lnTo>
                    <a:pt x="23" y="193"/>
                  </a:lnTo>
                  <a:lnTo>
                    <a:pt x="38" y="204"/>
                  </a:lnTo>
                  <a:lnTo>
                    <a:pt x="57" y="213"/>
                  </a:lnTo>
                  <a:lnTo>
                    <a:pt x="78" y="218"/>
                  </a:lnTo>
                  <a:lnTo>
                    <a:pt x="98" y="219"/>
                  </a:lnTo>
                  <a:lnTo>
                    <a:pt x="118" y="216"/>
                  </a:lnTo>
                  <a:lnTo>
                    <a:pt x="123" y="216"/>
                  </a:lnTo>
                  <a:lnTo>
                    <a:pt x="127" y="214"/>
                  </a:lnTo>
                  <a:lnTo>
                    <a:pt x="130" y="210"/>
                  </a:lnTo>
                  <a:lnTo>
                    <a:pt x="131" y="205"/>
                  </a:lnTo>
                  <a:lnTo>
                    <a:pt x="130" y="203"/>
                  </a:lnTo>
                  <a:lnTo>
                    <a:pt x="127" y="203"/>
                  </a:lnTo>
                  <a:lnTo>
                    <a:pt x="123" y="202"/>
                  </a:lnTo>
                  <a:lnTo>
                    <a:pt x="117" y="202"/>
                  </a:lnTo>
                  <a:lnTo>
                    <a:pt x="111" y="202"/>
                  </a:lnTo>
                  <a:lnTo>
                    <a:pt x="106" y="202"/>
                  </a:lnTo>
                  <a:lnTo>
                    <a:pt x="100" y="202"/>
                  </a:lnTo>
                  <a:lnTo>
                    <a:pt x="97" y="202"/>
                  </a:lnTo>
                  <a:lnTo>
                    <a:pt x="87" y="201"/>
                  </a:lnTo>
                  <a:lnTo>
                    <a:pt x="77" y="200"/>
                  </a:lnTo>
                  <a:lnTo>
                    <a:pt x="67" y="199"/>
                  </a:lnTo>
                  <a:lnTo>
                    <a:pt x="56" y="196"/>
                  </a:lnTo>
                  <a:lnTo>
                    <a:pt x="46" y="193"/>
                  </a:lnTo>
                  <a:lnTo>
                    <a:pt x="35" y="185"/>
                  </a:lnTo>
                  <a:lnTo>
                    <a:pt x="26" y="175"/>
                  </a:lnTo>
                  <a:lnTo>
                    <a:pt x="15" y="162"/>
                  </a:lnTo>
                  <a:lnTo>
                    <a:pt x="13" y="146"/>
                  </a:lnTo>
                  <a:lnTo>
                    <a:pt x="14" y="131"/>
                  </a:lnTo>
                  <a:lnTo>
                    <a:pt x="19" y="116"/>
                  </a:lnTo>
                  <a:lnTo>
                    <a:pt x="25" y="102"/>
                  </a:lnTo>
                  <a:lnTo>
                    <a:pt x="34" y="89"/>
                  </a:lnTo>
                  <a:lnTo>
                    <a:pt x="45" y="76"/>
                  </a:lnTo>
                  <a:lnTo>
                    <a:pt x="56" y="65"/>
                  </a:lnTo>
                  <a:lnTo>
                    <a:pt x="70" y="55"/>
                  </a:lnTo>
                  <a:lnTo>
                    <a:pt x="84" y="45"/>
                  </a:lnTo>
                  <a:lnTo>
                    <a:pt x="98" y="37"/>
                  </a:lnTo>
                  <a:lnTo>
                    <a:pt x="113" y="29"/>
                  </a:lnTo>
                  <a:lnTo>
                    <a:pt x="127" y="23"/>
                  </a:lnTo>
                  <a:lnTo>
                    <a:pt x="141" y="17"/>
                  </a:lnTo>
                  <a:lnTo>
                    <a:pt x="154" y="12"/>
                  </a:lnTo>
                  <a:lnTo>
                    <a:pt x="167" y="9"/>
                  </a:lnTo>
                  <a:lnTo>
                    <a:pt x="177" y="7"/>
                  </a:lnTo>
                  <a:lnTo>
                    <a:pt x="170" y="2"/>
                  </a:lnTo>
                  <a:lnTo>
                    <a:pt x="158" y="0"/>
                  </a:lnTo>
                  <a:lnTo>
                    <a:pt x="145" y="2"/>
                  </a:lnTo>
                  <a:lnTo>
                    <a:pt x="129" y="6"/>
                  </a:lnTo>
                  <a:lnTo>
                    <a:pt x="111" y="11"/>
                  </a:lnTo>
                  <a:lnTo>
                    <a:pt x="94" y="17"/>
                  </a:lnTo>
                  <a:lnTo>
                    <a:pt x="78" y="26"/>
                  </a:lnTo>
                  <a:lnTo>
                    <a:pt x="6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91" name="Freeform 584"/>
            <p:cNvSpPr>
              <a:spLocks/>
            </p:cNvSpPr>
            <p:nvPr/>
          </p:nvSpPr>
          <p:spPr bwMode="auto">
            <a:xfrm>
              <a:off x="4540" y="3355"/>
              <a:ext cx="15" cy="25"/>
            </a:xfrm>
            <a:custGeom>
              <a:avLst/>
              <a:gdLst>
                <a:gd name="T0" fmla="*/ 0 w 115"/>
                <a:gd name="T1" fmla="*/ 0 h 170"/>
                <a:gd name="T2" fmla="*/ 0 w 115"/>
                <a:gd name="T3" fmla="*/ 0 h 170"/>
                <a:gd name="T4" fmla="*/ 0 w 115"/>
                <a:gd name="T5" fmla="*/ 0 h 170"/>
                <a:gd name="T6" fmla="*/ 0 w 115"/>
                <a:gd name="T7" fmla="*/ 0 h 170"/>
                <a:gd name="T8" fmla="*/ 0 w 115"/>
                <a:gd name="T9" fmla="*/ 0 h 170"/>
                <a:gd name="T10" fmla="*/ 0 w 115"/>
                <a:gd name="T11" fmla="*/ 0 h 170"/>
                <a:gd name="T12" fmla="*/ 0 w 115"/>
                <a:gd name="T13" fmla="*/ 0 h 170"/>
                <a:gd name="T14" fmla="*/ 0 w 115"/>
                <a:gd name="T15" fmla="*/ 0 h 170"/>
                <a:gd name="T16" fmla="*/ 0 w 115"/>
                <a:gd name="T17" fmla="*/ 0 h 170"/>
                <a:gd name="T18" fmla="*/ 0 w 115"/>
                <a:gd name="T19" fmla="*/ 0 h 170"/>
                <a:gd name="T20" fmla="*/ 0 w 115"/>
                <a:gd name="T21" fmla="*/ 0 h 170"/>
                <a:gd name="T22" fmla="*/ 0 w 115"/>
                <a:gd name="T23" fmla="*/ 0 h 170"/>
                <a:gd name="T24" fmla="*/ 0 w 115"/>
                <a:gd name="T25" fmla="*/ 0 h 170"/>
                <a:gd name="T26" fmla="*/ 0 w 115"/>
                <a:gd name="T27" fmla="*/ 0 h 170"/>
                <a:gd name="T28" fmla="*/ 0 w 115"/>
                <a:gd name="T29" fmla="*/ 0 h 170"/>
                <a:gd name="T30" fmla="*/ 0 w 115"/>
                <a:gd name="T31" fmla="*/ 0 h 170"/>
                <a:gd name="T32" fmla="*/ 0 w 115"/>
                <a:gd name="T33" fmla="*/ 0 h 170"/>
                <a:gd name="T34" fmla="*/ 0 w 115"/>
                <a:gd name="T35" fmla="*/ 0 h 170"/>
                <a:gd name="T36" fmla="*/ 0 w 115"/>
                <a:gd name="T37" fmla="*/ 0 h 170"/>
                <a:gd name="T38" fmla="*/ 0 w 115"/>
                <a:gd name="T39" fmla="*/ 0 h 170"/>
                <a:gd name="T40" fmla="*/ 0 w 115"/>
                <a:gd name="T41" fmla="*/ 0 h 170"/>
                <a:gd name="T42" fmla="*/ 0 w 115"/>
                <a:gd name="T43" fmla="*/ 0 h 170"/>
                <a:gd name="T44" fmla="*/ 0 w 115"/>
                <a:gd name="T45" fmla="*/ 0 h 170"/>
                <a:gd name="T46" fmla="*/ 0 w 115"/>
                <a:gd name="T47" fmla="*/ 0 h 170"/>
                <a:gd name="T48" fmla="*/ 0 w 115"/>
                <a:gd name="T49" fmla="*/ 0 h 170"/>
                <a:gd name="T50" fmla="*/ 0 w 115"/>
                <a:gd name="T51" fmla="*/ 0 h 170"/>
                <a:gd name="T52" fmla="*/ 0 w 115"/>
                <a:gd name="T53" fmla="*/ 0 h 170"/>
                <a:gd name="T54" fmla="*/ 0 w 115"/>
                <a:gd name="T55" fmla="*/ 0 h 170"/>
                <a:gd name="T56" fmla="*/ 0 w 115"/>
                <a:gd name="T57" fmla="*/ 0 h 170"/>
                <a:gd name="T58" fmla="*/ 0 w 115"/>
                <a:gd name="T59" fmla="*/ 0 h 170"/>
                <a:gd name="T60" fmla="*/ 0 w 115"/>
                <a:gd name="T61" fmla="*/ 0 h 170"/>
                <a:gd name="T62" fmla="*/ 0 w 115"/>
                <a:gd name="T63" fmla="*/ 0 h 170"/>
                <a:gd name="T64" fmla="*/ 0 w 115"/>
                <a:gd name="T65" fmla="*/ 0 h 170"/>
                <a:gd name="T66" fmla="*/ 0 w 115"/>
                <a:gd name="T67" fmla="*/ 0 h 170"/>
                <a:gd name="T68" fmla="*/ 0 w 115"/>
                <a:gd name="T69" fmla="*/ 0 h 170"/>
                <a:gd name="T70" fmla="*/ 0 w 115"/>
                <a:gd name="T71" fmla="*/ 0 h 170"/>
                <a:gd name="T72" fmla="*/ 0 w 115"/>
                <a:gd name="T73" fmla="*/ 0 h 170"/>
                <a:gd name="T74" fmla="*/ 0 w 115"/>
                <a:gd name="T75" fmla="*/ 0 h 170"/>
                <a:gd name="T76" fmla="*/ 0 w 115"/>
                <a:gd name="T77" fmla="*/ 0 h 170"/>
                <a:gd name="T78" fmla="*/ 0 w 115"/>
                <a:gd name="T79" fmla="*/ 0 h 170"/>
                <a:gd name="T80" fmla="*/ 0 w 115"/>
                <a:gd name="T81" fmla="*/ 0 h 17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170"/>
                <a:gd name="T125" fmla="*/ 115 w 115"/>
                <a:gd name="T126" fmla="*/ 170 h 17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170">
                  <a:moveTo>
                    <a:pt x="97" y="57"/>
                  </a:moveTo>
                  <a:lnTo>
                    <a:pt x="100" y="75"/>
                  </a:lnTo>
                  <a:lnTo>
                    <a:pt x="98" y="90"/>
                  </a:lnTo>
                  <a:lnTo>
                    <a:pt x="91" y="103"/>
                  </a:lnTo>
                  <a:lnTo>
                    <a:pt x="80" y="114"/>
                  </a:lnTo>
                  <a:lnTo>
                    <a:pt x="68" y="125"/>
                  </a:lnTo>
                  <a:lnTo>
                    <a:pt x="54" y="135"/>
                  </a:lnTo>
                  <a:lnTo>
                    <a:pt x="39" y="145"/>
                  </a:lnTo>
                  <a:lnTo>
                    <a:pt x="27" y="155"/>
                  </a:lnTo>
                  <a:lnTo>
                    <a:pt x="25" y="158"/>
                  </a:lnTo>
                  <a:lnTo>
                    <a:pt x="23" y="160"/>
                  </a:lnTo>
                  <a:lnTo>
                    <a:pt x="23" y="164"/>
                  </a:lnTo>
                  <a:lnTo>
                    <a:pt x="26" y="167"/>
                  </a:lnTo>
                  <a:lnTo>
                    <a:pt x="28" y="169"/>
                  </a:lnTo>
                  <a:lnTo>
                    <a:pt x="31" y="170"/>
                  </a:lnTo>
                  <a:lnTo>
                    <a:pt x="34" y="170"/>
                  </a:lnTo>
                  <a:lnTo>
                    <a:pt x="37" y="169"/>
                  </a:lnTo>
                  <a:lnTo>
                    <a:pt x="53" y="159"/>
                  </a:lnTo>
                  <a:lnTo>
                    <a:pt x="69" y="149"/>
                  </a:lnTo>
                  <a:lnTo>
                    <a:pt x="83" y="137"/>
                  </a:lnTo>
                  <a:lnTo>
                    <a:pt x="97" y="123"/>
                  </a:lnTo>
                  <a:lnTo>
                    <a:pt x="106" y="108"/>
                  </a:lnTo>
                  <a:lnTo>
                    <a:pt x="113" y="91"/>
                  </a:lnTo>
                  <a:lnTo>
                    <a:pt x="115" y="73"/>
                  </a:lnTo>
                  <a:lnTo>
                    <a:pt x="111" y="53"/>
                  </a:lnTo>
                  <a:lnTo>
                    <a:pt x="101" y="39"/>
                  </a:lnTo>
                  <a:lnTo>
                    <a:pt x="89" y="26"/>
                  </a:lnTo>
                  <a:lnTo>
                    <a:pt x="72" y="15"/>
                  </a:lnTo>
                  <a:lnTo>
                    <a:pt x="55" y="8"/>
                  </a:lnTo>
                  <a:lnTo>
                    <a:pt x="37" y="2"/>
                  </a:lnTo>
                  <a:lnTo>
                    <a:pt x="21" y="0"/>
                  </a:lnTo>
                  <a:lnTo>
                    <a:pt x="9" y="1"/>
                  </a:lnTo>
                  <a:lnTo>
                    <a:pt x="0" y="5"/>
                  </a:lnTo>
                  <a:lnTo>
                    <a:pt x="15" y="10"/>
                  </a:lnTo>
                  <a:lnTo>
                    <a:pt x="30" y="13"/>
                  </a:lnTo>
                  <a:lnTo>
                    <a:pt x="43" y="16"/>
                  </a:lnTo>
                  <a:lnTo>
                    <a:pt x="57" y="20"/>
                  </a:lnTo>
                  <a:lnTo>
                    <a:pt x="70" y="26"/>
                  </a:lnTo>
                  <a:lnTo>
                    <a:pt x="81" y="33"/>
                  </a:lnTo>
                  <a:lnTo>
                    <a:pt x="91" y="43"/>
                  </a:lnTo>
                  <a:lnTo>
                    <a:pt x="97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92" name="Freeform 585"/>
            <p:cNvSpPr>
              <a:spLocks/>
            </p:cNvSpPr>
            <p:nvPr/>
          </p:nvSpPr>
          <p:spPr bwMode="auto">
            <a:xfrm>
              <a:off x="4488" y="3350"/>
              <a:ext cx="36" cy="50"/>
            </a:xfrm>
            <a:custGeom>
              <a:avLst/>
              <a:gdLst>
                <a:gd name="T0" fmla="*/ 0 w 289"/>
                <a:gd name="T1" fmla="*/ 0 h 352"/>
                <a:gd name="T2" fmla="*/ 0 w 289"/>
                <a:gd name="T3" fmla="*/ 0 h 352"/>
                <a:gd name="T4" fmla="*/ 0 w 289"/>
                <a:gd name="T5" fmla="*/ 0 h 352"/>
                <a:gd name="T6" fmla="*/ 0 w 289"/>
                <a:gd name="T7" fmla="*/ 0 h 352"/>
                <a:gd name="T8" fmla="*/ 0 w 289"/>
                <a:gd name="T9" fmla="*/ 0 h 352"/>
                <a:gd name="T10" fmla="*/ 0 w 289"/>
                <a:gd name="T11" fmla="*/ 0 h 352"/>
                <a:gd name="T12" fmla="*/ 0 w 289"/>
                <a:gd name="T13" fmla="*/ 0 h 352"/>
                <a:gd name="T14" fmla="*/ 0 w 289"/>
                <a:gd name="T15" fmla="*/ 0 h 352"/>
                <a:gd name="T16" fmla="*/ 0 w 289"/>
                <a:gd name="T17" fmla="*/ 0 h 352"/>
                <a:gd name="T18" fmla="*/ 0 w 289"/>
                <a:gd name="T19" fmla="*/ 0 h 352"/>
                <a:gd name="T20" fmla="*/ 0 w 289"/>
                <a:gd name="T21" fmla="*/ 0 h 352"/>
                <a:gd name="T22" fmla="*/ 0 w 289"/>
                <a:gd name="T23" fmla="*/ 0 h 352"/>
                <a:gd name="T24" fmla="*/ 0 w 289"/>
                <a:gd name="T25" fmla="*/ 0 h 352"/>
                <a:gd name="T26" fmla="*/ 0 w 289"/>
                <a:gd name="T27" fmla="*/ 0 h 352"/>
                <a:gd name="T28" fmla="*/ 0 w 289"/>
                <a:gd name="T29" fmla="*/ 0 h 352"/>
                <a:gd name="T30" fmla="*/ 0 w 289"/>
                <a:gd name="T31" fmla="*/ 0 h 352"/>
                <a:gd name="T32" fmla="*/ 0 w 289"/>
                <a:gd name="T33" fmla="*/ 0 h 352"/>
                <a:gd name="T34" fmla="*/ 0 w 289"/>
                <a:gd name="T35" fmla="*/ 0 h 352"/>
                <a:gd name="T36" fmla="*/ 0 w 289"/>
                <a:gd name="T37" fmla="*/ 0 h 352"/>
                <a:gd name="T38" fmla="*/ 0 w 289"/>
                <a:gd name="T39" fmla="*/ 0 h 352"/>
                <a:gd name="T40" fmla="*/ 0 w 289"/>
                <a:gd name="T41" fmla="*/ 0 h 352"/>
                <a:gd name="T42" fmla="*/ 0 w 289"/>
                <a:gd name="T43" fmla="*/ 0 h 352"/>
                <a:gd name="T44" fmla="*/ 0 w 289"/>
                <a:gd name="T45" fmla="*/ 0 h 352"/>
                <a:gd name="T46" fmla="*/ 0 w 289"/>
                <a:gd name="T47" fmla="*/ 0 h 352"/>
                <a:gd name="T48" fmla="*/ 0 w 289"/>
                <a:gd name="T49" fmla="*/ 0 h 352"/>
                <a:gd name="T50" fmla="*/ 0 w 289"/>
                <a:gd name="T51" fmla="*/ 0 h 352"/>
                <a:gd name="T52" fmla="*/ 0 w 289"/>
                <a:gd name="T53" fmla="*/ 0 h 352"/>
                <a:gd name="T54" fmla="*/ 0 w 289"/>
                <a:gd name="T55" fmla="*/ 0 h 352"/>
                <a:gd name="T56" fmla="*/ 0 w 289"/>
                <a:gd name="T57" fmla="*/ 0 h 352"/>
                <a:gd name="T58" fmla="*/ 0 w 289"/>
                <a:gd name="T59" fmla="*/ 0 h 352"/>
                <a:gd name="T60" fmla="*/ 0 w 289"/>
                <a:gd name="T61" fmla="*/ 0 h 352"/>
                <a:gd name="T62" fmla="*/ 0 w 289"/>
                <a:gd name="T63" fmla="*/ 0 h 352"/>
                <a:gd name="T64" fmla="*/ 0 w 289"/>
                <a:gd name="T65" fmla="*/ 0 h 352"/>
                <a:gd name="T66" fmla="*/ 0 w 289"/>
                <a:gd name="T67" fmla="*/ 0 h 352"/>
                <a:gd name="T68" fmla="*/ 0 w 289"/>
                <a:gd name="T69" fmla="*/ 0 h 352"/>
                <a:gd name="T70" fmla="*/ 0 w 289"/>
                <a:gd name="T71" fmla="*/ 0 h 352"/>
                <a:gd name="T72" fmla="*/ 0 w 289"/>
                <a:gd name="T73" fmla="*/ 0 h 352"/>
                <a:gd name="T74" fmla="*/ 0 w 289"/>
                <a:gd name="T75" fmla="*/ 0 h 352"/>
                <a:gd name="T76" fmla="*/ 0 w 289"/>
                <a:gd name="T77" fmla="*/ 0 h 352"/>
                <a:gd name="T78" fmla="*/ 0 w 289"/>
                <a:gd name="T79" fmla="*/ 0 h 352"/>
                <a:gd name="T80" fmla="*/ 0 w 289"/>
                <a:gd name="T81" fmla="*/ 0 h 352"/>
                <a:gd name="T82" fmla="*/ 0 w 289"/>
                <a:gd name="T83" fmla="*/ 0 h 352"/>
                <a:gd name="T84" fmla="*/ 0 w 289"/>
                <a:gd name="T85" fmla="*/ 0 h 352"/>
                <a:gd name="T86" fmla="*/ 0 w 289"/>
                <a:gd name="T87" fmla="*/ 0 h 3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9"/>
                <a:gd name="T133" fmla="*/ 0 h 352"/>
                <a:gd name="T134" fmla="*/ 289 w 289"/>
                <a:gd name="T135" fmla="*/ 352 h 3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9" h="352">
                  <a:moveTo>
                    <a:pt x="113" y="47"/>
                  </a:moveTo>
                  <a:lnTo>
                    <a:pt x="90" y="65"/>
                  </a:lnTo>
                  <a:lnTo>
                    <a:pt x="68" y="85"/>
                  </a:lnTo>
                  <a:lnTo>
                    <a:pt x="48" y="106"/>
                  </a:lnTo>
                  <a:lnTo>
                    <a:pt x="31" y="130"/>
                  </a:lnTo>
                  <a:lnTo>
                    <a:pt x="16" y="156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1"/>
                  </a:lnTo>
                  <a:lnTo>
                    <a:pt x="3" y="249"/>
                  </a:lnTo>
                  <a:lnTo>
                    <a:pt x="6" y="257"/>
                  </a:lnTo>
                  <a:lnTo>
                    <a:pt x="10" y="264"/>
                  </a:lnTo>
                  <a:lnTo>
                    <a:pt x="14" y="271"/>
                  </a:lnTo>
                  <a:lnTo>
                    <a:pt x="19" y="277"/>
                  </a:lnTo>
                  <a:lnTo>
                    <a:pt x="24" y="284"/>
                  </a:lnTo>
                  <a:lnTo>
                    <a:pt x="31" y="289"/>
                  </a:lnTo>
                  <a:lnTo>
                    <a:pt x="37" y="293"/>
                  </a:lnTo>
                  <a:lnTo>
                    <a:pt x="51" y="302"/>
                  </a:lnTo>
                  <a:lnTo>
                    <a:pt x="64" y="309"/>
                  </a:lnTo>
                  <a:lnTo>
                    <a:pt x="78" y="316"/>
                  </a:lnTo>
                  <a:lnTo>
                    <a:pt x="93" y="321"/>
                  </a:lnTo>
                  <a:lnTo>
                    <a:pt x="107" y="327"/>
                  </a:lnTo>
                  <a:lnTo>
                    <a:pt x="122" y="331"/>
                  </a:lnTo>
                  <a:lnTo>
                    <a:pt x="137" y="335"/>
                  </a:lnTo>
                  <a:lnTo>
                    <a:pt x="151" y="338"/>
                  </a:lnTo>
                  <a:lnTo>
                    <a:pt x="167" y="342"/>
                  </a:lnTo>
                  <a:lnTo>
                    <a:pt x="183" y="344"/>
                  </a:lnTo>
                  <a:lnTo>
                    <a:pt x="198" y="346"/>
                  </a:lnTo>
                  <a:lnTo>
                    <a:pt x="213" y="348"/>
                  </a:lnTo>
                  <a:lnTo>
                    <a:pt x="229" y="349"/>
                  </a:lnTo>
                  <a:lnTo>
                    <a:pt x="245" y="350"/>
                  </a:lnTo>
                  <a:lnTo>
                    <a:pt x="260" y="351"/>
                  </a:lnTo>
                  <a:lnTo>
                    <a:pt x="275" y="352"/>
                  </a:lnTo>
                  <a:lnTo>
                    <a:pt x="280" y="352"/>
                  </a:lnTo>
                  <a:lnTo>
                    <a:pt x="284" y="349"/>
                  </a:lnTo>
                  <a:lnTo>
                    <a:pt x="287" y="346"/>
                  </a:lnTo>
                  <a:lnTo>
                    <a:pt x="289" y="340"/>
                  </a:lnTo>
                  <a:lnTo>
                    <a:pt x="289" y="335"/>
                  </a:lnTo>
                  <a:lnTo>
                    <a:pt x="287" y="331"/>
                  </a:lnTo>
                  <a:lnTo>
                    <a:pt x="283" y="328"/>
                  </a:lnTo>
                  <a:lnTo>
                    <a:pt x="279" y="327"/>
                  </a:lnTo>
                  <a:lnTo>
                    <a:pt x="264" y="327"/>
                  </a:lnTo>
                  <a:lnTo>
                    <a:pt x="250" y="327"/>
                  </a:lnTo>
                  <a:lnTo>
                    <a:pt x="235" y="326"/>
                  </a:lnTo>
                  <a:lnTo>
                    <a:pt x="222" y="324"/>
                  </a:lnTo>
                  <a:lnTo>
                    <a:pt x="207" y="323"/>
                  </a:lnTo>
                  <a:lnTo>
                    <a:pt x="192" y="321"/>
                  </a:lnTo>
                  <a:lnTo>
                    <a:pt x="179" y="319"/>
                  </a:lnTo>
                  <a:lnTo>
                    <a:pt x="164" y="317"/>
                  </a:lnTo>
                  <a:lnTo>
                    <a:pt x="150" y="314"/>
                  </a:lnTo>
                  <a:lnTo>
                    <a:pt x="136" y="311"/>
                  </a:lnTo>
                  <a:lnTo>
                    <a:pt x="122" y="306"/>
                  </a:lnTo>
                  <a:lnTo>
                    <a:pt x="108" y="302"/>
                  </a:lnTo>
                  <a:lnTo>
                    <a:pt x="95" y="298"/>
                  </a:lnTo>
                  <a:lnTo>
                    <a:pt x="82" y="291"/>
                  </a:lnTo>
                  <a:lnTo>
                    <a:pt x="68" y="285"/>
                  </a:lnTo>
                  <a:lnTo>
                    <a:pt x="56" y="278"/>
                  </a:lnTo>
                  <a:lnTo>
                    <a:pt x="45" y="271"/>
                  </a:lnTo>
                  <a:lnTo>
                    <a:pt x="37" y="260"/>
                  </a:lnTo>
                  <a:lnTo>
                    <a:pt x="32" y="250"/>
                  </a:lnTo>
                  <a:lnTo>
                    <a:pt x="27" y="237"/>
                  </a:lnTo>
                  <a:lnTo>
                    <a:pt x="27" y="222"/>
                  </a:lnTo>
                  <a:lnTo>
                    <a:pt x="30" y="203"/>
                  </a:lnTo>
                  <a:lnTo>
                    <a:pt x="34" y="183"/>
                  </a:lnTo>
                  <a:lnTo>
                    <a:pt x="38" y="169"/>
                  </a:lnTo>
                  <a:lnTo>
                    <a:pt x="45" y="153"/>
                  </a:lnTo>
                  <a:lnTo>
                    <a:pt x="54" y="140"/>
                  </a:lnTo>
                  <a:lnTo>
                    <a:pt x="61" y="127"/>
                  </a:lnTo>
                  <a:lnTo>
                    <a:pt x="71" y="115"/>
                  </a:lnTo>
                  <a:lnTo>
                    <a:pt x="80" y="103"/>
                  </a:lnTo>
                  <a:lnTo>
                    <a:pt x="90" y="93"/>
                  </a:lnTo>
                  <a:lnTo>
                    <a:pt x="102" y="82"/>
                  </a:lnTo>
                  <a:lnTo>
                    <a:pt x="116" y="70"/>
                  </a:lnTo>
                  <a:lnTo>
                    <a:pt x="129" y="59"/>
                  </a:lnTo>
                  <a:lnTo>
                    <a:pt x="145" y="49"/>
                  </a:lnTo>
                  <a:lnTo>
                    <a:pt x="162" y="38"/>
                  </a:lnTo>
                  <a:lnTo>
                    <a:pt x="180" y="28"/>
                  </a:lnTo>
                  <a:lnTo>
                    <a:pt x="197" y="20"/>
                  </a:lnTo>
                  <a:lnTo>
                    <a:pt x="212" y="12"/>
                  </a:lnTo>
                  <a:lnTo>
                    <a:pt x="227" y="6"/>
                  </a:lnTo>
                  <a:lnTo>
                    <a:pt x="240" y="1"/>
                  </a:lnTo>
                  <a:lnTo>
                    <a:pt x="228" y="0"/>
                  </a:lnTo>
                  <a:lnTo>
                    <a:pt x="213" y="1"/>
                  </a:lnTo>
                  <a:lnTo>
                    <a:pt x="198" y="5"/>
                  </a:lnTo>
                  <a:lnTo>
                    <a:pt x="180" y="10"/>
                  </a:lnTo>
                  <a:lnTo>
                    <a:pt x="162" y="18"/>
                  </a:lnTo>
                  <a:lnTo>
                    <a:pt x="144" y="26"/>
                  </a:lnTo>
                  <a:lnTo>
                    <a:pt x="127" y="36"/>
                  </a:lnTo>
                  <a:lnTo>
                    <a:pt x="11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93" name="Freeform 586"/>
            <p:cNvSpPr>
              <a:spLocks/>
            </p:cNvSpPr>
            <p:nvPr/>
          </p:nvSpPr>
          <p:spPr bwMode="auto">
            <a:xfrm>
              <a:off x="4539" y="3348"/>
              <a:ext cx="32" cy="34"/>
            </a:xfrm>
            <a:custGeom>
              <a:avLst/>
              <a:gdLst>
                <a:gd name="T0" fmla="*/ 0 w 252"/>
                <a:gd name="T1" fmla="*/ 0 h 235"/>
                <a:gd name="T2" fmla="*/ 0 w 252"/>
                <a:gd name="T3" fmla="*/ 0 h 235"/>
                <a:gd name="T4" fmla="*/ 0 w 252"/>
                <a:gd name="T5" fmla="*/ 0 h 235"/>
                <a:gd name="T6" fmla="*/ 0 w 252"/>
                <a:gd name="T7" fmla="*/ 0 h 235"/>
                <a:gd name="T8" fmla="*/ 0 w 252"/>
                <a:gd name="T9" fmla="*/ 0 h 235"/>
                <a:gd name="T10" fmla="*/ 0 w 252"/>
                <a:gd name="T11" fmla="*/ 0 h 235"/>
                <a:gd name="T12" fmla="*/ 0 w 252"/>
                <a:gd name="T13" fmla="*/ 0 h 235"/>
                <a:gd name="T14" fmla="*/ 0 w 252"/>
                <a:gd name="T15" fmla="*/ 0 h 235"/>
                <a:gd name="T16" fmla="*/ 0 w 252"/>
                <a:gd name="T17" fmla="*/ 0 h 235"/>
                <a:gd name="T18" fmla="*/ 0 w 252"/>
                <a:gd name="T19" fmla="*/ 0 h 235"/>
                <a:gd name="T20" fmla="*/ 0 w 252"/>
                <a:gd name="T21" fmla="*/ 0 h 235"/>
                <a:gd name="T22" fmla="*/ 0 w 252"/>
                <a:gd name="T23" fmla="*/ 0 h 235"/>
                <a:gd name="T24" fmla="*/ 0 w 252"/>
                <a:gd name="T25" fmla="*/ 0 h 235"/>
                <a:gd name="T26" fmla="*/ 0 w 252"/>
                <a:gd name="T27" fmla="*/ 0 h 235"/>
                <a:gd name="T28" fmla="*/ 0 w 252"/>
                <a:gd name="T29" fmla="*/ 0 h 235"/>
                <a:gd name="T30" fmla="*/ 0 w 252"/>
                <a:gd name="T31" fmla="*/ 0 h 235"/>
                <a:gd name="T32" fmla="*/ 0 w 252"/>
                <a:gd name="T33" fmla="*/ 0 h 235"/>
                <a:gd name="T34" fmla="*/ 0 w 252"/>
                <a:gd name="T35" fmla="*/ 0 h 235"/>
                <a:gd name="T36" fmla="*/ 0 w 252"/>
                <a:gd name="T37" fmla="*/ 0 h 235"/>
                <a:gd name="T38" fmla="*/ 0 w 252"/>
                <a:gd name="T39" fmla="*/ 0 h 235"/>
                <a:gd name="T40" fmla="*/ 0 w 252"/>
                <a:gd name="T41" fmla="*/ 0 h 235"/>
                <a:gd name="T42" fmla="*/ 0 w 252"/>
                <a:gd name="T43" fmla="*/ 0 h 235"/>
                <a:gd name="T44" fmla="*/ 0 w 252"/>
                <a:gd name="T45" fmla="*/ 0 h 235"/>
                <a:gd name="T46" fmla="*/ 0 w 252"/>
                <a:gd name="T47" fmla="*/ 0 h 235"/>
                <a:gd name="T48" fmla="*/ 0 w 252"/>
                <a:gd name="T49" fmla="*/ 0 h 235"/>
                <a:gd name="T50" fmla="*/ 0 w 252"/>
                <a:gd name="T51" fmla="*/ 0 h 235"/>
                <a:gd name="T52" fmla="*/ 0 w 252"/>
                <a:gd name="T53" fmla="*/ 0 h 235"/>
                <a:gd name="T54" fmla="*/ 0 w 252"/>
                <a:gd name="T55" fmla="*/ 0 h 235"/>
                <a:gd name="T56" fmla="*/ 0 w 252"/>
                <a:gd name="T57" fmla="*/ 0 h 235"/>
                <a:gd name="T58" fmla="*/ 0 w 252"/>
                <a:gd name="T59" fmla="*/ 0 h 235"/>
                <a:gd name="T60" fmla="*/ 0 w 252"/>
                <a:gd name="T61" fmla="*/ 0 h 235"/>
                <a:gd name="T62" fmla="*/ 0 w 252"/>
                <a:gd name="T63" fmla="*/ 0 h 235"/>
                <a:gd name="T64" fmla="*/ 0 w 252"/>
                <a:gd name="T65" fmla="*/ 0 h 235"/>
                <a:gd name="T66" fmla="*/ 0 w 252"/>
                <a:gd name="T67" fmla="*/ 0 h 235"/>
                <a:gd name="T68" fmla="*/ 0 w 252"/>
                <a:gd name="T69" fmla="*/ 0 h 235"/>
                <a:gd name="T70" fmla="*/ 0 w 252"/>
                <a:gd name="T71" fmla="*/ 0 h 235"/>
                <a:gd name="T72" fmla="*/ 0 w 252"/>
                <a:gd name="T73" fmla="*/ 0 h 235"/>
                <a:gd name="T74" fmla="*/ 0 w 252"/>
                <a:gd name="T75" fmla="*/ 0 h 235"/>
                <a:gd name="T76" fmla="*/ 0 w 252"/>
                <a:gd name="T77" fmla="*/ 0 h 235"/>
                <a:gd name="T78" fmla="*/ 0 w 252"/>
                <a:gd name="T79" fmla="*/ 0 h 235"/>
                <a:gd name="T80" fmla="*/ 0 w 252"/>
                <a:gd name="T81" fmla="*/ 0 h 235"/>
                <a:gd name="T82" fmla="*/ 0 w 252"/>
                <a:gd name="T83" fmla="*/ 0 h 235"/>
                <a:gd name="T84" fmla="*/ 0 w 252"/>
                <a:gd name="T85" fmla="*/ 0 h 235"/>
                <a:gd name="T86" fmla="*/ 0 w 252"/>
                <a:gd name="T87" fmla="*/ 0 h 235"/>
                <a:gd name="T88" fmla="*/ 0 w 252"/>
                <a:gd name="T89" fmla="*/ 0 h 235"/>
                <a:gd name="T90" fmla="*/ 0 w 252"/>
                <a:gd name="T91" fmla="*/ 0 h 235"/>
                <a:gd name="T92" fmla="*/ 0 w 252"/>
                <a:gd name="T93" fmla="*/ 0 h 235"/>
                <a:gd name="T94" fmla="*/ 0 w 252"/>
                <a:gd name="T95" fmla="*/ 0 h 235"/>
                <a:gd name="T96" fmla="*/ 0 w 252"/>
                <a:gd name="T97" fmla="*/ 0 h 235"/>
                <a:gd name="T98" fmla="*/ 0 w 252"/>
                <a:gd name="T99" fmla="*/ 0 h 235"/>
                <a:gd name="T100" fmla="*/ 0 w 252"/>
                <a:gd name="T101" fmla="*/ 0 h 235"/>
                <a:gd name="T102" fmla="*/ 0 w 252"/>
                <a:gd name="T103" fmla="*/ 0 h 235"/>
                <a:gd name="T104" fmla="*/ 0 w 252"/>
                <a:gd name="T105" fmla="*/ 0 h 235"/>
                <a:gd name="T106" fmla="*/ 0 w 252"/>
                <a:gd name="T107" fmla="*/ 0 h 235"/>
                <a:gd name="T108" fmla="*/ 0 w 252"/>
                <a:gd name="T109" fmla="*/ 0 h 235"/>
                <a:gd name="T110" fmla="*/ 0 w 252"/>
                <a:gd name="T111" fmla="*/ 0 h 235"/>
                <a:gd name="T112" fmla="*/ 0 w 252"/>
                <a:gd name="T113" fmla="*/ 0 h 235"/>
                <a:gd name="T114" fmla="*/ 0 w 252"/>
                <a:gd name="T115" fmla="*/ 0 h 235"/>
                <a:gd name="T116" fmla="*/ 0 w 252"/>
                <a:gd name="T117" fmla="*/ 0 h 235"/>
                <a:gd name="T118" fmla="*/ 0 w 252"/>
                <a:gd name="T119" fmla="*/ 0 h 235"/>
                <a:gd name="T120" fmla="*/ 0 w 252"/>
                <a:gd name="T121" fmla="*/ 0 h 23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2"/>
                <a:gd name="T184" fmla="*/ 0 h 235"/>
                <a:gd name="T185" fmla="*/ 252 w 252"/>
                <a:gd name="T186" fmla="*/ 235 h 23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2" h="235">
                  <a:moveTo>
                    <a:pt x="210" y="72"/>
                  </a:moveTo>
                  <a:lnTo>
                    <a:pt x="222" y="85"/>
                  </a:lnTo>
                  <a:lnTo>
                    <a:pt x="228" y="100"/>
                  </a:lnTo>
                  <a:lnTo>
                    <a:pt x="232" y="116"/>
                  </a:lnTo>
                  <a:lnTo>
                    <a:pt x="232" y="133"/>
                  </a:lnTo>
                  <a:lnTo>
                    <a:pt x="230" y="147"/>
                  </a:lnTo>
                  <a:lnTo>
                    <a:pt x="226" y="159"/>
                  </a:lnTo>
                  <a:lnTo>
                    <a:pt x="218" y="171"/>
                  </a:lnTo>
                  <a:lnTo>
                    <a:pt x="211" y="180"/>
                  </a:lnTo>
                  <a:lnTo>
                    <a:pt x="202" y="191"/>
                  </a:lnTo>
                  <a:lnTo>
                    <a:pt x="192" y="200"/>
                  </a:lnTo>
                  <a:lnTo>
                    <a:pt x="183" y="209"/>
                  </a:lnTo>
                  <a:lnTo>
                    <a:pt x="173" y="219"/>
                  </a:lnTo>
                  <a:lnTo>
                    <a:pt x="171" y="222"/>
                  </a:lnTo>
                  <a:lnTo>
                    <a:pt x="170" y="225"/>
                  </a:lnTo>
                  <a:lnTo>
                    <a:pt x="171" y="229"/>
                  </a:lnTo>
                  <a:lnTo>
                    <a:pt x="173" y="232"/>
                  </a:lnTo>
                  <a:lnTo>
                    <a:pt x="176" y="234"/>
                  </a:lnTo>
                  <a:lnTo>
                    <a:pt x="180" y="235"/>
                  </a:lnTo>
                  <a:lnTo>
                    <a:pt x="184" y="234"/>
                  </a:lnTo>
                  <a:lnTo>
                    <a:pt x="187" y="232"/>
                  </a:lnTo>
                  <a:lnTo>
                    <a:pt x="208" y="218"/>
                  </a:lnTo>
                  <a:lnTo>
                    <a:pt x="225" y="200"/>
                  </a:lnTo>
                  <a:lnTo>
                    <a:pt x="239" y="178"/>
                  </a:lnTo>
                  <a:lnTo>
                    <a:pt x="249" y="156"/>
                  </a:lnTo>
                  <a:lnTo>
                    <a:pt x="252" y="131"/>
                  </a:lnTo>
                  <a:lnTo>
                    <a:pt x="250" y="108"/>
                  </a:lnTo>
                  <a:lnTo>
                    <a:pt x="242" y="85"/>
                  </a:lnTo>
                  <a:lnTo>
                    <a:pt x="225" y="65"/>
                  </a:lnTo>
                  <a:lnTo>
                    <a:pt x="212" y="54"/>
                  </a:lnTo>
                  <a:lnTo>
                    <a:pt x="197" y="45"/>
                  </a:lnTo>
                  <a:lnTo>
                    <a:pt x="181" y="36"/>
                  </a:lnTo>
                  <a:lnTo>
                    <a:pt x="164" y="29"/>
                  </a:lnTo>
                  <a:lnTo>
                    <a:pt x="146" y="22"/>
                  </a:lnTo>
                  <a:lnTo>
                    <a:pt x="127" y="17"/>
                  </a:lnTo>
                  <a:lnTo>
                    <a:pt x="109" y="12"/>
                  </a:lnTo>
                  <a:lnTo>
                    <a:pt x="90" y="7"/>
                  </a:lnTo>
                  <a:lnTo>
                    <a:pt x="73" y="4"/>
                  </a:lnTo>
                  <a:lnTo>
                    <a:pt x="57" y="2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5"/>
                  </a:lnTo>
                  <a:lnTo>
                    <a:pt x="10" y="7"/>
                  </a:lnTo>
                  <a:lnTo>
                    <a:pt x="22" y="8"/>
                  </a:lnTo>
                  <a:lnTo>
                    <a:pt x="33" y="11"/>
                  </a:lnTo>
                  <a:lnTo>
                    <a:pt x="46" y="13"/>
                  </a:lnTo>
                  <a:lnTo>
                    <a:pt x="60" y="15"/>
                  </a:lnTo>
                  <a:lnTo>
                    <a:pt x="73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5" y="28"/>
                  </a:lnTo>
                  <a:lnTo>
                    <a:pt x="130" y="32"/>
                  </a:lnTo>
                  <a:lnTo>
                    <a:pt x="145" y="37"/>
                  </a:lnTo>
                  <a:lnTo>
                    <a:pt x="159" y="43"/>
                  </a:lnTo>
                  <a:lnTo>
                    <a:pt x="172" y="49"/>
                  </a:lnTo>
                  <a:lnTo>
                    <a:pt x="186" y="55"/>
                  </a:lnTo>
                  <a:lnTo>
                    <a:pt x="198" y="64"/>
                  </a:lnTo>
                  <a:lnTo>
                    <a:pt x="2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94" name="Freeform 587"/>
            <p:cNvSpPr>
              <a:spLocks/>
            </p:cNvSpPr>
            <p:nvPr/>
          </p:nvSpPr>
          <p:spPr bwMode="auto">
            <a:xfrm>
              <a:off x="4476" y="3366"/>
              <a:ext cx="13" cy="32"/>
            </a:xfrm>
            <a:custGeom>
              <a:avLst/>
              <a:gdLst>
                <a:gd name="T0" fmla="*/ 0 w 103"/>
                <a:gd name="T1" fmla="*/ 0 h 220"/>
                <a:gd name="T2" fmla="*/ 0 w 103"/>
                <a:gd name="T3" fmla="*/ 0 h 220"/>
                <a:gd name="T4" fmla="*/ 0 w 103"/>
                <a:gd name="T5" fmla="*/ 0 h 220"/>
                <a:gd name="T6" fmla="*/ 0 w 103"/>
                <a:gd name="T7" fmla="*/ 0 h 220"/>
                <a:gd name="T8" fmla="*/ 0 w 103"/>
                <a:gd name="T9" fmla="*/ 0 h 220"/>
                <a:gd name="T10" fmla="*/ 0 w 103"/>
                <a:gd name="T11" fmla="*/ 0 h 220"/>
                <a:gd name="T12" fmla="*/ 0 w 103"/>
                <a:gd name="T13" fmla="*/ 0 h 220"/>
                <a:gd name="T14" fmla="*/ 0 w 103"/>
                <a:gd name="T15" fmla="*/ 0 h 220"/>
                <a:gd name="T16" fmla="*/ 0 w 103"/>
                <a:gd name="T17" fmla="*/ 0 h 220"/>
                <a:gd name="T18" fmla="*/ 0 w 103"/>
                <a:gd name="T19" fmla="*/ 0 h 220"/>
                <a:gd name="T20" fmla="*/ 0 w 103"/>
                <a:gd name="T21" fmla="*/ 0 h 220"/>
                <a:gd name="T22" fmla="*/ 0 w 103"/>
                <a:gd name="T23" fmla="*/ 0 h 220"/>
                <a:gd name="T24" fmla="*/ 0 w 103"/>
                <a:gd name="T25" fmla="*/ 0 h 220"/>
                <a:gd name="T26" fmla="*/ 0 w 103"/>
                <a:gd name="T27" fmla="*/ 0 h 220"/>
                <a:gd name="T28" fmla="*/ 0 w 103"/>
                <a:gd name="T29" fmla="*/ 0 h 220"/>
                <a:gd name="T30" fmla="*/ 0 w 103"/>
                <a:gd name="T31" fmla="*/ 0 h 220"/>
                <a:gd name="T32" fmla="*/ 0 w 103"/>
                <a:gd name="T33" fmla="*/ 0 h 220"/>
                <a:gd name="T34" fmla="*/ 0 w 103"/>
                <a:gd name="T35" fmla="*/ 0 h 220"/>
                <a:gd name="T36" fmla="*/ 0 w 103"/>
                <a:gd name="T37" fmla="*/ 0 h 220"/>
                <a:gd name="T38" fmla="*/ 0 w 103"/>
                <a:gd name="T39" fmla="*/ 0 h 220"/>
                <a:gd name="T40" fmla="*/ 0 w 103"/>
                <a:gd name="T41" fmla="*/ 0 h 220"/>
                <a:gd name="T42" fmla="*/ 0 w 103"/>
                <a:gd name="T43" fmla="*/ 0 h 220"/>
                <a:gd name="T44" fmla="*/ 0 w 103"/>
                <a:gd name="T45" fmla="*/ 0 h 220"/>
                <a:gd name="T46" fmla="*/ 0 w 103"/>
                <a:gd name="T47" fmla="*/ 0 h 220"/>
                <a:gd name="T48" fmla="*/ 0 w 103"/>
                <a:gd name="T49" fmla="*/ 0 h 220"/>
                <a:gd name="T50" fmla="*/ 0 w 103"/>
                <a:gd name="T51" fmla="*/ 0 h 220"/>
                <a:gd name="T52" fmla="*/ 0 w 103"/>
                <a:gd name="T53" fmla="*/ 0 h 220"/>
                <a:gd name="T54" fmla="*/ 0 w 103"/>
                <a:gd name="T55" fmla="*/ 0 h 220"/>
                <a:gd name="T56" fmla="*/ 0 w 103"/>
                <a:gd name="T57" fmla="*/ 0 h 220"/>
                <a:gd name="T58" fmla="*/ 0 w 103"/>
                <a:gd name="T59" fmla="*/ 0 h 220"/>
                <a:gd name="T60" fmla="*/ 0 w 103"/>
                <a:gd name="T61" fmla="*/ 0 h 220"/>
                <a:gd name="T62" fmla="*/ 0 w 103"/>
                <a:gd name="T63" fmla="*/ 0 h 220"/>
                <a:gd name="T64" fmla="*/ 0 w 103"/>
                <a:gd name="T65" fmla="*/ 0 h 220"/>
                <a:gd name="T66" fmla="*/ 0 w 103"/>
                <a:gd name="T67" fmla="*/ 0 h 220"/>
                <a:gd name="T68" fmla="*/ 0 w 103"/>
                <a:gd name="T69" fmla="*/ 0 h 220"/>
                <a:gd name="T70" fmla="*/ 0 w 103"/>
                <a:gd name="T71" fmla="*/ 0 h 220"/>
                <a:gd name="T72" fmla="*/ 0 w 103"/>
                <a:gd name="T73" fmla="*/ 0 h 220"/>
                <a:gd name="T74" fmla="*/ 0 w 103"/>
                <a:gd name="T75" fmla="*/ 0 h 220"/>
                <a:gd name="T76" fmla="*/ 0 w 103"/>
                <a:gd name="T77" fmla="*/ 0 h 220"/>
                <a:gd name="T78" fmla="*/ 0 w 103"/>
                <a:gd name="T79" fmla="*/ 0 h 220"/>
                <a:gd name="T80" fmla="*/ 0 w 103"/>
                <a:gd name="T81" fmla="*/ 0 h 2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3"/>
                <a:gd name="T124" fmla="*/ 0 h 220"/>
                <a:gd name="T125" fmla="*/ 103 w 103"/>
                <a:gd name="T126" fmla="*/ 220 h 22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3" h="220">
                  <a:moveTo>
                    <a:pt x="0" y="120"/>
                  </a:moveTo>
                  <a:lnTo>
                    <a:pt x="0" y="138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2" y="185"/>
                  </a:lnTo>
                  <a:lnTo>
                    <a:pt x="35" y="197"/>
                  </a:lnTo>
                  <a:lnTo>
                    <a:pt x="50" y="207"/>
                  </a:lnTo>
                  <a:lnTo>
                    <a:pt x="66" y="215"/>
                  </a:lnTo>
                  <a:lnTo>
                    <a:pt x="83" y="219"/>
                  </a:lnTo>
                  <a:lnTo>
                    <a:pt x="89" y="220"/>
                  </a:lnTo>
                  <a:lnTo>
                    <a:pt x="94" y="218"/>
                  </a:lnTo>
                  <a:lnTo>
                    <a:pt x="98" y="215"/>
                  </a:lnTo>
                  <a:lnTo>
                    <a:pt x="100" y="211"/>
                  </a:lnTo>
                  <a:lnTo>
                    <a:pt x="100" y="205"/>
                  </a:lnTo>
                  <a:lnTo>
                    <a:pt x="99" y="200"/>
                  </a:lnTo>
                  <a:lnTo>
                    <a:pt x="96" y="196"/>
                  </a:lnTo>
                  <a:lnTo>
                    <a:pt x="91" y="193"/>
                  </a:lnTo>
                  <a:lnTo>
                    <a:pt x="74" y="187"/>
                  </a:lnTo>
                  <a:lnTo>
                    <a:pt x="58" y="178"/>
                  </a:lnTo>
                  <a:lnTo>
                    <a:pt x="45" y="167"/>
                  </a:lnTo>
                  <a:lnTo>
                    <a:pt x="36" y="154"/>
                  </a:lnTo>
                  <a:lnTo>
                    <a:pt x="30" y="138"/>
                  </a:lnTo>
                  <a:lnTo>
                    <a:pt x="27" y="121"/>
                  </a:lnTo>
                  <a:lnTo>
                    <a:pt x="27" y="103"/>
                  </a:lnTo>
                  <a:lnTo>
                    <a:pt x="32" y="83"/>
                  </a:lnTo>
                  <a:lnTo>
                    <a:pt x="39" y="69"/>
                  </a:lnTo>
                  <a:lnTo>
                    <a:pt x="51" y="56"/>
                  </a:lnTo>
                  <a:lnTo>
                    <a:pt x="63" y="43"/>
                  </a:lnTo>
                  <a:lnTo>
                    <a:pt x="77" y="31"/>
                  </a:lnTo>
                  <a:lnTo>
                    <a:pt x="89" y="21"/>
                  </a:lnTo>
                  <a:lnTo>
                    <a:pt x="98" y="12"/>
                  </a:lnTo>
                  <a:lnTo>
                    <a:pt x="103" y="5"/>
                  </a:lnTo>
                  <a:lnTo>
                    <a:pt x="103" y="0"/>
                  </a:lnTo>
                  <a:lnTo>
                    <a:pt x="92" y="4"/>
                  </a:lnTo>
                  <a:lnTo>
                    <a:pt x="77" y="12"/>
                  </a:lnTo>
                  <a:lnTo>
                    <a:pt x="61" y="25"/>
                  </a:lnTo>
                  <a:lnTo>
                    <a:pt x="44" y="40"/>
                  </a:lnTo>
                  <a:lnTo>
                    <a:pt x="29" y="57"/>
                  </a:lnTo>
                  <a:lnTo>
                    <a:pt x="16" y="77"/>
                  </a:lnTo>
                  <a:lnTo>
                    <a:pt x="6" y="98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95" name="Freeform 588"/>
            <p:cNvSpPr>
              <a:spLocks/>
            </p:cNvSpPr>
            <p:nvPr/>
          </p:nvSpPr>
          <p:spPr bwMode="auto">
            <a:xfrm>
              <a:off x="4565" y="3346"/>
              <a:ext cx="28" cy="41"/>
            </a:xfrm>
            <a:custGeom>
              <a:avLst/>
              <a:gdLst>
                <a:gd name="T0" fmla="*/ 0 w 220"/>
                <a:gd name="T1" fmla="*/ 0 h 288"/>
                <a:gd name="T2" fmla="*/ 0 w 220"/>
                <a:gd name="T3" fmla="*/ 0 h 288"/>
                <a:gd name="T4" fmla="*/ 0 w 220"/>
                <a:gd name="T5" fmla="*/ 0 h 288"/>
                <a:gd name="T6" fmla="*/ 0 w 220"/>
                <a:gd name="T7" fmla="*/ 0 h 288"/>
                <a:gd name="T8" fmla="*/ 0 w 220"/>
                <a:gd name="T9" fmla="*/ 0 h 288"/>
                <a:gd name="T10" fmla="*/ 0 w 220"/>
                <a:gd name="T11" fmla="*/ 0 h 288"/>
                <a:gd name="T12" fmla="*/ 0 w 220"/>
                <a:gd name="T13" fmla="*/ 0 h 288"/>
                <a:gd name="T14" fmla="*/ 0 w 220"/>
                <a:gd name="T15" fmla="*/ 0 h 288"/>
                <a:gd name="T16" fmla="*/ 0 w 220"/>
                <a:gd name="T17" fmla="*/ 0 h 288"/>
                <a:gd name="T18" fmla="*/ 0 w 220"/>
                <a:gd name="T19" fmla="*/ 0 h 288"/>
                <a:gd name="T20" fmla="*/ 0 w 220"/>
                <a:gd name="T21" fmla="*/ 0 h 288"/>
                <a:gd name="T22" fmla="*/ 0 w 220"/>
                <a:gd name="T23" fmla="*/ 0 h 288"/>
                <a:gd name="T24" fmla="*/ 0 w 220"/>
                <a:gd name="T25" fmla="*/ 0 h 288"/>
                <a:gd name="T26" fmla="*/ 0 w 220"/>
                <a:gd name="T27" fmla="*/ 0 h 288"/>
                <a:gd name="T28" fmla="*/ 0 w 220"/>
                <a:gd name="T29" fmla="*/ 0 h 288"/>
                <a:gd name="T30" fmla="*/ 0 w 220"/>
                <a:gd name="T31" fmla="*/ 0 h 288"/>
                <a:gd name="T32" fmla="*/ 0 w 220"/>
                <a:gd name="T33" fmla="*/ 0 h 288"/>
                <a:gd name="T34" fmla="*/ 0 w 220"/>
                <a:gd name="T35" fmla="*/ 0 h 288"/>
                <a:gd name="T36" fmla="*/ 0 w 220"/>
                <a:gd name="T37" fmla="*/ 0 h 288"/>
                <a:gd name="T38" fmla="*/ 0 w 220"/>
                <a:gd name="T39" fmla="*/ 0 h 288"/>
                <a:gd name="T40" fmla="*/ 0 w 220"/>
                <a:gd name="T41" fmla="*/ 0 h 288"/>
                <a:gd name="T42" fmla="*/ 0 w 220"/>
                <a:gd name="T43" fmla="*/ 0 h 288"/>
                <a:gd name="T44" fmla="*/ 0 w 220"/>
                <a:gd name="T45" fmla="*/ 0 h 288"/>
                <a:gd name="T46" fmla="*/ 0 w 220"/>
                <a:gd name="T47" fmla="*/ 0 h 288"/>
                <a:gd name="T48" fmla="*/ 0 w 220"/>
                <a:gd name="T49" fmla="*/ 0 h 288"/>
                <a:gd name="T50" fmla="*/ 0 w 220"/>
                <a:gd name="T51" fmla="*/ 0 h 288"/>
                <a:gd name="T52" fmla="*/ 0 w 220"/>
                <a:gd name="T53" fmla="*/ 0 h 288"/>
                <a:gd name="T54" fmla="*/ 0 w 220"/>
                <a:gd name="T55" fmla="*/ 0 h 288"/>
                <a:gd name="T56" fmla="*/ 0 w 220"/>
                <a:gd name="T57" fmla="*/ 0 h 288"/>
                <a:gd name="T58" fmla="*/ 0 w 220"/>
                <a:gd name="T59" fmla="*/ 0 h 288"/>
                <a:gd name="T60" fmla="*/ 0 w 220"/>
                <a:gd name="T61" fmla="*/ 0 h 288"/>
                <a:gd name="T62" fmla="*/ 0 w 220"/>
                <a:gd name="T63" fmla="*/ 0 h 288"/>
                <a:gd name="T64" fmla="*/ 0 w 220"/>
                <a:gd name="T65" fmla="*/ 0 h 288"/>
                <a:gd name="T66" fmla="*/ 0 w 220"/>
                <a:gd name="T67" fmla="*/ 0 h 288"/>
                <a:gd name="T68" fmla="*/ 0 w 220"/>
                <a:gd name="T69" fmla="*/ 0 h 288"/>
                <a:gd name="T70" fmla="*/ 0 w 220"/>
                <a:gd name="T71" fmla="*/ 0 h 288"/>
                <a:gd name="T72" fmla="*/ 0 w 220"/>
                <a:gd name="T73" fmla="*/ 0 h 288"/>
                <a:gd name="T74" fmla="*/ 0 w 220"/>
                <a:gd name="T75" fmla="*/ 0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0"/>
                <a:gd name="T115" fmla="*/ 0 h 288"/>
                <a:gd name="T116" fmla="*/ 220 w 220"/>
                <a:gd name="T117" fmla="*/ 288 h 2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0" h="288">
                  <a:moveTo>
                    <a:pt x="179" y="108"/>
                  </a:moveTo>
                  <a:lnTo>
                    <a:pt x="186" y="115"/>
                  </a:lnTo>
                  <a:lnTo>
                    <a:pt x="191" y="124"/>
                  </a:lnTo>
                  <a:lnTo>
                    <a:pt x="196" y="133"/>
                  </a:lnTo>
                  <a:lnTo>
                    <a:pt x="200" y="143"/>
                  </a:lnTo>
                  <a:lnTo>
                    <a:pt x="202" y="153"/>
                  </a:lnTo>
                  <a:lnTo>
                    <a:pt x="201" y="163"/>
                  </a:lnTo>
                  <a:lnTo>
                    <a:pt x="199" y="174"/>
                  </a:lnTo>
                  <a:lnTo>
                    <a:pt x="193" y="184"/>
                  </a:lnTo>
                  <a:lnTo>
                    <a:pt x="186" y="194"/>
                  </a:lnTo>
                  <a:lnTo>
                    <a:pt x="178" y="204"/>
                  </a:lnTo>
                  <a:lnTo>
                    <a:pt x="168" y="213"/>
                  </a:lnTo>
                  <a:lnTo>
                    <a:pt x="159" y="221"/>
                  </a:lnTo>
                  <a:lnTo>
                    <a:pt x="148" y="229"/>
                  </a:lnTo>
                  <a:lnTo>
                    <a:pt x="138" y="237"/>
                  </a:lnTo>
                  <a:lnTo>
                    <a:pt x="127" y="246"/>
                  </a:lnTo>
                  <a:lnTo>
                    <a:pt x="118" y="255"/>
                  </a:lnTo>
                  <a:lnTo>
                    <a:pt x="115" y="258"/>
                  </a:lnTo>
                  <a:lnTo>
                    <a:pt x="112" y="263"/>
                  </a:lnTo>
                  <a:lnTo>
                    <a:pt x="110" y="267"/>
                  </a:lnTo>
                  <a:lnTo>
                    <a:pt x="108" y="271"/>
                  </a:lnTo>
                  <a:lnTo>
                    <a:pt x="107" y="276"/>
                  </a:lnTo>
                  <a:lnTo>
                    <a:pt x="107" y="280"/>
                  </a:lnTo>
                  <a:lnTo>
                    <a:pt x="109" y="284"/>
                  </a:lnTo>
                  <a:lnTo>
                    <a:pt x="112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4" y="287"/>
                  </a:lnTo>
                  <a:lnTo>
                    <a:pt x="127" y="284"/>
                  </a:lnTo>
                  <a:lnTo>
                    <a:pt x="138" y="271"/>
                  </a:lnTo>
                  <a:lnTo>
                    <a:pt x="149" y="261"/>
                  </a:lnTo>
                  <a:lnTo>
                    <a:pt x="161" y="250"/>
                  </a:lnTo>
                  <a:lnTo>
                    <a:pt x="173" y="239"/>
                  </a:lnTo>
                  <a:lnTo>
                    <a:pt x="185" y="229"/>
                  </a:lnTo>
                  <a:lnTo>
                    <a:pt x="196" y="217"/>
                  </a:lnTo>
                  <a:lnTo>
                    <a:pt x="206" y="204"/>
                  </a:lnTo>
                  <a:lnTo>
                    <a:pt x="213" y="190"/>
                  </a:lnTo>
                  <a:lnTo>
                    <a:pt x="219" y="173"/>
                  </a:lnTo>
                  <a:lnTo>
                    <a:pt x="220" y="157"/>
                  </a:lnTo>
                  <a:lnTo>
                    <a:pt x="218" y="141"/>
                  </a:lnTo>
                  <a:lnTo>
                    <a:pt x="212" y="125"/>
                  </a:lnTo>
                  <a:lnTo>
                    <a:pt x="204" y="111"/>
                  </a:lnTo>
                  <a:lnTo>
                    <a:pt x="194" y="97"/>
                  </a:lnTo>
                  <a:lnTo>
                    <a:pt x="182" y="86"/>
                  </a:lnTo>
                  <a:lnTo>
                    <a:pt x="168" y="77"/>
                  </a:lnTo>
                  <a:lnTo>
                    <a:pt x="158" y="70"/>
                  </a:lnTo>
                  <a:lnTo>
                    <a:pt x="146" y="64"/>
                  </a:lnTo>
                  <a:lnTo>
                    <a:pt x="134" y="56"/>
                  </a:lnTo>
                  <a:lnTo>
                    <a:pt x="122" y="50"/>
                  </a:lnTo>
                  <a:lnTo>
                    <a:pt x="109" y="43"/>
                  </a:lnTo>
                  <a:lnTo>
                    <a:pt x="96" y="36"/>
                  </a:lnTo>
                  <a:lnTo>
                    <a:pt x="83" y="29"/>
                  </a:lnTo>
                  <a:lnTo>
                    <a:pt x="70" y="22"/>
                  </a:lnTo>
                  <a:lnTo>
                    <a:pt x="59" y="17"/>
                  </a:lnTo>
                  <a:lnTo>
                    <a:pt x="47" y="12"/>
                  </a:lnTo>
                  <a:lnTo>
                    <a:pt x="36" y="7"/>
                  </a:lnTo>
                  <a:lnTo>
                    <a:pt x="26" y="4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9" y="7"/>
                  </a:lnTo>
                  <a:lnTo>
                    <a:pt x="20" y="13"/>
                  </a:lnTo>
                  <a:lnTo>
                    <a:pt x="31" y="18"/>
                  </a:lnTo>
                  <a:lnTo>
                    <a:pt x="42" y="23"/>
                  </a:lnTo>
                  <a:lnTo>
                    <a:pt x="54" y="29"/>
                  </a:lnTo>
                  <a:lnTo>
                    <a:pt x="65" y="34"/>
                  </a:lnTo>
                  <a:lnTo>
                    <a:pt x="77" y="40"/>
                  </a:lnTo>
                  <a:lnTo>
                    <a:pt x="88" y="47"/>
                  </a:lnTo>
                  <a:lnTo>
                    <a:pt x="101" y="53"/>
                  </a:lnTo>
                  <a:lnTo>
                    <a:pt x="112" y="60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47" y="82"/>
                  </a:lnTo>
                  <a:lnTo>
                    <a:pt x="158" y="90"/>
                  </a:lnTo>
                  <a:lnTo>
                    <a:pt x="168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96" name="Freeform 496"/>
            <p:cNvSpPr>
              <a:spLocks/>
            </p:cNvSpPr>
            <p:nvPr/>
          </p:nvSpPr>
          <p:spPr bwMode="auto">
            <a:xfrm>
              <a:off x="4538" y="3409"/>
              <a:ext cx="107" cy="71"/>
            </a:xfrm>
            <a:custGeom>
              <a:avLst/>
              <a:gdLst>
                <a:gd name="T0" fmla="*/ 0 w 1070"/>
                <a:gd name="T1" fmla="*/ 0 h 844"/>
                <a:gd name="T2" fmla="*/ 0 w 1070"/>
                <a:gd name="T3" fmla="*/ 0 h 844"/>
                <a:gd name="T4" fmla="*/ 0 w 1070"/>
                <a:gd name="T5" fmla="*/ 0 h 844"/>
                <a:gd name="T6" fmla="*/ 0 w 1070"/>
                <a:gd name="T7" fmla="*/ 0 h 844"/>
                <a:gd name="T8" fmla="*/ 0 w 1070"/>
                <a:gd name="T9" fmla="*/ 0 h 8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0"/>
                <a:gd name="T16" fmla="*/ 0 h 844"/>
                <a:gd name="T17" fmla="*/ 1070 w 1070"/>
                <a:gd name="T18" fmla="*/ 844 h 8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0" h="844">
                  <a:moveTo>
                    <a:pt x="141" y="0"/>
                  </a:moveTo>
                  <a:lnTo>
                    <a:pt x="1070" y="194"/>
                  </a:lnTo>
                  <a:lnTo>
                    <a:pt x="919" y="844"/>
                  </a:lnTo>
                  <a:lnTo>
                    <a:pt x="0" y="6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97" name="Freeform 589"/>
            <p:cNvSpPr>
              <a:spLocks/>
            </p:cNvSpPr>
            <p:nvPr/>
          </p:nvSpPr>
          <p:spPr bwMode="auto">
            <a:xfrm>
              <a:off x="4547" y="3411"/>
              <a:ext cx="82" cy="28"/>
            </a:xfrm>
            <a:custGeom>
              <a:avLst/>
              <a:gdLst>
                <a:gd name="T0" fmla="*/ 0 w 819"/>
                <a:gd name="T1" fmla="*/ 0 h 333"/>
                <a:gd name="T2" fmla="*/ 0 w 819"/>
                <a:gd name="T3" fmla="*/ 0 h 333"/>
                <a:gd name="T4" fmla="*/ 0 w 819"/>
                <a:gd name="T5" fmla="*/ 0 h 333"/>
                <a:gd name="T6" fmla="*/ 0 w 819"/>
                <a:gd name="T7" fmla="*/ 0 h 333"/>
                <a:gd name="T8" fmla="*/ 0 w 819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9"/>
                <a:gd name="T16" fmla="*/ 0 h 333"/>
                <a:gd name="T17" fmla="*/ 819 w 819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9" h="333">
                  <a:moveTo>
                    <a:pt x="97" y="0"/>
                  </a:moveTo>
                  <a:lnTo>
                    <a:pt x="819" y="139"/>
                  </a:lnTo>
                  <a:lnTo>
                    <a:pt x="172" y="98"/>
                  </a:lnTo>
                  <a:lnTo>
                    <a:pt x="0" y="33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98" name="Freeform 600"/>
            <p:cNvSpPr>
              <a:spLocks/>
            </p:cNvSpPr>
            <p:nvPr/>
          </p:nvSpPr>
          <p:spPr bwMode="auto">
            <a:xfrm>
              <a:off x="4527" y="3494"/>
              <a:ext cx="108" cy="26"/>
            </a:xfrm>
            <a:custGeom>
              <a:avLst/>
              <a:gdLst>
                <a:gd name="T0" fmla="*/ 0 w 1083"/>
                <a:gd name="T1" fmla="*/ 0 h 306"/>
                <a:gd name="T2" fmla="*/ 0 w 1083"/>
                <a:gd name="T3" fmla="*/ 0 h 306"/>
                <a:gd name="T4" fmla="*/ 0 w 1083"/>
                <a:gd name="T5" fmla="*/ 0 h 306"/>
                <a:gd name="T6" fmla="*/ 0 w 1083"/>
                <a:gd name="T7" fmla="*/ 0 h 306"/>
                <a:gd name="T8" fmla="*/ 0 w 1083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3"/>
                <a:gd name="T16" fmla="*/ 0 h 306"/>
                <a:gd name="T17" fmla="*/ 1083 w 1083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3" h="306">
                  <a:moveTo>
                    <a:pt x="34" y="0"/>
                  </a:moveTo>
                  <a:lnTo>
                    <a:pt x="1083" y="261"/>
                  </a:lnTo>
                  <a:lnTo>
                    <a:pt x="1055" y="306"/>
                  </a:lnTo>
                  <a:lnTo>
                    <a:pt x="0" y="2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99" name="Freeform 601"/>
            <p:cNvSpPr>
              <a:spLocks/>
            </p:cNvSpPr>
            <p:nvPr/>
          </p:nvSpPr>
          <p:spPr bwMode="auto">
            <a:xfrm>
              <a:off x="4517" y="3502"/>
              <a:ext cx="109" cy="26"/>
            </a:xfrm>
            <a:custGeom>
              <a:avLst/>
              <a:gdLst>
                <a:gd name="T0" fmla="*/ 0 w 1088"/>
                <a:gd name="T1" fmla="*/ 0 h 311"/>
                <a:gd name="T2" fmla="*/ 0 w 1088"/>
                <a:gd name="T3" fmla="*/ 0 h 311"/>
                <a:gd name="T4" fmla="*/ 0 w 1088"/>
                <a:gd name="T5" fmla="*/ 0 h 311"/>
                <a:gd name="T6" fmla="*/ 0 w 1088"/>
                <a:gd name="T7" fmla="*/ 0 h 311"/>
                <a:gd name="T8" fmla="*/ 0 w 1088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311"/>
                <a:gd name="T17" fmla="*/ 1088 w 1088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311">
                  <a:moveTo>
                    <a:pt x="39" y="0"/>
                  </a:moveTo>
                  <a:lnTo>
                    <a:pt x="1088" y="260"/>
                  </a:lnTo>
                  <a:lnTo>
                    <a:pt x="1055" y="311"/>
                  </a:lnTo>
                  <a:lnTo>
                    <a:pt x="0" y="3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00" name="Freeform 602"/>
            <p:cNvSpPr>
              <a:spLocks/>
            </p:cNvSpPr>
            <p:nvPr/>
          </p:nvSpPr>
          <p:spPr bwMode="auto">
            <a:xfrm>
              <a:off x="4534" y="3526"/>
              <a:ext cx="16" cy="6"/>
            </a:xfrm>
            <a:custGeom>
              <a:avLst/>
              <a:gdLst>
                <a:gd name="T0" fmla="*/ 0 w 164"/>
                <a:gd name="T1" fmla="*/ 0 h 72"/>
                <a:gd name="T2" fmla="*/ 0 w 164"/>
                <a:gd name="T3" fmla="*/ 0 h 72"/>
                <a:gd name="T4" fmla="*/ 0 w 164"/>
                <a:gd name="T5" fmla="*/ 0 h 72"/>
                <a:gd name="T6" fmla="*/ 0 w 164"/>
                <a:gd name="T7" fmla="*/ 0 h 72"/>
                <a:gd name="T8" fmla="*/ 0 w 164"/>
                <a:gd name="T9" fmla="*/ 0 h 72"/>
                <a:gd name="T10" fmla="*/ 0 w 164"/>
                <a:gd name="T11" fmla="*/ 0 h 72"/>
                <a:gd name="T12" fmla="*/ 0 w 164"/>
                <a:gd name="T13" fmla="*/ 0 h 72"/>
                <a:gd name="T14" fmla="*/ 0 w 164"/>
                <a:gd name="T15" fmla="*/ 0 h 72"/>
                <a:gd name="T16" fmla="*/ 0 w 164"/>
                <a:gd name="T17" fmla="*/ 0 h 72"/>
                <a:gd name="T18" fmla="*/ 0 w 164"/>
                <a:gd name="T19" fmla="*/ 0 h 72"/>
                <a:gd name="T20" fmla="*/ 0 w 164"/>
                <a:gd name="T21" fmla="*/ 0 h 72"/>
                <a:gd name="T22" fmla="*/ 0 w 164"/>
                <a:gd name="T23" fmla="*/ 0 h 72"/>
                <a:gd name="T24" fmla="*/ 0 w 164"/>
                <a:gd name="T25" fmla="*/ 0 h 72"/>
                <a:gd name="T26" fmla="*/ 0 w 164"/>
                <a:gd name="T27" fmla="*/ 0 h 72"/>
                <a:gd name="T28" fmla="*/ 0 w 164"/>
                <a:gd name="T29" fmla="*/ 0 h 72"/>
                <a:gd name="T30" fmla="*/ 0 w 164"/>
                <a:gd name="T31" fmla="*/ 0 h 72"/>
                <a:gd name="T32" fmla="*/ 0 w 164"/>
                <a:gd name="T33" fmla="*/ 0 h 72"/>
                <a:gd name="T34" fmla="*/ 0 w 164"/>
                <a:gd name="T35" fmla="*/ 0 h 72"/>
                <a:gd name="T36" fmla="*/ 0 w 164"/>
                <a:gd name="T37" fmla="*/ 0 h 72"/>
                <a:gd name="T38" fmla="*/ 0 w 164"/>
                <a:gd name="T39" fmla="*/ 0 h 72"/>
                <a:gd name="T40" fmla="*/ 0 w 164"/>
                <a:gd name="T41" fmla="*/ 0 h 72"/>
                <a:gd name="T42" fmla="*/ 0 w 164"/>
                <a:gd name="T43" fmla="*/ 0 h 72"/>
                <a:gd name="T44" fmla="*/ 0 w 164"/>
                <a:gd name="T45" fmla="*/ 0 h 72"/>
                <a:gd name="T46" fmla="*/ 0 w 164"/>
                <a:gd name="T47" fmla="*/ 0 h 72"/>
                <a:gd name="T48" fmla="*/ 0 w 164"/>
                <a:gd name="T49" fmla="*/ 0 h 72"/>
                <a:gd name="T50" fmla="*/ 0 w 164"/>
                <a:gd name="T51" fmla="*/ 0 h 72"/>
                <a:gd name="T52" fmla="*/ 0 w 164"/>
                <a:gd name="T53" fmla="*/ 0 h 72"/>
                <a:gd name="T54" fmla="*/ 0 w 164"/>
                <a:gd name="T55" fmla="*/ 0 h 72"/>
                <a:gd name="T56" fmla="*/ 0 w 164"/>
                <a:gd name="T57" fmla="*/ 0 h 72"/>
                <a:gd name="T58" fmla="*/ 0 w 164"/>
                <a:gd name="T59" fmla="*/ 0 h 72"/>
                <a:gd name="T60" fmla="*/ 0 w 164"/>
                <a:gd name="T61" fmla="*/ 0 h 72"/>
                <a:gd name="T62" fmla="*/ 0 w 164"/>
                <a:gd name="T63" fmla="*/ 0 h 72"/>
                <a:gd name="T64" fmla="*/ 0 w 164"/>
                <a:gd name="T65" fmla="*/ 0 h 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4"/>
                <a:gd name="T100" fmla="*/ 0 h 72"/>
                <a:gd name="T101" fmla="*/ 164 w 164"/>
                <a:gd name="T102" fmla="*/ 72 h 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4" h="72">
                  <a:moveTo>
                    <a:pt x="16" y="1"/>
                  </a:moveTo>
                  <a:lnTo>
                    <a:pt x="21" y="1"/>
                  </a:lnTo>
                  <a:lnTo>
                    <a:pt x="35" y="0"/>
                  </a:lnTo>
                  <a:lnTo>
                    <a:pt x="54" y="0"/>
                  </a:lnTo>
                  <a:lnTo>
                    <a:pt x="78" y="2"/>
                  </a:lnTo>
                  <a:lnTo>
                    <a:pt x="104" y="7"/>
                  </a:lnTo>
                  <a:lnTo>
                    <a:pt x="128" y="17"/>
                  </a:lnTo>
                  <a:lnTo>
                    <a:pt x="149" y="31"/>
                  </a:lnTo>
                  <a:lnTo>
                    <a:pt x="164" y="51"/>
                  </a:lnTo>
                  <a:lnTo>
                    <a:pt x="164" y="52"/>
                  </a:lnTo>
                  <a:lnTo>
                    <a:pt x="164" y="57"/>
                  </a:lnTo>
                  <a:lnTo>
                    <a:pt x="163" y="62"/>
                  </a:lnTo>
                  <a:lnTo>
                    <a:pt x="161" y="67"/>
                  </a:lnTo>
                  <a:lnTo>
                    <a:pt x="156" y="71"/>
                  </a:lnTo>
                  <a:lnTo>
                    <a:pt x="149" y="72"/>
                  </a:lnTo>
                  <a:lnTo>
                    <a:pt x="138" y="71"/>
                  </a:lnTo>
                  <a:lnTo>
                    <a:pt x="124" y="65"/>
                  </a:lnTo>
                  <a:lnTo>
                    <a:pt x="124" y="63"/>
                  </a:lnTo>
                  <a:lnTo>
                    <a:pt x="123" y="59"/>
                  </a:lnTo>
                  <a:lnTo>
                    <a:pt x="120" y="52"/>
                  </a:lnTo>
                  <a:lnTo>
                    <a:pt x="113" y="45"/>
                  </a:lnTo>
                  <a:lnTo>
                    <a:pt x="100" y="38"/>
                  </a:lnTo>
                  <a:lnTo>
                    <a:pt x="81" y="32"/>
                  </a:lnTo>
                  <a:lnTo>
                    <a:pt x="55" y="29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27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5" y="7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01" name="Freeform 604"/>
            <p:cNvSpPr>
              <a:spLocks/>
            </p:cNvSpPr>
            <p:nvPr/>
          </p:nvSpPr>
          <p:spPr bwMode="auto">
            <a:xfrm>
              <a:off x="4537" y="3483"/>
              <a:ext cx="15" cy="9"/>
            </a:xfrm>
            <a:custGeom>
              <a:avLst/>
              <a:gdLst>
                <a:gd name="T0" fmla="*/ 0 w 146"/>
                <a:gd name="T1" fmla="*/ 0 h 109"/>
                <a:gd name="T2" fmla="*/ 0 w 146"/>
                <a:gd name="T3" fmla="*/ 0 h 109"/>
                <a:gd name="T4" fmla="*/ 0 w 146"/>
                <a:gd name="T5" fmla="*/ 0 h 109"/>
                <a:gd name="T6" fmla="*/ 0 w 146"/>
                <a:gd name="T7" fmla="*/ 0 h 109"/>
                <a:gd name="T8" fmla="*/ 0 w 146"/>
                <a:gd name="T9" fmla="*/ 0 h 109"/>
                <a:gd name="T10" fmla="*/ 0 w 146"/>
                <a:gd name="T11" fmla="*/ 0 h 109"/>
                <a:gd name="T12" fmla="*/ 0 w 146"/>
                <a:gd name="T13" fmla="*/ 0 h 109"/>
                <a:gd name="T14" fmla="*/ 0 w 146"/>
                <a:gd name="T15" fmla="*/ 0 h 109"/>
                <a:gd name="T16" fmla="*/ 0 w 146"/>
                <a:gd name="T17" fmla="*/ 0 h 109"/>
                <a:gd name="T18" fmla="*/ 0 w 146"/>
                <a:gd name="T19" fmla="*/ 0 h 109"/>
                <a:gd name="T20" fmla="*/ 0 w 146"/>
                <a:gd name="T21" fmla="*/ 0 h 109"/>
                <a:gd name="T22" fmla="*/ 0 w 146"/>
                <a:gd name="T23" fmla="*/ 0 h 109"/>
                <a:gd name="T24" fmla="*/ 0 w 146"/>
                <a:gd name="T25" fmla="*/ 0 h 109"/>
                <a:gd name="T26" fmla="*/ 0 w 146"/>
                <a:gd name="T27" fmla="*/ 0 h 109"/>
                <a:gd name="T28" fmla="*/ 0 w 146"/>
                <a:gd name="T29" fmla="*/ 0 h 109"/>
                <a:gd name="T30" fmla="*/ 0 w 146"/>
                <a:gd name="T31" fmla="*/ 0 h 109"/>
                <a:gd name="T32" fmla="*/ 0 w 146"/>
                <a:gd name="T33" fmla="*/ 0 h 109"/>
                <a:gd name="T34" fmla="*/ 0 w 146"/>
                <a:gd name="T35" fmla="*/ 0 h 109"/>
                <a:gd name="T36" fmla="*/ 0 w 146"/>
                <a:gd name="T37" fmla="*/ 0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109"/>
                <a:gd name="T59" fmla="*/ 146 w 146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109">
                  <a:moveTo>
                    <a:pt x="45" y="0"/>
                  </a:moveTo>
                  <a:lnTo>
                    <a:pt x="42" y="0"/>
                  </a:lnTo>
                  <a:lnTo>
                    <a:pt x="35" y="3"/>
                  </a:lnTo>
                  <a:lnTo>
                    <a:pt x="26" y="7"/>
                  </a:lnTo>
                  <a:lnTo>
                    <a:pt x="15" y="14"/>
                  </a:lnTo>
                  <a:lnTo>
                    <a:pt x="6" y="24"/>
                  </a:lnTo>
                  <a:lnTo>
                    <a:pt x="1" y="39"/>
                  </a:lnTo>
                  <a:lnTo>
                    <a:pt x="0" y="59"/>
                  </a:lnTo>
                  <a:lnTo>
                    <a:pt x="6" y="85"/>
                  </a:lnTo>
                  <a:lnTo>
                    <a:pt x="85" y="109"/>
                  </a:lnTo>
                  <a:lnTo>
                    <a:pt x="84" y="104"/>
                  </a:lnTo>
                  <a:lnTo>
                    <a:pt x="84" y="93"/>
                  </a:lnTo>
                  <a:lnTo>
                    <a:pt x="84" y="76"/>
                  </a:lnTo>
                  <a:lnTo>
                    <a:pt x="87" y="58"/>
                  </a:lnTo>
                  <a:lnTo>
                    <a:pt x="93" y="40"/>
                  </a:lnTo>
                  <a:lnTo>
                    <a:pt x="104" y="27"/>
                  </a:lnTo>
                  <a:lnTo>
                    <a:pt x="121" y="20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02" name="Freeform 605"/>
            <p:cNvSpPr>
              <a:spLocks/>
            </p:cNvSpPr>
            <p:nvPr/>
          </p:nvSpPr>
          <p:spPr bwMode="auto">
            <a:xfrm>
              <a:off x="4620" y="3499"/>
              <a:ext cx="15" cy="9"/>
            </a:xfrm>
            <a:custGeom>
              <a:avLst/>
              <a:gdLst>
                <a:gd name="T0" fmla="*/ 0 w 146"/>
                <a:gd name="T1" fmla="*/ 0 h 107"/>
                <a:gd name="T2" fmla="*/ 0 w 146"/>
                <a:gd name="T3" fmla="*/ 0 h 107"/>
                <a:gd name="T4" fmla="*/ 0 w 146"/>
                <a:gd name="T5" fmla="*/ 0 h 107"/>
                <a:gd name="T6" fmla="*/ 0 w 146"/>
                <a:gd name="T7" fmla="*/ 0 h 107"/>
                <a:gd name="T8" fmla="*/ 0 w 146"/>
                <a:gd name="T9" fmla="*/ 0 h 107"/>
                <a:gd name="T10" fmla="*/ 0 w 146"/>
                <a:gd name="T11" fmla="*/ 0 h 107"/>
                <a:gd name="T12" fmla="*/ 0 w 146"/>
                <a:gd name="T13" fmla="*/ 0 h 107"/>
                <a:gd name="T14" fmla="*/ 0 w 146"/>
                <a:gd name="T15" fmla="*/ 0 h 107"/>
                <a:gd name="T16" fmla="*/ 0 w 146"/>
                <a:gd name="T17" fmla="*/ 0 h 107"/>
                <a:gd name="T18" fmla="*/ 0 w 146"/>
                <a:gd name="T19" fmla="*/ 0 h 107"/>
                <a:gd name="T20" fmla="*/ 0 w 146"/>
                <a:gd name="T21" fmla="*/ 0 h 107"/>
                <a:gd name="T22" fmla="*/ 0 w 146"/>
                <a:gd name="T23" fmla="*/ 0 h 107"/>
                <a:gd name="T24" fmla="*/ 0 w 146"/>
                <a:gd name="T25" fmla="*/ 0 h 107"/>
                <a:gd name="T26" fmla="*/ 0 w 146"/>
                <a:gd name="T27" fmla="*/ 0 h 107"/>
                <a:gd name="T28" fmla="*/ 0 w 146"/>
                <a:gd name="T29" fmla="*/ 0 h 107"/>
                <a:gd name="T30" fmla="*/ 0 w 146"/>
                <a:gd name="T31" fmla="*/ 0 h 107"/>
                <a:gd name="T32" fmla="*/ 0 w 146"/>
                <a:gd name="T33" fmla="*/ 0 h 107"/>
                <a:gd name="T34" fmla="*/ 0 w 146"/>
                <a:gd name="T35" fmla="*/ 0 h 107"/>
                <a:gd name="T36" fmla="*/ 0 w 146"/>
                <a:gd name="T37" fmla="*/ 0 h 1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107"/>
                <a:gd name="T59" fmla="*/ 146 w 146"/>
                <a:gd name="T60" fmla="*/ 107 h 1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107">
                  <a:moveTo>
                    <a:pt x="45" y="0"/>
                  </a:moveTo>
                  <a:lnTo>
                    <a:pt x="42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5" y="12"/>
                  </a:lnTo>
                  <a:lnTo>
                    <a:pt x="6" y="23"/>
                  </a:lnTo>
                  <a:lnTo>
                    <a:pt x="0" y="38"/>
                  </a:lnTo>
                  <a:lnTo>
                    <a:pt x="0" y="58"/>
                  </a:lnTo>
                  <a:lnTo>
                    <a:pt x="6" y="85"/>
                  </a:lnTo>
                  <a:lnTo>
                    <a:pt x="84" y="107"/>
                  </a:lnTo>
                  <a:lnTo>
                    <a:pt x="83" y="103"/>
                  </a:lnTo>
                  <a:lnTo>
                    <a:pt x="83" y="91"/>
                  </a:lnTo>
                  <a:lnTo>
                    <a:pt x="83" y="75"/>
                  </a:lnTo>
                  <a:lnTo>
                    <a:pt x="86" y="56"/>
                  </a:lnTo>
                  <a:lnTo>
                    <a:pt x="92" y="40"/>
                  </a:lnTo>
                  <a:lnTo>
                    <a:pt x="103" y="27"/>
                  </a:lnTo>
                  <a:lnTo>
                    <a:pt x="121" y="19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03" name="Freeform 606"/>
            <p:cNvSpPr>
              <a:spLocks/>
            </p:cNvSpPr>
            <p:nvPr/>
          </p:nvSpPr>
          <p:spPr bwMode="auto">
            <a:xfrm>
              <a:off x="4553" y="3485"/>
              <a:ext cx="63" cy="16"/>
            </a:xfrm>
            <a:custGeom>
              <a:avLst/>
              <a:gdLst>
                <a:gd name="T0" fmla="*/ 0 w 629"/>
                <a:gd name="T1" fmla="*/ 0 h 182"/>
                <a:gd name="T2" fmla="*/ 0 w 629"/>
                <a:gd name="T3" fmla="*/ 0 h 182"/>
                <a:gd name="T4" fmla="*/ 0 w 629"/>
                <a:gd name="T5" fmla="*/ 0 h 182"/>
                <a:gd name="T6" fmla="*/ 0 w 629"/>
                <a:gd name="T7" fmla="*/ 0 h 182"/>
                <a:gd name="T8" fmla="*/ 0 w 629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9"/>
                <a:gd name="T16" fmla="*/ 0 h 182"/>
                <a:gd name="T17" fmla="*/ 629 w 629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9" h="182">
                  <a:moveTo>
                    <a:pt x="0" y="40"/>
                  </a:moveTo>
                  <a:lnTo>
                    <a:pt x="601" y="182"/>
                  </a:lnTo>
                  <a:lnTo>
                    <a:pt x="629" y="142"/>
                  </a:lnTo>
                  <a:lnTo>
                    <a:pt x="29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04" name="Freeform 607"/>
            <p:cNvSpPr>
              <a:spLocks/>
            </p:cNvSpPr>
            <p:nvPr/>
          </p:nvSpPr>
          <p:spPr bwMode="auto">
            <a:xfrm>
              <a:off x="4553" y="349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0 w 606"/>
                <a:gd name="T3" fmla="*/ 0 h 170"/>
                <a:gd name="T4" fmla="*/ 0 w 606"/>
                <a:gd name="T5" fmla="*/ 0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6"/>
                <a:gd name="T16" fmla="*/ 0 h 170"/>
                <a:gd name="T17" fmla="*/ 606 w 606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05" name="Freeform 608"/>
            <p:cNvSpPr>
              <a:spLocks/>
            </p:cNvSpPr>
            <p:nvPr/>
          </p:nvSpPr>
          <p:spPr bwMode="auto">
            <a:xfrm>
              <a:off x="4553" y="348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0 w 606"/>
                <a:gd name="T3" fmla="*/ 0 h 170"/>
                <a:gd name="T4" fmla="*/ 0 w 606"/>
                <a:gd name="T5" fmla="*/ 0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6"/>
                <a:gd name="T16" fmla="*/ 0 h 170"/>
                <a:gd name="T17" fmla="*/ 606 w 606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73" name="Group 610"/>
          <p:cNvGrpSpPr>
            <a:grpSpLocks/>
          </p:cNvGrpSpPr>
          <p:nvPr/>
        </p:nvGrpSpPr>
        <p:grpSpPr bwMode="auto">
          <a:xfrm>
            <a:off x="6646863" y="5322888"/>
            <a:ext cx="273050" cy="341312"/>
            <a:chOff x="4475" y="3342"/>
            <a:chExt cx="172" cy="215"/>
          </a:xfrm>
        </p:grpSpPr>
        <p:sp>
          <p:nvSpPr>
            <p:cNvPr id="40344" name="AutoShape 611"/>
            <p:cNvSpPr>
              <a:spLocks noChangeAspect="1" noChangeArrowheads="1" noTextEdit="1"/>
            </p:cNvSpPr>
            <p:nvPr/>
          </p:nvSpPr>
          <p:spPr bwMode="auto">
            <a:xfrm>
              <a:off x="4500" y="3398"/>
              <a:ext cx="147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5" name="Freeform 612"/>
            <p:cNvSpPr>
              <a:spLocks/>
            </p:cNvSpPr>
            <p:nvPr/>
          </p:nvSpPr>
          <p:spPr bwMode="auto">
            <a:xfrm>
              <a:off x="4501" y="3398"/>
              <a:ext cx="146" cy="159"/>
            </a:xfrm>
            <a:custGeom>
              <a:avLst/>
              <a:gdLst>
                <a:gd name="T0" fmla="*/ 0 w 1894"/>
                <a:gd name="T1" fmla="*/ 0 h 1904"/>
                <a:gd name="T2" fmla="*/ 0 w 1894"/>
                <a:gd name="T3" fmla="*/ 0 h 1904"/>
                <a:gd name="T4" fmla="*/ 0 w 1894"/>
                <a:gd name="T5" fmla="*/ 0 h 1904"/>
                <a:gd name="T6" fmla="*/ 0 w 1894"/>
                <a:gd name="T7" fmla="*/ 0 h 1904"/>
                <a:gd name="T8" fmla="*/ 0 w 1894"/>
                <a:gd name="T9" fmla="*/ 0 h 1904"/>
                <a:gd name="T10" fmla="*/ 0 w 1894"/>
                <a:gd name="T11" fmla="*/ 0 h 1904"/>
                <a:gd name="T12" fmla="*/ 0 w 1894"/>
                <a:gd name="T13" fmla="*/ 0 h 1904"/>
                <a:gd name="T14" fmla="*/ 0 w 1894"/>
                <a:gd name="T15" fmla="*/ 0 h 1904"/>
                <a:gd name="T16" fmla="*/ 0 w 1894"/>
                <a:gd name="T17" fmla="*/ 0 h 1904"/>
                <a:gd name="T18" fmla="*/ 0 w 1894"/>
                <a:gd name="T19" fmla="*/ 0 h 1904"/>
                <a:gd name="T20" fmla="*/ 0 w 1894"/>
                <a:gd name="T21" fmla="*/ 0 h 1904"/>
                <a:gd name="T22" fmla="*/ 0 w 1894"/>
                <a:gd name="T23" fmla="*/ 0 h 1904"/>
                <a:gd name="T24" fmla="*/ 0 w 1894"/>
                <a:gd name="T25" fmla="*/ 0 h 1904"/>
                <a:gd name="T26" fmla="*/ 0 w 1894"/>
                <a:gd name="T27" fmla="*/ 0 h 1904"/>
                <a:gd name="T28" fmla="*/ 0 w 1894"/>
                <a:gd name="T29" fmla="*/ 0 h 1904"/>
                <a:gd name="T30" fmla="*/ 0 w 1894"/>
                <a:gd name="T31" fmla="*/ 0 h 1904"/>
                <a:gd name="T32" fmla="*/ 0 w 1894"/>
                <a:gd name="T33" fmla="*/ 0 h 1904"/>
                <a:gd name="T34" fmla="*/ 0 w 1894"/>
                <a:gd name="T35" fmla="*/ 0 h 1904"/>
                <a:gd name="T36" fmla="*/ 0 w 1894"/>
                <a:gd name="T37" fmla="*/ 0 h 1904"/>
                <a:gd name="T38" fmla="*/ 0 w 1894"/>
                <a:gd name="T39" fmla="*/ 0 h 1904"/>
                <a:gd name="T40" fmla="*/ 0 w 1894"/>
                <a:gd name="T41" fmla="*/ 0 h 1904"/>
                <a:gd name="T42" fmla="*/ 0 w 1894"/>
                <a:gd name="T43" fmla="*/ 0 h 1904"/>
                <a:gd name="T44" fmla="*/ 0 w 1894"/>
                <a:gd name="T45" fmla="*/ 0 h 1904"/>
                <a:gd name="T46" fmla="*/ 0 w 1894"/>
                <a:gd name="T47" fmla="*/ 0 h 1904"/>
                <a:gd name="T48" fmla="*/ 0 w 1894"/>
                <a:gd name="T49" fmla="*/ 0 h 1904"/>
                <a:gd name="T50" fmla="*/ 0 w 1894"/>
                <a:gd name="T51" fmla="*/ 0 h 1904"/>
                <a:gd name="T52" fmla="*/ 0 w 1894"/>
                <a:gd name="T53" fmla="*/ 0 h 1904"/>
                <a:gd name="T54" fmla="*/ 0 w 1894"/>
                <a:gd name="T55" fmla="*/ 0 h 1904"/>
                <a:gd name="T56" fmla="*/ 0 w 1894"/>
                <a:gd name="T57" fmla="*/ 0 h 1904"/>
                <a:gd name="T58" fmla="*/ 0 w 1894"/>
                <a:gd name="T59" fmla="*/ 0 h 1904"/>
                <a:gd name="T60" fmla="*/ 0 w 1894"/>
                <a:gd name="T61" fmla="*/ 0 h 1904"/>
                <a:gd name="T62" fmla="*/ 0 w 1894"/>
                <a:gd name="T63" fmla="*/ 0 h 1904"/>
                <a:gd name="T64" fmla="*/ 0 w 1894"/>
                <a:gd name="T65" fmla="*/ 0 h 1904"/>
                <a:gd name="T66" fmla="*/ 0 w 1894"/>
                <a:gd name="T67" fmla="*/ 0 h 1904"/>
                <a:gd name="T68" fmla="*/ 0 w 1894"/>
                <a:gd name="T69" fmla="*/ 0 h 1904"/>
                <a:gd name="T70" fmla="*/ 0 w 1894"/>
                <a:gd name="T71" fmla="*/ 0 h 1904"/>
                <a:gd name="T72" fmla="*/ 0 w 1894"/>
                <a:gd name="T73" fmla="*/ 0 h 1904"/>
                <a:gd name="T74" fmla="*/ 0 w 1894"/>
                <a:gd name="T75" fmla="*/ 0 h 1904"/>
                <a:gd name="T76" fmla="*/ 0 w 1894"/>
                <a:gd name="T77" fmla="*/ 0 h 1904"/>
                <a:gd name="T78" fmla="*/ 0 w 1894"/>
                <a:gd name="T79" fmla="*/ 0 h 1904"/>
                <a:gd name="T80" fmla="*/ 0 w 1894"/>
                <a:gd name="T81" fmla="*/ 0 h 1904"/>
                <a:gd name="T82" fmla="*/ 0 w 1894"/>
                <a:gd name="T83" fmla="*/ 0 h 1904"/>
                <a:gd name="T84" fmla="*/ 0 w 1894"/>
                <a:gd name="T85" fmla="*/ 0 h 1904"/>
                <a:gd name="T86" fmla="*/ 0 w 1894"/>
                <a:gd name="T87" fmla="*/ 0 h 1904"/>
                <a:gd name="T88" fmla="*/ 0 w 1894"/>
                <a:gd name="T89" fmla="*/ 0 h 1904"/>
                <a:gd name="T90" fmla="*/ 0 w 1894"/>
                <a:gd name="T91" fmla="*/ 0 h 1904"/>
                <a:gd name="T92" fmla="*/ 0 w 1894"/>
                <a:gd name="T93" fmla="*/ 0 h 19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94"/>
                <a:gd name="T142" fmla="*/ 0 h 1904"/>
                <a:gd name="T143" fmla="*/ 1894 w 1894"/>
                <a:gd name="T144" fmla="*/ 1904 h 19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94" h="1904">
                  <a:moveTo>
                    <a:pt x="651" y="0"/>
                  </a:moveTo>
                  <a:lnTo>
                    <a:pt x="653" y="0"/>
                  </a:lnTo>
                  <a:lnTo>
                    <a:pt x="659" y="0"/>
                  </a:lnTo>
                  <a:lnTo>
                    <a:pt x="668" y="0"/>
                  </a:lnTo>
                  <a:lnTo>
                    <a:pt x="682" y="0"/>
                  </a:lnTo>
                  <a:lnTo>
                    <a:pt x="699" y="1"/>
                  </a:lnTo>
                  <a:lnTo>
                    <a:pt x="720" y="1"/>
                  </a:lnTo>
                  <a:lnTo>
                    <a:pt x="742" y="3"/>
                  </a:lnTo>
                  <a:lnTo>
                    <a:pt x="769" y="4"/>
                  </a:lnTo>
                  <a:lnTo>
                    <a:pt x="799" y="6"/>
                  </a:lnTo>
                  <a:lnTo>
                    <a:pt x="831" y="8"/>
                  </a:lnTo>
                  <a:lnTo>
                    <a:pt x="865" y="10"/>
                  </a:lnTo>
                  <a:lnTo>
                    <a:pt x="902" y="13"/>
                  </a:lnTo>
                  <a:lnTo>
                    <a:pt x="941" y="17"/>
                  </a:lnTo>
                  <a:lnTo>
                    <a:pt x="982" y="21"/>
                  </a:lnTo>
                  <a:lnTo>
                    <a:pt x="1025" y="26"/>
                  </a:lnTo>
                  <a:lnTo>
                    <a:pt x="1070" y="32"/>
                  </a:lnTo>
                  <a:lnTo>
                    <a:pt x="1116" y="38"/>
                  </a:lnTo>
                  <a:lnTo>
                    <a:pt x="1164" y="46"/>
                  </a:lnTo>
                  <a:lnTo>
                    <a:pt x="1213" y="55"/>
                  </a:lnTo>
                  <a:lnTo>
                    <a:pt x="1263" y="63"/>
                  </a:lnTo>
                  <a:lnTo>
                    <a:pt x="1315" y="73"/>
                  </a:lnTo>
                  <a:lnTo>
                    <a:pt x="1366" y="85"/>
                  </a:lnTo>
                  <a:lnTo>
                    <a:pt x="1418" y="97"/>
                  </a:lnTo>
                  <a:lnTo>
                    <a:pt x="1472" y="111"/>
                  </a:lnTo>
                  <a:lnTo>
                    <a:pt x="1525" y="125"/>
                  </a:lnTo>
                  <a:lnTo>
                    <a:pt x="1579" y="141"/>
                  </a:lnTo>
                  <a:lnTo>
                    <a:pt x="1632" y="159"/>
                  </a:lnTo>
                  <a:lnTo>
                    <a:pt x="1685" y="177"/>
                  </a:lnTo>
                  <a:lnTo>
                    <a:pt x="1739" y="197"/>
                  </a:lnTo>
                  <a:lnTo>
                    <a:pt x="1791" y="218"/>
                  </a:lnTo>
                  <a:lnTo>
                    <a:pt x="1843" y="241"/>
                  </a:lnTo>
                  <a:lnTo>
                    <a:pt x="1894" y="266"/>
                  </a:lnTo>
                  <a:lnTo>
                    <a:pt x="1729" y="1139"/>
                  </a:lnTo>
                  <a:lnTo>
                    <a:pt x="1733" y="1140"/>
                  </a:lnTo>
                  <a:lnTo>
                    <a:pt x="1742" y="1146"/>
                  </a:lnTo>
                  <a:lnTo>
                    <a:pt x="1755" y="1156"/>
                  </a:lnTo>
                  <a:lnTo>
                    <a:pt x="1768" y="1173"/>
                  </a:lnTo>
                  <a:lnTo>
                    <a:pt x="1778" y="1199"/>
                  </a:lnTo>
                  <a:lnTo>
                    <a:pt x="1781" y="1234"/>
                  </a:lnTo>
                  <a:lnTo>
                    <a:pt x="1777" y="1281"/>
                  </a:lnTo>
                  <a:lnTo>
                    <a:pt x="1760" y="1341"/>
                  </a:lnTo>
                  <a:lnTo>
                    <a:pt x="1472" y="1765"/>
                  </a:lnTo>
                  <a:lnTo>
                    <a:pt x="1432" y="1765"/>
                  </a:lnTo>
                  <a:lnTo>
                    <a:pt x="1324" y="1904"/>
                  </a:lnTo>
                  <a:lnTo>
                    <a:pt x="1322" y="1904"/>
                  </a:lnTo>
                  <a:lnTo>
                    <a:pt x="1315" y="1903"/>
                  </a:lnTo>
                  <a:lnTo>
                    <a:pt x="1304" y="1902"/>
                  </a:lnTo>
                  <a:lnTo>
                    <a:pt x="1290" y="1900"/>
                  </a:lnTo>
                  <a:lnTo>
                    <a:pt x="1270" y="1897"/>
                  </a:lnTo>
                  <a:lnTo>
                    <a:pt x="1249" y="1894"/>
                  </a:lnTo>
                  <a:lnTo>
                    <a:pt x="1223" y="1891"/>
                  </a:lnTo>
                  <a:lnTo>
                    <a:pt x="1194" y="1887"/>
                  </a:lnTo>
                  <a:lnTo>
                    <a:pt x="1162" y="1881"/>
                  </a:lnTo>
                  <a:lnTo>
                    <a:pt x="1128" y="1876"/>
                  </a:lnTo>
                  <a:lnTo>
                    <a:pt x="1091" y="1869"/>
                  </a:lnTo>
                  <a:lnTo>
                    <a:pt x="1050" y="1862"/>
                  </a:lnTo>
                  <a:lnTo>
                    <a:pt x="1008" y="1854"/>
                  </a:lnTo>
                  <a:lnTo>
                    <a:pt x="964" y="1845"/>
                  </a:lnTo>
                  <a:lnTo>
                    <a:pt x="918" y="1835"/>
                  </a:lnTo>
                  <a:lnTo>
                    <a:pt x="870" y="1824"/>
                  </a:lnTo>
                  <a:lnTo>
                    <a:pt x="820" y="1813"/>
                  </a:lnTo>
                  <a:lnTo>
                    <a:pt x="769" y="1800"/>
                  </a:lnTo>
                  <a:lnTo>
                    <a:pt x="717" y="1786"/>
                  </a:lnTo>
                  <a:lnTo>
                    <a:pt x="664" y="1772"/>
                  </a:lnTo>
                  <a:lnTo>
                    <a:pt x="610" y="1755"/>
                  </a:lnTo>
                  <a:lnTo>
                    <a:pt x="555" y="1738"/>
                  </a:lnTo>
                  <a:lnTo>
                    <a:pt x="501" y="1720"/>
                  </a:lnTo>
                  <a:lnTo>
                    <a:pt x="445" y="1701"/>
                  </a:lnTo>
                  <a:lnTo>
                    <a:pt x="390" y="1681"/>
                  </a:lnTo>
                  <a:lnTo>
                    <a:pt x="334" y="1659"/>
                  </a:lnTo>
                  <a:lnTo>
                    <a:pt x="280" y="1636"/>
                  </a:lnTo>
                  <a:lnTo>
                    <a:pt x="225" y="1611"/>
                  </a:lnTo>
                  <a:lnTo>
                    <a:pt x="172" y="1585"/>
                  </a:lnTo>
                  <a:lnTo>
                    <a:pt x="119" y="1559"/>
                  </a:lnTo>
                  <a:lnTo>
                    <a:pt x="67" y="1530"/>
                  </a:lnTo>
                  <a:lnTo>
                    <a:pt x="17" y="1500"/>
                  </a:lnTo>
                  <a:lnTo>
                    <a:pt x="16" y="1495"/>
                  </a:lnTo>
                  <a:lnTo>
                    <a:pt x="12" y="1480"/>
                  </a:lnTo>
                  <a:lnTo>
                    <a:pt x="8" y="1457"/>
                  </a:lnTo>
                  <a:lnTo>
                    <a:pt x="4" y="1430"/>
                  </a:lnTo>
                  <a:lnTo>
                    <a:pt x="0" y="1401"/>
                  </a:lnTo>
                  <a:lnTo>
                    <a:pt x="0" y="1370"/>
                  </a:lnTo>
                  <a:lnTo>
                    <a:pt x="4" y="1343"/>
                  </a:lnTo>
                  <a:lnTo>
                    <a:pt x="12" y="1319"/>
                  </a:lnTo>
                  <a:lnTo>
                    <a:pt x="388" y="965"/>
                  </a:lnTo>
                  <a:lnTo>
                    <a:pt x="387" y="961"/>
                  </a:lnTo>
                  <a:lnTo>
                    <a:pt x="386" y="952"/>
                  </a:lnTo>
                  <a:lnTo>
                    <a:pt x="386" y="936"/>
                  </a:lnTo>
                  <a:lnTo>
                    <a:pt x="390" y="917"/>
                  </a:lnTo>
                  <a:lnTo>
                    <a:pt x="397" y="893"/>
                  </a:lnTo>
                  <a:lnTo>
                    <a:pt x="412" y="868"/>
                  </a:lnTo>
                  <a:lnTo>
                    <a:pt x="435" y="841"/>
                  </a:lnTo>
                  <a:lnTo>
                    <a:pt x="468" y="814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46" name="Freeform 613"/>
            <p:cNvSpPr>
              <a:spLocks/>
            </p:cNvSpPr>
            <p:nvPr/>
          </p:nvSpPr>
          <p:spPr bwMode="auto">
            <a:xfrm>
              <a:off x="4519" y="3499"/>
              <a:ext cx="85" cy="27"/>
            </a:xfrm>
            <a:custGeom>
              <a:avLst/>
              <a:gdLst>
                <a:gd name="T0" fmla="*/ 0 w 1106"/>
                <a:gd name="T1" fmla="*/ 0 h 331"/>
                <a:gd name="T2" fmla="*/ 0 w 1106"/>
                <a:gd name="T3" fmla="*/ 0 h 331"/>
                <a:gd name="T4" fmla="*/ 0 w 1106"/>
                <a:gd name="T5" fmla="*/ 0 h 331"/>
                <a:gd name="T6" fmla="*/ 0 w 1106"/>
                <a:gd name="T7" fmla="*/ 0 h 331"/>
                <a:gd name="T8" fmla="*/ 0 w 1106"/>
                <a:gd name="T9" fmla="*/ 0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331"/>
                <a:gd name="T17" fmla="*/ 1106 w 1106"/>
                <a:gd name="T18" fmla="*/ 331 h 3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331">
                  <a:moveTo>
                    <a:pt x="40" y="0"/>
                  </a:moveTo>
                  <a:lnTo>
                    <a:pt x="1106" y="277"/>
                  </a:lnTo>
                  <a:lnTo>
                    <a:pt x="1071" y="331"/>
                  </a:lnTo>
                  <a:lnTo>
                    <a:pt x="0" y="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7" name="Freeform 614"/>
            <p:cNvSpPr>
              <a:spLocks/>
            </p:cNvSpPr>
            <p:nvPr/>
          </p:nvSpPr>
          <p:spPr bwMode="auto">
            <a:xfrm>
              <a:off x="4505" y="3511"/>
              <a:ext cx="99" cy="42"/>
            </a:xfrm>
            <a:custGeom>
              <a:avLst/>
              <a:gdLst>
                <a:gd name="T0" fmla="*/ 0 w 1285"/>
                <a:gd name="T1" fmla="*/ 0 h 505"/>
                <a:gd name="T2" fmla="*/ 0 w 1285"/>
                <a:gd name="T3" fmla="*/ 0 h 505"/>
                <a:gd name="T4" fmla="*/ 0 w 1285"/>
                <a:gd name="T5" fmla="*/ 0 h 505"/>
                <a:gd name="T6" fmla="*/ 0 w 1285"/>
                <a:gd name="T7" fmla="*/ 0 h 505"/>
                <a:gd name="T8" fmla="*/ 0 w 1285"/>
                <a:gd name="T9" fmla="*/ 0 h 505"/>
                <a:gd name="T10" fmla="*/ 0 w 1285"/>
                <a:gd name="T11" fmla="*/ 0 h 505"/>
                <a:gd name="T12" fmla="*/ 0 w 1285"/>
                <a:gd name="T13" fmla="*/ 0 h 505"/>
                <a:gd name="T14" fmla="*/ 0 w 1285"/>
                <a:gd name="T15" fmla="*/ 0 h 505"/>
                <a:gd name="T16" fmla="*/ 0 w 1285"/>
                <a:gd name="T17" fmla="*/ 0 h 505"/>
                <a:gd name="T18" fmla="*/ 0 w 1285"/>
                <a:gd name="T19" fmla="*/ 0 h 505"/>
                <a:gd name="T20" fmla="*/ 0 w 1285"/>
                <a:gd name="T21" fmla="*/ 0 h 505"/>
                <a:gd name="T22" fmla="*/ 0 w 1285"/>
                <a:gd name="T23" fmla="*/ 0 h 505"/>
                <a:gd name="T24" fmla="*/ 0 w 1285"/>
                <a:gd name="T25" fmla="*/ 0 h 505"/>
                <a:gd name="T26" fmla="*/ 0 w 1285"/>
                <a:gd name="T27" fmla="*/ 0 h 505"/>
                <a:gd name="T28" fmla="*/ 0 w 1285"/>
                <a:gd name="T29" fmla="*/ 0 h 505"/>
                <a:gd name="T30" fmla="*/ 0 w 1285"/>
                <a:gd name="T31" fmla="*/ 0 h 505"/>
                <a:gd name="T32" fmla="*/ 0 w 1285"/>
                <a:gd name="T33" fmla="*/ 0 h 505"/>
                <a:gd name="T34" fmla="*/ 0 w 1285"/>
                <a:gd name="T35" fmla="*/ 0 h 505"/>
                <a:gd name="T36" fmla="*/ 0 w 1285"/>
                <a:gd name="T37" fmla="*/ 0 h 505"/>
                <a:gd name="T38" fmla="*/ 0 w 1285"/>
                <a:gd name="T39" fmla="*/ 0 h 505"/>
                <a:gd name="T40" fmla="*/ 0 w 1285"/>
                <a:gd name="T41" fmla="*/ 0 h 505"/>
                <a:gd name="T42" fmla="*/ 0 w 1285"/>
                <a:gd name="T43" fmla="*/ 0 h 505"/>
                <a:gd name="T44" fmla="*/ 0 w 1285"/>
                <a:gd name="T45" fmla="*/ 0 h 505"/>
                <a:gd name="T46" fmla="*/ 0 w 1285"/>
                <a:gd name="T47" fmla="*/ 0 h 505"/>
                <a:gd name="T48" fmla="*/ 0 w 1285"/>
                <a:gd name="T49" fmla="*/ 0 h 505"/>
                <a:gd name="T50" fmla="*/ 0 w 1285"/>
                <a:gd name="T51" fmla="*/ 0 h 505"/>
                <a:gd name="T52" fmla="*/ 0 w 1285"/>
                <a:gd name="T53" fmla="*/ 0 h 505"/>
                <a:gd name="T54" fmla="*/ 0 w 1285"/>
                <a:gd name="T55" fmla="*/ 0 h 505"/>
                <a:gd name="T56" fmla="*/ 0 w 1285"/>
                <a:gd name="T57" fmla="*/ 0 h 505"/>
                <a:gd name="T58" fmla="*/ 0 w 1285"/>
                <a:gd name="T59" fmla="*/ 0 h 505"/>
                <a:gd name="T60" fmla="*/ 0 w 1285"/>
                <a:gd name="T61" fmla="*/ 0 h 505"/>
                <a:gd name="T62" fmla="*/ 0 w 1285"/>
                <a:gd name="T63" fmla="*/ 0 h 505"/>
                <a:gd name="T64" fmla="*/ 0 w 1285"/>
                <a:gd name="T65" fmla="*/ 0 h 505"/>
                <a:gd name="T66" fmla="*/ 0 w 1285"/>
                <a:gd name="T67" fmla="*/ 0 h 505"/>
                <a:gd name="T68" fmla="*/ 0 w 1285"/>
                <a:gd name="T69" fmla="*/ 0 h 505"/>
                <a:gd name="T70" fmla="*/ 0 w 1285"/>
                <a:gd name="T71" fmla="*/ 0 h 505"/>
                <a:gd name="T72" fmla="*/ 0 w 1285"/>
                <a:gd name="T73" fmla="*/ 0 h 505"/>
                <a:gd name="T74" fmla="*/ 0 w 1285"/>
                <a:gd name="T75" fmla="*/ 0 h 505"/>
                <a:gd name="T76" fmla="*/ 0 w 1285"/>
                <a:gd name="T77" fmla="*/ 0 h 505"/>
                <a:gd name="T78" fmla="*/ 0 w 1285"/>
                <a:gd name="T79" fmla="*/ 0 h 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85"/>
                <a:gd name="T121" fmla="*/ 0 h 505"/>
                <a:gd name="T122" fmla="*/ 1285 w 1285"/>
                <a:gd name="T123" fmla="*/ 505 h 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85" h="505">
                  <a:moveTo>
                    <a:pt x="1284" y="391"/>
                  </a:moveTo>
                  <a:lnTo>
                    <a:pt x="1282" y="391"/>
                  </a:lnTo>
                  <a:lnTo>
                    <a:pt x="1275" y="390"/>
                  </a:lnTo>
                  <a:lnTo>
                    <a:pt x="1264" y="389"/>
                  </a:lnTo>
                  <a:lnTo>
                    <a:pt x="1250" y="387"/>
                  </a:lnTo>
                  <a:lnTo>
                    <a:pt x="1232" y="385"/>
                  </a:lnTo>
                  <a:lnTo>
                    <a:pt x="1209" y="382"/>
                  </a:lnTo>
                  <a:lnTo>
                    <a:pt x="1183" y="378"/>
                  </a:lnTo>
                  <a:lnTo>
                    <a:pt x="1155" y="374"/>
                  </a:lnTo>
                  <a:lnTo>
                    <a:pt x="1124" y="369"/>
                  </a:lnTo>
                  <a:lnTo>
                    <a:pt x="1089" y="362"/>
                  </a:lnTo>
                  <a:lnTo>
                    <a:pt x="1052" y="355"/>
                  </a:lnTo>
                  <a:lnTo>
                    <a:pt x="1013" y="349"/>
                  </a:lnTo>
                  <a:lnTo>
                    <a:pt x="971" y="340"/>
                  </a:lnTo>
                  <a:lnTo>
                    <a:pt x="926" y="332"/>
                  </a:lnTo>
                  <a:lnTo>
                    <a:pt x="881" y="322"/>
                  </a:lnTo>
                  <a:lnTo>
                    <a:pt x="834" y="311"/>
                  </a:lnTo>
                  <a:lnTo>
                    <a:pt x="785" y="299"/>
                  </a:lnTo>
                  <a:lnTo>
                    <a:pt x="735" y="287"/>
                  </a:lnTo>
                  <a:lnTo>
                    <a:pt x="684" y="273"/>
                  </a:lnTo>
                  <a:lnTo>
                    <a:pt x="632" y="259"/>
                  </a:lnTo>
                  <a:lnTo>
                    <a:pt x="579" y="244"/>
                  </a:lnTo>
                  <a:lnTo>
                    <a:pt x="526" y="228"/>
                  </a:lnTo>
                  <a:lnTo>
                    <a:pt x="472" y="209"/>
                  </a:lnTo>
                  <a:lnTo>
                    <a:pt x="419" y="191"/>
                  </a:lnTo>
                  <a:lnTo>
                    <a:pt x="364" y="171"/>
                  </a:lnTo>
                  <a:lnTo>
                    <a:pt x="311" y="150"/>
                  </a:lnTo>
                  <a:lnTo>
                    <a:pt x="259" y="128"/>
                  </a:lnTo>
                  <a:lnTo>
                    <a:pt x="206" y="105"/>
                  </a:lnTo>
                  <a:lnTo>
                    <a:pt x="155" y="81"/>
                  </a:lnTo>
                  <a:lnTo>
                    <a:pt x="104" y="55"/>
                  </a:lnTo>
                  <a:lnTo>
                    <a:pt x="55" y="28"/>
                  </a:lnTo>
                  <a:lnTo>
                    <a:pt x="7" y="0"/>
                  </a:lnTo>
                  <a:lnTo>
                    <a:pt x="6" y="4"/>
                  </a:lnTo>
                  <a:lnTo>
                    <a:pt x="4" y="15"/>
                  </a:lnTo>
                  <a:lnTo>
                    <a:pt x="2" y="32"/>
                  </a:lnTo>
                  <a:lnTo>
                    <a:pt x="0" y="53"/>
                  </a:lnTo>
                  <a:lnTo>
                    <a:pt x="0" y="76"/>
                  </a:lnTo>
                  <a:lnTo>
                    <a:pt x="2" y="98"/>
                  </a:lnTo>
                  <a:lnTo>
                    <a:pt x="8" y="120"/>
                  </a:lnTo>
                  <a:lnTo>
                    <a:pt x="18" y="137"/>
                  </a:lnTo>
                  <a:lnTo>
                    <a:pt x="19" y="139"/>
                  </a:lnTo>
                  <a:lnTo>
                    <a:pt x="22" y="141"/>
                  </a:lnTo>
                  <a:lnTo>
                    <a:pt x="28" y="144"/>
                  </a:lnTo>
                  <a:lnTo>
                    <a:pt x="37" y="148"/>
                  </a:lnTo>
                  <a:lnTo>
                    <a:pt x="47" y="155"/>
                  </a:lnTo>
                  <a:lnTo>
                    <a:pt x="59" y="162"/>
                  </a:lnTo>
                  <a:lnTo>
                    <a:pt x="75" y="170"/>
                  </a:lnTo>
                  <a:lnTo>
                    <a:pt x="92" y="180"/>
                  </a:lnTo>
                  <a:lnTo>
                    <a:pt x="112" y="190"/>
                  </a:lnTo>
                  <a:lnTo>
                    <a:pt x="134" y="200"/>
                  </a:lnTo>
                  <a:lnTo>
                    <a:pt x="159" y="212"/>
                  </a:lnTo>
                  <a:lnTo>
                    <a:pt x="186" y="225"/>
                  </a:lnTo>
                  <a:lnTo>
                    <a:pt x="215" y="238"/>
                  </a:lnTo>
                  <a:lnTo>
                    <a:pt x="247" y="252"/>
                  </a:lnTo>
                  <a:lnTo>
                    <a:pt x="281" y="267"/>
                  </a:lnTo>
                  <a:lnTo>
                    <a:pt x="318" y="281"/>
                  </a:lnTo>
                  <a:lnTo>
                    <a:pt x="358" y="296"/>
                  </a:lnTo>
                  <a:lnTo>
                    <a:pt x="399" y="311"/>
                  </a:lnTo>
                  <a:lnTo>
                    <a:pt x="443" y="326"/>
                  </a:lnTo>
                  <a:lnTo>
                    <a:pt x="491" y="341"/>
                  </a:lnTo>
                  <a:lnTo>
                    <a:pt x="540" y="357"/>
                  </a:lnTo>
                  <a:lnTo>
                    <a:pt x="592" y="372"/>
                  </a:lnTo>
                  <a:lnTo>
                    <a:pt x="647" y="387"/>
                  </a:lnTo>
                  <a:lnTo>
                    <a:pt x="703" y="402"/>
                  </a:lnTo>
                  <a:lnTo>
                    <a:pt x="764" y="416"/>
                  </a:lnTo>
                  <a:lnTo>
                    <a:pt x="826" y="431"/>
                  </a:lnTo>
                  <a:lnTo>
                    <a:pt x="890" y="444"/>
                  </a:lnTo>
                  <a:lnTo>
                    <a:pt x="958" y="459"/>
                  </a:lnTo>
                  <a:lnTo>
                    <a:pt x="1028" y="472"/>
                  </a:lnTo>
                  <a:lnTo>
                    <a:pt x="1101" y="483"/>
                  </a:lnTo>
                  <a:lnTo>
                    <a:pt x="1177" y="494"/>
                  </a:lnTo>
                  <a:lnTo>
                    <a:pt x="1255" y="505"/>
                  </a:lnTo>
                  <a:lnTo>
                    <a:pt x="1256" y="503"/>
                  </a:lnTo>
                  <a:lnTo>
                    <a:pt x="1260" y="497"/>
                  </a:lnTo>
                  <a:lnTo>
                    <a:pt x="1265" y="487"/>
                  </a:lnTo>
                  <a:lnTo>
                    <a:pt x="1272" y="473"/>
                  </a:lnTo>
                  <a:lnTo>
                    <a:pt x="1278" y="456"/>
                  </a:lnTo>
                  <a:lnTo>
                    <a:pt x="1282" y="437"/>
                  </a:lnTo>
                  <a:lnTo>
                    <a:pt x="1285" y="415"/>
                  </a:lnTo>
                  <a:lnTo>
                    <a:pt x="1284" y="39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8" name="AutoShape 615"/>
            <p:cNvSpPr>
              <a:spLocks noChangeAspect="1" noChangeArrowheads="1" noTextEdit="1"/>
            </p:cNvSpPr>
            <p:nvPr/>
          </p:nvSpPr>
          <p:spPr bwMode="auto">
            <a:xfrm>
              <a:off x="4475" y="3342"/>
              <a:ext cx="16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9" name="Freeform 616"/>
            <p:cNvSpPr>
              <a:spLocks/>
            </p:cNvSpPr>
            <p:nvPr/>
          </p:nvSpPr>
          <p:spPr bwMode="auto">
            <a:xfrm>
              <a:off x="4508" y="3354"/>
              <a:ext cx="23" cy="31"/>
            </a:xfrm>
            <a:custGeom>
              <a:avLst/>
              <a:gdLst>
                <a:gd name="T0" fmla="*/ 0 w 179"/>
                <a:gd name="T1" fmla="*/ 0 h 216"/>
                <a:gd name="T2" fmla="*/ 0 w 179"/>
                <a:gd name="T3" fmla="*/ 0 h 216"/>
                <a:gd name="T4" fmla="*/ 0 w 179"/>
                <a:gd name="T5" fmla="*/ 0 h 216"/>
                <a:gd name="T6" fmla="*/ 0 w 179"/>
                <a:gd name="T7" fmla="*/ 0 h 216"/>
                <a:gd name="T8" fmla="*/ 0 w 179"/>
                <a:gd name="T9" fmla="*/ 0 h 216"/>
                <a:gd name="T10" fmla="*/ 0 w 179"/>
                <a:gd name="T11" fmla="*/ 0 h 216"/>
                <a:gd name="T12" fmla="*/ 0 w 179"/>
                <a:gd name="T13" fmla="*/ 0 h 216"/>
                <a:gd name="T14" fmla="*/ 0 w 179"/>
                <a:gd name="T15" fmla="*/ 0 h 216"/>
                <a:gd name="T16" fmla="*/ 0 w 179"/>
                <a:gd name="T17" fmla="*/ 0 h 216"/>
                <a:gd name="T18" fmla="*/ 0 w 179"/>
                <a:gd name="T19" fmla="*/ 0 h 216"/>
                <a:gd name="T20" fmla="*/ 0 w 179"/>
                <a:gd name="T21" fmla="*/ 0 h 216"/>
                <a:gd name="T22" fmla="*/ 0 w 179"/>
                <a:gd name="T23" fmla="*/ 0 h 216"/>
                <a:gd name="T24" fmla="*/ 0 w 179"/>
                <a:gd name="T25" fmla="*/ 0 h 216"/>
                <a:gd name="T26" fmla="*/ 0 w 179"/>
                <a:gd name="T27" fmla="*/ 0 h 216"/>
                <a:gd name="T28" fmla="*/ 0 w 179"/>
                <a:gd name="T29" fmla="*/ 0 h 216"/>
                <a:gd name="T30" fmla="*/ 0 w 179"/>
                <a:gd name="T31" fmla="*/ 0 h 216"/>
                <a:gd name="T32" fmla="*/ 0 w 179"/>
                <a:gd name="T33" fmla="*/ 0 h 216"/>
                <a:gd name="T34" fmla="*/ 0 w 179"/>
                <a:gd name="T35" fmla="*/ 0 h 216"/>
                <a:gd name="T36" fmla="*/ 0 w 179"/>
                <a:gd name="T37" fmla="*/ 0 h 216"/>
                <a:gd name="T38" fmla="*/ 0 w 179"/>
                <a:gd name="T39" fmla="*/ 0 h 216"/>
                <a:gd name="T40" fmla="*/ 0 w 179"/>
                <a:gd name="T41" fmla="*/ 0 h 216"/>
                <a:gd name="T42" fmla="*/ 0 w 179"/>
                <a:gd name="T43" fmla="*/ 0 h 216"/>
                <a:gd name="T44" fmla="*/ 0 w 179"/>
                <a:gd name="T45" fmla="*/ 0 h 216"/>
                <a:gd name="T46" fmla="*/ 0 w 179"/>
                <a:gd name="T47" fmla="*/ 0 h 216"/>
                <a:gd name="T48" fmla="*/ 0 w 179"/>
                <a:gd name="T49" fmla="*/ 0 h 216"/>
                <a:gd name="T50" fmla="*/ 0 w 179"/>
                <a:gd name="T51" fmla="*/ 0 h 216"/>
                <a:gd name="T52" fmla="*/ 0 w 179"/>
                <a:gd name="T53" fmla="*/ 0 h 216"/>
                <a:gd name="T54" fmla="*/ 0 w 179"/>
                <a:gd name="T55" fmla="*/ 0 h 216"/>
                <a:gd name="T56" fmla="*/ 0 w 179"/>
                <a:gd name="T57" fmla="*/ 0 h 216"/>
                <a:gd name="T58" fmla="*/ 0 w 179"/>
                <a:gd name="T59" fmla="*/ 0 h 216"/>
                <a:gd name="T60" fmla="*/ 0 w 179"/>
                <a:gd name="T61" fmla="*/ 0 h 216"/>
                <a:gd name="T62" fmla="*/ 0 w 179"/>
                <a:gd name="T63" fmla="*/ 0 h 216"/>
                <a:gd name="T64" fmla="*/ 0 w 179"/>
                <a:gd name="T65" fmla="*/ 0 h 216"/>
                <a:gd name="T66" fmla="*/ 0 w 179"/>
                <a:gd name="T67" fmla="*/ 0 h 216"/>
                <a:gd name="T68" fmla="*/ 0 w 179"/>
                <a:gd name="T69" fmla="*/ 0 h 216"/>
                <a:gd name="T70" fmla="*/ 0 w 179"/>
                <a:gd name="T71" fmla="*/ 0 h 216"/>
                <a:gd name="T72" fmla="*/ 0 w 179"/>
                <a:gd name="T73" fmla="*/ 0 h 216"/>
                <a:gd name="T74" fmla="*/ 0 w 179"/>
                <a:gd name="T75" fmla="*/ 0 h 216"/>
                <a:gd name="T76" fmla="*/ 0 w 179"/>
                <a:gd name="T77" fmla="*/ 0 h 216"/>
                <a:gd name="T78" fmla="*/ 0 w 179"/>
                <a:gd name="T79" fmla="*/ 0 h 216"/>
                <a:gd name="T80" fmla="*/ 0 w 179"/>
                <a:gd name="T81" fmla="*/ 0 h 216"/>
                <a:gd name="T82" fmla="*/ 0 w 179"/>
                <a:gd name="T83" fmla="*/ 0 h 216"/>
                <a:gd name="T84" fmla="*/ 0 w 179"/>
                <a:gd name="T85" fmla="*/ 0 h 216"/>
                <a:gd name="T86" fmla="*/ 0 w 179"/>
                <a:gd name="T87" fmla="*/ 0 h 216"/>
                <a:gd name="T88" fmla="*/ 0 w 179"/>
                <a:gd name="T89" fmla="*/ 0 h 216"/>
                <a:gd name="T90" fmla="*/ 0 w 179"/>
                <a:gd name="T91" fmla="*/ 0 h 216"/>
                <a:gd name="T92" fmla="*/ 0 w 179"/>
                <a:gd name="T93" fmla="*/ 0 h 216"/>
                <a:gd name="T94" fmla="*/ 0 w 179"/>
                <a:gd name="T95" fmla="*/ 0 h 216"/>
                <a:gd name="T96" fmla="*/ 0 w 179"/>
                <a:gd name="T97" fmla="*/ 0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9"/>
                <a:gd name="T148" fmla="*/ 0 h 216"/>
                <a:gd name="T149" fmla="*/ 179 w 179"/>
                <a:gd name="T150" fmla="*/ 216 h 2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9" h="216">
                  <a:moveTo>
                    <a:pt x="63" y="28"/>
                  </a:moveTo>
                  <a:lnTo>
                    <a:pt x="49" y="37"/>
                  </a:lnTo>
                  <a:lnTo>
                    <a:pt x="38" y="47"/>
                  </a:lnTo>
                  <a:lnTo>
                    <a:pt x="27" y="59"/>
                  </a:lnTo>
                  <a:lnTo>
                    <a:pt x="18" y="72"/>
                  </a:lnTo>
                  <a:lnTo>
                    <a:pt x="10" y="86"/>
                  </a:lnTo>
                  <a:lnTo>
                    <a:pt x="5" y="101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2" y="155"/>
                  </a:lnTo>
                  <a:lnTo>
                    <a:pt x="10" y="173"/>
                  </a:lnTo>
                  <a:lnTo>
                    <a:pt x="23" y="190"/>
                  </a:lnTo>
                  <a:lnTo>
                    <a:pt x="40" y="201"/>
                  </a:lnTo>
                  <a:lnTo>
                    <a:pt x="59" y="211"/>
                  </a:lnTo>
                  <a:lnTo>
                    <a:pt x="79" y="215"/>
                  </a:lnTo>
                  <a:lnTo>
                    <a:pt x="100" y="216"/>
                  </a:lnTo>
                  <a:lnTo>
                    <a:pt x="120" y="213"/>
                  </a:lnTo>
                  <a:lnTo>
                    <a:pt x="124" y="213"/>
                  </a:lnTo>
                  <a:lnTo>
                    <a:pt x="128" y="211"/>
                  </a:lnTo>
                  <a:lnTo>
                    <a:pt x="131" y="208"/>
                  </a:lnTo>
                  <a:lnTo>
                    <a:pt x="132" y="203"/>
                  </a:lnTo>
                  <a:lnTo>
                    <a:pt x="130" y="198"/>
                  </a:lnTo>
                  <a:lnTo>
                    <a:pt x="126" y="194"/>
                  </a:lnTo>
                  <a:lnTo>
                    <a:pt x="121" y="190"/>
                  </a:lnTo>
                  <a:lnTo>
                    <a:pt x="116" y="187"/>
                  </a:lnTo>
                  <a:lnTo>
                    <a:pt x="105" y="184"/>
                  </a:lnTo>
                  <a:lnTo>
                    <a:pt x="95" y="182"/>
                  </a:lnTo>
                  <a:lnTo>
                    <a:pt x="84" y="180"/>
                  </a:lnTo>
                  <a:lnTo>
                    <a:pt x="75" y="178"/>
                  </a:lnTo>
                  <a:lnTo>
                    <a:pt x="65" y="175"/>
                  </a:lnTo>
                  <a:lnTo>
                    <a:pt x="56" y="170"/>
                  </a:lnTo>
                  <a:lnTo>
                    <a:pt x="47" y="165"/>
                  </a:lnTo>
                  <a:lnTo>
                    <a:pt x="39" y="156"/>
                  </a:lnTo>
                  <a:lnTo>
                    <a:pt x="36" y="120"/>
                  </a:lnTo>
                  <a:lnTo>
                    <a:pt x="44" y="90"/>
                  </a:lnTo>
                  <a:lnTo>
                    <a:pt x="61" y="67"/>
                  </a:lnTo>
                  <a:lnTo>
                    <a:pt x="84" y="47"/>
                  </a:lnTo>
                  <a:lnTo>
                    <a:pt x="109" y="32"/>
                  </a:lnTo>
                  <a:lnTo>
                    <a:pt x="136" y="21"/>
                  </a:lnTo>
                  <a:lnTo>
                    <a:pt x="160" y="12"/>
                  </a:lnTo>
                  <a:lnTo>
                    <a:pt x="179" y="5"/>
                  </a:lnTo>
                  <a:lnTo>
                    <a:pt x="167" y="1"/>
                  </a:lnTo>
                  <a:lnTo>
                    <a:pt x="154" y="0"/>
                  </a:lnTo>
                  <a:lnTo>
                    <a:pt x="140" y="2"/>
                  </a:lnTo>
                  <a:lnTo>
                    <a:pt x="124" y="5"/>
                  </a:lnTo>
                  <a:lnTo>
                    <a:pt x="108" y="10"/>
                  </a:lnTo>
                  <a:lnTo>
                    <a:pt x="92" y="15"/>
                  </a:lnTo>
                  <a:lnTo>
                    <a:pt x="77" y="22"/>
                  </a:lnTo>
                  <a:lnTo>
                    <a:pt x="63" y="28"/>
                  </a:lnTo>
                  <a:close/>
                </a:path>
              </a:pathLst>
            </a:custGeom>
            <a:solidFill>
              <a:srgbClr val="C9E8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50" name="Freeform 617"/>
            <p:cNvSpPr>
              <a:spLocks/>
            </p:cNvSpPr>
            <p:nvPr/>
          </p:nvSpPr>
          <p:spPr bwMode="auto">
            <a:xfrm>
              <a:off x="4547" y="3353"/>
              <a:ext cx="14" cy="24"/>
            </a:xfrm>
            <a:custGeom>
              <a:avLst/>
              <a:gdLst>
                <a:gd name="T0" fmla="*/ 0 w 114"/>
                <a:gd name="T1" fmla="*/ 0 h 168"/>
                <a:gd name="T2" fmla="*/ 0 w 114"/>
                <a:gd name="T3" fmla="*/ 0 h 168"/>
                <a:gd name="T4" fmla="*/ 0 w 114"/>
                <a:gd name="T5" fmla="*/ 0 h 168"/>
                <a:gd name="T6" fmla="*/ 0 w 114"/>
                <a:gd name="T7" fmla="*/ 0 h 168"/>
                <a:gd name="T8" fmla="*/ 0 w 114"/>
                <a:gd name="T9" fmla="*/ 0 h 168"/>
                <a:gd name="T10" fmla="*/ 0 w 114"/>
                <a:gd name="T11" fmla="*/ 0 h 168"/>
                <a:gd name="T12" fmla="*/ 0 w 114"/>
                <a:gd name="T13" fmla="*/ 0 h 168"/>
                <a:gd name="T14" fmla="*/ 0 w 114"/>
                <a:gd name="T15" fmla="*/ 0 h 168"/>
                <a:gd name="T16" fmla="*/ 0 w 114"/>
                <a:gd name="T17" fmla="*/ 0 h 168"/>
                <a:gd name="T18" fmla="*/ 0 w 114"/>
                <a:gd name="T19" fmla="*/ 0 h 168"/>
                <a:gd name="T20" fmla="*/ 0 w 114"/>
                <a:gd name="T21" fmla="*/ 0 h 168"/>
                <a:gd name="T22" fmla="*/ 0 w 114"/>
                <a:gd name="T23" fmla="*/ 0 h 168"/>
                <a:gd name="T24" fmla="*/ 0 w 114"/>
                <a:gd name="T25" fmla="*/ 0 h 168"/>
                <a:gd name="T26" fmla="*/ 0 w 114"/>
                <a:gd name="T27" fmla="*/ 0 h 168"/>
                <a:gd name="T28" fmla="*/ 0 w 114"/>
                <a:gd name="T29" fmla="*/ 0 h 168"/>
                <a:gd name="T30" fmla="*/ 0 w 114"/>
                <a:gd name="T31" fmla="*/ 0 h 168"/>
                <a:gd name="T32" fmla="*/ 0 w 114"/>
                <a:gd name="T33" fmla="*/ 0 h 168"/>
                <a:gd name="T34" fmla="*/ 0 w 114"/>
                <a:gd name="T35" fmla="*/ 0 h 168"/>
                <a:gd name="T36" fmla="*/ 0 w 114"/>
                <a:gd name="T37" fmla="*/ 0 h 168"/>
                <a:gd name="T38" fmla="*/ 0 w 114"/>
                <a:gd name="T39" fmla="*/ 0 h 168"/>
                <a:gd name="T40" fmla="*/ 0 w 114"/>
                <a:gd name="T41" fmla="*/ 0 h 168"/>
                <a:gd name="T42" fmla="*/ 0 w 114"/>
                <a:gd name="T43" fmla="*/ 0 h 168"/>
                <a:gd name="T44" fmla="*/ 0 w 114"/>
                <a:gd name="T45" fmla="*/ 0 h 168"/>
                <a:gd name="T46" fmla="*/ 0 w 114"/>
                <a:gd name="T47" fmla="*/ 0 h 168"/>
                <a:gd name="T48" fmla="*/ 0 w 114"/>
                <a:gd name="T49" fmla="*/ 0 h 168"/>
                <a:gd name="T50" fmla="*/ 0 w 114"/>
                <a:gd name="T51" fmla="*/ 0 h 168"/>
                <a:gd name="T52" fmla="*/ 0 w 114"/>
                <a:gd name="T53" fmla="*/ 0 h 168"/>
                <a:gd name="T54" fmla="*/ 0 w 114"/>
                <a:gd name="T55" fmla="*/ 0 h 168"/>
                <a:gd name="T56" fmla="*/ 0 w 114"/>
                <a:gd name="T57" fmla="*/ 0 h 168"/>
                <a:gd name="T58" fmla="*/ 0 w 114"/>
                <a:gd name="T59" fmla="*/ 0 h 168"/>
                <a:gd name="T60" fmla="*/ 0 w 114"/>
                <a:gd name="T61" fmla="*/ 0 h 168"/>
                <a:gd name="T62" fmla="*/ 0 w 114"/>
                <a:gd name="T63" fmla="*/ 0 h 168"/>
                <a:gd name="T64" fmla="*/ 0 w 114"/>
                <a:gd name="T65" fmla="*/ 0 h 168"/>
                <a:gd name="T66" fmla="*/ 0 w 114"/>
                <a:gd name="T67" fmla="*/ 0 h 168"/>
                <a:gd name="T68" fmla="*/ 0 w 114"/>
                <a:gd name="T69" fmla="*/ 0 h 168"/>
                <a:gd name="T70" fmla="*/ 0 w 114"/>
                <a:gd name="T71" fmla="*/ 0 h 168"/>
                <a:gd name="T72" fmla="*/ 0 w 114"/>
                <a:gd name="T73" fmla="*/ 0 h 168"/>
                <a:gd name="T74" fmla="*/ 0 w 114"/>
                <a:gd name="T75" fmla="*/ 0 h 168"/>
                <a:gd name="T76" fmla="*/ 0 w 114"/>
                <a:gd name="T77" fmla="*/ 0 h 168"/>
                <a:gd name="T78" fmla="*/ 0 w 114"/>
                <a:gd name="T79" fmla="*/ 0 h 168"/>
                <a:gd name="T80" fmla="*/ 0 w 114"/>
                <a:gd name="T81" fmla="*/ 0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168"/>
                <a:gd name="T125" fmla="*/ 114 w 114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168">
                  <a:moveTo>
                    <a:pt x="96" y="55"/>
                  </a:moveTo>
                  <a:lnTo>
                    <a:pt x="101" y="72"/>
                  </a:lnTo>
                  <a:lnTo>
                    <a:pt x="100" y="88"/>
                  </a:lnTo>
                  <a:lnTo>
                    <a:pt x="92" y="101"/>
                  </a:lnTo>
                  <a:lnTo>
                    <a:pt x="82" y="112"/>
                  </a:lnTo>
                  <a:lnTo>
                    <a:pt x="69" y="123"/>
                  </a:lnTo>
                  <a:lnTo>
                    <a:pt x="54" y="134"/>
                  </a:lnTo>
                  <a:lnTo>
                    <a:pt x="40" y="143"/>
                  </a:lnTo>
                  <a:lnTo>
                    <a:pt x="27" y="153"/>
                  </a:lnTo>
                  <a:lnTo>
                    <a:pt x="25" y="156"/>
                  </a:lnTo>
                  <a:lnTo>
                    <a:pt x="24" y="158"/>
                  </a:lnTo>
                  <a:lnTo>
                    <a:pt x="24" y="162"/>
                  </a:lnTo>
                  <a:lnTo>
                    <a:pt x="25" y="165"/>
                  </a:lnTo>
                  <a:lnTo>
                    <a:pt x="28" y="167"/>
                  </a:lnTo>
                  <a:lnTo>
                    <a:pt x="31" y="168"/>
                  </a:lnTo>
                  <a:lnTo>
                    <a:pt x="33" y="168"/>
                  </a:lnTo>
                  <a:lnTo>
                    <a:pt x="37" y="167"/>
                  </a:lnTo>
                  <a:lnTo>
                    <a:pt x="53" y="157"/>
                  </a:lnTo>
                  <a:lnTo>
                    <a:pt x="69" y="147"/>
                  </a:lnTo>
                  <a:lnTo>
                    <a:pt x="84" y="135"/>
                  </a:lnTo>
                  <a:lnTo>
                    <a:pt x="97" y="121"/>
                  </a:lnTo>
                  <a:lnTo>
                    <a:pt x="107" y="106"/>
                  </a:lnTo>
                  <a:lnTo>
                    <a:pt x="113" y="89"/>
                  </a:lnTo>
                  <a:lnTo>
                    <a:pt x="114" y="71"/>
                  </a:lnTo>
                  <a:lnTo>
                    <a:pt x="110" y="51"/>
                  </a:lnTo>
                  <a:lnTo>
                    <a:pt x="101" y="36"/>
                  </a:lnTo>
                  <a:lnTo>
                    <a:pt x="87" y="24"/>
                  </a:lnTo>
                  <a:lnTo>
                    <a:pt x="70" y="14"/>
                  </a:lnTo>
                  <a:lnTo>
                    <a:pt x="51" y="7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2" y="9"/>
                  </a:lnTo>
                  <a:lnTo>
                    <a:pt x="26" y="13"/>
                  </a:lnTo>
                  <a:lnTo>
                    <a:pt x="41" y="17"/>
                  </a:lnTo>
                  <a:lnTo>
                    <a:pt x="54" y="22"/>
                  </a:lnTo>
                  <a:lnTo>
                    <a:pt x="68" y="27"/>
                  </a:lnTo>
                  <a:lnTo>
                    <a:pt x="80" y="34"/>
                  </a:lnTo>
                  <a:lnTo>
                    <a:pt x="89" y="43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1" name="Freeform 618"/>
            <p:cNvSpPr>
              <a:spLocks/>
            </p:cNvSpPr>
            <p:nvPr/>
          </p:nvSpPr>
          <p:spPr bwMode="auto">
            <a:xfrm>
              <a:off x="4494" y="3348"/>
              <a:ext cx="37" cy="50"/>
            </a:xfrm>
            <a:custGeom>
              <a:avLst/>
              <a:gdLst>
                <a:gd name="T0" fmla="*/ 0 w 289"/>
                <a:gd name="T1" fmla="*/ 0 h 351"/>
                <a:gd name="T2" fmla="*/ 0 w 289"/>
                <a:gd name="T3" fmla="*/ 0 h 351"/>
                <a:gd name="T4" fmla="*/ 0 w 289"/>
                <a:gd name="T5" fmla="*/ 0 h 351"/>
                <a:gd name="T6" fmla="*/ 0 w 289"/>
                <a:gd name="T7" fmla="*/ 0 h 351"/>
                <a:gd name="T8" fmla="*/ 0 w 289"/>
                <a:gd name="T9" fmla="*/ 0 h 351"/>
                <a:gd name="T10" fmla="*/ 0 w 289"/>
                <a:gd name="T11" fmla="*/ 0 h 351"/>
                <a:gd name="T12" fmla="*/ 0 w 289"/>
                <a:gd name="T13" fmla="*/ 0 h 351"/>
                <a:gd name="T14" fmla="*/ 0 w 289"/>
                <a:gd name="T15" fmla="*/ 0 h 351"/>
                <a:gd name="T16" fmla="*/ 0 w 289"/>
                <a:gd name="T17" fmla="*/ 0 h 351"/>
                <a:gd name="T18" fmla="*/ 0 w 289"/>
                <a:gd name="T19" fmla="*/ 0 h 351"/>
                <a:gd name="T20" fmla="*/ 0 w 289"/>
                <a:gd name="T21" fmla="*/ 0 h 351"/>
                <a:gd name="T22" fmla="*/ 0 w 289"/>
                <a:gd name="T23" fmla="*/ 0 h 351"/>
                <a:gd name="T24" fmla="*/ 0 w 289"/>
                <a:gd name="T25" fmla="*/ 0 h 351"/>
                <a:gd name="T26" fmla="*/ 0 w 289"/>
                <a:gd name="T27" fmla="*/ 0 h 351"/>
                <a:gd name="T28" fmla="*/ 0 w 289"/>
                <a:gd name="T29" fmla="*/ 0 h 351"/>
                <a:gd name="T30" fmla="*/ 0 w 289"/>
                <a:gd name="T31" fmla="*/ 0 h 351"/>
                <a:gd name="T32" fmla="*/ 0 w 289"/>
                <a:gd name="T33" fmla="*/ 0 h 351"/>
                <a:gd name="T34" fmla="*/ 0 w 289"/>
                <a:gd name="T35" fmla="*/ 0 h 351"/>
                <a:gd name="T36" fmla="*/ 0 w 289"/>
                <a:gd name="T37" fmla="*/ 0 h 351"/>
                <a:gd name="T38" fmla="*/ 0 w 289"/>
                <a:gd name="T39" fmla="*/ 0 h 351"/>
                <a:gd name="T40" fmla="*/ 0 w 289"/>
                <a:gd name="T41" fmla="*/ 0 h 351"/>
                <a:gd name="T42" fmla="*/ 0 w 289"/>
                <a:gd name="T43" fmla="*/ 0 h 351"/>
                <a:gd name="T44" fmla="*/ 0 w 289"/>
                <a:gd name="T45" fmla="*/ 0 h 351"/>
                <a:gd name="T46" fmla="*/ 0 w 289"/>
                <a:gd name="T47" fmla="*/ 0 h 351"/>
                <a:gd name="T48" fmla="*/ 0 w 289"/>
                <a:gd name="T49" fmla="*/ 0 h 351"/>
                <a:gd name="T50" fmla="*/ 0 w 289"/>
                <a:gd name="T51" fmla="*/ 0 h 351"/>
                <a:gd name="T52" fmla="*/ 0 w 289"/>
                <a:gd name="T53" fmla="*/ 0 h 351"/>
                <a:gd name="T54" fmla="*/ 0 w 289"/>
                <a:gd name="T55" fmla="*/ 0 h 351"/>
                <a:gd name="T56" fmla="*/ 0 w 289"/>
                <a:gd name="T57" fmla="*/ 0 h 351"/>
                <a:gd name="T58" fmla="*/ 0 w 289"/>
                <a:gd name="T59" fmla="*/ 0 h 351"/>
                <a:gd name="T60" fmla="*/ 0 w 289"/>
                <a:gd name="T61" fmla="*/ 0 h 351"/>
                <a:gd name="T62" fmla="*/ 0 w 289"/>
                <a:gd name="T63" fmla="*/ 0 h 351"/>
                <a:gd name="T64" fmla="*/ 0 w 289"/>
                <a:gd name="T65" fmla="*/ 0 h 351"/>
                <a:gd name="T66" fmla="*/ 0 w 289"/>
                <a:gd name="T67" fmla="*/ 0 h 351"/>
                <a:gd name="T68" fmla="*/ 0 w 289"/>
                <a:gd name="T69" fmla="*/ 0 h 351"/>
                <a:gd name="T70" fmla="*/ 0 w 289"/>
                <a:gd name="T71" fmla="*/ 0 h 351"/>
                <a:gd name="T72" fmla="*/ 0 w 289"/>
                <a:gd name="T73" fmla="*/ 0 h 351"/>
                <a:gd name="T74" fmla="*/ 0 w 289"/>
                <a:gd name="T75" fmla="*/ 0 h 351"/>
                <a:gd name="T76" fmla="*/ 0 w 289"/>
                <a:gd name="T77" fmla="*/ 0 h 351"/>
                <a:gd name="T78" fmla="*/ 0 w 289"/>
                <a:gd name="T79" fmla="*/ 0 h 351"/>
                <a:gd name="T80" fmla="*/ 0 w 289"/>
                <a:gd name="T81" fmla="*/ 0 h 351"/>
                <a:gd name="T82" fmla="*/ 0 w 289"/>
                <a:gd name="T83" fmla="*/ 0 h 351"/>
                <a:gd name="T84" fmla="*/ 0 w 289"/>
                <a:gd name="T85" fmla="*/ 0 h 351"/>
                <a:gd name="T86" fmla="*/ 0 w 289"/>
                <a:gd name="T87" fmla="*/ 0 h 3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9"/>
                <a:gd name="T133" fmla="*/ 0 h 351"/>
                <a:gd name="T134" fmla="*/ 289 w 289"/>
                <a:gd name="T135" fmla="*/ 351 h 35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9" h="351">
                  <a:moveTo>
                    <a:pt x="112" y="46"/>
                  </a:moveTo>
                  <a:lnTo>
                    <a:pt x="90" y="65"/>
                  </a:lnTo>
                  <a:lnTo>
                    <a:pt x="68" y="84"/>
                  </a:lnTo>
                  <a:lnTo>
                    <a:pt x="48" y="106"/>
                  </a:lnTo>
                  <a:lnTo>
                    <a:pt x="30" y="130"/>
                  </a:lnTo>
                  <a:lnTo>
                    <a:pt x="15" y="155"/>
                  </a:lnTo>
                  <a:lnTo>
                    <a:pt x="5" y="181"/>
                  </a:lnTo>
                  <a:lnTo>
                    <a:pt x="0" y="210"/>
                  </a:lnTo>
                  <a:lnTo>
                    <a:pt x="1" y="240"/>
                  </a:lnTo>
                  <a:lnTo>
                    <a:pt x="3" y="248"/>
                  </a:lnTo>
                  <a:lnTo>
                    <a:pt x="5" y="256"/>
                  </a:lnTo>
                  <a:lnTo>
                    <a:pt x="8" y="262"/>
                  </a:lnTo>
                  <a:lnTo>
                    <a:pt x="12" y="270"/>
                  </a:lnTo>
                  <a:lnTo>
                    <a:pt x="17" y="276"/>
                  </a:lnTo>
                  <a:lnTo>
                    <a:pt x="24" y="283"/>
                  </a:lnTo>
                  <a:lnTo>
                    <a:pt x="29" y="288"/>
                  </a:lnTo>
                  <a:lnTo>
                    <a:pt x="36" y="292"/>
                  </a:lnTo>
                  <a:lnTo>
                    <a:pt x="50" y="301"/>
                  </a:lnTo>
                  <a:lnTo>
                    <a:pt x="64" y="308"/>
                  </a:lnTo>
                  <a:lnTo>
                    <a:pt x="77" y="315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21" y="330"/>
                  </a:lnTo>
                  <a:lnTo>
                    <a:pt x="136" y="334"/>
                  </a:lnTo>
                  <a:lnTo>
                    <a:pt x="151" y="337"/>
                  </a:lnTo>
                  <a:lnTo>
                    <a:pt x="167" y="341"/>
                  </a:lnTo>
                  <a:lnTo>
                    <a:pt x="181" y="343"/>
                  </a:lnTo>
                  <a:lnTo>
                    <a:pt x="197" y="345"/>
                  </a:lnTo>
                  <a:lnTo>
                    <a:pt x="213" y="347"/>
                  </a:lnTo>
                  <a:lnTo>
                    <a:pt x="228" y="348"/>
                  </a:lnTo>
                  <a:lnTo>
                    <a:pt x="243" y="349"/>
                  </a:lnTo>
                  <a:lnTo>
                    <a:pt x="259" y="350"/>
                  </a:lnTo>
                  <a:lnTo>
                    <a:pt x="274" y="351"/>
                  </a:lnTo>
                  <a:lnTo>
                    <a:pt x="279" y="351"/>
                  </a:lnTo>
                  <a:lnTo>
                    <a:pt x="283" y="349"/>
                  </a:lnTo>
                  <a:lnTo>
                    <a:pt x="286" y="345"/>
                  </a:lnTo>
                  <a:lnTo>
                    <a:pt x="289" y="341"/>
                  </a:lnTo>
                  <a:lnTo>
                    <a:pt x="289" y="335"/>
                  </a:lnTo>
                  <a:lnTo>
                    <a:pt x="286" y="331"/>
                  </a:lnTo>
                  <a:lnTo>
                    <a:pt x="282" y="328"/>
                  </a:lnTo>
                  <a:lnTo>
                    <a:pt x="277" y="326"/>
                  </a:lnTo>
                  <a:lnTo>
                    <a:pt x="263" y="322"/>
                  </a:lnTo>
                  <a:lnTo>
                    <a:pt x="250" y="320"/>
                  </a:lnTo>
                  <a:lnTo>
                    <a:pt x="236" y="317"/>
                  </a:lnTo>
                  <a:lnTo>
                    <a:pt x="221" y="315"/>
                  </a:lnTo>
                  <a:lnTo>
                    <a:pt x="208" y="313"/>
                  </a:lnTo>
                  <a:lnTo>
                    <a:pt x="194" y="311"/>
                  </a:lnTo>
                  <a:lnTo>
                    <a:pt x="179" y="308"/>
                  </a:lnTo>
                  <a:lnTo>
                    <a:pt x="166" y="305"/>
                  </a:lnTo>
                  <a:lnTo>
                    <a:pt x="152" y="303"/>
                  </a:lnTo>
                  <a:lnTo>
                    <a:pt x="138" y="300"/>
                  </a:lnTo>
                  <a:lnTo>
                    <a:pt x="125" y="296"/>
                  </a:lnTo>
                  <a:lnTo>
                    <a:pt x="111" y="292"/>
                  </a:lnTo>
                  <a:lnTo>
                    <a:pt x="98" y="287"/>
                  </a:lnTo>
                  <a:lnTo>
                    <a:pt x="85" y="282"/>
                  </a:lnTo>
                  <a:lnTo>
                    <a:pt x="72" y="276"/>
                  </a:lnTo>
                  <a:lnTo>
                    <a:pt x="59" y="269"/>
                  </a:lnTo>
                  <a:lnTo>
                    <a:pt x="49" y="261"/>
                  </a:lnTo>
                  <a:lnTo>
                    <a:pt x="41" y="252"/>
                  </a:lnTo>
                  <a:lnTo>
                    <a:pt x="34" y="241"/>
                  </a:lnTo>
                  <a:lnTo>
                    <a:pt x="31" y="228"/>
                  </a:lnTo>
                  <a:lnTo>
                    <a:pt x="30" y="215"/>
                  </a:lnTo>
                  <a:lnTo>
                    <a:pt x="31" y="201"/>
                  </a:lnTo>
                  <a:lnTo>
                    <a:pt x="34" y="186"/>
                  </a:lnTo>
                  <a:lnTo>
                    <a:pt x="38" y="174"/>
                  </a:lnTo>
                  <a:lnTo>
                    <a:pt x="46" y="158"/>
                  </a:lnTo>
                  <a:lnTo>
                    <a:pt x="54" y="142"/>
                  </a:lnTo>
                  <a:lnTo>
                    <a:pt x="64" y="128"/>
                  </a:lnTo>
                  <a:lnTo>
                    <a:pt x="74" y="115"/>
                  </a:lnTo>
                  <a:lnTo>
                    <a:pt x="85" y="102"/>
                  </a:lnTo>
                  <a:lnTo>
                    <a:pt x="96" y="89"/>
                  </a:lnTo>
                  <a:lnTo>
                    <a:pt x="110" y="77"/>
                  </a:lnTo>
                  <a:lnTo>
                    <a:pt x="124" y="64"/>
                  </a:lnTo>
                  <a:lnTo>
                    <a:pt x="137" y="53"/>
                  </a:lnTo>
                  <a:lnTo>
                    <a:pt x="155" y="43"/>
                  </a:lnTo>
                  <a:lnTo>
                    <a:pt x="175" y="35"/>
                  </a:lnTo>
                  <a:lnTo>
                    <a:pt x="195" y="26"/>
                  </a:lnTo>
                  <a:lnTo>
                    <a:pt x="213" y="19"/>
                  </a:lnTo>
                  <a:lnTo>
                    <a:pt x="228" y="12"/>
                  </a:lnTo>
                  <a:lnTo>
                    <a:pt x="237" y="6"/>
                  </a:lnTo>
                  <a:lnTo>
                    <a:pt x="240" y="2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198" y="4"/>
                  </a:lnTo>
                  <a:lnTo>
                    <a:pt x="180" y="9"/>
                  </a:lnTo>
                  <a:lnTo>
                    <a:pt x="161" y="17"/>
                  </a:lnTo>
                  <a:lnTo>
                    <a:pt x="144" y="25"/>
                  </a:lnTo>
                  <a:lnTo>
                    <a:pt x="127" y="35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2" name="Freeform 619"/>
            <p:cNvSpPr>
              <a:spLocks/>
            </p:cNvSpPr>
            <p:nvPr/>
          </p:nvSpPr>
          <p:spPr bwMode="auto">
            <a:xfrm>
              <a:off x="4545" y="3346"/>
              <a:ext cx="32" cy="34"/>
            </a:xfrm>
            <a:custGeom>
              <a:avLst/>
              <a:gdLst>
                <a:gd name="T0" fmla="*/ 0 w 254"/>
                <a:gd name="T1" fmla="*/ 0 h 234"/>
                <a:gd name="T2" fmla="*/ 0 w 254"/>
                <a:gd name="T3" fmla="*/ 0 h 234"/>
                <a:gd name="T4" fmla="*/ 0 w 254"/>
                <a:gd name="T5" fmla="*/ 0 h 234"/>
                <a:gd name="T6" fmla="*/ 0 w 254"/>
                <a:gd name="T7" fmla="*/ 0 h 234"/>
                <a:gd name="T8" fmla="*/ 0 w 254"/>
                <a:gd name="T9" fmla="*/ 0 h 234"/>
                <a:gd name="T10" fmla="*/ 0 w 254"/>
                <a:gd name="T11" fmla="*/ 0 h 234"/>
                <a:gd name="T12" fmla="*/ 0 w 254"/>
                <a:gd name="T13" fmla="*/ 0 h 234"/>
                <a:gd name="T14" fmla="*/ 0 w 254"/>
                <a:gd name="T15" fmla="*/ 0 h 234"/>
                <a:gd name="T16" fmla="*/ 0 w 254"/>
                <a:gd name="T17" fmla="*/ 0 h 234"/>
                <a:gd name="T18" fmla="*/ 0 w 254"/>
                <a:gd name="T19" fmla="*/ 0 h 234"/>
                <a:gd name="T20" fmla="*/ 0 w 254"/>
                <a:gd name="T21" fmla="*/ 0 h 234"/>
                <a:gd name="T22" fmla="*/ 0 w 254"/>
                <a:gd name="T23" fmla="*/ 0 h 234"/>
                <a:gd name="T24" fmla="*/ 0 w 254"/>
                <a:gd name="T25" fmla="*/ 0 h 234"/>
                <a:gd name="T26" fmla="*/ 0 w 254"/>
                <a:gd name="T27" fmla="*/ 0 h 234"/>
                <a:gd name="T28" fmla="*/ 0 w 254"/>
                <a:gd name="T29" fmla="*/ 0 h 234"/>
                <a:gd name="T30" fmla="*/ 0 w 254"/>
                <a:gd name="T31" fmla="*/ 0 h 234"/>
                <a:gd name="T32" fmla="*/ 0 w 254"/>
                <a:gd name="T33" fmla="*/ 0 h 234"/>
                <a:gd name="T34" fmla="*/ 0 w 254"/>
                <a:gd name="T35" fmla="*/ 0 h 234"/>
                <a:gd name="T36" fmla="*/ 0 w 254"/>
                <a:gd name="T37" fmla="*/ 0 h 234"/>
                <a:gd name="T38" fmla="*/ 0 w 254"/>
                <a:gd name="T39" fmla="*/ 0 h 234"/>
                <a:gd name="T40" fmla="*/ 0 w 254"/>
                <a:gd name="T41" fmla="*/ 0 h 234"/>
                <a:gd name="T42" fmla="*/ 0 w 254"/>
                <a:gd name="T43" fmla="*/ 0 h 234"/>
                <a:gd name="T44" fmla="*/ 0 w 254"/>
                <a:gd name="T45" fmla="*/ 0 h 234"/>
                <a:gd name="T46" fmla="*/ 0 w 254"/>
                <a:gd name="T47" fmla="*/ 0 h 234"/>
                <a:gd name="T48" fmla="*/ 0 w 254"/>
                <a:gd name="T49" fmla="*/ 0 h 234"/>
                <a:gd name="T50" fmla="*/ 0 w 254"/>
                <a:gd name="T51" fmla="*/ 0 h 234"/>
                <a:gd name="T52" fmla="*/ 0 w 254"/>
                <a:gd name="T53" fmla="*/ 0 h 234"/>
                <a:gd name="T54" fmla="*/ 0 w 254"/>
                <a:gd name="T55" fmla="*/ 0 h 234"/>
                <a:gd name="T56" fmla="*/ 0 w 254"/>
                <a:gd name="T57" fmla="*/ 0 h 234"/>
                <a:gd name="T58" fmla="*/ 0 w 254"/>
                <a:gd name="T59" fmla="*/ 0 h 234"/>
                <a:gd name="T60" fmla="*/ 0 w 254"/>
                <a:gd name="T61" fmla="*/ 0 h 234"/>
                <a:gd name="T62" fmla="*/ 0 w 254"/>
                <a:gd name="T63" fmla="*/ 0 h 234"/>
                <a:gd name="T64" fmla="*/ 0 w 254"/>
                <a:gd name="T65" fmla="*/ 0 h 234"/>
                <a:gd name="T66" fmla="*/ 0 w 254"/>
                <a:gd name="T67" fmla="*/ 0 h 234"/>
                <a:gd name="T68" fmla="*/ 0 w 254"/>
                <a:gd name="T69" fmla="*/ 0 h 234"/>
                <a:gd name="T70" fmla="*/ 0 w 254"/>
                <a:gd name="T71" fmla="*/ 0 h 234"/>
                <a:gd name="T72" fmla="*/ 0 w 254"/>
                <a:gd name="T73" fmla="*/ 0 h 234"/>
                <a:gd name="T74" fmla="*/ 0 w 254"/>
                <a:gd name="T75" fmla="*/ 0 h 234"/>
                <a:gd name="T76" fmla="*/ 0 w 254"/>
                <a:gd name="T77" fmla="*/ 0 h 234"/>
                <a:gd name="T78" fmla="*/ 0 w 254"/>
                <a:gd name="T79" fmla="*/ 0 h 234"/>
                <a:gd name="T80" fmla="*/ 0 w 254"/>
                <a:gd name="T81" fmla="*/ 0 h 234"/>
                <a:gd name="T82" fmla="*/ 0 w 254"/>
                <a:gd name="T83" fmla="*/ 0 h 234"/>
                <a:gd name="T84" fmla="*/ 0 w 254"/>
                <a:gd name="T85" fmla="*/ 0 h 234"/>
                <a:gd name="T86" fmla="*/ 0 w 254"/>
                <a:gd name="T87" fmla="*/ 0 h 234"/>
                <a:gd name="T88" fmla="*/ 0 w 254"/>
                <a:gd name="T89" fmla="*/ 0 h 234"/>
                <a:gd name="T90" fmla="*/ 0 w 254"/>
                <a:gd name="T91" fmla="*/ 0 h 234"/>
                <a:gd name="T92" fmla="*/ 0 w 254"/>
                <a:gd name="T93" fmla="*/ 0 h 234"/>
                <a:gd name="T94" fmla="*/ 0 w 254"/>
                <a:gd name="T95" fmla="*/ 0 h 234"/>
                <a:gd name="T96" fmla="*/ 0 w 254"/>
                <a:gd name="T97" fmla="*/ 0 h 234"/>
                <a:gd name="T98" fmla="*/ 0 w 254"/>
                <a:gd name="T99" fmla="*/ 0 h 234"/>
                <a:gd name="T100" fmla="*/ 0 w 254"/>
                <a:gd name="T101" fmla="*/ 0 h 234"/>
                <a:gd name="T102" fmla="*/ 0 w 254"/>
                <a:gd name="T103" fmla="*/ 0 h 234"/>
                <a:gd name="T104" fmla="*/ 0 w 254"/>
                <a:gd name="T105" fmla="*/ 0 h 234"/>
                <a:gd name="T106" fmla="*/ 0 w 254"/>
                <a:gd name="T107" fmla="*/ 0 h 234"/>
                <a:gd name="T108" fmla="*/ 0 w 254"/>
                <a:gd name="T109" fmla="*/ 0 h 234"/>
                <a:gd name="T110" fmla="*/ 0 w 254"/>
                <a:gd name="T111" fmla="*/ 0 h 234"/>
                <a:gd name="T112" fmla="*/ 0 w 254"/>
                <a:gd name="T113" fmla="*/ 0 h 234"/>
                <a:gd name="T114" fmla="*/ 0 w 254"/>
                <a:gd name="T115" fmla="*/ 0 h 234"/>
                <a:gd name="T116" fmla="*/ 0 w 254"/>
                <a:gd name="T117" fmla="*/ 0 h 234"/>
                <a:gd name="T118" fmla="*/ 0 w 254"/>
                <a:gd name="T119" fmla="*/ 0 h 234"/>
                <a:gd name="T120" fmla="*/ 0 w 254"/>
                <a:gd name="T121" fmla="*/ 0 h 23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4"/>
                <a:gd name="T184" fmla="*/ 0 h 234"/>
                <a:gd name="T185" fmla="*/ 254 w 254"/>
                <a:gd name="T186" fmla="*/ 234 h 23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4" h="234">
                  <a:moveTo>
                    <a:pt x="210" y="71"/>
                  </a:moveTo>
                  <a:lnTo>
                    <a:pt x="222" y="84"/>
                  </a:lnTo>
                  <a:lnTo>
                    <a:pt x="229" y="99"/>
                  </a:lnTo>
                  <a:lnTo>
                    <a:pt x="232" y="115"/>
                  </a:lnTo>
                  <a:lnTo>
                    <a:pt x="232" y="132"/>
                  </a:lnTo>
                  <a:lnTo>
                    <a:pt x="230" y="146"/>
                  </a:lnTo>
                  <a:lnTo>
                    <a:pt x="226" y="158"/>
                  </a:lnTo>
                  <a:lnTo>
                    <a:pt x="219" y="170"/>
                  </a:lnTo>
                  <a:lnTo>
                    <a:pt x="211" y="179"/>
                  </a:lnTo>
                  <a:lnTo>
                    <a:pt x="202" y="190"/>
                  </a:lnTo>
                  <a:lnTo>
                    <a:pt x="193" y="199"/>
                  </a:lnTo>
                  <a:lnTo>
                    <a:pt x="183" y="208"/>
                  </a:lnTo>
                  <a:lnTo>
                    <a:pt x="174" y="218"/>
                  </a:lnTo>
                  <a:lnTo>
                    <a:pt x="172" y="221"/>
                  </a:lnTo>
                  <a:lnTo>
                    <a:pt x="172" y="224"/>
                  </a:lnTo>
                  <a:lnTo>
                    <a:pt x="172" y="227"/>
                  </a:lnTo>
                  <a:lnTo>
                    <a:pt x="174" y="231"/>
                  </a:lnTo>
                  <a:lnTo>
                    <a:pt x="177" y="233"/>
                  </a:lnTo>
                  <a:lnTo>
                    <a:pt x="181" y="234"/>
                  </a:lnTo>
                  <a:lnTo>
                    <a:pt x="184" y="233"/>
                  </a:lnTo>
                  <a:lnTo>
                    <a:pt x="187" y="231"/>
                  </a:lnTo>
                  <a:lnTo>
                    <a:pt x="208" y="217"/>
                  </a:lnTo>
                  <a:lnTo>
                    <a:pt x="226" y="199"/>
                  </a:lnTo>
                  <a:lnTo>
                    <a:pt x="240" y="178"/>
                  </a:lnTo>
                  <a:lnTo>
                    <a:pt x="249" y="155"/>
                  </a:lnTo>
                  <a:lnTo>
                    <a:pt x="254" y="131"/>
                  </a:lnTo>
                  <a:lnTo>
                    <a:pt x="251" y="107"/>
                  </a:lnTo>
                  <a:lnTo>
                    <a:pt x="243" y="84"/>
                  </a:lnTo>
                  <a:lnTo>
                    <a:pt x="226" y="64"/>
                  </a:lnTo>
                  <a:lnTo>
                    <a:pt x="214" y="53"/>
                  </a:lnTo>
                  <a:lnTo>
                    <a:pt x="199" y="45"/>
                  </a:lnTo>
                  <a:lnTo>
                    <a:pt x="183" y="36"/>
                  </a:lnTo>
                  <a:lnTo>
                    <a:pt x="165" y="29"/>
                  </a:lnTo>
                  <a:lnTo>
                    <a:pt x="147" y="21"/>
                  </a:lnTo>
                  <a:lnTo>
                    <a:pt x="129" y="16"/>
                  </a:lnTo>
                  <a:lnTo>
                    <a:pt x="111" y="12"/>
                  </a:lnTo>
                  <a:lnTo>
                    <a:pt x="93" y="7"/>
                  </a:lnTo>
                  <a:lnTo>
                    <a:pt x="75" y="4"/>
                  </a:lnTo>
                  <a:lnTo>
                    <a:pt x="59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11" y="6"/>
                  </a:lnTo>
                  <a:lnTo>
                    <a:pt x="21" y="7"/>
                  </a:lnTo>
                  <a:lnTo>
                    <a:pt x="34" y="9"/>
                  </a:lnTo>
                  <a:lnTo>
                    <a:pt x="46" y="12"/>
                  </a:lnTo>
                  <a:lnTo>
                    <a:pt x="59" y="15"/>
                  </a:lnTo>
                  <a:lnTo>
                    <a:pt x="74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6" y="28"/>
                  </a:lnTo>
                  <a:lnTo>
                    <a:pt x="131" y="32"/>
                  </a:lnTo>
                  <a:lnTo>
                    <a:pt x="145" y="36"/>
                  </a:lnTo>
                  <a:lnTo>
                    <a:pt x="159" y="42"/>
                  </a:lnTo>
                  <a:lnTo>
                    <a:pt x="173" y="48"/>
                  </a:lnTo>
                  <a:lnTo>
                    <a:pt x="186" y="55"/>
                  </a:lnTo>
                  <a:lnTo>
                    <a:pt x="199" y="63"/>
                  </a:lnTo>
                  <a:lnTo>
                    <a:pt x="210" y="71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3" name="Freeform 620"/>
            <p:cNvSpPr>
              <a:spLocks/>
            </p:cNvSpPr>
            <p:nvPr/>
          </p:nvSpPr>
          <p:spPr bwMode="auto">
            <a:xfrm>
              <a:off x="4481" y="3362"/>
              <a:ext cx="13" cy="31"/>
            </a:xfrm>
            <a:custGeom>
              <a:avLst/>
              <a:gdLst>
                <a:gd name="T0" fmla="*/ 0 w 103"/>
                <a:gd name="T1" fmla="*/ 0 h 221"/>
                <a:gd name="T2" fmla="*/ 0 w 103"/>
                <a:gd name="T3" fmla="*/ 0 h 221"/>
                <a:gd name="T4" fmla="*/ 0 w 103"/>
                <a:gd name="T5" fmla="*/ 0 h 221"/>
                <a:gd name="T6" fmla="*/ 0 w 103"/>
                <a:gd name="T7" fmla="*/ 0 h 221"/>
                <a:gd name="T8" fmla="*/ 0 w 103"/>
                <a:gd name="T9" fmla="*/ 0 h 221"/>
                <a:gd name="T10" fmla="*/ 0 w 103"/>
                <a:gd name="T11" fmla="*/ 0 h 221"/>
                <a:gd name="T12" fmla="*/ 0 w 103"/>
                <a:gd name="T13" fmla="*/ 0 h 221"/>
                <a:gd name="T14" fmla="*/ 0 w 103"/>
                <a:gd name="T15" fmla="*/ 0 h 221"/>
                <a:gd name="T16" fmla="*/ 0 w 103"/>
                <a:gd name="T17" fmla="*/ 0 h 221"/>
                <a:gd name="T18" fmla="*/ 0 w 103"/>
                <a:gd name="T19" fmla="*/ 0 h 221"/>
                <a:gd name="T20" fmla="*/ 0 w 103"/>
                <a:gd name="T21" fmla="*/ 0 h 221"/>
                <a:gd name="T22" fmla="*/ 0 w 103"/>
                <a:gd name="T23" fmla="*/ 0 h 221"/>
                <a:gd name="T24" fmla="*/ 0 w 103"/>
                <a:gd name="T25" fmla="*/ 0 h 221"/>
                <a:gd name="T26" fmla="*/ 0 w 103"/>
                <a:gd name="T27" fmla="*/ 0 h 221"/>
                <a:gd name="T28" fmla="*/ 0 w 103"/>
                <a:gd name="T29" fmla="*/ 0 h 221"/>
                <a:gd name="T30" fmla="*/ 0 w 103"/>
                <a:gd name="T31" fmla="*/ 0 h 221"/>
                <a:gd name="T32" fmla="*/ 0 w 103"/>
                <a:gd name="T33" fmla="*/ 0 h 221"/>
                <a:gd name="T34" fmla="*/ 0 w 103"/>
                <a:gd name="T35" fmla="*/ 0 h 221"/>
                <a:gd name="T36" fmla="*/ 0 w 103"/>
                <a:gd name="T37" fmla="*/ 0 h 221"/>
                <a:gd name="T38" fmla="*/ 0 w 103"/>
                <a:gd name="T39" fmla="*/ 0 h 221"/>
                <a:gd name="T40" fmla="*/ 0 w 103"/>
                <a:gd name="T41" fmla="*/ 0 h 221"/>
                <a:gd name="T42" fmla="*/ 0 w 103"/>
                <a:gd name="T43" fmla="*/ 0 h 221"/>
                <a:gd name="T44" fmla="*/ 0 w 103"/>
                <a:gd name="T45" fmla="*/ 0 h 221"/>
                <a:gd name="T46" fmla="*/ 0 w 103"/>
                <a:gd name="T47" fmla="*/ 0 h 221"/>
                <a:gd name="T48" fmla="*/ 0 w 103"/>
                <a:gd name="T49" fmla="*/ 0 h 221"/>
                <a:gd name="T50" fmla="*/ 0 w 103"/>
                <a:gd name="T51" fmla="*/ 0 h 221"/>
                <a:gd name="T52" fmla="*/ 0 w 103"/>
                <a:gd name="T53" fmla="*/ 0 h 221"/>
                <a:gd name="T54" fmla="*/ 0 w 103"/>
                <a:gd name="T55" fmla="*/ 0 h 221"/>
                <a:gd name="T56" fmla="*/ 0 w 103"/>
                <a:gd name="T57" fmla="*/ 0 h 221"/>
                <a:gd name="T58" fmla="*/ 0 w 103"/>
                <a:gd name="T59" fmla="*/ 0 h 221"/>
                <a:gd name="T60" fmla="*/ 0 w 103"/>
                <a:gd name="T61" fmla="*/ 0 h 221"/>
                <a:gd name="T62" fmla="*/ 0 w 103"/>
                <a:gd name="T63" fmla="*/ 0 h 221"/>
                <a:gd name="T64" fmla="*/ 0 w 103"/>
                <a:gd name="T65" fmla="*/ 0 h 221"/>
                <a:gd name="T66" fmla="*/ 0 w 103"/>
                <a:gd name="T67" fmla="*/ 0 h 221"/>
                <a:gd name="T68" fmla="*/ 0 w 103"/>
                <a:gd name="T69" fmla="*/ 0 h 221"/>
                <a:gd name="T70" fmla="*/ 0 w 103"/>
                <a:gd name="T71" fmla="*/ 0 h 221"/>
                <a:gd name="T72" fmla="*/ 0 w 103"/>
                <a:gd name="T73" fmla="*/ 0 h 221"/>
                <a:gd name="T74" fmla="*/ 0 w 103"/>
                <a:gd name="T75" fmla="*/ 0 h 221"/>
                <a:gd name="T76" fmla="*/ 0 w 103"/>
                <a:gd name="T77" fmla="*/ 0 h 221"/>
                <a:gd name="T78" fmla="*/ 0 w 103"/>
                <a:gd name="T79" fmla="*/ 0 h 221"/>
                <a:gd name="T80" fmla="*/ 0 w 103"/>
                <a:gd name="T81" fmla="*/ 0 h 2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3"/>
                <a:gd name="T124" fmla="*/ 0 h 221"/>
                <a:gd name="T125" fmla="*/ 103 w 103"/>
                <a:gd name="T126" fmla="*/ 221 h 22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3" h="221">
                  <a:moveTo>
                    <a:pt x="0" y="121"/>
                  </a:moveTo>
                  <a:lnTo>
                    <a:pt x="0" y="139"/>
                  </a:lnTo>
                  <a:lnTo>
                    <a:pt x="4" y="156"/>
                  </a:lnTo>
                  <a:lnTo>
                    <a:pt x="12" y="172"/>
                  </a:lnTo>
                  <a:lnTo>
                    <a:pt x="22" y="186"/>
                  </a:lnTo>
                  <a:lnTo>
                    <a:pt x="35" y="197"/>
                  </a:lnTo>
                  <a:lnTo>
                    <a:pt x="50" y="208"/>
                  </a:lnTo>
                  <a:lnTo>
                    <a:pt x="66" y="216"/>
                  </a:lnTo>
                  <a:lnTo>
                    <a:pt x="83" y="220"/>
                  </a:lnTo>
                  <a:lnTo>
                    <a:pt x="89" y="221"/>
                  </a:lnTo>
                  <a:lnTo>
                    <a:pt x="94" y="219"/>
                  </a:lnTo>
                  <a:lnTo>
                    <a:pt x="98" y="216"/>
                  </a:lnTo>
                  <a:lnTo>
                    <a:pt x="100" y="211"/>
                  </a:lnTo>
                  <a:lnTo>
                    <a:pt x="100" y="206"/>
                  </a:lnTo>
                  <a:lnTo>
                    <a:pt x="99" y="201"/>
                  </a:lnTo>
                  <a:lnTo>
                    <a:pt x="96" y="196"/>
                  </a:lnTo>
                  <a:lnTo>
                    <a:pt x="91" y="194"/>
                  </a:lnTo>
                  <a:lnTo>
                    <a:pt x="74" y="188"/>
                  </a:lnTo>
                  <a:lnTo>
                    <a:pt x="58" y="179"/>
                  </a:lnTo>
                  <a:lnTo>
                    <a:pt x="45" y="168"/>
                  </a:lnTo>
                  <a:lnTo>
                    <a:pt x="36" y="155"/>
                  </a:lnTo>
                  <a:lnTo>
                    <a:pt x="30" y="139"/>
                  </a:lnTo>
                  <a:lnTo>
                    <a:pt x="27" y="122"/>
                  </a:lnTo>
                  <a:lnTo>
                    <a:pt x="27" y="103"/>
                  </a:lnTo>
                  <a:lnTo>
                    <a:pt x="32" y="84"/>
                  </a:lnTo>
                  <a:lnTo>
                    <a:pt x="38" y="70"/>
                  </a:lnTo>
                  <a:lnTo>
                    <a:pt x="46" y="57"/>
                  </a:lnTo>
                  <a:lnTo>
                    <a:pt x="56" y="46"/>
                  </a:lnTo>
                  <a:lnTo>
                    <a:pt x="66" y="35"/>
                  </a:lnTo>
                  <a:lnTo>
                    <a:pt x="76" y="25"/>
                  </a:lnTo>
                  <a:lnTo>
                    <a:pt x="86" y="17"/>
                  </a:lnTo>
                  <a:lnTo>
                    <a:pt x="96" y="8"/>
                  </a:lnTo>
                  <a:lnTo>
                    <a:pt x="103" y="1"/>
                  </a:lnTo>
                  <a:lnTo>
                    <a:pt x="96" y="0"/>
                  </a:lnTo>
                  <a:lnTo>
                    <a:pt x="84" y="5"/>
                  </a:lnTo>
                  <a:lnTo>
                    <a:pt x="69" y="17"/>
                  </a:lnTo>
                  <a:lnTo>
                    <a:pt x="51" y="33"/>
                  </a:lnTo>
                  <a:lnTo>
                    <a:pt x="34" y="53"/>
                  </a:lnTo>
                  <a:lnTo>
                    <a:pt x="18" y="75"/>
                  </a:lnTo>
                  <a:lnTo>
                    <a:pt x="7" y="98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4" name="Freeform 621"/>
            <p:cNvSpPr>
              <a:spLocks/>
            </p:cNvSpPr>
            <p:nvPr/>
          </p:nvSpPr>
          <p:spPr bwMode="auto">
            <a:xfrm>
              <a:off x="4571" y="3344"/>
              <a:ext cx="28" cy="41"/>
            </a:xfrm>
            <a:custGeom>
              <a:avLst/>
              <a:gdLst>
                <a:gd name="T0" fmla="*/ 0 w 221"/>
                <a:gd name="T1" fmla="*/ 0 h 288"/>
                <a:gd name="T2" fmla="*/ 0 w 221"/>
                <a:gd name="T3" fmla="*/ 0 h 288"/>
                <a:gd name="T4" fmla="*/ 0 w 221"/>
                <a:gd name="T5" fmla="*/ 0 h 288"/>
                <a:gd name="T6" fmla="*/ 0 w 221"/>
                <a:gd name="T7" fmla="*/ 0 h 288"/>
                <a:gd name="T8" fmla="*/ 0 w 221"/>
                <a:gd name="T9" fmla="*/ 0 h 288"/>
                <a:gd name="T10" fmla="*/ 0 w 221"/>
                <a:gd name="T11" fmla="*/ 0 h 288"/>
                <a:gd name="T12" fmla="*/ 0 w 221"/>
                <a:gd name="T13" fmla="*/ 0 h 288"/>
                <a:gd name="T14" fmla="*/ 0 w 221"/>
                <a:gd name="T15" fmla="*/ 0 h 288"/>
                <a:gd name="T16" fmla="*/ 0 w 221"/>
                <a:gd name="T17" fmla="*/ 0 h 288"/>
                <a:gd name="T18" fmla="*/ 0 w 221"/>
                <a:gd name="T19" fmla="*/ 0 h 288"/>
                <a:gd name="T20" fmla="*/ 0 w 221"/>
                <a:gd name="T21" fmla="*/ 0 h 288"/>
                <a:gd name="T22" fmla="*/ 0 w 221"/>
                <a:gd name="T23" fmla="*/ 0 h 288"/>
                <a:gd name="T24" fmla="*/ 0 w 221"/>
                <a:gd name="T25" fmla="*/ 0 h 288"/>
                <a:gd name="T26" fmla="*/ 0 w 221"/>
                <a:gd name="T27" fmla="*/ 0 h 288"/>
                <a:gd name="T28" fmla="*/ 0 w 221"/>
                <a:gd name="T29" fmla="*/ 0 h 288"/>
                <a:gd name="T30" fmla="*/ 0 w 221"/>
                <a:gd name="T31" fmla="*/ 0 h 288"/>
                <a:gd name="T32" fmla="*/ 0 w 221"/>
                <a:gd name="T33" fmla="*/ 0 h 288"/>
                <a:gd name="T34" fmla="*/ 0 w 221"/>
                <a:gd name="T35" fmla="*/ 0 h 288"/>
                <a:gd name="T36" fmla="*/ 0 w 221"/>
                <a:gd name="T37" fmla="*/ 0 h 288"/>
                <a:gd name="T38" fmla="*/ 0 w 221"/>
                <a:gd name="T39" fmla="*/ 0 h 288"/>
                <a:gd name="T40" fmla="*/ 0 w 221"/>
                <a:gd name="T41" fmla="*/ 0 h 288"/>
                <a:gd name="T42" fmla="*/ 0 w 221"/>
                <a:gd name="T43" fmla="*/ 0 h 288"/>
                <a:gd name="T44" fmla="*/ 0 w 221"/>
                <a:gd name="T45" fmla="*/ 0 h 288"/>
                <a:gd name="T46" fmla="*/ 0 w 221"/>
                <a:gd name="T47" fmla="*/ 0 h 288"/>
                <a:gd name="T48" fmla="*/ 0 w 221"/>
                <a:gd name="T49" fmla="*/ 0 h 288"/>
                <a:gd name="T50" fmla="*/ 0 w 221"/>
                <a:gd name="T51" fmla="*/ 0 h 288"/>
                <a:gd name="T52" fmla="*/ 0 w 221"/>
                <a:gd name="T53" fmla="*/ 0 h 288"/>
                <a:gd name="T54" fmla="*/ 0 w 221"/>
                <a:gd name="T55" fmla="*/ 0 h 288"/>
                <a:gd name="T56" fmla="*/ 0 w 221"/>
                <a:gd name="T57" fmla="*/ 0 h 288"/>
                <a:gd name="T58" fmla="*/ 0 w 221"/>
                <a:gd name="T59" fmla="*/ 0 h 288"/>
                <a:gd name="T60" fmla="*/ 0 w 221"/>
                <a:gd name="T61" fmla="*/ 0 h 288"/>
                <a:gd name="T62" fmla="*/ 0 w 221"/>
                <a:gd name="T63" fmla="*/ 0 h 288"/>
                <a:gd name="T64" fmla="*/ 0 w 221"/>
                <a:gd name="T65" fmla="*/ 0 h 288"/>
                <a:gd name="T66" fmla="*/ 0 w 221"/>
                <a:gd name="T67" fmla="*/ 0 h 288"/>
                <a:gd name="T68" fmla="*/ 0 w 221"/>
                <a:gd name="T69" fmla="*/ 0 h 288"/>
                <a:gd name="T70" fmla="*/ 0 w 221"/>
                <a:gd name="T71" fmla="*/ 0 h 288"/>
                <a:gd name="T72" fmla="*/ 0 w 221"/>
                <a:gd name="T73" fmla="*/ 0 h 288"/>
                <a:gd name="T74" fmla="*/ 0 w 221"/>
                <a:gd name="T75" fmla="*/ 0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1"/>
                <a:gd name="T115" fmla="*/ 0 h 288"/>
                <a:gd name="T116" fmla="*/ 221 w 221"/>
                <a:gd name="T117" fmla="*/ 288 h 2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1" h="288">
                  <a:moveTo>
                    <a:pt x="179" y="108"/>
                  </a:moveTo>
                  <a:lnTo>
                    <a:pt x="186" y="115"/>
                  </a:lnTo>
                  <a:lnTo>
                    <a:pt x="193" y="124"/>
                  </a:lnTo>
                  <a:lnTo>
                    <a:pt x="197" y="133"/>
                  </a:lnTo>
                  <a:lnTo>
                    <a:pt x="201" y="143"/>
                  </a:lnTo>
                  <a:lnTo>
                    <a:pt x="202" y="153"/>
                  </a:lnTo>
                  <a:lnTo>
                    <a:pt x="202" y="163"/>
                  </a:lnTo>
                  <a:lnTo>
                    <a:pt x="199" y="174"/>
                  </a:lnTo>
                  <a:lnTo>
                    <a:pt x="195" y="184"/>
                  </a:lnTo>
                  <a:lnTo>
                    <a:pt x="187" y="194"/>
                  </a:lnTo>
                  <a:lnTo>
                    <a:pt x="179" y="204"/>
                  </a:lnTo>
                  <a:lnTo>
                    <a:pt x="170" y="212"/>
                  </a:lnTo>
                  <a:lnTo>
                    <a:pt x="159" y="221"/>
                  </a:lnTo>
                  <a:lnTo>
                    <a:pt x="150" y="229"/>
                  </a:lnTo>
                  <a:lnTo>
                    <a:pt x="139" y="237"/>
                  </a:lnTo>
                  <a:lnTo>
                    <a:pt x="129" y="246"/>
                  </a:lnTo>
                  <a:lnTo>
                    <a:pt x="119" y="255"/>
                  </a:lnTo>
                  <a:lnTo>
                    <a:pt x="116" y="258"/>
                  </a:lnTo>
                  <a:lnTo>
                    <a:pt x="114" y="263"/>
                  </a:lnTo>
                  <a:lnTo>
                    <a:pt x="112" y="267"/>
                  </a:lnTo>
                  <a:lnTo>
                    <a:pt x="110" y="271"/>
                  </a:lnTo>
                  <a:lnTo>
                    <a:pt x="109" y="276"/>
                  </a:lnTo>
                  <a:lnTo>
                    <a:pt x="109" y="280"/>
                  </a:lnTo>
                  <a:lnTo>
                    <a:pt x="110" y="284"/>
                  </a:lnTo>
                  <a:lnTo>
                    <a:pt x="113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5" y="287"/>
                  </a:lnTo>
                  <a:lnTo>
                    <a:pt x="129" y="284"/>
                  </a:lnTo>
                  <a:lnTo>
                    <a:pt x="139" y="272"/>
                  </a:lnTo>
                  <a:lnTo>
                    <a:pt x="151" y="261"/>
                  </a:lnTo>
                  <a:lnTo>
                    <a:pt x="162" y="250"/>
                  </a:lnTo>
                  <a:lnTo>
                    <a:pt x="175" y="239"/>
                  </a:lnTo>
                  <a:lnTo>
                    <a:pt x="186" y="229"/>
                  </a:lnTo>
                  <a:lnTo>
                    <a:pt x="197" y="217"/>
                  </a:lnTo>
                  <a:lnTo>
                    <a:pt x="207" y="204"/>
                  </a:lnTo>
                  <a:lnTo>
                    <a:pt x="215" y="190"/>
                  </a:lnTo>
                  <a:lnTo>
                    <a:pt x="220" y="174"/>
                  </a:lnTo>
                  <a:lnTo>
                    <a:pt x="221" y="158"/>
                  </a:lnTo>
                  <a:lnTo>
                    <a:pt x="218" y="142"/>
                  </a:lnTo>
                  <a:lnTo>
                    <a:pt x="213" y="127"/>
                  </a:lnTo>
                  <a:lnTo>
                    <a:pt x="204" y="112"/>
                  </a:lnTo>
                  <a:lnTo>
                    <a:pt x="194" y="99"/>
                  </a:lnTo>
                  <a:lnTo>
                    <a:pt x="181" y="87"/>
                  </a:lnTo>
                  <a:lnTo>
                    <a:pt x="169" y="77"/>
                  </a:lnTo>
                  <a:lnTo>
                    <a:pt x="159" y="69"/>
                  </a:lnTo>
                  <a:lnTo>
                    <a:pt x="149" y="63"/>
                  </a:lnTo>
                  <a:lnTo>
                    <a:pt x="137" y="55"/>
                  </a:lnTo>
                  <a:lnTo>
                    <a:pt x="125" y="48"/>
                  </a:lnTo>
                  <a:lnTo>
                    <a:pt x="114" y="40"/>
                  </a:lnTo>
                  <a:lnTo>
                    <a:pt x="101" y="33"/>
                  </a:lnTo>
                  <a:lnTo>
                    <a:pt x="89" y="27"/>
                  </a:lnTo>
                  <a:lnTo>
                    <a:pt x="77" y="20"/>
                  </a:lnTo>
                  <a:lnTo>
                    <a:pt x="66" y="15"/>
                  </a:lnTo>
                  <a:lnTo>
                    <a:pt x="54" y="9"/>
                  </a:lnTo>
                  <a:lnTo>
                    <a:pt x="42" y="6"/>
                  </a:lnTo>
                  <a:lnTo>
                    <a:pt x="32" y="3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5"/>
                  </a:lnTo>
                  <a:lnTo>
                    <a:pt x="16" y="8"/>
                  </a:lnTo>
                  <a:lnTo>
                    <a:pt x="26" y="13"/>
                  </a:lnTo>
                  <a:lnTo>
                    <a:pt x="35" y="17"/>
                  </a:lnTo>
                  <a:lnTo>
                    <a:pt x="47" y="22"/>
                  </a:lnTo>
                  <a:lnTo>
                    <a:pt x="58" y="28"/>
                  </a:lnTo>
                  <a:lnTo>
                    <a:pt x="71" y="34"/>
                  </a:lnTo>
                  <a:lnTo>
                    <a:pt x="83" y="40"/>
                  </a:lnTo>
                  <a:lnTo>
                    <a:pt x="96" y="48"/>
                  </a:lnTo>
                  <a:lnTo>
                    <a:pt x="109" y="55"/>
                  </a:lnTo>
                  <a:lnTo>
                    <a:pt x="121" y="64"/>
                  </a:lnTo>
                  <a:lnTo>
                    <a:pt x="134" y="72"/>
                  </a:lnTo>
                  <a:lnTo>
                    <a:pt x="146" y="81"/>
                  </a:lnTo>
                  <a:lnTo>
                    <a:pt x="158" y="90"/>
                  </a:lnTo>
                  <a:lnTo>
                    <a:pt x="169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5" name="Freeform 622"/>
            <p:cNvSpPr>
              <a:spLocks/>
            </p:cNvSpPr>
            <p:nvPr/>
          </p:nvSpPr>
          <p:spPr bwMode="auto">
            <a:xfrm>
              <a:off x="4541" y="3392"/>
              <a:ext cx="9" cy="25"/>
            </a:xfrm>
            <a:custGeom>
              <a:avLst/>
              <a:gdLst>
                <a:gd name="T0" fmla="*/ 0 w 74"/>
                <a:gd name="T1" fmla="*/ 0 h 174"/>
                <a:gd name="T2" fmla="*/ 0 w 74"/>
                <a:gd name="T3" fmla="*/ 0 h 174"/>
                <a:gd name="T4" fmla="*/ 0 w 74"/>
                <a:gd name="T5" fmla="*/ 0 h 174"/>
                <a:gd name="T6" fmla="*/ 0 w 74"/>
                <a:gd name="T7" fmla="*/ 0 h 174"/>
                <a:gd name="T8" fmla="*/ 0 w 74"/>
                <a:gd name="T9" fmla="*/ 0 h 174"/>
                <a:gd name="T10" fmla="*/ 0 w 74"/>
                <a:gd name="T11" fmla="*/ 0 h 174"/>
                <a:gd name="T12" fmla="*/ 0 w 74"/>
                <a:gd name="T13" fmla="*/ 0 h 174"/>
                <a:gd name="T14" fmla="*/ 0 w 74"/>
                <a:gd name="T15" fmla="*/ 0 h 174"/>
                <a:gd name="T16" fmla="*/ 0 w 74"/>
                <a:gd name="T17" fmla="*/ 0 h 174"/>
                <a:gd name="T18" fmla="*/ 0 w 74"/>
                <a:gd name="T19" fmla="*/ 0 h 174"/>
                <a:gd name="T20" fmla="*/ 0 w 74"/>
                <a:gd name="T21" fmla="*/ 0 h 174"/>
                <a:gd name="T22" fmla="*/ 0 w 74"/>
                <a:gd name="T23" fmla="*/ 0 h 174"/>
                <a:gd name="T24" fmla="*/ 0 w 74"/>
                <a:gd name="T25" fmla="*/ 0 h 174"/>
                <a:gd name="T26" fmla="*/ 0 w 74"/>
                <a:gd name="T27" fmla="*/ 0 h 174"/>
                <a:gd name="T28" fmla="*/ 0 w 74"/>
                <a:gd name="T29" fmla="*/ 0 h 174"/>
                <a:gd name="T30" fmla="*/ 0 w 74"/>
                <a:gd name="T31" fmla="*/ 0 h 174"/>
                <a:gd name="T32" fmla="*/ 0 w 74"/>
                <a:gd name="T33" fmla="*/ 0 h 174"/>
                <a:gd name="T34" fmla="*/ 0 w 74"/>
                <a:gd name="T35" fmla="*/ 0 h 174"/>
                <a:gd name="T36" fmla="*/ 0 w 74"/>
                <a:gd name="T37" fmla="*/ 0 h 174"/>
                <a:gd name="T38" fmla="*/ 0 w 74"/>
                <a:gd name="T39" fmla="*/ 0 h 174"/>
                <a:gd name="T40" fmla="*/ 0 w 74"/>
                <a:gd name="T41" fmla="*/ 0 h 174"/>
                <a:gd name="T42" fmla="*/ 0 w 74"/>
                <a:gd name="T43" fmla="*/ 0 h 174"/>
                <a:gd name="T44" fmla="*/ 0 w 74"/>
                <a:gd name="T45" fmla="*/ 0 h 174"/>
                <a:gd name="T46" fmla="*/ 0 w 74"/>
                <a:gd name="T47" fmla="*/ 0 h 174"/>
                <a:gd name="T48" fmla="*/ 0 w 74"/>
                <a:gd name="T49" fmla="*/ 0 h 1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4"/>
                <a:gd name="T76" fmla="*/ 0 h 174"/>
                <a:gd name="T77" fmla="*/ 74 w 74"/>
                <a:gd name="T78" fmla="*/ 174 h 1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4" h="174">
                  <a:moveTo>
                    <a:pt x="28" y="12"/>
                  </a:moveTo>
                  <a:lnTo>
                    <a:pt x="26" y="7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5" y="39"/>
                  </a:lnTo>
                  <a:lnTo>
                    <a:pt x="13" y="66"/>
                  </a:lnTo>
                  <a:lnTo>
                    <a:pt x="24" y="92"/>
                  </a:lnTo>
                  <a:lnTo>
                    <a:pt x="36" y="118"/>
                  </a:lnTo>
                  <a:lnTo>
                    <a:pt x="49" y="141"/>
                  </a:lnTo>
                  <a:lnTo>
                    <a:pt x="61" y="159"/>
                  </a:lnTo>
                  <a:lnTo>
                    <a:pt x="69" y="171"/>
                  </a:lnTo>
                  <a:lnTo>
                    <a:pt x="74" y="174"/>
                  </a:lnTo>
                  <a:lnTo>
                    <a:pt x="72" y="162"/>
                  </a:lnTo>
                  <a:lnTo>
                    <a:pt x="67" y="147"/>
                  </a:lnTo>
                  <a:lnTo>
                    <a:pt x="61" y="128"/>
                  </a:lnTo>
                  <a:lnTo>
                    <a:pt x="53" y="105"/>
                  </a:lnTo>
                  <a:lnTo>
                    <a:pt x="46" y="82"/>
                  </a:lnTo>
                  <a:lnTo>
                    <a:pt x="38" y="58"/>
                  </a:lnTo>
                  <a:lnTo>
                    <a:pt x="32" y="35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6" name="Freeform 623"/>
            <p:cNvSpPr>
              <a:spLocks/>
            </p:cNvSpPr>
            <p:nvPr/>
          </p:nvSpPr>
          <p:spPr bwMode="auto">
            <a:xfrm>
              <a:off x="4537" y="3379"/>
              <a:ext cx="5" cy="12"/>
            </a:xfrm>
            <a:custGeom>
              <a:avLst/>
              <a:gdLst>
                <a:gd name="T0" fmla="*/ 0 w 39"/>
                <a:gd name="T1" fmla="*/ 0 h 87"/>
                <a:gd name="T2" fmla="*/ 0 w 39"/>
                <a:gd name="T3" fmla="*/ 0 h 87"/>
                <a:gd name="T4" fmla="*/ 0 w 39"/>
                <a:gd name="T5" fmla="*/ 0 h 87"/>
                <a:gd name="T6" fmla="*/ 0 w 39"/>
                <a:gd name="T7" fmla="*/ 0 h 87"/>
                <a:gd name="T8" fmla="*/ 0 w 39"/>
                <a:gd name="T9" fmla="*/ 0 h 87"/>
                <a:gd name="T10" fmla="*/ 0 w 39"/>
                <a:gd name="T11" fmla="*/ 0 h 87"/>
                <a:gd name="T12" fmla="*/ 0 w 39"/>
                <a:gd name="T13" fmla="*/ 0 h 87"/>
                <a:gd name="T14" fmla="*/ 0 w 39"/>
                <a:gd name="T15" fmla="*/ 0 h 87"/>
                <a:gd name="T16" fmla="*/ 0 w 39"/>
                <a:gd name="T17" fmla="*/ 0 h 87"/>
                <a:gd name="T18" fmla="*/ 0 w 39"/>
                <a:gd name="T19" fmla="*/ 0 h 87"/>
                <a:gd name="T20" fmla="*/ 0 w 39"/>
                <a:gd name="T21" fmla="*/ 0 h 87"/>
                <a:gd name="T22" fmla="*/ 0 w 39"/>
                <a:gd name="T23" fmla="*/ 0 h 87"/>
                <a:gd name="T24" fmla="*/ 0 w 39"/>
                <a:gd name="T25" fmla="*/ 0 h 87"/>
                <a:gd name="T26" fmla="*/ 0 w 39"/>
                <a:gd name="T27" fmla="*/ 0 h 87"/>
                <a:gd name="T28" fmla="*/ 0 w 39"/>
                <a:gd name="T29" fmla="*/ 0 h 87"/>
                <a:gd name="T30" fmla="*/ 0 w 39"/>
                <a:gd name="T31" fmla="*/ 0 h 87"/>
                <a:gd name="T32" fmla="*/ 0 w 39"/>
                <a:gd name="T33" fmla="*/ 0 h 87"/>
                <a:gd name="T34" fmla="*/ 0 w 39"/>
                <a:gd name="T35" fmla="*/ 0 h 87"/>
                <a:gd name="T36" fmla="*/ 0 w 39"/>
                <a:gd name="T37" fmla="*/ 0 h 87"/>
                <a:gd name="T38" fmla="*/ 0 w 39"/>
                <a:gd name="T39" fmla="*/ 0 h 87"/>
                <a:gd name="T40" fmla="*/ 0 w 39"/>
                <a:gd name="T41" fmla="*/ 0 h 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"/>
                <a:gd name="T64" fmla="*/ 0 h 87"/>
                <a:gd name="T65" fmla="*/ 39 w 39"/>
                <a:gd name="T66" fmla="*/ 87 h 8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" h="87">
                  <a:moveTo>
                    <a:pt x="20" y="9"/>
                  </a:moveTo>
                  <a:lnTo>
                    <a:pt x="19" y="5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" y="35"/>
                  </a:lnTo>
                  <a:lnTo>
                    <a:pt x="7" y="48"/>
                  </a:lnTo>
                  <a:lnTo>
                    <a:pt x="13" y="60"/>
                  </a:lnTo>
                  <a:lnTo>
                    <a:pt x="19" y="72"/>
                  </a:lnTo>
                  <a:lnTo>
                    <a:pt x="25" y="81"/>
                  </a:lnTo>
                  <a:lnTo>
                    <a:pt x="33" y="86"/>
                  </a:lnTo>
                  <a:lnTo>
                    <a:pt x="38" y="87"/>
                  </a:lnTo>
                  <a:lnTo>
                    <a:pt x="39" y="70"/>
                  </a:lnTo>
                  <a:lnTo>
                    <a:pt x="34" y="50"/>
                  </a:lnTo>
                  <a:lnTo>
                    <a:pt x="27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7" name="Freeform 624"/>
            <p:cNvSpPr>
              <a:spLocks/>
            </p:cNvSpPr>
            <p:nvPr/>
          </p:nvSpPr>
          <p:spPr bwMode="auto">
            <a:xfrm>
              <a:off x="4533" y="3370"/>
              <a:ext cx="4" cy="7"/>
            </a:xfrm>
            <a:custGeom>
              <a:avLst/>
              <a:gdLst>
                <a:gd name="T0" fmla="*/ 0 w 34"/>
                <a:gd name="T1" fmla="*/ 0 h 51"/>
                <a:gd name="T2" fmla="*/ 0 w 34"/>
                <a:gd name="T3" fmla="*/ 0 h 51"/>
                <a:gd name="T4" fmla="*/ 0 w 34"/>
                <a:gd name="T5" fmla="*/ 0 h 51"/>
                <a:gd name="T6" fmla="*/ 0 w 34"/>
                <a:gd name="T7" fmla="*/ 0 h 51"/>
                <a:gd name="T8" fmla="*/ 0 w 34"/>
                <a:gd name="T9" fmla="*/ 0 h 51"/>
                <a:gd name="T10" fmla="*/ 0 w 34"/>
                <a:gd name="T11" fmla="*/ 0 h 51"/>
                <a:gd name="T12" fmla="*/ 0 w 34"/>
                <a:gd name="T13" fmla="*/ 0 h 51"/>
                <a:gd name="T14" fmla="*/ 0 w 34"/>
                <a:gd name="T15" fmla="*/ 0 h 51"/>
                <a:gd name="T16" fmla="*/ 0 w 34"/>
                <a:gd name="T17" fmla="*/ 0 h 51"/>
                <a:gd name="T18" fmla="*/ 0 w 34"/>
                <a:gd name="T19" fmla="*/ 0 h 51"/>
                <a:gd name="T20" fmla="*/ 0 w 34"/>
                <a:gd name="T21" fmla="*/ 0 h 51"/>
                <a:gd name="T22" fmla="*/ 0 w 34"/>
                <a:gd name="T23" fmla="*/ 0 h 51"/>
                <a:gd name="T24" fmla="*/ 0 w 34"/>
                <a:gd name="T25" fmla="*/ 0 h 51"/>
                <a:gd name="T26" fmla="*/ 0 w 34"/>
                <a:gd name="T27" fmla="*/ 0 h 51"/>
                <a:gd name="T28" fmla="*/ 0 w 34"/>
                <a:gd name="T29" fmla="*/ 0 h 51"/>
                <a:gd name="T30" fmla="*/ 0 w 34"/>
                <a:gd name="T31" fmla="*/ 0 h 51"/>
                <a:gd name="T32" fmla="*/ 0 w 34"/>
                <a:gd name="T33" fmla="*/ 0 h 51"/>
                <a:gd name="T34" fmla="*/ 0 w 34"/>
                <a:gd name="T35" fmla="*/ 0 h 51"/>
                <a:gd name="T36" fmla="*/ 0 w 34"/>
                <a:gd name="T37" fmla="*/ 0 h 51"/>
                <a:gd name="T38" fmla="*/ 0 w 34"/>
                <a:gd name="T39" fmla="*/ 0 h 51"/>
                <a:gd name="T40" fmla="*/ 0 w 34"/>
                <a:gd name="T41" fmla="*/ 0 h 51"/>
                <a:gd name="T42" fmla="*/ 0 w 34"/>
                <a:gd name="T43" fmla="*/ 0 h 51"/>
                <a:gd name="T44" fmla="*/ 0 w 34"/>
                <a:gd name="T45" fmla="*/ 0 h 51"/>
                <a:gd name="T46" fmla="*/ 0 w 34"/>
                <a:gd name="T47" fmla="*/ 0 h 51"/>
                <a:gd name="T48" fmla="*/ 0 w 34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4"/>
                <a:gd name="T76" fmla="*/ 0 h 51"/>
                <a:gd name="T77" fmla="*/ 34 w 34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4" h="51">
                  <a:moveTo>
                    <a:pt x="18" y="7"/>
                  </a:moveTo>
                  <a:lnTo>
                    <a:pt x="18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3"/>
                  </a:lnTo>
                  <a:lnTo>
                    <a:pt x="8" y="30"/>
                  </a:lnTo>
                  <a:lnTo>
                    <a:pt x="13" y="37"/>
                  </a:lnTo>
                  <a:lnTo>
                    <a:pt x="18" y="43"/>
                  </a:lnTo>
                  <a:lnTo>
                    <a:pt x="25" y="47"/>
                  </a:lnTo>
                  <a:lnTo>
                    <a:pt x="30" y="51"/>
                  </a:lnTo>
                  <a:lnTo>
                    <a:pt x="34" y="51"/>
                  </a:lnTo>
                  <a:lnTo>
                    <a:pt x="33" y="40"/>
                  </a:lnTo>
                  <a:lnTo>
                    <a:pt x="29" y="27"/>
                  </a:lnTo>
                  <a:lnTo>
                    <a:pt x="23" y="15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8" name="Freeform 625"/>
            <p:cNvSpPr>
              <a:spLocks/>
            </p:cNvSpPr>
            <p:nvPr/>
          </p:nvSpPr>
          <p:spPr bwMode="auto">
            <a:xfrm>
              <a:off x="4529" y="3364"/>
              <a:ext cx="6" cy="4"/>
            </a:xfrm>
            <a:custGeom>
              <a:avLst/>
              <a:gdLst>
                <a:gd name="T0" fmla="*/ 0 w 46"/>
                <a:gd name="T1" fmla="*/ 0 h 33"/>
                <a:gd name="T2" fmla="*/ 0 w 46"/>
                <a:gd name="T3" fmla="*/ 0 h 33"/>
                <a:gd name="T4" fmla="*/ 0 w 46"/>
                <a:gd name="T5" fmla="*/ 0 h 33"/>
                <a:gd name="T6" fmla="*/ 0 w 46"/>
                <a:gd name="T7" fmla="*/ 0 h 33"/>
                <a:gd name="T8" fmla="*/ 0 w 46"/>
                <a:gd name="T9" fmla="*/ 0 h 33"/>
                <a:gd name="T10" fmla="*/ 0 w 46"/>
                <a:gd name="T11" fmla="*/ 0 h 33"/>
                <a:gd name="T12" fmla="*/ 0 w 46"/>
                <a:gd name="T13" fmla="*/ 0 h 33"/>
                <a:gd name="T14" fmla="*/ 0 w 46"/>
                <a:gd name="T15" fmla="*/ 0 h 33"/>
                <a:gd name="T16" fmla="*/ 0 w 46"/>
                <a:gd name="T17" fmla="*/ 0 h 33"/>
                <a:gd name="T18" fmla="*/ 0 w 46"/>
                <a:gd name="T19" fmla="*/ 0 h 33"/>
                <a:gd name="T20" fmla="*/ 0 w 46"/>
                <a:gd name="T21" fmla="*/ 0 h 33"/>
                <a:gd name="T22" fmla="*/ 0 w 46"/>
                <a:gd name="T23" fmla="*/ 0 h 33"/>
                <a:gd name="T24" fmla="*/ 0 w 46"/>
                <a:gd name="T25" fmla="*/ 0 h 33"/>
                <a:gd name="T26" fmla="*/ 0 w 46"/>
                <a:gd name="T27" fmla="*/ 0 h 33"/>
                <a:gd name="T28" fmla="*/ 0 w 46"/>
                <a:gd name="T29" fmla="*/ 0 h 33"/>
                <a:gd name="T30" fmla="*/ 0 w 46"/>
                <a:gd name="T31" fmla="*/ 0 h 33"/>
                <a:gd name="T32" fmla="*/ 0 w 46"/>
                <a:gd name="T33" fmla="*/ 0 h 33"/>
                <a:gd name="T34" fmla="*/ 0 w 46"/>
                <a:gd name="T35" fmla="*/ 0 h 33"/>
                <a:gd name="T36" fmla="*/ 0 w 46"/>
                <a:gd name="T37" fmla="*/ 0 h 33"/>
                <a:gd name="T38" fmla="*/ 0 w 46"/>
                <a:gd name="T39" fmla="*/ 0 h 33"/>
                <a:gd name="T40" fmla="*/ 0 w 46"/>
                <a:gd name="T41" fmla="*/ 0 h 33"/>
                <a:gd name="T42" fmla="*/ 0 w 46"/>
                <a:gd name="T43" fmla="*/ 0 h 33"/>
                <a:gd name="T44" fmla="*/ 0 w 46"/>
                <a:gd name="T45" fmla="*/ 0 h 33"/>
                <a:gd name="T46" fmla="*/ 0 w 46"/>
                <a:gd name="T47" fmla="*/ 0 h 33"/>
                <a:gd name="T48" fmla="*/ 0 w 46"/>
                <a:gd name="T49" fmla="*/ 0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"/>
                <a:gd name="T76" fmla="*/ 0 h 33"/>
                <a:gd name="T77" fmla="*/ 46 w 46"/>
                <a:gd name="T78" fmla="*/ 33 h 3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" h="33">
                  <a:moveTo>
                    <a:pt x="37" y="24"/>
                  </a:moveTo>
                  <a:lnTo>
                    <a:pt x="41" y="22"/>
                  </a:lnTo>
                  <a:lnTo>
                    <a:pt x="45" y="19"/>
                  </a:lnTo>
                  <a:lnTo>
                    <a:pt x="46" y="15"/>
                  </a:lnTo>
                  <a:lnTo>
                    <a:pt x="46" y="10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7"/>
                  </a:lnTo>
                  <a:lnTo>
                    <a:pt x="5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1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21" y="31"/>
                  </a:lnTo>
                  <a:lnTo>
                    <a:pt x="26" y="30"/>
                  </a:lnTo>
                  <a:lnTo>
                    <a:pt x="32" y="28"/>
                  </a:lnTo>
                  <a:lnTo>
                    <a:pt x="3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9" name="Freeform 626"/>
            <p:cNvSpPr>
              <a:spLocks/>
            </p:cNvSpPr>
            <p:nvPr/>
          </p:nvSpPr>
          <p:spPr bwMode="auto">
            <a:xfrm>
              <a:off x="4502" y="3356"/>
              <a:ext cx="23" cy="31"/>
            </a:xfrm>
            <a:custGeom>
              <a:avLst/>
              <a:gdLst>
                <a:gd name="T0" fmla="*/ 0 w 177"/>
                <a:gd name="T1" fmla="*/ 0 h 219"/>
                <a:gd name="T2" fmla="*/ 0 w 177"/>
                <a:gd name="T3" fmla="*/ 0 h 219"/>
                <a:gd name="T4" fmla="*/ 0 w 177"/>
                <a:gd name="T5" fmla="*/ 0 h 219"/>
                <a:gd name="T6" fmla="*/ 0 w 177"/>
                <a:gd name="T7" fmla="*/ 0 h 219"/>
                <a:gd name="T8" fmla="*/ 0 w 177"/>
                <a:gd name="T9" fmla="*/ 0 h 219"/>
                <a:gd name="T10" fmla="*/ 0 w 177"/>
                <a:gd name="T11" fmla="*/ 0 h 219"/>
                <a:gd name="T12" fmla="*/ 0 w 177"/>
                <a:gd name="T13" fmla="*/ 0 h 219"/>
                <a:gd name="T14" fmla="*/ 0 w 177"/>
                <a:gd name="T15" fmla="*/ 0 h 219"/>
                <a:gd name="T16" fmla="*/ 0 w 177"/>
                <a:gd name="T17" fmla="*/ 0 h 219"/>
                <a:gd name="T18" fmla="*/ 0 w 177"/>
                <a:gd name="T19" fmla="*/ 0 h 219"/>
                <a:gd name="T20" fmla="*/ 0 w 177"/>
                <a:gd name="T21" fmla="*/ 0 h 219"/>
                <a:gd name="T22" fmla="*/ 0 w 177"/>
                <a:gd name="T23" fmla="*/ 0 h 219"/>
                <a:gd name="T24" fmla="*/ 0 w 177"/>
                <a:gd name="T25" fmla="*/ 0 h 219"/>
                <a:gd name="T26" fmla="*/ 0 w 177"/>
                <a:gd name="T27" fmla="*/ 0 h 219"/>
                <a:gd name="T28" fmla="*/ 0 w 177"/>
                <a:gd name="T29" fmla="*/ 0 h 219"/>
                <a:gd name="T30" fmla="*/ 0 w 177"/>
                <a:gd name="T31" fmla="*/ 0 h 219"/>
                <a:gd name="T32" fmla="*/ 0 w 177"/>
                <a:gd name="T33" fmla="*/ 0 h 219"/>
                <a:gd name="T34" fmla="*/ 0 w 177"/>
                <a:gd name="T35" fmla="*/ 0 h 219"/>
                <a:gd name="T36" fmla="*/ 0 w 177"/>
                <a:gd name="T37" fmla="*/ 0 h 219"/>
                <a:gd name="T38" fmla="*/ 0 w 177"/>
                <a:gd name="T39" fmla="*/ 0 h 219"/>
                <a:gd name="T40" fmla="*/ 0 w 177"/>
                <a:gd name="T41" fmla="*/ 0 h 219"/>
                <a:gd name="T42" fmla="*/ 0 w 177"/>
                <a:gd name="T43" fmla="*/ 0 h 219"/>
                <a:gd name="T44" fmla="*/ 0 w 177"/>
                <a:gd name="T45" fmla="*/ 0 h 219"/>
                <a:gd name="T46" fmla="*/ 0 w 177"/>
                <a:gd name="T47" fmla="*/ 0 h 219"/>
                <a:gd name="T48" fmla="*/ 0 w 177"/>
                <a:gd name="T49" fmla="*/ 0 h 219"/>
                <a:gd name="T50" fmla="*/ 0 w 177"/>
                <a:gd name="T51" fmla="*/ 0 h 219"/>
                <a:gd name="T52" fmla="*/ 0 w 177"/>
                <a:gd name="T53" fmla="*/ 0 h 219"/>
                <a:gd name="T54" fmla="*/ 0 w 177"/>
                <a:gd name="T55" fmla="*/ 0 h 219"/>
                <a:gd name="T56" fmla="*/ 0 w 177"/>
                <a:gd name="T57" fmla="*/ 0 h 219"/>
                <a:gd name="T58" fmla="*/ 0 w 177"/>
                <a:gd name="T59" fmla="*/ 0 h 219"/>
                <a:gd name="T60" fmla="*/ 0 w 177"/>
                <a:gd name="T61" fmla="*/ 0 h 219"/>
                <a:gd name="T62" fmla="*/ 0 w 177"/>
                <a:gd name="T63" fmla="*/ 0 h 219"/>
                <a:gd name="T64" fmla="*/ 0 w 177"/>
                <a:gd name="T65" fmla="*/ 0 h 219"/>
                <a:gd name="T66" fmla="*/ 0 w 177"/>
                <a:gd name="T67" fmla="*/ 0 h 219"/>
                <a:gd name="T68" fmla="*/ 0 w 177"/>
                <a:gd name="T69" fmla="*/ 0 h 219"/>
                <a:gd name="T70" fmla="*/ 0 w 177"/>
                <a:gd name="T71" fmla="*/ 0 h 219"/>
                <a:gd name="T72" fmla="*/ 0 w 177"/>
                <a:gd name="T73" fmla="*/ 0 h 219"/>
                <a:gd name="T74" fmla="*/ 0 w 177"/>
                <a:gd name="T75" fmla="*/ 0 h 219"/>
                <a:gd name="T76" fmla="*/ 0 w 177"/>
                <a:gd name="T77" fmla="*/ 0 h 219"/>
                <a:gd name="T78" fmla="*/ 0 w 177"/>
                <a:gd name="T79" fmla="*/ 0 h 219"/>
                <a:gd name="T80" fmla="*/ 0 w 177"/>
                <a:gd name="T81" fmla="*/ 0 h 219"/>
                <a:gd name="T82" fmla="*/ 0 w 177"/>
                <a:gd name="T83" fmla="*/ 0 h 219"/>
                <a:gd name="T84" fmla="*/ 0 w 177"/>
                <a:gd name="T85" fmla="*/ 0 h 219"/>
                <a:gd name="T86" fmla="*/ 0 w 177"/>
                <a:gd name="T87" fmla="*/ 0 h 219"/>
                <a:gd name="T88" fmla="*/ 0 w 177"/>
                <a:gd name="T89" fmla="*/ 0 h 219"/>
                <a:gd name="T90" fmla="*/ 0 w 177"/>
                <a:gd name="T91" fmla="*/ 0 h 219"/>
                <a:gd name="T92" fmla="*/ 0 w 177"/>
                <a:gd name="T93" fmla="*/ 0 h 219"/>
                <a:gd name="T94" fmla="*/ 0 w 177"/>
                <a:gd name="T95" fmla="*/ 0 h 219"/>
                <a:gd name="T96" fmla="*/ 0 w 177"/>
                <a:gd name="T97" fmla="*/ 0 h 219"/>
                <a:gd name="T98" fmla="*/ 0 w 177"/>
                <a:gd name="T99" fmla="*/ 0 h 219"/>
                <a:gd name="T100" fmla="*/ 0 w 177"/>
                <a:gd name="T101" fmla="*/ 0 h 219"/>
                <a:gd name="T102" fmla="*/ 0 w 177"/>
                <a:gd name="T103" fmla="*/ 0 h 219"/>
                <a:gd name="T104" fmla="*/ 0 w 177"/>
                <a:gd name="T105" fmla="*/ 0 h 219"/>
                <a:gd name="T106" fmla="*/ 0 w 177"/>
                <a:gd name="T107" fmla="*/ 0 h 219"/>
                <a:gd name="T108" fmla="*/ 0 w 177"/>
                <a:gd name="T109" fmla="*/ 0 h 219"/>
                <a:gd name="T110" fmla="*/ 0 w 177"/>
                <a:gd name="T111" fmla="*/ 0 h 219"/>
                <a:gd name="T112" fmla="*/ 0 w 177"/>
                <a:gd name="T113" fmla="*/ 0 h 219"/>
                <a:gd name="T114" fmla="*/ 0 w 177"/>
                <a:gd name="T115" fmla="*/ 0 h 219"/>
                <a:gd name="T116" fmla="*/ 0 w 177"/>
                <a:gd name="T117" fmla="*/ 0 h 219"/>
                <a:gd name="T118" fmla="*/ 0 w 177"/>
                <a:gd name="T119" fmla="*/ 0 h 219"/>
                <a:gd name="T120" fmla="*/ 0 w 177"/>
                <a:gd name="T121" fmla="*/ 0 h 2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7"/>
                <a:gd name="T184" fmla="*/ 0 h 219"/>
                <a:gd name="T185" fmla="*/ 177 w 177"/>
                <a:gd name="T186" fmla="*/ 219 h 21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7" h="219">
                  <a:moveTo>
                    <a:pt x="65" y="33"/>
                  </a:moveTo>
                  <a:lnTo>
                    <a:pt x="52" y="43"/>
                  </a:lnTo>
                  <a:lnTo>
                    <a:pt x="41" y="54"/>
                  </a:lnTo>
                  <a:lnTo>
                    <a:pt x="29" y="66"/>
                  </a:lnTo>
                  <a:lnTo>
                    <a:pt x="20" y="79"/>
                  </a:lnTo>
                  <a:lnTo>
                    <a:pt x="12" y="93"/>
                  </a:lnTo>
                  <a:lnTo>
                    <a:pt x="6" y="107"/>
                  </a:lnTo>
                  <a:lnTo>
                    <a:pt x="2" y="121"/>
                  </a:lnTo>
                  <a:lnTo>
                    <a:pt x="0" y="136"/>
                  </a:lnTo>
                  <a:lnTo>
                    <a:pt x="2" y="158"/>
                  </a:lnTo>
                  <a:lnTo>
                    <a:pt x="10" y="177"/>
                  </a:lnTo>
                  <a:lnTo>
                    <a:pt x="23" y="193"/>
                  </a:lnTo>
                  <a:lnTo>
                    <a:pt x="38" y="204"/>
                  </a:lnTo>
                  <a:lnTo>
                    <a:pt x="57" y="213"/>
                  </a:lnTo>
                  <a:lnTo>
                    <a:pt x="78" y="218"/>
                  </a:lnTo>
                  <a:lnTo>
                    <a:pt x="98" y="219"/>
                  </a:lnTo>
                  <a:lnTo>
                    <a:pt x="118" y="216"/>
                  </a:lnTo>
                  <a:lnTo>
                    <a:pt x="123" y="216"/>
                  </a:lnTo>
                  <a:lnTo>
                    <a:pt x="127" y="214"/>
                  </a:lnTo>
                  <a:lnTo>
                    <a:pt x="130" y="210"/>
                  </a:lnTo>
                  <a:lnTo>
                    <a:pt x="131" y="205"/>
                  </a:lnTo>
                  <a:lnTo>
                    <a:pt x="130" y="203"/>
                  </a:lnTo>
                  <a:lnTo>
                    <a:pt x="127" y="203"/>
                  </a:lnTo>
                  <a:lnTo>
                    <a:pt x="123" y="202"/>
                  </a:lnTo>
                  <a:lnTo>
                    <a:pt x="117" y="202"/>
                  </a:lnTo>
                  <a:lnTo>
                    <a:pt x="111" y="202"/>
                  </a:lnTo>
                  <a:lnTo>
                    <a:pt x="106" y="202"/>
                  </a:lnTo>
                  <a:lnTo>
                    <a:pt x="100" y="202"/>
                  </a:lnTo>
                  <a:lnTo>
                    <a:pt x="97" y="202"/>
                  </a:lnTo>
                  <a:lnTo>
                    <a:pt x="87" y="201"/>
                  </a:lnTo>
                  <a:lnTo>
                    <a:pt x="77" y="200"/>
                  </a:lnTo>
                  <a:lnTo>
                    <a:pt x="67" y="199"/>
                  </a:lnTo>
                  <a:lnTo>
                    <a:pt x="56" y="196"/>
                  </a:lnTo>
                  <a:lnTo>
                    <a:pt x="46" y="193"/>
                  </a:lnTo>
                  <a:lnTo>
                    <a:pt x="35" y="185"/>
                  </a:lnTo>
                  <a:lnTo>
                    <a:pt x="26" y="175"/>
                  </a:lnTo>
                  <a:lnTo>
                    <a:pt x="15" y="162"/>
                  </a:lnTo>
                  <a:lnTo>
                    <a:pt x="13" y="146"/>
                  </a:lnTo>
                  <a:lnTo>
                    <a:pt x="14" y="131"/>
                  </a:lnTo>
                  <a:lnTo>
                    <a:pt x="19" y="116"/>
                  </a:lnTo>
                  <a:lnTo>
                    <a:pt x="25" y="102"/>
                  </a:lnTo>
                  <a:lnTo>
                    <a:pt x="34" y="89"/>
                  </a:lnTo>
                  <a:lnTo>
                    <a:pt x="45" y="76"/>
                  </a:lnTo>
                  <a:lnTo>
                    <a:pt x="56" y="65"/>
                  </a:lnTo>
                  <a:lnTo>
                    <a:pt x="70" y="55"/>
                  </a:lnTo>
                  <a:lnTo>
                    <a:pt x="84" y="45"/>
                  </a:lnTo>
                  <a:lnTo>
                    <a:pt x="98" y="37"/>
                  </a:lnTo>
                  <a:lnTo>
                    <a:pt x="113" y="29"/>
                  </a:lnTo>
                  <a:lnTo>
                    <a:pt x="127" y="23"/>
                  </a:lnTo>
                  <a:lnTo>
                    <a:pt x="141" y="17"/>
                  </a:lnTo>
                  <a:lnTo>
                    <a:pt x="154" y="12"/>
                  </a:lnTo>
                  <a:lnTo>
                    <a:pt x="167" y="9"/>
                  </a:lnTo>
                  <a:lnTo>
                    <a:pt x="177" y="7"/>
                  </a:lnTo>
                  <a:lnTo>
                    <a:pt x="170" y="2"/>
                  </a:lnTo>
                  <a:lnTo>
                    <a:pt x="158" y="0"/>
                  </a:lnTo>
                  <a:lnTo>
                    <a:pt x="145" y="2"/>
                  </a:lnTo>
                  <a:lnTo>
                    <a:pt x="129" y="6"/>
                  </a:lnTo>
                  <a:lnTo>
                    <a:pt x="111" y="11"/>
                  </a:lnTo>
                  <a:lnTo>
                    <a:pt x="94" y="17"/>
                  </a:lnTo>
                  <a:lnTo>
                    <a:pt x="78" y="26"/>
                  </a:lnTo>
                  <a:lnTo>
                    <a:pt x="6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60" name="Freeform 627"/>
            <p:cNvSpPr>
              <a:spLocks/>
            </p:cNvSpPr>
            <p:nvPr/>
          </p:nvSpPr>
          <p:spPr bwMode="auto">
            <a:xfrm>
              <a:off x="4540" y="3355"/>
              <a:ext cx="15" cy="25"/>
            </a:xfrm>
            <a:custGeom>
              <a:avLst/>
              <a:gdLst>
                <a:gd name="T0" fmla="*/ 0 w 115"/>
                <a:gd name="T1" fmla="*/ 0 h 170"/>
                <a:gd name="T2" fmla="*/ 0 w 115"/>
                <a:gd name="T3" fmla="*/ 0 h 170"/>
                <a:gd name="T4" fmla="*/ 0 w 115"/>
                <a:gd name="T5" fmla="*/ 0 h 170"/>
                <a:gd name="T6" fmla="*/ 0 w 115"/>
                <a:gd name="T7" fmla="*/ 0 h 170"/>
                <a:gd name="T8" fmla="*/ 0 w 115"/>
                <a:gd name="T9" fmla="*/ 0 h 170"/>
                <a:gd name="T10" fmla="*/ 0 w 115"/>
                <a:gd name="T11" fmla="*/ 0 h 170"/>
                <a:gd name="T12" fmla="*/ 0 w 115"/>
                <a:gd name="T13" fmla="*/ 0 h 170"/>
                <a:gd name="T14" fmla="*/ 0 w 115"/>
                <a:gd name="T15" fmla="*/ 0 h 170"/>
                <a:gd name="T16" fmla="*/ 0 w 115"/>
                <a:gd name="T17" fmla="*/ 0 h 170"/>
                <a:gd name="T18" fmla="*/ 0 w 115"/>
                <a:gd name="T19" fmla="*/ 0 h 170"/>
                <a:gd name="T20" fmla="*/ 0 w 115"/>
                <a:gd name="T21" fmla="*/ 0 h 170"/>
                <a:gd name="T22" fmla="*/ 0 w 115"/>
                <a:gd name="T23" fmla="*/ 0 h 170"/>
                <a:gd name="T24" fmla="*/ 0 w 115"/>
                <a:gd name="T25" fmla="*/ 0 h 170"/>
                <a:gd name="T26" fmla="*/ 0 w 115"/>
                <a:gd name="T27" fmla="*/ 0 h 170"/>
                <a:gd name="T28" fmla="*/ 0 w 115"/>
                <a:gd name="T29" fmla="*/ 0 h 170"/>
                <a:gd name="T30" fmla="*/ 0 w 115"/>
                <a:gd name="T31" fmla="*/ 0 h 170"/>
                <a:gd name="T32" fmla="*/ 0 w 115"/>
                <a:gd name="T33" fmla="*/ 0 h 170"/>
                <a:gd name="T34" fmla="*/ 0 w 115"/>
                <a:gd name="T35" fmla="*/ 0 h 170"/>
                <a:gd name="T36" fmla="*/ 0 w 115"/>
                <a:gd name="T37" fmla="*/ 0 h 170"/>
                <a:gd name="T38" fmla="*/ 0 w 115"/>
                <a:gd name="T39" fmla="*/ 0 h 170"/>
                <a:gd name="T40" fmla="*/ 0 w 115"/>
                <a:gd name="T41" fmla="*/ 0 h 170"/>
                <a:gd name="T42" fmla="*/ 0 w 115"/>
                <a:gd name="T43" fmla="*/ 0 h 170"/>
                <a:gd name="T44" fmla="*/ 0 w 115"/>
                <a:gd name="T45" fmla="*/ 0 h 170"/>
                <a:gd name="T46" fmla="*/ 0 w 115"/>
                <a:gd name="T47" fmla="*/ 0 h 170"/>
                <a:gd name="T48" fmla="*/ 0 w 115"/>
                <a:gd name="T49" fmla="*/ 0 h 170"/>
                <a:gd name="T50" fmla="*/ 0 w 115"/>
                <a:gd name="T51" fmla="*/ 0 h 170"/>
                <a:gd name="T52" fmla="*/ 0 w 115"/>
                <a:gd name="T53" fmla="*/ 0 h 170"/>
                <a:gd name="T54" fmla="*/ 0 w 115"/>
                <a:gd name="T55" fmla="*/ 0 h 170"/>
                <a:gd name="T56" fmla="*/ 0 w 115"/>
                <a:gd name="T57" fmla="*/ 0 h 170"/>
                <a:gd name="T58" fmla="*/ 0 w 115"/>
                <a:gd name="T59" fmla="*/ 0 h 170"/>
                <a:gd name="T60" fmla="*/ 0 w 115"/>
                <a:gd name="T61" fmla="*/ 0 h 170"/>
                <a:gd name="T62" fmla="*/ 0 w 115"/>
                <a:gd name="T63" fmla="*/ 0 h 170"/>
                <a:gd name="T64" fmla="*/ 0 w 115"/>
                <a:gd name="T65" fmla="*/ 0 h 170"/>
                <a:gd name="T66" fmla="*/ 0 w 115"/>
                <a:gd name="T67" fmla="*/ 0 h 170"/>
                <a:gd name="T68" fmla="*/ 0 w 115"/>
                <a:gd name="T69" fmla="*/ 0 h 170"/>
                <a:gd name="T70" fmla="*/ 0 w 115"/>
                <a:gd name="T71" fmla="*/ 0 h 170"/>
                <a:gd name="T72" fmla="*/ 0 w 115"/>
                <a:gd name="T73" fmla="*/ 0 h 170"/>
                <a:gd name="T74" fmla="*/ 0 w 115"/>
                <a:gd name="T75" fmla="*/ 0 h 170"/>
                <a:gd name="T76" fmla="*/ 0 w 115"/>
                <a:gd name="T77" fmla="*/ 0 h 170"/>
                <a:gd name="T78" fmla="*/ 0 w 115"/>
                <a:gd name="T79" fmla="*/ 0 h 170"/>
                <a:gd name="T80" fmla="*/ 0 w 115"/>
                <a:gd name="T81" fmla="*/ 0 h 17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170"/>
                <a:gd name="T125" fmla="*/ 115 w 115"/>
                <a:gd name="T126" fmla="*/ 170 h 17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170">
                  <a:moveTo>
                    <a:pt x="97" y="57"/>
                  </a:moveTo>
                  <a:lnTo>
                    <a:pt x="100" y="75"/>
                  </a:lnTo>
                  <a:lnTo>
                    <a:pt x="98" y="90"/>
                  </a:lnTo>
                  <a:lnTo>
                    <a:pt x="91" y="103"/>
                  </a:lnTo>
                  <a:lnTo>
                    <a:pt x="80" y="114"/>
                  </a:lnTo>
                  <a:lnTo>
                    <a:pt x="68" y="125"/>
                  </a:lnTo>
                  <a:lnTo>
                    <a:pt x="54" y="135"/>
                  </a:lnTo>
                  <a:lnTo>
                    <a:pt x="39" y="145"/>
                  </a:lnTo>
                  <a:lnTo>
                    <a:pt x="27" y="155"/>
                  </a:lnTo>
                  <a:lnTo>
                    <a:pt x="25" y="158"/>
                  </a:lnTo>
                  <a:lnTo>
                    <a:pt x="23" y="160"/>
                  </a:lnTo>
                  <a:lnTo>
                    <a:pt x="23" y="164"/>
                  </a:lnTo>
                  <a:lnTo>
                    <a:pt x="26" y="167"/>
                  </a:lnTo>
                  <a:lnTo>
                    <a:pt x="28" y="169"/>
                  </a:lnTo>
                  <a:lnTo>
                    <a:pt x="31" y="170"/>
                  </a:lnTo>
                  <a:lnTo>
                    <a:pt x="34" y="170"/>
                  </a:lnTo>
                  <a:lnTo>
                    <a:pt x="37" y="169"/>
                  </a:lnTo>
                  <a:lnTo>
                    <a:pt x="53" y="159"/>
                  </a:lnTo>
                  <a:lnTo>
                    <a:pt x="69" y="149"/>
                  </a:lnTo>
                  <a:lnTo>
                    <a:pt x="83" y="137"/>
                  </a:lnTo>
                  <a:lnTo>
                    <a:pt x="97" y="123"/>
                  </a:lnTo>
                  <a:lnTo>
                    <a:pt x="106" y="108"/>
                  </a:lnTo>
                  <a:lnTo>
                    <a:pt x="113" y="91"/>
                  </a:lnTo>
                  <a:lnTo>
                    <a:pt x="115" y="73"/>
                  </a:lnTo>
                  <a:lnTo>
                    <a:pt x="111" y="53"/>
                  </a:lnTo>
                  <a:lnTo>
                    <a:pt x="101" y="39"/>
                  </a:lnTo>
                  <a:lnTo>
                    <a:pt x="89" y="26"/>
                  </a:lnTo>
                  <a:lnTo>
                    <a:pt x="72" y="15"/>
                  </a:lnTo>
                  <a:lnTo>
                    <a:pt x="55" y="8"/>
                  </a:lnTo>
                  <a:lnTo>
                    <a:pt x="37" y="2"/>
                  </a:lnTo>
                  <a:lnTo>
                    <a:pt x="21" y="0"/>
                  </a:lnTo>
                  <a:lnTo>
                    <a:pt x="9" y="1"/>
                  </a:lnTo>
                  <a:lnTo>
                    <a:pt x="0" y="5"/>
                  </a:lnTo>
                  <a:lnTo>
                    <a:pt x="15" y="10"/>
                  </a:lnTo>
                  <a:lnTo>
                    <a:pt x="30" y="13"/>
                  </a:lnTo>
                  <a:lnTo>
                    <a:pt x="43" y="16"/>
                  </a:lnTo>
                  <a:lnTo>
                    <a:pt x="57" y="20"/>
                  </a:lnTo>
                  <a:lnTo>
                    <a:pt x="70" y="26"/>
                  </a:lnTo>
                  <a:lnTo>
                    <a:pt x="81" y="33"/>
                  </a:lnTo>
                  <a:lnTo>
                    <a:pt x="91" y="43"/>
                  </a:lnTo>
                  <a:lnTo>
                    <a:pt x="97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61" name="Freeform 628"/>
            <p:cNvSpPr>
              <a:spLocks/>
            </p:cNvSpPr>
            <p:nvPr/>
          </p:nvSpPr>
          <p:spPr bwMode="auto">
            <a:xfrm>
              <a:off x="4488" y="3350"/>
              <a:ext cx="36" cy="50"/>
            </a:xfrm>
            <a:custGeom>
              <a:avLst/>
              <a:gdLst>
                <a:gd name="T0" fmla="*/ 0 w 289"/>
                <a:gd name="T1" fmla="*/ 0 h 352"/>
                <a:gd name="T2" fmla="*/ 0 w 289"/>
                <a:gd name="T3" fmla="*/ 0 h 352"/>
                <a:gd name="T4" fmla="*/ 0 w 289"/>
                <a:gd name="T5" fmla="*/ 0 h 352"/>
                <a:gd name="T6" fmla="*/ 0 w 289"/>
                <a:gd name="T7" fmla="*/ 0 h 352"/>
                <a:gd name="T8" fmla="*/ 0 w 289"/>
                <a:gd name="T9" fmla="*/ 0 h 352"/>
                <a:gd name="T10" fmla="*/ 0 w 289"/>
                <a:gd name="T11" fmla="*/ 0 h 352"/>
                <a:gd name="T12" fmla="*/ 0 w 289"/>
                <a:gd name="T13" fmla="*/ 0 h 352"/>
                <a:gd name="T14" fmla="*/ 0 w 289"/>
                <a:gd name="T15" fmla="*/ 0 h 352"/>
                <a:gd name="T16" fmla="*/ 0 w 289"/>
                <a:gd name="T17" fmla="*/ 0 h 352"/>
                <a:gd name="T18" fmla="*/ 0 w 289"/>
                <a:gd name="T19" fmla="*/ 0 h 352"/>
                <a:gd name="T20" fmla="*/ 0 w 289"/>
                <a:gd name="T21" fmla="*/ 0 h 352"/>
                <a:gd name="T22" fmla="*/ 0 w 289"/>
                <a:gd name="T23" fmla="*/ 0 h 352"/>
                <a:gd name="T24" fmla="*/ 0 w 289"/>
                <a:gd name="T25" fmla="*/ 0 h 352"/>
                <a:gd name="T26" fmla="*/ 0 w 289"/>
                <a:gd name="T27" fmla="*/ 0 h 352"/>
                <a:gd name="T28" fmla="*/ 0 w 289"/>
                <a:gd name="T29" fmla="*/ 0 h 352"/>
                <a:gd name="T30" fmla="*/ 0 w 289"/>
                <a:gd name="T31" fmla="*/ 0 h 352"/>
                <a:gd name="T32" fmla="*/ 0 w 289"/>
                <a:gd name="T33" fmla="*/ 0 h 352"/>
                <a:gd name="T34" fmla="*/ 0 w 289"/>
                <a:gd name="T35" fmla="*/ 0 h 352"/>
                <a:gd name="T36" fmla="*/ 0 w 289"/>
                <a:gd name="T37" fmla="*/ 0 h 352"/>
                <a:gd name="T38" fmla="*/ 0 w 289"/>
                <a:gd name="T39" fmla="*/ 0 h 352"/>
                <a:gd name="T40" fmla="*/ 0 w 289"/>
                <a:gd name="T41" fmla="*/ 0 h 352"/>
                <a:gd name="T42" fmla="*/ 0 w 289"/>
                <a:gd name="T43" fmla="*/ 0 h 352"/>
                <a:gd name="T44" fmla="*/ 0 w 289"/>
                <a:gd name="T45" fmla="*/ 0 h 352"/>
                <a:gd name="T46" fmla="*/ 0 w 289"/>
                <a:gd name="T47" fmla="*/ 0 h 352"/>
                <a:gd name="T48" fmla="*/ 0 w 289"/>
                <a:gd name="T49" fmla="*/ 0 h 352"/>
                <a:gd name="T50" fmla="*/ 0 w 289"/>
                <a:gd name="T51" fmla="*/ 0 h 352"/>
                <a:gd name="T52" fmla="*/ 0 w 289"/>
                <a:gd name="T53" fmla="*/ 0 h 352"/>
                <a:gd name="T54" fmla="*/ 0 w 289"/>
                <a:gd name="T55" fmla="*/ 0 h 352"/>
                <a:gd name="T56" fmla="*/ 0 w 289"/>
                <a:gd name="T57" fmla="*/ 0 h 352"/>
                <a:gd name="T58" fmla="*/ 0 w 289"/>
                <a:gd name="T59" fmla="*/ 0 h 352"/>
                <a:gd name="T60" fmla="*/ 0 w 289"/>
                <a:gd name="T61" fmla="*/ 0 h 352"/>
                <a:gd name="T62" fmla="*/ 0 w 289"/>
                <a:gd name="T63" fmla="*/ 0 h 352"/>
                <a:gd name="T64" fmla="*/ 0 w 289"/>
                <a:gd name="T65" fmla="*/ 0 h 352"/>
                <a:gd name="T66" fmla="*/ 0 w 289"/>
                <a:gd name="T67" fmla="*/ 0 h 352"/>
                <a:gd name="T68" fmla="*/ 0 w 289"/>
                <a:gd name="T69" fmla="*/ 0 h 352"/>
                <a:gd name="T70" fmla="*/ 0 w 289"/>
                <a:gd name="T71" fmla="*/ 0 h 352"/>
                <a:gd name="T72" fmla="*/ 0 w 289"/>
                <a:gd name="T73" fmla="*/ 0 h 352"/>
                <a:gd name="T74" fmla="*/ 0 w 289"/>
                <a:gd name="T75" fmla="*/ 0 h 352"/>
                <a:gd name="T76" fmla="*/ 0 w 289"/>
                <a:gd name="T77" fmla="*/ 0 h 352"/>
                <a:gd name="T78" fmla="*/ 0 w 289"/>
                <a:gd name="T79" fmla="*/ 0 h 352"/>
                <a:gd name="T80" fmla="*/ 0 w 289"/>
                <a:gd name="T81" fmla="*/ 0 h 352"/>
                <a:gd name="T82" fmla="*/ 0 w 289"/>
                <a:gd name="T83" fmla="*/ 0 h 352"/>
                <a:gd name="T84" fmla="*/ 0 w 289"/>
                <a:gd name="T85" fmla="*/ 0 h 352"/>
                <a:gd name="T86" fmla="*/ 0 w 289"/>
                <a:gd name="T87" fmla="*/ 0 h 3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9"/>
                <a:gd name="T133" fmla="*/ 0 h 352"/>
                <a:gd name="T134" fmla="*/ 289 w 289"/>
                <a:gd name="T135" fmla="*/ 352 h 3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9" h="352">
                  <a:moveTo>
                    <a:pt x="113" y="47"/>
                  </a:moveTo>
                  <a:lnTo>
                    <a:pt x="90" y="65"/>
                  </a:lnTo>
                  <a:lnTo>
                    <a:pt x="68" y="85"/>
                  </a:lnTo>
                  <a:lnTo>
                    <a:pt x="48" y="106"/>
                  </a:lnTo>
                  <a:lnTo>
                    <a:pt x="31" y="130"/>
                  </a:lnTo>
                  <a:lnTo>
                    <a:pt x="16" y="156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1"/>
                  </a:lnTo>
                  <a:lnTo>
                    <a:pt x="3" y="249"/>
                  </a:lnTo>
                  <a:lnTo>
                    <a:pt x="6" y="257"/>
                  </a:lnTo>
                  <a:lnTo>
                    <a:pt x="10" y="264"/>
                  </a:lnTo>
                  <a:lnTo>
                    <a:pt x="14" y="271"/>
                  </a:lnTo>
                  <a:lnTo>
                    <a:pt x="19" y="277"/>
                  </a:lnTo>
                  <a:lnTo>
                    <a:pt x="24" y="284"/>
                  </a:lnTo>
                  <a:lnTo>
                    <a:pt x="31" y="289"/>
                  </a:lnTo>
                  <a:lnTo>
                    <a:pt x="37" y="293"/>
                  </a:lnTo>
                  <a:lnTo>
                    <a:pt x="51" y="302"/>
                  </a:lnTo>
                  <a:lnTo>
                    <a:pt x="64" y="309"/>
                  </a:lnTo>
                  <a:lnTo>
                    <a:pt x="78" y="316"/>
                  </a:lnTo>
                  <a:lnTo>
                    <a:pt x="93" y="321"/>
                  </a:lnTo>
                  <a:lnTo>
                    <a:pt x="107" y="327"/>
                  </a:lnTo>
                  <a:lnTo>
                    <a:pt x="122" y="331"/>
                  </a:lnTo>
                  <a:lnTo>
                    <a:pt x="137" y="335"/>
                  </a:lnTo>
                  <a:lnTo>
                    <a:pt x="151" y="338"/>
                  </a:lnTo>
                  <a:lnTo>
                    <a:pt x="167" y="342"/>
                  </a:lnTo>
                  <a:lnTo>
                    <a:pt x="183" y="344"/>
                  </a:lnTo>
                  <a:lnTo>
                    <a:pt x="198" y="346"/>
                  </a:lnTo>
                  <a:lnTo>
                    <a:pt x="213" y="348"/>
                  </a:lnTo>
                  <a:lnTo>
                    <a:pt x="229" y="349"/>
                  </a:lnTo>
                  <a:lnTo>
                    <a:pt x="245" y="350"/>
                  </a:lnTo>
                  <a:lnTo>
                    <a:pt x="260" y="351"/>
                  </a:lnTo>
                  <a:lnTo>
                    <a:pt x="275" y="352"/>
                  </a:lnTo>
                  <a:lnTo>
                    <a:pt x="280" y="352"/>
                  </a:lnTo>
                  <a:lnTo>
                    <a:pt x="284" y="349"/>
                  </a:lnTo>
                  <a:lnTo>
                    <a:pt x="287" y="346"/>
                  </a:lnTo>
                  <a:lnTo>
                    <a:pt x="289" y="340"/>
                  </a:lnTo>
                  <a:lnTo>
                    <a:pt x="289" y="335"/>
                  </a:lnTo>
                  <a:lnTo>
                    <a:pt x="287" y="331"/>
                  </a:lnTo>
                  <a:lnTo>
                    <a:pt x="283" y="328"/>
                  </a:lnTo>
                  <a:lnTo>
                    <a:pt x="279" y="327"/>
                  </a:lnTo>
                  <a:lnTo>
                    <a:pt x="264" y="327"/>
                  </a:lnTo>
                  <a:lnTo>
                    <a:pt x="250" y="327"/>
                  </a:lnTo>
                  <a:lnTo>
                    <a:pt x="235" y="326"/>
                  </a:lnTo>
                  <a:lnTo>
                    <a:pt x="222" y="324"/>
                  </a:lnTo>
                  <a:lnTo>
                    <a:pt x="207" y="323"/>
                  </a:lnTo>
                  <a:lnTo>
                    <a:pt x="192" y="321"/>
                  </a:lnTo>
                  <a:lnTo>
                    <a:pt x="179" y="319"/>
                  </a:lnTo>
                  <a:lnTo>
                    <a:pt x="164" y="317"/>
                  </a:lnTo>
                  <a:lnTo>
                    <a:pt x="150" y="314"/>
                  </a:lnTo>
                  <a:lnTo>
                    <a:pt x="136" y="311"/>
                  </a:lnTo>
                  <a:lnTo>
                    <a:pt x="122" y="306"/>
                  </a:lnTo>
                  <a:lnTo>
                    <a:pt x="108" y="302"/>
                  </a:lnTo>
                  <a:lnTo>
                    <a:pt x="95" y="298"/>
                  </a:lnTo>
                  <a:lnTo>
                    <a:pt x="82" y="291"/>
                  </a:lnTo>
                  <a:lnTo>
                    <a:pt x="68" y="285"/>
                  </a:lnTo>
                  <a:lnTo>
                    <a:pt x="56" y="278"/>
                  </a:lnTo>
                  <a:lnTo>
                    <a:pt x="45" y="271"/>
                  </a:lnTo>
                  <a:lnTo>
                    <a:pt x="37" y="260"/>
                  </a:lnTo>
                  <a:lnTo>
                    <a:pt x="32" y="250"/>
                  </a:lnTo>
                  <a:lnTo>
                    <a:pt x="27" y="237"/>
                  </a:lnTo>
                  <a:lnTo>
                    <a:pt x="27" y="222"/>
                  </a:lnTo>
                  <a:lnTo>
                    <a:pt x="30" y="203"/>
                  </a:lnTo>
                  <a:lnTo>
                    <a:pt x="34" y="183"/>
                  </a:lnTo>
                  <a:lnTo>
                    <a:pt x="38" y="169"/>
                  </a:lnTo>
                  <a:lnTo>
                    <a:pt x="45" y="153"/>
                  </a:lnTo>
                  <a:lnTo>
                    <a:pt x="54" y="140"/>
                  </a:lnTo>
                  <a:lnTo>
                    <a:pt x="61" y="127"/>
                  </a:lnTo>
                  <a:lnTo>
                    <a:pt x="71" y="115"/>
                  </a:lnTo>
                  <a:lnTo>
                    <a:pt x="80" y="103"/>
                  </a:lnTo>
                  <a:lnTo>
                    <a:pt x="90" y="93"/>
                  </a:lnTo>
                  <a:lnTo>
                    <a:pt x="102" y="82"/>
                  </a:lnTo>
                  <a:lnTo>
                    <a:pt x="116" y="70"/>
                  </a:lnTo>
                  <a:lnTo>
                    <a:pt x="129" y="59"/>
                  </a:lnTo>
                  <a:lnTo>
                    <a:pt x="145" y="49"/>
                  </a:lnTo>
                  <a:lnTo>
                    <a:pt x="162" y="38"/>
                  </a:lnTo>
                  <a:lnTo>
                    <a:pt x="180" y="28"/>
                  </a:lnTo>
                  <a:lnTo>
                    <a:pt x="197" y="20"/>
                  </a:lnTo>
                  <a:lnTo>
                    <a:pt x="212" y="12"/>
                  </a:lnTo>
                  <a:lnTo>
                    <a:pt x="227" y="6"/>
                  </a:lnTo>
                  <a:lnTo>
                    <a:pt x="240" y="1"/>
                  </a:lnTo>
                  <a:lnTo>
                    <a:pt x="228" y="0"/>
                  </a:lnTo>
                  <a:lnTo>
                    <a:pt x="213" y="1"/>
                  </a:lnTo>
                  <a:lnTo>
                    <a:pt x="198" y="5"/>
                  </a:lnTo>
                  <a:lnTo>
                    <a:pt x="180" y="10"/>
                  </a:lnTo>
                  <a:lnTo>
                    <a:pt x="162" y="18"/>
                  </a:lnTo>
                  <a:lnTo>
                    <a:pt x="144" y="26"/>
                  </a:lnTo>
                  <a:lnTo>
                    <a:pt x="127" y="36"/>
                  </a:lnTo>
                  <a:lnTo>
                    <a:pt x="11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62" name="Freeform 629"/>
            <p:cNvSpPr>
              <a:spLocks/>
            </p:cNvSpPr>
            <p:nvPr/>
          </p:nvSpPr>
          <p:spPr bwMode="auto">
            <a:xfrm>
              <a:off x="4539" y="3348"/>
              <a:ext cx="32" cy="34"/>
            </a:xfrm>
            <a:custGeom>
              <a:avLst/>
              <a:gdLst>
                <a:gd name="T0" fmla="*/ 0 w 252"/>
                <a:gd name="T1" fmla="*/ 0 h 235"/>
                <a:gd name="T2" fmla="*/ 0 w 252"/>
                <a:gd name="T3" fmla="*/ 0 h 235"/>
                <a:gd name="T4" fmla="*/ 0 w 252"/>
                <a:gd name="T5" fmla="*/ 0 h 235"/>
                <a:gd name="T6" fmla="*/ 0 w 252"/>
                <a:gd name="T7" fmla="*/ 0 h 235"/>
                <a:gd name="T8" fmla="*/ 0 w 252"/>
                <a:gd name="T9" fmla="*/ 0 h 235"/>
                <a:gd name="T10" fmla="*/ 0 w 252"/>
                <a:gd name="T11" fmla="*/ 0 h 235"/>
                <a:gd name="T12" fmla="*/ 0 w 252"/>
                <a:gd name="T13" fmla="*/ 0 h 235"/>
                <a:gd name="T14" fmla="*/ 0 w 252"/>
                <a:gd name="T15" fmla="*/ 0 h 235"/>
                <a:gd name="T16" fmla="*/ 0 w 252"/>
                <a:gd name="T17" fmla="*/ 0 h 235"/>
                <a:gd name="T18" fmla="*/ 0 w 252"/>
                <a:gd name="T19" fmla="*/ 0 h 235"/>
                <a:gd name="T20" fmla="*/ 0 w 252"/>
                <a:gd name="T21" fmla="*/ 0 h 235"/>
                <a:gd name="T22" fmla="*/ 0 w 252"/>
                <a:gd name="T23" fmla="*/ 0 h 235"/>
                <a:gd name="T24" fmla="*/ 0 w 252"/>
                <a:gd name="T25" fmla="*/ 0 h 235"/>
                <a:gd name="T26" fmla="*/ 0 w 252"/>
                <a:gd name="T27" fmla="*/ 0 h 235"/>
                <a:gd name="T28" fmla="*/ 0 w 252"/>
                <a:gd name="T29" fmla="*/ 0 h 235"/>
                <a:gd name="T30" fmla="*/ 0 w 252"/>
                <a:gd name="T31" fmla="*/ 0 h 235"/>
                <a:gd name="T32" fmla="*/ 0 w 252"/>
                <a:gd name="T33" fmla="*/ 0 h 235"/>
                <a:gd name="T34" fmla="*/ 0 w 252"/>
                <a:gd name="T35" fmla="*/ 0 h 235"/>
                <a:gd name="T36" fmla="*/ 0 w 252"/>
                <a:gd name="T37" fmla="*/ 0 h 235"/>
                <a:gd name="T38" fmla="*/ 0 w 252"/>
                <a:gd name="T39" fmla="*/ 0 h 235"/>
                <a:gd name="T40" fmla="*/ 0 w 252"/>
                <a:gd name="T41" fmla="*/ 0 h 235"/>
                <a:gd name="T42" fmla="*/ 0 w 252"/>
                <a:gd name="T43" fmla="*/ 0 h 235"/>
                <a:gd name="T44" fmla="*/ 0 w 252"/>
                <a:gd name="T45" fmla="*/ 0 h 235"/>
                <a:gd name="T46" fmla="*/ 0 w 252"/>
                <a:gd name="T47" fmla="*/ 0 h 235"/>
                <a:gd name="T48" fmla="*/ 0 w 252"/>
                <a:gd name="T49" fmla="*/ 0 h 235"/>
                <a:gd name="T50" fmla="*/ 0 w 252"/>
                <a:gd name="T51" fmla="*/ 0 h 235"/>
                <a:gd name="T52" fmla="*/ 0 w 252"/>
                <a:gd name="T53" fmla="*/ 0 h 235"/>
                <a:gd name="T54" fmla="*/ 0 w 252"/>
                <a:gd name="T55" fmla="*/ 0 h 235"/>
                <a:gd name="T56" fmla="*/ 0 w 252"/>
                <a:gd name="T57" fmla="*/ 0 h 235"/>
                <a:gd name="T58" fmla="*/ 0 w 252"/>
                <a:gd name="T59" fmla="*/ 0 h 235"/>
                <a:gd name="T60" fmla="*/ 0 w 252"/>
                <a:gd name="T61" fmla="*/ 0 h 235"/>
                <a:gd name="T62" fmla="*/ 0 w 252"/>
                <a:gd name="T63" fmla="*/ 0 h 235"/>
                <a:gd name="T64" fmla="*/ 0 w 252"/>
                <a:gd name="T65" fmla="*/ 0 h 235"/>
                <a:gd name="T66" fmla="*/ 0 w 252"/>
                <a:gd name="T67" fmla="*/ 0 h 235"/>
                <a:gd name="T68" fmla="*/ 0 w 252"/>
                <a:gd name="T69" fmla="*/ 0 h 235"/>
                <a:gd name="T70" fmla="*/ 0 w 252"/>
                <a:gd name="T71" fmla="*/ 0 h 235"/>
                <a:gd name="T72" fmla="*/ 0 w 252"/>
                <a:gd name="T73" fmla="*/ 0 h 235"/>
                <a:gd name="T74" fmla="*/ 0 w 252"/>
                <a:gd name="T75" fmla="*/ 0 h 235"/>
                <a:gd name="T76" fmla="*/ 0 w 252"/>
                <a:gd name="T77" fmla="*/ 0 h 235"/>
                <a:gd name="T78" fmla="*/ 0 w 252"/>
                <a:gd name="T79" fmla="*/ 0 h 235"/>
                <a:gd name="T80" fmla="*/ 0 w 252"/>
                <a:gd name="T81" fmla="*/ 0 h 235"/>
                <a:gd name="T82" fmla="*/ 0 w 252"/>
                <a:gd name="T83" fmla="*/ 0 h 235"/>
                <a:gd name="T84" fmla="*/ 0 w 252"/>
                <a:gd name="T85" fmla="*/ 0 h 235"/>
                <a:gd name="T86" fmla="*/ 0 w 252"/>
                <a:gd name="T87" fmla="*/ 0 h 235"/>
                <a:gd name="T88" fmla="*/ 0 w 252"/>
                <a:gd name="T89" fmla="*/ 0 h 235"/>
                <a:gd name="T90" fmla="*/ 0 w 252"/>
                <a:gd name="T91" fmla="*/ 0 h 235"/>
                <a:gd name="T92" fmla="*/ 0 w 252"/>
                <a:gd name="T93" fmla="*/ 0 h 235"/>
                <a:gd name="T94" fmla="*/ 0 w 252"/>
                <a:gd name="T95" fmla="*/ 0 h 235"/>
                <a:gd name="T96" fmla="*/ 0 w 252"/>
                <a:gd name="T97" fmla="*/ 0 h 235"/>
                <a:gd name="T98" fmla="*/ 0 w 252"/>
                <a:gd name="T99" fmla="*/ 0 h 235"/>
                <a:gd name="T100" fmla="*/ 0 w 252"/>
                <a:gd name="T101" fmla="*/ 0 h 235"/>
                <a:gd name="T102" fmla="*/ 0 w 252"/>
                <a:gd name="T103" fmla="*/ 0 h 235"/>
                <a:gd name="T104" fmla="*/ 0 w 252"/>
                <a:gd name="T105" fmla="*/ 0 h 235"/>
                <a:gd name="T106" fmla="*/ 0 w 252"/>
                <a:gd name="T107" fmla="*/ 0 h 235"/>
                <a:gd name="T108" fmla="*/ 0 w 252"/>
                <a:gd name="T109" fmla="*/ 0 h 235"/>
                <a:gd name="T110" fmla="*/ 0 w 252"/>
                <a:gd name="T111" fmla="*/ 0 h 235"/>
                <a:gd name="T112" fmla="*/ 0 w 252"/>
                <a:gd name="T113" fmla="*/ 0 h 235"/>
                <a:gd name="T114" fmla="*/ 0 w 252"/>
                <a:gd name="T115" fmla="*/ 0 h 235"/>
                <a:gd name="T116" fmla="*/ 0 w 252"/>
                <a:gd name="T117" fmla="*/ 0 h 235"/>
                <a:gd name="T118" fmla="*/ 0 w 252"/>
                <a:gd name="T119" fmla="*/ 0 h 235"/>
                <a:gd name="T120" fmla="*/ 0 w 252"/>
                <a:gd name="T121" fmla="*/ 0 h 23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2"/>
                <a:gd name="T184" fmla="*/ 0 h 235"/>
                <a:gd name="T185" fmla="*/ 252 w 252"/>
                <a:gd name="T186" fmla="*/ 235 h 23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2" h="235">
                  <a:moveTo>
                    <a:pt x="210" y="72"/>
                  </a:moveTo>
                  <a:lnTo>
                    <a:pt x="222" y="85"/>
                  </a:lnTo>
                  <a:lnTo>
                    <a:pt x="228" y="100"/>
                  </a:lnTo>
                  <a:lnTo>
                    <a:pt x="232" y="116"/>
                  </a:lnTo>
                  <a:lnTo>
                    <a:pt x="232" y="133"/>
                  </a:lnTo>
                  <a:lnTo>
                    <a:pt x="230" y="147"/>
                  </a:lnTo>
                  <a:lnTo>
                    <a:pt x="226" y="159"/>
                  </a:lnTo>
                  <a:lnTo>
                    <a:pt x="218" y="171"/>
                  </a:lnTo>
                  <a:lnTo>
                    <a:pt x="211" y="180"/>
                  </a:lnTo>
                  <a:lnTo>
                    <a:pt x="202" y="191"/>
                  </a:lnTo>
                  <a:lnTo>
                    <a:pt x="192" y="200"/>
                  </a:lnTo>
                  <a:lnTo>
                    <a:pt x="183" y="209"/>
                  </a:lnTo>
                  <a:lnTo>
                    <a:pt x="173" y="219"/>
                  </a:lnTo>
                  <a:lnTo>
                    <a:pt x="171" y="222"/>
                  </a:lnTo>
                  <a:lnTo>
                    <a:pt x="170" y="225"/>
                  </a:lnTo>
                  <a:lnTo>
                    <a:pt x="171" y="229"/>
                  </a:lnTo>
                  <a:lnTo>
                    <a:pt x="173" y="232"/>
                  </a:lnTo>
                  <a:lnTo>
                    <a:pt x="176" y="234"/>
                  </a:lnTo>
                  <a:lnTo>
                    <a:pt x="180" y="235"/>
                  </a:lnTo>
                  <a:lnTo>
                    <a:pt x="184" y="234"/>
                  </a:lnTo>
                  <a:lnTo>
                    <a:pt x="187" y="232"/>
                  </a:lnTo>
                  <a:lnTo>
                    <a:pt x="208" y="218"/>
                  </a:lnTo>
                  <a:lnTo>
                    <a:pt x="225" y="200"/>
                  </a:lnTo>
                  <a:lnTo>
                    <a:pt x="239" y="178"/>
                  </a:lnTo>
                  <a:lnTo>
                    <a:pt x="249" y="156"/>
                  </a:lnTo>
                  <a:lnTo>
                    <a:pt x="252" y="131"/>
                  </a:lnTo>
                  <a:lnTo>
                    <a:pt x="250" y="108"/>
                  </a:lnTo>
                  <a:lnTo>
                    <a:pt x="242" y="85"/>
                  </a:lnTo>
                  <a:lnTo>
                    <a:pt x="225" y="65"/>
                  </a:lnTo>
                  <a:lnTo>
                    <a:pt x="212" y="54"/>
                  </a:lnTo>
                  <a:lnTo>
                    <a:pt x="197" y="45"/>
                  </a:lnTo>
                  <a:lnTo>
                    <a:pt x="181" y="36"/>
                  </a:lnTo>
                  <a:lnTo>
                    <a:pt x="164" y="29"/>
                  </a:lnTo>
                  <a:lnTo>
                    <a:pt x="146" y="22"/>
                  </a:lnTo>
                  <a:lnTo>
                    <a:pt x="127" y="17"/>
                  </a:lnTo>
                  <a:lnTo>
                    <a:pt x="109" y="12"/>
                  </a:lnTo>
                  <a:lnTo>
                    <a:pt x="90" y="7"/>
                  </a:lnTo>
                  <a:lnTo>
                    <a:pt x="73" y="4"/>
                  </a:lnTo>
                  <a:lnTo>
                    <a:pt x="57" y="2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5"/>
                  </a:lnTo>
                  <a:lnTo>
                    <a:pt x="10" y="7"/>
                  </a:lnTo>
                  <a:lnTo>
                    <a:pt x="22" y="8"/>
                  </a:lnTo>
                  <a:lnTo>
                    <a:pt x="33" y="11"/>
                  </a:lnTo>
                  <a:lnTo>
                    <a:pt x="46" y="13"/>
                  </a:lnTo>
                  <a:lnTo>
                    <a:pt x="60" y="15"/>
                  </a:lnTo>
                  <a:lnTo>
                    <a:pt x="73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5" y="28"/>
                  </a:lnTo>
                  <a:lnTo>
                    <a:pt x="130" y="32"/>
                  </a:lnTo>
                  <a:lnTo>
                    <a:pt x="145" y="37"/>
                  </a:lnTo>
                  <a:lnTo>
                    <a:pt x="159" y="43"/>
                  </a:lnTo>
                  <a:lnTo>
                    <a:pt x="172" y="49"/>
                  </a:lnTo>
                  <a:lnTo>
                    <a:pt x="186" y="55"/>
                  </a:lnTo>
                  <a:lnTo>
                    <a:pt x="198" y="64"/>
                  </a:lnTo>
                  <a:lnTo>
                    <a:pt x="2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63" name="Freeform 630"/>
            <p:cNvSpPr>
              <a:spLocks/>
            </p:cNvSpPr>
            <p:nvPr/>
          </p:nvSpPr>
          <p:spPr bwMode="auto">
            <a:xfrm>
              <a:off x="4476" y="3366"/>
              <a:ext cx="13" cy="32"/>
            </a:xfrm>
            <a:custGeom>
              <a:avLst/>
              <a:gdLst>
                <a:gd name="T0" fmla="*/ 0 w 103"/>
                <a:gd name="T1" fmla="*/ 0 h 220"/>
                <a:gd name="T2" fmla="*/ 0 w 103"/>
                <a:gd name="T3" fmla="*/ 0 h 220"/>
                <a:gd name="T4" fmla="*/ 0 w 103"/>
                <a:gd name="T5" fmla="*/ 0 h 220"/>
                <a:gd name="T6" fmla="*/ 0 w 103"/>
                <a:gd name="T7" fmla="*/ 0 h 220"/>
                <a:gd name="T8" fmla="*/ 0 w 103"/>
                <a:gd name="T9" fmla="*/ 0 h 220"/>
                <a:gd name="T10" fmla="*/ 0 w 103"/>
                <a:gd name="T11" fmla="*/ 0 h 220"/>
                <a:gd name="T12" fmla="*/ 0 w 103"/>
                <a:gd name="T13" fmla="*/ 0 h 220"/>
                <a:gd name="T14" fmla="*/ 0 w 103"/>
                <a:gd name="T15" fmla="*/ 0 h 220"/>
                <a:gd name="T16" fmla="*/ 0 w 103"/>
                <a:gd name="T17" fmla="*/ 0 h 220"/>
                <a:gd name="T18" fmla="*/ 0 w 103"/>
                <a:gd name="T19" fmla="*/ 0 h 220"/>
                <a:gd name="T20" fmla="*/ 0 w 103"/>
                <a:gd name="T21" fmla="*/ 0 h 220"/>
                <a:gd name="T22" fmla="*/ 0 w 103"/>
                <a:gd name="T23" fmla="*/ 0 h 220"/>
                <a:gd name="T24" fmla="*/ 0 w 103"/>
                <a:gd name="T25" fmla="*/ 0 h 220"/>
                <a:gd name="T26" fmla="*/ 0 w 103"/>
                <a:gd name="T27" fmla="*/ 0 h 220"/>
                <a:gd name="T28" fmla="*/ 0 w 103"/>
                <a:gd name="T29" fmla="*/ 0 h 220"/>
                <a:gd name="T30" fmla="*/ 0 w 103"/>
                <a:gd name="T31" fmla="*/ 0 h 220"/>
                <a:gd name="T32" fmla="*/ 0 w 103"/>
                <a:gd name="T33" fmla="*/ 0 h 220"/>
                <a:gd name="T34" fmla="*/ 0 w 103"/>
                <a:gd name="T35" fmla="*/ 0 h 220"/>
                <a:gd name="T36" fmla="*/ 0 w 103"/>
                <a:gd name="T37" fmla="*/ 0 h 220"/>
                <a:gd name="T38" fmla="*/ 0 w 103"/>
                <a:gd name="T39" fmla="*/ 0 h 220"/>
                <a:gd name="T40" fmla="*/ 0 w 103"/>
                <a:gd name="T41" fmla="*/ 0 h 220"/>
                <a:gd name="T42" fmla="*/ 0 w 103"/>
                <a:gd name="T43" fmla="*/ 0 h 220"/>
                <a:gd name="T44" fmla="*/ 0 w 103"/>
                <a:gd name="T45" fmla="*/ 0 h 220"/>
                <a:gd name="T46" fmla="*/ 0 w 103"/>
                <a:gd name="T47" fmla="*/ 0 h 220"/>
                <a:gd name="T48" fmla="*/ 0 w 103"/>
                <a:gd name="T49" fmla="*/ 0 h 220"/>
                <a:gd name="T50" fmla="*/ 0 w 103"/>
                <a:gd name="T51" fmla="*/ 0 h 220"/>
                <a:gd name="T52" fmla="*/ 0 w 103"/>
                <a:gd name="T53" fmla="*/ 0 h 220"/>
                <a:gd name="T54" fmla="*/ 0 w 103"/>
                <a:gd name="T55" fmla="*/ 0 h 220"/>
                <a:gd name="T56" fmla="*/ 0 w 103"/>
                <a:gd name="T57" fmla="*/ 0 h 220"/>
                <a:gd name="T58" fmla="*/ 0 w 103"/>
                <a:gd name="T59" fmla="*/ 0 h 220"/>
                <a:gd name="T60" fmla="*/ 0 w 103"/>
                <a:gd name="T61" fmla="*/ 0 h 220"/>
                <a:gd name="T62" fmla="*/ 0 w 103"/>
                <a:gd name="T63" fmla="*/ 0 h 220"/>
                <a:gd name="T64" fmla="*/ 0 w 103"/>
                <a:gd name="T65" fmla="*/ 0 h 220"/>
                <a:gd name="T66" fmla="*/ 0 w 103"/>
                <a:gd name="T67" fmla="*/ 0 h 220"/>
                <a:gd name="T68" fmla="*/ 0 w 103"/>
                <a:gd name="T69" fmla="*/ 0 h 220"/>
                <a:gd name="T70" fmla="*/ 0 w 103"/>
                <a:gd name="T71" fmla="*/ 0 h 220"/>
                <a:gd name="T72" fmla="*/ 0 w 103"/>
                <a:gd name="T73" fmla="*/ 0 h 220"/>
                <a:gd name="T74" fmla="*/ 0 w 103"/>
                <a:gd name="T75" fmla="*/ 0 h 220"/>
                <a:gd name="T76" fmla="*/ 0 w 103"/>
                <a:gd name="T77" fmla="*/ 0 h 220"/>
                <a:gd name="T78" fmla="*/ 0 w 103"/>
                <a:gd name="T79" fmla="*/ 0 h 220"/>
                <a:gd name="T80" fmla="*/ 0 w 103"/>
                <a:gd name="T81" fmla="*/ 0 h 2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3"/>
                <a:gd name="T124" fmla="*/ 0 h 220"/>
                <a:gd name="T125" fmla="*/ 103 w 103"/>
                <a:gd name="T126" fmla="*/ 220 h 22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3" h="220">
                  <a:moveTo>
                    <a:pt x="0" y="120"/>
                  </a:moveTo>
                  <a:lnTo>
                    <a:pt x="0" y="138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2" y="185"/>
                  </a:lnTo>
                  <a:lnTo>
                    <a:pt x="35" y="197"/>
                  </a:lnTo>
                  <a:lnTo>
                    <a:pt x="50" y="207"/>
                  </a:lnTo>
                  <a:lnTo>
                    <a:pt x="66" y="215"/>
                  </a:lnTo>
                  <a:lnTo>
                    <a:pt x="83" y="219"/>
                  </a:lnTo>
                  <a:lnTo>
                    <a:pt x="89" y="220"/>
                  </a:lnTo>
                  <a:lnTo>
                    <a:pt x="94" y="218"/>
                  </a:lnTo>
                  <a:lnTo>
                    <a:pt x="98" y="215"/>
                  </a:lnTo>
                  <a:lnTo>
                    <a:pt x="100" y="211"/>
                  </a:lnTo>
                  <a:lnTo>
                    <a:pt x="100" y="205"/>
                  </a:lnTo>
                  <a:lnTo>
                    <a:pt x="99" y="200"/>
                  </a:lnTo>
                  <a:lnTo>
                    <a:pt x="96" y="196"/>
                  </a:lnTo>
                  <a:lnTo>
                    <a:pt x="91" y="193"/>
                  </a:lnTo>
                  <a:lnTo>
                    <a:pt x="74" y="187"/>
                  </a:lnTo>
                  <a:lnTo>
                    <a:pt x="58" y="178"/>
                  </a:lnTo>
                  <a:lnTo>
                    <a:pt x="45" y="167"/>
                  </a:lnTo>
                  <a:lnTo>
                    <a:pt x="36" y="154"/>
                  </a:lnTo>
                  <a:lnTo>
                    <a:pt x="30" y="138"/>
                  </a:lnTo>
                  <a:lnTo>
                    <a:pt x="27" y="121"/>
                  </a:lnTo>
                  <a:lnTo>
                    <a:pt x="27" y="103"/>
                  </a:lnTo>
                  <a:lnTo>
                    <a:pt x="32" y="83"/>
                  </a:lnTo>
                  <a:lnTo>
                    <a:pt x="39" y="69"/>
                  </a:lnTo>
                  <a:lnTo>
                    <a:pt x="51" y="56"/>
                  </a:lnTo>
                  <a:lnTo>
                    <a:pt x="63" y="43"/>
                  </a:lnTo>
                  <a:lnTo>
                    <a:pt x="77" y="31"/>
                  </a:lnTo>
                  <a:lnTo>
                    <a:pt x="89" y="21"/>
                  </a:lnTo>
                  <a:lnTo>
                    <a:pt x="98" y="12"/>
                  </a:lnTo>
                  <a:lnTo>
                    <a:pt x="103" y="5"/>
                  </a:lnTo>
                  <a:lnTo>
                    <a:pt x="103" y="0"/>
                  </a:lnTo>
                  <a:lnTo>
                    <a:pt x="92" y="4"/>
                  </a:lnTo>
                  <a:lnTo>
                    <a:pt x="77" y="12"/>
                  </a:lnTo>
                  <a:lnTo>
                    <a:pt x="61" y="25"/>
                  </a:lnTo>
                  <a:lnTo>
                    <a:pt x="44" y="40"/>
                  </a:lnTo>
                  <a:lnTo>
                    <a:pt x="29" y="57"/>
                  </a:lnTo>
                  <a:lnTo>
                    <a:pt x="16" y="77"/>
                  </a:lnTo>
                  <a:lnTo>
                    <a:pt x="6" y="98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64" name="Freeform 631"/>
            <p:cNvSpPr>
              <a:spLocks/>
            </p:cNvSpPr>
            <p:nvPr/>
          </p:nvSpPr>
          <p:spPr bwMode="auto">
            <a:xfrm>
              <a:off x="4565" y="3346"/>
              <a:ext cx="28" cy="41"/>
            </a:xfrm>
            <a:custGeom>
              <a:avLst/>
              <a:gdLst>
                <a:gd name="T0" fmla="*/ 0 w 220"/>
                <a:gd name="T1" fmla="*/ 0 h 288"/>
                <a:gd name="T2" fmla="*/ 0 w 220"/>
                <a:gd name="T3" fmla="*/ 0 h 288"/>
                <a:gd name="T4" fmla="*/ 0 w 220"/>
                <a:gd name="T5" fmla="*/ 0 h 288"/>
                <a:gd name="T6" fmla="*/ 0 w 220"/>
                <a:gd name="T7" fmla="*/ 0 h 288"/>
                <a:gd name="T8" fmla="*/ 0 w 220"/>
                <a:gd name="T9" fmla="*/ 0 h 288"/>
                <a:gd name="T10" fmla="*/ 0 w 220"/>
                <a:gd name="T11" fmla="*/ 0 h 288"/>
                <a:gd name="T12" fmla="*/ 0 w 220"/>
                <a:gd name="T13" fmla="*/ 0 h 288"/>
                <a:gd name="T14" fmla="*/ 0 w 220"/>
                <a:gd name="T15" fmla="*/ 0 h 288"/>
                <a:gd name="T16" fmla="*/ 0 w 220"/>
                <a:gd name="T17" fmla="*/ 0 h 288"/>
                <a:gd name="T18" fmla="*/ 0 w 220"/>
                <a:gd name="T19" fmla="*/ 0 h 288"/>
                <a:gd name="T20" fmla="*/ 0 w 220"/>
                <a:gd name="T21" fmla="*/ 0 h 288"/>
                <a:gd name="T22" fmla="*/ 0 w 220"/>
                <a:gd name="T23" fmla="*/ 0 h 288"/>
                <a:gd name="T24" fmla="*/ 0 w 220"/>
                <a:gd name="T25" fmla="*/ 0 h 288"/>
                <a:gd name="T26" fmla="*/ 0 w 220"/>
                <a:gd name="T27" fmla="*/ 0 h 288"/>
                <a:gd name="T28" fmla="*/ 0 w 220"/>
                <a:gd name="T29" fmla="*/ 0 h 288"/>
                <a:gd name="T30" fmla="*/ 0 w 220"/>
                <a:gd name="T31" fmla="*/ 0 h 288"/>
                <a:gd name="T32" fmla="*/ 0 w 220"/>
                <a:gd name="T33" fmla="*/ 0 h 288"/>
                <a:gd name="T34" fmla="*/ 0 w 220"/>
                <a:gd name="T35" fmla="*/ 0 h 288"/>
                <a:gd name="T36" fmla="*/ 0 w 220"/>
                <a:gd name="T37" fmla="*/ 0 h 288"/>
                <a:gd name="T38" fmla="*/ 0 w 220"/>
                <a:gd name="T39" fmla="*/ 0 h 288"/>
                <a:gd name="T40" fmla="*/ 0 w 220"/>
                <a:gd name="T41" fmla="*/ 0 h 288"/>
                <a:gd name="T42" fmla="*/ 0 w 220"/>
                <a:gd name="T43" fmla="*/ 0 h 288"/>
                <a:gd name="T44" fmla="*/ 0 w 220"/>
                <a:gd name="T45" fmla="*/ 0 h 288"/>
                <a:gd name="T46" fmla="*/ 0 w 220"/>
                <a:gd name="T47" fmla="*/ 0 h 288"/>
                <a:gd name="T48" fmla="*/ 0 w 220"/>
                <a:gd name="T49" fmla="*/ 0 h 288"/>
                <a:gd name="T50" fmla="*/ 0 w 220"/>
                <a:gd name="T51" fmla="*/ 0 h 288"/>
                <a:gd name="T52" fmla="*/ 0 w 220"/>
                <a:gd name="T53" fmla="*/ 0 h 288"/>
                <a:gd name="T54" fmla="*/ 0 w 220"/>
                <a:gd name="T55" fmla="*/ 0 h 288"/>
                <a:gd name="T56" fmla="*/ 0 w 220"/>
                <a:gd name="T57" fmla="*/ 0 h 288"/>
                <a:gd name="T58" fmla="*/ 0 w 220"/>
                <a:gd name="T59" fmla="*/ 0 h 288"/>
                <a:gd name="T60" fmla="*/ 0 w 220"/>
                <a:gd name="T61" fmla="*/ 0 h 288"/>
                <a:gd name="T62" fmla="*/ 0 w 220"/>
                <a:gd name="T63" fmla="*/ 0 h 288"/>
                <a:gd name="T64" fmla="*/ 0 w 220"/>
                <a:gd name="T65" fmla="*/ 0 h 288"/>
                <a:gd name="T66" fmla="*/ 0 w 220"/>
                <a:gd name="T67" fmla="*/ 0 h 288"/>
                <a:gd name="T68" fmla="*/ 0 w 220"/>
                <a:gd name="T69" fmla="*/ 0 h 288"/>
                <a:gd name="T70" fmla="*/ 0 w 220"/>
                <a:gd name="T71" fmla="*/ 0 h 288"/>
                <a:gd name="T72" fmla="*/ 0 w 220"/>
                <a:gd name="T73" fmla="*/ 0 h 288"/>
                <a:gd name="T74" fmla="*/ 0 w 220"/>
                <a:gd name="T75" fmla="*/ 0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0"/>
                <a:gd name="T115" fmla="*/ 0 h 288"/>
                <a:gd name="T116" fmla="*/ 220 w 220"/>
                <a:gd name="T117" fmla="*/ 288 h 2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0" h="288">
                  <a:moveTo>
                    <a:pt x="179" y="108"/>
                  </a:moveTo>
                  <a:lnTo>
                    <a:pt x="186" y="115"/>
                  </a:lnTo>
                  <a:lnTo>
                    <a:pt x="191" y="124"/>
                  </a:lnTo>
                  <a:lnTo>
                    <a:pt x="196" y="133"/>
                  </a:lnTo>
                  <a:lnTo>
                    <a:pt x="200" y="143"/>
                  </a:lnTo>
                  <a:lnTo>
                    <a:pt x="202" y="153"/>
                  </a:lnTo>
                  <a:lnTo>
                    <a:pt x="201" y="163"/>
                  </a:lnTo>
                  <a:lnTo>
                    <a:pt x="199" y="174"/>
                  </a:lnTo>
                  <a:lnTo>
                    <a:pt x="193" y="184"/>
                  </a:lnTo>
                  <a:lnTo>
                    <a:pt x="186" y="194"/>
                  </a:lnTo>
                  <a:lnTo>
                    <a:pt x="178" y="204"/>
                  </a:lnTo>
                  <a:lnTo>
                    <a:pt x="168" y="213"/>
                  </a:lnTo>
                  <a:lnTo>
                    <a:pt x="159" y="221"/>
                  </a:lnTo>
                  <a:lnTo>
                    <a:pt x="148" y="229"/>
                  </a:lnTo>
                  <a:lnTo>
                    <a:pt x="138" y="237"/>
                  </a:lnTo>
                  <a:lnTo>
                    <a:pt x="127" y="246"/>
                  </a:lnTo>
                  <a:lnTo>
                    <a:pt x="118" y="255"/>
                  </a:lnTo>
                  <a:lnTo>
                    <a:pt x="115" y="258"/>
                  </a:lnTo>
                  <a:lnTo>
                    <a:pt x="112" y="263"/>
                  </a:lnTo>
                  <a:lnTo>
                    <a:pt x="110" y="267"/>
                  </a:lnTo>
                  <a:lnTo>
                    <a:pt x="108" y="271"/>
                  </a:lnTo>
                  <a:lnTo>
                    <a:pt x="107" y="276"/>
                  </a:lnTo>
                  <a:lnTo>
                    <a:pt x="107" y="280"/>
                  </a:lnTo>
                  <a:lnTo>
                    <a:pt x="109" y="284"/>
                  </a:lnTo>
                  <a:lnTo>
                    <a:pt x="112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4" y="287"/>
                  </a:lnTo>
                  <a:lnTo>
                    <a:pt x="127" y="284"/>
                  </a:lnTo>
                  <a:lnTo>
                    <a:pt x="138" y="271"/>
                  </a:lnTo>
                  <a:lnTo>
                    <a:pt x="149" y="261"/>
                  </a:lnTo>
                  <a:lnTo>
                    <a:pt x="161" y="250"/>
                  </a:lnTo>
                  <a:lnTo>
                    <a:pt x="173" y="239"/>
                  </a:lnTo>
                  <a:lnTo>
                    <a:pt x="185" y="229"/>
                  </a:lnTo>
                  <a:lnTo>
                    <a:pt x="196" y="217"/>
                  </a:lnTo>
                  <a:lnTo>
                    <a:pt x="206" y="204"/>
                  </a:lnTo>
                  <a:lnTo>
                    <a:pt x="213" y="190"/>
                  </a:lnTo>
                  <a:lnTo>
                    <a:pt x="219" y="173"/>
                  </a:lnTo>
                  <a:lnTo>
                    <a:pt x="220" y="157"/>
                  </a:lnTo>
                  <a:lnTo>
                    <a:pt x="218" y="141"/>
                  </a:lnTo>
                  <a:lnTo>
                    <a:pt x="212" y="125"/>
                  </a:lnTo>
                  <a:lnTo>
                    <a:pt x="204" y="111"/>
                  </a:lnTo>
                  <a:lnTo>
                    <a:pt x="194" y="97"/>
                  </a:lnTo>
                  <a:lnTo>
                    <a:pt x="182" y="86"/>
                  </a:lnTo>
                  <a:lnTo>
                    <a:pt x="168" y="77"/>
                  </a:lnTo>
                  <a:lnTo>
                    <a:pt x="158" y="70"/>
                  </a:lnTo>
                  <a:lnTo>
                    <a:pt x="146" y="64"/>
                  </a:lnTo>
                  <a:lnTo>
                    <a:pt x="134" y="56"/>
                  </a:lnTo>
                  <a:lnTo>
                    <a:pt x="122" y="50"/>
                  </a:lnTo>
                  <a:lnTo>
                    <a:pt x="109" y="43"/>
                  </a:lnTo>
                  <a:lnTo>
                    <a:pt x="96" y="36"/>
                  </a:lnTo>
                  <a:lnTo>
                    <a:pt x="83" y="29"/>
                  </a:lnTo>
                  <a:lnTo>
                    <a:pt x="70" y="22"/>
                  </a:lnTo>
                  <a:lnTo>
                    <a:pt x="59" y="17"/>
                  </a:lnTo>
                  <a:lnTo>
                    <a:pt x="47" y="12"/>
                  </a:lnTo>
                  <a:lnTo>
                    <a:pt x="36" y="7"/>
                  </a:lnTo>
                  <a:lnTo>
                    <a:pt x="26" y="4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9" y="7"/>
                  </a:lnTo>
                  <a:lnTo>
                    <a:pt x="20" y="13"/>
                  </a:lnTo>
                  <a:lnTo>
                    <a:pt x="31" y="18"/>
                  </a:lnTo>
                  <a:lnTo>
                    <a:pt x="42" y="23"/>
                  </a:lnTo>
                  <a:lnTo>
                    <a:pt x="54" y="29"/>
                  </a:lnTo>
                  <a:lnTo>
                    <a:pt x="65" y="34"/>
                  </a:lnTo>
                  <a:lnTo>
                    <a:pt x="77" y="40"/>
                  </a:lnTo>
                  <a:lnTo>
                    <a:pt x="88" y="47"/>
                  </a:lnTo>
                  <a:lnTo>
                    <a:pt x="101" y="53"/>
                  </a:lnTo>
                  <a:lnTo>
                    <a:pt x="112" y="60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47" y="82"/>
                  </a:lnTo>
                  <a:lnTo>
                    <a:pt x="158" y="90"/>
                  </a:lnTo>
                  <a:lnTo>
                    <a:pt x="168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65" name="Freeform 632"/>
            <p:cNvSpPr>
              <a:spLocks/>
            </p:cNvSpPr>
            <p:nvPr/>
          </p:nvSpPr>
          <p:spPr bwMode="auto">
            <a:xfrm>
              <a:off x="4538" y="3409"/>
              <a:ext cx="107" cy="71"/>
            </a:xfrm>
            <a:custGeom>
              <a:avLst/>
              <a:gdLst>
                <a:gd name="T0" fmla="*/ 0 w 1070"/>
                <a:gd name="T1" fmla="*/ 0 h 844"/>
                <a:gd name="T2" fmla="*/ 0 w 1070"/>
                <a:gd name="T3" fmla="*/ 0 h 844"/>
                <a:gd name="T4" fmla="*/ 0 w 1070"/>
                <a:gd name="T5" fmla="*/ 0 h 844"/>
                <a:gd name="T6" fmla="*/ 0 w 1070"/>
                <a:gd name="T7" fmla="*/ 0 h 844"/>
                <a:gd name="T8" fmla="*/ 0 w 1070"/>
                <a:gd name="T9" fmla="*/ 0 h 8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0"/>
                <a:gd name="T16" fmla="*/ 0 h 844"/>
                <a:gd name="T17" fmla="*/ 1070 w 1070"/>
                <a:gd name="T18" fmla="*/ 844 h 8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0" h="844">
                  <a:moveTo>
                    <a:pt x="141" y="0"/>
                  </a:moveTo>
                  <a:lnTo>
                    <a:pt x="1070" y="194"/>
                  </a:lnTo>
                  <a:lnTo>
                    <a:pt x="919" y="844"/>
                  </a:lnTo>
                  <a:lnTo>
                    <a:pt x="0" y="6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66" name="Freeform 633"/>
            <p:cNvSpPr>
              <a:spLocks/>
            </p:cNvSpPr>
            <p:nvPr/>
          </p:nvSpPr>
          <p:spPr bwMode="auto">
            <a:xfrm>
              <a:off x="4547" y="3411"/>
              <a:ext cx="82" cy="28"/>
            </a:xfrm>
            <a:custGeom>
              <a:avLst/>
              <a:gdLst>
                <a:gd name="T0" fmla="*/ 0 w 819"/>
                <a:gd name="T1" fmla="*/ 0 h 333"/>
                <a:gd name="T2" fmla="*/ 0 w 819"/>
                <a:gd name="T3" fmla="*/ 0 h 333"/>
                <a:gd name="T4" fmla="*/ 0 w 819"/>
                <a:gd name="T5" fmla="*/ 0 h 333"/>
                <a:gd name="T6" fmla="*/ 0 w 819"/>
                <a:gd name="T7" fmla="*/ 0 h 333"/>
                <a:gd name="T8" fmla="*/ 0 w 819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9"/>
                <a:gd name="T16" fmla="*/ 0 h 333"/>
                <a:gd name="T17" fmla="*/ 819 w 819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9" h="333">
                  <a:moveTo>
                    <a:pt x="97" y="0"/>
                  </a:moveTo>
                  <a:lnTo>
                    <a:pt x="819" y="139"/>
                  </a:lnTo>
                  <a:lnTo>
                    <a:pt x="172" y="98"/>
                  </a:lnTo>
                  <a:lnTo>
                    <a:pt x="0" y="33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67" name="Freeform 634"/>
            <p:cNvSpPr>
              <a:spLocks/>
            </p:cNvSpPr>
            <p:nvPr/>
          </p:nvSpPr>
          <p:spPr bwMode="auto">
            <a:xfrm>
              <a:off x="4527" y="3494"/>
              <a:ext cx="108" cy="26"/>
            </a:xfrm>
            <a:custGeom>
              <a:avLst/>
              <a:gdLst>
                <a:gd name="T0" fmla="*/ 0 w 1083"/>
                <a:gd name="T1" fmla="*/ 0 h 306"/>
                <a:gd name="T2" fmla="*/ 0 w 1083"/>
                <a:gd name="T3" fmla="*/ 0 h 306"/>
                <a:gd name="T4" fmla="*/ 0 w 1083"/>
                <a:gd name="T5" fmla="*/ 0 h 306"/>
                <a:gd name="T6" fmla="*/ 0 w 1083"/>
                <a:gd name="T7" fmla="*/ 0 h 306"/>
                <a:gd name="T8" fmla="*/ 0 w 1083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3"/>
                <a:gd name="T16" fmla="*/ 0 h 306"/>
                <a:gd name="T17" fmla="*/ 1083 w 1083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3" h="306">
                  <a:moveTo>
                    <a:pt x="34" y="0"/>
                  </a:moveTo>
                  <a:lnTo>
                    <a:pt x="1083" y="261"/>
                  </a:lnTo>
                  <a:lnTo>
                    <a:pt x="1055" y="306"/>
                  </a:lnTo>
                  <a:lnTo>
                    <a:pt x="0" y="2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68" name="Freeform 635"/>
            <p:cNvSpPr>
              <a:spLocks/>
            </p:cNvSpPr>
            <p:nvPr/>
          </p:nvSpPr>
          <p:spPr bwMode="auto">
            <a:xfrm>
              <a:off x="4517" y="3502"/>
              <a:ext cx="109" cy="26"/>
            </a:xfrm>
            <a:custGeom>
              <a:avLst/>
              <a:gdLst>
                <a:gd name="T0" fmla="*/ 0 w 1088"/>
                <a:gd name="T1" fmla="*/ 0 h 311"/>
                <a:gd name="T2" fmla="*/ 0 w 1088"/>
                <a:gd name="T3" fmla="*/ 0 h 311"/>
                <a:gd name="T4" fmla="*/ 0 w 1088"/>
                <a:gd name="T5" fmla="*/ 0 h 311"/>
                <a:gd name="T6" fmla="*/ 0 w 1088"/>
                <a:gd name="T7" fmla="*/ 0 h 311"/>
                <a:gd name="T8" fmla="*/ 0 w 1088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311"/>
                <a:gd name="T17" fmla="*/ 1088 w 1088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311">
                  <a:moveTo>
                    <a:pt x="39" y="0"/>
                  </a:moveTo>
                  <a:lnTo>
                    <a:pt x="1088" y="260"/>
                  </a:lnTo>
                  <a:lnTo>
                    <a:pt x="1055" y="311"/>
                  </a:lnTo>
                  <a:lnTo>
                    <a:pt x="0" y="3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69" name="Freeform 636"/>
            <p:cNvSpPr>
              <a:spLocks/>
            </p:cNvSpPr>
            <p:nvPr/>
          </p:nvSpPr>
          <p:spPr bwMode="auto">
            <a:xfrm>
              <a:off x="4534" y="3526"/>
              <a:ext cx="16" cy="6"/>
            </a:xfrm>
            <a:custGeom>
              <a:avLst/>
              <a:gdLst>
                <a:gd name="T0" fmla="*/ 0 w 164"/>
                <a:gd name="T1" fmla="*/ 0 h 72"/>
                <a:gd name="T2" fmla="*/ 0 w 164"/>
                <a:gd name="T3" fmla="*/ 0 h 72"/>
                <a:gd name="T4" fmla="*/ 0 w 164"/>
                <a:gd name="T5" fmla="*/ 0 h 72"/>
                <a:gd name="T6" fmla="*/ 0 w 164"/>
                <a:gd name="T7" fmla="*/ 0 h 72"/>
                <a:gd name="T8" fmla="*/ 0 w 164"/>
                <a:gd name="T9" fmla="*/ 0 h 72"/>
                <a:gd name="T10" fmla="*/ 0 w 164"/>
                <a:gd name="T11" fmla="*/ 0 h 72"/>
                <a:gd name="T12" fmla="*/ 0 w 164"/>
                <a:gd name="T13" fmla="*/ 0 h 72"/>
                <a:gd name="T14" fmla="*/ 0 w 164"/>
                <a:gd name="T15" fmla="*/ 0 h 72"/>
                <a:gd name="T16" fmla="*/ 0 w 164"/>
                <a:gd name="T17" fmla="*/ 0 h 72"/>
                <a:gd name="T18" fmla="*/ 0 w 164"/>
                <a:gd name="T19" fmla="*/ 0 h 72"/>
                <a:gd name="T20" fmla="*/ 0 w 164"/>
                <a:gd name="T21" fmla="*/ 0 h 72"/>
                <a:gd name="T22" fmla="*/ 0 w 164"/>
                <a:gd name="T23" fmla="*/ 0 h 72"/>
                <a:gd name="T24" fmla="*/ 0 w 164"/>
                <a:gd name="T25" fmla="*/ 0 h 72"/>
                <a:gd name="T26" fmla="*/ 0 w 164"/>
                <a:gd name="T27" fmla="*/ 0 h 72"/>
                <a:gd name="T28" fmla="*/ 0 w 164"/>
                <a:gd name="T29" fmla="*/ 0 h 72"/>
                <a:gd name="T30" fmla="*/ 0 w 164"/>
                <a:gd name="T31" fmla="*/ 0 h 72"/>
                <a:gd name="T32" fmla="*/ 0 w 164"/>
                <a:gd name="T33" fmla="*/ 0 h 72"/>
                <a:gd name="T34" fmla="*/ 0 w 164"/>
                <a:gd name="T35" fmla="*/ 0 h 72"/>
                <a:gd name="T36" fmla="*/ 0 w 164"/>
                <a:gd name="T37" fmla="*/ 0 h 72"/>
                <a:gd name="T38" fmla="*/ 0 w 164"/>
                <a:gd name="T39" fmla="*/ 0 h 72"/>
                <a:gd name="T40" fmla="*/ 0 w 164"/>
                <a:gd name="T41" fmla="*/ 0 h 72"/>
                <a:gd name="T42" fmla="*/ 0 w 164"/>
                <a:gd name="T43" fmla="*/ 0 h 72"/>
                <a:gd name="T44" fmla="*/ 0 w 164"/>
                <a:gd name="T45" fmla="*/ 0 h 72"/>
                <a:gd name="T46" fmla="*/ 0 w 164"/>
                <a:gd name="T47" fmla="*/ 0 h 72"/>
                <a:gd name="T48" fmla="*/ 0 w 164"/>
                <a:gd name="T49" fmla="*/ 0 h 72"/>
                <a:gd name="T50" fmla="*/ 0 w 164"/>
                <a:gd name="T51" fmla="*/ 0 h 72"/>
                <a:gd name="T52" fmla="*/ 0 w 164"/>
                <a:gd name="T53" fmla="*/ 0 h 72"/>
                <a:gd name="T54" fmla="*/ 0 w 164"/>
                <a:gd name="T55" fmla="*/ 0 h 72"/>
                <a:gd name="T56" fmla="*/ 0 w 164"/>
                <a:gd name="T57" fmla="*/ 0 h 72"/>
                <a:gd name="T58" fmla="*/ 0 w 164"/>
                <a:gd name="T59" fmla="*/ 0 h 72"/>
                <a:gd name="T60" fmla="*/ 0 w 164"/>
                <a:gd name="T61" fmla="*/ 0 h 72"/>
                <a:gd name="T62" fmla="*/ 0 w 164"/>
                <a:gd name="T63" fmla="*/ 0 h 72"/>
                <a:gd name="T64" fmla="*/ 0 w 164"/>
                <a:gd name="T65" fmla="*/ 0 h 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4"/>
                <a:gd name="T100" fmla="*/ 0 h 72"/>
                <a:gd name="T101" fmla="*/ 164 w 164"/>
                <a:gd name="T102" fmla="*/ 72 h 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4" h="72">
                  <a:moveTo>
                    <a:pt x="16" y="1"/>
                  </a:moveTo>
                  <a:lnTo>
                    <a:pt x="21" y="1"/>
                  </a:lnTo>
                  <a:lnTo>
                    <a:pt x="35" y="0"/>
                  </a:lnTo>
                  <a:lnTo>
                    <a:pt x="54" y="0"/>
                  </a:lnTo>
                  <a:lnTo>
                    <a:pt x="78" y="2"/>
                  </a:lnTo>
                  <a:lnTo>
                    <a:pt x="104" y="7"/>
                  </a:lnTo>
                  <a:lnTo>
                    <a:pt x="128" y="17"/>
                  </a:lnTo>
                  <a:lnTo>
                    <a:pt x="149" y="31"/>
                  </a:lnTo>
                  <a:lnTo>
                    <a:pt x="164" y="51"/>
                  </a:lnTo>
                  <a:lnTo>
                    <a:pt x="164" y="52"/>
                  </a:lnTo>
                  <a:lnTo>
                    <a:pt x="164" y="57"/>
                  </a:lnTo>
                  <a:lnTo>
                    <a:pt x="163" y="62"/>
                  </a:lnTo>
                  <a:lnTo>
                    <a:pt x="161" y="67"/>
                  </a:lnTo>
                  <a:lnTo>
                    <a:pt x="156" y="71"/>
                  </a:lnTo>
                  <a:lnTo>
                    <a:pt x="149" y="72"/>
                  </a:lnTo>
                  <a:lnTo>
                    <a:pt x="138" y="71"/>
                  </a:lnTo>
                  <a:lnTo>
                    <a:pt x="124" y="65"/>
                  </a:lnTo>
                  <a:lnTo>
                    <a:pt x="124" y="63"/>
                  </a:lnTo>
                  <a:lnTo>
                    <a:pt x="123" y="59"/>
                  </a:lnTo>
                  <a:lnTo>
                    <a:pt x="120" y="52"/>
                  </a:lnTo>
                  <a:lnTo>
                    <a:pt x="113" y="45"/>
                  </a:lnTo>
                  <a:lnTo>
                    <a:pt x="100" y="38"/>
                  </a:lnTo>
                  <a:lnTo>
                    <a:pt x="81" y="32"/>
                  </a:lnTo>
                  <a:lnTo>
                    <a:pt x="55" y="29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27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5" y="7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70" name="Freeform 637"/>
            <p:cNvSpPr>
              <a:spLocks/>
            </p:cNvSpPr>
            <p:nvPr/>
          </p:nvSpPr>
          <p:spPr bwMode="auto">
            <a:xfrm>
              <a:off x="4537" y="3483"/>
              <a:ext cx="15" cy="9"/>
            </a:xfrm>
            <a:custGeom>
              <a:avLst/>
              <a:gdLst>
                <a:gd name="T0" fmla="*/ 0 w 146"/>
                <a:gd name="T1" fmla="*/ 0 h 109"/>
                <a:gd name="T2" fmla="*/ 0 w 146"/>
                <a:gd name="T3" fmla="*/ 0 h 109"/>
                <a:gd name="T4" fmla="*/ 0 w 146"/>
                <a:gd name="T5" fmla="*/ 0 h 109"/>
                <a:gd name="T6" fmla="*/ 0 w 146"/>
                <a:gd name="T7" fmla="*/ 0 h 109"/>
                <a:gd name="T8" fmla="*/ 0 w 146"/>
                <a:gd name="T9" fmla="*/ 0 h 109"/>
                <a:gd name="T10" fmla="*/ 0 w 146"/>
                <a:gd name="T11" fmla="*/ 0 h 109"/>
                <a:gd name="T12" fmla="*/ 0 w 146"/>
                <a:gd name="T13" fmla="*/ 0 h 109"/>
                <a:gd name="T14" fmla="*/ 0 w 146"/>
                <a:gd name="T15" fmla="*/ 0 h 109"/>
                <a:gd name="T16" fmla="*/ 0 w 146"/>
                <a:gd name="T17" fmla="*/ 0 h 109"/>
                <a:gd name="T18" fmla="*/ 0 w 146"/>
                <a:gd name="T19" fmla="*/ 0 h 109"/>
                <a:gd name="T20" fmla="*/ 0 w 146"/>
                <a:gd name="T21" fmla="*/ 0 h 109"/>
                <a:gd name="T22" fmla="*/ 0 w 146"/>
                <a:gd name="T23" fmla="*/ 0 h 109"/>
                <a:gd name="T24" fmla="*/ 0 w 146"/>
                <a:gd name="T25" fmla="*/ 0 h 109"/>
                <a:gd name="T26" fmla="*/ 0 w 146"/>
                <a:gd name="T27" fmla="*/ 0 h 109"/>
                <a:gd name="T28" fmla="*/ 0 w 146"/>
                <a:gd name="T29" fmla="*/ 0 h 109"/>
                <a:gd name="T30" fmla="*/ 0 w 146"/>
                <a:gd name="T31" fmla="*/ 0 h 109"/>
                <a:gd name="T32" fmla="*/ 0 w 146"/>
                <a:gd name="T33" fmla="*/ 0 h 109"/>
                <a:gd name="T34" fmla="*/ 0 w 146"/>
                <a:gd name="T35" fmla="*/ 0 h 109"/>
                <a:gd name="T36" fmla="*/ 0 w 146"/>
                <a:gd name="T37" fmla="*/ 0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109"/>
                <a:gd name="T59" fmla="*/ 146 w 146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109">
                  <a:moveTo>
                    <a:pt x="45" y="0"/>
                  </a:moveTo>
                  <a:lnTo>
                    <a:pt x="42" y="0"/>
                  </a:lnTo>
                  <a:lnTo>
                    <a:pt x="35" y="3"/>
                  </a:lnTo>
                  <a:lnTo>
                    <a:pt x="26" y="7"/>
                  </a:lnTo>
                  <a:lnTo>
                    <a:pt x="15" y="14"/>
                  </a:lnTo>
                  <a:lnTo>
                    <a:pt x="6" y="24"/>
                  </a:lnTo>
                  <a:lnTo>
                    <a:pt x="1" y="39"/>
                  </a:lnTo>
                  <a:lnTo>
                    <a:pt x="0" y="59"/>
                  </a:lnTo>
                  <a:lnTo>
                    <a:pt x="6" y="85"/>
                  </a:lnTo>
                  <a:lnTo>
                    <a:pt x="85" y="109"/>
                  </a:lnTo>
                  <a:lnTo>
                    <a:pt x="84" y="104"/>
                  </a:lnTo>
                  <a:lnTo>
                    <a:pt x="84" y="93"/>
                  </a:lnTo>
                  <a:lnTo>
                    <a:pt x="84" y="76"/>
                  </a:lnTo>
                  <a:lnTo>
                    <a:pt x="87" y="58"/>
                  </a:lnTo>
                  <a:lnTo>
                    <a:pt x="93" y="40"/>
                  </a:lnTo>
                  <a:lnTo>
                    <a:pt x="104" y="27"/>
                  </a:lnTo>
                  <a:lnTo>
                    <a:pt x="121" y="20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71" name="Freeform 638"/>
            <p:cNvSpPr>
              <a:spLocks/>
            </p:cNvSpPr>
            <p:nvPr/>
          </p:nvSpPr>
          <p:spPr bwMode="auto">
            <a:xfrm>
              <a:off x="4620" y="3499"/>
              <a:ext cx="15" cy="9"/>
            </a:xfrm>
            <a:custGeom>
              <a:avLst/>
              <a:gdLst>
                <a:gd name="T0" fmla="*/ 0 w 146"/>
                <a:gd name="T1" fmla="*/ 0 h 107"/>
                <a:gd name="T2" fmla="*/ 0 w 146"/>
                <a:gd name="T3" fmla="*/ 0 h 107"/>
                <a:gd name="T4" fmla="*/ 0 w 146"/>
                <a:gd name="T5" fmla="*/ 0 h 107"/>
                <a:gd name="T6" fmla="*/ 0 w 146"/>
                <a:gd name="T7" fmla="*/ 0 h 107"/>
                <a:gd name="T8" fmla="*/ 0 w 146"/>
                <a:gd name="T9" fmla="*/ 0 h 107"/>
                <a:gd name="T10" fmla="*/ 0 w 146"/>
                <a:gd name="T11" fmla="*/ 0 h 107"/>
                <a:gd name="T12" fmla="*/ 0 w 146"/>
                <a:gd name="T13" fmla="*/ 0 h 107"/>
                <a:gd name="T14" fmla="*/ 0 w 146"/>
                <a:gd name="T15" fmla="*/ 0 h 107"/>
                <a:gd name="T16" fmla="*/ 0 w 146"/>
                <a:gd name="T17" fmla="*/ 0 h 107"/>
                <a:gd name="T18" fmla="*/ 0 w 146"/>
                <a:gd name="T19" fmla="*/ 0 h 107"/>
                <a:gd name="T20" fmla="*/ 0 w 146"/>
                <a:gd name="T21" fmla="*/ 0 h 107"/>
                <a:gd name="T22" fmla="*/ 0 w 146"/>
                <a:gd name="T23" fmla="*/ 0 h 107"/>
                <a:gd name="T24" fmla="*/ 0 w 146"/>
                <a:gd name="T25" fmla="*/ 0 h 107"/>
                <a:gd name="T26" fmla="*/ 0 w 146"/>
                <a:gd name="T27" fmla="*/ 0 h 107"/>
                <a:gd name="T28" fmla="*/ 0 w 146"/>
                <a:gd name="T29" fmla="*/ 0 h 107"/>
                <a:gd name="T30" fmla="*/ 0 w 146"/>
                <a:gd name="T31" fmla="*/ 0 h 107"/>
                <a:gd name="T32" fmla="*/ 0 w 146"/>
                <a:gd name="T33" fmla="*/ 0 h 107"/>
                <a:gd name="T34" fmla="*/ 0 w 146"/>
                <a:gd name="T35" fmla="*/ 0 h 107"/>
                <a:gd name="T36" fmla="*/ 0 w 146"/>
                <a:gd name="T37" fmla="*/ 0 h 1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107"/>
                <a:gd name="T59" fmla="*/ 146 w 146"/>
                <a:gd name="T60" fmla="*/ 107 h 1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107">
                  <a:moveTo>
                    <a:pt x="45" y="0"/>
                  </a:moveTo>
                  <a:lnTo>
                    <a:pt x="42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5" y="12"/>
                  </a:lnTo>
                  <a:lnTo>
                    <a:pt x="6" y="23"/>
                  </a:lnTo>
                  <a:lnTo>
                    <a:pt x="0" y="38"/>
                  </a:lnTo>
                  <a:lnTo>
                    <a:pt x="0" y="58"/>
                  </a:lnTo>
                  <a:lnTo>
                    <a:pt x="6" y="85"/>
                  </a:lnTo>
                  <a:lnTo>
                    <a:pt x="84" y="107"/>
                  </a:lnTo>
                  <a:lnTo>
                    <a:pt x="83" y="103"/>
                  </a:lnTo>
                  <a:lnTo>
                    <a:pt x="83" y="91"/>
                  </a:lnTo>
                  <a:lnTo>
                    <a:pt x="83" y="75"/>
                  </a:lnTo>
                  <a:lnTo>
                    <a:pt x="86" y="56"/>
                  </a:lnTo>
                  <a:lnTo>
                    <a:pt x="92" y="40"/>
                  </a:lnTo>
                  <a:lnTo>
                    <a:pt x="103" y="27"/>
                  </a:lnTo>
                  <a:lnTo>
                    <a:pt x="121" y="19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72" name="Freeform 639"/>
            <p:cNvSpPr>
              <a:spLocks/>
            </p:cNvSpPr>
            <p:nvPr/>
          </p:nvSpPr>
          <p:spPr bwMode="auto">
            <a:xfrm>
              <a:off x="4553" y="3485"/>
              <a:ext cx="63" cy="16"/>
            </a:xfrm>
            <a:custGeom>
              <a:avLst/>
              <a:gdLst>
                <a:gd name="T0" fmla="*/ 0 w 629"/>
                <a:gd name="T1" fmla="*/ 0 h 182"/>
                <a:gd name="T2" fmla="*/ 0 w 629"/>
                <a:gd name="T3" fmla="*/ 0 h 182"/>
                <a:gd name="T4" fmla="*/ 0 w 629"/>
                <a:gd name="T5" fmla="*/ 0 h 182"/>
                <a:gd name="T6" fmla="*/ 0 w 629"/>
                <a:gd name="T7" fmla="*/ 0 h 182"/>
                <a:gd name="T8" fmla="*/ 0 w 629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9"/>
                <a:gd name="T16" fmla="*/ 0 h 182"/>
                <a:gd name="T17" fmla="*/ 629 w 629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9" h="182">
                  <a:moveTo>
                    <a:pt x="0" y="40"/>
                  </a:moveTo>
                  <a:lnTo>
                    <a:pt x="601" y="182"/>
                  </a:lnTo>
                  <a:lnTo>
                    <a:pt x="629" y="142"/>
                  </a:lnTo>
                  <a:lnTo>
                    <a:pt x="29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73" name="Freeform 640"/>
            <p:cNvSpPr>
              <a:spLocks/>
            </p:cNvSpPr>
            <p:nvPr/>
          </p:nvSpPr>
          <p:spPr bwMode="auto">
            <a:xfrm>
              <a:off x="4553" y="349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0 w 606"/>
                <a:gd name="T3" fmla="*/ 0 h 170"/>
                <a:gd name="T4" fmla="*/ 0 w 606"/>
                <a:gd name="T5" fmla="*/ 0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6"/>
                <a:gd name="T16" fmla="*/ 0 h 170"/>
                <a:gd name="T17" fmla="*/ 606 w 606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74" name="Freeform 641"/>
            <p:cNvSpPr>
              <a:spLocks/>
            </p:cNvSpPr>
            <p:nvPr/>
          </p:nvSpPr>
          <p:spPr bwMode="auto">
            <a:xfrm>
              <a:off x="4553" y="348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0 w 606"/>
                <a:gd name="T3" fmla="*/ 0 h 170"/>
                <a:gd name="T4" fmla="*/ 0 w 606"/>
                <a:gd name="T5" fmla="*/ 0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6"/>
                <a:gd name="T16" fmla="*/ 0 h 170"/>
                <a:gd name="T17" fmla="*/ 606 w 606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74" name="Group 683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40305" name="Freeform 644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0 w 1913"/>
                <a:gd name="T1" fmla="*/ 0 h 1606"/>
                <a:gd name="T2" fmla="*/ 0 w 1913"/>
                <a:gd name="T3" fmla="*/ 0 h 1606"/>
                <a:gd name="T4" fmla="*/ 0 w 1913"/>
                <a:gd name="T5" fmla="*/ 0 h 1606"/>
                <a:gd name="T6" fmla="*/ 0 w 1913"/>
                <a:gd name="T7" fmla="*/ 0 h 1606"/>
                <a:gd name="T8" fmla="*/ 0 w 1913"/>
                <a:gd name="T9" fmla="*/ 0 h 1606"/>
                <a:gd name="T10" fmla="*/ 0 w 1913"/>
                <a:gd name="T11" fmla="*/ 0 h 1606"/>
                <a:gd name="T12" fmla="*/ 0 w 1913"/>
                <a:gd name="T13" fmla="*/ 0 h 1606"/>
                <a:gd name="T14" fmla="*/ 0 w 1913"/>
                <a:gd name="T15" fmla="*/ 0 h 1606"/>
                <a:gd name="T16" fmla="*/ 0 w 1913"/>
                <a:gd name="T17" fmla="*/ 0 h 1606"/>
                <a:gd name="T18" fmla="*/ 0 w 1913"/>
                <a:gd name="T19" fmla="*/ 0 h 1606"/>
                <a:gd name="T20" fmla="*/ 0 w 1913"/>
                <a:gd name="T21" fmla="*/ 0 h 1606"/>
                <a:gd name="T22" fmla="*/ 0 w 1913"/>
                <a:gd name="T23" fmla="*/ 0 h 1606"/>
                <a:gd name="T24" fmla="*/ 0 w 1913"/>
                <a:gd name="T25" fmla="*/ 0 h 1606"/>
                <a:gd name="T26" fmla="*/ 0 w 1913"/>
                <a:gd name="T27" fmla="*/ 0 h 1606"/>
                <a:gd name="T28" fmla="*/ 0 w 1913"/>
                <a:gd name="T29" fmla="*/ 0 h 1606"/>
                <a:gd name="T30" fmla="*/ 0 w 1913"/>
                <a:gd name="T31" fmla="*/ 0 h 1606"/>
                <a:gd name="T32" fmla="*/ 0 w 1913"/>
                <a:gd name="T33" fmla="*/ 0 h 1606"/>
                <a:gd name="T34" fmla="*/ 0 w 1913"/>
                <a:gd name="T35" fmla="*/ 0 h 1606"/>
                <a:gd name="T36" fmla="*/ 0 w 1913"/>
                <a:gd name="T37" fmla="*/ 0 h 1606"/>
                <a:gd name="T38" fmla="*/ 0 w 1913"/>
                <a:gd name="T39" fmla="*/ 0 h 1606"/>
                <a:gd name="T40" fmla="*/ 0 w 1913"/>
                <a:gd name="T41" fmla="*/ 0 h 1606"/>
                <a:gd name="T42" fmla="*/ 0 w 1913"/>
                <a:gd name="T43" fmla="*/ 0 h 1606"/>
                <a:gd name="T44" fmla="*/ 0 w 1913"/>
                <a:gd name="T45" fmla="*/ 0 h 1606"/>
                <a:gd name="T46" fmla="*/ 0 w 1913"/>
                <a:gd name="T47" fmla="*/ 0 h 1606"/>
                <a:gd name="T48" fmla="*/ 0 w 1913"/>
                <a:gd name="T49" fmla="*/ 0 h 1606"/>
                <a:gd name="T50" fmla="*/ 0 w 1913"/>
                <a:gd name="T51" fmla="*/ 0 h 1606"/>
                <a:gd name="T52" fmla="*/ 0 w 1913"/>
                <a:gd name="T53" fmla="*/ 0 h 1606"/>
                <a:gd name="T54" fmla="*/ 0 w 1913"/>
                <a:gd name="T55" fmla="*/ 0 h 1606"/>
                <a:gd name="T56" fmla="*/ 0 w 1913"/>
                <a:gd name="T57" fmla="*/ 0 h 1606"/>
                <a:gd name="T58" fmla="*/ 0 w 1913"/>
                <a:gd name="T59" fmla="*/ 0 h 1606"/>
                <a:gd name="T60" fmla="*/ 0 w 1913"/>
                <a:gd name="T61" fmla="*/ 0 h 1606"/>
                <a:gd name="T62" fmla="*/ 0 w 1913"/>
                <a:gd name="T63" fmla="*/ 0 h 1606"/>
                <a:gd name="T64" fmla="*/ 0 w 1913"/>
                <a:gd name="T65" fmla="*/ 0 h 1606"/>
                <a:gd name="T66" fmla="*/ 0 w 1913"/>
                <a:gd name="T67" fmla="*/ 0 h 1606"/>
                <a:gd name="T68" fmla="*/ 0 w 1913"/>
                <a:gd name="T69" fmla="*/ 0 h 1606"/>
                <a:gd name="T70" fmla="*/ 0 w 1913"/>
                <a:gd name="T71" fmla="*/ 0 h 1606"/>
                <a:gd name="T72" fmla="*/ 0 w 1913"/>
                <a:gd name="T73" fmla="*/ 0 h 1606"/>
                <a:gd name="T74" fmla="*/ 0 w 1913"/>
                <a:gd name="T75" fmla="*/ 0 h 1606"/>
                <a:gd name="T76" fmla="*/ 0 w 1913"/>
                <a:gd name="T77" fmla="*/ 0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13"/>
                <a:gd name="T118" fmla="*/ 0 h 1606"/>
                <a:gd name="T119" fmla="*/ 1913 w 1913"/>
                <a:gd name="T120" fmla="*/ 1606 h 160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06" name="Freeform 645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0 w 614"/>
                <a:gd name="T1" fmla="*/ 0 h 697"/>
                <a:gd name="T2" fmla="*/ 0 w 614"/>
                <a:gd name="T3" fmla="*/ 0 h 697"/>
                <a:gd name="T4" fmla="*/ 0 w 614"/>
                <a:gd name="T5" fmla="*/ 0 h 697"/>
                <a:gd name="T6" fmla="*/ 0 w 614"/>
                <a:gd name="T7" fmla="*/ 0 h 697"/>
                <a:gd name="T8" fmla="*/ 0 w 614"/>
                <a:gd name="T9" fmla="*/ 0 h 697"/>
                <a:gd name="T10" fmla="*/ 0 w 614"/>
                <a:gd name="T11" fmla="*/ 0 h 697"/>
                <a:gd name="T12" fmla="*/ 0 w 614"/>
                <a:gd name="T13" fmla="*/ 0 h 697"/>
                <a:gd name="T14" fmla="*/ 0 w 614"/>
                <a:gd name="T15" fmla="*/ 0 h 697"/>
                <a:gd name="T16" fmla="*/ 0 w 614"/>
                <a:gd name="T17" fmla="*/ 0 h 697"/>
                <a:gd name="T18" fmla="*/ 0 w 614"/>
                <a:gd name="T19" fmla="*/ 0 h 697"/>
                <a:gd name="T20" fmla="*/ 0 w 614"/>
                <a:gd name="T21" fmla="*/ 0 h 697"/>
                <a:gd name="T22" fmla="*/ 0 w 614"/>
                <a:gd name="T23" fmla="*/ 0 h 697"/>
                <a:gd name="T24" fmla="*/ 0 w 614"/>
                <a:gd name="T25" fmla="*/ 0 h 697"/>
                <a:gd name="T26" fmla="*/ 0 w 614"/>
                <a:gd name="T27" fmla="*/ 0 h 697"/>
                <a:gd name="T28" fmla="*/ 0 w 614"/>
                <a:gd name="T29" fmla="*/ 0 h 697"/>
                <a:gd name="T30" fmla="*/ 0 w 614"/>
                <a:gd name="T31" fmla="*/ 0 h 697"/>
                <a:gd name="T32" fmla="*/ 0 w 614"/>
                <a:gd name="T33" fmla="*/ 0 h 697"/>
                <a:gd name="T34" fmla="*/ 0 w 614"/>
                <a:gd name="T35" fmla="*/ 0 h 697"/>
                <a:gd name="T36" fmla="*/ 0 w 614"/>
                <a:gd name="T37" fmla="*/ 0 h 697"/>
                <a:gd name="T38" fmla="*/ 0 w 614"/>
                <a:gd name="T39" fmla="*/ 0 h 697"/>
                <a:gd name="T40" fmla="*/ 0 w 614"/>
                <a:gd name="T41" fmla="*/ 0 h 697"/>
                <a:gd name="T42" fmla="*/ 0 w 614"/>
                <a:gd name="T43" fmla="*/ 0 h 697"/>
                <a:gd name="T44" fmla="*/ 0 w 614"/>
                <a:gd name="T45" fmla="*/ 0 h 697"/>
                <a:gd name="T46" fmla="*/ 0 w 614"/>
                <a:gd name="T47" fmla="*/ 0 h 697"/>
                <a:gd name="T48" fmla="*/ 0 w 614"/>
                <a:gd name="T49" fmla="*/ 0 h 697"/>
                <a:gd name="T50" fmla="*/ 0 w 614"/>
                <a:gd name="T51" fmla="*/ 0 h 697"/>
                <a:gd name="T52" fmla="*/ 0 w 614"/>
                <a:gd name="T53" fmla="*/ 0 h 697"/>
                <a:gd name="T54" fmla="*/ 0 w 614"/>
                <a:gd name="T55" fmla="*/ 0 h 697"/>
                <a:gd name="T56" fmla="*/ 0 w 614"/>
                <a:gd name="T57" fmla="*/ 0 h 697"/>
                <a:gd name="T58" fmla="*/ 0 w 614"/>
                <a:gd name="T59" fmla="*/ 0 h 697"/>
                <a:gd name="T60" fmla="*/ 0 w 614"/>
                <a:gd name="T61" fmla="*/ 0 h 697"/>
                <a:gd name="T62" fmla="*/ 0 w 614"/>
                <a:gd name="T63" fmla="*/ 0 h 697"/>
                <a:gd name="T64" fmla="*/ 0 w 614"/>
                <a:gd name="T65" fmla="*/ 0 h 697"/>
                <a:gd name="T66" fmla="*/ 0 w 614"/>
                <a:gd name="T67" fmla="*/ 0 h 697"/>
                <a:gd name="T68" fmla="*/ 0 w 614"/>
                <a:gd name="T69" fmla="*/ 0 h 697"/>
                <a:gd name="T70" fmla="*/ 0 w 614"/>
                <a:gd name="T71" fmla="*/ 0 h 697"/>
                <a:gd name="T72" fmla="*/ 0 w 614"/>
                <a:gd name="T73" fmla="*/ 0 h 697"/>
                <a:gd name="T74" fmla="*/ 0 w 614"/>
                <a:gd name="T75" fmla="*/ 0 h 697"/>
                <a:gd name="T76" fmla="*/ 0 w 614"/>
                <a:gd name="T77" fmla="*/ 0 h 697"/>
                <a:gd name="T78" fmla="*/ 0 w 614"/>
                <a:gd name="T79" fmla="*/ 0 h 697"/>
                <a:gd name="T80" fmla="*/ 0 w 614"/>
                <a:gd name="T81" fmla="*/ 0 h 697"/>
                <a:gd name="T82" fmla="*/ 0 w 614"/>
                <a:gd name="T83" fmla="*/ 0 h 697"/>
                <a:gd name="T84" fmla="*/ 0 w 614"/>
                <a:gd name="T85" fmla="*/ 0 h 697"/>
                <a:gd name="T86" fmla="*/ 0 w 614"/>
                <a:gd name="T87" fmla="*/ 0 h 697"/>
                <a:gd name="T88" fmla="*/ 0 w 614"/>
                <a:gd name="T89" fmla="*/ 0 h 697"/>
                <a:gd name="T90" fmla="*/ 0 w 614"/>
                <a:gd name="T91" fmla="*/ 0 h 697"/>
                <a:gd name="T92" fmla="*/ 0 w 614"/>
                <a:gd name="T93" fmla="*/ 0 h 697"/>
                <a:gd name="T94" fmla="*/ 0 w 614"/>
                <a:gd name="T95" fmla="*/ 0 h 697"/>
                <a:gd name="T96" fmla="*/ 0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14"/>
                <a:gd name="T148" fmla="*/ 0 h 697"/>
                <a:gd name="T149" fmla="*/ 614 w 614"/>
                <a:gd name="T150" fmla="*/ 697 h 69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07" name="Freeform 646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0 h 693"/>
                <a:gd name="T2" fmla="*/ 0 w 1014"/>
                <a:gd name="T3" fmla="*/ 0 h 693"/>
                <a:gd name="T4" fmla="*/ 0 w 1014"/>
                <a:gd name="T5" fmla="*/ 0 h 693"/>
                <a:gd name="T6" fmla="*/ 0 w 1014"/>
                <a:gd name="T7" fmla="*/ 0 h 693"/>
                <a:gd name="T8" fmla="*/ 0 w 1014"/>
                <a:gd name="T9" fmla="*/ 0 h 693"/>
                <a:gd name="T10" fmla="*/ 0 w 1014"/>
                <a:gd name="T11" fmla="*/ 0 h 693"/>
                <a:gd name="T12" fmla="*/ 0 w 1014"/>
                <a:gd name="T13" fmla="*/ 0 h 693"/>
                <a:gd name="T14" fmla="*/ 0 w 1014"/>
                <a:gd name="T15" fmla="*/ 0 h 693"/>
                <a:gd name="T16" fmla="*/ 0 w 1014"/>
                <a:gd name="T17" fmla="*/ 0 h 693"/>
                <a:gd name="T18" fmla="*/ 0 w 1014"/>
                <a:gd name="T19" fmla="*/ 0 h 693"/>
                <a:gd name="T20" fmla="*/ 0 w 1014"/>
                <a:gd name="T21" fmla="*/ 0 h 693"/>
                <a:gd name="T22" fmla="*/ 0 w 1014"/>
                <a:gd name="T23" fmla="*/ 0 h 693"/>
                <a:gd name="T24" fmla="*/ 0 w 1014"/>
                <a:gd name="T25" fmla="*/ 0 h 693"/>
                <a:gd name="T26" fmla="*/ 0 w 1014"/>
                <a:gd name="T27" fmla="*/ 0 h 693"/>
                <a:gd name="T28" fmla="*/ 0 w 1014"/>
                <a:gd name="T29" fmla="*/ 0 h 693"/>
                <a:gd name="T30" fmla="*/ 0 w 1014"/>
                <a:gd name="T31" fmla="*/ 0 h 693"/>
                <a:gd name="T32" fmla="*/ 0 w 1014"/>
                <a:gd name="T33" fmla="*/ 0 h 693"/>
                <a:gd name="T34" fmla="*/ 0 w 1014"/>
                <a:gd name="T35" fmla="*/ 0 h 693"/>
                <a:gd name="T36" fmla="*/ 0 w 1014"/>
                <a:gd name="T37" fmla="*/ 0 h 693"/>
                <a:gd name="T38" fmla="*/ 0 w 1014"/>
                <a:gd name="T39" fmla="*/ 0 h 693"/>
                <a:gd name="T40" fmla="*/ 0 w 1014"/>
                <a:gd name="T41" fmla="*/ 0 h 693"/>
                <a:gd name="T42" fmla="*/ 0 w 1014"/>
                <a:gd name="T43" fmla="*/ 0 h 693"/>
                <a:gd name="T44" fmla="*/ 0 w 1014"/>
                <a:gd name="T45" fmla="*/ 0 h 693"/>
                <a:gd name="T46" fmla="*/ 0 w 1014"/>
                <a:gd name="T47" fmla="*/ 0 h 693"/>
                <a:gd name="T48" fmla="*/ 0 w 1014"/>
                <a:gd name="T49" fmla="*/ 0 h 693"/>
                <a:gd name="T50" fmla="*/ 0 w 1014"/>
                <a:gd name="T51" fmla="*/ 0 h 693"/>
                <a:gd name="T52" fmla="*/ 0 w 1014"/>
                <a:gd name="T53" fmla="*/ 0 h 693"/>
                <a:gd name="T54" fmla="*/ 0 w 1014"/>
                <a:gd name="T55" fmla="*/ 0 h 693"/>
                <a:gd name="T56" fmla="*/ 0 w 1014"/>
                <a:gd name="T57" fmla="*/ 0 h 693"/>
                <a:gd name="T58" fmla="*/ 0 w 1014"/>
                <a:gd name="T59" fmla="*/ 0 h 693"/>
                <a:gd name="T60" fmla="*/ 0 w 1014"/>
                <a:gd name="T61" fmla="*/ 0 h 693"/>
                <a:gd name="T62" fmla="*/ 0 w 1014"/>
                <a:gd name="T63" fmla="*/ 0 h 693"/>
                <a:gd name="T64" fmla="*/ 0 w 1014"/>
                <a:gd name="T65" fmla="*/ 0 h 693"/>
                <a:gd name="T66" fmla="*/ 0 w 1014"/>
                <a:gd name="T67" fmla="*/ 0 h 693"/>
                <a:gd name="T68" fmla="*/ 0 w 1014"/>
                <a:gd name="T69" fmla="*/ 0 h 693"/>
                <a:gd name="T70" fmla="*/ 0 w 1014"/>
                <a:gd name="T71" fmla="*/ 0 h 693"/>
                <a:gd name="T72" fmla="*/ 0 w 1014"/>
                <a:gd name="T73" fmla="*/ 0 h 693"/>
                <a:gd name="T74" fmla="*/ 0 w 1014"/>
                <a:gd name="T75" fmla="*/ 0 h 693"/>
                <a:gd name="T76" fmla="*/ 0 w 1014"/>
                <a:gd name="T77" fmla="*/ 0 h 693"/>
                <a:gd name="T78" fmla="*/ 0 w 1014"/>
                <a:gd name="T79" fmla="*/ 0 h 693"/>
                <a:gd name="T80" fmla="*/ 0 w 1014"/>
                <a:gd name="T81" fmla="*/ 0 h 693"/>
                <a:gd name="T82" fmla="*/ 0 w 1014"/>
                <a:gd name="T83" fmla="*/ 0 h 693"/>
                <a:gd name="T84" fmla="*/ 0 w 1014"/>
                <a:gd name="T85" fmla="*/ 0 h 693"/>
                <a:gd name="T86" fmla="*/ 0 w 1014"/>
                <a:gd name="T87" fmla="*/ 0 h 693"/>
                <a:gd name="T88" fmla="*/ 0 w 1014"/>
                <a:gd name="T89" fmla="*/ 0 h 693"/>
                <a:gd name="T90" fmla="*/ 0 w 1014"/>
                <a:gd name="T91" fmla="*/ 0 h 693"/>
                <a:gd name="T92" fmla="*/ 0 w 1014"/>
                <a:gd name="T93" fmla="*/ 0 h 693"/>
                <a:gd name="T94" fmla="*/ 0 w 1014"/>
                <a:gd name="T95" fmla="*/ 0 h 693"/>
                <a:gd name="T96" fmla="*/ 0 w 1014"/>
                <a:gd name="T97" fmla="*/ 0 h 693"/>
                <a:gd name="T98" fmla="*/ 0 w 1014"/>
                <a:gd name="T99" fmla="*/ 0 h 693"/>
                <a:gd name="T100" fmla="*/ 0 w 1014"/>
                <a:gd name="T101" fmla="*/ 0 h 693"/>
                <a:gd name="T102" fmla="*/ 0 w 1014"/>
                <a:gd name="T103" fmla="*/ 0 h 693"/>
                <a:gd name="T104" fmla="*/ 0 w 1014"/>
                <a:gd name="T105" fmla="*/ 0 h 693"/>
                <a:gd name="T106" fmla="*/ 0 w 1014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14"/>
                <a:gd name="T163" fmla="*/ 0 h 693"/>
                <a:gd name="T164" fmla="*/ 1014 w 1014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08" name="Freeform 647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0 w 745"/>
                <a:gd name="T1" fmla="*/ 0 h 240"/>
                <a:gd name="T2" fmla="*/ 0 w 745"/>
                <a:gd name="T3" fmla="*/ 0 h 240"/>
                <a:gd name="T4" fmla="*/ 0 w 745"/>
                <a:gd name="T5" fmla="*/ 0 h 240"/>
                <a:gd name="T6" fmla="*/ 0 w 745"/>
                <a:gd name="T7" fmla="*/ 0 h 240"/>
                <a:gd name="T8" fmla="*/ 0 w 745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240"/>
                <a:gd name="T17" fmla="*/ 745 w 745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09" name="Freeform 648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0 w 319"/>
                <a:gd name="T1" fmla="*/ 0 h 109"/>
                <a:gd name="T2" fmla="*/ 0 w 319"/>
                <a:gd name="T3" fmla="*/ 0 h 109"/>
                <a:gd name="T4" fmla="*/ 0 w 319"/>
                <a:gd name="T5" fmla="*/ 0 h 109"/>
                <a:gd name="T6" fmla="*/ 0 w 319"/>
                <a:gd name="T7" fmla="*/ 0 h 109"/>
                <a:gd name="T8" fmla="*/ 0 w 319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09"/>
                <a:gd name="T17" fmla="*/ 319 w 319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10" name="Freeform 649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0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0 w 213"/>
                <a:gd name="T7" fmla="*/ 0 h 81"/>
                <a:gd name="T8" fmla="*/ 0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81"/>
                <a:gd name="T17" fmla="*/ 213 w 21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11" name="Freeform 650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0 h 415"/>
                <a:gd name="T2" fmla="*/ 0 w 1254"/>
                <a:gd name="T3" fmla="*/ 0 h 415"/>
                <a:gd name="T4" fmla="*/ 0 w 1254"/>
                <a:gd name="T5" fmla="*/ 0 h 415"/>
                <a:gd name="T6" fmla="*/ 0 w 1254"/>
                <a:gd name="T7" fmla="*/ 0 h 415"/>
                <a:gd name="T8" fmla="*/ 0 w 1254"/>
                <a:gd name="T9" fmla="*/ 0 h 415"/>
                <a:gd name="T10" fmla="*/ 0 w 1254"/>
                <a:gd name="T11" fmla="*/ 0 h 415"/>
                <a:gd name="T12" fmla="*/ 0 w 1254"/>
                <a:gd name="T13" fmla="*/ 0 h 415"/>
                <a:gd name="T14" fmla="*/ 0 w 1254"/>
                <a:gd name="T15" fmla="*/ 0 h 415"/>
                <a:gd name="T16" fmla="*/ 0 w 1254"/>
                <a:gd name="T17" fmla="*/ 0 h 415"/>
                <a:gd name="T18" fmla="*/ 0 w 1254"/>
                <a:gd name="T19" fmla="*/ 0 h 415"/>
                <a:gd name="T20" fmla="*/ 0 w 1254"/>
                <a:gd name="T21" fmla="*/ 0 h 415"/>
                <a:gd name="T22" fmla="*/ 0 w 1254"/>
                <a:gd name="T23" fmla="*/ 0 h 415"/>
                <a:gd name="T24" fmla="*/ 0 w 1254"/>
                <a:gd name="T25" fmla="*/ 0 h 415"/>
                <a:gd name="T26" fmla="*/ 0 w 1254"/>
                <a:gd name="T27" fmla="*/ 0 h 415"/>
                <a:gd name="T28" fmla="*/ 0 w 1254"/>
                <a:gd name="T29" fmla="*/ 0 h 415"/>
                <a:gd name="T30" fmla="*/ 0 w 1254"/>
                <a:gd name="T31" fmla="*/ 0 h 415"/>
                <a:gd name="T32" fmla="*/ 0 w 1254"/>
                <a:gd name="T33" fmla="*/ 0 h 415"/>
                <a:gd name="T34" fmla="*/ 0 w 1254"/>
                <a:gd name="T35" fmla="*/ 0 h 415"/>
                <a:gd name="T36" fmla="*/ 0 w 1254"/>
                <a:gd name="T37" fmla="*/ 0 h 415"/>
                <a:gd name="T38" fmla="*/ 0 w 1254"/>
                <a:gd name="T39" fmla="*/ 0 h 415"/>
                <a:gd name="T40" fmla="*/ 0 w 1254"/>
                <a:gd name="T41" fmla="*/ 0 h 415"/>
                <a:gd name="T42" fmla="*/ 0 w 1254"/>
                <a:gd name="T43" fmla="*/ 0 h 415"/>
                <a:gd name="T44" fmla="*/ 0 w 1254"/>
                <a:gd name="T45" fmla="*/ 0 h 415"/>
                <a:gd name="T46" fmla="*/ 0 w 1254"/>
                <a:gd name="T47" fmla="*/ 0 h 415"/>
                <a:gd name="T48" fmla="*/ 0 w 1254"/>
                <a:gd name="T49" fmla="*/ 0 h 415"/>
                <a:gd name="T50" fmla="*/ 0 w 1254"/>
                <a:gd name="T51" fmla="*/ 0 h 415"/>
                <a:gd name="T52" fmla="*/ 0 w 1254"/>
                <a:gd name="T53" fmla="*/ 0 h 415"/>
                <a:gd name="T54" fmla="*/ 0 w 1254"/>
                <a:gd name="T55" fmla="*/ 0 h 415"/>
                <a:gd name="T56" fmla="*/ 0 w 1254"/>
                <a:gd name="T57" fmla="*/ 0 h 415"/>
                <a:gd name="T58" fmla="*/ 0 w 1254"/>
                <a:gd name="T59" fmla="*/ 0 h 415"/>
                <a:gd name="T60" fmla="*/ 0 w 1254"/>
                <a:gd name="T61" fmla="*/ 0 h 415"/>
                <a:gd name="T62" fmla="*/ 0 w 1254"/>
                <a:gd name="T63" fmla="*/ 0 h 415"/>
                <a:gd name="T64" fmla="*/ 0 w 1254"/>
                <a:gd name="T65" fmla="*/ 0 h 415"/>
                <a:gd name="T66" fmla="*/ 0 w 1254"/>
                <a:gd name="T67" fmla="*/ 0 h 415"/>
                <a:gd name="T68" fmla="*/ 0 w 1254"/>
                <a:gd name="T69" fmla="*/ 0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54"/>
                <a:gd name="T106" fmla="*/ 0 h 415"/>
                <a:gd name="T107" fmla="*/ 1254 w 1254"/>
                <a:gd name="T108" fmla="*/ 415 h 4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12" name="Freeform 651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0 w 447"/>
                <a:gd name="T1" fmla="*/ 0 h 198"/>
                <a:gd name="T2" fmla="*/ 0 w 447"/>
                <a:gd name="T3" fmla="*/ 0 h 198"/>
                <a:gd name="T4" fmla="*/ 0 w 447"/>
                <a:gd name="T5" fmla="*/ 0 h 198"/>
                <a:gd name="T6" fmla="*/ 0 w 447"/>
                <a:gd name="T7" fmla="*/ 0 h 198"/>
                <a:gd name="T8" fmla="*/ 0 w 447"/>
                <a:gd name="T9" fmla="*/ 0 h 198"/>
                <a:gd name="T10" fmla="*/ 0 w 447"/>
                <a:gd name="T11" fmla="*/ 0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7"/>
                <a:gd name="T19" fmla="*/ 0 h 198"/>
                <a:gd name="T20" fmla="*/ 447 w 447"/>
                <a:gd name="T21" fmla="*/ 198 h 1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13" name="Freeform 652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0 w 238"/>
                <a:gd name="T1" fmla="*/ 0 h 947"/>
                <a:gd name="T2" fmla="*/ 0 w 238"/>
                <a:gd name="T3" fmla="*/ 0 h 947"/>
                <a:gd name="T4" fmla="*/ 0 w 238"/>
                <a:gd name="T5" fmla="*/ 0 h 947"/>
                <a:gd name="T6" fmla="*/ 0 w 238"/>
                <a:gd name="T7" fmla="*/ 0 h 947"/>
                <a:gd name="T8" fmla="*/ 0 w 238"/>
                <a:gd name="T9" fmla="*/ 0 h 947"/>
                <a:gd name="T10" fmla="*/ 0 w 238"/>
                <a:gd name="T11" fmla="*/ 0 h 947"/>
                <a:gd name="T12" fmla="*/ 0 w 238"/>
                <a:gd name="T13" fmla="*/ 0 h 947"/>
                <a:gd name="T14" fmla="*/ 0 w 238"/>
                <a:gd name="T15" fmla="*/ 0 h 947"/>
                <a:gd name="T16" fmla="*/ 0 w 238"/>
                <a:gd name="T17" fmla="*/ 0 h 947"/>
                <a:gd name="T18" fmla="*/ 0 w 238"/>
                <a:gd name="T19" fmla="*/ 0 h 947"/>
                <a:gd name="T20" fmla="*/ 0 w 238"/>
                <a:gd name="T21" fmla="*/ 0 h 947"/>
                <a:gd name="T22" fmla="*/ 0 w 238"/>
                <a:gd name="T23" fmla="*/ 0 h 947"/>
                <a:gd name="T24" fmla="*/ 0 w 238"/>
                <a:gd name="T25" fmla="*/ 0 h 947"/>
                <a:gd name="T26" fmla="*/ 0 w 238"/>
                <a:gd name="T27" fmla="*/ 0 h 947"/>
                <a:gd name="T28" fmla="*/ 0 w 238"/>
                <a:gd name="T29" fmla="*/ 0 h 947"/>
                <a:gd name="T30" fmla="*/ 0 w 238"/>
                <a:gd name="T31" fmla="*/ 0 h 947"/>
                <a:gd name="T32" fmla="*/ 0 w 238"/>
                <a:gd name="T33" fmla="*/ 0 h 947"/>
                <a:gd name="T34" fmla="*/ 0 w 238"/>
                <a:gd name="T35" fmla="*/ 0 h 947"/>
                <a:gd name="T36" fmla="*/ 0 w 238"/>
                <a:gd name="T37" fmla="*/ 0 h 947"/>
                <a:gd name="T38" fmla="*/ 0 w 238"/>
                <a:gd name="T39" fmla="*/ 0 h 947"/>
                <a:gd name="T40" fmla="*/ 0 w 238"/>
                <a:gd name="T41" fmla="*/ 0 h 947"/>
                <a:gd name="T42" fmla="*/ 0 w 238"/>
                <a:gd name="T43" fmla="*/ 0 h 947"/>
                <a:gd name="T44" fmla="*/ 0 w 238"/>
                <a:gd name="T45" fmla="*/ 0 h 947"/>
                <a:gd name="T46" fmla="*/ 0 w 238"/>
                <a:gd name="T47" fmla="*/ 0 h 947"/>
                <a:gd name="T48" fmla="*/ 0 w 238"/>
                <a:gd name="T49" fmla="*/ 0 h 947"/>
                <a:gd name="T50" fmla="*/ 0 w 238"/>
                <a:gd name="T51" fmla="*/ 0 h 947"/>
                <a:gd name="T52" fmla="*/ 0 w 238"/>
                <a:gd name="T53" fmla="*/ 0 h 947"/>
                <a:gd name="T54" fmla="*/ 0 w 238"/>
                <a:gd name="T55" fmla="*/ 0 h 947"/>
                <a:gd name="T56" fmla="*/ 0 w 238"/>
                <a:gd name="T57" fmla="*/ 0 h 947"/>
                <a:gd name="T58" fmla="*/ 0 w 238"/>
                <a:gd name="T59" fmla="*/ 0 h 947"/>
                <a:gd name="T60" fmla="*/ 0 w 238"/>
                <a:gd name="T61" fmla="*/ 0 h 947"/>
                <a:gd name="T62" fmla="*/ 0 w 238"/>
                <a:gd name="T63" fmla="*/ 0 h 947"/>
                <a:gd name="T64" fmla="*/ 0 w 238"/>
                <a:gd name="T65" fmla="*/ 0 h 947"/>
                <a:gd name="T66" fmla="*/ 0 w 238"/>
                <a:gd name="T67" fmla="*/ 0 h 947"/>
                <a:gd name="T68" fmla="*/ 0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"/>
                <a:gd name="T106" fmla="*/ 0 h 947"/>
                <a:gd name="T107" fmla="*/ 238 w 238"/>
                <a:gd name="T108" fmla="*/ 947 h 94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14" name="Freeform 653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0 w 203"/>
                <a:gd name="T1" fmla="*/ 0 h 799"/>
                <a:gd name="T2" fmla="*/ 0 w 203"/>
                <a:gd name="T3" fmla="*/ 0 h 799"/>
                <a:gd name="T4" fmla="*/ 0 w 203"/>
                <a:gd name="T5" fmla="*/ 0 h 799"/>
                <a:gd name="T6" fmla="*/ 0 w 203"/>
                <a:gd name="T7" fmla="*/ 0 h 799"/>
                <a:gd name="T8" fmla="*/ 0 w 203"/>
                <a:gd name="T9" fmla="*/ 0 h 799"/>
                <a:gd name="T10" fmla="*/ 0 w 203"/>
                <a:gd name="T11" fmla="*/ 0 h 799"/>
                <a:gd name="T12" fmla="*/ 0 w 203"/>
                <a:gd name="T13" fmla="*/ 0 h 799"/>
                <a:gd name="T14" fmla="*/ 0 w 203"/>
                <a:gd name="T15" fmla="*/ 0 h 799"/>
                <a:gd name="T16" fmla="*/ 0 w 203"/>
                <a:gd name="T17" fmla="*/ 0 h 799"/>
                <a:gd name="T18" fmla="*/ 0 w 203"/>
                <a:gd name="T19" fmla="*/ 0 h 799"/>
                <a:gd name="T20" fmla="*/ 0 w 203"/>
                <a:gd name="T21" fmla="*/ 0 h 799"/>
                <a:gd name="T22" fmla="*/ 0 w 203"/>
                <a:gd name="T23" fmla="*/ 0 h 799"/>
                <a:gd name="T24" fmla="*/ 0 w 203"/>
                <a:gd name="T25" fmla="*/ 0 h 799"/>
                <a:gd name="T26" fmla="*/ 0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0 h 799"/>
                <a:gd name="T36" fmla="*/ 0 w 203"/>
                <a:gd name="T37" fmla="*/ 0 h 799"/>
                <a:gd name="T38" fmla="*/ 0 w 203"/>
                <a:gd name="T39" fmla="*/ 0 h 799"/>
                <a:gd name="T40" fmla="*/ 0 w 203"/>
                <a:gd name="T41" fmla="*/ 0 h 799"/>
                <a:gd name="T42" fmla="*/ 0 w 203"/>
                <a:gd name="T43" fmla="*/ 0 h 799"/>
                <a:gd name="T44" fmla="*/ 0 w 203"/>
                <a:gd name="T45" fmla="*/ 0 h 799"/>
                <a:gd name="T46" fmla="*/ 0 w 203"/>
                <a:gd name="T47" fmla="*/ 0 h 799"/>
                <a:gd name="T48" fmla="*/ 0 w 203"/>
                <a:gd name="T49" fmla="*/ 0 h 799"/>
                <a:gd name="T50" fmla="*/ 0 w 203"/>
                <a:gd name="T51" fmla="*/ 0 h 799"/>
                <a:gd name="T52" fmla="*/ 0 w 203"/>
                <a:gd name="T53" fmla="*/ 0 h 799"/>
                <a:gd name="T54" fmla="*/ 0 w 203"/>
                <a:gd name="T55" fmla="*/ 0 h 799"/>
                <a:gd name="T56" fmla="*/ 0 w 203"/>
                <a:gd name="T57" fmla="*/ 0 h 799"/>
                <a:gd name="T58" fmla="*/ 0 w 203"/>
                <a:gd name="T59" fmla="*/ 0 h 799"/>
                <a:gd name="T60" fmla="*/ 0 w 203"/>
                <a:gd name="T61" fmla="*/ 0 h 799"/>
                <a:gd name="T62" fmla="*/ 0 w 203"/>
                <a:gd name="T63" fmla="*/ 0 h 799"/>
                <a:gd name="T64" fmla="*/ 0 w 203"/>
                <a:gd name="T65" fmla="*/ 0 h 799"/>
                <a:gd name="T66" fmla="*/ 0 w 203"/>
                <a:gd name="T67" fmla="*/ 0 h 799"/>
                <a:gd name="T68" fmla="*/ 0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799"/>
                <a:gd name="T107" fmla="*/ 203 w 203"/>
                <a:gd name="T108" fmla="*/ 799 h 7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15" name="Freeform 654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0 w 171"/>
                <a:gd name="T1" fmla="*/ 0 h 650"/>
                <a:gd name="T2" fmla="*/ 0 w 171"/>
                <a:gd name="T3" fmla="*/ 0 h 650"/>
                <a:gd name="T4" fmla="*/ 0 w 171"/>
                <a:gd name="T5" fmla="*/ 0 h 650"/>
                <a:gd name="T6" fmla="*/ 0 w 171"/>
                <a:gd name="T7" fmla="*/ 0 h 650"/>
                <a:gd name="T8" fmla="*/ 0 w 171"/>
                <a:gd name="T9" fmla="*/ 0 h 650"/>
                <a:gd name="T10" fmla="*/ 0 w 171"/>
                <a:gd name="T11" fmla="*/ 0 h 650"/>
                <a:gd name="T12" fmla="*/ 0 w 171"/>
                <a:gd name="T13" fmla="*/ 0 h 650"/>
                <a:gd name="T14" fmla="*/ 0 w 171"/>
                <a:gd name="T15" fmla="*/ 0 h 650"/>
                <a:gd name="T16" fmla="*/ 0 w 171"/>
                <a:gd name="T17" fmla="*/ 0 h 650"/>
                <a:gd name="T18" fmla="*/ 0 w 171"/>
                <a:gd name="T19" fmla="*/ 0 h 650"/>
                <a:gd name="T20" fmla="*/ 0 w 171"/>
                <a:gd name="T21" fmla="*/ 0 h 650"/>
                <a:gd name="T22" fmla="*/ 0 w 171"/>
                <a:gd name="T23" fmla="*/ 0 h 650"/>
                <a:gd name="T24" fmla="*/ 0 w 171"/>
                <a:gd name="T25" fmla="*/ 0 h 650"/>
                <a:gd name="T26" fmla="*/ 0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0 h 650"/>
                <a:gd name="T36" fmla="*/ 0 w 171"/>
                <a:gd name="T37" fmla="*/ 0 h 650"/>
                <a:gd name="T38" fmla="*/ 0 w 171"/>
                <a:gd name="T39" fmla="*/ 0 h 650"/>
                <a:gd name="T40" fmla="*/ 0 w 171"/>
                <a:gd name="T41" fmla="*/ 0 h 650"/>
                <a:gd name="T42" fmla="*/ 0 w 171"/>
                <a:gd name="T43" fmla="*/ 0 h 650"/>
                <a:gd name="T44" fmla="*/ 0 w 171"/>
                <a:gd name="T45" fmla="*/ 0 h 650"/>
                <a:gd name="T46" fmla="*/ 0 w 171"/>
                <a:gd name="T47" fmla="*/ 0 h 650"/>
                <a:gd name="T48" fmla="*/ 0 w 171"/>
                <a:gd name="T49" fmla="*/ 0 h 650"/>
                <a:gd name="T50" fmla="*/ 0 w 171"/>
                <a:gd name="T51" fmla="*/ 0 h 650"/>
                <a:gd name="T52" fmla="*/ 0 w 171"/>
                <a:gd name="T53" fmla="*/ 0 h 650"/>
                <a:gd name="T54" fmla="*/ 0 w 171"/>
                <a:gd name="T55" fmla="*/ 0 h 650"/>
                <a:gd name="T56" fmla="*/ 0 w 171"/>
                <a:gd name="T57" fmla="*/ 0 h 650"/>
                <a:gd name="T58" fmla="*/ 0 w 171"/>
                <a:gd name="T59" fmla="*/ 0 h 650"/>
                <a:gd name="T60" fmla="*/ 0 w 171"/>
                <a:gd name="T61" fmla="*/ 0 h 650"/>
                <a:gd name="T62" fmla="*/ 0 w 171"/>
                <a:gd name="T63" fmla="*/ 0 h 650"/>
                <a:gd name="T64" fmla="*/ 0 w 171"/>
                <a:gd name="T65" fmla="*/ 0 h 650"/>
                <a:gd name="T66" fmla="*/ 0 w 171"/>
                <a:gd name="T67" fmla="*/ 0 h 650"/>
                <a:gd name="T68" fmla="*/ 0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"/>
                <a:gd name="T106" fmla="*/ 0 h 650"/>
                <a:gd name="T107" fmla="*/ 171 w 171"/>
                <a:gd name="T108" fmla="*/ 650 h 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16" name="Freeform 655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0 w 138"/>
                <a:gd name="T1" fmla="*/ 0 h 502"/>
                <a:gd name="T2" fmla="*/ 0 w 138"/>
                <a:gd name="T3" fmla="*/ 0 h 502"/>
                <a:gd name="T4" fmla="*/ 0 w 138"/>
                <a:gd name="T5" fmla="*/ 0 h 502"/>
                <a:gd name="T6" fmla="*/ 0 w 138"/>
                <a:gd name="T7" fmla="*/ 0 h 502"/>
                <a:gd name="T8" fmla="*/ 0 w 138"/>
                <a:gd name="T9" fmla="*/ 0 h 502"/>
                <a:gd name="T10" fmla="*/ 0 w 138"/>
                <a:gd name="T11" fmla="*/ 0 h 502"/>
                <a:gd name="T12" fmla="*/ 0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0 h 502"/>
                <a:gd name="T20" fmla="*/ 0 w 138"/>
                <a:gd name="T21" fmla="*/ 0 h 502"/>
                <a:gd name="T22" fmla="*/ 0 w 138"/>
                <a:gd name="T23" fmla="*/ 0 h 502"/>
                <a:gd name="T24" fmla="*/ 0 w 138"/>
                <a:gd name="T25" fmla="*/ 0 h 502"/>
                <a:gd name="T26" fmla="*/ 0 w 138"/>
                <a:gd name="T27" fmla="*/ 0 h 502"/>
                <a:gd name="T28" fmla="*/ 0 w 138"/>
                <a:gd name="T29" fmla="*/ 0 h 502"/>
                <a:gd name="T30" fmla="*/ 0 w 138"/>
                <a:gd name="T31" fmla="*/ 0 h 502"/>
                <a:gd name="T32" fmla="*/ 0 w 138"/>
                <a:gd name="T33" fmla="*/ 0 h 502"/>
                <a:gd name="T34" fmla="*/ 0 w 138"/>
                <a:gd name="T35" fmla="*/ 0 h 502"/>
                <a:gd name="T36" fmla="*/ 0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8"/>
                <a:gd name="T58" fmla="*/ 0 h 502"/>
                <a:gd name="T59" fmla="*/ 138 w 138"/>
                <a:gd name="T60" fmla="*/ 502 h 5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17" name="Freeform 656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0 w 104"/>
                <a:gd name="T1" fmla="*/ 0 h 353"/>
                <a:gd name="T2" fmla="*/ 0 w 104"/>
                <a:gd name="T3" fmla="*/ 0 h 353"/>
                <a:gd name="T4" fmla="*/ 0 w 104"/>
                <a:gd name="T5" fmla="*/ 0 h 353"/>
                <a:gd name="T6" fmla="*/ 0 w 104"/>
                <a:gd name="T7" fmla="*/ 0 h 353"/>
                <a:gd name="T8" fmla="*/ 0 w 104"/>
                <a:gd name="T9" fmla="*/ 0 h 353"/>
                <a:gd name="T10" fmla="*/ 0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0 h 353"/>
                <a:gd name="T20" fmla="*/ 0 w 104"/>
                <a:gd name="T21" fmla="*/ 0 h 353"/>
                <a:gd name="T22" fmla="*/ 0 w 104"/>
                <a:gd name="T23" fmla="*/ 0 h 353"/>
                <a:gd name="T24" fmla="*/ 0 w 104"/>
                <a:gd name="T25" fmla="*/ 0 h 353"/>
                <a:gd name="T26" fmla="*/ 0 w 104"/>
                <a:gd name="T27" fmla="*/ 0 h 353"/>
                <a:gd name="T28" fmla="*/ 0 w 104"/>
                <a:gd name="T29" fmla="*/ 0 h 353"/>
                <a:gd name="T30" fmla="*/ 0 w 104"/>
                <a:gd name="T31" fmla="*/ 0 h 353"/>
                <a:gd name="T32" fmla="*/ 0 w 104"/>
                <a:gd name="T33" fmla="*/ 0 h 353"/>
                <a:gd name="T34" fmla="*/ 0 w 104"/>
                <a:gd name="T35" fmla="*/ 0 h 353"/>
                <a:gd name="T36" fmla="*/ 0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353"/>
                <a:gd name="T59" fmla="*/ 104 w 104"/>
                <a:gd name="T60" fmla="*/ 353 h 3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18" name="Freeform 657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0 w 72"/>
                <a:gd name="T1" fmla="*/ 0 h 204"/>
                <a:gd name="T2" fmla="*/ 0 w 72"/>
                <a:gd name="T3" fmla="*/ 0 h 204"/>
                <a:gd name="T4" fmla="*/ 0 w 72"/>
                <a:gd name="T5" fmla="*/ 0 h 204"/>
                <a:gd name="T6" fmla="*/ 0 w 72"/>
                <a:gd name="T7" fmla="*/ 0 h 204"/>
                <a:gd name="T8" fmla="*/ 0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0 h 204"/>
                <a:gd name="T20" fmla="*/ 0 w 72"/>
                <a:gd name="T21" fmla="*/ 0 h 204"/>
                <a:gd name="T22" fmla="*/ 0 w 72"/>
                <a:gd name="T23" fmla="*/ 0 h 204"/>
                <a:gd name="T24" fmla="*/ 0 w 72"/>
                <a:gd name="T25" fmla="*/ 0 h 204"/>
                <a:gd name="T26" fmla="*/ 0 w 72"/>
                <a:gd name="T27" fmla="*/ 0 h 204"/>
                <a:gd name="T28" fmla="*/ 0 w 72"/>
                <a:gd name="T29" fmla="*/ 0 h 204"/>
                <a:gd name="T30" fmla="*/ 0 w 72"/>
                <a:gd name="T31" fmla="*/ 0 h 204"/>
                <a:gd name="T32" fmla="*/ 0 w 72"/>
                <a:gd name="T33" fmla="*/ 0 h 204"/>
                <a:gd name="T34" fmla="*/ 0 w 72"/>
                <a:gd name="T35" fmla="*/ 0 h 204"/>
                <a:gd name="T36" fmla="*/ 0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04"/>
                <a:gd name="T59" fmla="*/ 72 w 72"/>
                <a:gd name="T60" fmla="*/ 204 h 2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19" name="Freeform 658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0 w 104"/>
                <a:gd name="T1" fmla="*/ 0 h 104"/>
                <a:gd name="T2" fmla="*/ 0 w 104"/>
                <a:gd name="T3" fmla="*/ 0 h 104"/>
                <a:gd name="T4" fmla="*/ 0 w 104"/>
                <a:gd name="T5" fmla="*/ 0 h 104"/>
                <a:gd name="T6" fmla="*/ 0 w 104"/>
                <a:gd name="T7" fmla="*/ 0 h 104"/>
                <a:gd name="T8" fmla="*/ 0 w 104"/>
                <a:gd name="T9" fmla="*/ 0 h 104"/>
                <a:gd name="T10" fmla="*/ 0 w 104"/>
                <a:gd name="T11" fmla="*/ 0 h 104"/>
                <a:gd name="T12" fmla="*/ 0 w 104"/>
                <a:gd name="T13" fmla="*/ 0 h 104"/>
                <a:gd name="T14" fmla="*/ 0 w 104"/>
                <a:gd name="T15" fmla="*/ 0 h 104"/>
                <a:gd name="T16" fmla="*/ 0 w 104"/>
                <a:gd name="T17" fmla="*/ 0 h 104"/>
                <a:gd name="T18" fmla="*/ 0 w 104"/>
                <a:gd name="T19" fmla="*/ 0 h 104"/>
                <a:gd name="T20" fmla="*/ 0 w 104"/>
                <a:gd name="T21" fmla="*/ 0 h 104"/>
                <a:gd name="T22" fmla="*/ 0 w 104"/>
                <a:gd name="T23" fmla="*/ 0 h 104"/>
                <a:gd name="T24" fmla="*/ 0 w 104"/>
                <a:gd name="T25" fmla="*/ 0 h 104"/>
                <a:gd name="T26" fmla="*/ 0 w 104"/>
                <a:gd name="T27" fmla="*/ 0 h 104"/>
                <a:gd name="T28" fmla="*/ 0 w 104"/>
                <a:gd name="T29" fmla="*/ 0 h 104"/>
                <a:gd name="T30" fmla="*/ 0 w 104"/>
                <a:gd name="T31" fmla="*/ 0 h 104"/>
                <a:gd name="T32" fmla="*/ 0 w 104"/>
                <a:gd name="T33" fmla="*/ 0 h 104"/>
                <a:gd name="T34" fmla="*/ 0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0 h 104"/>
                <a:gd name="T50" fmla="*/ 0 w 104"/>
                <a:gd name="T51" fmla="*/ 0 h 104"/>
                <a:gd name="T52" fmla="*/ 0 w 104"/>
                <a:gd name="T53" fmla="*/ 0 h 104"/>
                <a:gd name="T54" fmla="*/ 0 w 104"/>
                <a:gd name="T55" fmla="*/ 0 h 104"/>
                <a:gd name="T56" fmla="*/ 0 w 104"/>
                <a:gd name="T57" fmla="*/ 0 h 104"/>
                <a:gd name="T58" fmla="*/ 0 w 104"/>
                <a:gd name="T59" fmla="*/ 0 h 104"/>
                <a:gd name="T60" fmla="*/ 0 w 104"/>
                <a:gd name="T61" fmla="*/ 0 h 104"/>
                <a:gd name="T62" fmla="*/ 0 w 104"/>
                <a:gd name="T63" fmla="*/ 0 h 104"/>
                <a:gd name="T64" fmla="*/ 0 w 104"/>
                <a:gd name="T65" fmla="*/ 0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4"/>
                <a:gd name="T100" fmla="*/ 0 h 104"/>
                <a:gd name="T101" fmla="*/ 104 w 104"/>
                <a:gd name="T102" fmla="*/ 104 h 1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20" name="Freeform 659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21" name="Freeform 660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22" name="Freeform 661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0 w 148"/>
                <a:gd name="T1" fmla="*/ 0 h 712"/>
                <a:gd name="T2" fmla="*/ 0 w 148"/>
                <a:gd name="T3" fmla="*/ 0 h 712"/>
                <a:gd name="T4" fmla="*/ 0 w 148"/>
                <a:gd name="T5" fmla="*/ 0 h 712"/>
                <a:gd name="T6" fmla="*/ 0 w 148"/>
                <a:gd name="T7" fmla="*/ 0 h 712"/>
                <a:gd name="T8" fmla="*/ 0 w 148"/>
                <a:gd name="T9" fmla="*/ 0 h 712"/>
                <a:gd name="T10" fmla="*/ 0 w 148"/>
                <a:gd name="T11" fmla="*/ 0 h 712"/>
                <a:gd name="T12" fmla="*/ 0 w 148"/>
                <a:gd name="T13" fmla="*/ 0 h 712"/>
                <a:gd name="T14" fmla="*/ 0 w 148"/>
                <a:gd name="T15" fmla="*/ 0 h 712"/>
                <a:gd name="T16" fmla="*/ 0 w 148"/>
                <a:gd name="T17" fmla="*/ 0 h 712"/>
                <a:gd name="T18" fmla="*/ 0 w 148"/>
                <a:gd name="T19" fmla="*/ 0 h 712"/>
                <a:gd name="T20" fmla="*/ 0 w 148"/>
                <a:gd name="T21" fmla="*/ 0 h 712"/>
                <a:gd name="T22" fmla="*/ 0 w 148"/>
                <a:gd name="T23" fmla="*/ 0 h 712"/>
                <a:gd name="T24" fmla="*/ 0 w 148"/>
                <a:gd name="T25" fmla="*/ 0 h 712"/>
                <a:gd name="T26" fmla="*/ 0 w 148"/>
                <a:gd name="T27" fmla="*/ 0 h 712"/>
                <a:gd name="T28" fmla="*/ 0 w 148"/>
                <a:gd name="T29" fmla="*/ 0 h 712"/>
                <a:gd name="T30" fmla="*/ 0 w 148"/>
                <a:gd name="T31" fmla="*/ 0 h 712"/>
                <a:gd name="T32" fmla="*/ 0 w 148"/>
                <a:gd name="T33" fmla="*/ 0 h 712"/>
                <a:gd name="T34" fmla="*/ 0 w 148"/>
                <a:gd name="T35" fmla="*/ 0 h 712"/>
                <a:gd name="T36" fmla="*/ 0 w 148"/>
                <a:gd name="T37" fmla="*/ 0 h 712"/>
                <a:gd name="T38" fmla="*/ 0 w 148"/>
                <a:gd name="T39" fmla="*/ 0 h 712"/>
                <a:gd name="T40" fmla="*/ 0 w 148"/>
                <a:gd name="T41" fmla="*/ 0 h 712"/>
                <a:gd name="T42" fmla="*/ 0 w 148"/>
                <a:gd name="T43" fmla="*/ 0 h 712"/>
                <a:gd name="T44" fmla="*/ 0 w 148"/>
                <a:gd name="T45" fmla="*/ 0 h 712"/>
                <a:gd name="T46" fmla="*/ 0 w 148"/>
                <a:gd name="T47" fmla="*/ 0 h 712"/>
                <a:gd name="T48" fmla="*/ 0 w 148"/>
                <a:gd name="T49" fmla="*/ 0 h 712"/>
                <a:gd name="T50" fmla="*/ 0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712"/>
                <a:gd name="T80" fmla="*/ 148 w 148"/>
                <a:gd name="T81" fmla="*/ 712 h 71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23" name="Freeform 662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0 w 201"/>
                <a:gd name="T1" fmla="*/ 0 h 795"/>
                <a:gd name="T2" fmla="*/ 0 w 201"/>
                <a:gd name="T3" fmla="*/ 0 h 795"/>
                <a:gd name="T4" fmla="*/ 0 w 201"/>
                <a:gd name="T5" fmla="*/ 0 h 795"/>
                <a:gd name="T6" fmla="*/ 0 w 201"/>
                <a:gd name="T7" fmla="*/ 0 h 795"/>
                <a:gd name="T8" fmla="*/ 0 w 201"/>
                <a:gd name="T9" fmla="*/ 0 h 795"/>
                <a:gd name="T10" fmla="*/ 0 w 201"/>
                <a:gd name="T11" fmla="*/ 0 h 795"/>
                <a:gd name="T12" fmla="*/ 0 w 201"/>
                <a:gd name="T13" fmla="*/ 0 h 795"/>
                <a:gd name="T14" fmla="*/ 0 w 201"/>
                <a:gd name="T15" fmla="*/ 0 h 795"/>
                <a:gd name="T16" fmla="*/ 0 w 201"/>
                <a:gd name="T17" fmla="*/ 0 h 795"/>
                <a:gd name="T18" fmla="*/ 0 w 201"/>
                <a:gd name="T19" fmla="*/ 0 h 795"/>
                <a:gd name="T20" fmla="*/ 0 w 201"/>
                <a:gd name="T21" fmla="*/ 0 h 795"/>
                <a:gd name="T22" fmla="*/ 0 w 201"/>
                <a:gd name="T23" fmla="*/ 0 h 795"/>
                <a:gd name="T24" fmla="*/ 0 w 201"/>
                <a:gd name="T25" fmla="*/ 0 h 795"/>
                <a:gd name="T26" fmla="*/ 0 w 201"/>
                <a:gd name="T27" fmla="*/ 0 h 795"/>
                <a:gd name="T28" fmla="*/ 0 w 201"/>
                <a:gd name="T29" fmla="*/ 0 h 795"/>
                <a:gd name="T30" fmla="*/ 0 w 201"/>
                <a:gd name="T31" fmla="*/ 0 h 795"/>
                <a:gd name="T32" fmla="*/ 0 w 201"/>
                <a:gd name="T33" fmla="*/ 0 h 795"/>
                <a:gd name="T34" fmla="*/ 0 w 201"/>
                <a:gd name="T35" fmla="*/ 0 h 795"/>
                <a:gd name="T36" fmla="*/ 0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1"/>
                <a:gd name="T58" fmla="*/ 0 h 795"/>
                <a:gd name="T59" fmla="*/ 201 w 201"/>
                <a:gd name="T60" fmla="*/ 795 h 7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24" name="Freeform 663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0 w 129"/>
                <a:gd name="T1" fmla="*/ 0 h 622"/>
                <a:gd name="T2" fmla="*/ 0 w 129"/>
                <a:gd name="T3" fmla="*/ 0 h 622"/>
                <a:gd name="T4" fmla="*/ 0 w 129"/>
                <a:gd name="T5" fmla="*/ 0 h 622"/>
                <a:gd name="T6" fmla="*/ 0 w 129"/>
                <a:gd name="T7" fmla="*/ 0 h 622"/>
                <a:gd name="T8" fmla="*/ 0 w 129"/>
                <a:gd name="T9" fmla="*/ 0 h 622"/>
                <a:gd name="T10" fmla="*/ 0 w 129"/>
                <a:gd name="T11" fmla="*/ 0 h 622"/>
                <a:gd name="T12" fmla="*/ 0 w 129"/>
                <a:gd name="T13" fmla="*/ 0 h 622"/>
                <a:gd name="T14" fmla="*/ 0 w 129"/>
                <a:gd name="T15" fmla="*/ 0 h 622"/>
                <a:gd name="T16" fmla="*/ 0 w 129"/>
                <a:gd name="T17" fmla="*/ 0 h 622"/>
                <a:gd name="T18" fmla="*/ 0 w 129"/>
                <a:gd name="T19" fmla="*/ 0 h 622"/>
                <a:gd name="T20" fmla="*/ 0 w 129"/>
                <a:gd name="T21" fmla="*/ 0 h 622"/>
                <a:gd name="T22" fmla="*/ 0 w 129"/>
                <a:gd name="T23" fmla="*/ 0 h 622"/>
                <a:gd name="T24" fmla="*/ 0 w 129"/>
                <a:gd name="T25" fmla="*/ 0 h 622"/>
                <a:gd name="T26" fmla="*/ 0 w 129"/>
                <a:gd name="T27" fmla="*/ 0 h 622"/>
                <a:gd name="T28" fmla="*/ 0 w 129"/>
                <a:gd name="T29" fmla="*/ 0 h 622"/>
                <a:gd name="T30" fmla="*/ 0 w 129"/>
                <a:gd name="T31" fmla="*/ 0 h 622"/>
                <a:gd name="T32" fmla="*/ 0 w 129"/>
                <a:gd name="T33" fmla="*/ 0 h 622"/>
                <a:gd name="T34" fmla="*/ 0 w 129"/>
                <a:gd name="T35" fmla="*/ 0 h 622"/>
                <a:gd name="T36" fmla="*/ 0 w 129"/>
                <a:gd name="T37" fmla="*/ 0 h 622"/>
                <a:gd name="T38" fmla="*/ 0 w 129"/>
                <a:gd name="T39" fmla="*/ 0 h 622"/>
                <a:gd name="T40" fmla="*/ 0 w 129"/>
                <a:gd name="T41" fmla="*/ 0 h 622"/>
                <a:gd name="T42" fmla="*/ 0 w 129"/>
                <a:gd name="T43" fmla="*/ 0 h 622"/>
                <a:gd name="T44" fmla="*/ 0 w 129"/>
                <a:gd name="T45" fmla="*/ 0 h 622"/>
                <a:gd name="T46" fmla="*/ 0 w 129"/>
                <a:gd name="T47" fmla="*/ 0 h 622"/>
                <a:gd name="T48" fmla="*/ 0 w 129"/>
                <a:gd name="T49" fmla="*/ 0 h 622"/>
                <a:gd name="T50" fmla="*/ 0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9"/>
                <a:gd name="T79" fmla="*/ 0 h 622"/>
                <a:gd name="T80" fmla="*/ 129 w 129"/>
                <a:gd name="T81" fmla="*/ 622 h 6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25" name="Freeform 664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0 h 531"/>
                <a:gd name="T6" fmla="*/ 0 w 110"/>
                <a:gd name="T7" fmla="*/ 0 h 531"/>
                <a:gd name="T8" fmla="*/ 0 w 110"/>
                <a:gd name="T9" fmla="*/ 0 h 531"/>
                <a:gd name="T10" fmla="*/ 0 w 110"/>
                <a:gd name="T11" fmla="*/ 0 h 531"/>
                <a:gd name="T12" fmla="*/ 0 w 110"/>
                <a:gd name="T13" fmla="*/ 0 h 531"/>
                <a:gd name="T14" fmla="*/ 0 w 110"/>
                <a:gd name="T15" fmla="*/ 0 h 531"/>
                <a:gd name="T16" fmla="*/ 0 w 110"/>
                <a:gd name="T17" fmla="*/ 0 h 531"/>
                <a:gd name="T18" fmla="*/ 0 w 110"/>
                <a:gd name="T19" fmla="*/ 0 h 531"/>
                <a:gd name="T20" fmla="*/ 0 w 110"/>
                <a:gd name="T21" fmla="*/ 0 h 531"/>
                <a:gd name="T22" fmla="*/ 0 w 110"/>
                <a:gd name="T23" fmla="*/ 0 h 531"/>
                <a:gd name="T24" fmla="*/ 0 w 110"/>
                <a:gd name="T25" fmla="*/ 0 h 531"/>
                <a:gd name="T26" fmla="*/ 0 w 110"/>
                <a:gd name="T27" fmla="*/ 0 h 531"/>
                <a:gd name="T28" fmla="*/ 0 w 110"/>
                <a:gd name="T29" fmla="*/ 0 h 531"/>
                <a:gd name="T30" fmla="*/ 0 w 110"/>
                <a:gd name="T31" fmla="*/ 0 h 531"/>
                <a:gd name="T32" fmla="*/ 0 w 110"/>
                <a:gd name="T33" fmla="*/ 0 h 531"/>
                <a:gd name="T34" fmla="*/ 0 w 110"/>
                <a:gd name="T35" fmla="*/ 0 h 531"/>
                <a:gd name="T36" fmla="*/ 0 w 110"/>
                <a:gd name="T37" fmla="*/ 0 h 531"/>
                <a:gd name="T38" fmla="*/ 0 w 110"/>
                <a:gd name="T39" fmla="*/ 0 h 531"/>
                <a:gd name="T40" fmla="*/ 0 w 110"/>
                <a:gd name="T41" fmla="*/ 0 h 531"/>
                <a:gd name="T42" fmla="*/ 0 w 110"/>
                <a:gd name="T43" fmla="*/ 0 h 531"/>
                <a:gd name="T44" fmla="*/ 0 w 110"/>
                <a:gd name="T45" fmla="*/ 0 h 531"/>
                <a:gd name="T46" fmla="*/ 0 w 110"/>
                <a:gd name="T47" fmla="*/ 0 h 531"/>
                <a:gd name="T48" fmla="*/ 0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0"/>
                <a:gd name="T79" fmla="*/ 0 h 531"/>
                <a:gd name="T80" fmla="*/ 110 w 110"/>
                <a:gd name="T81" fmla="*/ 531 h 5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26" name="Freeform 665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0 h 438"/>
                <a:gd name="T6" fmla="*/ 0 w 92"/>
                <a:gd name="T7" fmla="*/ 0 h 438"/>
                <a:gd name="T8" fmla="*/ 0 w 92"/>
                <a:gd name="T9" fmla="*/ 0 h 438"/>
                <a:gd name="T10" fmla="*/ 0 w 92"/>
                <a:gd name="T11" fmla="*/ 0 h 438"/>
                <a:gd name="T12" fmla="*/ 0 w 92"/>
                <a:gd name="T13" fmla="*/ 0 h 438"/>
                <a:gd name="T14" fmla="*/ 0 w 92"/>
                <a:gd name="T15" fmla="*/ 0 h 438"/>
                <a:gd name="T16" fmla="*/ 0 w 92"/>
                <a:gd name="T17" fmla="*/ 0 h 438"/>
                <a:gd name="T18" fmla="*/ 0 w 92"/>
                <a:gd name="T19" fmla="*/ 0 h 438"/>
                <a:gd name="T20" fmla="*/ 0 w 92"/>
                <a:gd name="T21" fmla="*/ 0 h 438"/>
                <a:gd name="T22" fmla="*/ 0 w 92"/>
                <a:gd name="T23" fmla="*/ 0 h 438"/>
                <a:gd name="T24" fmla="*/ 0 w 92"/>
                <a:gd name="T25" fmla="*/ 0 h 438"/>
                <a:gd name="T26" fmla="*/ 0 w 92"/>
                <a:gd name="T27" fmla="*/ 0 h 438"/>
                <a:gd name="T28" fmla="*/ 0 w 92"/>
                <a:gd name="T29" fmla="*/ 0 h 438"/>
                <a:gd name="T30" fmla="*/ 0 w 92"/>
                <a:gd name="T31" fmla="*/ 0 h 438"/>
                <a:gd name="T32" fmla="*/ 0 w 92"/>
                <a:gd name="T33" fmla="*/ 0 h 438"/>
                <a:gd name="T34" fmla="*/ 0 w 92"/>
                <a:gd name="T35" fmla="*/ 0 h 438"/>
                <a:gd name="T36" fmla="*/ 0 w 92"/>
                <a:gd name="T37" fmla="*/ 0 h 438"/>
                <a:gd name="T38" fmla="*/ 0 w 92"/>
                <a:gd name="T39" fmla="*/ 0 h 438"/>
                <a:gd name="T40" fmla="*/ 0 w 92"/>
                <a:gd name="T41" fmla="*/ 0 h 438"/>
                <a:gd name="T42" fmla="*/ 0 w 92"/>
                <a:gd name="T43" fmla="*/ 0 h 438"/>
                <a:gd name="T44" fmla="*/ 0 w 92"/>
                <a:gd name="T45" fmla="*/ 0 h 438"/>
                <a:gd name="T46" fmla="*/ 0 w 92"/>
                <a:gd name="T47" fmla="*/ 0 h 438"/>
                <a:gd name="T48" fmla="*/ 0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2"/>
                <a:gd name="T79" fmla="*/ 0 h 438"/>
                <a:gd name="T80" fmla="*/ 92 w 92"/>
                <a:gd name="T81" fmla="*/ 438 h 4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27" name="Freeform 666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0 h 347"/>
                <a:gd name="T8" fmla="*/ 0 w 73"/>
                <a:gd name="T9" fmla="*/ 0 h 347"/>
                <a:gd name="T10" fmla="*/ 0 w 73"/>
                <a:gd name="T11" fmla="*/ 0 h 347"/>
                <a:gd name="T12" fmla="*/ 0 w 73"/>
                <a:gd name="T13" fmla="*/ 0 h 347"/>
                <a:gd name="T14" fmla="*/ 0 w 73"/>
                <a:gd name="T15" fmla="*/ 0 h 347"/>
                <a:gd name="T16" fmla="*/ 0 w 73"/>
                <a:gd name="T17" fmla="*/ 0 h 347"/>
                <a:gd name="T18" fmla="*/ 0 w 73"/>
                <a:gd name="T19" fmla="*/ 0 h 347"/>
                <a:gd name="T20" fmla="*/ 0 w 73"/>
                <a:gd name="T21" fmla="*/ 0 h 347"/>
                <a:gd name="T22" fmla="*/ 0 w 73"/>
                <a:gd name="T23" fmla="*/ 0 h 347"/>
                <a:gd name="T24" fmla="*/ 0 w 73"/>
                <a:gd name="T25" fmla="*/ 0 h 347"/>
                <a:gd name="T26" fmla="*/ 0 w 73"/>
                <a:gd name="T27" fmla="*/ 0 h 347"/>
                <a:gd name="T28" fmla="*/ 0 w 73"/>
                <a:gd name="T29" fmla="*/ 0 h 347"/>
                <a:gd name="T30" fmla="*/ 0 w 73"/>
                <a:gd name="T31" fmla="*/ 0 h 347"/>
                <a:gd name="T32" fmla="*/ 0 w 73"/>
                <a:gd name="T33" fmla="*/ 0 h 347"/>
                <a:gd name="T34" fmla="*/ 0 w 73"/>
                <a:gd name="T35" fmla="*/ 0 h 347"/>
                <a:gd name="T36" fmla="*/ 0 w 73"/>
                <a:gd name="T37" fmla="*/ 0 h 347"/>
                <a:gd name="T38" fmla="*/ 0 w 73"/>
                <a:gd name="T39" fmla="*/ 0 h 347"/>
                <a:gd name="T40" fmla="*/ 0 w 73"/>
                <a:gd name="T41" fmla="*/ 0 h 347"/>
                <a:gd name="T42" fmla="*/ 0 w 73"/>
                <a:gd name="T43" fmla="*/ 0 h 347"/>
                <a:gd name="T44" fmla="*/ 0 w 73"/>
                <a:gd name="T45" fmla="*/ 0 h 347"/>
                <a:gd name="T46" fmla="*/ 0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3"/>
                <a:gd name="T79" fmla="*/ 0 h 347"/>
                <a:gd name="T80" fmla="*/ 73 w 73"/>
                <a:gd name="T81" fmla="*/ 347 h 34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28" name="Freeform 667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0 h 256"/>
                <a:gd name="T8" fmla="*/ 0 w 52"/>
                <a:gd name="T9" fmla="*/ 0 h 256"/>
                <a:gd name="T10" fmla="*/ 0 w 52"/>
                <a:gd name="T11" fmla="*/ 0 h 256"/>
                <a:gd name="T12" fmla="*/ 0 w 52"/>
                <a:gd name="T13" fmla="*/ 0 h 256"/>
                <a:gd name="T14" fmla="*/ 0 w 52"/>
                <a:gd name="T15" fmla="*/ 0 h 256"/>
                <a:gd name="T16" fmla="*/ 0 w 52"/>
                <a:gd name="T17" fmla="*/ 0 h 256"/>
                <a:gd name="T18" fmla="*/ 0 w 52"/>
                <a:gd name="T19" fmla="*/ 0 h 256"/>
                <a:gd name="T20" fmla="*/ 0 w 52"/>
                <a:gd name="T21" fmla="*/ 0 h 256"/>
                <a:gd name="T22" fmla="*/ 0 w 52"/>
                <a:gd name="T23" fmla="*/ 0 h 256"/>
                <a:gd name="T24" fmla="*/ 0 w 52"/>
                <a:gd name="T25" fmla="*/ 0 h 256"/>
                <a:gd name="T26" fmla="*/ 0 w 52"/>
                <a:gd name="T27" fmla="*/ 0 h 256"/>
                <a:gd name="T28" fmla="*/ 0 w 52"/>
                <a:gd name="T29" fmla="*/ 0 h 256"/>
                <a:gd name="T30" fmla="*/ 0 w 52"/>
                <a:gd name="T31" fmla="*/ 0 h 256"/>
                <a:gd name="T32" fmla="*/ 0 w 52"/>
                <a:gd name="T33" fmla="*/ 0 h 256"/>
                <a:gd name="T34" fmla="*/ 0 w 52"/>
                <a:gd name="T35" fmla="*/ 0 h 256"/>
                <a:gd name="T36" fmla="*/ 0 w 52"/>
                <a:gd name="T37" fmla="*/ 0 h 256"/>
                <a:gd name="T38" fmla="*/ 0 w 52"/>
                <a:gd name="T39" fmla="*/ 0 h 256"/>
                <a:gd name="T40" fmla="*/ 0 w 52"/>
                <a:gd name="T41" fmla="*/ 0 h 256"/>
                <a:gd name="T42" fmla="*/ 0 w 52"/>
                <a:gd name="T43" fmla="*/ 0 h 256"/>
                <a:gd name="T44" fmla="*/ 0 w 52"/>
                <a:gd name="T45" fmla="*/ 0 h 256"/>
                <a:gd name="T46" fmla="*/ 0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2"/>
                <a:gd name="T79" fmla="*/ 0 h 256"/>
                <a:gd name="T80" fmla="*/ 52 w 52"/>
                <a:gd name="T81" fmla="*/ 256 h 2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29" name="Freeform 668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0 w 176"/>
                <a:gd name="T1" fmla="*/ 0 h 693"/>
                <a:gd name="T2" fmla="*/ 0 w 176"/>
                <a:gd name="T3" fmla="*/ 0 h 693"/>
                <a:gd name="T4" fmla="*/ 0 w 176"/>
                <a:gd name="T5" fmla="*/ 0 h 693"/>
                <a:gd name="T6" fmla="*/ 0 w 176"/>
                <a:gd name="T7" fmla="*/ 0 h 693"/>
                <a:gd name="T8" fmla="*/ 0 w 176"/>
                <a:gd name="T9" fmla="*/ 0 h 693"/>
                <a:gd name="T10" fmla="*/ 0 w 176"/>
                <a:gd name="T11" fmla="*/ 0 h 693"/>
                <a:gd name="T12" fmla="*/ 0 w 176"/>
                <a:gd name="T13" fmla="*/ 0 h 693"/>
                <a:gd name="T14" fmla="*/ 0 w 176"/>
                <a:gd name="T15" fmla="*/ 0 h 693"/>
                <a:gd name="T16" fmla="*/ 0 w 176"/>
                <a:gd name="T17" fmla="*/ 0 h 693"/>
                <a:gd name="T18" fmla="*/ 0 w 176"/>
                <a:gd name="T19" fmla="*/ 0 h 693"/>
                <a:gd name="T20" fmla="*/ 0 w 176"/>
                <a:gd name="T21" fmla="*/ 0 h 693"/>
                <a:gd name="T22" fmla="*/ 0 w 176"/>
                <a:gd name="T23" fmla="*/ 0 h 693"/>
                <a:gd name="T24" fmla="*/ 0 w 176"/>
                <a:gd name="T25" fmla="*/ 0 h 693"/>
                <a:gd name="T26" fmla="*/ 0 w 176"/>
                <a:gd name="T27" fmla="*/ 0 h 693"/>
                <a:gd name="T28" fmla="*/ 0 w 176"/>
                <a:gd name="T29" fmla="*/ 0 h 693"/>
                <a:gd name="T30" fmla="*/ 0 w 176"/>
                <a:gd name="T31" fmla="*/ 0 h 693"/>
                <a:gd name="T32" fmla="*/ 0 w 176"/>
                <a:gd name="T33" fmla="*/ 0 h 693"/>
                <a:gd name="T34" fmla="*/ 0 w 176"/>
                <a:gd name="T35" fmla="*/ 0 h 693"/>
                <a:gd name="T36" fmla="*/ 0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6"/>
                <a:gd name="T58" fmla="*/ 0 h 693"/>
                <a:gd name="T59" fmla="*/ 176 w 176"/>
                <a:gd name="T60" fmla="*/ 693 h 6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30" name="Freeform 669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0 w 149"/>
                <a:gd name="T1" fmla="*/ 0 h 592"/>
                <a:gd name="T2" fmla="*/ 0 w 149"/>
                <a:gd name="T3" fmla="*/ 0 h 592"/>
                <a:gd name="T4" fmla="*/ 0 w 149"/>
                <a:gd name="T5" fmla="*/ 0 h 592"/>
                <a:gd name="T6" fmla="*/ 0 w 149"/>
                <a:gd name="T7" fmla="*/ 0 h 592"/>
                <a:gd name="T8" fmla="*/ 0 w 149"/>
                <a:gd name="T9" fmla="*/ 0 h 592"/>
                <a:gd name="T10" fmla="*/ 0 w 149"/>
                <a:gd name="T11" fmla="*/ 0 h 592"/>
                <a:gd name="T12" fmla="*/ 0 w 149"/>
                <a:gd name="T13" fmla="*/ 0 h 592"/>
                <a:gd name="T14" fmla="*/ 0 w 149"/>
                <a:gd name="T15" fmla="*/ 0 h 592"/>
                <a:gd name="T16" fmla="*/ 0 w 149"/>
                <a:gd name="T17" fmla="*/ 0 h 592"/>
                <a:gd name="T18" fmla="*/ 0 w 149"/>
                <a:gd name="T19" fmla="*/ 0 h 592"/>
                <a:gd name="T20" fmla="*/ 0 w 149"/>
                <a:gd name="T21" fmla="*/ 0 h 592"/>
                <a:gd name="T22" fmla="*/ 0 w 149"/>
                <a:gd name="T23" fmla="*/ 0 h 592"/>
                <a:gd name="T24" fmla="*/ 0 w 149"/>
                <a:gd name="T25" fmla="*/ 0 h 592"/>
                <a:gd name="T26" fmla="*/ 0 w 149"/>
                <a:gd name="T27" fmla="*/ 0 h 592"/>
                <a:gd name="T28" fmla="*/ 0 w 149"/>
                <a:gd name="T29" fmla="*/ 0 h 592"/>
                <a:gd name="T30" fmla="*/ 0 w 149"/>
                <a:gd name="T31" fmla="*/ 0 h 592"/>
                <a:gd name="T32" fmla="*/ 0 w 149"/>
                <a:gd name="T33" fmla="*/ 0 h 592"/>
                <a:gd name="T34" fmla="*/ 0 w 149"/>
                <a:gd name="T35" fmla="*/ 0 h 592"/>
                <a:gd name="T36" fmla="*/ 0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9"/>
                <a:gd name="T58" fmla="*/ 0 h 592"/>
                <a:gd name="T59" fmla="*/ 149 w 149"/>
                <a:gd name="T60" fmla="*/ 592 h 5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31" name="Freeform 670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0 w 124"/>
                <a:gd name="T1" fmla="*/ 0 h 490"/>
                <a:gd name="T2" fmla="*/ 0 w 124"/>
                <a:gd name="T3" fmla="*/ 0 h 490"/>
                <a:gd name="T4" fmla="*/ 0 w 124"/>
                <a:gd name="T5" fmla="*/ 0 h 490"/>
                <a:gd name="T6" fmla="*/ 0 w 124"/>
                <a:gd name="T7" fmla="*/ 0 h 490"/>
                <a:gd name="T8" fmla="*/ 0 w 124"/>
                <a:gd name="T9" fmla="*/ 0 h 490"/>
                <a:gd name="T10" fmla="*/ 0 w 124"/>
                <a:gd name="T11" fmla="*/ 0 h 490"/>
                <a:gd name="T12" fmla="*/ 0 w 124"/>
                <a:gd name="T13" fmla="*/ 0 h 490"/>
                <a:gd name="T14" fmla="*/ 0 w 124"/>
                <a:gd name="T15" fmla="*/ 0 h 490"/>
                <a:gd name="T16" fmla="*/ 0 w 124"/>
                <a:gd name="T17" fmla="*/ 0 h 490"/>
                <a:gd name="T18" fmla="*/ 0 w 124"/>
                <a:gd name="T19" fmla="*/ 0 h 490"/>
                <a:gd name="T20" fmla="*/ 0 w 124"/>
                <a:gd name="T21" fmla="*/ 0 h 490"/>
                <a:gd name="T22" fmla="*/ 0 w 124"/>
                <a:gd name="T23" fmla="*/ 0 h 490"/>
                <a:gd name="T24" fmla="*/ 0 w 124"/>
                <a:gd name="T25" fmla="*/ 0 h 490"/>
                <a:gd name="T26" fmla="*/ 0 w 124"/>
                <a:gd name="T27" fmla="*/ 0 h 490"/>
                <a:gd name="T28" fmla="*/ 0 w 124"/>
                <a:gd name="T29" fmla="*/ 0 h 490"/>
                <a:gd name="T30" fmla="*/ 0 w 124"/>
                <a:gd name="T31" fmla="*/ 0 h 490"/>
                <a:gd name="T32" fmla="*/ 0 w 124"/>
                <a:gd name="T33" fmla="*/ 0 h 490"/>
                <a:gd name="T34" fmla="*/ 0 w 124"/>
                <a:gd name="T35" fmla="*/ 0 h 490"/>
                <a:gd name="T36" fmla="*/ 0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490"/>
                <a:gd name="T59" fmla="*/ 124 w 124"/>
                <a:gd name="T60" fmla="*/ 490 h 4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32" name="Freeform 671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0 w 99"/>
                <a:gd name="T1" fmla="*/ 0 h 389"/>
                <a:gd name="T2" fmla="*/ 0 w 99"/>
                <a:gd name="T3" fmla="*/ 0 h 389"/>
                <a:gd name="T4" fmla="*/ 0 w 99"/>
                <a:gd name="T5" fmla="*/ 0 h 389"/>
                <a:gd name="T6" fmla="*/ 0 w 99"/>
                <a:gd name="T7" fmla="*/ 0 h 389"/>
                <a:gd name="T8" fmla="*/ 0 w 99"/>
                <a:gd name="T9" fmla="*/ 0 h 389"/>
                <a:gd name="T10" fmla="*/ 0 w 99"/>
                <a:gd name="T11" fmla="*/ 0 h 389"/>
                <a:gd name="T12" fmla="*/ 0 w 99"/>
                <a:gd name="T13" fmla="*/ 0 h 389"/>
                <a:gd name="T14" fmla="*/ 0 w 99"/>
                <a:gd name="T15" fmla="*/ 0 h 389"/>
                <a:gd name="T16" fmla="*/ 0 w 99"/>
                <a:gd name="T17" fmla="*/ 0 h 389"/>
                <a:gd name="T18" fmla="*/ 0 w 99"/>
                <a:gd name="T19" fmla="*/ 0 h 389"/>
                <a:gd name="T20" fmla="*/ 0 w 99"/>
                <a:gd name="T21" fmla="*/ 0 h 389"/>
                <a:gd name="T22" fmla="*/ 0 w 99"/>
                <a:gd name="T23" fmla="*/ 0 h 389"/>
                <a:gd name="T24" fmla="*/ 0 w 99"/>
                <a:gd name="T25" fmla="*/ 0 h 389"/>
                <a:gd name="T26" fmla="*/ 0 w 99"/>
                <a:gd name="T27" fmla="*/ 0 h 389"/>
                <a:gd name="T28" fmla="*/ 0 w 99"/>
                <a:gd name="T29" fmla="*/ 0 h 389"/>
                <a:gd name="T30" fmla="*/ 0 w 99"/>
                <a:gd name="T31" fmla="*/ 0 h 389"/>
                <a:gd name="T32" fmla="*/ 0 w 99"/>
                <a:gd name="T33" fmla="*/ 0 h 389"/>
                <a:gd name="T34" fmla="*/ 0 w 99"/>
                <a:gd name="T35" fmla="*/ 0 h 389"/>
                <a:gd name="T36" fmla="*/ 0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9"/>
                <a:gd name="T58" fmla="*/ 0 h 389"/>
                <a:gd name="T59" fmla="*/ 99 w 99"/>
                <a:gd name="T60" fmla="*/ 389 h 3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33" name="Freeform 672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0 w 72"/>
                <a:gd name="T1" fmla="*/ 0 h 287"/>
                <a:gd name="T2" fmla="*/ 0 w 72"/>
                <a:gd name="T3" fmla="*/ 0 h 287"/>
                <a:gd name="T4" fmla="*/ 0 w 72"/>
                <a:gd name="T5" fmla="*/ 0 h 287"/>
                <a:gd name="T6" fmla="*/ 0 w 72"/>
                <a:gd name="T7" fmla="*/ 0 h 287"/>
                <a:gd name="T8" fmla="*/ 0 w 72"/>
                <a:gd name="T9" fmla="*/ 0 h 287"/>
                <a:gd name="T10" fmla="*/ 0 w 72"/>
                <a:gd name="T11" fmla="*/ 0 h 287"/>
                <a:gd name="T12" fmla="*/ 0 w 72"/>
                <a:gd name="T13" fmla="*/ 0 h 287"/>
                <a:gd name="T14" fmla="*/ 0 w 72"/>
                <a:gd name="T15" fmla="*/ 0 h 287"/>
                <a:gd name="T16" fmla="*/ 0 w 72"/>
                <a:gd name="T17" fmla="*/ 0 h 287"/>
                <a:gd name="T18" fmla="*/ 0 w 72"/>
                <a:gd name="T19" fmla="*/ 0 h 287"/>
                <a:gd name="T20" fmla="*/ 0 w 72"/>
                <a:gd name="T21" fmla="*/ 0 h 287"/>
                <a:gd name="T22" fmla="*/ 0 w 72"/>
                <a:gd name="T23" fmla="*/ 0 h 287"/>
                <a:gd name="T24" fmla="*/ 0 w 72"/>
                <a:gd name="T25" fmla="*/ 0 h 287"/>
                <a:gd name="T26" fmla="*/ 0 w 72"/>
                <a:gd name="T27" fmla="*/ 0 h 287"/>
                <a:gd name="T28" fmla="*/ 0 w 72"/>
                <a:gd name="T29" fmla="*/ 0 h 287"/>
                <a:gd name="T30" fmla="*/ 0 w 72"/>
                <a:gd name="T31" fmla="*/ 0 h 287"/>
                <a:gd name="T32" fmla="*/ 0 w 72"/>
                <a:gd name="T33" fmla="*/ 0 h 287"/>
                <a:gd name="T34" fmla="*/ 0 w 72"/>
                <a:gd name="T35" fmla="*/ 0 h 287"/>
                <a:gd name="T36" fmla="*/ 0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87"/>
                <a:gd name="T59" fmla="*/ 72 w 72"/>
                <a:gd name="T60" fmla="*/ 287 h 2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34" name="Rectangle 673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35" name="Freeform 674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0 h 418"/>
                <a:gd name="T4" fmla="*/ 0 w 354"/>
                <a:gd name="T5" fmla="*/ 0 h 418"/>
                <a:gd name="T6" fmla="*/ 0 w 354"/>
                <a:gd name="T7" fmla="*/ 0 h 418"/>
                <a:gd name="T8" fmla="*/ 0 w 354"/>
                <a:gd name="T9" fmla="*/ 0 h 418"/>
                <a:gd name="T10" fmla="*/ 0 w 354"/>
                <a:gd name="T11" fmla="*/ 0 h 418"/>
                <a:gd name="T12" fmla="*/ 0 w 354"/>
                <a:gd name="T13" fmla="*/ 0 h 418"/>
                <a:gd name="T14" fmla="*/ 0 w 354"/>
                <a:gd name="T15" fmla="*/ 0 h 418"/>
                <a:gd name="T16" fmla="*/ 0 w 354"/>
                <a:gd name="T17" fmla="*/ 0 h 418"/>
                <a:gd name="T18" fmla="*/ 0 w 354"/>
                <a:gd name="T19" fmla="*/ 0 h 418"/>
                <a:gd name="T20" fmla="*/ 0 w 354"/>
                <a:gd name="T21" fmla="*/ 0 h 418"/>
                <a:gd name="T22" fmla="*/ 0 w 354"/>
                <a:gd name="T23" fmla="*/ 0 h 418"/>
                <a:gd name="T24" fmla="*/ 0 w 354"/>
                <a:gd name="T25" fmla="*/ 0 h 418"/>
                <a:gd name="T26" fmla="*/ 0 w 354"/>
                <a:gd name="T27" fmla="*/ 0 h 418"/>
                <a:gd name="T28" fmla="*/ 0 w 354"/>
                <a:gd name="T29" fmla="*/ 0 h 418"/>
                <a:gd name="T30" fmla="*/ 0 w 354"/>
                <a:gd name="T31" fmla="*/ 0 h 418"/>
                <a:gd name="T32" fmla="*/ 0 w 354"/>
                <a:gd name="T33" fmla="*/ 0 h 418"/>
                <a:gd name="T34" fmla="*/ 0 w 354"/>
                <a:gd name="T35" fmla="*/ 0 h 418"/>
                <a:gd name="T36" fmla="*/ 0 w 354"/>
                <a:gd name="T37" fmla="*/ 0 h 418"/>
                <a:gd name="T38" fmla="*/ 0 w 354"/>
                <a:gd name="T39" fmla="*/ 0 h 418"/>
                <a:gd name="T40" fmla="*/ 0 w 354"/>
                <a:gd name="T41" fmla="*/ 0 h 418"/>
                <a:gd name="T42" fmla="*/ 0 w 354"/>
                <a:gd name="T43" fmla="*/ 0 h 418"/>
                <a:gd name="T44" fmla="*/ 0 w 354"/>
                <a:gd name="T45" fmla="*/ 0 h 418"/>
                <a:gd name="T46" fmla="*/ 0 w 354"/>
                <a:gd name="T47" fmla="*/ 0 h 418"/>
                <a:gd name="T48" fmla="*/ 0 w 354"/>
                <a:gd name="T49" fmla="*/ 0 h 418"/>
                <a:gd name="T50" fmla="*/ 0 w 354"/>
                <a:gd name="T51" fmla="*/ 0 h 418"/>
                <a:gd name="T52" fmla="*/ 0 w 354"/>
                <a:gd name="T53" fmla="*/ 0 h 418"/>
                <a:gd name="T54" fmla="*/ 0 w 354"/>
                <a:gd name="T55" fmla="*/ 0 h 418"/>
                <a:gd name="T56" fmla="*/ 0 w 354"/>
                <a:gd name="T57" fmla="*/ 0 h 418"/>
                <a:gd name="T58" fmla="*/ 0 w 354"/>
                <a:gd name="T59" fmla="*/ 0 h 418"/>
                <a:gd name="T60" fmla="*/ 0 w 354"/>
                <a:gd name="T61" fmla="*/ 0 h 418"/>
                <a:gd name="T62" fmla="*/ 0 w 354"/>
                <a:gd name="T63" fmla="*/ 0 h 418"/>
                <a:gd name="T64" fmla="*/ 0 w 354"/>
                <a:gd name="T65" fmla="*/ 0 h 418"/>
                <a:gd name="T66" fmla="*/ 0 w 354"/>
                <a:gd name="T67" fmla="*/ 0 h 418"/>
                <a:gd name="T68" fmla="*/ 0 w 354"/>
                <a:gd name="T69" fmla="*/ 0 h 418"/>
                <a:gd name="T70" fmla="*/ 0 w 354"/>
                <a:gd name="T71" fmla="*/ 0 h 418"/>
                <a:gd name="T72" fmla="*/ 0 w 354"/>
                <a:gd name="T73" fmla="*/ 0 h 418"/>
                <a:gd name="T74" fmla="*/ 0 w 354"/>
                <a:gd name="T75" fmla="*/ 0 h 418"/>
                <a:gd name="T76" fmla="*/ 0 w 354"/>
                <a:gd name="T77" fmla="*/ 0 h 418"/>
                <a:gd name="T78" fmla="*/ 0 w 354"/>
                <a:gd name="T79" fmla="*/ 0 h 418"/>
                <a:gd name="T80" fmla="*/ 0 w 354"/>
                <a:gd name="T81" fmla="*/ 0 h 418"/>
                <a:gd name="T82" fmla="*/ 0 w 354"/>
                <a:gd name="T83" fmla="*/ 0 h 418"/>
                <a:gd name="T84" fmla="*/ 0 w 354"/>
                <a:gd name="T85" fmla="*/ 0 h 418"/>
                <a:gd name="T86" fmla="*/ 0 w 354"/>
                <a:gd name="T87" fmla="*/ 0 h 418"/>
                <a:gd name="T88" fmla="*/ 0 w 354"/>
                <a:gd name="T89" fmla="*/ 0 h 418"/>
                <a:gd name="T90" fmla="*/ 0 w 354"/>
                <a:gd name="T91" fmla="*/ 0 h 418"/>
                <a:gd name="T92" fmla="*/ 0 w 354"/>
                <a:gd name="T93" fmla="*/ 0 h 418"/>
                <a:gd name="T94" fmla="*/ 0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4"/>
                <a:gd name="T148" fmla="*/ 0 h 418"/>
                <a:gd name="T149" fmla="*/ 354 w 354"/>
                <a:gd name="T150" fmla="*/ 418 h 41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36" name="Freeform 675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37" name="Freeform 676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38" name="Freeform 677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0 h 868"/>
                <a:gd name="T4" fmla="*/ 0 w 469"/>
                <a:gd name="T5" fmla="*/ 0 h 868"/>
                <a:gd name="T6" fmla="*/ 0 w 469"/>
                <a:gd name="T7" fmla="*/ 0 h 868"/>
                <a:gd name="T8" fmla="*/ 0 w 469"/>
                <a:gd name="T9" fmla="*/ 0 h 868"/>
                <a:gd name="T10" fmla="*/ 0 w 469"/>
                <a:gd name="T11" fmla="*/ 0 h 868"/>
                <a:gd name="T12" fmla="*/ 0 w 469"/>
                <a:gd name="T13" fmla="*/ 0 h 868"/>
                <a:gd name="T14" fmla="*/ 0 w 469"/>
                <a:gd name="T15" fmla="*/ 0 h 868"/>
                <a:gd name="T16" fmla="*/ 0 w 469"/>
                <a:gd name="T17" fmla="*/ 0 h 868"/>
                <a:gd name="T18" fmla="*/ 0 w 469"/>
                <a:gd name="T19" fmla="*/ 0 h 868"/>
                <a:gd name="T20" fmla="*/ 0 w 469"/>
                <a:gd name="T21" fmla="*/ 0 h 868"/>
                <a:gd name="T22" fmla="*/ 0 w 469"/>
                <a:gd name="T23" fmla="*/ 0 h 868"/>
                <a:gd name="T24" fmla="*/ 0 w 469"/>
                <a:gd name="T25" fmla="*/ 0 h 868"/>
                <a:gd name="T26" fmla="*/ 0 w 469"/>
                <a:gd name="T27" fmla="*/ 0 h 868"/>
                <a:gd name="T28" fmla="*/ 0 w 469"/>
                <a:gd name="T29" fmla="*/ 0 h 868"/>
                <a:gd name="T30" fmla="*/ 0 w 469"/>
                <a:gd name="T31" fmla="*/ 0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9"/>
                <a:gd name="T55" fmla="*/ 0 h 868"/>
                <a:gd name="T56" fmla="*/ 469 w 469"/>
                <a:gd name="T57" fmla="*/ 868 h 8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39" name="Freeform 678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0 h 118"/>
                <a:gd name="T2" fmla="*/ 0 w 604"/>
                <a:gd name="T3" fmla="*/ 0 h 118"/>
                <a:gd name="T4" fmla="*/ 0 w 604"/>
                <a:gd name="T5" fmla="*/ 0 h 118"/>
                <a:gd name="T6" fmla="*/ 0 w 604"/>
                <a:gd name="T7" fmla="*/ 0 h 118"/>
                <a:gd name="T8" fmla="*/ 0 w 604"/>
                <a:gd name="T9" fmla="*/ 0 h 118"/>
                <a:gd name="T10" fmla="*/ 0 w 604"/>
                <a:gd name="T11" fmla="*/ 0 h 118"/>
                <a:gd name="T12" fmla="*/ 0 w 604"/>
                <a:gd name="T13" fmla="*/ 0 h 118"/>
                <a:gd name="T14" fmla="*/ 0 w 604"/>
                <a:gd name="T15" fmla="*/ 0 h 118"/>
                <a:gd name="T16" fmla="*/ 0 w 604"/>
                <a:gd name="T17" fmla="*/ 0 h 118"/>
                <a:gd name="T18" fmla="*/ 0 w 604"/>
                <a:gd name="T19" fmla="*/ 0 h 118"/>
                <a:gd name="T20" fmla="*/ 0 w 604"/>
                <a:gd name="T21" fmla="*/ 0 h 118"/>
                <a:gd name="T22" fmla="*/ 0 w 604"/>
                <a:gd name="T23" fmla="*/ 0 h 118"/>
                <a:gd name="T24" fmla="*/ 0 w 604"/>
                <a:gd name="T25" fmla="*/ 0 h 118"/>
                <a:gd name="T26" fmla="*/ 0 w 604"/>
                <a:gd name="T27" fmla="*/ 0 h 118"/>
                <a:gd name="T28" fmla="*/ 0 w 604"/>
                <a:gd name="T29" fmla="*/ 0 h 118"/>
                <a:gd name="T30" fmla="*/ 0 w 604"/>
                <a:gd name="T31" fmla="*/ 0 h 118"/>
                <a:gd name="T32" fmla="*/ 0 w 604"/>
                <a:gd name="T33" fmla="*/ 0 h 118"/>
                <a:gd name="T34" fmla="*/ 0 w 604"/>
                <a:gd name="T35" fmla="*/ 0 h 118"/>
                <a:gd name="T36" fmla="*/ 0 w 604"/>
                <a:gd name="T37" fmla="*/ 0 h 118"/>
                <a:gd name="T38" fmla="*/ 0 w 604"/>
                <a:gd name="T39" fmla="*/ 0 h 118"/>
                <a:gd name="T40" fmla="*/ 0 w 604"/>
                <a:gd name="T41" fmla="*/ 0 h 118"/>
                <a:gd name="T42" fmla="*/ 0 w 604"/>
                <a:gd name="T43" fmla="*/ 0 h 118"/>
                <a:gd name="T44" fmla="*/ 0 w 604"/>
                <a:gd name="T45" fmla="*/ 0 h 118"/>
                <a:gd name="T46" fmla="*/ 0 w 604"/>
                <a:gd name="T47" fmla="*/ 0 h 118"/>
                <a:gd name="T48" fmla="*/ 0 w 604"/>
                <a:gd name="T49" fmla="*/ 0 h 118"/>
                <a:gd name="T50" fmla="*/ 0 w 604"/>
                <a:gd name="T51" fmla="*/ 0 h 118"/>
                <a:gd name="T52" fmla="*/ 0 w 604"/>
                <a:gd name="T53" fmla="*/ 0 h 118"/>
                <a:gd name="T54" fmla="*/ 0 w 604"/>
                <a:gd name="T55" fmla="*/ 0 h 118"/>
                <a:gd name="T56" fmla="*/ 0 w 604"/>
                <a:gd name="T57" fmla="*/ 0 h 118"/>
                <a:gd name="T58" fmla="*/ 0 w 604"/>
                <a:gd name="T59" fmla="*/ 0 h 118"/>
                <a:gd name="T60" fmla="*/ 0 w 604"/>
                <a:gd name="T61" fmla="*/ 0 h 118"/>
                <a:gd name="T62" fmla="*/ 0 w 604"/>
                <a:gd name="T63" fmla="*/ 0 h 118"/>
                <a:gd name="T64" fmla="*/ 0 w 604"/>
                <a:gd name="T65" fmla="*/ 0 h 118"/>
                <a:gd name="T66" fmla="*/ 0 w 604"/>
                <a:gd name="T67" fmla="*/ 0 h 118"/>
                <a:gd name="T68" fmla="*/ 0 w 604"/>
                <a:gd name="T69" fmla="*/ 0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118"/>
                <a:gd name="T107" fmla="*/ 604 w 604"/>
                <a:gd name="T108" fmla="*/ 118 h 1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0" name="Freeform 679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0 w 1017"/>
                <a:gd name="T1" fmla="*/ 0 h 337"/>
                <a:gd name="T2" fmla="*/ 0 w 1017"/>
                <a:gd name="T3" fmla="*/ 0 h 337"/>
                <a:gd name="T4" fmla="*/ 0 w 1017"/>
                <a:gd name="T5" fmla="*/ 0 h 337"/>
                <a:gd name="T6" fmla="*/ 0 w 1017"/>
                <a:gd name="T7" fmla="*/ 0 h 337"/>
                <a:gd name="T8" fmla="*/ 0 w 1017"/>
                <a:gd name="T9" fmla="*/ 0 h 337"/>
                <a:gd name="T10" fmla="*/ 0 w 1017"/>
                <a:gd name="T11" fmla="*/ 0 h 337"/>
                <a:gd name="T12" fmla="*/ 0 w 1017"/>
                <a:gd name="T13" fmla="*/ 0 h 337"/>
                <a:gd name="T14" fmla="*/ 0 w 1017"/>
                <a:gd name="T15" fmla="*/ 0 h 337"/>
                <a:gd name="T16" fmla="*/ 0 w 1017"/>
                <a:gd name="T17" fmla="*/ 0 h 337"/>
                <a:gd name="T18" fmla="*/ 0 w 1017"/>
                <a:gd name="T19" fmla="*/ 0 h 337"/>
                <a:gd name="T20" fmla="*/ 0 w 1017"/>
                <a:gd name="T21" fmla="*/ 0 h 337"/>
                <a:gd name="T22" fmla="*/ 0 w 1017"/>
                <a:gd name="T23" fmla="*/ 0 h 337"/>
                <a:gd name="T24" fmla="*/ 0 w 1017"/>
                <a:gd name="T25" fmla="*/ 0 h 337"/>
                <a:gd name="T26" fmla="*/ 0 w 1017"/>
                <a:gd name="T27" fmla="*/ 0 h 337"/>
                <a:gd name="T28" fmla="*/ 0 w 1017"/>
                <a:gd name="T29" fmla="*/ 0 h 337"/>
                <a:gd name="T30" fmla="*/ 0 w 1017"/>
                <a:gd name="T31" fmla="*/ 0 h 337"/>
                <a:gd name="T32" fmla="*/ 0 w 1017"/>
                <a:gd name="T33" fmla="*/ 0 h 337"/>
                <a:gd name="T34" fmla="*/ 0 w 1017"/>
                <a:gd name="T35" fmla="*/ 0 h 337"/>
                <a:gd name="T36" fmla="*/ 0 w 1017"/>
                <a:gd name="T37" fmla="*/ 0 h 337"/>
                <a:gd name="T38" fmla="*/ 0 w 1017"/>
                <a:gd name="T39" fmla="*/ 0 h 337"/>
                <a:gd name="T40" fmla="*/ 0 w 1017"/>
                <a:gd name="T41" fmla="*/ 0 h 337"/>
                <a:gd name="T42" fmla="*/ 0 w 1017"/>
                <a:gd name="T43" fmla="*/ 0 h 337"/>
                <a:gd name="T44" fmla="*/ 0 w 1017"/>
                <a:gd name="T45" fmla="*/ 0 h 337"/>
                <a:gd name="T46" fmla="*/ 0 w 1017"/>
                <a:gd name="T47" fmla="*/ 0 h 337"/>
                <a:gd name="T48" fmla="*/ 0 w 1017"/>
                <a:gd name="T49" fmla="*/ 0 h 337"/>
                <a:gd name="T50" fmla="*/ 0 w 1017"/>
                <a:gd name="T51" fmla="*/ 0 h 337"/>
                <a:gd name="T52" fmla="*/ 0 w 1017"/>
                <a:gd name="T53" fmla="*/ 0 h 337"/>
                <a:gd name="T54" fmla="*/ 0 w 1017"/>
                <a:gd name="T55" fmla="*/ 0 h 337"/>
                <a:gd name="T56" fmla="*/ 0 w 1017"/>
                <a:gd name="T57" fmla="*/ 0 h 337"/>
                <a:gd name="T58" fmla="*/ 0 w 1017"/>
                <a:gd name="T59" fmla="*/ 0 h 337"/>
                <a:gd name="T60" fmla="*/ 0 w 1017"/>
                <a:gd name="T61" fmla="*/ 0 h 337"/>
                <a:gd name="T62" fmla="*/ 0 w 1017"/>
                <a:gd name="T63" fmla="*/ 0 h 337"/>
                <a:gd name="T64" fmla="*/ 0 w 1017"/>
                <a:gd name="T65" fmla="*/ 0 h 337"/>
                <a:gd name="T66" fmla="*/ 0 w 1017"/>
                <a:gd name="T67" fmla="*/ 0 h 337"/>
                <a:gd name="T68" fmla="*/ 0 w 1017"/>
                <a:gd name="T69" fmla="*/ 0 h 337"/>
                <a:gd name="T70" fmla="*/ 0 w 1017"/>
                <a:gd name="T71" fmla="*/ 0 h 337"/>
                <a:gd name="T72" fmla="*/ 0 w 1017"/>
                <a:gd name="T73" fmla="*/ 0 h 337"/>
                <a:gd name="T74" fmla="*/ 0 w 1017"/>
                <a:gd name="T75" fmla="*/ 0 h 337"/>
                <a:gd name="T76" fmla="*/ 0 w 1017"/>
                <a:gd name="T77" fmla="*/ 0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7"/>
                <a:gd name="T118" fmla="*/ 0 h 337"/>
                <a:gd name="T119" fmla="*/ 1017 w 1017"/>
                <a:gd name="T120" fmla="*/ 337 h 33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1" name="Freeform 680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0 w 1036"/>
                <a:gd name="T3" fmla="*/ 0 h 303"/>
                <a:gd name="T4" fmla="*/ 0 w 1036"/>
                <a:gd name="T5" fmla="*/ 0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6"/>
                <a:gd name="T16" fmla="*/ 0 h 303"/>
                <a:gd name="T17" fmla="*/ 1036 w 1036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2" name="Freeform 681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0 w 1023"/>
                <a:gd name="T3" fmla="*/ 0 h 270"/>
                <a:gd name="T4" fmla="*/ 0 w 1023"/>
                <a:gd name="T5" fmla="*/ 0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3"/>
                <a:gd name="T16" fmla="*/ 0 h 270"/>
                <a:gd name="T17" fmla="*/ 1023 w 1023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3" name="Freeform 682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0 w 1028"/>
                <a:gd name="T3" fmla="*/ 0 h 299"/>
                <a:gd name="T4" fmla="*/ 0 w 1028"/>
                <a:gd name="T5" fmla="*/ 0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8"/>
                <a:gd name="T16" fmla="*/ 0 h 299"/>
                <a:gd name="T17" fmla="*/ 1028 w 102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75" name="Group 684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40266" name="Freeform 685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0 w 1913"/>
                <a:gd name="T1" fmla="*/ 0 h 1606"/>
                <a:gd name="T2" fmla="*/ 0 w 1913"/>
                <a:gd name="T3" fmla="*/ 0 h 1606"/>
                <a:gd name="T4" fmla="*/ 0 w 1913"/>
                <a:gd name="T5" fmla="*/ 0 h 1606"/>
                <a:gd name="T6" fmla="*/ 0 w 1913"/>
                <a:gd name="T7" fmla="*/ 0 h 1606"/>
                <a:gd name="T8" fmla="*/ 0 w 1913"/>
                <a:gd name="T9" fmla="*/ 0 h 1606"/>
                <a:gd name="T10" fmla="*/ 0 w 1913"/>
                <a:gd name="T11" fmla="*/ 0 h 1606"/>
                <a:gd name="T12" fmla="*/ 0 w 1913"/>
                <a:gd name="T13" fmla="*/ 0 h 1606"/>
                <a:gd name="T14" fmla="*/ 0 w 1913"/>
                <a:gd name="T15" fmla="*/ 0 h 1606"/>
                <a:gd name="T16" fmla="*/ 0 w 1913"/>
                <a:gd name="T17" fmla="*/ 0 h 1606"/>
                <a:gd name="T18" fmla="*/ 0 w 1913"/>
                <a:gd name="T19" fmla="*/ 0 h 1606"/>
                <a:gd name="T20" fmla="*/ 0 w 1913"/>
                <a:gd name="T21" fmla="*/ 0 h 1606"/>
                <a:gd name="T22" fmla="*/ 0 w 1913"/>
                <a:gd name="T23" fmla="*/ 0 h 1606"/>
                <a:gd name="T24" fmla="*/ 0 w 1913"/>
                <a:gd name="T25" fmla="*/ 0 h 1606"/>
                <a:gd name="T26" fmla="*/ 0 w 1913"/>
                <a:gd name="T27" fmla="*/ 0 h 1606"/>
                <a:gd name="T28" fmla="*/ 0 w 1913"/>
                <a:gd name="T29" fmla="*/ 0 h 1606"/>
                <a:gd name="T30" fmla="*/ 0 w 1913"/>
                <a:gd name="T31" fmla="*/ 0 h 1606"/>
                <a:gd name="T32" fmla="*/ 0 w 1913"/>
                <a:gd name="T33" fmla="*/ 0 h 1606"/>
                <a:gd name="T34" fmla="*/ 0 w 1913"/>
                <a:gd name="T35" fmla="*/ 0 h 1606"/>
                <a:gd name="T36" fmla="*/ 0 w 1913"/>
                <a:gd name="T37" fmla="*/ 0 h 1606"/>
                <a:gd name="T38" fmla="*/ 0 w 1913"/>
                <a:gd name="T39" fmla="*/ 0 h 1606"/>
                <a:gd name="T40" fmla="*/ 0 w 1913"/>
                <a:gd name="T41" fmla="*/ 0 h 1606"/>
                <a:gd name="T42" fmla="*/ 0 w 1913"/>
                <a:gd name="T43" fmla="*/ 0 h 1606"/>
                <a:gd name="T44" fmla="*/ 0 w 1913"/>
                <a:gd name="T45" fmla="*/ 0 h 1606"/>
                <a:gd name="T46" fmla="*/ 0 w 1913"/>
                <a:gd name="T47" fmla="*/ 0 h 1606"/>
                <a:gd name="T48" fmla="*/ 0 w 1913"/>
                <a:gd name="T49" fmla="*/ 0 h 1606"/>
                <a:gd name="T50" fmla="*/ 0 w 1913"/>
                <a:gd name="T51" fmla="*/ 0 h 1606"/>
                <a:gd name="T52" fmla="*/ 0 w 1913"/>
                <a:gd name="T53" fmla="*/ 0 h 1606"/>
                <a:gd name="T54" fmla="*/ 0 w 1913"/>
                <a:gd name="T55" fmla="*/ 0 h 1606"/>
                <a:gd name="T56" fmla="*/ 0 w 1913"/>
                <a:gd name="T57" fmla="*/ 0 h 1606"/>
                <a:gd name="T58" fmla="*/ 0 w 1913"/>
                <a:gd name="T59" fmla="*/ 0 h 1606"/>
                <a:gd name="T60" fmla="*/ 0 w 1913"/>
                <a:gd name="T61" fmla="*/ 0 h 1606"/>
                <a:gd name="T62" fmla="*/ 0 w 1913"/>
                <a:gd name="T63" fmla="*/ 0 h 1606"/>
                <a:gd name="T64" fmla="*/ 0 w 1913"/>
                <a:gd name="T65" fmla="*/ 0 h 1606"/>
                <a:gd name="T66" fmla="*/ 0 w 1913"/>
                <a:gd name="T67" fmla="*/ 0 h 1606"/>
                <a:gd name="T68" fmla="*/ 0 w 1913"/>
                <a:gd name="T69" fmla="*/ 0 h 1606"/>
                <a:gd name="T70" fmla="*/ 0 w 1913"/>
                <a:gd name="T71" fmla="*/ 0 h 1606"/>
                <a:gd name="T72" fmla="*/ 0 w 1913"/>
                <a:gd name="T73" fmla="*/ 0 h 1606"/>
                <a:gd name="T74" fmla="*/ 0 w 1913"/>
                <a:gd name="T75" fmla="*/ 0 h 1606"/>
                <a:gd name="T76" fmla="*/ 0 w 1913"/>
                <a:gd name="T77" fmla="*/ 0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13"/>
                <a:gd name="T118" fmla="*/ 0 h 1606"/>
                <a:gd name="T119" fmla="*/ 1913 w 1913"/>
                <a:gd name="T120" fmla="*/ 1606 h 160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7" name="Freeform 686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0 w 614"/>
                <a:gd name="T1" fmla="*/ 0 h 697"/>
                <a:gd name="T2" fmla="*/ 0 w 614"/>
                <a:gd name="T3" fmla="*/ 0 h 697"/>
                <a:gd name="T4" fmla="*/ 0 w 614"/>
                <a:gd name="T5" fmla="*/ 0 h 697"/>
                <a:gd name="T6" fmla="*/ 0 w 614"/>
                <a:gd name="T7" fmla="*/ 0 h 697"/>
                <a:gd name="T8" fmla="*/ 0 w 614"/>
                <a:gd name="T9" fmla="*/ 0 h 697"/>
                <a:gd name="T10" fmla="*/ 0 w 614"/>
                <a:gd name="T11" fmla="*/ 0 h 697"/>
                <a:gd name="T12" fmla="*/ 0 w 614"/>
                <a:gd name="T13" fmla="*/ 0 h 697"/>
                <a:gd name="T14" fmla="*/ 0 w 614"/>
                <a:gd name="T15" fmla="*/ 0 h 697"/>
                <a:gd name="T16" fmla="*/ 0 w 614"/>
                <a:gd name="T17" fmla="*/ 0 h 697"/>
                <a:gd name="T18" fmla="*/ 0 w 614"/>
                <a:gd name="T19" fmla="*/ 0 h 697"/>
                <a:gd name="T20" fmla="*/ 0 w 614"/>
                <a:gd name="T21" fmla="*/ 0 h 697"/>
                <a:gd name="T22" fmla="*/ 0 w 614"/>
                <a:gd name="T23" fmla="*/ 0 h 697"/>
                <a:gd name="T24" fmla="*/ 0 w 614"/>
                <a:gd name="T25" fmla="*/ 0 h 697"/>
                <a:gd name="T26" fmla="*/ 0 w 614"/>
                <a:gd name="T27" fmla="*/ 0 h 697"/>
                <a:gd name="T28" fmla="*/ 0 w 614"/>
                <a:gd name="T29" fmla="*/ 0 h 697"/>
                <a:gd name="T30" fmla="*/ 0 w 614"/>
                <a:gd name="T31" fmla="*/ 0 h 697"/>
                <a:gd name="T32" fmla="*/ 0 w 614"/>
                <a:gd name="T33" fmla="*/ 0 h 697"/>
                <a:gd name="T34" fmla="*/ 0 w 614"/>
                <a:gd name="T35" fmla="*/ 0 h 697"/>
                <a:gd name="T36" fmla="*/ 0 w 614"/>
                <a:gd name="T37" fmla="*/ 0 h 697"/>
                <a:gd name="T38" fmla="*/ 0 w 614"/>
                <a:gd name="T39" fmla="*/ 0 h 697"/>
                <a:gd name="T40" fmla="*/ 0 w 614"/>
                <a:gd name="T41" fmla="*/ 0 h 697"/>
                <a:gd name="T42" fmla="*/ 0 w 614"/>
                <a:gd name="T43" fmla="*/ 0 h 697"/>
                <a:gd name="T44" fmla="*/ 0 w 614"/>
                <a:gd name="T45" fmla="*/ 0 h 697"/>
                <a:gd name="T46" fmla="*/ 0 w 614"/>
                <a:gd name="T47" fmla="*/ 0 h 697"/>
                <a:gd name="T48" fmla="*/ 0 w 614"/>
                <a:gd name="T49" fmla="*/ 0 h 697"/>
                <a:gd name="T50" fmla="*/ 0 w 614"/>
                <a:gd name="T51" fmla="*/ 0 h 697"/>
                <a:gd name="T52" fmla="*/ 0 w 614"/>
                <a:gd name="T53" fmla="*/ 0 h 697"/>
                <a:gd name="T54" fmla="*/ 0 w 614"/>
                <a:gd name="T55" fmla="*/ 0 h 697"/>
                <a:gd name="T56" fmla="*/ 0 w 614"/>
                <a:gd name="T57" fmla="*/ 0 h 697"/>
                <a:gd name="T58" fmla="*/ 0 w 614"/>
                <a:gd name="T59" fmla="*/ 0 h 697"/>
                <a:gd name="T60" fmla="*/ 0 w 614"/>
                <a:gd name="T61" fmla="*/ 0 h 697"/>
                <a:gd name="T62" fmla="*/ 0 w 614"/>
                <a:gd name="T63" fmla="*/ 0 h 697"/>
                <a:gd name="T64" fmla="*/ 0 w 614"/>
                <a:gd name="T65" fmla="*/ 0 h 697"/>
                <a:gd name="T66" fmla="*/ 0 w 614"/>
                <a:gd name="T67" fmla="*/ 0 h 697"/>
                <a:gd name="T68" fmla="*/ 0 w 614"/>
                <a:gd name="T69" fmla="*/ 0 h 697"/>
                <a:gd name="T70" fmla="*/ 0 w 614"/>
                <a:gd name="T71" fmla="*/ 0 h 697"/>
                <a:gd name="T72" fmla="*/ 0 w 614"/>
                <a:gd name="T73" fmla="*/ 0 h 697"/>
                <a:gd name="T74" fmla="*/ 0 w 614"/>
                <a:gd name="T75" fmla="*/ 0 h 697"/>
                <a:gd name="T76" fmla="*/ 0 w 614"/>
                <a:gd name="T77" fmla="*/ 0 h 697"/>
                <a:gd name="T78" fmla="*/ 0 w 614"/>
                <a:gd name="T79" fmla="*/ 0 h 697"/>
                <a:gd name="T80" fmla="*/ 0 w 614"/>
                <a:gd name="T81" fmla="*/ 0 h 697"/>
                <a:gd name="T82" fmla="*/ 0 w 614"/>
                <a:gd name="T83" fmla="*/ 0 h 697"/>
                <a:gd name="T84" fmla="*/ 0 w 614"/>
                <a:gd name="T85" fmla="*/ 0 h 697"/>
                <a:gd name="T86" fmla="*/ 0 w 614"/>
                <a:gd name="T87" fmla="*/ 0 h 697"/>
                <a:gd name="T88" fmla="*/ 0 w 614"/>
                <a:gd name="T89" fmla="*/ 0 h 697"/>
                <a:gd name="T90" fmla="*/ 0 w 614"/>
                <a:gd name="T91" fmla="*/ 0 h 697"/>
                <a:gd name="T92" fmla="*/ 0 w 614"/>
                <a:gd name="T93" fmla="*/ 0 h 697"/>
                <a:gd name="T94" fmla="*/ 0 w 614"/>
                <a:gd name="T95" fmla="*/ 0 h 697"/>
                <a:gd name="T96" fmla="*/ 0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14"/>
                <a:gd name="T148" fmla="*/ 0 h 697"/>
                <a:gd name="T149" fmla="*/ 614 w 614"/>
                <a:gd name="T150" fmla="*/ 697 h 69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8" name="Freeform 687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0 h 693"/>
                <a:gd name="T2" fmla="*/ 0 w 1014"/>
                <a:gd name="T3" fmla="*/ 0 h 693"/>
                <a:gd name="T4" fmla="*/ 0 w 1014"/>
                <a:gd name="T5" fmla="*/ 0 h 693"/>
                <a:gd name="T6" fmla="*/ 0 w 1014"/>
                <a:gd name="T7" fmla="*/ 0 h 693"/>
                <a:gd name="T8" fmla="*/ 0 w 1014"/>
                <a:gd name="T9" fmla="*/ 0 h 693"/>
                <a:gd name="T10" fmla="*/ 0 w 1014"/>
                <a:gd name="T11" fmla="*/ 0 h 693"/>
                <a:gd name="T12" fmla="*/ 0 w 1014"/>
                <a:gd name="T13" fmla="*/ 0 h 693"/>
                <a:gd name="T14" fmla="*/ 0 w 1014"/>
                <a:gd name="T15" fmla="*/ 0 h 693"/>
                <a:gd name="T16" fmla="*/ 0 w 1014"/>
                <a:gd name="T17" fmla="*/ 0 h 693"/>
                <a:gd name="T18" fmla="*/ 0 w 1014"/>
                <a:gd name="T19" fmla="*/ 0 h 693"/>
                <a:gd name="T20" fmla="*/ 0 w 1014"/>
                <a:gd name="T21" fmla="*/ 0 h 693"/>
                <a:gd name="T22" fmla="*/ 0 w 1014"/>
                <a:gd name="T23" fmla="*/ 0 h 693"/>
                <a:gd name="T24" fmla="*/ 0 w 1014"/>
                <a:gd name="T25" fmla="*/ 0 h 693"/>
                <a:gd name="T26" fmla="*/ 0 w 1014"/>
                <a:gd name="T27" fmla="*/ 0 h 693"/>
                <a:gd name="T28" fmla="*/ 0 w 1014"/>
                <a:gd name="T29" fmla="*/ 0 h 693"/>
                <a:gd name="T30" fmla="*/ 0 w 1014"/>
                <a:gd name="T31" fmla="*/ 0 h 693"/>
                <a:gd name="T32" fmla="*/ 0 w 1014"/>
                <a:gd name="T33" fmla="*/ 0 h 693"/>
                <a:gd name="T34" fmla="*/ 0 w 1014"/>
                <a:gd name="T35" fmla="*/ 0 h 693"/>
                <a:gd name="T36" fmla="*/ 0 w 1014"/>
                <a:gd name="T37" fmla="*/ 0 h 693"/>
                <a:gd name="T38" fmla="*/ 0 w 1014"/>
                <a:gd name="T39" fmla="*/ 0 h 693"/>
                <a:gd name="T40" fmla="*/ 0 w 1014"/>
                <a:gd name="T41" fmla="*/ 0 h 693"/>
                <a:gd name="T42" fmla="*/ 0 w 1014"/>
                <a:gd name="T43" fmla="*/ 0 h 693"/>
                <a:gd name="T44" fmla="*/ 0 w 1014"/>
                <a:gd name="T45" fmla="*/ 0 h 693"/>
                <a:gd name="T46" fmla="*/ 0 w 1014"/>
                <a:gd name="T47" fmla="*/ 0 h 693"/>
                <a:gd name="T48" fmla="*/ 0 w 1014"/>
                <a:gd name="T49" fmla="*/ 0 h 693"/>
                <a:gd name="T50" fmla="*/ 0 w 1014"/>
                <a:gd name="T51" fmla="*/ 0 h 693"/>
                <a:gd name="T52" fmla="*/ 0 w 1014"/>
                <a:gd name="T53" fmla="*/ 0 h 693"/>
                <a:gd name="T54" fmla="*/ 0 w 1014"/>
                <a:gd name="T55" fmla="*/ 0 h 693"/>
                <a:gd name="T56" fmla="*/ 0 w 1014"/>
                <a:gd name="T57" fmla="*/ 0 h 693"/>
                <a:gd name="T58" fmla="*/ 0 w 1014"/>
                <a:gd name="T59" fmla="*/ 0 h 693"/>
                <a:gd name="T60" fmla="*/ 0 w 1014"/>
                <a:gd name="T61" fmla="*/ 0 h 693"/>
                <a:gd name="T62" fmla="*/ 0 w 1014"/>
                <a:gd name="T63" fmla="*/ 0 h 693"/>
                <a:gd name="T64" fmla="*/ 0 w 1014"/>
                <a:gd name="T65" fmla="*/ 0 h 693"/>
                <a:gd name="T66" fmla="*/ 0 w 1014"/>
                <a:gd name="T67" fmla="*/ 0 h 693"/>
                <a:gd name="T68" fmla="*/ 0 w 1014"/>
                <a:gd name="T69" fmla="*/ 0 h 693"/>
                <a:gd name="T70" fmla="*/ 0 w 1014"/>
                <a:gd name="T71" fmla="*/ 0 h 693"/>
                <a:gd name="T72" fmla="*/ 0 w 1014"/>
                <a:gd name="T73" fmla="*/ 0 h 693"/>
                <a:gd name="T74" fmla="*/ 0 w 1014"/>
                <a:gd name="T75" fmla="*/ 0 h 693"/>
                <a:gd name="T76" fmla="*/ 0 w 1014"/>
                <a:gd name="T77" fmla="*/ 0 h 693"/>
                <a:gd name="T78" fmla="*/ 0 w 1014"/>
                <a:gd name="T79" fmla="*/ 0 h 693"/>
                <a:gd name="T80" fmla="*/ 0 w 1014"/>
                <a:gd name="T81" fmla="*/ 0 h 693"/>
                <a:gd name="T82" fmla="*/ 0 w 1014"/>
                <a:gd name="T83" fmla="*/ 0 h 693"/>
                <a:gd name="T84" fmla="*/ 0 w 1014"/>
                <a:gd name="T85" fmla="*/ 0 h 693"/>
                <a:gd name="T86" fmla="*/ 0 w 1014"/>
                <a:gd name="T87" fmla="*/ 0 h 693"/>
                <a:gd name="T88" fmla="*/ 0 w 1014"/>
                <a:gd name="T89" fmla="*/ 0 h 693"/>
                <a:gd name="T90" fmla="*/ 0 w 1014"/>
                <a:gd name="T91" fmla="*/ 0 h 693"/>
                <a:gd name="T92" fmla="*/ 0 w 1014"/>
                <a:gd name="T93" fmla="*/ 0 h 693"/>
                <a:gd name="T94" fmla="*/ 0 w 1014"/>
                <a:gd name="T95" fmla="*/ 0 h 693"/>
                <a:gd name="T96" fmla="*/ 0 w 1014"/>
                <a:gd name="T97" fmla="*/ 0 h 693"/>
                <a:gd name="T98" fmla="*/ 0 w 1014"/>
                <a:gd name="T99" fmla="*/ 0 h 693"/>
                <a:gd name="T100" fmla="*/ 0 w 1014"/>
                <a:gd name="T101" fmla="*/ 0 h 693"/>
                <a:gd name="T102" fmla="*/ 0 w 1014"/>
                <a:gd name="T103" fmla="*/ 0 h 693"/>
                <a:gd name="T104" fmla="*/ 0 w 1014"/>
                <a:gd name="T105" fmla="*/ 0 h 693"/>
                <a:gd name="T106" fmla="*/ 0 w 1014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14"/>
                <a:gd name="T163" fmla="*/ 0 h 693"/>
                <a:gd name="T164" fmla="*/ 1014 w 1014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9" name="Freeform 688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0 w 745"/>
                <a:gd name="T1" fmla="*/ 0 h 240"/>
                <a:gd name="T2" fmla="*/ 0 w 745"/>
                <a:gd name="T3" fmla="*/ 0 h 240"/>
                <a:gd name="T4" fmla="*/ 0 w 745"/>
                <a:gd name="T5" fmla="*/ 0 h 240"/>
                <a:gd name="T6" fmla="*/ 0 w 745"/>
                <a:gd name="T7" fmla="*/ 0 h 240"/>
                <a:gd name="T8" fmla="*/ 0 w 745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240"/>
                <a:gd name="T17" fmla="*/ 745 w 745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0" name="Freeform 689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0 w 319"/>
                <a:gd name="T1" fmla="*/ 0 h 109"/>
                <a:gd name="T2" fmla="*/ 0 w 319"/>
                <a:gd name="T3" fmla="*/ 0 h 109"/>
                <a:gd name="T4" fmla="*/ 0 w 319"/>
                <a:gd name="T5" fmla="*/ 0 h 109"/>
                <a:gd name="T6" fmla="*/ 0 w 319"/>
                <a:gd name="T7" fmla="*/ 0 h 109"/>
                <a:gd name="T8" fmla="*/ 0 w 319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09"/>
                <a:gd name="T17" fmla="*/ 319 w 319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1" name="Freeform 690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0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0 w 213"/>
                <a:gd name="T7" fmla="*/ 0 h 81"/>
                <a:gd name="T8" fmla="*/ 0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81"/>
                <a:gd name="T17" fmla="*/ 213 w 21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2" name="Freeform 691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0 h 415"/>
                <a:gd name="T2" fmla="*/ 0 w 1254"/>
                <a:gd name="T3" fmla="*/ 0 h 415"/>
                <a:gd name="T4" fmla="*/ 0 w 1254"/>
                <a:gd name="T5" fmla="*/ 0 h 415"/>
                <a:gd name="T6" fmla="*/ 0 w 1254"/>
                <a:gd name="T7" fmla="*/ 0 h 415"/>
                <a:gd name="T8" fmla="*/ 0 w 1254"/>
                <a:gd name="T9" fmla="*/ 0 h 415"/>
                <a:gd name="T10" fmla="*/ 0 w 1254"/>
                <a:gd name="T11" fmla="*/ 0 h 415"/>
                <a:gd name="T12" fmla="*/ 0 w 1254"/>
                <a:gd name="T13" fmla="*/ 0 h 415"/>
                <a:gd name="T14" fmla="*/ 0 w 1254"/>
                <a:gd name="T15" fmla="*/ 0 h 415"/>
                <a:gd name="T16" fmla="*/ 0 w 1254"/>
                <a:gd name="T17" fmla="*/ 0 h 415"/>
                <a:gd name="T18" fmla="*/ 0 w 1254"/>
                <a:gd name="T19" fmla="*/ 0 h 415"/>
                <a:gd name="T20" fmla="*/ 0 w 1254"/>
                <a:gd name="T21" fmla="*/ 0 h 415"/>
                <a:gd name="T22" fmla="*/ 0 w 1254"/>
                <a:gd name="T23" fmla="*/ 0 h 415"/>
                <a:gd name="T24" fmla="*/ 0 w 1254"/>
                <a:gd name="T25" fmla="*/ 0 h 415"/>
                <a:gd name="T26" fmla="*/ 0 w 1254"/>
                <a:gd name="T27" fmla="*/ 0 h 415"/>
                <a:gd name="T28" fmla="*/ 0 w 1254"/>
                <a:gd name="T29" fmla="*/ 0 h 415"/>
                <a:gd name="T30" fmla="*/ 0 w 1254"/>
                <a:gd name="T31" fmla="*/ 0 h 415"/>
                <a:gd name="T32" fmla="*/ 0 w 1254"/>
                <a:gd name="T33" fmla="*/ 0 h 415"/>
                <a:gd name="T34" fmla="*/ 0 w 1254"/>
                <a:gd name="T35" fmla="*/ 0 h 415"/>
                <a:gd name="T36" fmla="*/ 0 w 1254"/>
                <a:gd name="T37" fmla="*/ 0 h 415"/>
                <a:gd name="T38" fmla="*/ 0 w 1254"/>
                <a:gd name="T39" fmla="*/ 0 h 415"/>
                <a:gd name="T40" fmla="*/ 0 w 1254"/>
                <a:gd name="T41" fmla="*/ 0 h 415"/>
                <a:gd name="T42" fmla="*/ 0 w 1254"/>
                <a:gd name="T43" fmla="*/ 0 h 415"/>
                <a:gd name="T44" fmla="*/ 0 w 1254"/>
                <a:gd name="T45" fmla="*/ 0 h 415"/>
                <a:gd name="T46" fmla="*/ 0 w 1254"/>
                <a:gd name="T47" fmla="*/ 0 h 415"/>
                <a:gd name="T48" fmla="*/ 0 w 1254"/>
                <a:gd name="T49" fmla="*/ 0 h 415"/>
                <a:gd name="T50" fmla="*/ 0 w 1254"/>
                <a:gd name="T51" fmla="*/ 0 h 415"/>
                <a:gd name="T52" fmla="*/ 0 w 1254"/>
                <a:gd name="T53" fmla="*/ 0 h 415"/>
                <a:gd name="T54" fmla="*/ 0 w 1254"/>
                <a:gd name="T55" fmla="*/ 0 h 415"/>
                <a:gd name="T56" fmla="*/ 0 w 1254"/>
                <a:gd name="T57" fmla="*/ 0 h 415"/>
                <a:gd name="T58" fmla="*/ 0 w 1254"/>
                <a:gd name="T59" fmla="*/ 0 h 415"/>
                <a:gd name="T60" fmla="*/ 0 w 1254"/>
                <a:gd name="T61" fmla="*/ 0 h 415"/>
                <a:gd name="T62" fmla="*/ 0 w 1254"/>
                <a:gd name="T63" fmla="*/ 0 h 415"/>
                <a:gd name="T64" fmla="*/ 0 w 1254"/>
                <a:gd name="T65" fmla="*/ 0 h 415"/>
                <a:gd name="T66" fmla="*/ 0 w 1254"/>
                <a:gd name="T67" fmla="*/ 0 h 415"/>
                <a:gd name="T68" fmla="*/ 0 w 1254"/>
                <a:gd name="T69" fmla="*/ 0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54"/>
                <a:gd name="T106" fmla="*/ 0 h 415"/>
                <a:gd name="T107" fmla="*/ 1254 w 1254"/>
                <a:gd name="T108" fmla="*/ 415 h 4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3" name="Freeform 692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0 w 447"/>
                <a:gd name="T1" fmla="*/ 0 h 198"/>
                <a:gd name="T2" fmla="*/ 0 w 447"/>
                <a:gd name="T3" fmla="*/ 0 h 198"/>
                <a:gd name="T4" fmla="*/ 0 w 447"/>
                <a:gd name="T5" fmla="*/ 0 h 198"/>
                <a:gd name="T6" fmla="*/ 0 w 447"/>
                <a:gd name="T7" fmla="*/ 0 h 198"/>
                <a:gd name="T8" fmla="*/ 0 w 447"/>
                <a:gd name="T9" fmla="*/ 0 h 198"/>
                <a:gd name="T10" fmla="*/ 0 w 447"/>
                <a:gd name="T11" fmla="*/ 0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7"/>
                <a:gd name="T19" fmla="*/ 0 h 198"/>
                <a:gd name="T20" fmla="*/ 447 w 447"/>
                <a:gd name="T21" fmla="*/ 198 h 1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4" name="Freeform 693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0 w 238"/>
                <a:gd name="T1" fmla="*/ 0 h 947"/>
                <a:gd name="T2" fmla="*/ 0 w 238"/>
                <a:gd name="T3" fmla="*/ 0 h 947"/>
                <a:gd name="T4" fmla="*/ 0 w 238"/>
                <a:gd name="T5" fmla="*/ 0 h 947"/>
                <a:gd name="T6" fmla="*/ 0 w 238"/>
                <a:gd name="T7" fmla="*/ 0 h 947"/>
                <a:gd name="T8" fmla="*/ 0 w 238"/>
                <a:gd name="T9" fmla="*/ 0 h 947"/>
                <a:gd name="T10" fmla="*/ 0 w 238"/>
                <a:gd name="T11" fmla="*/ 0 h 947"/>
                <a:gd name="T12" fmla="*/ 0 w 238"/>
                <a:gd name="T13" fmla="*/ 0 h 947"/>
                <a:gd name="T14" fmla="*/ 0 w 238"/>
                <a:gd name="T15" fmla="*/ 0 h 947"/>
                <a:gd name="T16" fmla="*/ 0 w 238"/>
                <a:gd name="T17" fmla="*/ 0 h 947"/>
                <a:gd name="T18" fmla="*/ 0 w 238"/>
                <a:gd name="T19" fmla="*/ 0 h 947"/>
                <a:gd name="T20" fmla="*/ 0 w 238"/>
                <a:gd name="T21" fmla="*/ 0 h 947"/>
                <a:gd name="T22" fmla="*/ 0 w 238"/>
                <a:gd name="T23" fmla="*/ 0 h 947"/>
                <a:gd name="T24" fmla="*/ 0 w 238"/>
                <a:gd name="T25" fmla="*/ 0 h 947"/>
                <a:gd name="T26" fmla="*/ 0 w 238"/>
                <a:gd name="T27" fmla="*/ 0 h 947"/>
                <a:gd name="T28" fmla="*/ 0 w 238"/>
                <a:gd name="T29" fmla="*/ 0 h 947"/>
                <a:gd name="T30" fmla="*/ 0 w 238"/>
                <a:gd name="T31" fmla="*/ 0 h 947"/>
                <a:gd name="T32" fmla="*/ 0 w 238"/>
                <a:gd name="T33" fmla="*/ 0 h 947"/>
                <a:gd name="T34" fmla="*/ 0 w 238"/>
                <a:gd name="T35" fmla="*/ 0 h 947"/>
                <a:gd name="T36" fmla="*/ 0 w 238"/>
                <a:gd name="T37" fmla="*/ 0 h 947"/>
                <a:gd name="T38" fmla="*/ 0 w 238"/>
                <a:gd name="T39" fmla="*/ 0 h 947"/>
                <a:gd name="T40" fmla="*/ 0 w 238"/>
                <a:gd name="T41" fmla="*/ 0 h 947"/>
                <a:gd name="T42" fmla="*/ 0 w 238"/>
                <a:gd name="T43" fmla="*/ 0 h 947"/>
                <a:gd name="T44" fmla="*/ 0 w 238"/>
                <a:gd name="T45" fmla="*/ 0 h 947"/>
                <a:gd name="T46" fmla="*/ 0 w 238"/>
                <a:gd name="T47" fmla="*/ 0 h 947"/>
                <a:gd name="T48" fmla="*/ 0 w 238"/>
                <a:gd name="T49" fmla="*/ 0 h 947"/>
                <a:gd name="T50" fmla="*/ 0 w 238"/>
                <a:gd name="T51" fmla="*/ 0 h 947"/>
                <a:gd name="T52" fmla="*/ 0 w 238"/>
                <a:gd name="T53" fmla="*/ 0 h 947"/>
                <a:gd name="T54" fmla="*/ 0 w 238"/>
                <a:gd name="T55" fmla="*/ 0 h 947"/>
                <a:gd name="T56" fmla="*/ 0 w 238"/>
                <a:gd name="T57" fmla="*/ 0 h 947"/>
                <a:gd name="T58" fmla="*/ 0 w 238"/>
                <a:gd name="T59" fmla="*/ 0 h 947"/>
                <a:gd name="T60" fmla="*/ 0 w 238"/>
                <a:gd name="T61" fmla="*/ 0 h 947"/>
                <a:gd name="T62" fmla="*/ 0 w 238"/>
                <a:gd name="T63" fmla="*/ 0 h 947"/>
                <a:gd name="T64" fmla="*/ 0 w 238"/>
                <a:gd name="T65" fmla="*/ 0 h 947"/>
                <a:gd name="T66" fmla="*/ 0 w 238"/>
                <a:gd name="T67" fmla="*/ 0 h 947"/>
                <a:gd name="T68" fmla="*/ 0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"/>
                <a:gd name="T106" fmla="*/ 0 h 947"/>
                <a:gd name="T107" fmla="*/ 238 w 238"/>
                <a:gd name="T108" fmla="*/ 947 h 94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5" name="Freeform 694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0 w 203"/>
                <a:gd name="T1" fmla="*/ 0 h 799"/>
                <a:gd name="T2" fmla="*/ 0 w 203"/>
                <a:gd name="T3" fmla="*/ 0 h 799"/>
                <a:gd name="T4" fmla="*/ 0 w 203"/>
                <a:gd name="T5" fmla="*/ 0 h 799"/>
                <a:gd name="T6" fmla="*/ 0 w 203"/>
                <a:gd name="T7" fmla="*/ 0 h 799"/>
                <a:gd name="T8" fmla="*/ 0 w 203"/>
                <a:gd name="T9" fmla="*/ 0 h 799"/>
                <a:gd name="T10" fmla="*/ 0 w 203"/>
                <a:gd name="T11" fmla="*/ 0 h 799"/>
                <a:gd name="T12" fmla="*/ 0 w 203"/>
                <a:gd name="T13" fmla="*/ 0 h 799"/>
                <a:gd name="T14" fmla="*/ 0 w 203"/>
                <a:gd name="T15" fmla="*/ 0 h 799"/>
                <a:gd name="T16" fmla="*/ 0 w 203"/>
                <a:gd name="T17" fmla="*/ 0 h 799"/>
                <a:gd name="T18" fmla="*/ 0 w 203"/>
                <a:gd name="T19" fmla="*/ 0 h 799"/>
                <a:gd name="T20" fmla="*/ 0 w 203"/>
                <a:gd name="T21" fmla="*/ 0 h 799"/>
                <a:gd name="T22" fmla="*/ 0 w 203"/>
                <a:gd name="T23" fmla="*/ 0 h 799"/>
                <a:gd name="T24" fmla="*/ 0 w 203"/>
                <a:gd name="T25" fmla="*/ 0 h 799"/>
                <a:gd name="T26" fmla="*/ 0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0 h 799"/>
                <a:gd name="T36" fmla="*/ 0 w 203"/>
                <a:gd name="T37" fmla="*/ 0 h 799"/>
                <a:gd name="T38" fmla="*/ 0 w 203"/>
                <a:gd name="T39" fmla="*/ 0 h 799"/>
                <a:gd name="T40" fmla="*/ 0 w 203"/>
                <a:gd name="T41" fmla="*/ 0 h 799"/>
                <a:gd name="T42" fmla="*/ 0 w 203"/>
                <a:gd name="T43" fmla="*/ 0 h 799"/>
                <a:gd name="T44" fmla="*/ 0 w 203"/>
                <a:gd name="T45" fmla="*/ 0 h 799"/>
                <a:gd name="T46" fmla="*/ 0 w 203"/>
                <a:gd name="T47" fmla="*/ 0 h 799"/>
                <a:gd name="T48" fmla="*/ 0 w 203"/>
                <a:gd name="T49" fmla="*/ 0 h 799"/>
                <a:gd name="T50" fmla="*/ 0 w 203"/>
                <a:gd name="T51" fmla="*/ 0 h 799"/>
                <a:gd name="T52" fmla="*/ 0 w 203"/>
                <a:gd name="T53" fmla="*/ 0 h 799"/>
                <a:gd name="T54" fmla="*/ 0 w 203"/>
                <a:gd name="T55" fmla="*/ 0 h 799"/>
                <a:gd name="T56" fmla="*/ 0 w 203"/>
                <a:gd name="T57" fmla="*/ 0 h 799"/>
                <a:gd name="T58" fmla="*/ 0 w 203"/>
                <a:gd name="T59" fmla="*/ 0 h 799"/>
                <a:gd name="T60" fmla="*/ 0 w 203"/>
                <a:gd name="T61" fmla="*/ 0 h 799"/>
                <a:gd name="T62" fmla="*/ 0 w 203"/>
                <a:gd name="T63" fmla="*/ 0 h 799"/>
                <a:gd name="T64" fmla="*/ 0 w 203"/>
                <a:gd name="T65" fmla="*/ 0 h 799"/>
                <a:gd name="T66" fmla="*/ 0 w 203"/>
                <a:gd name="T67" fmla="*/ 0 h 799"/>
                <a:gd name="T68" fmla="*/ 0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799"/>
                <a:gd name="T107" fmla="*/ 203 w 203"/>
                <a:gd name="T108" fmla="*/ 799 h 7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6" name="Freeform 695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0 w 171"/>
                <a:gd name="T1" fmla="*/ 0 h 650"/>
                <a:gd name="T2" fmla="*/ 0 w 171"/>
                <a:gd name="T3" fmla="*/ 0 h 650"/>
                <a:gd name="T4" fmla="*/ 0 w 171"/>
                <a:gd name="T5" fmla="*/ 0 h 650"/>
                <a:gd name="T6" fmla="*/ 0 w 171"/>
                <a:gd name="T7" fmla="*/ 0 h 650"/>
                <a:gd name="T8" fmla="*/ 0 w 171"/>
                <a:gd name="T9" fmla="*/ 0 h 650"/>
                <a:gd name="T10" fmla="*/ 0 w 171"/>
                <a:gd name="T11" fmla="*/ 0 h 650"/>
                <a:gd name="T12" fmla="*/ 0 w 171"/>
                <a:gd name="T13" fmla="*/ 0 h 650"/>
                <a:gd name="T14" fmla="*/ 0 w 171"/>
                <a:gd name="T15" fmla="*/ 0 h 650"/>
                <a:gd name="T16" fmla="*/ 0 w 171"/>
                <a:gd name="T17" fmla="*/ 0 h 650"/>
                <a:gd name="T18" fmla="*/ 0 w 171"/>
                <a:gd name="T19" fmla="*/ 0 h 650"/>
                <a:gd name="T20" fmla="*/ 0 w 171"/>
                <a:gd name="T21" fmla="*/ 0 h 650"/>
                <a:gd name="T22" fmla="*/ 0 w 171"/>
                <a:gd name="T23" fmla="*/ 0 h 650"/>
                <a:gd name="T24" fmla="*/ 0 w 171"/>
                <a:gd name="T25" fmla="*/ 0 h 650"/>
                <a:gd name="T26" fmla="*/ 0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0 h 650"/>
                <a:gd name="T36" fmla="*/ 0 w 171"/>
                <a:gd name="T37" fmla="*/ 0 h 650"/>
                <a:gd name="T38" fmla="*/ 0 w 171"/>
                <a:gd name="T39" fmla="*/ 0 h 650"/>
                <a:gd name="T40" fmla="*/ 0 w 171"/>
                <a:gd name="T41" fmla="*/ 0 h 650"/>
                <a:gd name="T42" fmla="*/ 0 w 171"/>
                <a:gd name="T43" fmla="*/ 0 h 650"/>
                <a:gd name="T44" fmla="*/ 0 w 171"/>
                <a:gd name="T45" fmla="*/ 0 h 650"/>
                <a:gd name="T46" fmla="*/ 0 w 171"/>
                <a:gd name="T47" fmla="*/ 0 h 650"/>
                <a:gd name="T48" fmla="*/ 0 w 171"/>
                <a:gd name="T49" fmla="*/ 0 h 650"/>
                <a:gd name="T50" fmla="*/ 0 w 171"/>
                <a:gd name="T51" fmla="*/ 0 h 650"/>
                <a:gd name="T52" fmla="*/ 0 w 171"/>
                <a:gd name="T53" fmla="*/ 0 h 650"/>
                <a:gd name="T54" fmla="*/ 0 w 171"/>
                <a:gd name="T55" fmla="*/ 0 h 650"/>
                <a:gd name="T56" fmla="*/ 0 w 171"/>
                <a:gd name="T57" fmla="*/ 0 h 650"/>
                <a:gd name="T58" fmla="*/ 0 w 171"/>
                <a:gd name="T59" fmla="*/ 0 h 650"/>
                <a:gd name="T60" fmla="*/ 0 w 171"/>
                <a:gd name="T61" fmla="*/ 0 h 650"/>
                <a:gd name="T62" fmla="*/ 0 w 171"/>
                <a:gd name="T63" fmla="*/ 0 h 650"/>
                <a:gd name="T64" fmla="*/ 0 w 171"/>
                <a:gd name="T65" fmla="*/ 0 h 650"/>
                <a:gd name="T66" fmla="*/ 0 w 171"/>
                <a:gd name="T67" fmla="*/ 0 h 650"/>
                <a:gd name="T68" fmla="*/ 0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"/>
                <a:gd name="T106" fmla="*/ 0 h 650"/>
                <a:gd name="T107" fmla="*/ 171 w 171"/>
                <a:gd name="T108" fmla="*/ 650 h 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7" name="Freeform 696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0 w 138"/>
                <a:gd name="T1" fmla="*/ 0 h 502"/>
                <a:gd name="T2" fmla="*/ 0 w 138"/>
                <a:gd name="T3" fmla="*/ 0 h 502"/>
                <a:gd name="T4" fmla="*/ 0 w 138"/>
                <a:gd name="T5" fmla="*/ 0 h 502"/>
                <a:gd name="T6" fmla="*/ 0 w 138"/>
                <a:gd name="T7" fmla="*/ 0 h 502"/>
                <a:gd name="T8" fmla="*/ 0 w 138"/>
                <a:gd name="T9" fmla="*/ 0 h 502"/>
                <a:gd name="T10" fmla="*/ 0 w 138"/>
                <a:gd name="T11" fmla="*/ 0 h 502"/>
                <a:gd name="T12" fmla="*/ 0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0 h 502"/>
                <a:gd name="T20" fmla="*/ 0 w 138"/>
                <a:gd name="T21" fmla="*/ 0 h 502"/>
                <a:gd name="T22" fmla="*/ 0 w 138"/>
                <a:gd name="T23" fmla="*/ 0 h 502"/>
                <a:gd name="T24" fmla="*/ 0 w 138"/>
                <a:gd name="T25" fmla="*/ 0 h 502"/>
                <a:gd name="T26" fmla="*/ 0 w 138"/>
                <a:gd name="T27" fmla="*/ 0 h 502"/>
                <a:gd name="T28" fmla="*/ 0 w 138"/>
                <a:gd name="T29" fmla="*/ 0 h 502"/>
                <a:gd name="T30" fmla="*/ 0 w 138"/>
                <a:gd name="T31" fmla="*/ 0 h 502"/>
                <a:gd name="T32" fmla="*/ 0 w 138"/>
                <a:gd name="T33" fmla="*/ 0 h 502"/>
                <a:gd name="T34" fmla="*/ 0 w 138"/>
                <a:gd name="T35" fmla="*/ 0 h 502"/>
                <a:gd name="T36" fmla="*/ 0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8"/>
                <a:gd name="T58" fmla="*/ 0 h 502"/>
                <a:gd name="T59" fmla="*/ 138 w 138"/>
                <a:gd name="T60" fmla="*/ 502 h 5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8" name="Freeform 697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0 w 104"/>
                <a:gd name="T1" fmla="*/ 0 h 353"/>
                <a:gd name="T2" fmla="*/ 0 w 104"/>
                <a:gd name="T3" fmla="*/ 0 h 353"/>
                <a:gd name="T4" fmla="*/ 0 w 104"/>
                <a:gd name="T5" fmla="*/ 0 h 353"/>
                <a:gd name="T6" fmla="*/ 0 w 104"/>
                <a:gd name="T7" fmla="*/ 0 h 353"/>
                <a:gd name="T8" fmla="*/ 0 w 104"/>
                <a:gd name="T9" fmla="*/ 0 h 353"/>
                <a:gd name="T10" fmla="*/ 0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0 h 353"/>
                <a:gd name="T20" fmla="*/ 0 w 104"/>
                <a:gd name="T21" fmla="*/ 0 h 353"/>
                <a:gd name="T22" fmla="*/ 0 w 104"/>
                <a:gd name="T23" fmla="*/ 0 h 353"/>
                <a:gd name="T24" fmla="*/ 0 w 104"/>
                <a:gd name="T25" fmla="*/ 0 h 353"/>
                <a:gd name="T26" fmla="*/ 0 w 104"/>
                <a:gd name="T27" fmla="*/ 0 h 353"/>
                <a:gd name="T28" fmla="*/ 0 w 104"/>
                <a:gd name="T29" fmla="*/ 0 h 353"/>
                <a:gd name="T30" fmla="*/ 0 w 104"/>
                <a:gd name="T31" fmla="*/ 0 h 353"/>
                <a:gd name="T32" fmla="*/ 0 w 104"/>
                <a:gd name="T33" fmla="*/ 0 h 353"/>
                <a:gd name="T34" fmla="*/ 0 w 104"/>
                <a:gd name="T35" fmla="*/ 0 h 353"/>
                <a:gd name="T36" fmla="*/ 0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353"/>
                <a:gd name="T59" fmla="*/ 104 w 104"/>
                <a:gd name="T60" fmla="*/ 353 h 3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9" name="Freeform 698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0 w 72"/>
                <a:gd name="T1" fmla="*/ 0 h 204"/>
                <a:gd name="T2" fmla="*/ 0 w 72"/>
                <a:gd name="T3" fmla="*/ 0 h 204"/>
                <a:gd name="T4" fmla="*/ 0 w 72"/>
                <a:gd name="T5" fmla="*/ 0 h 204"/>
                <a:gd name="T6" fmla="*/ 0 w 72"/>
                <a:gd name="T7" fmla="*/ 0 h 204"/>
                <a:gd name="T8" fmla="*/ 0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0 h 204"/>
                <a:gd name="T20" fmla="*/ 0 w 72"/>
                <a:gd name="T21" fmla="*/ 0 h 204"/>
                <a:gd name="T22" fmla="*/ 0 w 72"/>
                <a:gd name="T23" fmla="*/ 0 h 204"/>
                <a:gd name="T24" fmla="*/ 0 w 72"/>
                <a:gd name="T25" fmla="*/ 0 h 204"/>
                <a:gd name="T26" fmla="*/ 0 w 72"/>
                <a:gd name="T27" fmla="*/ 0 h 204"/>
                <a:gd name="T28" fmla="*/ 0 w 72"/>
                <a:gd name="T29" fmla="*/ 0 h 204"/>
                <a:gd name="T30" fmla="*/ 0 w 72"/>
                <a:gd name="T31" fmla="*/ 0 h 204"/>
                <a:gd name="T32" fmla="*/ 0 w 72"/>
                <a:gd name="T33" fmla="*/ 0 h 204"/>
                <a:gd name="T34" fmla="*/ 0 w 72"/>
                <a:gd name="T35" fmla="*/ 0 h 204"/>
                <a:gd name="T36" fmla="*/ 0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04"/>
                <a:gd name="T59" fmla="*/ 72 w 72"/>
                <a:gd name="T60" fmla="*/ 204 h 2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0" name="Freeform 699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0 w 104"/>
                <a:gd name="T1" fmla="*/ 0 h 104"/>
                <a:gd name="T2" fmla="*/ 0 w 104"/>
                <a:gd name="T3" fmla="*/ 0 h 104"/>
                <a:gd name="T4" fmla="*/ 0 w 104"/>
                <a:gd name="T5" fmla="*/ 0 h 104"/>
                <a:gd name="T6" fmla="*/ 0 w 104"/>
                <a:gd name="T7" fmla="*/ 0 h 104"/>
                <a:gd name="T8" fmla="*/ 0 w 104"/>
                <a:gd name="T9" fmla="*/ 0 h 104"/>
                <a:gd name="T10" fmla="*/ 0 w 104"/>
                <a:gd name="T11" fmla="*/ 0 h 104"/>
                <a:gd name="T12" fmla="*/ 0 w 104"/>
                <a:gd name="T13" fmla="*/ 0 h 104"/>
                <a:gd name="T14" fmla="*/ 0 w 104"/>
                <a:gd name="T15" fmla="*/ 0 h 104"/>
                <a:gd name="T16" fmla="*/ 0 w 104"/>
                <a:gd name="T17" fmla="*/ 0 h 104"/>
                <a:gd name="T18" fmla="*/ 0 w 104"/>
                <a:gd name="T19" fmla="*/ 0 h 104"/>
                <a:gd name="T20" fmla="*/ 0 w 104"/>
                <a:gd name="T21" fmla="*/ 0 h 104"/>
                <a:gd name="T22" fmla="*/ 0 w 104"/>
                <a:gd name="T23" fmla="*/ 0 h 104"/>
                <a:gd name="T24" fmla="*/ 0 w 104"/>
                <a:gd name="T25" fmla="*/ 0 h 104"/>
                <a:gd name="T26" fmla="*/ 0 w 104"/>
                <a:gd name="T27" fmla="*/ 0 h 104"/>
                <a:gd name="T28" fmla="*/ 0 w 104"/>
                <a:gd name="T29" fmla="*/ 0 h 104"/>
                <a:gd name="T30" fmla="*/ 0 w 104"/>
                <a:gd name="T31" fmla="*/ 0 h 104"/>
                <a:gd name="T32" fmla="*/ 0 w 104"/>
                <a:gd name="T33" fmla="*/ 0 h 104"/>
                <a:gd name="T34" fmla="*/ 0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0 h 104"/>
                <a:gd name="T50" fmla="*/ 0 w 104"/>
                <a:gd name="T51" fmla="*/ 0 h 104"/>
                <a:gd name="T52" fmla="*/ 0 w 104"/>
                <a:gd name="T53" fmla="*/ 0 h 104"/>
                <a:gd name="T54" fmla="*/ 0 w 104"/>
                <a:gd name="T55" fmla="*/ 0 h 104"/>
                <a:gd name="T56" fmla="*/ 0 w 104"/>
                <a:gd name="T57" fmla="*/ 0 h 104"/>
                <a:gd name="T58" fmla="*/ 0 w 104"/>
                <a:gd name="T59" fmla="*/ 0 h 104"/>
                <a:gd name="T60" fmla="*/ 0 w 104"/>
                <a:gd name="T61" fmla="*/ 0 h 104"/>
                <a:gd name="T62" fmla="*/ 0 w 104"/>
                <a:gd name="T63" fmla="*/ 0 h 104"/>
                <a:gd name="T64" fmla="*/ 0 w 104"/>
                <a:gd name="T65" fmla="*/ 0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4"/>
                <a:gd name="T100" fmla="*/ 0 h 104"/>
                <a:gd name="T101" fmla="*/ 104 w 104"/>
                <a:gd name="T102" fmla="*/ 104 h 1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1" name="Freeform 700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2" name="Freeform 701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3" name="Freeform 702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0 w 148"/>
                <a:gd name="T1" fmla="*/ 0 h 712"/>
                <a:gd name="T2" fmla="*/ 0 w 148"/>
                <a:gd name="T3" fmla="*/ 0 h 712"/>
                <a:gd name="T4" fmla="*/ 0 w 148"/>
                <a:gd name="T5" fmla="*/ 0 h 712"/>
                <a:gd name="T6" fmla="*/ 0 w 148"/>
                <a:gd name="T7" fmla="*/ 0 h 712"/>
                <a:gd name="T8" fmla="*/ 0 w 148"/>
                <a:gd name="T9" fmla="*/ 0 h 712"/>
                <a:gd name="T10" fmla="*/ 0 w 148"/>
                <a:gd name="T11" fmla="*/ 0 h 712"/>
                <a:gd name="T12" fmla="*/ 0 w 148"/>
                <a:gd name="T13" fmla="*/ 0 h 712"/>
                <a:gd name="T14" fmla="*/ 0 w 148"/>
                <a:gd name="T15" fmla="*/ 0 h 712"/>
                <a:gd name="T16" fmla="*/ 0 w 148"/>
                <a:gd name="T17" fmla="*/ 0 h 712"/>
                <a:gd name="T18" fmla="*/ 0 w 148"/>
                <a:gd name="T19" fmla="*/ 0 h 712"/>
                <a:gd name="T20" fmla="*/ 0 w 148"/>
                <a:gd name="T21" fmla="*/ 0 h 712"/>
                <a:gd name="T22" fmla="*/ 0 w 148"/>
                <a:gd name="T23" fmla="*/ 0 h 712"/>
                <a:gd name="T24" fmla="*/ 0 w 148"/>
                <a:gd name="T25" fmla="*/ 0 h 712"/>
                <a:gd name="T26" fmla="*/ 0 w 148"/>
                <a:gd name="T27" fmla="*/ 0 h 712"/>
                <a:gd name="T28" fmla="*/ 0 w 148"/>
                <a:gd name="T29" fmla="*/ 0 h 712"/>
                <a:gd name="T30" fmla="*/ 0 w 148"/>
                <a:gd name="T31" fmla="*/ 0 h 712"/>
                <a:gd name="T32" fmla="*/ 0 w 148"/>
                <a:gd name="T33" fmla="*/ 0 h 712"/>
                <a:gd name="T34" fmla="*/ 0 w 148"/>
                <a:gd name="T35" fmla="*/ 0 h 712"/>
                <a:gd name="T36" fmla="*/ 0 w 148"/>
                <a:gd name="T37" fmla="*/ 0 h 712"/>
                <a:gd name="T38" fmla="*/ 0 w 148"/>
                <a:gd name="T39" fmla="*/ 0 h 712"/>
                <a:gd name="T40" fmla="*/ 0 w 148"/>
                <a:gd name="T41" fmla="*/ 0 h 712"/>
                <a:gd name="T42" fmla="*/ 0 w 148"/>
                <a:gd name="T43" fmla="*/ 0 h 712"/>
                <a:gd name="T44" fmla="*/ 0 w 148"/>
                <a:gd name="T45" fmla="*/ 0 h 712"/>
                <a:gd name="T46" fmla="*/ 0 w 148"/>
                <a:gd name="T47" fmla="*/ 0 h 712"/>
                <a:gd name="T48" fmla="*/ 0 w 148"/>
                <a:gd name="T49" fmla="*/ 0 h 712"/>
                <a:gd name="T50" fmla="*/ 0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712"/>
                <a:gd name="T80" fmla="*/ 148 w 148"/>
                <a:gd name="T81" fmla="*/ 712 h 71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4" name="Freeform 703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0 w 201"/>
                <a:gd name="T1" fmla="*/ 0 h 795"/>
                <a:gd name="T2" fmla="*/ 0 w 201"/>
                <a:gd name="T3" fmla="*/ 0 h 795"/>
                <a:gd name="T4" fmla="*/ 0 w 201"/>
                <a:gd name="T5" fmla="*/ 0 h 795"/>
                <a:gd name="T6" fmla="*/ 0 w 201"/>
                <a:gd name="T7" fmla="*/ 0 h 795"/>
                <a:gd name="T8" fmla="*/ 0 w 201"/>
                <a:gd name="T9" fmla="*/ 0 h 795"/>
                <a:gd name="T10" fmla="*/ 0 w 201"/>
                <a:gd name="T11" fmla="*/ 0 h 795"/>
                <a:gd name="T12" fmla="*/ 0 w 201"/>
                <a:gd name="T13" fmla="*/ 0 h 795"/>
                <a:gd name="T14" fmla="*/ 0 w 201"/>
                <a:gd name="T15" fmla="*/ 0 h 795"/>
                <a:gd name="T16" fmla="*/ 0 w 201"/>
                <a:gd name="T17" fmla="*/ 0 h 795"/>
                <a:gd name="T18" fmla="*/ 0 w 201"/>
                <a:gd name="T19" fmla="*/ 0 h 795"/>
                <a:gd name="T20" fmla="*/ 0 w 201"/>
                <a:gd name="T21" fmla="*/ 0 h 795"/>
                <a:gd name="T22" fmla="*/ 0 w 201"/>
                <a:gd name="T23" fmla="*/ 0 h 795"/>
                <a:gd name="T24" fmla="*/ 0 w 201"/>
                <a:gd name="T25" fmla="*/ 0 h 795"/>
                <a:gd name="T26" fmla="*/ 0 w 201"/>
                <a:gd name="T27" fmla="*/ 0 h 795"/>
                <a:gd name="T28" fmla="*/ 0 w 201"/>
                <a:gd name="T29" fmla="*/ 0 h 795"/>
                <a:gd name="T30" fmla="*/ 0 w 201"/>
                <a:gd name="T31" fmla="*/ 0 h 795"/>
                <a:gd name="T32" fmla="*/ 0 w 201"/>
                <a:gd name="T33" fmla="*/ 0 h 795"/>
                <a:gd name="T34" fmla="*/ 0 w 201"/>
                <a:gd name="T35" fmla="*/ 0 h 795"/>
                <a:gd name="T36" fmla="*/ 0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1"/>
                <a:gd name="T58" fmla="*/ 0 h 795"/>
                <a:gd name="T59" fmla="*/ 201 w 201"/>
                <a:gd name="T60" fmla="*/ 795 h 7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5" name="Freeform 704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0 w 129"/>
                <a:gd name="T1" fmla="*/ 0 h 622"/>
                <a:gd name="T2" fmla="*/ 0 w 129"/>
                <a:gd name="T3" fmla="*/ 0 h 622"/>
                <a:gd name="T4" fmla="*/ 0 w 129"/>
                <a:gd name="T5" fmla="*/ 0 h 622"/>
                <a:gd name="T6" fmla="*/ 0 w 129"/>
                <a:gd name="T7" fmla="*/ 0 h 622"/>
                <a:gd name="T8" fmla="*/ 0 w 129"/>
                <a:gd name="T9" fmla="*/ 0 h 622"/>
                <a:gd name="T10" fmla="*/ 0 w 129"/>
                <a:gd name="T11" fmla="*/ 0 h 622"/>
                <a:gd name="T12" fmla="*/ 0 w 129"/>
                <a:gd name="T13" fmla="*/ 0 h 622"/>
                <a:gd name="T14" fmla="*/ 0 w 129"/>
                <a:gd name="T15" fmla="*/ 0 h 622"/>
                <a:gd name="T16" fmla="*/ 0 w 129"/>
                <a:gd name="T17" fmla="*/ 0 h 622"/>
                <a:gd name="T18" fmla="*/ 0 w 129"/>
                <a:gd name="T19" fmla="*/ 0 h 622"/>
                <a:gd name="T20" fmla="*/ 0 w 129"/>
                <a:gd name="T21" fmla="*/ 0 h 622"/>
                <a:gd name="T22" fmla="*/ 0 w 129"/>
                <a:gd name="T23" fmla="*/ 0 h 622"/>
                <a:gd name="T24" fmla="*/ 0 w 129"/>
                <a:gd name="T25" fmla="*/ 0 h 622"/>
                <a:gd name="T26" fmla="*/ 0 w 129"/>
                <a:gd name="T27" fmla="*/ 0 h 622"/>
                <a:gd name="T28" fmla="*/ 0 w 129"/>
                <a:gd name="T29" fmla="*/ 0 h 622"/>
                <a:gd name="T30" fmla="*/ 0 w 129"/>
                <a:gd name="T31" fmla="*/ 0 h 622"/>
                <a:gd name="T32" fmla="*/ 0 w 129"/>
                <a:gd name="T33" fmla="*/ 0 h 622"/>
                <a:gd name="T34" fmla="*/ 0 w 129"/>
                <a:gd name="T35" fmla="*/ 0 h 622"/>
                <a:gd name="T36" fmla="*/ 0 w 129"/>
                <a:gd name="T37" fmla="*/ 0 h 622"/>
                <a:gd name="T38" fmla="*/ 0 w 129"/>
                <a:gd name="T39" fmla="*/ 0 h 622"/>
                <a:gd name="T40" fmla="*/ 0 w 129"/>
                <a:gd name="T41" fmla="*/ 0 h 622"/>
                <a:gd name="T42" fmla="*/ 0 w 129"/>
                <a:gd name="T43" fmla="*/ 0 h 622"/>
                <a:gd name="T44" fmla="*/ 0 w 129"/>
                <a:gd name="T45" fmla="*/ 0 h 622"/>
                <a:gd name="T46" fmla="*/ 0 w 129"/>
                <a:gd name="T47" fmla="*/ 0 h 622"/>
                <a:gd name="T48" fmla="*/ 0 w 129"/>
                <a:gd name="T49" fmla="*/ 0 h 622"/>
                <a:gd name="T50" fmla="*/ 0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9"/>
                <a:gd name="T79" fmla="*/ 0 h 622"/>
                <a:gd name="T80" fmla="*/ 129 w 129"/>
                <a:gd name="T81" fmla="*/ 622 h 6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6" name="Freeform 705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0 h 531"/>
                <a:gd name="T6" fmla="*/ 0 w 110"/>
                <a:gd name="T7" fmla="*/ 0 h 531"/>
                <a:gd name="T8" fmla="*/ 0 w 110"/>
                <a:gd name="T9" fmla="*/ 0 h 531"/>
                <a:gd name="T10" fmla="*/ 0 w 110"/>
                <a:gd name="T11" fmla="*/ 0 h 531"/>
                <a:gd name="T12" fmla="*/ 0 w 110"/>
                <a:gd name="T13" fmla="*/ 0 h 531"/>
                <a:gd name="T14" fmla="*/ 0 w 110"/>
                <a:gd name="T15" fmla="*/ 0 h 531"/>
                <a:gd name="T16" fmla="*/ 0 w 110"/>
                <a:gd name="T17" fmla="*/ 0 h 531"/>
                <a:gd name="T18" fmla="*/ 0 w 110"/>
                <a:gd name="T19" fmla="*/ 0 h 531"/>
                <a:gd name="T20" fmla="*/ 0 w 110"/>
                <a:gd name="T21" fmla="*/ 0 h 531"/>
                <a:gd name="T22" fmla="*/ 0 w 110"/>
                <a:gd name="T23" fmla="*/ 0 h 531"/>
                <a:gd name="T24" fmla="*/ 0 w 110"/>
                <a:gd name="T25" fmla="*/ 0 h 531"/>
                <a:gd name="T26" fmla="*/ 0 w 110"/>
                <a:gd name="T27" fmla="*/ 0 h 531"/>
                <a:gd name="T28" fmla="*/ 0 w 110"/>
                <a:gd name="T29" fmla="*/ 0 h 531"/>
                <a:gd name="T30" fmla="*/ 0 w 110"/>
                <a:gd name="T31" fmla="*/ 0 h 531"/>
                <a:gd name="T32" fmla="*/ 0 w 110"/>
                <a:gd name="T33" fmla="*/ 0 h 531"/>
                <a:gd name="T34" fmla="*/ 0 w 110"/>
                <a:gd name="T35" fmla="*/ 0 h 531"/>
                <a:gd name="T36" fmla="*/ 0 w 110"/>
                <a:gd name="T37" fmla="*/ 0 h 531"/>
                <a:gd name="T38" fmla="*/ 0 w 110"/>
                <a:gd name="T39" fmla="*/ 0 h 531"/>
                <a:gd name="T40" fmla="*/ 0 w 110"/>
                <a:gd name="T41" fmla="*/ 0 h 531"/>
                <a:gd name="T42" fmla="*/ 0 w 110"/>
                <a:gd name="T43" fmla="*/ 0 h 531"/>
                <a:gd name="T44" fmla="*/ 0 w 110"/>
                <a:gd name="T45" fmla="*/ 0 h 531"/>
                <a:gd name="T46" fmla="*/ 0 w 110"/>
                <a:gd name="T47" fmla="*/ 0 h 531"/>
                <a:gd name="T48" fmla="*/ 0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0"/>
                <a:gd name="T79" fmla="*/ 0 h 531"/>
                <a:gd name="T80" fmla="*/ 110 w 110"/>
                <a:gd name="T81" fmla="*/ 531 h 5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7" name="Freeform 706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0 h 438"/>
                <a:gd name="T6" fmla="*/ 0 w 92"/>
                <a:gd name="T7" fmla="*/ 0 h 438"/>
                <a:gd name="T8" fmla="*/ 0 w 92"/>
                <a:gd name="T9" fmla="*/ 0 h 438"/>
                <a:gd name="T10" fmla="*/ 0 w 92"/>
                <a:gd name="T11" fmla="*/ 0 h 438"/>
                <a:gd name="T12" fmla="*/ 0 w 92"/>
                <a:gd name="T13" fmla="*/ 0 h 438"/>
                <a:gd name="T14" fmla="*/ 0 w 92"/>
                <a:gd name="T15" fmla="*/ 0 h 438"/>
                <a:gd name="T16" fmla="*/ 0 w 92"/>
                <a:gd name="T17" fmla="*/ 0 h 438"/>
                <a:gd name="T18" fmla="*/ 0 w 92"/>
                <a:gd name="T19" fmla="*/ 0 h 438"/>
                <a:gd name="T20" fmla="*/ 0 w 92"/>
                <a:gd name="T21" fmla="*/ 0 h 438"/>
                <a:gd name="T22" fmla="*/ 0 w 92"/>
                <a:gd name="T23" fmla="*/ 0 h 438"/>
                <a:gd name="T24" fmla="*/ 0 w 92"/>
                <a:gd name="T25" fmla="*/ 0 h 438"/>
                <a:gd name="T26" fmla="*/ 0 w 92"/>
                <a:gd name="T27" fmla="*/ 0 h 438"/>
                <a:gd name="T28" fmla="*/ 0 w 92"/>
                <a:gd name="T29" fmla="*/ 0 h 438"/>
                <a:gd name="T30" fmla="*/ 0 w 92"/>
                <a:gd name="T31" fmla="*/ 0 h 438"/>
                <a:gd name="T32" fmla="*/ 0 w 92"/>
                <a:gd name="T33" fmla="*/ 0 h 438"/>
                <a:gd name="T34" fmla="*/ 0 w 92"/>
                <a:gd name="T35" fmla="*/ 0 h 438"/>
                <a:gd name="T36" fmla="*/ 0 w 92"/>
                <a:gd name="T37" fmla="*/ 0 h 438"/>
                <a:gd name="T38" fmla="*/ 0 w 92"/>
                <a:gd name="T39" fmla="*/ 0 h 438"/>
                <a:gd name="T40" fmla="*/ 0 w 92"/>
                <a:gd name="T41" fmla="*/ 0 h 438"/>
                <a:gd name="T42" fmla="*/ 0 w 92"/>
                <a:gd name="T43" fmla="*/ 0 h 438"/>
                <a:gd name="T44" fmla="*/ 0 w 92"/>
                <a:gd name="T45" fmla="*/ 0 h 438"/>
                <a:gd name="T46" fmla="*/ 0 w 92"/>
                <a:gd name="T47" fmla="*/ 0 h 438"/>
                <a:gd name="T48" fmla="*/ 0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2"/>
                <a:gd name="T79" fmla="*/ 0 h 438"/>
                <a:gd name="T80" fmla="*/ 92 w 92"/>
                <a:gd name="T81" fmla="*/ 438 h 4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8" name="Freeform 707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0 h 347"/>
                <a:gd name="T8" fmla="*/ 0 w 73"/>
                <a:gd name="T9" fmla="*/ 0 h 347"/>
                <a:gd name="T10" fmla="*/ 0 w 73"/>
                <a:gd name="T11" fmla="*/ 0 h 347"/>
                <a:gd name="T12" fmla="*/ 0 w 73"/>
                <a:gd name="T13" fmla="*/ 0 h 347"/>
                <a:gd name="T14" fmla="*/ 0 w 73"/>
                <a:gd name="T15" fmla="*/ 0 h 347"/>
                <a:gd name="T16" fmla="*/ 0 w 73"/>
                <a:gd name="T17" fmla="*/ 0 h 347"/>
                <a:gd name="T18" fmla="*/ 0 w 73"/>
                <a:gd name="T19" fmla="*/ 0 h 347"/>
                <a:gd name="T20" fmla="*/ 0 w 73"/>
                <a:gd name="T21" fmla="*/ 0 h 347"/>
                <a:gd name="T22" fmla="*/ 0 w 73"/>
                <a:gd name="T23" fmla="*/ 0 h 347"/>
                <a:gd name="T24" fmla="*/ 0 w 73"/>
                <a:gd name="T25" fmla="*/ 0 h 347"/>
                <a:gd name="T26" fmla="*/ 0 w 73"/>
                <a:gd name="T27" fmla="*/ 0 h 347"/>
                <a:gd name="T28" fmla="*/ 0 w 73"/>
                <a:gd name="T29" fmla="*/ 0 h 347"/>
                <a:gd name="T30" fmla="*/ 0 w 73"/>
                <a:gd name="T31" fmla="*/ 0 h 347"/>
                <a:gd name="T32" fmla="*/ 0 w 73"/>
                <a:gd name="T33" fmla="*/ 0 h 347"/>
                <a:gd name="T34" fmla="*/ 0 w 73"/>
                <a:gd name="T35" fmla="*/ 0 h 347"/>
                <a:gd name="T36" fmla="*/ 0 w 73"/>
                <a:gd name="T37" fmla="*/ 0 h 347"/>
                <a:gd name="T38" fmla="*/ 0 w 73"/>
                <a:gd name="T39" fmla="*/ 0 h 347"/>
                <a:gd name="T40" fmla="*/ 0 w 73"/>
                <a:gd name="T41" fmla="*/ 0 h 347"/>
                <a:gd name="T42" fmla="*/ 0 w 73"/>
                <a:gd name="T43" fmla="*/ 0 h 347"/>
                <a:gd name="T44" fmla="*/ 0 w 73"/>
                <a:gd name="T45" fmla="*/ 0 h 347"/>
                <a:gd name="T46" fmla="*/ 0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3"/>
                <a:gd name="T79" fmla="*/ 0 h 347"/>
                <a:gd name="T80" fmla="*/ 73 w 73"/>
                <a:gd name="T81" fmla="*/ 347 h 34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9" name="Freeform 708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0 h 256"/>
                <a:gd name="T8" fmla="*/ 0 w 52"/>
                <a:gd name="T9" fmla="*/ 0 h 256"/>
                <a:gd name="T10" fmla="*/ 0 w 52"/>
                <a:gd name="T11" fmla="*/ 0 h 256"/>
                <a:gd name="T12" fmla="*/ 0 w 52"/>
                <a:gd name="T13" fmla="*/ 0 h 256"/>
                <a:gd name="T14" fmla="*/ 0 w 52"/>
                <a:gd name="T15" fmla="*/ 0 h 256"/>
                <a:gd name="T16" fmla="*/ 0 w 52"/>
                <a:gd name="T17" fmla="*/ 0 h 256"/>
                <a:gd name="T18" fmla="*/ 0 w 52"/>
                <a:gd name="T19" fmla="*/ 0 h 256"/>
                <a:gd name="T20" fmla="*/ 0 w 52"/>
                <a:gd name="T21" fmla="*/ 0 h 256"/>
                <a:gd name="T22" fmla="*/ 0 w 52"/>
                <a:gd name="T23" fmla="*/ 0 h 256"/>
                <a:gd name="T24" fmla="*/ 0 w 52"/>
                <a:gd name="T25" fmla="*/ 0 h 256"/>
                <a:gd name="T26" fmla="*/ 0 w 52"/>
                <a:gd name="T27" fmla="*/ 0 h 256"/>
                <a:gd name="T28" fmla="*/ 0 w 52"/>
                <a:gd name="T29" fmla="*/ 0 h 256"/>
                <a:gd name="T30" fmla="*/ 0 w 52"/>
                <a:gd name="T31" fmla="*/ 0 h 256"/>
                <a:gd name="T32" fmla="*/ 0 w 52"/>
                <a:gd name="T33" fmla="*/ 0 h 256"/>
                <a:gd name="T34" fmla="*/ 0 w 52"/>
                <a:gd name="T35" fmla="*/ 0 h 256"/>
                <a:gd name="T36" fmla="*/ 0 w 52"/>
                <a:gd name="T37" fmla="*/ 0 h 256"/>
                <a:gd name="T38" fmla="*/ 0 w 52"/>
                <a:gd name="T39" fmla="*/ 0 h 256"/>
                <a:gd name="T40" fmla="*/ 0 w 52"/>
                <a:gd name="T41" fmla="*/ 0 h 256"/>
                <a:gd name="T42" fmla="*/ 0 w 52"/>
                <a:gd name="T43" fmla="*/ 0 h 256"/>
                <a:gd name="T44" fmla="*/ 0 w 52"/>
                <a:gd name="T45" fmla="*/ 0 h 256"/>
                <a:gd name="T46" fmla="*/ 0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2"/>
                <a:gd name="T79" fmla="*/ 0 h 256"/>
                <a:gd name="T80" fmla="*/ 52 w 52"/>
                <a:gd name="T81" fmla="*/ 256 h 2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0" name="Freeform 709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0 w 176"/>
                <a:gd name="T1" fmla="*/ 0 h 693"/>
                <a:gd name="T2" fmla="*/ 0 w 176"/>
                <a:gd name="T3" fmla="*/ 0 h 693"/>
                <a:gd name="T4" fmla="*/ 0 w 176"/>
                <a:gd name="T5" fmla="*/ 0 h 693"/>
                <a:gd name="T6" fmla="*/ 0 w 176"/>
                <a:gd name="T7" fmla="*/ 0 h 693"/>
                <a:gd name="T8" fmla="*/ 0 w 176"/>
                <a:gd name="T9" fmla="*/ 0 h 693"/>
                <a:gd name="T10" fmla="*/ 0 w 176"/>
                <a:gd name="T11" fmla="*/ 0 h 693"/>
                <a:gd name="T12" fmla="*/ 0 w 176"/>
                <a:gd name="T13" fmla="*/ 0 h 693"/>
                <a:gd name="T14" fmla="*/ 0 w 176"/>
                <a:gd name="T15" fmla="*/ 0 h 693"/>
                <a:gd name="T16" fmla="*/ 0 w 176"/>
                <a:gd name="T17" fmla="*/ 0 h 693"/>
                <a:gd name="T18" fmla="*/ 0 w 176"/>
                <a:gd name="T19" fmla="*/ 0 h 693"/>
                <a:gd name="T20" fmla="*/ 0 w 176"/>
                <a:gd name="T21" fmla="*/ 0 h 693"/>
                <a:gd name="T22" fmla="*/ 0 w 176"/>
                <a:gd name="T23" fmla="*/ 0 h 693"/>
                <a:gd name="T24" fmla="*/ 0 w 176"/>
                <a:gd name="T25" fmla="*/ 0 h 693"/>
                <a:gd name="T26" fmla="*/ 0 w 176"/>
                <a:gd name="T27" fmla="*/ 0 h 693"/>
                <a:gd name="T28" fmla="*/ 0 w 176"/>
                <a:gd name="T29" fmla="*/ 0 h 693"/>
                <a:gd name="T30" fmla="*/ 0 w 176"/>
                <a:gd name="T31" fmla="*/ 0 h 693"/>
                <a:gd name="T32" fmla="*/ 0 w 176"/>
                <a:gd name="T33" fmla="*/ 0 h 693"/>
                <a:gd name="T34" fmla="*/ 0 w 176"/>
                <a:gd name="T35" fmla="*/ 0 h 693"/>
                <a:gd name="T36" fmla="*/ 0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6"/>
                <a:gd name="T58" fmla="*/ 0 h 693"/>
                <a:gd name="T59" fmla="*/ 176 w 176"/>
                <a:gd name="T60" fmla="*/ 693 h 6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1" name="Freeform 710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0 w 149"/>
                <a:gd name="T1" fmla="*/ 0 h 592"/>
                <a:gd name="T2" fmla="*/ 0 w 149"/>
                <a:gd name="T3" fmla="*/ 0 h 592"/>
                <a:gd name="T4" fmla="*/ 0 w 149"/>
                <a:gd name="T5" fmla="*/ 0 h 592"/>
                <a:gd name="T6" fmla="*/ 0 w 149"/>
                <a:gd name="T7" fmla="*/ 0 h 592"/>
                <a:gd name="T8" fmla="*/ 0 w 149"/>
                <a:gd name="T9" fmla="*/ 0 h 592"/>
                <a:gd name="T10" fmla="*/ 0 w 149"/>
                <a:gd name="T11" fmla="*/ 0 h 592"/>
                <a:gd name="T12" fmla="*/ 0 w 149"/>
                <a:gd name="T13" fmla="*/ 0 h 592"/>
                <a:gd name="T14" fmla="*/ 0 w 149"/>
                <a:gd name="T15" fmla="*/ 0 h 592"/>
                <a:gd name="T16" fmla="*/ 0 w 149"/>
                <a:gd name="T17" fmla="*/ 0 h 592"/>
                <a:gd name="T18" fmla="*/ 0 w 149"/>
                <a:gd name="T19" fmla="*/ 0 h 592"/>
                <a:gd name="T20" fmla="*/ 0 w 149"/>
                <a:gd name="T21" fmla="*/ 0 h 592"/>
                <a:gd name="T22" fmla="*/ 0 w 149"/>
                <a:gd name="T23" fmla="*/ 0 h 592"/>
                <a:gd name="T24" fmla="*/ 0 w 149"/>
                <a:gd name="T25" fmla="*/ 0 h 592"/>
                <a:gd name="T26" fmla="*/ 0 w 149"/>
                <a:gd name="T27" fmla="*/ 0 h 592"/>
                <a:gd name="T28" fmla="*/ 0 w 149"/>
                <a:gd name="T29" fmla="*/ 0 h 592"/>
                <a:gd name="T30" fmla="*/ 0 w 149"/>
                <a:gd name="T31" fmla="*/ 0 h 592"/>
                <a:gd name="T32" fmla="*/ 0 w 149"/>
                <a:gd name="T33" fmla="*/ 0 h 592"/>
                <a:gd name="T34" fmla="*/ 0 w 149"/>
                <a:gd name="T35" fmla="*/ 0 h 592"/>
                <a:gd name="T36" fmla="*/ 0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9"/>
                <a:gd name="T58" fmla="*/ 0 h 592"/>
                <a:gd name="T59" fmla="*/ 149 w 149"/>
                <a:gd name="T60" fmla="*/ 592 h 5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2" name="Freeform 711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0 w 124"/>
                <a:gd name="T1" fmla="*/ 0 h 490"/>
                <a:gd name="T2" fmla="*/ 0 w 124"/>
                <a:gd name="T3" fmla="*/ 0 h 490"/>
                <a:gd name="T4" fmla="*/ 0 w 124"/>
                <a:gd name="T5" fmla="*/ 0 h 490"/>
                <a:gd name="T6" fmla="*/ 0 w 124"/>
                <a:gd name="T7" fmla="*/ 0 h 490"/>
                <a:gd name="T8" fmla="*/ 0 w 124"/>
                <a:gd name="T9" fmla="*/ 0 h 490"/>
                <a:gd name="T10" fmla="*/ 0 w 124"/>
                <a:gd name="T11" fmla="*/ 0 h 490"/>
                <a:gd name="T12" fmla="*/ 0 w 124"/>
                <a:gd name="T13" fmla="*/ 0 h 490"/>
                <a:gd name="T14" fmla="*/ 0 w 124"/>
                <a:gd name="T15" fmla="*/ 0 h 490"/>
                <a:gd name="T16" fmla="*/ 0 w 124"/>
                <a:gd name="T17" fmla="*/ 0 h 490"/>
                <a:gd name="T18" fmla="*/ 0 w 124"/>
                <a:gd name="T19" fmla="*/ 0 h 490"/>
                <a:gd name="T20" fmla="*/ 0 w 124"/>
                <a:gd name="T21" fmla="*/ 0 h 490"/>
                <a:gd name="T22" fmla="*/ 0 w 124"/>
                <a:gd name="T23" fmla="*/ 0 h 490"/>
                <a:gd name="T24" fmla="*/ 0 w 124"/>
                <a:gd name="T25" fmla="*/ 0 h 490"/>
                <a:gd name="T26" fmla="*/ 0 w 124"/>
                <a:gd name="T27" fmla="*/ 0 h 490"/>
                <a:gd name="T28" fmla="*/ 0 w 124"/>
                <a:gd name="T29" fmla="*/ 0 h 490"/>
                <a:gd name="T30" fmla="*/ 0 w 124"/>
                <a:gd name="T31" fmla="*/ 0 h 490"/>
                <a:gd name="T32" fmla="*/ 0 w 124"/>
                <a:gd name="T33" fmla="*/ 0 h 490"/>
                <a:gd name="T34" fmla="*/ 0 w 124"/>
                <a:gd name="T35" fmla="*/ 0 h 490"/>
                <a:gd name="T36" fmla="*/ 0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490"/>
                <a:gd name="T59" fmla="*/ 124 w 124"/>
                <a:gd name="T60" fmla="*/ 490 h 4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3" name="Freeform 712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0 w 99"/>
                <a:gd name="T1" fmla="*/ 0 h 389"/>
                <a:gd name="T2" fmla="*/ 0 w 99"/>
                <a:gd name="T3" fmla="*/ 0 h 389"/>
                <a:gd name="T4" fmla="*/ 0 w 99"/>
                <a:gd name="T5" fmla="*/ 0 h 389"/>
                <a:gd name="T6" fmla="*/ 0 w 99"/>
                <a:gd name="T7" fmla="*/ 0 h 389"/>
                <a:gd name="T8" fmla="*/ 0 w 99"/>
                <a:gd name="T9" fmla="*/ 0 h 389"/>
                <a:gd name="T10" fmla="*/ 0 w 99"/>
                <a:gd name="T11" fmla="*/ 0 h 389"/>
                <a:gd name="T12" fmla="*/ 0 w 99"/>
                <a:gd name="T13" fmla="*/ 0 h 389"/>
                <a:gd name="T14" fmla="*/ 0 w 99"/>
                <a:gd name="T15" fmla="*/ 0 h 389"/>
                <a:gd name="T16" fmla="*/ 0 w 99"/>
                <a:gd name="T17" fmla="*/ 0 h 389"/>
                <a:gd name="T18" fmla="*/ 0 w 99"/>
                <a:gd name="T19" fmla="*/ 0 h 389"/>
                <a:gd name="T20" fmla="*/ 0 w 99"/>
                <a:gd name="T21" fmla="*/ 0 h 389"/>
                <a:gd name="T22" fmla="*/ 0 w 99"/>
                <a:gd name="T23" fmla="*/ 0 h 389"/>
                <a:gd name="T24" fmla="*/ 0 w 99"/>
                <a:gd name="T25" fmla="*/ 0 h 389"/>
                <a:gd name="T26" fmla="*/ 0 w 99"/>
                <a:gd name="T27" fmla="*/ 0 h 389"/>
                <a:gd name="T28" fmla="*/ 0 w 99"/>
                <a:gd name="T29" fmla="*/ 0 h 389"/>
                <a:gd name="T30" fmla="*/ 0 w 99"/>
                <a:gd name="T31" fmla="*/ 0 h 389"/>
                <a:gd name="T32" fmla="*/ 0 w 99"/>
                <a:gd name="T33" fmla="*/ 0 h 389"/>
                <a:gd name="T34" fmla="*/ 0 w 99"/>
                <a:gd name="T35" fmla="*/ 0 h 389"/>
                <a:gd name="T36" fmla="*/ 0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9"/>
                <a:gd name="T58" fmla="*/ 0 h 389"/>
                <a:gd name="T59" fmla="*/ 99 w 99"/>
                <a:gd name="T60" fmla="*/ 389 h 3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4" name="Freeform 713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0 w 72"/>
                <a:gd name="T1" fmla="*/ 0 h 287"/>
                <a:gd name="T2" fmla="*/ 0 w 72"/>
                <a:gd name="T3" fmla="*/ 0 h 287"/>
                <a:gd name="T4" fmla="*/ 0 w 72"/>
                <a:gd name="T5" fmla="*/ 0 h 287"/>
                <a:gd name="T6" fmla="*/ 0 w 72"/>
                <a:gd name="T7" fmla="*/ 0 h 287"/>
                <a:gd name="T8" fmla="*/ 0 w 72"/>
                <a:gd name="T9" fmla="*/ 0 h 287"/>
                <a:gd name="T10" fmla="*/ 0 w 72"/>
                <a:gd name="T11" fmla="*/ 0 h 287"/>
                <a:gd name="T12" fmla="*/ 0 w 72"/>
                <a:gd name="T13" fmla="*/ 0 h 287"/>
                <a:gd name="T14" fmla="*/ 0 w 72"/>
                <a:gd name="T15" fmla="*/ 0 h 287"/>
                <a:gd name="T16" fmla="*/ 0 w 72"/>
                <a:gd name="T17" fmla="*/ 0 h 287"/>
                <a:gd name="T18" fmla="*/ 0 w 72"/>
                <a:gd name="T19" fmla="*/ 0 h 287"/>
                <a:gd name="T20" fmla="*/ 0 w 72"/>
                <a:gd name="T21" fmla="*/ 0 h 287"/>
                <a:gd name="T22" fmla="*/ 0 w 72"/>
                <a:gd name="T23" fmla="*/ 0 h 287"/>
                <a:gd name="T24" fmla="*/ 0 w 72"/>
                <a:gd name="T25" fmla="*/ 0 h 287"/>
                <a:gd name="T26" fmla="*/ 0 w 72"/>
                <a:gd name="T27" fmla="*/ 0 h 287"/>
                <a:gd name="T28" fmla="*/ 0 w 72"/>
                <a:gd name="T29" fmla="*/ 0 h 287"/>
                <a:gd name="T30" fmla="*/ 0 w 72"/>
                <a:gd name="T31" fmla="*/ 0 h 287"/>
                <a:gd name="T32" fmla="*/ 0 w 72"/>
                <a:gd name="T33" fmla="*/ 0 h 287"/>
                <a:gd name="T34" fmla="*/ 0 w 72"/>
                <a:gd name="T35" fmla="*/ 0 h 287"/>
                <a:gd name="T36" fmla="*/ 0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87"/>
                <a:gd name="T59" fmla="*/ 72 w 72"/>
                <a:gd name="T60" fmla="*/ 287 h 2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5" name="Rectangle 714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6" name="Freeform 715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0 h 418"/>
                <a:gd name="T4" fmla="*/ 0 w 354"/>
                <a:gd name="T5" fmla="*/ 0 h 418"/>
                <a:gd name="T6" fmla="*/ 0 w 354"/>
                <a:gd name="T7" fmla="*/ 0 h 418"/>
                <a:gd name="T8" fmla="*/ 0 w 354"/>
                <a:gd name="T9" fmla="*/ 0 h 418"/>
                <a:gd name="T10" fmla="*/ 0 w 354"/>
                <a:gd name="T11" fmla="*/ 0 h 418"/>
                <a:gd name="T12" fmla="*/ 0 w 354"/>
                <a:gd name="T13" fmla="*/ 0 h 418"/>
                <a:gd name="T14" fmla="*/ 0 w 354"/>
                <a:gd name="T15" fmla="*/ 0 h 418"/>
                <a:gd name="T16" fmla="*/ 0 w 354"/>
                <a:gd name="T17" fmla="*/ 0 h 418"/>
                <a:gd name="T18" fmla="*/ 0 w 354"/>
                <a:gd name="T19" fmla="*/ 0 h 418"/>
                <a:gd name="T20" fmla="*/ 0 w 354"/>
                <a:gd name="T21" fmla="*/ 0 h 418"/>
                <a:gd name="T22" fmla="*/ 0 w 354"/>
                <a:gd name="T23" fmla="*/ 0 h 418"/>
                <a:gd name="T24" fmla="*/ 0 w 354"/>
                <a:gd name="T25" fmla="*/ 0 h 418"/>
                <a:gd name="T26" fmla="*/ 0 w 354"/>
                <a:gd name="T27" fmla="*/ 0 h 418"/>
                <a:gd name="T28" fmla="*/ 0 w 354"/>
                <a:gd name="T29" fmla="*/ 0 h 418"/>
                <a:gd name="T30" fmla="*/ 0 w 354"/>
                <a:gd name="T31" fmla="*/ 0 h 418"/>
                <a:gd name="T32" fmla="*/ 0 w 354"/>
                <a:gd name="T33" fmla="*/ 0 h 418"/>
                <a:gd name="T34" fmla="*/ 0 w 354"/>
                <a:gd name="T35" fmla="*/ 0 h 418"/>
                <a:gd name="T36" fmla="*/ 0 w 354"/>
                <a:gd name="T37" fmla="*/ 0 h 418"/>
                <a:gd name="T38" fmla="*/ 0 w 354"/>
                <a:gd name="T39" fmla="*/ 0 h 418"/>
                <a:gd name="T40" fmla="*/ 0 w 354"/>
                <a:gd name="T41" fmla="*/ 0 h 418"/>
                <a:gd name="T42" fmla="*/ 0 w 354"/>
                <a:gd name="T43" fmla="*/ 0 h 418"/>
                <a:gd name="T44" fmla="*/ 0 w 354"/>
                <a:gd name="T45" fmla="*/ 0 h 418"/>
                <a:gd name="T46" fmla="*/ 0 w 354"/>
                <a:gd name="T47" fmla="*/ 0 h 418"/>
                <a:gd name="T48" fmla="*/ 0 w 354"/>
                <a:gd name="T49" fmla="*/ 0 h 418"/>
                <a:gd name="T50" fmla="*/ 0 w 354"/>
                <a:gd name="T51" fmla="*/ 0 h 418"/>
                <a:gd name="T52" fmla="*/ 0 w 354"/>
                <a:gd name="T53" fmla="*/ 0 h 418"/>
                <a:gd name="T54" fmla="*/ 0 w 354"/>
                <a:gd name="T55" fmla="*/ 0 h 418"/>
                <a:gd name="T56" fmla="*/ 0 w 354"/>
                <a:gd name="T57" fmla="*/ 0 h 418"/>
                <a:gd name="T58" fmla="*/ 0 w 354"/>
                <a:gd name="T59" fmla="*/ 0 h 418"/>
                <a:gd name="T60" fmla="*/ 0 w 354"/>
                <a:gd name="T61" fmla="*/ 0 h 418"/>
                <a:gd name="T62" fmla="*/ 0 w 354"/>
                <a:gd name="T63" fmla="*/ 0 h 418"/>
                <a:gd name="T64" fmla="*/ 0 w 354"/>
                <a:gd name="T65" fmla="*/ 0 h 418"/>
                <a:gd name="T66" fmla="*/ 0 w 354"/>
                <a:gd name="T67" fmla="*/ 0 h 418"/>
                <a:gd name="T68" fmla="*/ 0 w 354"/>
                <a:gd name="T69" fmla="*/ 0 h 418"/>
                <a:gd name="T70" fmla="*/ 0 w 354"/>
                <a:gd name="T71" fmla="*/ 0 h 418"/>
                <a:gd name="T72" fmla="*/ 0 w 354"/>
                <a:gd name="T73" fmla="*/ 0 h 418"/>
                <a:gd name="T74" fmla="*/ 0 w 354"/>
                <a:gd name="T75" fmla="*/ 0 h 418"/>
                <a:gd name="T76" fmla="*/ 0 w 354"/>
                <a:gd name="T77" fmla="*/ 0 h 418"/>
                <a:gd name="T78" fmla="*/ 0 w 354"/>
                <a:gd name="T79" fmla="*/ 0 h 418"/>
                <a:gd name="T80" fmla="*/ 0 w 354"/>
                <a:gd name="T81" fmla="*/ 0 h 418"/>
                <a:gd name="T82" fmla="*/ 0 w 354"/>
                <a:gd name="T83" fmla="*/ 0 h 418"/>
                <a:gd name="T84" fmla="*/ 0 w 354"/>
                <a:gd name="T85" fmla="*/ 0 h 418"/>
                <a:gd name="T86" fmla="*/ 0 w 354"/>
                <a:gd name="T87" fmla="*/ 0 h 418"/>
                <a:gd name="T88" fmla="*/ 0 w 354"/>
                <a:gd name="T89" fmla="*/ 0 h 418"/>
                <a:gd name="T90" fmla="*/ 0 w 354"/>
                <a:gd name="T91" fmla="*/ 0 h 418"/>
                <a:gd name="T92" fmla="*/ 0 w 354"/>
                <a:gd name="T93" fmla="*/ 0 h 418"/>
                <a:gd name="T94" fmla="*/ 0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4"/>
                <a:gd name="T148" fmla="*/ 0 h 418"/>
                <a:gd name="T149" fmla="*/ 354 w 354"/>
                <a:gd name="T150" fmla="*/ 418 h 41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7" name="Freeform 716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8" name="Freeform 717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9" name="Freeform 718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0 h 868"/>
                <a:gd name="T4" fmla="*/ 0 w 469"/>
                <a:gd name="T5" fmla="*/ 0 h 868"/>
                <a:gd name="T6" fmla="*/ 0 w 469"/>
                <a:gd name="T7" fmla="*/ 0 h 868"/>
                <a:gd name="T8" fmla="*/ 0 w 469"/>
                <a:gd name="T9" fmla="*/ 0 h 868"/>
                <a:gd name="T10" fmla="*/ 0 w 469"/>
                <a:gd name="T11" fmla="*/ 0 h 868"/>
                <a:gd name="T12" fmla="*/ 0 w 469"/>
                <a:gd name="T13" fmla="*/ 0 h 868"/>
                <a:gd name="T14" fmla="*/ 0 w 469"/>
                <a:gd name="T15" fmla="*/ 0 h 868"/>
                <a:gd name="T16" fmla="*/ 0 w 469"/>
                <a:gd name="T17" fmla="*/ 0 h 868"/>
                <a:gd name="T18" fmla="*/ 0 w 469"/>
                <a:gd name="T19" fmla="*/ 0 h 868"/>
                <a:gd name="T20" fmla="*/ 0 w 469"/>
                <a:gd name="T21" fmla="*/ 0 h 868"/>
                <a:gd name="T22" fmla="*/ 0 w 469"/>
                <a:gd name="T23" fmla="*/ 0 h 868"/>
                <a:gd name="T24" fmla="*/ 0 w 469"/>
                <a:gd name="T25" fmla="*/ 0 h 868"/>
                <a:gd name="T26" fmla="*/ 0 w 469"/>
                <a:gd name="T27" fmla="*/ 0 h 868"/>
                <a:gd name="T28" fmla="*/ 0 w 469"/>
                <a:gd name="T29" fmla="*/ 0 h 868"/>
                <a:gd name="T30" fmla="*/ 0 w 469"/>
                <a:gd name="T31" fmla="*/ 0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9"/>
                <a:gd name="T55" fmla="*/ 0 h 868"/>
                <a:gd name="T56" fmla="*/ 469 w 469"/>
                <a:gd name="T57" fmla="*/ 868 h 8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00" name="Freeform 719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0 h 118"/>
                <a:gd name="T2" fmla="*/ 0 w 604"/>
                <a:gd name="T3" fmla="*/ 0 h 118"/>
                <a:gd name="T4" fmla="*/ 0 w 604"/>
                <a:gd name="T5" fmla="*/ 0 h 118"/>
                <a:gd name="T6" fmla="*/ 0 w 604"/>
                <a:gd name="T7" fmla="*/ 0 h 118"/>
                <a:gd name="T8" fmla="*/ 0 w 604"/>
                <a:gd name="T9" fmla="*/ 0 h 118"/>
                <a:gd name="T10" fmla="*/ 0 w 604"/>
                <a:gd name="T11" fmla="*/ 0 h 118"/>
                <a:gd name="T12" fmla="*/ 0 w 604"/>
                <a:gd name="T13" fmla="*/ 0 h 118"/>
                <a:gd name="T14" fmla="*/ 0 w 604"/>
                <a:gd name="T15" fmla="*/ 0 h 118"/>
                <a:gd name="T16" fmla="*/ 0 w 604"/>
                <a:gd name="T17" fmla="*/ 0 h 118"/>
                <a:gd name="T18" fmla="*/ 0 w 604"/>
                <a:gd name="T19" fmla="*/ 0 h 118"/>
                <a:gd name="T20" fmla="*/ 0 w 604"/>
                <a:gd name="T21" fmla="*/ 0 h 118"/>
                <a:gd name="T22" fmla="*/ 0 w 604"/>
                <a:gd name="T23" fmla="*/ 0 h 118"/>
                <a:gd name="T24" fmla="*/ 0 w 604"/>
                <a:gd name="T25" fmla="*/ 0 h 118"/>
                <a:gd name="T26" fmla="*/ 0 w 604"/>
                <a:gd name="T27" fmla="*/ 0 h 118"/>
                <a:gd name="T28" fmla="*/ 0 w 604"/>
                <a:gd name="T29" fmla="*/ 0 h 118"/>
                <a:gd name="T30" fmla="*/ 0 w 604"/>
                <a:gd name="T31" fmla="*/ 0 h 118"/>
                <a:gd name="T32" fmla="*/ 0 w 604"/>
                <a:gd name="T33" fmla="*/ 0 h 118"/>
                <a:gd name="T34" fmla="*/ 0 w 604"/>
                <a:gd name="T35" fmla="*/ 0 h 118"/>
                <a:gd name="T36" fmla="*/ 0 w 604"/>
                <a:gd name="T37" fmla="*/ 0 h 118"/>
                <a:gd name="T38" fmla="*/ 0 w 604"/>
                <a:gd name="T39" fmla="*/ 0 h 118"/>
                <a:gd name="T40" fmla="*/ 0 w 604"/>
                <a:gd name="T41" fmla="*/ 0 h 118"/>
                <a:gd name="T42" fmla="*/ 0 w 604"/>
                <a:gd name="T43" fmla="*/ 0 h 118"/>
                <a:gd name="T44" fmla="*/ 0 w 604"/>
                <a:gd name="T45" fmla="*/ 0 h 118"/>
                <a:gd name="T46" fmla="*/ 0 w 604"/>
                <a:gd name="T47" fmla="*/ 0 h 118"/>
                <a:gd name="T48" fmla="*/ 0 w 604"/>
                <a:gd name="T49" fmla="*/ 0 h 118"/>
                <a:gd name="T50" fmla="*/ 0 w 604"/>
                <a:gd name="T51" fmla="*/ 0 h 118"/>
                <a:gd name="T52" fmla="*/ 0 w 604"/>
                <a:gd name="T53" fmla="*/ 0 h 118"/>
                <a:gd name="T54" fmla="*/ 0 w 604"/>
                <a:gd name="T55" fmla="*/ 0 h 118"/>
                <a:gd name="T56" fmla="*/ 0 w 604"/>
                <a:gd name="T57" fmla="*/ 0 h 118"/>
                <a:gd name="T58" fmla="*/ 0 w 604"/>
                <a:gd name="T59" fmla="*/ 0 h 118"/>
                <a:gd name="T60" fmla="*/ 0 w 604"/>
                <a:gd name="T61" fmla="*/ 0 h 118"/>
                <a:gd name="T62" fmla="*/ 0 w 604"/>
                <a:gd name="T63" fmla="*/ 0 h 118"/>
                <a:gd name="T64" fmla="*/ 0 w 604"/>
                <a:gd name="T65" fmla="*/ 0 h 118"/>
                <a:gd name="T66" fmla="*/ 0 w 604"/>
                <a:gd name="T67" fmla="*/ 0 h 118"/>
                <a:gd name="T68" fmla="*/ 0 w 604"/>
                <a:gd name="T69" fmla="*/ 0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118"/>
                <a:gd name="T107" fmla="*/ 604 w 604"/>
                <a:gd name="T108" fmla="*/ 118 h 1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01" name="Freeform 720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0 w 1017"/>
                <a:gd name="T1" fmla="*/ 0 h 337"/>
                <a:gd name="T2" fmla="*/ 0 w 1017"/>
                <a:gd name="T3" fmla="*/ 0 h 337"/>
                <a:gd name="T4" fmla="*/ 0 w 1017"/>
                <a:gd name="T5" fmla="*/ 0 h 337"/>
                <a:gd name="T6" fmla="*/ 0 w 1017"/>
                <a:gd name="T7" fmla="*/ 0 h 337"/>
                <a:gd name="T8" fmla="*/ 0 w 1017"/>
                <a:gd name="T9" fmla="*/ 0 h 337"/>
                <a:gd name="T10" fmla="*/ 0 w 1017"/>
                <a:gd name="T11" fmla="*/ 0 h 337"/>
                <a:gd name="T12" fmla="*/ 0 w 1017"/>
                <a:gd name="T13" fmla="*/ 0 h 337"/>
                <a:gd name="T14" fmla="*/ 0 w 1017"/>
                <a:gd name="T15" fmla="*/ 0 h 337"/>
                <a:gd name="T16" fmla="*/ 0 w 1017"/>
                <a:gd name="T17" fmla="*/ 0 h 337"/>
                <a:gd name="T18" fmla="*/ 0 w 1017"/>
                <a:gd name="T19" fmla="*/ 0 h 337"/>
                <a:gd name="T20" fmla="*/ 0 w 1017"/>
                <a:gd name="T21" fmla="*/ 0 h 337"/>
                <a:gd name="T22" fmla="*/ 0 w 1017"/>
                <a:gd name="T23" fmla="*/ 0 h 337"/>
                <a:gd name="T24" fmla="*/ 0 w 1017"/>
                <a:gd name="T25" fmla="*/ 0 h 337"/>
                <a:gd name="T26" fmla="*/ 0 w 1017"/>
                <a:gd name="T27" fmla="*/ 0 h 337"/>
                <a:gd name="T28" fmla="*/ 0 w 1017"/>
                <a:gd name="T29" fmla="*/ 0 h 337"/>
                <a:gd name="T30" fmla="*/ 0 w 1017"/>
                <a:gd name="T31" fmla="*/ 0 h 337"/>
                <a:gd name="T32" fmla="*/ 0 w 1017"/>
                <a:gd name="T33" fmla="*/ 0 h 337"/>
                <a:gd name="T34" fmla="*/ 0 w 1017"/>
                <a:gd name="T35" fmla="*/ 0 h 337"/>
                <a:gd name="T36" fmla="*/ 0 w 1017"/>
                <a:gd name="T37" fmla="*/ 0 h 337"/>
                <a:gd name="T38" fmla="*/ 0 w 1017"/>
                <a:gd name="T39" fmla="*/ 0 h 337"/>
                <a:gd name="T40" fmla="*/ 0 w 1017"/>
                <a:gd name="T41" fmla="*/ 0 h 337"/>
                <a:gd name="T42" fmla="*/ 0 w 1017"/>
                <a:gd name="T43" fmla="*/ 0 h 337"/>
                <a:gd name="T44" fmla="*/ 0 w 1017"/>
                <a:gd name="T45" fmla="*/ 0 h 337"/>
                <a:gd name="T46" fmla="*/ 0 w 1017"/>
                <a:gd name="T47" fmla="*/ 0 h 337"/>
                <a:gd name="T48" fmla="*/ 0 w 1017"/>
                <a:gd name="T49" fmla="*/ 0 h 337"/>
                <a:gd name="T50" fmla="*/ 0 w 1017"/>
                <a:gd name="T51" fmla="*/ 0 h 337"/>
                <a:gd name="T52" fmla="*/ 0 w 1017"/>
                <a:gd name="T53" fmla="*/ 0 h 337"/>
                <a:gd name="T54" fmla="*/ 0 w 1017"/>
                <a:gd name="T55" fmla="*/ 0 h 337"/>
                <a:gd name="T56" fmla="*/ 0 w 1017"/>
                <a:gd name="T57" fmla="*/ 0 h 337"/>
                <a:gd name="T58" fmla="*/ 0 w 1017"/>
                <a:gd name="T59" fmla="*/ 0 h 337"/>
                <a:gd name="T60" fmla="*/ 0 w 1017"/>
                <a:gd name="T61" fmla="*/ 0 h 337"/>
                <a:gd name="T62" fmla="*/ 0 w 1017"/>
                <a:gd name="T63" fmla="*/ 0 h 337"/>
                <a:gd name="T64" fmla="*/ 0 w 1017"/>
                <a:gd name="T65" fmla="*/ 0 h 337"/>
                <a:gd name="T66" fmla="*/ 0 w 1017"/>
                <a:gd name="T67" fmla="*/ 0 h 337"/>
                <a:gd name="T68" fmla="*/ 0 w 1017"/>
                <a:gd name="T69" fmla="*/ 0 h 337"/>
                <a:gd name="T70" fmla="*/ 0 w 1017"/>
                <a:gd name="T71" fmla="*/ 0 h 337"/>
                <a:gd name="T72" fmla="*/ 0 w 1017"/>
                <a:gd name="T73" fmla="*/ 0 h 337"/>
                <a:gd name="T74" fmla="*/ 0 w 1017"/>
                <a:gd name="T75" fmla="*/ 0 h 337"/>
                <a:gd name="T76" fmla="*/ 0 w 1017"/>
                <a:gd name="T77" fmla="*/ 0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7"/>
                <a:gd name="T118" fmla="*/ 0 h 337"/>
                <a:gd name="T119" fmla="*/ 1017 w 1017"/>
                <a:gd name="T120" fmla="*/ 337 h 33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02" name="Freeform 721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0 w 1036"/>
                <a:gd name="T3" fmla="*/ 0 h 303"/>
                <a:gd name="T4" fmla="*/ 0 w 1036"/>
                <a:gd name="T5" fmla="*/ 0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6"/>
                <a:gd name="T16" fmla="*/ 0 h 303"/>
                <a:gd name="T17" fmla="*/ 1036 w 1036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03" name="Freeform 722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0 w 1023"/>
                <a:gd name="T3" fmla="*/ 0 h 270"/>
                <a:gd name="T4" fmla="*/ 0 w 1023"/>
                <a:gd name="T5" fmla="*/ 0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3"/>
                <a:gd name="T16" fmla="*/ 0 h 270"/>
                <a:gd name="T17" fmla="*/ 1023 w 1023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04" name="Freeform 723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0 w 1028"/>
                <a:gd name="T3" fmla="*/ 0 h 299"/>
                <a:gd name="T4" fmla="*/ 0 w 1028"/>
                <a:gd name="T5" fmla="*/ 0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8"/>
                <a:gd name="T16" fmla="*/ 0 h 299"/>
                <a:gd name="T17" fmla="*/ 1028 w 102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76" name="Group 724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40227" name="Freeform 725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0 w 1913"/>
                <a:gd name="T1" fmla="*/ 0 h 1606"/>
                <a:gd name="T2" fmla="*/ 0 w 1913"/>
                <a:gd name="T3" fmla="*/ 0 h 1606"/>
                <a:gd name="T4" fmla="*/ 0 w 1913"/>
                <a:gd name="T5" fmla="*/ 0 h 1606"/>
                <a:gd name="T6" fmla="*/ 0 w 1913"/>
                <a:gd name="T7" fmla="*/ 0 h 1606"/>
                <a:gd name="T8" fmla="*/ 0 w 1913"/>
                <a:gd name="T9" fmla="*/ 0 h 1606"/>
                <a:gd name="T10" fmla="*/ 0 w 1913"/>
                <a:gd name="T11" fmla="*/ 0 h 1606"/>
                <a:gd name="T12" fmla="*/ 0 w 1913"/>
                <a:gd name="T13" fmla="*/ 0 h 1606"/>
                <a:gd name="T14" fmla="*/ 0 w 1913"/>
                <a:gd name="T15" fmla="*/ 0 h 1606"/>
                <a:gd name="T16" fmla="*/ 0 w 1913"/>
                <a:gd name="T17" fmla="*/ 0 h 1606"/>
                <a:gd name="T18" fmla="*/ 0 w 1913"/>
                <a:gd name="T19" fmla="*/ 0 h 1606"/>
                <a:gd name="T20" fmla="*/ 0 w 1913"/>
                <a:gd name="T21" fmla="*/ 0 h 1606"/>
                <a:gd name="T22" fmla="*/ 0 w 1913"/>
                <a:gd name="T23" fmla="*/ 0 h 1606"/>
                <a:gd name="T24" fmla="*/ 0 w 1913"/>
                <a:gd name="T25" fmla="*/ 0 h 1606"/>
                <a:gd name="T26" fmla="*/ 0 w 1913"/>
                <a:gd name="T27" fmla="*/ 0 h 1606"/>
                <a:gd name="T28" fmla="*/ 0 w 1913"/>
                <a:gd name="T29" fmla="*/ 0 h 1606"/>
                <a:gd name="T30" fmla="*/ 0 w 1913"/>
                <a:gd name="T31" fmla="*/ 0 h 1606"/>
                <a:gd name="T32" fmla="*/ 0 w 1913"/>
                <a:gd name="T33" fmla="*/ 0 h 1606"/>
                <a:gd name="T34" fmla="*/ 0 w 1913"/>
                <a:gd name="T35" fmla="*/ 0 h 1606"/>
                <a:gd name="T36" fmla="*/ 0 w 1913"/>
                <a:gd name="T37" fmla="*/ 0 h 1606"/>
                <a:gd name="T38" fmla="*/ 0 w 1913"/>
                <a:gd name="T39" fmla="*/ 0 h 1606"/>
                <a:gd name="T40" fmla="*/ 0 w 1913"/>
                <a:gd name="T41" fmla="*/ 0 h 1606"/>
                <a:gd name="T42" fmla="*/ 0 w 1913"/>
                <a:gd name="T43" fmla="*/ 0 h 1606"/>
                <a:gd name="T44" fmla="*/ 0 w 1913"/>
                <a:gd name="T45" fmla="*/ 0 h 1606"/>
                <a:gd name="T46" fmla="*/ 0 w 1913"/>
                <a:gd name="T47" fmla="*/ 0 h 1606"/>
                <a:gd name="T48" fmla="*/ 0 w 1913"/>
                <a:gd name="T49" fmla="*/ 0 h 1606"/>
                <a:gd name="T50" fmla="*/ 0 w 1913"/>
                <a:gd name="T51" fmla="*/ 0 h 1606"/>
                <a:gd name="T52" fmla="*/ 0 w 1913"/>
                <a:gd name="T53" fmla="*/ 0 h 1606"/>
                <a:gd name="T54" fmla="*/ 0 w 1913"/>
                <a:gd name="T55" fmla="*/ 0 h 1606"/>
                <a:gd name="T56" fmla="*/ 0 w 1913"/>
                <a:gd name="T57" fmla="*/ 0 h 1606"/>
                <a:gd name="T58" fmla="*/ 0 w 1913"/>
                <a:gd name="T59" fmla="*/ 0 h 1606"/>
                <a:gd name="T60" fmla="*/ 0 w 1913"/>
                <a:gd name="T61" fmla="*/ 0 h 1606"/>
                <a:gd name="T62" fmla="*/ 0 w 1913"/>
                <a:gd name="T63" fmla="*/ 0 h 1606"/>
                <a:gd name="T64" fmla="*/ 0 w 1913"/>
                <a:gd name="T65" fmla="*/ 0 h 1606"/>
                <a:gd name="T66" fmla="*/ 0 w 1913"/>
                <a:gd name="T67" fmla="*/ 0 h 1606"/>
                <a:gd name="T68" fmla="*/ 0 w 1913"/>
                <a:gd name="T69" fmla="*/ 0 h 1606"/>
                <a:gd name="T70" fmla="*/ 0 w 1913"/>
                <a:gd name="T71" fmla="*/ 0 h 1606"/>
                <a:gd name="T72" fmla="*/ 0 w 1913"/>
                <a:gd name="T73" fmla="*/ 0 h 1606"/>
                <a:gd name="T74" fmla="*/ 0 w 1913"/>
                <a:gd name="T75" fmla="*/ 0 h 1606"/>
                <a:gd name="T76" fmla="*/ 0 w 1913"/>
                <a:gd name="T77" fmla="*/ 0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13"/>
                <a:gd name="T118" fmla="*/ 0 h 1606"/>
                <a:gd name="T119" fmla="*/ 1913 w 1913"/>
                <a:gd name="T120" fmla="*/ 1606 h 160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8" name="Freeform 726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0 w 614"/>
                <a:gd name="T1" fmla="*/ 0 h 697"/>
                <a:gd name="T2" fmla="*/ 0 w 614"/>
                <a:gd name="T3" fmla="*/ 0 h 697"/>
                <a:gd name="T4" fmla="*/ 0 w 614"/>
                <a:gd name="T5" fmla="*/ 0 h 697"/>
                <a:gd name="T6" fmla="*/ 0 w 614"/>
                <a:gd name="T7" fmla="*/ 0 h 697"/>
                <a:gd name="T8" fmla="*/ 0 w 614"/>
                <a:gd name="T9" fmla="*/ 0 h 697"/>
                <a:gd name="T10" fmla="*/ 0 w 614"/>
                <a:gd name="T11" fmla="*/ 0 h 697"/>
                <a:gd name="T12" fmla="*/ 0 w 614"/>
                <a:gd name="T13" fmla="*/ 0 h 697"/>
                <a:gd name="T14" fmla="*/ 0 w 614"/>
                <a:gd name="T15" fmla="*/ 0 h 697"/>
                <a:gd name="T16" fmla="*/ 0 w 614"/>
                <a:gd name="T17" fmla="*/ 0 h 697"/>
                <a:gd name="T18" fmla="*/ 0 w 614"/>
                <a:gd name="T19" fmla="*/ 0 h 697"/>
                <a:gd name="T20" fmla="*/ 0 w 614"/>
                <a:gd name="T21" fmla="*/ 0 h 697"/>
                <a:gd name="T22" fmla="*/ 0 w 614"/>
                <a:gd name="T23" fmla="*/ 0 h 697"/>
                <a:gd name="T24" fmla="*/ 0 w 614"/>
                <a:gd name="T25" fmla="*/ 0 h 697"/>
                <a:gd name="T26" fmla="*/ 0 w 614"/>
                <a:gd name="T27" fmla="*/ 0 h 697"/>
                <a:gd name="T28" fmla="*/ 0 w 614"/>
                <a:gd name="T29" fmla="*/ 0 h 697"/>
                <a:gd name="T30" fmla="*/ 0 w 614"/>
                <a:gd name="T31" fmla="*/ 0 h 697"/>
                <a:gd name="T32" fmla="*/ 0 w 614"/>
                <a:gd name="T33" fmla="*/ 0 h 697"/>
                <a:gd name="T34" fmla="*/ 0 w 614"/>
                <a:gd name="T35" fmla="*/ 0 h 697"/>
                <a:gd name="T36" fmla="*/ 0 w 614"/>
                <a:gd name="T37" fmla="*/ 0 h 697"/>
                <a:gd name="T38" fmla="*/ 0 w 614"/>
                <a:gd name="T39" fmla="*/ 0 h 697"/>
                <a:gd name="T40" fmla="*/ 0 w 614"/>
                <a:gd name="T41" fmla="*/ 0 h 697"/>
                <a:gd name="T42" fmla="*/ 0 w 614"/>
                <a:gd name="T43" fmla="*/ 0 h 697"/>
                <a:gd name="T44" fmla="*/ 0 w 614"/>
                <a:gd name="T45" fmla="*/ 0 h 697"/>
                <a:gd name="T46" fmla="*/ 0 w 614"/>
                <a:gd name="T47" fmla="*/ 0 h 697"/>
                <a:gd name="T48" fmla="*/ 0 w 614"/>
                <a:gd name="T49" fmla="*/ 0 h 697"/>
                <a:gd name="T50" fmla="*/ 0 w 614"/>
                <a:gd name="T51" fmla="*/ 0 h 697"/>
                <a:gd name="T52" fmla="*/ 0 w 614"/>
                <a:gd name="T53" fmla="*/ 0 h 697"/>
                <a:gd name="T54" fmla="*/ 0 w 614"/>
                <a:gd name="T55" fmla="*/ 0 h 697"/>
                <a:gd name="T56" fmla="*/ 0 w 614"/>
                <a:gd name="T57" fmla="*/ 0 h 697"/>
                <a:gd name="T58" fmla="*/ 0 w 614"/>
                <a:gd name="T59" fmla="*/ 0 h 697"/>
                <a:gd name="T60" fmla="*/ 0 w 614"/>
                <a:gd name="T61" fmla="*/ 0 h 697"/>
                <a:gd name="T62" fmla="*/ 0 w 614"/>
                <a:gd name="T63" fmla="*/ 0 h 697"/>
                <a:gd name="T64" fmla="*/ 0 w 614"/>
                <a:gd name="T65" fmla="*/ 0 h 697"/>
                <a:gd name="T66" fmla="*/ 0 w 614"/>
                <a:gd name="T67" fmla="*/ 0 h 697"/>
                <a:gd name="T68" fmla="*/ 0 w 614"/>
                <a:gd name="T69" fmla="*/ 0 h 697"/>
                <a:gd name="T70" fmla="*/ 0 w 614"/>
                <a:gd name="T71" fmla="*/ 0 h 697"/>
                <a:gd name="T72" fmla="*/ 0 w 614"/>
                <a:gd name="T73" fmla="*/ 0 h 697"/>
                <a:gd name="T74" fmla="*/ 0 w 614"/>
                <a:gd name="T75" fmla="*/ 0 h 697"/>
                <a:gd name="T76" fmla="*/ 0 w 614"/>
                <a:gd name="T77" fmla="*/ 0 h 697"/>
                <a:gd name="T78" fmla="*/ 0 w 614"/>
                <a:gd name="T79" fmla="*/ 0 h 697"/>
                <a:gd name="T80" fmla="*/ 0 w 614"/>
                <a:gd name="T81" fmla="*/ 0 h 697"/>
                <a:gd name="T82" fmla="*/ 0 w 614"/>
                <a:gd name="T83" fmla="*/ 0 h 697"/>
                <a:gd name="T84" fmla="*/ 0 w 614"/>
                <a:gd name="T85" fmla="*/ 0 h 697"/>
                <a:gd name="T86" fmla="*/ 0 w 614"/>
                <a:gd name="T87" fmla="*/ 0 h 697"/>
                <a:gd name="T88" fmla="*/ 0 w 614"/>
                <a:gd name="T89" fmla="*/ 0 h 697"/>
                <a:gd name="T90" fmla="*/ 0 w 614"/>
                <a:gd name="T91" fmla="*/ 0 h 697"/>
                <a:gd name="T92" fmla="*/ 0 w 614"/>
                <a:gd name="T93" fmla="*/ 0 h 697"/>
                <a:gd name="T94" fmla="*/ 0 w 614"/>
                <a:gd name="T95" fmla="*/ 0 h 697"/>
                <a:gd name="T96" fmla="*/ 0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14"/>
                <a:gd name="T148" fmla="*/ 0 h 697"/>
                <a:gd name="T149" fmla="*/ 614 w 614"/>
                <a:gd name="T150" fmla="*/ 697 h 69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9" name="Freeform 727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0 h 693"/>
                <a:gd name="T2" fmla="*/ 0 w 1014"/>
                <a:gd name="T3" fmla="*/ 0 h 693"/>
                <a:gd name="T4" fmla="*/ 0 w 1014"/>
                <a:gd name="T5" fmla="*/ 0 h 693"/>
                <a:gd name="T6" fmla="*/ 0 w 1014"/>
                <a:gd name="T7" fmla="*/ 0 h 693"/>
                <a:gd name="T8" fmla="*/ 0 w 1014"/>
                <a:gd name="T9" fmla="*/ 0 h 693"/>
                <a:gd name="T10" fmla="*/ 0 w 1014"/>
                <a:gd name="T11" fmla="*/ 0 h 693"/>
                <a:gd name="T12" fmla="*/ 0 w 1014"/>
                <a:gd name="T13" fmla="*/ 0 h 693"/>
                <a:gd name="T14" fmla="*/ 0 w 1014"/>
                <a:gd name="T15" fmla="*/ 0 h 693"/>
                <a:gd name="T16" fmla="*/ 0 w 1014"/>
                <a:gd name="T17" fmla="*/ 0 h 693"/>
                <a:gd name="T18" fmla="*/ 0 w 1014"/>
                <a:gd name="T19" fmla="*/ 0 h 693"/>
                <a:gd name="T20" fmla="*/ 0 w 1014"/>
                <a:gd name="T21" fmla="*/ 0 h 693"/>
                <a:gd name="T22" fmla="*/ 0 w 1014"/>
                <a:gd name="T23" fmla="*/ 0 h 693"/>
                <a:gd name="T24" fmla="*/ 0 w 1014"/>
                <a:gd name="T25" fmla="*/ 0 h 693"/>
                <a:gd name="T26" fmla="*/ 0 w 1014"/>
                <a:gd name="T27" fmla="*/ 0 h 693"/>
                <a:gd name="T28" fmla="*/ 0 w 1014"/>
                <a:gd name="T29" fmla="*/ 0 h 693"/>
                <a:gd name="T30" fmla="*/ 0 w 1014"/>
                <a:gd name="T31" fmla="*/ 0 h 693"/>
                <a:gd name="T32" fmla="*/ 0 w 1014"/>
                <a:gd name="T33" fmla="*/ 0 h 693"/>
                <a:gd name="T34" fmla="*/ 0 w 1014"/>
                <a:gd name="T35" fmla="*/ 0 h 693"/>
                <a:gd name="T36" fmla="*/ 0 w 1014"/>
                <a:gd name="T37" fmla="*/ 0 h 693"/>
                <a:gd name="T38" fmla="*/ 0 w 1014"/>
                <a:gd name="T39" fmla="*/ 0 h 693"/>
                <a:gd name="T40" fmla="*/ 0 w 1014"/>
                <a:gd name="T41" fmla="*/ 0 h 693"/>
                <a:gd name="T42" fmla="*/ 0 w 1014"/>
                <a:gd name="T43" fmla="*/ 0 h 693"/>
                <a:gd name="T44" fmla="*/ 0 w 1014"/>
                <a:gd name="T45" fmla="*/ 0 h 693"/>
                <a:gd name="T46" fmla="*/ 0 w 1014"/>
                <a:gd name="T47" fmla="*/ 0 h 693"/>
                <a:gd name="T48" fmla="*/ 0 w 1014"/>
                <a:gd name="T49" fmla="*/ 0 h 693"/>
                <a:gd name="T50" fmla="*/ 0 w 1014"/>
                <a:gd name="T51" fmla="*/ 0 h 693"/>
                <a:gd name="T52" fmla="*/ 0 w 1014"/>
                <a:gd name="T53" fmla="*/ 0 h 693"/>
                <a:gd name="T54" fmla="*/ 0 w 1014"/>
                <a:gd name="T55" fmla="*/ 0 h 693"/>
                <a:gd name="T56" fmla="*/ 0 w 1014"/>
                <a:gd name="T57" fmla="*/ 0 h 693"/>
                <a:gd name="T58" fmla="*/ 0 w 1014"/>
                <a:gd name="T59" fmla="*/ 0 h 693"/>
                <a:gd name="T60" fmla="*/ 0 w 1014"/>
                <a:gd name="T61" fmla="*/ 0 h 693"/>
                <a:gd name="T62" fmla="*/ 0 w 1014"/>
                <a:gd name="T63" fmla="*/ 0 h 693"/>
                <a:gd name="T64" fmla="*/ 0 w 1014"/>
                <a:gd name="T65" fmla="*/ 0 h 693"/>
                <a:gd name="T66" fmla="*/ 0 w 1014"/>
                <a:gd name="T67" fmla="*/ 0 h 693"/>
                <a:gd name="T68" fmla="*/ 0 w 1014"/>
                <a:gd name="T69" fmla="*/ 0 h 693"/>
                <a:gd name="T70" fmla="*/ 0 w 1014"/>
                <a:gd name="T71" fmla="*/ 0 h 693"/>
                <a:gd name="T72" fmla="*/ 0 w 1014"/>
                <a:gd name="T73" fmla="*/ 0 h 693"/>
                <a:gd name="T74" fmla="*/ 0 w 1014"/>
                <a:gd name="T75" fmla="*/ 0 h 693"/>
                <a:gd name="T76" fmla="*/ 0 w 1014"/>
                <a:gd name="T77" fmla="*/ 0 h 693"/>
                <a:gd name="T78" fmla="*/ 0 w 1014"/>
                <a:gd name="T79" fmla="*/ 0 h 693"/>
                <a:gd name="T80" fmla="*/ 0 w 1014"/>
                <a:gd name="T81" fmla="*/ 0 h 693"/>
                <a:gd name="T82" fmla="*/ 0 w 1014"/>
                <a:gd name="T83" fmla="*/ 0 h 693"/>
                <a:gd name="T84" fmla="*/ 0 w 1014"/>
                <a:gd name="T85" fmla="*/ 0 h 693"/>
                <a:gd name="T86" fmla="*/ 0 w 1014"/>
                <a:gd name="T87" fmla="*/ 0 h 693"/>
                <a:gd name="T88" fmla="*/ 0 w 1014"/>
                <a:gd name="T89" fmla="*/ 0 h 693"/>
                <a:gd name="T90" fmla="*/ 0 w 1014"/>
                <a:gd name="T91" fmla="*/ 0 h 693"/>
                <a:gd name="T92" fmla="*/ 0 w 1014"/>
                <a:gd name="T93" fmla="*/ 0 h 693"/>
                <a:gd name="T94" fmla="*/ 0 w 1014"/>
                <a:gd name="T95" fmla="*/ 0 h 693"/>
                <a:gd name="T96" fmla="*/ 0 w 1014"/>
                <a:gd name="T97" fmla="*/ 0 h 693"/>
                <a:gd name="T98" fmla="*/ 0 w 1014"/>
                <a:gd name="T99" fmla="*/ 0 h 693"/>
                <a:gd name="T100" fmla="*/ 0 w 1014"/>
                <a:gd name="T101" fmla="*/ 0 h 693"/>
                <a:gd name="T102" fmla="*/ 0 w 1014"/>
                <a:gd name="T103" fmla="*/ 0 h 693"/>
                <a:gd name="T104" fmla="*/ 0 w 1014"/>
                <a:gd name="T105" fmla="*/ 0 h 693"/>
                <a:gd name="T106" fmla="*/ 0 w 1014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14"/>
                <a:gd name="T163" fmla="*/ 0 h 693"/>
                <a:gd name="T164" fmla="*/ 1014 w 1014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0" name="Freeform 728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0 w 745"/>
                <a:gd name="T1" fmla="*/ 0 h 240"/>
                <a:gd name="T2" fmla="*/ 0 w 745"/>
                <a:gd name="T3" fmla="*/ 0 h 240"/>
                <a:gd name="T4" fmla="*/ 0 w 745"/>
                <a:gd name="T5" fmla="*/ 0 h 240"/>
                <a:gd name="T6" fmla="*/ 0 w 745"/>
                <a:gd name="T7" fmla="*/ 0 h 240"/>
                <a:gd name="T8" fmla="*/ 0 w 745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240"/>
                <a:gd name="T17" fmla="*/ 745 w 745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1" name="Freeform 729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0 w 319"/>
                <a:gd name="T1" fmla="*/ 0 h 109"/>
                <a:gd name="T2" fmla="*/ 0 w 319"/>
                <a:gd name="T3" fmla="*/ 0 h 109"/>
                <a:gd name="T4" fmla="*/ 0 w 319"/>
                <a:gd name="T5" fmla="*/ 0 h 109"/>
                <a:gd name="T6" fmla="*/ 0 w 319"/>
                <a:gd name="T7" fmla="*/ 0 h 109"/>
                <a:gd name="T8" fmla="*/ 0 w 319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09"/>
                <a:gd name="T17" fmla="*/ 319 w 319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2" name="Freeform 730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0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0 w 213"/>
                <a:gd name="T7" fmla="*/ 0 h 81"/>
                <a:gd name="T8" fmla="*/ 0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81"/>
                <a:gd name="T17" fmla="*/ 213 w 21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3" name="Freeform 731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0 h 415"/>
                <a:gd name="T2" fmla="*/ 0 w 1254"/>
                <a:gd name="T3" fmla="*/ 0 h 415"/>
                <a:gd name="T4" fmla="*/ 0 w 1254"/>
                <a:gd name="T5" fmla="*/ 0 h 415"/>
                <a:gd name="T6" fmla="*/ 0 w 1254"/>
                <a:gd name="T7" fmla="*/ 0 h 415"/>
                <a:gd name="T8" fmla="*/ 0 w 1254"/>
                <a:gd name="T9" fmla="*/ 0 h 415"/>
                <a:gd name="T10" fmla="*/ 0 w 1254"/>
                <a:gd name="T11" fmla="*/ 0 h 415"/>
                <a:gd name="T12" fmla="*/ 0 w 1254"/>
                <a:gd name="T13" fmla="*/ 0 h 415"/>
                <a:gd name="T14" fmla="*/ 0 w 1254"/>
                <a:gd name="T15" fmla="*/ 0 h 415"/>
                <a:gd name="T16" fmla="*/ 0 w 1254"/>
                <a:gd name="T17" fmla="*/ 0 h 415"/>
                <a:gd name="T18" fmla="*/ 0 w 1254"/>
                <a:gd name="T19" fmla="*/ 0 h 415"/>
                <a:gd name="T20" fmla="*/ 0 w 1254"/>
                <a:gd name="T21" fmla="*/ 0 h 415"/>
                <a:gd name="T22" fmla="*/ 0 w 1254"/>
                <a:gd name="T23" fmla="*/ 0 h 415"/>
                <a:gd name="T24" fmla="*/ 0 w 1254"/>
                <a:gd name="T25" fmla="*/ 0 h 415"/>
                <a:gd name="T26" fmla="*/ 0 w 1254"/>
                <a:gd name="T27" fmla="*/ 0 h 415"/>
                <a:gd name="T28" fmla="*/ 0 w 1254"/>
                <a:gd name="T29" fmla="*/ 0 h 415"/>
                <a:gd name="T30" fmla="*/ 0 w 1254"/>
                <a:gd name="T31" fmla="*/ 0 h 415"/>
                <a:gd name="T32" fmla="*/ 0 w 1254"/>
                <a:gd name="T33" fmla="*/ 0 h 415"/>
                <a:gd name="T34" fmla="*/ 0 w 1254"/>
                <a:gd name="T35" fmla="*/ 0 h 415"/>
                <a:gd name="T36" fmla="*/ 0 w 1254"/>
                <a:gd name="T37" fmla="*/ 0 h 415"/>
                <a:gd name="T38" fmla="*/ 0 w 1254"/>
                <a:gd name="T39" fmla="*/ 0 h 415"/>
                <a:gd name="T40" fmla="*/ 0 w 1254"/>
                <a:gd name="T41" fmla="*/ 0 h 415"/>
                <a:gd name="T42" fmla="*/ 0 w 1254"/>
                <a:gd name="T43" fmla="*/ 0 h 415"/>
                <a:gd name="T44" fmla="*/ 0 w 1254"/>
                <a:gd name="T45" fmla="*/ 0 h 415"/>
                <a:gd name="T46" fmla="*/ 0 w 1254"/>
                <a:gd name="T47" fmla="*/ 0 h 415"/>
                <a:gd name="T48" fmla="*/ 0 w 1254"/>
                <a:gd name="T49" fmla="*/ 0 h 415"/>
                <a:gd name="T50" fmla="*/ 0 w 1254"/>
                <a:gd name="T51" fmla="*/ 0 h 415"/>
                <a:gd name="T52" fmla="*/ 0 w 1254"/>
                <a:gd name="T53" fmla="*/ 0 h 415"/>
                <a:gd name="T54" fmla="*/ 0 w 1254"/>
                <a:gd name="T55" fmla="*/ 0 h 415"/>
                <a:gd name="T56" fmla="*/ 0 w 1254"/>
                <a:gd name="T57" fmla="*/ 0 h 415"/>
                <a:gd name="T58" fmla="*/ 0 w 1254"/>
                <a:gd name="T59" fmla="*/ 0 h 415"/>
                <a:gd name="T60" fmla="*/ 0 w 1254"/>
                <a:gd name="T61" fmla="*/ 0 h 415"/>
                <a:gd name="T62" fmla="*/ 0 w 1254"/>
                <a:gd name="T63" fmla="*/ 0 h 415"/>
                <a:gd name="T64" fmla="*/ 0 w 1254"/>
                <a:gd name="T65" fmla="*/ 0 h 415"/>
                <a:gd name="T66" fmla="*/ 0 w 1254"/>
                <a:gd name="T67" fmla="*/ 0 h 415"/>
                <a:gd name="T68" fmla="*/ 0 w 1254"/>
                <a:gd name="T69" fmla="*/ 0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54"/>
                <a:gd name="T106" fmla="*/ 0 h 415"/>
                <a:gd name="T107" fmla="*/ 1254 w 1254"/>
                <a:gd name="T108" fmla="*/ 415 h 4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4" name="Freeform 732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0 w 447"/>
                <a:gd name="T1" fmla="*/ 0 h 198"/>
                <a:gd name="T2" fmla="*/ 0 w 447"/>
                <a:gd name="T3" fmla="*/ 0 h 198"/>
                <a:gd name="T4" fmla="*/ 0 w 447"/>
                <a:gd name="T5" fmla="*/ 0 h 198"/>
                <a:gd name="T6" fmla="*/ 0 w 447"/>
                <a:gd name="T7" fmla="*/ 0 h 198"/>
                <a:gd name="T8" fmla="*/ 0 w 447"/>
                <a:gd name="T9" fmla="*/ 0 h 198"/>
                <a:gd name="T10" fmla="*/ 0 w 447"/>
                <a:gd name="T11" fmla="*/ 0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7"/>
                <a:gd name="T19" fmla="*/ 0 h 198"/>
                <a:gd name="T20" fmla="*/ 447 w 447"/>
                <a:gd name="T21" fmla="*/ 198 h 1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5" name="Freeform 733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0 w 238"/>
                <a:gd name="T1" fmla="*/ 0 h 947"/>
                <a:gd name="T2" fmla="*/ 0 w 238"/>
                <a:gd name="T3" fmla="*/ 0 h 947"/>
                <a:gd name="T4" fmla="*/ 0 w 238"/>
                <a:gd name="T5" fmla="*/ 0 h 947"/>
                <a:gd name="T6" fmla="*/ 0 w 238"/>
                <a:gd name="T7" fmla="*/ 0 h 947"/>
                <a:gd name="T8" fmla="*/ 0 w 238"/>
                <a:gd name="T9" fmla="*/ 0 h 947"/>
                <a:gd name="T10" fmla="*/ 0 w 238"/>
                <a:gd name="T11" fmla="*/ 0 h 947"/>
                <a:gd name="T12" fmla="*/ 0 w 238"/>
                <a:gd name="T13" fmla="*/ 0 h 947"/>
                <a:gd name="T14" fmla="*/ 0 w 238"/>
                <a:gd name="T15" fmla="*/ 0 h 947"/>
                <a:gd name="T16" fmla="*/ 0 w 238"/>
                <a:gd name="T17" fmla="*/ 0 h 947"/>
                <a:gd name="T18" fmla="*/ 0 w 238"/>
                <a:gd name="T19" fmla="*/ 0 h 947"/>
                <a:gd name="T20" fmla="*/ 0 w 238"/>
                <a:gd name="T21" fmla="*/ 0 h 947"/>
                <a:gd name="T22" fmla="*/ 0 w 238"/>
                <a:gd name="T23" fmla="*/ 0 h 947"/>
                <a:gd name="T24" fmla="*/ 0 w 238"/>
                <a:gd name="T25" fmla="*/ 0 h 947"/>
                <a:gd name="T26" fmla="*/ 0 w 238"/>
                <a:gd name="T27" fmla="*/ 0 h 947"/>
                <a:gd name="T28" fmla="*/ 0 w 238"/>
                <a:gd name="T29" fmla="*/ 0 h 947"/>
                <a:gd name="T30" fmla="*/ 0 w 238"/>
                <a:gd name="T31" fmla="*/ 0 h 947"/>
                <a:gd name="T32" fmla="*/ 0 w 238"/>
                <a:gd name="T33" fmla="*/ 0 h 947"/>
                <a:gd name="T34" fmla="*/ 0 w 238"/>
                <a:gd name="T35" fmla="*/ 0 h 947"/>
                <a:gd name="T36" fmla="*/ 0 w 238"/>
                <a:gd name="T37" fmla="*/ 0 h 947"/>
                <a:gd name="T38" fmla="*/ 0 w 238"/>
                <a:gd name="T39" fmla="*/ 0 h 947"/>
                <a:gd name="T40" fmla="*/ 0 w 238"/>
                <a:gd name="T41" fmla="*/ 0 h 947"/>
                <a:gd name="T42" fmla="*/ 0 w 238"/>
                <a:gd name="T43" fmla="*/ 0 h 947"/>
                <a:gd name="T44" fmla="*/ 0 w 238"/>
                <a:gd name="T45" fmla="*/ 0 h 947"/>
                <a:gd name="T46" fmla="*/ 0 w 238"/>
                <a:gd name="T47" fmla="*/ 0 h 947"/>
                <a:gd name="T48" fmla="*/ 0 w 238"/>
                <a:gd name="T49" fmla="*/ 0 h 947"/>
                <a:gd name="T50" fmla="*/ 0 w 238"/>
                <a:gd name="T51" fmla="*/ 0 h 947"/>
                <a:gd name="T52" fmla="*/ 0 w 238"/>
                <a:gd name="T53" fmla="*/ 0 h 947"/>
                <a:gd name="T54" fmla="*/ 0 w 238"/>
                <a:gd name="T55" fmla="*/ 0 h 947"/>
                <a:gd name="T56" fmla="*/ 0 w 238"/>
                <a:gd name="T57" fmla="*/ 0 h 947"/>
                <a:gd name="T58" fmla="*/ 0 w 238"/>
                <a:gd name="T59" fmla="*/ 0 h 947"/>
                <a:gd name="T60" fmla="*/ 0 w 238"/>
                <a:gd name="T61" fmla="*/ 0 h 947"/>
                <a:gd name="T62" fmla="*/ 0 w 238"/>
                <a:gd name="T63" fmla="*/ 0 h 947"/>
                <a:gd name="T64" fmla="*/ 0 w 238"/>
                <a:gd name="T65" fmla="*/ 0 h 947"/>
                <a:gd name="T66" fmla="*/ 0 w 238"/>
                <a:gd name="T67" fmla="*/ 0 h 947"/>
                <a:gd name="T68" fmla="*/ 0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"/>
                <a:gd name="T106" fmla="*/ 0 h 947"/>
                <a:gd name="T107" fmla="*/ 238 w 238"/>
                <a:gd name="T108" fmla="*/ 947 h 94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6" name="Freeform 734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0 w 203"/>
                <a:gd name="T1" fmla="*/ 0 h 799"/>
                <a:gd name="T2" fmla="*/ 0 w 203"/>
                <a:gd name="T3" fmla="*/ 0 h 799"/>
                <a:gd name="T4" fmla="*/ 0 w 203"/>
                <a:gd name="T5" fmla="*/ 0 h 799"/>
                <a:gd name="T6" fmla="*/ 0 w 203"/>
                <a:gd name="T7" fmla="*/ 0 h 799"/>
                <a:gd name="T8" fmla="*/ 0 w 203"/>
                <a:gd name="T9" fmla="*/ 0 h 799"/>
                <a:gd name="T10" fmla="*/ 0 w 203"/>
                <a:gd name="T11" fmla="*/ 0 h 799"/>
                <a:gd name="T12" fmla="*/ 0 w 203"/>
                <a:gd name="T13" fmla="*/ 0 h 799"/>
                <a:gd name="T14" fmla="*/ 0 w 203"/>
                <a:gd name="T15" fmla="*/ 0 h 799"/>
                <a:gd name="T16" fmla="*/ 0 w 203"/>
                <a:gd name="T17" fmla="*/ 0 h 799"/>
                <a:gd name="T18" fmla="*/ 0 w 203"/>
                <a:gd name="T19" fmla="*/ 0 h 799"/>
                <a:gd name="T20" fmla="*/ 0 w 203"/>
                <a:gd name="T21" fmla="*/ 0 h 799"/>
                <a:gd name="T22" fmla="*/ 0 w 203"/>
                <a:gd name="T23" fmla="*/ 0 h 799"/>
                <a:gd name="T24" fmla="*/ 0 w 203"/>
                <a:gd name="T25" fmla="*/ 0 h 799"/>
                <a:gd name="T26" fmla="*/ 0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0 h 799"/>
                <a:gd name="T36" fmla="*/ 0 w 203"/>
                <a:gd name="T37" fmla="*/ 0 h 799"/>
                <a:gd name="T38" fmla="*/ 0 w 203"/>
                <a:gd name="T39" fmla="*/ 0 h 799"/>
                <a:gd name="T40" fmla="*/ 0 w 203"/>
                <a:gd name="T41" fmla="*/ 0 h 799"/>
                <a:gd name="T42" fmla="*/ 0 w 203"/>
                <a:gd name="T43" fmla="*/ 0 h 799"/>
                <a:gd name="T44" fmla="*/ 0 w 203"/>
                <a:gd name="T45" fmla="*/ 0 h 799"/>
                <a:gd name="T46" fmla="*/ 0 w 203"/>
                <a:gd name="T47" fmla="*/ 0 h 799"/>
                <a:gd name="T48" fmla="*/ 0 w 203"/>
                <a:gd name="T49" fmla="*/ 0 h 799"/>
                <a:gd name="T50" fmla="*/ 0 w 203"/>
                <a:gd name="T51" fmla="*/ 0 h 799"/>
                <a:gd name="T52" fmla="*/ 0 w 203"/>
                <a:gd name="T53" fmla="*/ 0 h 799"/>
                <a:gd name="T54" fmla="*/ 0 w 203"/>
                <a:gd name="T55" fmla="*/ 0 h 799"/>
                <a:gd name="T56" fmla="*/ 0 w 203"/>
                <a:gd name="T57" fmla="*/ 0 h 799"/>
                <a:gd name="T58" fmla="*/ 0 w 203"/>
                <a:gd name="T59" fmla="*/ 0 h 799"/>
                <a:gd name="T60" fmla="*/ 0 w 203"/>
                <a:gd name="T61" fmla="*/ 0 h 799"/>
                <a:gd name="T62" fmla="*/ 0 w 203"/>
                <a:gd name="T63" fmla="*/ 0 h 799"/>
                <a:gd name="T64" fmla="*/ 0 w 203"/>
                <a:gd name="T65" fmla="*/ 0 h 799"/>
                <a:gd name="T66" fmla="*/ 0 w 203"/>
                <a:gd name="T67" fmla="*/ 0 h 799"/>
                <a:gd name="T68" fmla="*/ 0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799"/>
                <a:gd name="T107" fmla="*/ 203 w 203"/>
                <a:gd name="T108" fmla="*/ 799 h 7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7" name="Freeform 735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0 w 171"/>
                <a:gd name="T1" fmla="*/ 0 h 650"/>
                <a:gd name="T2" fmla="*/ 0 w 171"/>
                <a:gd name="T3" fmla="*/ 0 h 650"/>
                <a:gd name="T4" fmla="*/ 0 w 171"/>
                <a:gd name="T5" fmla="*/ 0 h 650"/>
                <a:gd name="T6" fmla="*/ 0 w 171"/>
                <a:gd name="T7" fmla="*/ 0 h 650"/>
                <a:gd name="T8" fmla="*/ 0 w 171"/>
                <a:gd name="T9" fmla="*/ 0 h 650"/>
                <a:gd name="T10" fmla="*/ 0 w 171"/>
                <a:gd name="T11" fmla="*/ 0 h 650"/>
                <a:gd name="T12" fmla="*/ 0 w 171"/>
                <a:gd name="T13" fmla="*/ 0 h 650"/>
                <a:gd name="T14" fmla="*/ 0 w 171"/>
                <a:gd name="T15" fmla="*/ 0 h 650"/>
                <a:gd name="T16" fmla="*/ 0 w 171"/>
                <a:gd name="T17" fmla="*/ 0 h 650"/>
                <a:gd name="T18" fmla="*/ 0 w 171"/>
                <a:gd name="T19" fmla="*/ 0 h 650"/>
                <a:gd name="T20" fmla="*/ 0 w 171"/>
                <a:gd name="T21" fmla="*/ 0 h 650"/>
                <a:gd name="T22" fmla="*/ 0 w 171"/>
                <a:gd name="T23" fmla="*/ 0 h 650"/>
                <a:gd name="T24" fmla="*/ 0 w 171"/>
                <a:gd name="T25" fmla="*/ 0 h 650"/>
                <a:gd name="T26" fmla="*/ 0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0 h 650"/>
                <a:gd name="T36" fmla="*/ 0 w 171"/>
                <a:gd name="T37" fmla="*/ 0 h 650"/>
                <a:gd name="T38" fmla="*/ 0 w 171"/>
                <a:gd name="T39" fmla="*/ 0 h 650"/>
                <a:gd name="T40" fmla="*/ 0 w 171"/>
                <a:gd name="T41" fmla="*/ 0 h 650"/>
                <a:gd name="T42" fmla="*/ 0 w 171"/>
                <a:gd name="T43" fmla="*/ 0 h 650"/>
                <a:gd name="T44" fmla="*/ 0 w 171"/>
                <a:gd name="T45" fmla="*/ 0 h 650"/>
                <a:gd name="T46" fmla="*/ 0 w 171"/>
                <a:gd name="T47" fmla="*/ 0 h 650"/>
                <a:gd name="T48" fmla="*/ 0 w 171"/>
                <a:gd name="T49" fmla="*/ 0 h 650"/>
                <a:gd name="T50" fmla="*/ 0 w 171"/>
                <a:gd name="T51" fmla="*/ 0 h 650"/>
                <a:gd name="T52" fmla="*/ 0 w 171"/>
                <a:gd name="T53" fmla="*/ 0 h 650"/>
                <a:gd name="T54" fmla="*/ 0 w 171"/>
                <a:gd name="T55" fmla="*/ 0 h 650"/>
                <a:gd name="T56" fmla="*/ 0 w 171"/>
                <a:gd name="T57" fmla="*/ 0 h 650"/>
                <a:gd name="T58" fmla="*/ 0 w 171"/>
                <a:gd name="T59" fmla="*/ 0 h 650"/>
                <a:gd name="T60" fmla="*/ 0 w 171"/>
                <a:gd name="T61" fmla="*/ 0 h 650"/>
                <a:gd name="T62" fmla="*/ 0 w 171"/>
                <a:gd name="T63" fmla="*/ 0 h 650"/>
                <a:gd name="T64" fmla="*/ 0 w 171"/>
                <a:gd name="T65" fmla="*/ 0 h 650"/>
                <a:gd name="T66" fmla="*/ 0 w 171"/>
                <a:gd name="T67" fmla="*/ 0 h 650"/>
                <a:gd name="T68" fmla="*/ 0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"/>
                <a:gd name="T106" fmla="*/ 0 h 650"/>
                <a:gd name="T107" fmla="*/ 171 w 171"/>
                <a:gd name="T108" fmla="*/ 650 h 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8" name="Freeform 736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0 w 138"/>
                <a:gd name="T1" fmla="*/ 0 h 502"/>
                <a:gd name="T2" fmla="*/ 0 w 138"/>
                <a:gd name="T3" fmla="*/ 0 h 502"/>
                <a:gd name="T4" fmla="*/ 0 w 138"/>
                <a:gd name="T5" fmla="*/ 0 h 502"/>
                <a:gd name="T6" fmla="*/ 0 w 138"/>
                <a:gd name="T7" fmla="*/ 0 h 502"/>
                <a:gd name="T8" fmla="*/ 0 w 138"/>
                <a:gd name="T9" fmla="*/ 0 h 502"/>
                <a:gd name="T10" fmla="*/ 0 w 138"/>
                <a:gd name="T11" fmla="*/ 0 h 502"/>
                <a:gd name="T12" fmla="*/ 0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0 h 502"/>
                <a:gd name="T20" fmla="*/ 0 w 138"/>
                <a:gd name="T21" fmla="*/ 0 h 502"/>
                <a:gd name="T22" fmla="*/ 0 w 138"/>
                <a:gd name="T23" fmla="*/ 0 h 502"/>
                <a:gd name="T24" fmla="*/ 0 w 138"/>
                <a:gd name="T25" fmla="*/ 0 h 502"/>
                <a:gd name="T26" fmla="*/ 0 w 138"/>
                <a:gd name="T27" fmla="*/ 0 h 502"/>
                <a:gd name="T28" fmla="*/ 0 w 138"/>
                <a:gd name="T29" fmla="*/ 0 h 502"/>
                <a:gd name="T30" fmla="*/ 0 w 138"/>
                <a:gd name="T31" fmla="*/ 0 h 502"/>
                <a:gd name="T32" fmla="*/ 0 w 138"/>
                <a:gd name="T33" fmla="*/ 0 h 502"/>
                <a:gd name="T34" fmla="*/ 0 w 138"/>
                <a:gd name="T35" fmla="*/ 0 h 502"/>
                <a:gd name="T36" fmla="*/ 0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8"/>
                <a:gd name="T58" fmla="*/ 0 h 502"/>
                <a:gd name="T59" fmla="*/ 138 w 138"/>
                <a:gd name="T60" fmla="*/ 502 h 5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9" name="Freeform 737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0 w 104"/>
                <a:gd name="T1" fmla="*/ 0 h 353"/>
                <a:gd name="T2" fmla="*/ 0 w 104"/>
                <a:gd name="T3" fmla="*/ 0 h 353"/>
                <a:gd name="T4" fmla="*/ 0 w 104"/>
                <a:gd name="T5" fmla="*/ 0 h 353"/>
                <a:gd name="T6" fmla="*/ 0 w 104"/>
                <a:gd name="T7" fmla="*/ 0 h 353"/>
                <a:gd name="T8" fmla="*/ 0 w 104"/>
                <a:gd name="T9" fmla="*/ 0 h 353"/>
                <a:gd name="T10" fmla="*/ 0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0 h 353"/>
                <a:gd name="T20" fmla="*/ 0 w 104"/>
                <a:gd name="T21" fmla="*/ 0 h 353"/>
                <a:gd name="T22" fmla="*/ 0 w 104"/>
                <a:gd name="T23" fmla="*/ 0 h 353"/>
                <a:gd name="T24" fmla="*/ 0 w 104"/>
                <a:gd name="T25" fmla="*/ 0 h 353"/>
                <a:gd name="T26" fmla="*/ 0 w 104"/>
                <a:gd name="T27" fmla="*/ 0 h 353"/>
                <a:gd name="T28" fmla="*/ 0 w 104"/>
                <a:gd name="T29" fmla="*/ 0 h 353"/>
                <a:gd name="T30" fmla="*/ 0 w 104"/>
                <a:gd name="T31" fmla="*/ 0 h 353"/>
                <a:gd name="T32" fmla="*/ 0 w 104"/>
                <a:gd name="T33" fmla="*/ 0 h 353"/>
                <a:gd name="T34" fmla="*/ 0 w 104"/>
                <a:gd name="T35" fmla="*/ 0 h 353"/>
                <a:gd name="T36" fmla="*/ 0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353"/>
                <a:gd name="T59" fmla="*/ 104 w 104"/>
                <a:gd name="T60" fmla="*/ 353 h 3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0" name="Freeform 738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0 w 72"/>
                <a:gd name="T1" fmla="*/ 0 h 204"/>
                <a:gd name="T2" fmla="*/ 0 w 72"/>
                <a:gd name="T3" fmla="*/ 0 h 204"/>
                <a:gd name="T4" fmla="*/ 0 w 72"/>
                <a:gd name="T5" fmla="*/ 0 h 204"/>
                <a:gd name="T6" fmla="*/ 0 w 72"/>
                <a:gd name="T7" fmla="*/ 0 h 204"/>
                <a:gd name="T8" fmla="*/ 0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0 h 204"/>
                <a:gd name="T20" fmla="*/ 0 w 72"/>
                <a:gd name="T21" fmla="*/ 0 h 204"/>
                <a:gd name="T22" fmla="*/ 0 w 72"/>
                <a:gd name="T23" fmla="*/ 0 h 204"/>
                <a:gd name="T24" fmla="*/ 0 w 72"/>
                <a:gd name="T25" fmla="*/ 0 h 204"/>
                <a:gd name="T26" fmla="*/ 0 w 72"/>
                <a:gd name="T27" fmla="*/ 0 h 204"/>
                <a:gd name="T28" fmla="*/ 0 w 72"/>
                <a:gd name="T29" fmla="*/ 0 h 204"/>
                <a:gd name="T30" fmla="*/ 0 w 72"/>
                <a:gd name="T31" fmla="*/ 0 h 204"/>
                <a:gd name="T32" fmla="*/ 0 w 72"/>
                <a:gd name="T33" fmla="*/ 0 h 204"/>
                <a:gd name="T34" fmla="*/ 0 w 72"/>
                <a:gd name="T35" fmla="*/ 0 h 204"/>
                <a:gd name="T36" fmla="*/ 0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04"/>
                <a:gd name="T59" fmla="*/ 72 w 72"/>
                <a:gd name="T60" fmla="*/ 204 h 2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1" name="Freeform 739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0 w 104"/>
                <a:gd name="T1" fmla="*/ 0 h 104"/>
                <a:gd name="T2" fmla="*/ 0 w 104"/>
                <a:gd name="T3" fmla="*/ 0 h 104"/>
                <a:gd name="T4" fmla="*/ 0 w 104"/>
                <a:gd name="T5" fmla="*/ 0 h 104"/>
                <a:gd name="T6" fmla="*/ 0 w 104"/>
                <a:gd name="T7" fmla="*/ 0 h 104"/>
                <a:gd name="T8" fmla="*/ 0 w 104"/>
                <a:gd name="T9" fmla="*/ 0 h 104"/>
                <a:gd name="T10" fmla="*/ 0 w 104"/>
                <a:gd name="T11" fmla="*/ 0 h 104"/>
                <a:gd name="T12" fmla="*/ 0 w 104"/>
                <a:gd name="T13" fmla="*/ 0 h 104"/>
                <a:gd name="T14" fmla="*/ 0 w 104"/>
                <a:gd name="T15" fmla="*/ 0 h 104"/>
                <a:gd name="T16" fmla="*/ 0 w 104"/>
                <a:gd name="T17" fmla="*/ 0 h 104"/>
                <a:gd name="T18" fmla="*/ 0 w 104"/>
                <a:gd name="T19" fmla="*/ 0 h 104"/>
                <a:gd name="T20" fmla="*/ 0 w 104"/>
                <a:gd name="T21" fmla="*/ 0 h 104"/>
                <a:gd name="T22" fmla="*/ 0 w 104"/>
                <a:gd name="T23" fmla="*/ 0 h 104"/>
                <a:gd name="T24" fmla="*/ 0 w 104"/>
                <a:gd name="T25" fmla="*/ 0 h 104"/>
                <a:gd name="T26" fmla="*/ 0 w 104"/>
                <a:gd name="T27" fmla="*/ 0 h 104"/>
                <a:gd name="T28" fmla="*/ 0 w 104"/>
                <a:gd name="T29" fmla="*/ 0 h 104"/>
                <a:gd name="T30" fmla="*/ 0 w 104"/>
                <a:gd name="T31" fmla="*/ 0 h 104"/>
                <a:gd name="T32" fmla="*/ 0 w 104"/>
                <a:gd name="T33" fmla="*/ 0 h 104"/>
                <a:gd name="T34" fmla="*/ 0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0 h 104"/>
                <a:gd name="T50" fmla="*/ 0 w 104"/>
                <a:gd name="T51" fmla="*/ 0 h 104"/>
                <a:gd name="T52" fmla="*/ 0 w 104"/>
                <a:gd name="T53" fmla="*/ 0 h 104"/>
                <a:gd name="T54" fmla="*/ 0 w 104"/>
                <a:gd name="T55" fmla="*/ 0 h 104"/>
                <a:gd name="T56" fmla="*/ 0 w 104"/>
                <a:gd name="T57" fmla="*/ 0 h 104"/>
                <a:gd name="T58" fmla="*/ 0 w 104"/>
                <a:gd name="T59" fmla="*/ 0 h 104"/>
                <a:gd name="T60" fmla="*/ 0 w 104"/>
                <a:gd name="T61" fmla="*/ 0 h 104"/>
                <a:gd name="T62" fmla="*/ 0 w 104"/>
                <a:gd name="T63" fmla="*/ 0 h 104"/>
                <a:gd name="T64" fmla="*/ 0 w 104"/>
                <a:gd name="T65" fmla="*/ 0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4"/>
                <a:gd name="T100" fmla="*/ 0 h 104"/>
                <a:gd name="T101" fmla="*/ 104 w 104"/>
                <a:gd name="T102" fmla="*/ 104 h 1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2" name="Freeform 740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3" name="Freeform 741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4" name="Freeform 742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0 w 148"/>
                <a:gd name="T1" fmla="*/ 0 h 712"/>
                <a:gd name="T2" fmla="*/ 0 w 148"/>
                <a:gd name="T3" fmla="*/ 0 h 712"/>
                <a:gd name="T4" fmla="*/ 0 w 148"/>
                <a:gd name="T5" fmla="*/ 0 h 712"/>
                <a:gd name="T6" fmla="*/ 0 w 148"/>
                <a:gd name="T7" fmla="*/ 0 h 712"/>
                <a:gd name="T8" fmla="*/ 0 w 148"/>
                <a:gd name="T9" fmla="*/ 0 h 712"/>
                <a:gd name="T10" fmla="*/ 0 w 148"/>
                <a:gd name="T11" fmla="*/ 0 h 712"/>
                <a:gd name="T12" fmla="*/ 0 w 148"/>
                <a:gd name="T13" fmla="*/ 0 h 712"/>
                <a:gd name="T14" fmla="*/ 0 w 148"/>
                <a:gd name="T15" fmla="*/ 0 h 712"/>
                <a:gd name="T16" fmla="*/ 0 w 148"/>
                <a:gd name="T17" fmla="*/ 0 h 712"/>
                <a:gd name="T18" fmla="*/ 0 w 148"/>
                <a:gd name="T19" fmla="*/ 0 h 712"/>
                <a:gd name="T20" fmla="*/ 0 w 148"/>
                <a:gd name="T21" fmla="*/ 0 h 712"/>
                <a:gd name="T22" fmla="*/ 0 w 148"/>
                <a:gd name="T23" fmla="*/ 0 h 712"/>
                <a:gd name="T24" fmla="*/ 0 w 148"/>
                <a:gd name="T25" fmla="*/ 0 h 712"/>
                <a:gd name="T26" fmla="*/ 0 w 148"/>
                <a:gd name="T27" fmla="*/ 0 h 712"/>
                <a:gd name="T28" fmla="*/ 0 w 148"/>
                <a:gd name="T29" fmla="*/ 0 h 712"/>
                <a:gd name="T30" fmla="*/ 0 w 148"/>
                <a:gd name="T31" fmla="*/ 0 h 712"/>
                <a:gd name="T32" fmla="*/ 0 w 148"/>
                <a:gd name="T33" fmla="*/ 0 h 712"/>
                <a:gd name="T34" fmla="*/ 0 w 148"/>
                <a:gd name="T35" fmla="*/ 0 h 712"/>
                <a:gd name="T36" fmla="*/ 0 w 148"/>
                <a:gd name="T37" fmla="*/ 0 h 712"/>
                <a:gd name="T38" fmla="*/ 0 w 148"/>
                <a:gd name="T39" fmla="*/ 0 h 712"/>
                <a:gd name="T40" fmla="*/ 0 w 148"/>
                <a:gd name="T41" fmla="*/ 0 h 712"/>
                <a:gd name="T42" fmla="*/ 0 w 148"/>
                <a:gd name="T43" fmla="*/ 0 h 712"/>
                <a:gd name="T44" fmla="*/ 0 w 148"/>
                <a:gd name="T45" fmla="*/ 0 h 712"/>
                <a:gd name="T46" fmla="*/ 0 w 148"/>
                <a:gd name="T47" fmla="*/ 0 h 712"/>
                <a:gd name="T48" fmla="*/ 0 w 148"/>
                <a:gd name="T49" fmla="*/ 0 h 712"/>
                <a:gd name="T50" fmla="*/ 0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712"/>
                <a:gd name="T80" fmla="*/ 148 w 148"/>
                <a:gd name="T81" fmla="*/ 712 h 71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5" name="Freeform 743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0 w 201"/>
                <a:gd name="T1" fmla="*/ 0 h 795"/>
                <a:gd name="T2" fmla="*/ 0 w 201"/>
                <a:gd name="T3" fmla="*/ 0 h 795"/>
                <a:gd name="T4" fmla="*/ 0 w 201"/>
                <a:gd name="T5" fmla="*/ 0 h 795"/>
                <a:gd name="T6" fmla="*/ 0 w 201"/>
                <a:gd name="T7" fmla="*/ 0 h 795"/>
                <a:gd name="T8" fmla="*/ 0 w 201"/>
                <a:gd name="T9" fmla="*/ 0 h 795"/>
                <a:gd name="T10" fmla="*/ 0 w 201"/>
                <a:gd name="T11" fmla="*/ 0 h 795"/>
                <a:gd name="T12" fmla="*/ 0 w 201"/>
                <a:gd name="T13" fmla="*/ 0 h 795"/>
                <a:gd name="T14" fmla="*/ 0 w 201"/>
                <a:gd name="T15" fmla="*/ 0 h 795"/>
                <a:gd name="T16" fmla="*/ 0 w 201"/>
                <a:gd name="T17" fmla="*/ 0 h 795"/>
                <a:gd name="T18" fmla="*/ 0 w 201"/>
                <a:gd name="T19" fmla="*/ 0 h 795"/>
                <a:gd name="T20" fmla="*/ 0 w 201"/>
                <a:gd name="T21" fmla="*/ 0 h 795"/>
                <a:gd name="T22" fmla="*/ 0 w 201"/>
                <a:gd name="T23" fmla="*/ 0 h 795"/>
                <a:gd name="T24" fmla="*/ 0 w 201"/>
                <a:gd name="T25" fmla="*/ 0 h 795"/>
                <a:gd name="T26" fmla="*/ 0 w 201"/>
                <a:gd name="T27" fmla="*/ 0 h 795"/>
                <a:gd name="T28" fmla="*/ 0 w 201"/>
                <a:gd name="T29" fmla="*/ 0 h 795"/>
                <a:gd name="T30" fmla="*/ 0 w 201"/>
                <a:gd name="T31" fmla="*/ 0 h 795"/>
                <a:gd name="T32" fmla="*/ 0 w 201"/>
                <a:gd name="T33" fmla="*/ 0 h 795"/>
                <a:gd name="T34" fmla="*/ 0 w 201"/>
                <a:gd name="T35" fmla="*/ 0 h 795"/>
                <a:gd name="T36" fmla="*/ 0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1"/>
                <a:gd name="T58" fmla="*/ 0 h 795"/>
                <a:gd name="T59" fmla="*/ 201 w 201"/>
                <a:gd name="T60" fmla="*/ 795 h 7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6" name="Freeform 744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0 w 129"/>
                <a:gd name="T1" fmla="*/ 0 h 622"/>
                <a:gd name="T2" fmla="*/ 0 w 129"/>
                <a:gd name="T3" fmla="*/ 0 h 622"/>
                <a:gd name="T4" fmla="*/ 0 w 129"/>
                <a:gd name="T5" fmla="*/ 0 h 622"/>
                <a:gd name="T6" fmla="*/ 0 w 129"/>
                <a:gd name="T7" fmla="*/ 0 h 622"/>
                <a:gd name="T8" fmla="*/ 0 w 129"/>
                <a:gd name="T9" fmla="*/ 0 h 622"/>
                <a:gd name="T10" fmla="*/ 0 w 129"/>
                <a:gd name="T11" fmla="*/ 0 h 622"/>
                <a:gd name="T12" fmla="*/ 0 w 129"/>
                <a:gd name="T13" fmla="*/ 0 h 622"/>
                <a:gd name="T14" fmla="*/ 0 w 129"/>
                <a:gd name="T15" fmla="*/ 0 h 622"/>
                <a:gd name="T16" fmla="*/ 0 w 129"/>
                <a:gd name="T17" fmla="*/ 0 h 622"/>
                <a:gd name="T18" fmla="*/ 0 w 129"/>
                <a:gd name="T19" fmla="*/ 0 h 622"/>
                <a:gd name="T20" fmla="*/ 0 w 129"/>
                <a:gd name="T21" fmla="*/ 0 h 622"/>
                <a:gd name="T22" fmla="*/ 0 w 129"/>
                <a:gd name="T23" fmla="*/ 0 h 622"/>
                <a:gd name="T24" fmla="*/ 0 w 129"/>
                <a:gd name="T25" fmla="*/ 0 h 622"/>
                <a:gd name="T26" fmla="*/ 0 w 129"/>
                <a:gd name="T27" fmla="*/ 0 h 622"/>
                <a:gd name="T28" fmla="*/ 0 w 129"/>
                <a:gd name="T29" fmla="*/ 0 h 622"/>
                <a:gd name="T30" fmla="*/ 0 w 129"/>
                <a:gd name="T31" fmla="*/ 0 h 622"/>
                <a:gd name="T32" fmla="*/ 0 w 129"/>
                <a:gd name="T33" fmla="*/ 0 h 622"/>
                <a:gd name="T34" fmla="*/ 0 w 129"/>
                <a:gd name="T35" fmla="*/ 0 h 622"/>
                <a:gd name="T36" fmla="*/ 0 w 129"/>
                <a:gd name="T37" fmla="*/ 0 h 622"/>
                <a:gd name="T38" fmla="*/ 0 w 129"/>
                <a:gd name="T39" fmla="*/ 0 h 622"/>
                <a:gd name="T40" fmla="*/ 0 w 129"/>
                <a:gd name="T41" fmla="*/ 0 h 622"/>
                <a:gd name="T42" fmla="*/ 0 w 129"/>
                <a:gd name="T43" fmla="*/ 0 h 622"/>
                <a:gd name="T44" fmla="*/ 0 w 129"/>
                <a:gd name="T45" fmla="*/ 0 h 622"/>
                <a:gd name="T46" fmla="*/ 0 w 129"/>
                <a:gd name="T47" fmla="*/ 0 h 622"/>
                <a:gd name="T48" fmla="*/ 0 w 129"/>
                <a:gd name="T49" fmla="*/ 0 h 622"/>
                <a:gd name="T50" fmla="*/ 0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9"/>
                <a:gd name="T79" fmla="*/ 0 h 622"/>
                <a:gd name="T80" fmla="*/ 129 w 129"/>
                <a:gd name="T81" fmla="*/ 622 h 6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7" name="Freeform 745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0 h 531"/>
                <a:gd name="T6" fmla="*/ 0 w 110"/>
                <a:gd name="T7" fmla="*/ 0 h 531"/>
                <a:gd name="T8" fmla="*/ 0 w 110"/>
                <a:gd name="T9" fmla="*/ 0 h 531"/>
                <a:gd name="T10" fmla="*/ 0 w 110"/>
                <a:gd name="T11" fmla="*/ 0 h 531"/>
                <a:gd name="T12" fmla="*/ 0 w 110"/>
                <a:gd name="T13" fmla="*/ 0 h 531"/>
                <a:gd name="T14" fmla="*/ 0 w 110"/>
                <a:gd name="T15" fmla="*/ 0 h 531"/>
                <a:gd name="T16" fmla="*/ 0 w 110"/>
                <a:gd name="T17" fmla="*/ 0 h 531"/>
                <a:gd name="T18" fmla="*/ 0 w 110"/>
                <a:gd name="T19" fmla="*/ 0 h 531"/>
                <a:gd name="T20" fmla="*/ 0 w 110"/>
                <a:gd name="T21" fmla="*/ 0 h 531"/>
                <a:gd name="T22" fmla="*/ 0 w 110"/>
                <a:gd name="T23" fmla="*/ 0 h 531"/>
                <a:gd name="T24" fmla="*/ 0 w 110"/>
                <a:gd name="T25" fmla="*/ 0 h 531"/>
                <a:gd name="T26" fmla="*/ 0 w 110"/>
                <a:gd name="T27" fmla="*/ 0 h 531"/>
                <a:gd name="T28" fmla="*/ 0 w 110"/>
                <a:gd name="T29" fmla="*/ 0 h 531"/>
                <a:gd name="T30" fmla="*/ 0 w 110"/>
                <a:gd name="T31" fmla="*/ 0 h 531"/>
                <a:gd name="T32" fmla="*/ 0 w 110"/>
                <a:gd name="T33" fmla="*/ 0 h 531"/>
                <a:gd name="T34" fmla="*/ 0 w 110"/>
                <a:gd name="T35" fmla="*/ 0 h 531"/>
                <a:gd name="T36" fmla="*/ 0 w 110"/>
                <a:gd name="T37" fmla="*/ 0 h 531"/>
                <a:gd name="T38" fmla="*/ 0 w 110"/>
                <a:gd name="T39" fmla="*/ 0 h 531"/>
                <a:gd name="T40" fmla="*/ 0 w 110"/>
                <a:gd name="T41" fmla="*/ 0 h 531"/>
                <a:gd name="T42" fmla="*/ 0 w 110"/>
                <a:gd name="T43" fmla="*/ 0 h 531"/>
                <a:gd name="T44" fmla="*/ 0 w 110"/>
                <a:gd name="T45" fmla="*/ 0 h 531"/>
                <a:gd name="T46" fmla="*/ 0 w 110"/>
                <a:gd name="T47" fmla="*/ 0 h 531"/>
                <a:gd name="T48" fmla="*/ 0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0"/>
                <a:gd name="T79" fmla="*/ 0 h 531"/>
                <a:gd name="T80" fmla="*/ 110 w 110"/>
                <a:gd name="T81" fmla="*/ 531 h 5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8" name="Freeform 746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0 h 438"/>
                <a:gd name="T6" fmla="*/ 0 w 92"/>
                <a:gd name="T7" fmla="*/ 0 h 438"/>
                <a:gd name="T8" fmla="*/ 0 w 92"/>
                <a:gd name="T9" fmla="*/ 0 h 438"/>
                <a:gd name="T10" fmla="*/ 0 w 92"/>
                <a:gd name="T11" fmla="*/ 0 h 438"/>
                <a:gd name="T12" fmla="*/ 0 w 92"/>
                <a:gd name="T13" fmla="*/ 0 h 438"/>
                <a:gd name="T14" fmla="*/ 0 w 92"/>
                <a:gd name="T15" fmla="*/ 0 h 438"/>
                <a:gd name="T16" fmla="*/ 0 w 92"/>
                <a:gd name="T17" fmla="*/ 0 h 438"/>
                <a:gd name="T18" fmla="*/ 0 w 92"/>
                <a:gd name="T19" fmla="*/ 0 h 438"/>
                <a:gd name="T20" fmla="*/ 0 w 92"/>
                <a:gd name="T21" fmla="*/ 0 h 438"/>
                <a:gd name="T22" fmla="*/ 0 w 92"/>
                <a:gd name="T23" fmla="*/ 0 h 438"/>
                <a:gd name="T24" fmla="*/ 0 w 92"/>
                <a:gd name="T25" fmla="*/ 0 h 438"/>
                <a:gd name="T26" fmla="*/ 0 w 92"/>
                <a:gd name="T27" fmla="*/ 0 h 438"/>
                <a:gd name="T28" fmla="*/ 0 w 92"/>
                <a:gd name="T29" fmla="*/ 0 h 438"/>
                <a:gd name="T30" fmla="*/ 0 w 92"/>
                <a:gd name="T31" fmla="*/ 0 h 438"/>
                <a:gd name="T32" fmla="*/ 0 w 92"/>
                <a:gd name="T33" fmla="*/ 0 h 438"/>
                <a:gd name="T34" fmla="*/ 0 w 92"/>
                <a:gd name="T35" fmla="*/ 0 h 438"/>
                <a:gd name="T36" fmla="*/ 0 w 92"/>
                <a:gd name="T37" fmla="*/ 0 h 438"/>
                <a:gd name="T38" fmla="*/ 0 w 92"/>
                <a:gd name="T39" fmla="*/ 0 h 438"/>
                <a:gd name="T40" fmla="*/ 0 w 92"/>
                <a:gd name="T41" fmla="*/ 0 h 438"/>
                <a:gd name="T42" fmla="*/ 0 w 92"/>
                <a:gd name="T43" fmla="*/ 0 h 438"/>
                <a:gd name="T44" fmla="*/ 0 w 92"/>
                <a:gd name="T45" fmla="*/ 0 h 438"/>
                <a:gd name="T46" fmla="*/ 0 w 92"/>
                <a:gd name="T47" fmla="*/ 0 h 438"/>
                <a:gd name="T48" fmla="*/ 0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2"/>
                <a:gd name="T79" fmla="*/ 0 h 438"/>
                <a:gd name="T80" fmla="*/ 92 w 92"/>
                <a:gd name="T81" fmla="*/ 438 h 4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9" name="Freeform 747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0 h 347"/>
                <a:gd name="T8" fmla="*/ 0 w 73"/>
                <a:gd name="T9" fmla="*/ 0 h 347"/>
                <a:gd name="T10" fmla="*/ 0 w 73"/>
                <a:gd name="T11" fmla="*/ 0 h 347"/>
                <a:gd name="T12" fmla="*/ 0 w 73"/>
                <a:gd name="T13" fmla="*/ 0 h 347"/>
                <a:gd name="T14" fmla="*/ 0 w 73"/>
                <a:gd name="T15" fmla="*/ 0 h 347"/>
                <a:gd name="T16" fmla="*/ 0 w 73"/>
                <a:gd name="T17" fmla="*/ 0 h 347"/>
                <a:gd name="T18" fmla="*/ 0 w 73"/>
                <a:gd name="T19" fmla="*/ 0 h 347"/>
                <a:gd name="T20" fmla="*/ 0 w 73"/>
                <a:gd name="T21" fmla="*/ 0 h 347"/>
                <a:gd name="T22" fmla="*/ 0 w 73"/>
                <a:gd name="T23" fmla="*/ 0 h 347"/>
                <a:gd name="T24" fmla="*/ 0 w 73"/>
                <a:gd name="T25" fmla="*/ 0 h 347"/>
                <a:gd name="T26" fmla="*/ 0 w 73"/>
                <a:gd name="T27" fmla="*/ 0 h 347"/>
                <a:gd name="T28" fmla="*/ 0 w 73"/>
                <a:gd name="T29" fmla="*/ 0 h 347"/>
                <a:gd name="T30" fmla="*/ 0 w 73"/>
                <a:gd name="T31" fmla="*/ 0 h 347"/>
                <a:gd name="T32" fmla="*/ 0 w 73"/>
                <a:gd name="T33" fmla="*/ 0 h 347"/>
                <a:gd name="T34" fmla="*/ 0 w 73"/>
                <a:gd name="T35" fmla="*/ 0 h 347"/>
                <a:gd name="T36" fmla="*/ 0 w 73"/>
                <a:gd name="T37" fmla="*/ 0 h 347"/>
                <a:gd name="T38" fmla="*/ 0 w 73"/>
                <a:gd name="T39" fmla="*/ 0 h 347"/>
                <a:gd name="T40" fmla="*/ 0 w 73"/>
                <a:gd name="T41" fmla="*/ 0 h 347"/>
                <a:gd name="T42" fmla="*/ 0 w 73"/>
                <a:gd name="T43" fmla="*/ 0 h 347"/>
                <a:gd name="T44" fmla="*/ 0 w 73"/>
                <a:gd name="T45" fmla="*/ 0 h 347"/>
                <a:gd name="T46" fmla="*/ 0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3"/>
                <a:gd name="T79" fmla="*/ 0 h 347"/>
                <a:gd name="T80" fmla="*/ 73 w 73"/>
                <a:gd name="T81" fmla="*/ 347 h 34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0" name="Freeform 748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0 h 256"/>
                <a:gd name="T8" fmla="*/ 0 w 52"/>
                <a:gd name="T9" fmla="*/ 0 h 256"/>
                <a:gd name="T10" fmla="*/ 0 w 52"/>
                <a:gd name="T11" fmla="*/ 0 h 256"/>
                <a:gd name="T12" fmla="*/ 0 w 52"/>
                <a:gd name="T13" fmla="*/ 0 h 256"/>
                <a:gd name="T14" fmla="*/ 0 w 52"/>
                <a:gd name="T15" fmla="*/ 0 h 256"/>
                <a:gd name="T16" fmla="*/ 0 w 52"/>
                <a:gd name="T17" fmla="*/ 0 h 256"/>
                <a:gd name="T18" fmla="*/ 0 w 52"/>
                <a:gd name="T19" fmla="*/ 0 h 256"/>
                <a:gd name="T20" fmla="*/ 0 w 52"/>
                <a:gd name="T21" fmla="*/ 0 h 256"/>
                <a:gd name="T22" fmla="*/ 0 w 52"/>
                <a:gd name="T23" fmla="*/ 0 h 256"/>
                <a:gd name="T24" fmla="*/ 0 w 52"/>
                <a:gd name="T25" fmla="*/ 0 h 256"/>
                <a:gd name="T26" fmla="*/ 0 w 52"/>
                <a:gd name="T27" fmla="*/ 0 h 256"/>
                <a:gd name="T28" fmla="*/ 0 w 52"/>
                <a:gd name="T29" fmla="*/ 0 h 256"/>
                <a:gd name="T30" fmla="*/ 0 w 52"/>
                <a:gd name="T31" fmla="*/ 0 h 256"/>
                <a:gd name="T32" fmla="*/ 0 w 52"/>
                <a:gd name="T33" fmla="*/ 0 h 256"/>
                <a:gd name="T34" fmla="*/ 0 w 52"/>
                <a:gd name="T35" fmla="*/ 0 h 256"/>
                <a:gd name="T36" fmla="*/ 0 w 52"/>
                <a:gd name="T37" fmla="*/ 0 h 256"/>
                <a:gd name="T38" fmla="*/ 0 w 52"/>
                <a:gd name="T39" fmla="*/ 0 h 256"/>
                <a:gd name="T40" fmla="*/ 0 w 52"/>
                <a:gd name="T41" fmla="*/ 0 h 256"/>
                <a:gd name="T42" fmla="*/ 0 w 52"/>
                <a:gd name="T43" fmla="*/ 0 h 256"/>
                <a:gd name="T44" fmla="*/ 0 w 52"/>
                <a:gd name="T45" fmla="*/ 0 h 256"/>
                <a:gd name="T46" fmla="*/ 0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2"/>
                <a:gd name="T79" fmla="*/ 0 h 256"/>
                <a:gd name="T80" fmla="*/ 52 w 52"/>
                <a:gd name="T81" fmla="*/ 256 h 2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1" name="Freeform 749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0 w 176"/>
                <a:gd name="T1" fmla="*/ 0 h 693"/>
                <a:gd name="T2" fmla="*/ 0 w 176"/>
                <a:gd name="T3" fmla="*/ 0 h 693"/>
                <a:gd name="T4" fmla="*/ 0 w 176"/>
                <a:gd name="T5" fmla="*/ 0 h 693"/>
                <a:gd name="T6" fmla="*/ 0 w 176"/>
                <a:gd name="T7" fmla="*/ 0 h 693"/>
                <a:gd name="T8" fmla="*/ 0 w 176"/>
                <a:gd name="T9" fmla="*/ 0 h 693"/>
                <a:gd name="T10" fmla="*/ 0 w 176"/>
                <a:gd name="T11" fmla="*/ 0 h 693"/>
                <a:gd name="T12" fmla="*/ 0 w 176"/>
                <a:gd name="T13" fmla="*/ 0 h 693"/>
                <a:gd name="T14" fmla="*/ 0 w 176"/>
                <a:gd name="T15" fmla="*/ 0 h 693"/>
                <a:gd name="T16" fmla="*/ 0 w 176"/>
                <a:gd name="T17" fmla="*/ 0 h 693"/>
                <a:gd name="T18" fmla="*/ 0 w 176"/>
                <a:gd name="T19" fmla="*/ 0 h 693"/>
                <a:gd name="T20" fmla="*/ 0 w 176"/>
                <a:gd name="T21" fmla="*/ 0 h 693"/>
                <a:gd name="T22" fmla="*/ 0 w 176"/>
                <a:gd name="T23" fmla="*/ 0 h 693"/>
                <a:gd name="T24" fmla="*/ 0 w 176"/>
                <a:gd name="T25" fmla="*/ 0 h 693"/>
                <a:gd name="T26" fmla="*/ 0 w 176"/>
                <a:gd name="T27" fmla="*/ 0 h 693"/>
                <a:gd name="T28" fmla="*/ 0 w 176"/>
                <a:gd name="T29" fmla="*/ 0 h 693"/>
                <a:gd name="T30" fmla="*/ 0 w 176"/>
                <a:gd name="T31" fmla="*/ 0 h 693"/>
                <a:gd name="T32" fmla="*/ 0 w 176"/>
                <a:gd name="T33" fmla="*/ 0 h 693"/>
                <a:gd name="T34" fmla="*/ 0 w 176"/>
                <a:gd name="T35" fmla="*/ 0 h 693"/>
                <a:gd name="T36" fmla="*/ 0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6"/>
                <a:gd name="T58" fmla="*/ 0 h 693"/>
                <a:gd name="T59" fmla="*/ 176 w 176"/>
                <a:gd name="T60" fmla="*/ 693 h 6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2" name="Freeform 750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0 w 149"/>
                <a:gd name="T1" fmla="*/ 0 h 592"/>
                <a:gd name="T2" fmla="*/ 0 w 149"/>
                <a:gd name="T3" fmla="*/ 0 h 592"/>
                <a:gd name="T4" fmla="*/ 0 w 149"/>
                <a:gd name="T5" fmla="*/ 0 h 592"/>
                <a:gd name="T6" fmla="*/ 0 w 149"/>
                <a:gd name="T7" fmla="*/ 0 h 592"/>
                <a:gd name="T8" fmla="*/ 0 w 149"/>
                <a:gd name="T9" fmla="*/ 0 h 592"/>
                <a:gd name="T10" fmla="*/ 0 w 149"/>
                <a:gd name="T11" fmla="*/ 0 h 592"/>
                <a:gd name="T12" fmla="*/ 0 w 149"/>
                <a:gd name="T13" fmla="*/ 0 h 592"/>
                <a:gd name="T14" fmla="*/ 0 w 149"/>
                <a:gd name="T15" fmla="*/ 0 h 592"/>
                <a:gd name="T16" fmla="*/ 0 w 149"/>
                <a:gd name="T17" fmla="*/ 0 h 592"/>
                <a:gd name="T18" fmla="*/ 0 w 149"/>
                <a:gd name="T19" fmla="*/ 0 h 592"/>
                <a:gd name="T20" fmla="*/ 0 w 149"/>
                <a:gd name="T21" fmla="*/ 0 h 592"/>
                <a:gd name="T22" fmla="*/ 0 w 149"/>
                <a:gd name="T23" fmla="*/ 0 h 592"/>
                <a:gd name="T24" fmla="*/ 0 w 149"/>
                <a:gd name="T25" fmla="*/ 0 h 592"/>
                <a:gd name="T26" fmla="*/ 0 w 149"/>
                <a:gd name="T27" fmla="*/ 0 h 592"/>
                <a:gd name="T28" fmla="*/ 0 w 149"/>
                <a:gd name="T29" fmla="*/ 0 h 592"/>
                <a:gd name="T30" fmla="*/ 0 w 149"/>
                <a:gd name="T31" fmla="*/ 0 h 592"/>
                <a:gd name="T32" fmla="*/ 0 w 149"/>
                <a:gd name="T33" fmla="*/ 0 h 592"/>
                <a:gd name="T34" fmla="*/ 0 w 149"/>
                <a:gd name="T35" fmla="*/ 0 h 592"/>
                <a:gd name="T36" fmla="*/ 0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9"/>
                <a:gd name="T58" fmla="*/ 0 h 592"/>
                <a:gd name="T59" fmla="*/ 149 w 149"/>
                <a:gd name="T60" fmla="*/ 592 h 5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3" name="Freeform 751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0 w 124"/>
                <a:gd name="T1" fmla="*/ 0 h 490"/>
                <a:gd name="T2" fmla="*/ 0 w 124"/>
                <a:gd name="T3" fmla="*/ 0 h 490"/>
                <a:gd name="T4" fmla="*/ 0 w 124"/>
                <a:gd name="T5" fmla="*/ 0 h 490"/>
                <a:gd name="T6" fmla="*/ 0 w 124"/>
                <a:gd name="T7" fmla="*/ 0 h 490"/>
                <a:gd name="T8" fmla="*/ 0 w 124"/>
                <a:gd name="T9" fmla="*/ 0 h 490"/>
                <a:gd name="T10" fmla="*/ 0 w 124"/>
                <a:gd name="T11" fmla="*/ 0 h 490"/>
                <a:gd name="T12" fmla="*/ 0 w 124"/>
                <a:gd name="T13" fmla="*/ 0 h 490"/>
                <a:gd name="T14" fmla="*/ 0 w 124"/>
                <a:gd name="T15" fmla="*/ 0 h 490"/>
                <a:gd name="T16" fmla="*/ 0 w 124"/>
                <a:gd name="T17" fmla="*/ 0 h 490"/>
                <a:gd name="T18" fmla="*/ 0 w 124"/>
                <a:gd name="T19" fmla="*/ 0 h 490"/>
                <a:gd name="T20" fmla="*/ 0 w 124"/>
                <a:gd name="T21" fmla="*/ 0 h 490"/>
                <a:gd name="T22" fmla="*/ 0 w 124"/>
                <a:gd name="T23" fmla="*/ 0 h 490"/>
                <a:gd name="T24" fmla="*/ 0 w 124"/>
                <a:gd name="T25" fmla="*/ 0 h 490"/>
                <a:gd name="T26" fmla="*/ 0 w 124"/>
                <a:gd name="T27" fmla="*/ 0 h 490"/>
                <a:gd name="T28" fmla="*/ 0 w 124"/>
                <a:gd name="T29" fmla="*/ 0 h 490"/>
                <a:gd name="T30" fmla="*/ 0 w 124"/>
                <a:gd name="T31" fmla="*/ 0 h 490"/>
                <a:gd name="T32" fmla="*/ 0 w 124"/>
                <a:gd name="T33" fmla="*/ 0 h 490"/>
                <a:gd name="T34" fmla="*/ 0 w 124"/>
                <a:gd name="T35" fmla="*/ 0 h 490"/>
                <a:gd name="T36" fmla="*/ 0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490"/>
                <a:gd name="T59" fmla="*/ 124 w 124"/>
                <a:gd name="T60" fmla="*/ 490 h 4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4" name="Freeform 752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0 w 99"/>
                <a:gd name="T1" fmla="*/ 0 h 389"/>
                <a:gd name="T2" fmla="*/ 0 w 99"/>
                <a:gd name="T3" fmla="*/ 0 h 389"/>
                <a:gd name="T4" fmla="*/ 0 w 99"/>
                <a:gd name="T5" fmla="*/ 0 h 389"/>
                <a:gd name="T6" fmla="*/ 0 w 99"/>
                <a:gd name="T7" fmla="*/ 0 h 389"/>
                <a:gd name="T8" fmla="*/ 0 w 99"/>
                <a:gd name="T9" fmla="*/ 0 h 389"/>
                <a:gd name="T10" fmla="*/ 0 w 99"/>
                <a:gd name="T11" fmla="*/ 0 h 389"/>
                <a:gd name="T12" fmla="*/ 0 w 99"/>
                <a:gd name="T13" fmla="*/ 0 h 389"/>
                <a:gd name="T14" fmla="*/ 0 w 99"/>
                <a:gd name="T15" fmla="*/ 0 h 389"/>
                <a:gd name="T16" fmla="*/ 0 w 99"/>
                <a:gd name="T17" fmla="*/ 0 h 389"/>
                <a:gd name="T18" fmla="*/ 0 w 99"/>
                <a:gd name="T19" fmla="*/ 0 h 389"/>
                <a:gd name="T20" fmla="*/ 0 w 99"/>
                <a:gd name="T21" fmla="*/ 0 h 389"/>
                <a:gd name="T22" fmla="*/ 0 w 99"/>
                <a:gd name="T23" fmla="*/ 0 h 389"/>
                <a:gd name="T24" fmla="*/ 0 w 99"/>
                <a:gd name="T25" fmla="*/ 0 h 389"/>
                <a:gd name="T26" fmla="*/ 0 w 99"/>
                <a:gd name="T27" fmla="*/ 0 h 389"/>
                <a:gd name="T28" fmla="*/ 0 w 99"/>
                <a:gd name="T29" fmla="*/ 0 h 389"/>
                <a:gd name="T30" fmla="*/ 0 w 99"/>
                <a:gd name="T31" fmla="*/ 0 h 389"/>
                <a:gd name="T32" fmla="*/ 0 w 99"/>
                <a:gd name="T33" fmla="*/ 0 h 389"/>
                <a:gd name="T34" fmla="*/ 0 w 99"/>
                <a:gd name="T35" fmla="*/ 0 h 389"/>
                <a:gd name="T36" fmla="*/ 0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9"/>
                <a:gd name="T58" fmla="*/ 0 h 389"/>
                <a:gd name="T59" fmla="*/ 99 w 99"/>
                <a:gd name="T60" fmla="*/ 389 h 3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5" name="Freeform 753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0 w 72"/>
                <a:gd name="T1" fmla="*/ 0 h 287"/>
                <a:gd name="T2" fmla="*/ 0 w 72"/>
                <a:gd name="T3" fmla="*/ 0 h 287"/>
                <a:gd name="T4" fmla="*/ 0 w 72"/>
                <a:gd name="T5" fmla="*/ 0 h 287"/>
                <a:gd name="T6" fmla="*/ 0 w 72"/>
                <a:gd name="T7" fmla="*/ 0 h 287"/>
                <a:gd name="T8" fmla="*/ 0 w 72"/>
                <a:gd name="T9" fmla="*/ 0 h 287"/>
                <a:gd name="T10" fmla="*/ 0 w 72"/>
                <a:gd name="T11" fmla="*/ 0 h 287"/>
                <a:gd name="T12" fmla="*/ 0 w 72"/>
                <a:gd name="T13" fmla="*/ 0 h 287"/>
                <a:gd name="T14" fmla="*/ 0 w 72"/>
                <a:gd name="T15" fmla="*/ 0 h 287"/>
                <a:gd name="T16" fmla="*/ 0 w 72"/>
                <a:gd name="T17" fmla="*/ 0 h 287"/>
                <a:gd name="T18" fmla="*/ 0 w 72"/>
                <a:gd name="T19" fmla="*/ 0 h 287"/>
                <a:gd name="T20" fmla="*/ 0 w 72"/>
                <a:gd name="T21" fmla="*/ 0 h 287"/>
                <a:gd name="T22" fmla="*/ 0 w 72"/>
                <a:gd name="T23" fmla="*/ 0 h 287"/>
                <a:gd name="T24" fmla="*/ 0 w 72"/>
                <a:gd name="T25" fmla="*/ 0 h 287"/>
                <a:gd name="T26" fmla="*/ 0 w 72"/>
                <a:gd name="T27" fmla="*/ 0 h 287"/>
                <a:gd name="T28" fmla="*/ 0 w 72"/>
                <a:gd name="T29" fmla="*/ 0 h 287"/>
                <a:gd name="T30" fmla="*/ 0 w 72"/>
                <a:gd name="T31" fmla="*/ 0 h 287"/>
                <a:gd name="T32" fmla="*/ 0 w 72"/>
                <a:gd name="T33" fmla="*/ 0 h 287"/>
                <a:gd name="T34" fmla="*/ 0 w 72"/>
                <a:gd name="T35" fmla="*/ 0 h 287"/>
                <a:gd name="T36" fmla="*/ 0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87"/>
                <a:gd name="T59" fmla="*/ 72 w 72"/>
                <a:gd name="T60" fmla="*/ 287 h 2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6" name="Rectangle 754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7" name="Freeform 755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0 h 418"/>
                <a:gd name="T4" fmla="*/ 0 w 354"/>
                <a:gd name="T5" fmla="*/ 0 h 418"/>
                <a:gd name="T6" fmla="*/ 0 w 354"/>
                <a:gd name="T7" fmla="*/ 0 h 418"/>
                <a:gd name="T8" fmla="*/ 0 w 354"/>
                <a:gd name="T9" fmla="*/ 0 h 418"/>
                <a:gd name="T10" fmla="*/ 0 w 354"/>
                <a:gd name="T11" fmla="*/ 0 h 418"/>
                <a:gd name="T12" fmla="*/ 0 w 354"/>
                <a:gd name="T13" fmla="*/ 0 h 418"/>
                <a:gd name="T14" fmla="*/ 0 w 354"/>
                <a:gd name="T15" fmla="*/ 0 h 418"/>
                <a:gd name="T16" fmla="*/ 0 w 354"/>
                <a:gd name="T17" fmla="*/ 0 h 418"/>
                <a:gd name="T18" fmla="*/ 0 w 354"/>
                <a:gd name="T19" fmla="*/ 0 h 418"/>
                <a:gd name="T20" fmla="*/ 0 w 354"/>
                <a:gd name="T21" fmla="*/ 0 h 418"/>
                <a:gd name="T22" fmla="*/ 0 w 354"/>
                <a:gd name="T23" fmla="*/ 0 h 418"/>
                <a:gd name="T24" fmla="*/ 0 w 354"/>
                <a:gd name="T25" fmla="*/ 0 h 418"/>
                <a:gd name="T26" fmla="*/ 0 w 354"/>
                <a:gd name="T27" fmla="*/ 0 h 418"/>
                <a:gd name="T28" fmla="*/ 0 w 354"/>
                <a:gd name="T29" fmla="*/ 0 h 418"/>
                <a:gd name="T30" fmla="*/ 0 w 354"/>
                <a:gd name="T31" fmla="*/ 0 h 418"/>
                <a:gd name="T32" fmla="*/ 0 w 354"/>
                <a:gd name="T33" fmla="*/ 0 h 418"/>
                <a:gd name="T34" fmla="*/ 0 w 354"/>
                <a:gd name="T35" fmla="*/ 0 h 418"/>
                <a:gd name="T36" fmla="*/ 0 w 354"/>
                <a:gd name="T37" fmla="*/ 0 h 418"/>
                <a:gd name="T38" fmla="*/ 0 w 354"/>
                <a:gd name="T39" fmla="*/ 0 h 418"/>
                <a:gd name="T40" fmla="*/ 0 w 354"/>
                <a:gd name="T41" fmla="*/ 0 h 418"/>
                <a:gd name="T42" fmla="*/ 0 w 354"/>
                <a:gd name="T43" fmla="*/ 0 h 418"/>
                <a:gd name="T44" fmla="*/ 0 w 354"/>
                <a:gd name="T45" fmla="*/ 0 h 418"/>
                <a:gd name="T46" fmla="*/ 0 w 354"/>
                <a:gd name="T47" fmla="*/ 0 h 418"/>
                <a:gd name="T48" fmla="*/ 0 w 354"/>
                <a:gd name="T49" fmla="*/ 0 h 418"/>
                <a:gd name="T50" fmla="*/ 0 w 354"/>
                <a:gd name="T51" fmla="*/ 0 h 418"/>
                <a:gd name="T52" fmla="*/ 0 w 354"/>
                <a:gd name="T53" fmla="*/ 0 h 418"/>
                <a:gd name="T54" fmla="*/ 0 w 354"/>
                <a:gd name="T55" fmla="*/ 0 h 418"/>
                <a:gd name="T56" fmla="*/ 0 w 354"/>
                <a:gd name="T57" fmla="*/ 0 h 418"/>
                <a:gd name="T58" fmla="*/ 0 w 354"/>
                <a:gd name="T59" fmla="*/ 0 h 418"/>
                <a:gd name="T60" fmla="*/ 0 w 354"/>
                <a:gd name="T61" fmla="*/ 0 h 418"/>
                <a:gd name="T62" fmla="*/ 0 w 354"/>
                <a:gd name="T63" fmla="*/ 0 h 418"/>
                <a:gd name="T64" fmla="*/ 0 w 354"/>
                <a:gd name="T65" fmla="*/ 0 h 418"/>
                <a:gd name="T66" fmla="*/ 0 w 354"/>
                <a:gd name="T67" fmla="*/ 0 h 418"/>
                <a:gd name="T68" fmla="*/ 0 w 354"/>
                <a:gd name="T69" fmla="*/ 0 h 418"/>
                <a:gd name="T70" fmla="*/ 0 w 354"/>
                <a:gd name="T71" fmla="*/ 0 h 418"/>
                <a:gd name="T72" fmla="*/ 0 w 354"/>
                <a:gd name="T73" fmla="*/ 0 h 418"/>
                <a:gd name="T74" fmla="*/ 0 w 354"/>
                <a:gd name="T75" fmla="*/ 0 h 418"/>
                <a:gd name="T76" fmla="*/ 0 w 354"/>
                <a:gd name="T77" fmla="*/ 0 h 418"/>
                <a:gd name="T78" fmla="*/ 0 w 354"/>
                <a:gd name="T79" fmla="*/ 0 h 418"/>
                <a:gd name="T80" fmla="*/ 0 w 354"/>
                <a:gd name="T81" fmla="*/ 0 h 418"/>
                <a:gd name="T82" fmla="*/ 0 w 354"/>
                <a:gd name="T83" fmla="*/ 0 h 418"/>
                <a:gd name="T84" fmla="*/ 0 w 354"/>
                <a:gd name="T85" fmla="*/ 0 h 418"/>
                <a:gd name="T86" fmla="*/ 0 w 354"/>
                <a:gd name="T87" fmla="*/ 0 h 418"/>
                <a:gd name="T88" fmla="*/ 0 w 354"/>
                <a:gd name="T89" fmla="*/ 0 h 418"/>
                <a:gd name="T90" fmla="*/ 0 w 354"/>
                <a:gd name="T91" fmla="*/ 0 h 418"/>
                <a:gd name="T92" fmla="*/ 0 w 354"/>
                <a:gd name="T93" fmla="*/ 0 h 418"/>
                <a:gd name="T94" fmla="*/ 0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4"/>
                <a:gd name="T148" fmla="*/ 0 h 418"/>
                <a:gd name="T149" fmla="*/ 354 w 354"/>
                <a:gd name="T150" fmla="*/ 418 h 41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8" name="Freeform 756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9" name="Freeform 757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0" name="Freeform 758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0 h 868"/>
                <a:gd name="T4" fmla="*/ 0 w 469"/>
                <a:gd name="T5" fmla="*/ 0 h 868"/>
                <a:gd name="T6" fmla="*/ 0 w 469"/>
                <a:gd name="T7" fmla="*/ 0 h 868"/>
                <a:gd name="T8" fmla="*/ 0 w 469"/>
                <a:gd name="T9" fmla="*/ 0 h 868"/>
                <a:gd name="T10" fmla="*/ 0 w 469"/>
                <a:gd name="T11" fmla="*/ 0 h 868"/>
                <a:gd name="T12" fmla="*/ 0 w 469"/>
                <a:gd name="T13" fmla="*/ 0 h 868"/>
                <a:gd name="T14" fmla="*/ 0 w 469"/>
                <a:gd name="T15" fmla="*/ 0 h 868"/>
                <a:gd name="T16" fmla="*/ 0 w 469"/>
                <a:gd name="T17" fmla="*/ 0 h 868"/>
                <a:gd name="T18" fmla="*/ 0 w 469"/>
                <a:gd name="T19" fmla="*/ 0 h 868"/>
                <a:gd name="T20" fmla="*/ 0 w 469"/>
                <a:gd name="T21" fmla="*/ 0 h 868"/>
                <a:gd name="T22" fmla="*/ 0 w 469"/>
                <a:gd name="T23" fmla="*/ 0 h 868"/>
                <a:gd name="T24" fmla="*/ 0 w 469"/>
                <a:gd name="T25" fmla="*/ 0 h 868"/>
                <a:gd name="T26" fmla="*/ 0 w 469"/>
                <a:gd name="T27" fmla="*/ 0 h 868"/>
                <a:gd name="T28" fmla="*/ 0 w 469"/>
                <a:gd name="T29" fmla="*/ 0 h 868"/>
                <a:gd name="T30" fmla="*/ 0 w 469"/>
                <a:gd name="T31" fmla="*/ 0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9"/>
                <a:gd name="T55" fmla="*/ 0 h 868"/>
                <a:gd name="T56" fmla="*/ 469 w 469"/>
                <a:gd name="T57" fmla="*/ 868 h 8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1" name="Freeform 759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0 h 118"/>
                <a:gd name="T2" fmla="*/ 0 w 604"/>
                <a:gd name="T3" fmla="*/ 0 h 118"/>
                <a:gd name="T4" fmla="*/ 0 w 604"/>
                <a:gd name="T5" fmla="*/ 0 h 118"/>
                <a:gd name="T6" fmla="*/ 0 w 604"/>
                <a:gd name="T7" fmla="*/ 0 h 118"/>
                <a:gd name="T8" fmla="*/ 0 w 604"/>
                <a:gd name="T9" fmla="*/ 0 h 118"/>
                <a:gd name="T10" fmla="*/ 0 w 604"/>
                <a:gd name="T11" fmla="*/ 0 h 118"/>
                <a:gd name="T12" fmla="*/ 0 w 604"/>
                <a:gd name="T13" fmla="*/ 0 h 118"/>
                <a:gd name="T14" fmla="*/ 0 w 604"/>
                <a:gd name="T15" fmla="*/ 0 h 118"/>
                <a:gd name="T16" fmla="*/ 0 w 604"/>
                <a:gd name="T17" fmla="*/ 0 h 118"/>
                <a:gd name="T18" fmla="*/ 0 w 604"/>
                <a:gd name="T19" fmla="*/ 0 h 118"/>
                <a:gd name="T20" fmla="*/ 0 w 604"/>
                <a:gd name="T21" fmla="*/ 0 h 118"/>
                <a:gd name="T22" fmla="*/ 0 w 604"/>
                <a:gd name="T23" fmla="*/ 0 h 118"/>
                <a:gd name="T24" fmla="*/ 0 w 604"/>
                <a:gd name="T25" fmla="*/ 0 h 118"/>
                <a:gd name="T26" fmla="*/ 0 w 604"/>
                <a:gd name="T27" fmla="*/ 0 h 118"/>
                <a:gd name="T28" fmla="*/ 0 w 604"/>
                <a:gd name="T29" fmla="*/ 0 h 118"/>
                <a:gd name="T30" fmla="*/ 0 w 604"/>
                <a:gd name="T31" fmla="*/ 0 h 118"/>
                <a:gd name="T32" fmla="*/ 0 w 604"/>
                <a:gd name="T33" fmla="*/ 0 h 118"/>
                <a:gd name="T34" fmla="*/ 0 w 604"/>
                <a:gd name="T35" fmla="*/ 0 h 118"/>
                <a:gd name="T36" fmla="*/ 0 w 604"/>
                <a:gd name="T37" fmla="*/ 0 h 118"/>
                <a:gd name="T38" fmla="*/ 0 w 604"/>
                <a:gd name="T39" fmla="*/ 0 h 118"/>
                <a:gd name="T40" fmla="*/ 0 w 604"/>
                <a:gd name="T41" fmla="*/ 0 h 118"/>
                <a:gd name="T42" fmla="*/ 0 w 604"/>
                <a:gd name="T43" fmla="*/ 0 h 118"/>
                <a:gd name="T44" fmla="*/ 0 w 604"/>
                <a:gd name="T45" fmla="*/ 0 h 118"/>
                <a:gd name="T46" fmla="*/ 0 w 604"/>
                <a:gd name="T47" fmla="*/ 0 h 118"/>
                <a:gd name="T48" fmla="*/ 0 w 604"/>
                <a:gd name="T49" fmla="*/ 0 h 118"/>
                <a:gd name="T50" fmla="*/ 0 w 604"/>
                <a:gd name="T51" fmla="*/ 0 h 118"/>
                <a:gd name="T52" fmla="*/ 0 w 604"/>
                <a:gd name="T53" fmla="*/ 0 h 118"/>
                <a:gd name="T54" fmla="*/ 0 w 604"/>
                <a:gd name="T55" fmla="*/ 0 h 118"/>
                <a:gd name="T56" fmla="*/ 0 w 604"/>
                <a:gd name="T57" fmla="*/ 0 h 118"/>
                <a:gd name="T58" fmla="*/ 0 w 604"/>
                <a:gd name="T59" fmla="*/ 0 h 118"/>
                <a:gd name="T60" fmla="*/ 0 w 604"/>
                <a:gd name="T61" fmla="*/ 0 h 118"/>
                <a:gd name="T62" fmla="*/ 0 w 604"/>
                <a:gd name="T63" fmla="*/ 0 h 118"/>
                <a:gd name="T64" fmla="*/ 0 w 604"/>
                <a:gd name="T65" fmla="*/ 0 h 118"/>
                <a:gd name="T66" fmla="*/ 0 w 604"/>
                <a:gd name="T67" fmla="*/ 0 h 118"/>
                <a:gd name="T68" fmla="*/ 0 w 604"/>
                <a:gd name="T69" fmla="*/ 0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118"/>
                <a:gd name="T107" fmla="*/ 604 w 604"/>
                <a:gd name="T108" fmla="*/ 118 h 1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2" name="Freeform 760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0 w 1017"/>
                <a:gd name="T1" fmla="*/ 0 h 337"/>
                <a:gd name="T2" fmla="*/ 0 w 1017"/>
                <a:gd name="T3" fmla="*/ 0 h 337"/>
                <a:gd name="T4" fmla="*/ 0 w 1017"/>
                <a:gd name="T5" fmla="*/ 0 h 337"/>
                <a:gd name="T6" fmla="*/ 0 w 1017"/>
                <a:gd name="T7" fmla="*/ 0 h 337"/>
                <a:gd name="T8" fmla="*/ 0 w 1017"/>
                <a:gd name="T9" fmla="*/ 0 h 337"/>
                <a:gd name="T10" fmla="*/ 0 w 1017"/>
                <a:gd name="T11" fmla="*/ 0 h 337"/>
                <a:gd name="T12" fmla="*/ 0 w 1017"/>
                <a:gd name="T13" fmla="*/ 0 h 337"/>
                <a:gd name="T14" fmla="*/ 0 w 1017"/>
                <a:gd name="T15" fmla="*/ 0 h 337"/>
                <a:gd name="T16" fmla="*/ 0 w 1017"/>
                <a:gd name="T17" fmla="*/ 0 h 337"/>
                <a:gd name="T18" fmla="*/ 0 w 1017"/>
                <a:gd name="T19" fmla="*/ 0 h 337"/>
                <a:gd name="T20" fmla="*/ 0 w 1017"/>
                <a:gd name="T21" fmla="*/ 0 h 337"/>
                <a:gd name="T22" fmla="*/ 0 w 1017"/>
                <a:gd name="T23" fmla="*/ 0 h 337"/>
                <a:gd name="T24" fmla="*/ 0 w 1017"/>
                <a:gd name="T25" fmla="*/ 0 h 337"/>
                <a:gd name="T26" fmla="*/ 0 w 1017"/>
                <a:gd name="T27" fmla="*/ 0 h 337"/>
                <a:gd name="T28" fmla="*/ 0 w 1017"/>
                <a:gd name="T29" fmla="*/ 0 h 337"/>
                <a:gd name="T30" fmla="*/ 0 w 1017"/>
                <a:gd name="T31" fmla="*/ 0 h 337"/>
                <a:gd name="T32" fmla="*/ 0 w 1017"/>
                <a:gd name="T33" fmla="*/ 0 h 337"/>
                <a:gd name="T34" fmla="*/ 0 w 1017"/>
                <a:gd name="T35" fmla="*/ 0 h 337"/>
                <a:gd name="T36" fmla="*/ 0 w 1017"/>
                <a:gd name="T37" fmla="*/ 0 h 337"/>
                <a:gd name="T38" fmla="*/ 0 w 1017"/>
                <a:gd name="T39" fmla="*/ 0 h 337"/>
                <a:gd name="T40" fmla="*/ 0 w 1017"/>
                <a:gd name="T41" fmla="*/ 0 h 337"/>
                <a:gd name="T42" fmla="*/ 0 w 1017"/>
                <a:gd name="T43" fmla="*/ 0 h 337"/>
                <a:gd name="T44" fmla="*/ 0 w 1017"/>
                <a:gd name="T45" fmla="*/ 0 h 337"/>
                <a:gd name="T46" fmla="*/ 0 w 1017"/>
                <a:gd name="T47" fmla="*/ 0 h 337"/>
                <a:gd name="T48" fmla="*/ 0 w 1017"/>
                <a:gd name="T49" fmla="*/ 0 h 337"/>
                <a:gd name="T50" fmla="*/ 0 w 1017"/>
                <a:gd name="T51" fmla="*/ 0 h 337"/>
                <a:gd name="T52" fmla="*/ 0 w 1017"/>
                <a:gd name="T53" fmla="*/ 0 h 337"/>
                <a:gd name="T54" fmla="*/ 0 w 1017"/>
                <a:gd name="T55" fmla="*/ 0 h 337"/>
                <a:gd name="T56" fmla="*/ 0 w 1017"/>
                <a:gd name="T57" fmla="*/ 0 h 337"/>
                <a:gd name="T58" fmla="*/ 0 w 1017"/>
                <a:gd name="T59" fmla="*/ 0 h 337"/>
                <a:gd name="T60" fmla="*/ 0 w 1017"/>
                <a:gd name="T61" fmla="*/ 0 h 337"/>
                <a:gd name="T62" fmla="*/ 0 w 1017"/>
                <a:gd name="T63" fmla="*/ 0 h 337"/>
                <a:gd name="T64" fmla="*/ 0 w 1017"/>
                <a:gd name="T65" fmla="*/ 0 h 337"/>
                <a:gd name="T66" fmla="*/ 0 w 1017"/>
                <a:gd name="T67" fmla="*/ 0 h 337"/>
                <a:gd name="T68" fmla="*/ 0 w 1017"/>
                <a:gd name="T69" fmla="*/ 0 h 337"/>
                <a:gd name="T70" fmla="*/ 0 w 1017"/>
                <a:gd name="T71" fmla="*/ 0 h 337"/>
                <a:gd name="T72" fmla="*/ 0 w 1017"/>
                <a:gd name="T73" fmla="*/ 0 h 337"/>
                <a:gd name="T74" fmla="*/ 0 w 1017"/>
                <a:gd name="T75" fmla="*/ 0 h 337"/>
                <a:gd name="T76" fmla="*/ 0 w 1017"/>
                <a:gd name="T77" fmla="*/ 0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7"/>
                <a:gd name="T118" fmla="*/ 0 h 337"/>
                <a:gd name="T119" fmla="*/ 1017 w 1017"/>
                <a:gd name="T120" fmla="*/ 337 h 33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3" name="Freeform 761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0 w 1036"/>
                <a:gd name="T3" fmla="*/ 0 h 303"/>
                <a:gd name="T4" fmla="*/ 0 w 1036"/>
                <a:gd name="T5" fmla="*/ 0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6"/>
                <a:gd name="T16" fmla="*/ 0 h 303"/>
                <a:gd name="T17" fmla="*/ 1036 w 1036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4" name="Freeform 762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0 w 1023"/>
                <a:gd name="T3" fmla="*/ 0 h 270"/>
                <a:gd name="T4" fmla="*/ 0 w 1023"/>
                <a:gd name="T5" fmla="*/ 0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3"/>
                <a:gd name="T16" fmla="*/ 0 h 270"/>
                <a:gd name="T17" fmla="*/ 1023 w 1023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5" name="Freeform 763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0 w 1028"/>
                <a:gd name="T3" fmla="*/ 0 h 299"/>
                <a:gd name="T4" fmla="*/ 0 w 1028"/>
                <a:gd name="T5" fmla="*/ 0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8"/>
                <a:gd name="T16" fmla="*/ 0 h 299"/>
                <a:gd name="T17" fmla="*/ 1028 w 102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77" name="Group 764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40188" name="Freeform 765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0 w 1913"/>
                <a:gd name="T1" fmla="*/ 0 h 1606"/>
                <a:gd name="T2" fmla="*/ 0 w 1913"/>
                <a:gd name="T3" fmla="*/ 0 h 1606"/>
                <a:gd name="T4" fmla="*/ 0 w 1913"/>
                <a:gd name="T5" fmla="*/ 0 h 1606"/>
                <a:gd name="T6" fmla="*/ 0 w 1913"/>
                <a:gd name="T7" fmla="*/ 0 h 1606"/>
                <a:gd name="T8" fmla="*/ 0 w 1913"/>
                <a:gd name="T9" fmla="*/ 0 h 1606"/>
                <a:gd name="T10" fmla="*/ 0 w 1913"/>
                <a:gd name="T11" fmla="*/ 0 h 1606"/>
                <a:gd name="T12" fmla="*/ 0 w 1913"/>
                <a:gd name="T13" fmla="*/ 0 h 1606"/>
                <a:gd name="T14" fmla="*/ 0 w 1913"/>
                <a:gd name="T15" fmla="*/ 0 h 1606"/>
                <a:gd name="T16" fmla="*/ 0 w 1913"/>
                <a:gd name="T17" fmla="*/ 0 h 1606"/>
                <a:gd name="T18" fmla="*/ 0 w 1913"/>
                <a:gd name="T19" fmla="*/ 0 h 1606"/>
                <a:gd name="T20" fmla="*/ 0 w 1913"/>
                <a:gd name="T21" fmla="*/ 0 h 1606"/>
                <a:gd name="T22" fmla="*/ 0 w 1913"/>
                <a:gd name="T23" fmla="*/ 0 h 1606"/>
                <a:gd name="T24" fmla="*/ 0 w 1913"/>
                <a:gd name="T25" fmla="*/ 0 h 1606"/>
                <a:gd name="T26" fmla="*/ 0 w 1913"/>
                <a:gd name="T27" fmla="*/ 0 h 1606"/>
                <a:gd name="T28" fmla="*/ 0 w 1913"/>
                <a:gd name="T29" fmla="*/ 0 h 1606"/>
                <a:gd name="T30" fmla="*/ 0 w 1913"/>
                <a:gd name="T31" fmla="*/ 0 h 1606"/>
                <a:gd name="T32" fmla="*/ 0 w 1913"/>
                <a:gd name="T33" fmla="*/ 0 h 1606"/>
                <a:gd name="T34" fmla="*/ 0 w 1913"/>
                <a:gd name="T35" fmla="*/ 0 h 1606"/>
                <a:gd name="T36" fmla="*/ 0 w 1913"/>
                <a:gd name="T37" fmla="*/ 0 h 1606"/>
                <a:gd name="T38" fmla="*/ 0 w 1913"/>
                <a:gd name="T39" fmla="*/ 0 h 1606"/>
                <a:gd name="T40" fmla="*/ 0 w 1913"/>
                <a:gd name="T41" fmla="*/ 0 h 1606"/>
                <a:gd name="T42" fmla="*/ 0 w 1913"/>
                <a:gd name="T43" fmla="*/ 0 h 1606"/>
                <a:gd name="T44" fmla="*/ 0 w 1913"/>
                <a:gd name="T45" fmla="*/ 0 h 1606"/>
                <a:gd name="T46" fmla="*/ 0 w 1913"/>
                <a:gd name="T47" fmla="*/ 0 h 1606"/>
                <a:gd name="T48" fmla="*/ 0 w 1913"/>
                <a:gd name="T49" fmla="*/ 0 h 1606"/>
                <a:gd name="T50" fmla="*/ 0 w 1913"/>
                <a:gd name="T51" fmla="*/ 0 h 1606"/>
                <a:gd name="T52" fmla="*/ 0 w 1913"/>
                <a:gd name="T53" fmla="*/ 0 h 1606"/>
                <a:gd name="T54" fmla="*/ 0 w 1913"/>
                <a:gd name="T55" fmla="*/ 0 h 1606"/>
                <a:gd name="T56" fmla="*/ 0 w 1913"/>
                <a:gd name="T57" fmla="*/ 0 h 1606"/>
                <a:gd name="T58" fmla="*/ 0 w 1913"/>
                <a:gd name="T59" fmla="*/ 0 h 1606"/>
                <a:gd name="T60" fmla="*/ 0 w 1913"/>
                <a:gd name="T61" fmla="*/ 0 h 1606"/>
                <a:gd name="T62" fmla="*/ 0 w 1913"/>
                <a:gd name="T63" fmla="*/ 0 h 1606"/>
                <a:gd name="T64" fmla="*/ 0 w 1913"/>
                <a:gd name="T65" fmla="*/ 0 h 1606"/>
                <a:gd name="T66" fmla="*/ 0 w 1913"/>
                <a:gd name="T67" fmla="*/ 0 h 1606"/>
                <a:gd name="T68" fmla="*/ 0 w 1913"/>
                <a:gd name="T69" fmla="*/ 0 h 1606"/>
                <a:gd name="T70" fmla="*/ 0 w 1913"/>
                <a:gd name="T71" fmla="*/ 0 h 1606"/>
                <a:gd name="T72" fmla="*/ 0 w 1913"/>
                <a:gd name="T73" fmla="*/ 0 h 1606"/>
                <a:gd name="T74" fmla="*/ 0 w 1913"/>
                <a:gd name="T75" fmla="*/ 0 h 1606"/>
                <a:gd name="T76" fmla="*/ 0 w 1913"/>
                <a:gd name="T77" fmla="*/ 0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13"/>
                <a:gd name="T118" fmla="*/ 0 h 1606"/>
                <a:gd name="T119" fmla="*/ 1913 w 1913"/>
                <a:gd name="T120" fmla="*/ 1606 h 160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89" name="Freeform 766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0 w 614"/>
                <a:gd name="T1" fmla="*/ 0 h 697"/>
                <a:gd name="T2" fmla="*/ 0 w 614"/>
                <a:gd name="T3" fmla="*/ 0 h 697"/>
                <a:gd name="T4" fmla="*/ 0 w 614"/>
                <a:gd name="T5" fmla="*/ 0 h 697"/>
                <a:gd name="T6" fmla="*/ 0 w 614"/>
                <a:gd name="T7" fmla="*/ 0 h 697"/>
                <a:gd name="T8" fmla="*/ 0 w 614"/>
                <a:gd name="T9" fmla="*/ 0 h 697"/>
                <a:gd name="T10" fmla="*/ 0 w 614"/>
                <a:gd name="T11" fmla="*/ 0 h 697"/>
                <a:gd name="T12" fmla="*/ 0 w 614"/>
                <a:gd name="T13" fmla="*/ 0 h 697"/>
                <a:gd name="T14" fmla="*/ 0 w 614"/>
                <a:gd name="T15" fmla="*/ 0 h 697"/>
                <a:gd name="T16" fmla="*/ 0 w 614"/>
                <a:gd name="T17" fmla="*/ 0 h 697"/>
                <a:gd name="T18" fmla="*/ 0 w 614"/>
                <a:gd name="T19" fmla="*/ 0 h 697"/>
                <a:gd name="T20" fmla="*/ 0 w 614"/>
                <a:gd name="T21" fmla="*/ 0 h 697"/>
                <a:gd name="T22" fmla="*/ 0 w 614"/>
                <a:gd name="T23" fmla="*/ 0 h 697"/>
                <a:gd name="T24" fmla="*/ 0 w 614"/>
                <a:gd name="T25" fmla="*/ 0 h 697"/>
                <a:gd name="T26" fmla="*/ 0 w 614"/>
                <a:gd name="T27" fmla="*/ 0 h 697"/>
                <a:gd name="T28" fmla="*/ 0 w 614"/>
                <a:gd name="T29" fmla="*/ 0 h 697"/>
                <a:gd name="T30" fmla="*/ 0 w 614"/>
                <a:gd name="T31" fmla="*/ 0 h 697"/>
                <a:gd name="T32" fmla="*/ 0 w 614"/>
                <a:gd name="T33" fmla="*/ 0 h 697"/>
                <a:gd name="T34" fmla="*/ 0 w 614"/>
                <a:gd name="T35" fmla="*/ 0 h 697"/>
                <a:gd name="T36" fmla="*/ 0 w 614"/>
                <a:gd name="T37" fmla="*/ 0 h 697"/>
                <a:gd name="T38" fmla="*/ 0 w 614"/>
                <a:gd name="T39" fmla="*/ 0 h 697"/>
                <a:gd name="T40" fmla="*/ 0 w 614"/>
                <a:gd name="T41" fmla="*/ 0 h 697"/>
                <a:gd name="T42" fmla="*/ 0 w 614"/>
                <a:gd name="T43" fmla="*/ 0 h 697"/>
                <a:gd name="T44" fmla="*/ 0 w 614"/>
                <a:gd name="T45" fmla="*/ 0 h 697"/>
                <a:gd name="T46" fmla="*/ 0 w 614"/>
                <a:gd name="T47" fmla="*/ 0 h 697"/>
                <a:gd name="T48" fmla="*/ 0 w 614"/>
                <a:gd name="T49" fmla="*/ 0 h 697"/>
                <a:gd name="T50" fmla="*/ 0 w 614"/>
                <a:gd name="T51" fmla="*/ 0 h 697"/>
                <a:gd name="T52" fmla="*/ 0 w 614"/>
                <a:gd name="T53" fmla="*/ 0 h 697"/>
                <a:gd name="T54" fmla="*/ 0 w 614"/>
                <a:gd name="T55" fmla="*/ 0 h 697"/>
                <a:gd name="T56" fmla="*/ 0 w 614"/>
                <a:gd name="T57" fmla="*/ 0 h 697"/>
                <a:gd name="T58" fmla="*/ 0 w 614"/>
                <a:gd name="T59" fmla="*/ 0 h 697"/>
                <a:gd name="T60" fmla="*/ 0 w 614"/>
                <a:gd name="T61" fmla="*/ 0 h 697"/>
                <a:gd name="T62" fmla="*/ 0 w 614"/>
                <a:gd name="T63" fmla="*/ 0 h 697"/>
                <a:gd name="T64" fmla="*/ 0 w 614"/>
                <a:gd name="T65" fmla="*/ 0 h 697"/>
                <a:gd name="T66" fmla="*/ 0 w 614"/>
                <a:gd name="T67" fmla="*/ 0 h 697"/>
                <a:gd name="T68" fmla="*/ 0 w 614"/>
                <a:gd name="T69" fmla="*/ 0 h 697"/>
                <a:gd name="T70" fmla="*/ 0 w 614"/>
                <a:gd name="T71" fmla="*/ 0 h 697"/>
                <a:gd name="T72" fmla="*/ 0 w 614"/>
                <a:gd name="T73" fmla="*/ 0 h 697"/>
                <a:gd name="T74" fmla="*/ 0 w 614"/>
                <a:gd name="T75" fmla="*/ 0 h 697"/>
                <a:gd name="T76" fmla="*/ 0 w 614"/>
                <a:gd name="T77" fmla="*/ 0 h 697"/>
                <a:gd name="T78" fmla="*/ 0 w 614"/>
                <a:gd name="T79" fmla="*/ 0 h 697"/>
                <a:gd name="T80" fmla="*/ 0 w 614"/>
                <a:gd name="T81" fmla="*/ 0 h 697"/>
                <a:gd name="T82" fmla="*/ 0 w 614"/>
                <a:gd name="T83" fmla="*/ 0 h 697"/>
                <a:gd name="T84" fmla="*/ 0 w 614"/>
                <a:gd name="T85" fmla="*/ 0 h 697"/>
                <a:gd name="T86" fmla="*/ 0 w 614"/>
                <a:gd name="T87" fmla="*/ 0 h 697"/>
                <a:gd name="T88" fmla="*/ 0 w 614"/>
                <a:gd name="T89" fmla="*/ 0 h 697"/>
                <a:gd name="T90" fmla="*/ 0 w 614"/>
                <a:gd name="T91" fmla="*/ 0 h 697"/>
                <a:gd name="T92" fmla="*/ 0 w 614"/>
                <a:gd name="T93" fmla="*/ 0 h 697"/>
                <a:gd name="T94" fmla="*/ 0 w 614"/>
                <a:gd name="T95" fmla="*/ 0 h 697"/>
                <a:gd name="T96" fmla="*/ 0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14"/>
                <a:gd name="T148" fmla="*/ 0 h 697"/>
                <a:gd name="T149" fmla="*/ 614 w 614"/>
                <a:gd name="T150" fmla="*/ 697 h 69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0" name="Freeform 767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0 h 693"/>
                <a:gd name="T2" fmla="*/ 0 w 1014"/>
                <a:gd name="T3" fmla="*/ 0 h 693"/>
                <a:gd name="T4" fmla="*/ 0 w 1014"/>
                <a:gd name="T5" fmla="*/ 0 h 693"/>
                <a:gd name="T6" fmla="*/ 0 w 1014"/>
                <a:gd name="T7" fmla="*/ 0 h 693"/>
                <a:gd name="T8" fmla="*/ 0 w 1014"/>
                <a:gd name="T9" fmla="*/ 0 h 693"/>
                <a:gd name="T10" fmla="*/ 0 w 1014"/>
                <a:gd name="T11" fmla="*/ 0 h 693"/>
                <a:gd name="T12" fmla="*/ 0 w 1014"/>
                <a:gd name="T13" fmla="*/ 0 h 693"/>
                <a:gd name="T14" fmla="*/ 0 w 1014"/>
                <a:gd name="T15" fmla="*/ 0 h 693"/>
                <a:gd name="T16" fmla="*/ 0 w 1014"/>
                <a:gd name="T17" fmla="*/ 0 h 693"/>
                <a:gd name="T18" fmla="*/ 0 w 1014"/>
                <a:gd name="T19" fmla="*/ 0 h 693"/>
                <a:gd name="T20" fmla="*/ 0 w 1014"/>
                <a:gd name="T21" fmla="*/ 0 h 693"/>
                <a:gd name="T22" fmla="*/ 0 w 1014"/>
                <a:gd name="T23" fmla="*/ 0 h 693"/>
                <a:gd name="T24" fmla="*/ 0 w 1014"/>
                <a:gd name="T25" fmla="*/ 0 h 693"/>
                <a:gd name="T26" fmla="*/ 0 w 1014"/>
                <a:gd name="T27" fmla="*/ 0 h 693"/>
                <a:gd name="T28" fmla="*/ 0 w 1014"/>
                <a:gd name="T29" fmla="*/ 0 h 693"/>
                <a:gd name="T30" fmla="*/ 0 w 1014"/>
                <a:gd name="T31" fmla="*/ 0 h 693"/>
                <a:gd name="T32" fmla="*/ 0 w 1014"/>
                <a:gd name="T33" fmla="*/ 0 h 693"/>
                <a:gd name="T34" fmla="*/ 0 w 1014"/>
                <a:gd name="T35" fmla="*/ 0 h 693"/>
                <a:gd name="T36" fmla="*/ 0 w 1014"/>
                <a:gd name="T37" fmla="*/ 0 h 693"/>
                <a:gd name="T38" fmla="*/ 0 w 1014"/>
                <a:gd name="T39" fmla="*/ 0 h 693"/>
                <a:gd name="T40" fmla="*/ 0 w 1014"/>
                <a:gd name="T41" fmla="*/ 0 h 693"/>
                <a:gd name="T42" fmla="*/ 0 w 1014"/>
                <a:gd name="T43" fmla="*/ 0 h 693"/>
                <a:gd name="T44" fmla="*/ 0 w 1014"/>
                <a:gd name="T45" fmla="*/ 0 h 693"/>
                <a:gd name="T46" fmla="*/ 0 w 1014"/>
                <a:gd name="T47" fmla="*/ 0 h 693"/>
                <a:gd name="T48" fmla="*/ 0 w 1014"/>
                <a:gd name="T49" fmla="*/ 0 h 693"/>
                <a:gd name="T50" fmla="*/ 0 w 1014"/>
                <a:gd name="T51" fmla="*/ 0 h 693"/>
                <a:gd name="T52" fmla="*/ 0 w 1014"/>
                <a:gd name="T53" fmla="*/ 0 h 693"/>
                <a:gd name="T54" fmla="*/ 0 w 1014"/>
                <a:gd name="T55" fmla="*/ 0 h 693"/>
                <a:gd name="T56" fmla="*/ 0 w 1014"/>
                <a:gd name="T57" fmla="*/ 0 h 693"/>
                <a:gd name="T58" fmla="*/ 0 w 1014"/>
                <a:gd name="T59" fmla="*/ 0 h 693"/>
                <a:gd name="T60" fmla="*/ 0 w 1014"/>
                <a:gd name="T61" fmla="*/ 0 h 693"/>
                <a:gd name="T62" fmla="*/ 0 w 1014"/>
                <a:gd name="T63" fmla="*/ 0 h 693"/>
                <a:gd name="T64" fmla="*/ 0 w 1014"/>
                <a:gd name="T65" fmla="*/ 0 h 693"/>
                <a:gd name="T66" fmla="*/ 0 w 1014"/>
                <a:gd name="T67" fmla="*/ 0 h 693"/>
                <a:gd name="T68" fmla="*/ 0 w 1014"/>
                <a:gd name="T69" fmla="*/ 0 h 693"/>
                <a:gd name="T70" fmla="*/ 0 w 1014"/>
                <a:gd name="T71" fmla="*/ 0 h 693"/>
                <a:gd name="T72" fmla="*/ 0 w 1014"/>
                <a:gd name="T73" fmla="*/ 0 h 693"/>
                <a:gd name="T74" fmla="*/ 0 w 1014"/>
                <a:gd name="T75" fmla="*/ 0 h 693"/>
                <a:gd name="T76" fmla="*/ 0 w 1014"/>
                <a:gd name="T77" fmla="*/ 0 h 693"/>
                <a:gd name="T78" fmla="*/ 0 w 1014"/>
                <a:gd name="T79" fmla="*/ 0 h 693"/>
                <a:gd name="T80" fmla="*/ 0 w 1014"/>
                <a:gd name="T81" fmla="*/ 0 h 693"/>
                <a:gd name="T82" fmla="*/ 0 w 1014"/>
                <a:gd name="T83" fmla="*/ 0 h 693"/>
                <a:gd name="T84" fmla="*/ 0 w 1014"/>
                <a:gd name="T85" fmla="*/ 0 h 693"/>
                <a:gd name="T86" fmla="*/ 0 w 1014"/>
                <a:gd name="T87" fmla="*/ 0 h 693"/>
                <a:gd name="T88" fmla="*/ 0 w 1014"/>
                <a:gd name="T89" fmla="*/ 0 h 693"/>
                <a:gd name="T90" fmla="*/ 0 w 1014"/>
                <a:gd name="T91" fmla="*/ 0 h 693"/>
                <a:gd name="T92" fmla="*/ 0 w 1014"/>
                <a:gd name="T93" fmla="*/ 0 h 693"/>
                <a:gd name="T94" fmla="*/ 0 w 1014"/>
                <a:gd name="T95" fmla="*/ 0 h 693"/>
                <a:gd name="T96" fmla="*/ 0 w 1014"/>
                <a:gd name="T97" fmla="*/ 0 h 693"/>
                <a:gd name="T98" fmla="*/ 0 w 1014"/>
                <a:gd name="T99" fmla="*/ 0 h 693"/>
                <a:gd name="T100" fmla="*/ 0 w 1014"/>
                <a:gd name="T101" fmla="*/ 0 h 693"/>
                <a:gd name="T102" fmla="*/ 0 w 1014"/>
                <a:gd name="T103" fmla="*/ 0 h 693"/>
                <a:gd name="T104" fmla="*/ 0 w 1014"/>
                <a:gd name="T105" fmla="*/ 0 h 693"/>
                <a:gd name="T106" fmla="*/ 0 w 1014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14"/>
                <a:gd name="T163" fmla="*/ 0 h 693"/>
                <a:gd name="T164" fmla="*/ 1014 w 1014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1" name="Freeform 768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0 w 745"/>
                <a:gd name="T1" fmla="*/ 0 h 240"/>
                <a:gd name="T2" fmla="*/ 0 w 745"/>
                <a:gd name="T3" fmla="*/ 0 h 240"/>
                <a:gd name="T4" fmla="*/ 0 w 745"/>
                <a:gd name="T5" fmla="*/ 0 h 240"/>
                <a:gd name="T6" fmla="*/ 0 w 745"/>
                <a:gd name="T7" fmla="*/ 0 h 240"/>
                <a:gd name="T8" fmla="*/ 0 w 745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240"/>
                <a:gd name="T17" fmla="*/ 745 w 745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2" name="Freeform 769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0 w 319"/>
                <a:gd name="T1" fmla="*/ 0 h 109"/>
                <a:gd name="T2" fmla="*/ 0 w 319"/>
                <a:gd name="T3" fmla="*/ 0 h 109"/>
                <a:gd name="T4" fmla="*/ 0 w 319"/>
                <a:gd name="T5" fmla="*/ 0 h 109"/>
                <a:gd name="T6" fmla="*/ 0 w 319"/>
                <a:gd name="T7" fmla="*/ 0 h 109"/>
                <a:gd name="T8" fmla="*/ 0 w 319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09"/>
                <a:gd name="T17" fmla="*/ 319 w 319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3" name="Freeform 770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0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0 w 213"/>
                <a:gd name="T7" fmla="*/ 0 h 81"/>
                <a:gd name="T8" fmla="*/ 0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81"/>
                <a:gd name="T17" fmla="*/ 213 w 21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4" name="Freeform 771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0 h 415"/>
                <a:gd name="T2" fmla="*/ 0 w 1254"/>
                <a:gd name="T3" fmla="*/ 0 h 415"/>
                <a:gd name="T4" fmla="*/ 0 w 1254"/>
                <a:gd name="T5" fmla="*/ 0 h 415"/>
                <a:gd name="T6" fmla="*/ 0 w 1254"/>
                <a:gd name="T7" fmla="*/ 0 h 415"/>
                <a:gd name="T8" fmla="*/ 0 w 1254"/>
                <a:gd name="T9" fmla="*/ 0 h 415"/>
                <a:gd name="T10" fmla="*/ 0 w 1254"/>
                <a:gd name="T11" fmla="*/ 0 h 415"/>
                <a:gd name="T12" fmla="*/ 0 w 1254"/>
                <a:gd name="T13" fmla="*/ 0 h 415"/>
                <a:gd name="T14" fmla="*/ 0 w 1254"/>
                <a:gd name="T15" fmla="*/ 0 h 415"/>
                <a:gd name="T16" fmla="*/ 0 w 1254"/>
                <a:gd name="T17" fmla="*/ 0 h 415"/>
                <a:gd name="T18" fmla="*/ 0 w 1254"/>
                <a:gd name="T19" fmla="*/ 0 h 415"/>
                <a:gd name="T20" fmla="*/ 0 w 1254"/>
                <a:gd name="T21" fmla="*/ 0 h 415"/>
                <a:gd name="T22" fmla="*/ 0 w 1254"/>
                <a:gd name="T23" fmla="*/ 0 h 415"/>
                <a:gd name="T24" fmla="*/ 0 w 1254"/>
                <a:gd name="T25" fmla="*/ 0 h 415"/>
                <a:gd name="T26" fmla="*/ 0 w 1254"/>
                <a:gd name="T27" fmla="*/ 0 h 415"/>
                <a:gd name="T28" fmla="*/ 0 w 1254"/>
                <a:gd name="T29" fmla="*/ 0 h 415"/>
                <a:gd name="T30" fmla="*/ 0 w 1254"/>
                <a:gd name="T31" fmla="*/ 0 h 415"/>
                <a:gd name="T32" fmla="*/ 0 w 1254"/>
                <a:gd name="T33" fmla="*/ 0 h 415"/>
                <a:gd name="T34" fmla="*/ 0 w 1254"/>
                <a:gd name="T35" fmla="*/ 0 h 415"/>
                <a:gd name="T36" fmla="*/ 0 w 1254"/>
                <a:gd name="T37" fmla="*/ 0 h 415"/>
                <a:gd name="T38" fmla="*/ 0 w 1254"/>
                <a:gd name="T39" fmla="*/ 0 h 415"/>
                <a:gd name="T40" fmla="*/ 0 w 1254"/>
                <a:gd name="T41" fmla="*/ 0 h 415"/>
                <a:gd name="T42" fmla="*/ 0 w 1254"/>
                <a:gd name="T43" fmla="*/ 0 h 415"/>
                <a:gd name="T44" fmla="*/ 0 w 1254"/>
                <a:gd name="T45" fmla="*/ 0 h 415"/>
                <a:gd name="T46" fmla="*/ 0 w 1254"/>
                <a:gd name="T47" fmla="*/ 0 h 415"/>
                <a:gd name="T48" fmla="*/ 0 w 1254"/>
                <a:gd name="T49" fmla="*/ 0 h 415"/>
                <a:gd name="T50" fmla="*/ 0 w 1254"/>
                <a:gd name="T51" fmla="*/ 0 h 415"/>
                <a:gd name="T52" fmla="*/ 0 w 1254"/>
                <a:gd name="T53" fmla="*/ 0 h 415"/>
                <a:gd name="T54" fmla="*/ 0 w 1254"/>
                <a:gd name="T55" fmla="*/ 0 h 415"/>
                <a:gd name="T56" fmla="*/ 0 w 1254"/>
                <a:gd name="T57" fmla="*/ 0 h 415"/>
                <a:gd name="T58" fmla="*/ 0 w 1254"/>
                <a:gd name="T59" fmla="*/ 0 h 415"/>
                <a:gd name="T60" fmla="*/ 0 w 1254"/>
                <a:gd name="T61" fmla="*/ 0 h 415"/>
                <a:gd name="T62" fmla="*/ 0 w 1254"/>
                <a:gd name="T63" fmla="*/ 0 h 415"/>
                <a:gd name="T64" fmla="*/ 0 w 1254"/>
                <a:gd name="T65" fmla="*/ 0 h 415"/>
                <a:gd name="T66" fmla="*/ 0 w 1254"/>
                <a:gd name="T67" fmla="*/ 0 h 415"/>
                <a:gd name="T68" fmla="*/ 0 w 1254"/>
                <a:gd name="T69" fmla="*/ 0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54"/>
                <a:gd name="T106" fmla="*/ 0 h 415"/>
                <a:gd name="T107" fmla="*/ 1254 w 1254"/>
                <a:gd name="T108" fmla="*/ 415 h 4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5" name="Freeform 772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0 w 447"/>
                <a:gd name="T1" fmla="*/ 0 h 198"/>
                <a:gd name="T2" fmla="*/ 0 w 447"/>
                <a:gd name="T3" fmla="*/ 0 h 198"/>
                <a:gd name="T4" fmla="*/ 0 w 447"/>
                <a:gd name="T5" fmla="*/ 0 h 198"/>
                <a:gd name="T6" fmla="*/ 0 w 447"/>
                <a:gd name="T7" fmla="*/ 0 h 198"/>
                <a:gd name="T8" fmla="*/ 0 w 447"/>
                <a:gd name="T9" fmla="*/ 0 h 198"/>
                <a:gd name="T10" fmla="*/ 0 w 447"/>
                <a:gd name="T11" fmla="*/ 0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7"/>
                <a:gd name="T19" fmla="*/ 0 h 198"/>
                <a:gd name="T20" fmla="*/ 447 w 447"/>
                <a:gd name="T21" fmla="*/ 198 h 1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6" name="Freeform 773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0 w 238"/>
                <a:gd name="T1" fmla="*/ 0 h 947"/>
                <a:gd name="T2" fmla="*/ 0 w 238"/>
                <a:gd name="T3" fmla="*/ 0 h 947"/>
                <a:gd name="T4" fmla="*/ 0 w 238"/>
                <a:gd name="T5" fmla="*/ 0 h 947"/>
                <a:gd name="T6" fmla="*/ 0 w 238"/>
                <a:gd name="T7" fmla="*/ 0 h 947"/>
                <a:gd name="T8" fmla="*/ 0 w 238"/>
                <a:gd name="T9" fmla="*/ 0 h 947"/>
                <a:gd name="T10" fmla="*/ 0 w 238"/>
                <a:gd name="T11" fmla="*/ 0 h 947"/>
                <a:gd name="T12" fmla="*/ 0 w 238"/>
                <a:gd name="T13" fmla="*/ 0 h 947"/>
                <a:gd name="T14" fmla="*/ 0 w 238"/>
                <a:gd name="T15" fmla="*/ 0 h 947"/>
                <a:gd name="T16" fmla="*/ 0 w 238"/>
                <a:gd name="T17" fmla="*/ 0 h 947"/>
                <a:gd name="T18" fmla="*/ 0 w 238"/>
                <a:gd name="T19" fmla="*/ 0 h 947"/>
                <a:gd name="T20" fmla="*/ 0 w 238"/>
                <a:gd name="T21" fmla="*/ 0 h 947"/>
                <a:gd name="T22" fmla="*/ 0 w 238"/>
                <a:gd name="T23" fmla="*/ 0 h 947"/>
                <a:gd name="T24" fmla="*/ 0 w 238"/>
                <a:gd name="T25" fmla="*/ 0 h 947"/>
                <a:gd name="T26" fmla="*/ 0 w 238"/>
                <a:gd name="T27" fmla="*/ 0 h 947"/>
                <a:gd name="T28" fmla="*/ 0 w 238"/>
                <a:gd name="T29" fmla="*/ 0 h 947"/>
                <a:gd name="T30" fmla="*/ 0 w 238"/>
                <a:gd name="T31" fmla="*/ 0 h 947"/>
                <a:gd name="T32" fmla="*/ 0 w 238"/>
                <a:gd name="T33" fmla="*/ 0 h 947"/>
                <a:gd name="T34" fmla="*/ 0 w 238"/>
                <a:gd name="T35" fmla="*/ 0 h 947"/>
                <a:gd name="T36" fmla="*/ 0 w 238"/>
                <a:gd name="T37" fmla="*/ 0 h 947"/>
                <a:gd name="T38" fmla="*/ 0 w 238"/>
                <a:gd name="T39" fmla="*/ 0 h 947"/>
                <a:gd name="T40" fmla="*/ 0 w 238"/>
                <a:gd name="T41" fmla="*/ 0 h 947"/>
                <a:gd name="T42" fmla="*/ 0 w 238"/>
                <a:gd name="T43" fmla="*/ 0 h 947"/>
                <a:gd name="T44" fmla="*/ 0 w 238"/>
                <a:gd name="T45" fmla="*/ 0 h 947"/>
                <a:gd name="T46" fmla="*/ 0 w 238"/>
                <a:gd name="T47" fmla="*/ 0 h 947"/>
                <a:gd name="T48" fmla="*/ 0 w 238"/>
                <a:gd name="T49" fmla="*/ 0 h 947"/>
                <a:gd name="T50" fmla="*/ 0 w 238"/>
                <a:gd name="T51" fmla="*/ 0 h 947"/>
                <a:gd name="T52" fmla="*/ 0 w 238"/>
                <a:gd name="T53" fmla="*/ 0 h 947"/>
                <a:gd name="T54" fmla="*/ 0 w 238"/>
                <a:gd name="T55" fmla="*/ 0 h 947"/>
                <a:gd name="T56" fmla="*/ 0 w 238"/>
                <a:gd name="T57" fmla="*/ 0 h 947"/>
                <a:gd name="T58" fmla="*/ 0 w 238"/>
                <a:gd name="T59" fmla="*/ 0 h 947"/>
                <a:gd name="T60" fmla="*/ 0 w 238"/>
                <a:gd name="T61" fmla="*/ 0 h 947"/>
                <a:gd name="T62" fmla="*/ 0 w 238"/>
                <a:gd name="T63" fmla="*/ 0 h 947"/>
                <a:gd name="T64" fmla="*/ 0 w 238"/>
                <a:gd name="T65" fmla="*/ 0 h 947"/>
                <a:gd name="T66" fmla="*/ 0 w 238"/>
                <a:gd name="T67" fmla="*/ 0 h 947"/>
                <a:gd name="T68" fmla="*/ 0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"/>
                <a:gd name="T106" fmla="*/ 0 h 947"/>
                <a:gd name="T107" fmla="*/ 238 w 238"/>
                <a:gd name="T108" fmla="*/ 947 h 94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7" name="Freeform 774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0 w 203"/>
                <a:gd name="T1" fmla="*/ 0 h 799"/>
                <a:gd name="T2" fmla="*/ 0 w 203"/>
                <a:gd name="T3" fmla="*/ 0 h 799"/>
                <a:gd name="T4" fmla="*/ 0 w 203"/>
                <a:gd name="T5" fmla="*/ 0 h 799"/>
                <a:gd name="T6" fmla="*/ 0 w 203"/>
                <a:gd name="T7" fmla="*/ 0 h 799"/>
                <a:gd name="T8" fmla="*/ 0 w 203"/>
                <a:gd name="T9" fmla="*/ 0 h 799"/>
                <a:gd name="T10" fmla="*/ 0 w 203"/>
                <a:gd name="T11" fmla="*/ 0 h 799"/>
                <a:gd name="T12" fmla="*/ 0 w 203"/>
                <a:gd name="T13" fmla="*/ 0 h 799"/>
                <a:gd name="T14" fmla="*/ 0 w 203"/>
                <a:gd name="T15" fmla="*/ 0 h 799"/>
                <a:gd name="T16" fmla="*/ 0 w 203"/>
                <a:gd name="T17" fmla="*/ 0 h 799"/>
                <a:gd name="T18" fmla="*/ 0 w 203"/>
                <a:gd name="T19" fmla="*/ 0 h 799"/>
                <a:gd name="T20" fmla="*/ 0 w 203"/>
                <a:gd name="T21" fmla="*/ 0 h 799"/>
                <a:gd name="T22" fmla="*/ 0 w 203"/>
                <a:gd name="T23" fmla="*/ 0 h 799"/>
                <a:gd name="T24" fmla="*/ 0 w 203"/>
                <a:gd name="T25" fmla="*/ 0 h 799"/>
                <a:gd name="T26" fmla="*/ 0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0 h 799"/>
                <a:gd name="T36" fmla="*/ 0 w 203"/>
                <a:gd name="T37" fmla="*/ 0 h 799"/>
                <a:gd name="T38" fmla="*/ 0 w 203"/>
                <a:gd name="T39" fmla="*/ 0 h 799"/>
                <a:gd name="T40" fmla="*/ 0 w 203"/>
                <a:gd name="T41" fmla="*/ 0 h 799"/>
                <a:gd name="T42" fmla="*/ 0 w 203"/>
                <a:gd name="T43" fmla="*/ 0 h 799"/>
                <a:gd name="T44" fmla="*/ 0 w 203"/>
                <a:gd name="T45" fmla="*/ 0 h 799"/>
                <a:gd name="T46" fmla="*/ 0 w 203"/>
                <a:gd name="T47" fmla="*/ 0 h 799"/>
                <a:gd name="T48" fmla="*/ 0 w 203"/>
                <a:gd name="T49" fmla="*/ 0 h 799"/>
                <a:gd name="T50" fmla="*/ 0 w 203"/>
                <a:gd name="T51" fmla="*/ 0 h 799"/>
                <a:gd name="T52" fmla="*/ 0 w 203"/>
                <a:gd name="T53" fmla="*/ 0 h 799"/>
                <a:gd name="T54" fmla="*/ 0 w 203"/>
                <a:gd name="T55" fmla="*/ 0 h 799"/>
                <a:gd name="T56" fmla="*/ 0 w 203"/>
                <a:gd name="T57" fmla="*/ 0 h 799"/>
                <a:gd name="T58" fmla="*/ 0 w 203"/>
                <a:gd name="T59" fmla="*/ 0 h 799"/>
                <a:gd name="T60" fmla="*/ 0 w 203"/>
                <a:gd name="T61" fmla="*/ 0 h 799"/>
                <a:gd name="T62" fmla="*/ 0 w 203"/>
                <a:gd name="T63" fmla="*/ 0 h 799"/>
                <a:gd name="T64" fmla="*/ 0 w 203"/>
                <a:gd name="T65" fmla="*/ 0 h 799"/>
                <a:gd name="T66" fmla="*/ 0 w 203"/>
                <a:gd name="T67" fmla="*/ 0 h 799"/>
                <a:gd name="T68" fmla="*/ 0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799"/>
                <a:gd name="T107" fmla="*/ 203 w 203"/>
                <a:gd name="T108" fmla="*/ 799 h 7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8" name="Freeform 775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0 w 171"/>
                <a:gd name="T1" fmla="*/ 0 h 650"/>
                <a:gd name="T2" fmla="*/ 0 w 171"/>
                <a:gd name="T3" fmla="*/ 0 h 650"/>
                <a:gd name="T4" fmla="*/ 0 w 171"/>
                <a:gd name="T5" fmla="*/ 0 h 650"/>
                <a:gd name="T6" fmla="*/ 0 w 171"/>
                <a:gd name="T7" fmla="*/ 0 h 650"/>
                <a:gd name="T8" fmla="*/ 0 w 171"/>
                <a:gd name="T9" fmla="*/ 0 h 650"/>
                <a:gd name="T10" fmla="*/ 0 w 171"/>
                <a:gd name="T11" fmla="*/ 0 h 650"/>
                <a:gd name="T12" fmla="*/ 0 w 171"/>
                <a:gd name="T13" fmla="*/ 0 h 650"/>
                <a:gd name="T14" fmla="*/ 0 w 171"/>
                <a:gd name="T15" fmla="*/ 0 h 650"/>
                <a:gd name="T16" fmla="*/ 0 w 171"/>
                <a:gd name="T17" fmla="*/ 0 h 650"/>
                <a:gd name="T18" fmla="*/ 0 w 171"/>
                <a:gd name="T19" fmla="*/ 0 h 650"/>
                <a:gd name="T20" fmla="*/ 0 w 171"/>
                <a:gd name="T21" fmla="*/ 0 h 650"/>
                <a:gd name="T22" fmla="*/ 0 w 171"/>
                <a:gd name="T23" fmla="*/ 0 h 650"/>
                <a:gd name="T24" fmla="*/ 0 w 171"/>
                <a:gd name="T25" fmla="*/ 0 h 650"/>
                <a:gd name="T26" fmla="*/ 0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0 h 650"/>
                <a:gd name="T36" fmla="*/ 0 w 171"/>
                <a:gd name="T37" fmla="*/ 0 h 650"/>
                <a:gd name="T38" fmla="*/ 0 w 171"/>
                <a:gd name="T39" fmla="*/ 0 h 650"/>
                <a:gd name="T40" fmla="*/ 0 w 171"/>
                <a:gd name="T41" fmla="*/ 0 h 650"/>
                <a:gd name="T42" fmla="*/ 0 w 171"/>
                <a:gd name="T43" fmla="*/ 0 h 650"/>
                <a:gd name="T44" fmla="*/ 0 w 171"/>
                <a:gd name="T45" fmla="*/ 0 h 650"/>
                <a:gd name="T46" fmla="*/ 0 w 171"/>
                <a:gd name="T47" fmla="*/ 0 h 650"/>
                <a:gd name="T48" fmla="*/ 0 w 171"/>
                <a:gd name="T49" fmla="*/ 0 h 650"/>
                <a:gd name="T50" fmla="*/ 0 w 171"/>
                <a:gd name="T51" fmla="*/ 0 h 650"/>
                <a:gd name="T52" fmla="*/ 0 w 171"/>
                <a:gd name="T53" fmla="*/ 0 h 650"/>
                <a:gd name="T54" fmla="*/ 0 w 171"/>
                <a:gd name="T55" fmla="*/ 0 h 650"/>
                <a:gd name="T56" fmla="*/ 0 w 171"/>
                <a:gd name="T57" fmla="*/ 0 h 650"/>
                <a:gd name="T58" fmla="*/ 0 w 171"/>
                <a:gd name="T59" fmla="*/ 0 h 650"/>
                <a:gd name="T60" fmla="*/ 0 w 171"/>
                <a:gd name="T61" fmla="*/ 0 h 650"/>
                <a:gd name="T62" fmla="*/ 0 w 171"/>
                <a:gd name="T63" fmla="*/ 0 h 650"/>
                <a:gd name="T64" fmla="*/ 0 w 171"/>
                <a:gd name="T65" fmla="*/ 0 h 650"/>
                <a:gd name="T66" fmla="*/ 0 w 171"/>
                <a:gd name="T67" fmla="*/ 0 h 650"/>
                <a:gd name="T68" fmla="*/ 0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"/>
                <a:gd name="T106" fmla="*/ 0 h 650"/>
                <a:gd name="T107" fmla="*/ 171 w 171"/>
                <a:gd name="T108" fmla="*/ 650 h 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9" name="Freeform 776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0 w 138"/>
                <a:gd name="T1" fmla="*/ 0 h 502"/>
                <a:gd name="T2" fmla="*/ 0 w 138"/>
                <a:gd name="T3" fmla="*/ 0 h 502"/>
                <a:gd name="T4" fmla="*/ 0 w 138"/>
                <a:gd name="T5" fmla="*/ 0 h 502"/>
                <a:gd name="T6" fmla="*/ 0 w 138"/>
                <a:gd name="T7" fmla="*/ 0 h 502"/>
                <a:gd name="T8" fmla="*/ 0 w 138"/>
                <a:gd name="T9" fmla="*/ 0 h 502"/>
                <a:gd name="T10" fmla="*/ 0 w 138"/>
                <a:gd name="T11" fmla="*/ 0 h 502"/>
                <a:gd name="T12" fmla="*/ 0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0 h 502"/>
                <a:gd name="T20" fmla="*/ 0 w 138"/>
                <a:gd name="T21" fmla="*/ 0 h 502"/>
                <a:gd name="T22" fmla="*/ 0 w 138"/>
                <a:gd name="T23" fmla="*/ 0 h 502"/>
                <a:gd name="T24" fmla="*/ 0 w 138"/>
                <a:gd name="T25" fmla="*/ 0 h 502"/>
                <a:gd name="T26" fmla="*/ 0 w 138"/>
                <a:gd name="T27" fmla="*/ 0 h 502"/>
                <a:gd name="T28" fmla="*/ 0 w 138"/>
                <a:gd name="T29" fmla="*/ 0 h 502"/>
                <a:gd name="T30" fmla="*/ 0 w 138"/>
                <a:gd name="T31" fmla="*/ 0 h 502"/>
                <a:gd name="T32" fmla="*/ 0 w 138"/>
                <a:gd name="T33" fmla="*/ 0 h 502"/>
                <a:gd name="T34" fmla="*/ 0 w 138"/>
                <a:gd name="T35" fmla="*/ 0 h 502"/>
                <a:gd name="T36" fmla="*/ 0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8"/>
                <a:gd name="T58" fmla="*/ 0 h 502"/>
                <a:gd name="T59" fmla="*/ 138 w 138"/>
                <a:gd name="T60" fmla="*/ 502 h 5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0" name="Freeform 777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0 w 104"/>
                <a:gd name="T1" fmla="*/ 0 h 353"/>
                <a:gd name="T2" fmla="*/ 0 w 104"/>
                <a:gd name="T3" fmla="*/ 0 h 353"/>
                <a:gd name="T4" fmla="*/ 0 w 104"/>
                <a:gd name="T5" fmla="*/ 0 h 353"/>
                <a:gd name="T6" fmla="*/ 0 w 104"/>
                <a:gd name="T7" fmla="*/ 0 h 353"/>
                <a:gd name="T8" fmla="*/ 0 w 104"/>
                <a:gd name="T9" fmla="*/ 0 h 353"/>
                <a:gd name="T10" fmla="*/ 0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0 h 353"/>
                <a:gd name="T20" fmla="*/ 0 w 104"/>
                <a:gd name="T21" fmla="*/ 0 h 353"/>
                <a:gd name="T22" fmla="*/ 0 w 104"/>
                <a:gd name="T23" fmla="*/ 0 h 353"/>
                <a:gd name="T24" fmla="*/ 0 w 104"/>
                <a:gd name="T25" fmla="*/ 0 h 353"/>
                <a:gd name="T26" fmla="*/ 0 w 104"/>
                <a:gd name="T27" fmla="*/ 0 h 353"/>
                <a:gd name="T28" fmla="*/ 0 w 104"/>
                <a:gd name="T29" fmla="*/ 0 h 353"/>
                <a:gd name="T30" fmla="*/ 0 w 104"/>
                <a:gd name="T31" fmla="*/ 0 h 353"/>
                <a:gd name="T32" fmla="*/ 0 w 104"/>
                <a:gd name="T33" fmla="*/ 0 h 353"/>
                <a:gd name="T34" fmla="*/ 0 w 104"/>
                <a:gd name="T35" fmla="*/ 0 h 353"/>
                <a:gd name="T36" fmla="*/ 0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353"/>
                <a:gd name="T59" fmla="*/ 104 w 104"/>
                <a:gd name="T60" fmla="*/ 353 h 3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1" name="Freeform 778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0 w 72"/>
                <a:gd name="T1" fmla="*/ 0 h 204"/>
                <a:gd name="T2" fmla="*/ 0 w 72"/>
                <a:gd name="T3" fmla="*/ 0 h 204"/>
                <a:gd name="T4" fmla="*/ 0 w 72"/>
                <a:gd name="T5" fmla="*/ 0 h 204"/>
                <a:gd name="T6" fmla="*/ 0 w 72"/>
                <a:gd name="T7" fmla="*/ 0 h 204"/>
                <a:gd name="T8" fmla="*/ 0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0 h 204"/>
                <a:gd name="T20" fmla="*/ 0 w 72"/>
                <a:gd name="T21" fmla="*/ 0 h 204"/>
                <a:gd name="T22" fmla="*/ 0 w 72"/>
                <a:gd name="T23" fmla="*/ 0 h 204"/>
                <a:gd name="T24" fmla="*/ 0 w 72"/>
                <a:gd name="T25" fmla="*/ 0 h 204"/>
                <a:gd name="T26" fmla="*/ 0 w 72"/>
                <a:gd name="T27" fmla="*/ 0 h 204"/>
                <a:gd name="T28" fmla="*/ 0 w 72"/>
                <a:gd name="T29" fmla="*/ 0 h 204"/>
                <a:gd name="T30" fmla="*/ 0 w 72"/>
                <a:gd name="T31" fmla="*/ 0 h 204"/>
                <a:gd name="T32" fmla="*/ 0 w 72"/>
                <a:gd name="T33" fmla="*/ 0 h 204"/>
                <a:gd name="T34" fmla="*/ 0 w 72"/>
                <a:gd name="T35" fmla="*/ 0 h 204"/>
                <a:gd name="T36" fmla="*/ 0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04"/>
                <a:gd name="T59" fmla="*/ 72 w 72"/>
                <a:gd name="T60" fmla="*/ 204 h 2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2" name="Freeform 779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0 w 104"/>
                <a:gd name="T1" fmla="*/ 0 h 104"/>
                <a:gd name="T2" fmla="*/ 0 w 104"/>
                <a:gd name="T3" fmla="*/ 0 h 104"/>
                <a:gd name="T4" fmla="*/ 0 w 104"/>
                <a:gd name="T5" fmla="*/ 0 h 104"/>
                <a:gd name="T6" fmla="*/ 0 w 104"/>
                <a:gd name="T7" fmla="*/ 0 h 104"/>
                <a:gd name="T8" fmla="*/ 0 w 104"/>
                <a:gd name="T9" fmla="*/ 0 h 104"/>
                <a:gd name="T10" fmla="*/ 0 w 104"/>
                <a:gd name="T11" fmla="*/ 0 h 104"/>
                <a:gd name="T12" fmla="*/ 0 w 104"/>
                <a:gd name="T13" fmla="*/ 0 h 104"/>
                <a:gd name="T14" fmla="*/ 0 w 104"/>
                <a:gd name="T15" fmla="*/ 0 h 104"/>
                <a:gd name="T16" fmla="*/ 0 w 104"/>
                <a:gd name="T17" fmla="*/ 0 h 104"/>
                <a:gd name="T18" fmla="*/ 0 w 104"/>
                <a:gd name="T19" fmla="*/ 0 h 104"/>
                <a:gd name="T20" fmla="*/ 0 w 104"/>
                <a:gd name="T21" fmla="*/ 0 h 104"/>
                <a:gd name="T22" fmla="*/ 0 w 104"/>
                <a:gd name="T23" fmla="*/ 0 h 104"/>
                <a:gd name="T24" fmla="*/ 0 w 104"/>
                <a:gd name="T25" fmla="*/ 0 h 104"/>
                <a:gd name="T26" fmla="*/ 0 w 104"/>
                <a:gd name="T27" fmla="*/ 0 h 104"/>
                <a:gd name="T28" fmla="*/ 0 w 104"/>
                <a:gd name="T29" fmla="*/ 0 h 104"/>
                <a:gd name="T30" fmla="*/ 0 w 104"/>
                <a:gd name="T31" fmla="*/ 0 h 104"/>
                <a:gd name="T32" fmla="*/ 0 w 104"/>
                <a:gd name="T33" fmla="*/ 0 h 104"/>
                <a:gd name="T34" fmla="*/ 0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0 h 104"/>
                <a:gd name="T50" fmla="*/ 0 w 104"/>
                <a:gd name="T51" fmla="*/ 0 h 104"/>
                <a:gd name="T52" fmla="*/ 0 w 104"/>
                <a:gd name="T53" fmla="*/ 0 h 104"/>
                <a:gd name="T54" fmla="*/ 0 w 104"/>
                <a:gd name="T55" fmla="*/ 0 h 104"/>
                <a:gd name="T56" fmla="*/ 0 w 104"/>
                <a:gd name="T57" fmla="*/ 0 h 104"/>
                <a:gd name="T58" fmla="*/ 0 w 104"/>
                <a:gd name="T59" fmla="*/ 0 h 104"/>
                <a:gd name="T60" fmla="*/ 0 w 104"/>
                <a:gd name="T61" fmla="*/ 0 h 104"/>
                <a:gd name="T62" fmla="*/ 0 w 104"/>
                <a:gd name="T63" fmla="*/ 0 h 104"/>
                <a:gd name="T64" fmla="*/ 0 w 104"/>
                <a:gd name="T65" fmla="*/ 0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4"/>
                <a:gd name="T100" fmla="*/ 0 h 104"/>
                <a:gd name="T101" fmla="*/ 104 w 104"/>
                <a:gd name="T102" fmla="*/ 104 h 1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3" name="Freeform 780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4" name="Freeform 781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5" name="Freeform 782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0 w 148"/>
                <a:gd name="T1" fmla="*/ 0 h 712"/>
                <a:gd name="T2" fmla="*/ 0 w 148"/>
                <a:gd name="T3" fmla="*/ 0 h 712"/>
                <a:gd name="T4" fmla="*/ 0 w 148"/>
                <a:gd name="T5" fmla="*/ 0 h 712"/>
                <a:gd name="T6" fmla="*/ 0 w 148"/>
                <a:gd name="T7" fmla="*/ 0 h 712"/>
                <a:gd name="T8" fmla="*/ 0 w 148"/>
                <a:gd name="T9" fmla="*/ 0 h 712"/>
                <a:gd name="T10" fmla="*/ 0 w 148"/>
                <a:gd name="T11" fmla="*/ 0 h 712"/>
                <a:gd name="T12" fmla="*/ 0 w 148"/>
                <a:gd name="T13" fmla="*/ 0 h 712"/>
                <a:gd name="T14" fmla="*/ 0 w 148"/>
                <a:gd name="T15" fmla="*/ 0 h 712"/>
                <a:gd name="T16" fmla="*/ 0 w 148"/>
                <a:gd name="T17" fmla="*/ 0 h 712"/>
                <a:gd name="T18" fmla="*/ 0 w 148"/>
                <a:gd name="T19" fmla="*/ 0 h 712"/>
                <a:gd name="T20" fmla="*/ 0 w 148"/>
                <a:gd name="T21" fmla="*/ 0 h 712"/>
                <a:gd name="T22" fmla="*/ 0 w 148"/>
                <a:gd name="T23" fmla="*/ 0 h 712"/>
                <a:gd name="T24" fmla="*/ 0 w 148"/>
                <a:gd name="T25" fmla="*/ 0 h 712"/>
                <a:gd name="T26" fmla="*/ 0 w 148"/>
                <a:gd name="T27" fmla="*/ 0 h 712"/>
                <a:gd name="T28" fmla="*/ 0 w 148"/>
                <a:gd name="T29" fmla="*/ 0 h 712"/>
                <a:gd name="T30" fmla="*/ 0 w 148"/>
                <a:gd name="T31" fmla="*/ 0 h 712"/>
                <a:gd name="T32" fmla="*/ 0 w 148"/>
                <a:gd name="T33" fmla="*/ 0 h 712"/>
                <a:gd name="T34" fmla="*/ 0 w 148"/>
                <a:gd name="T35" fmla="*/ 0 h 712"/>
                <a:gd name="T36" fmla="*/ 0 w 148"/>
                <a:gd name="T37" fmla="*/ 0 h 712"/>
                <a:gd name="T38" fmla="*/ 0 w 148"/>
                <a:gd name="T39" fmla="*/ 0 h 712"/>
                <a:gd name="T40" fmla="*/ 0 w 148"/>
                <a:gd name="T41" fmla="*/ 0 h 712"/>
                <a:gd name="T42" fmla="*/ 0 w 148"/>
                <a:gd name="T43" fmla="*/ 0 h 712"/>
                <a:gd name="T44" fmla="*/ 0 w 148"/>
                <a:gd name="T45" fmla="*/ 0 h 712"/>
                <a:gd name="T46" fmla="*/ 0 w 148"/>
                <a:gd name="T47" fmla="*/ 0 h 712"/>
                <a:gd name="T48" fmla="*/ 0 w 148"/>
                <a:gd name="T49" fmla="*/ 0 h 712"/>
                <a:gd name="T50" fmla="*/ 0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712"/>
                <a:gd name="T80" fmla="*/ 148 w 148"/>
                <a:gd name="T81" fmla="*/ 712 h 71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6" name="Freeform 783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0 w 201"/>
                <a:gd name="T1" fmla="*/ 0 h 795"/>
                <a:gd name="T2" fmla="*/ 0 w 201"/>
                <a:gd name="T3" fmla="*/ 0 h 795"/>
                <a:gd name="T4" fmla="*/ 0 w 201"/>
                <a:gd name="T5" fmla="*/ 0 h 795"/>
                <a:gd name="T6" fmla="*/ 0 w 201"/>
                <a:gd name="T7" fmla="*/ 0 h 795"/>
                <a:gd name="T8" fmla="*/ 0 w 201"/>
                <a:gd name="T9" fmla="*/ 0 h 795"/>
                <a:gd name="T10" fmla="*/ 0 w 201"/>
                <a:gd name="T11" fmla="*/ 0 h 795"/>
                <a:gd name="T12" fmla="*/ 0 w 201"/>
                <a:gd name="T13" fmla="*/ 0 h 795"/>
                <a:gd name="T14" fmla="*/ 0 w 201"/>
                <a:gd name="T15" fmla="*/ 0 h 795"/>
                <a:gd name="T16" fmla="*/ 0 w 201"/>
                <a:gd name="T17" fmla="*/ 0 h 795"/>
                <a:gd name="T18" fmla="*/ 0 w 201"/>
                <a:gd name="T19" fmla="*/ 0 h 795"/>
                <a:gd name="T20" fmla="*/ 0 w 201"/>
                <a:gd name="T21" fmla="*/ 0 h 795"/>
                <a:gd name="T22" fmla="*/ 0 w 201"/>
                <a:gd name="T23" fmla="*/ 0 h 795"/>
                <a:gd name="T24" fmla="*/ 0 w 201"/>
                <a:gd name="T25" fmla="*/ 0 h 795"/>
                <a:gd name="T26" fmla="*/ 0 w 201"/>
                <a:gd name="T27" fmla="*/ 0 h 795"/>
                <a:gd name="T28" fmla="*/ 0 w 201"/>
                <a:gd name="T29" fmla="*/ 0 h 795"/>
                <a:gd name="T30" fmla="*/ 0 w 201"/>
                <a:gd name="T31" fmla="*/ 0 h 795"/>
                <a:gd name="T32" fmla="*/ 0 w 201"/>
                <a:gd name="T33" fmla="*/ 0 h 795"/>
                <a:gd name="T34" fmla="*/ 0 w 201"/>
                <a:gd name="T35" fmla="*/ 0 h 795"/>
                <a:gd name="T36" fmla="*/ 0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1"/>
                <a:gd name="T58" fmla="*/ 0 h 795"/>
                <a:gd name="T59" fmla="*/ 201 w 201"/>
                <a:gd name="T60" fmla="*/ 795 h 7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7" name="Freeform 784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0 w 129"/>
                <a:gd name="T1" fmla="*/ 0 h 622"/>
                <a:gd name="T2" fmla="*/ 0 w 129"/>
                <a:gd name="T3" fmla="*/ 0 h 622"/>
                <a:gd name="T4" fmla="*/ 0 w 129"/>
                <a:gd name="T5" fmla="*/ 0 h 622"/>
                <a:gd name="T6" fmla="*/ 0 w 129"/>
                <a:gd name="T7" fmla="*/ 0 h 622"/>
                <a:gd name="T8" fmla="*/ 0 w 129"/>
                <a:gd name="T9" fmla="*/ 0 h 622"/>
                <a:gd name="T10" fmla="*/ 0 w 129"/>
                <a:gd name="T11" fmla="*/ 0 h 622"/>
                <a:gd name="T12" fmla="*/ 0 w 129"/>
                <a:gd name="T13" fmla="*/ 0 h 622"/>
                <a:gd name="T14" fmla="*/ 0 w 129"/>
                <a:gd name="T15" fmla="*/ 0 h 622"/>
                <a:gd name="T16" fmla="*/ 0 w 129"/>
                <a:gd name="T17" fmla="*/ 0 h 622"/>
                <a:gd name="T18" fmla="*/ 0 w 129"/>
                <a:gd name="T19" fmla="*/ 0 h 622"/>
                <a:gd name="T20" fmla="*/ 0 w 129"/>
                <a:gd name="T21" fmla="*/ 0 h 622"/>
                <a:gd name="T22" fmla="*/ 0 w 129"/>
                <a:gd name="T23" fmla="*/ 0 h 622"/>
                <a:gd name="T24" fmla="*/ 0 w 129"/>
                <a:gd name="T25" fmla="*/ 0 h 622"/>
                <a:gd name="T26" fmla="*/ 0 w 129"/>
                <a:gd name="T27" fmla="*/ 0 h 622"/>
                <a:gd name="T28" fmla="*/ 0 w 129"/>
                <a:gd name="T29" fmla="*/ 0 h 622"/>
                <a:gd name="T30" fmla="*/ 0 w 129"/>
                <a:gd name="T31" fmla="*/ 0 h 622"/>
                <a:gd name="T32" fmla="*/ 0 w 129"/>
                <a:gd name="T33" fmla="*/ 0 h 622"/>
                <a:gd name="T34" fmla="*/ 0 w 129"/>
                <a:gd name="T35" fmla="*/ 0 h 622"/>
                <a:gd name="T36" fmla="*/ 0 w 129"/>
                <a:gd name="T37" fmla="*/ 0 h 622"/>
                <a:gd name="T38" fmla="*/ 0 w 129"/>
                <a:gd name="T39" fmla="*/ 0 h 622"/>
                <a:gd name="T40" fmla="*/ 0 w 129"/>
                <a:gd name="T41" fmla="*/ 0 h 622"/>
                <a:gd name="T42" fmla="*/ 0 w 129"/>
                <a:gd name="T43" fmla="*/ 0 h 622"/>
                <a:gd name="T44" fmla="*/ 0 w 129"/>
                <a:gd name="T45" fmla="*/ 0 h 622"/>
                <a:gd name="T46" fmla="*/ 0 w 129"/>
                <a:gd name="T47" fmla="*/ 0 h 622"/>
                <a:gd name="T48" fmla="*/ 0 w 129"/>
                <a:gd name="T49" fmla="*/ 0 h 622"/>
                <a:gd name="T50" fmla="*/ 0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9"/>
                <a:gd name="T79" fmla="*/ 0 h 622"/>
                <a:gd name="T80" fmla="*/ 129 w 129"/>
                <a:gd name="T81" fmla="*/ 622 h 6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8" name="Freeform 785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0 h 531"/>
                <a:gd name="T6" fmla="*/ 0 w 110"/>
                <a:gd name="T7" fmla="*/ 0 h 531"/>
                <a:gd name="T8" fmla="*/ 0 w 110"/>
                <a:gd name="T9" fmla="*/ 0 h 531"/>
                <a:gd name="T10" fmla="*/ 0 w 110"/>
                <a:gd name="T11" fmla="*/ 0 h 531"/>
                <a:gd name="T12" fmla="*/ 0 w 110"/>
                <a:gd name="T13" fmla="*/ 0 h 531"/>
                <a:gd name="T14" fmla="*/ 0 w 110"/>
                <a:gd name="T15" fmla="*/ 0 h 531"/>
                <a:gd name="T16" fmla="*/ 0 w 110"/>
                <a:gd name="T17" fmla="*/ 0 h 531"/>
                <a:gd name="T18" fmla="*/ 0 w 110"/>
                <a:gd name="T19" fmla="*/ 0 h 531"/>
                <a:gd name="T20" fmla="*/ 0 w 110"/>
                <a:gd name="T21" fmla="*/ 0 h 531"/>
                <a:gd name="T22" fmla="*/ 0 w 110"/>
                <a:gd name="T23" fmla="*/ 0 h 531"/>
                <a:gd name="T24" fmla="*/ 0 w 110"/>
                <a:gd name="T25" fmla="*/ 0 h 531"/>
                <a:gd name="T26" fmla="*/ 0 w 110"/>
                <a:gd name="T27" fmla="*/ 0 h 531"/>
                <a:gd name="T28" fmla="*/ 0 w 110"/>
                <a:gd name="T29" fmla="*/ 0 h 531"/>
                <a:gd name="T30" fmla="*/ 0 w 110"/>
                <a:gd name="T31" fmla="*/ 0 h 531"/>
                <a:gd name="T32" fmla="*/ 0 w 110"/>
                <a:gd name="T33" fmla="*/ 0 h 531"/>
                <a:gd name="T34" fmla="*/ 0 w 110"/>
                <a:gd name="T35" fmla="*/ 0 h 531"/>
                <a:gd name="T36" fmla="*/ 0 w 110"/>
                <a:gd name="T37" fmla="*/ 0 h 531"/>
                <a:gd name="T38" fmla="*/ 0 w 110"/>
                <a:gd name="T39" fmla="*/ 0 h 531"/>
                <a:gd name="T40" fmla="*/ 0 w 110"/>
                <a:gd name="T41" fmla="*/ 0 h 531"/>
                <a:gd name="T42" fmla="*/ 0 w 110"/>
                <a:gd name="T43" fmla="*/ 0 h 531"/>
                <a:gd name="T44" fmla="*/ 0 w 110"/>
                <a:gd name="T45" fmla="*/ 0 h 531"/>
                <a:gd name="T46" fmla="*/ 0 w 110"/>
                <a:gd name="T47" fmla="*/ 0 h 531"/>
                <a:gd name="T48" fmla="*/ 0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0"/>
                <a:gd name="T79" fmla="*/ 0 h 531"/>
                <a:gd name="T80" fmla="*/ 110 w 110"/>
                <a:gd name="T81" fmla="*/ 531 h 5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9" name="Freeform 786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0 h 438"/>
                <a:gd name="T6" fmla="*/ 0 w 92"/>
                <a:gd name="T7" fmla="*/ 0 h 438"/>
                <a:gd name="T8" fmla="*/ 0 w 92"/>
                <a:gd name="T9" fmla="*/ 0 h 438"/>
                <a:gd name="T10" fmla="*/ 0 w 92"/>
                <a:gd name="T11" fmla="*/ 0 h 438"/>
                <a:gd name="T12" fmla="*/ 0 w 92"/>
                <a:gd name="T13" fmla="*/ 0 h 438"/>
                <a:gd name="T14" fmla="*/ 0 w 92"/>
                <a:gd name="T15" fmla="*/ 0 h 438"/>
                <a:gd name="T16" fmla="*/ 0 w 92"/>
                <a:gd name="T17" fmla="*/ 0 h 438"/>
                <a:gd name="T18" fmla="*/ 0 w 92"/>
                <a:gd name="T19" fmla="*/ 0 h 438"/>
                <a:gd name="T20" fmla="*/ 0 w 92"/>
                <a:gd name="T21" fmla="*/ 0 h 438"/>
                <a:gd name="T22" fmla="*/ 0 w 92"/>
                <a:gd name="T23" fmla="*/ 0 h 438"/>
                <a:gd name="T24" fmla="*/ 0 w 92"/>
                <a:gd name="T25" fmla="*/ 0 h 438"/>
                <a:gd name="T26" fmla="*/ 0 w 92"/>
                <a:gd name="T27" fmla="*/ 0 h 438"/>
                <a:gd name="T28" fmla="*/ 0 w 92"/>
                <a:gd name="T29" fmla="*/ 0 h 438"/>
                <a:gd name="T30" fmla="*/ 0 w 92"/>
                <a:gd name="T31" fmla="*/ 0 h 438"/>
                <a:gd name="T32" fmla="*/ 0 w 92"/>
                <a:gd name="T33" fmla="*/ 0 h 438"/>
                <a:gd name="T34" fmla="*/ 0 w 92"/>
                <a:gd name="T35" fmla="*/ 0 h 438"/>
                <a:gd name="T36" fmla="*/ 0 w 92"/>
                <a:gd name="T37" fmla="*/ 0 h 438"/>
                <a:gd name="T38" fmla="*/ 0 w 92"/>
                <a:gd name="T39" fmla="*/ 0 h 438"/>
                <a:gd name="T40" fmla="*/ 0 w 92"/>
                <a:gd name="T41" fmla="*/ 0 h 438"/>
                <a:gd name="T42" fmla="*/ 0 w 92"/>
                <a:gd name="T43" fmla="*/ 0 h 438"/>
                <a:gd name="T44" fmla="*/ 0 w 92"/>
                <a:gd name="T45" fmla="*/ 0 h 438"/>
                <a:gd name="T46" fmla="*/ 0 w 92"/>
                <a:gd name="T47" fmla="*/ 0 h 438"/>
                <a:gd name="T48" fmla="*/ 0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2"/>
                <a:gd name="T79" fmla="*/ 0 h 438"/>
                <a:gd name="T80" fmla="*/ 92 w 92"/>
                <a:gd name="T81" fmla="*/ 438 h 4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0" name="Freeform 787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0 h 347"/>
                <a:gd name="T8" fmla="*/ 0 w 73"/>
                <a:gd name="T9" fmla="*/ 0 h 347"/>
                <a:gd name="T10" fmla="*/ 0 w 73"/>
                <a:gd name="T11" fmla="*/ 0 h 347"/>
                <a:gd name="T12" fmla="*/ 0 w 73"/>
                <a:gd name="T13" fmla="*/ 0 h 347"/>
                <a:gd name="T14" fmla="*/ 0 w 73"/>
                <a:gd name="T15" fmla="*/ 0 h 347"/>
                <a:gd name="T16" fmla="*/ 0 w 73"/>
                <a:gd name="T17" fmla="*/ 0 h 347"/>
                <a:gd name="T18" fmla="*/ 0 w 73"/>
                <a:gd name="T19" fmla="*/ 0 h 347"/>
                <a:gd name="T20" fmla="*/ 0 w 73"/>
                <a:gd name="T21" fmla="*/ 0 h 347"/>
                <a:gd name="T22" fmla="*/ 0 w 73"/>
                <a:gd name="T23" fmla="*/ 0 h 347"/>
                <a:gd name="T24" fmla="*/ 0 w 73"/>
                <a:gd name="T25" fmla="*/ 0 h 347"/>
                <a:gd name="T26" fmla="*/ 0 w 73"/>
                <a:gd name="T27" fmla="*/ 0 h 347"/>
                <a:gd name="T28" fmla="*/ 0 w 73"/>
                <a:gd name="T29" fmla="*/ 0 h 347"/>
                <a:gd name="T30" fmla="*/ 0 w 73"/>
                <a:gd name="T31" fmla="*/ 0 h 347"/>
                <a:gd name="T32" fmla="*/ 0 w 73"/>
                <a:gd name="T33" fmla="*/ 0 h 347"/>
                <a:gd name="T34" fmla="*/ 0 w 73"/>
                <a:gd name="T35" fmla="*/ 0 h 347"/>
                <a:gd name="T36" fmla="*/ 0 w 73"/>
                <a:gd name="T37" fmla="*/ 0 h 347"/>
                <a:gd name="T38" fmla="*/ 0 w 73"/>
                <a:gd name="T39" fmla="*/ 0 h 347"/>
                <a:gd name="T40" fmla="*/ 0 w 73"/>
                <a:gd name="T41" fmla="*/ 0 h 347"/>
                <a:gd name="T42" fmla="*/ 0 w 73"/>
                <a:gd name="T43" fmla="*/ 0 h 347"/>
                <a:gd name="T44" fmla="*/ 0 w 73"/>
                <a:gd name="T45" fmla="*/ 0 h 347"/>
                <a:gd name="T46" fmla="*/ 0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3"/>
                <a:gd name="T79" fmla="*/ 0 h 347"/>
                <a:gd name="T80" fmla="*/ 73 w 73"/>
                <a:gd name="T81" fmla="*/ 347 h 34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1" name="Freeform 788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0 h 256"/>
                <a:gd name="T8" fmla="*/ 0 w 52"/>
                <a:gd name="T9" fmla="*/ 0 h 256"/>
                <a:gd name="T10" fmla="*/ 0 w 52"/>
                <a:gd name="T11" fmla="*/ 0 h 256"/>
                <a:gd name="T12" fmla="*/ 0 w 52"/>
                <a:gd name="T13" fmla="*/ 0 h 256"/>
                <a:gd name="T14" fmla="*/ 0 w 52"/>
                <a:gd name="T15" fmla="*/ 0 h 256"/>
                <a:gd name="T16" fmla="*/ 0 w 52"/>
                <a:gd name="T17" fmla="*/ 0 h 256"/>
                <a:gd name="T18" fmla="*/ 0 w 52"/>
                <a:gd name="T19" fmla="*/ 0 h 256"/>
                <a:gd name="T20" fmla="*/ 0 w 52"/>
                <a:gd name="T21" fmla="*/ 0 h 256"/>
                <a:gd name="T22" fmla="*/ 0 w 52"/>
                <a:gd name="T23" fmla="*/ 0 h 256"/>
                <a:gd name="T24" fmla="*/ 0 w 52"/>
                <a:gd name="T25" fmla="*/ 0 h 256"/>
                <a:gd name="T26" fmla="*/ 0 w 52"/>
                <a:gd name="T27" fmla="*/ 0 h 256"/>
                <a:gd name="T28" fmla="*/ 0 w 52"/>
                <a:gd name="T29" fmla="*/ 0 h 256"/>
                <a:gd name="T30" fmla="*/ 0 w 52"/>
                <a:gd name="T31" fmla="*/ 0 h 256"/>
                <a:gd name="T32" fmla="*/ 0 w 52"/>
                <a:gd name="T33" fmla="*/ 0 h 256"/>
                <a:gd name="T34" fmla="*/ 0 w 52"/>
                <a:gd name="T35" fmla="*/ 0 h 256"/>
                <a:gd name="T36" fmla="*/ 0 w 52"/>
                <a:gd name="T37" fmla="*/ 0 h 256"/>
                <a:gd name="T38" fmla="*/ 0 w 52"/>
                <a:gd name="T39" fmla="*/ 0 h 256"/>
                <a:gd name="T40" fmla="*/ 0 w 52"/>
                <a:gd name="T41" fmla="*/ 0 h 256"/>
                <a:gd name="T42" fmla="*/ 0 w 52"/>
                <a:gd name="T43" fmla="*/ 0 h 256"/>
                <a:gd name="T44" fmla="*/ 0 w 52"/>
                <a:gd name="T45" fmla="*/ 0 h 256"/>
                <a:gd name="T46" fmla="*/ 0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2"/>
                <a:gd name="T79" fmla="*/ 0 h 256"/>
                <a:gd name="T80" fmla="*/ 52 w 52"/>
                <a:gd name="T81" fmla="*/ 256 h 2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2" name="Freeform 789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0 w 176"/>
                <a:gd name="T1" fmla="*/ 0 h 693"/>
                <a:gd name="T2" fmla="*/ 0 w 176"/>
                <a:gd name="T3" fmla="*/ 0 h 693"/>
                <a:gd name="T4" fmla="*/ 0 w 176"/>
                <a:gd name="T5" fmla="*/ 0 h 693"/>
                <a:gd name="T6" fmla="*/ 0 w 176"/>
                <a:gd name="T7" fmla="*/ 0 h 693"/>
                <a:gd name="T8" fmla="*/ 0 w 176"/>
                <a:gd name="T9" fmla="*/ 0 h 693"/>
                <a:gd name="T10" fmla="*/ 0 w 176"/>
                <a:gd name="T11" fmla="*/ 0 h 693"/>
                <a:gd name="T12" fmla="*/ 0 w 176"/>
                <a:gd name="T13" fmla="*/ 0 h 693"/>
                <a:gd name="T14" fmla="*/ 0 w 176"/>
                <a:gd name="T15" fmla="*/ 0 h 693"/>
                <a:gd name="T16" fmla="*/ 0 w 176"/>
                <a:gd name="T17" fmla="*/ 0 h 693"/>
                <a:gd name="T18" fmla="*/ 0 w 176"/>
                <a:gd name="T19" fmla="*/ 0 h 693"/>
                <a:gd name="T20" fmla="*/ 0 w 176"/>
                <a:gd name="T21" fmla="*/ 0 h 693"/>
                <a:gd name="T22" fmla="*/ 0 w 176"/>
                <a:gd name="T23" fmla="*/ 0 h 693"/>
                <a:gd name="T24" fmla="*/ 0 w 176"/>
                <a:gd name="T25" fmla="*/ 0 h 693"/>
                <a:gd name="T26" fmla="*/ 0 w 176"/>
                <a:gd name="T27" fmla="*/ 0 h 693"/>
                <a:gd name="T28" fmla="*/ 0 w 176"/>
                <a:gd name="T29" fmla="*/ 0 h 693"/>
                <a:gd name="T30" fmla="*/ 0 w 176"/>
                <a:gd name="T31" fmla="*/ 0 h 693"/>
                <a:gd name="T32" fmla="*/ 0 w 176"/>
                <a:gd name="T33" fmla="*/ 0 h 693"/>
                <a:gd name="T34" fmla="*/ 0 w 176"/>
                <a:gd name="T35" fmla="*/ 0 h 693"/>
                <a:gd name="T36" fmla="*/ 0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6"/>
                <a:gd name="T58" fmla="*/ 0 h 693"/>
                <a:gd name="T59" fmla="*/ 176 w 176"/>
                <a:gd name="T60" fmla="*/ 693 h 6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3" name="Freeform 790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0 w 149"/>
                <a:gd name="T1" fmla="*/ 0 h 592"/>
                <a:gd name="T2" fmla="*/ 0 w 149"/>
                <a:gd name="T3" fmla="*/ 0 h 592"/>
                <a:gd name="T4" fmla="*/ 0 w 149"/>
                <a:gd name="T5" fmla="*/ 0 h 592"/>
                <a:gd name="T6" fmla="*/ 0 w 149"/>
                <a:gd name="T7" fmla="*/ 0 h 592"/>
                <a:gd name="T8" fmla="*/ 0 w 149"/>
                <a:gd name="T9" fmla="*/ 0 h 592"/>
                <a:gd name="T10" fmla="*/ 0 w 149"/>
                <a:gd name="T11" fmla="*/ 0 h 592"/>
                <a:gd name="T12" fmla="*/ 0 w 149"/>
                <a:gd name="T13" fmla="*/ 0 h 592"/>
                <a:gd name="T14" fmla="*/ 0 w 149"/>
                <a:gd name="T15" fmla="*/ 0 h 592"/>
                <a:gd name="T16" fmla="*/ 0 w 149"/>
                <a:gd name="T17" fmla="*/ 0 h 592"/>
                <a:gd name="T18" fmla="*/ 0 w 149"/>
                <a:gd name="T19" fmla="*/ 0 h 592"/>
                <a:gd name="T20" fmla="*/ 0 w 149"/>
                <a:gd name="T21" fmla="*/ 0 h 592"/>
                <a:gd name="T22" fmla="*/ 0 w 149"/>
                <a:gd name="T23" fmla="*/ 0 h 592"/>
                <a:gd name="T24" fmla="*/ 0 w 149"/>
                <a:gd name="T25" fmla="*/ 0 h 592"/>
                <a:gd name="T26" fmla="*/ 0 w 149"/>
                <a:gd name="T27" fmla="*/ 0 h 592"/>
                <a:gd name="T28" fmla="*/ 0 w 149"/>
                <a:gd name="T29" fmla="*/ 0 h 592"/>
                <a:gd name="T30" fmla="*/ 0 w 149"/>
                <a:gd name="T31" fmla="*/ 0 h 592"/>
                <a:gd name="T32" fmla="*/ 0 w 149"/>
                <a:gd name="T33" fmla="*/ 0 h 592"/>
                <a:gd name="T34" fmla="*/ 0 w 149"/>
                <a:gd name="T35" fmla="*/ 0 h 592"/>
                <a:gd name="T36" fmla="*/ 0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9"/>
                <a:gd name="T58" fmla="*/ 0 h 592"/>
                <a:gd name="T59" fmla="*/ 149 w 149"/>
                <a:gd name="T60" fmla="*/ 592 h 5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4" name="Freeform 791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0 w 124"/>
                <a:gd name="T1" fmla="*/ 0 h 490"/>
                <a:gd name="T2" fmla="*/ 0 w 124"/>
                <a:gd name="T3" fmla="*/ 0 h 490"/>
                <a:gd name="T4" fmla="*/ 0 w 124"/>
                <a:gd name="T5" fmla="*/ 0 h 490"/>
                <a:gd name="T6" fmla="*/ 0 w 124"/>
                <a:gd name="T7" fmla="*/ 0 h 490"/>
                <a:gd name="T8" fmla="*/ 0 w 124"/>
                <a:gd name="T9" fmla="*/ 0 h 490"/>
                <a:gd name="T10" fmla="*/ 0 w 124"/>
                <a:gd name="T11" fmla="*/ 0 h 490"/>
                <a:gd name="T12" fmla="*/ 0 w 124"/>
                <a:gd name="T13" fmla="*/ 0 h 490"/>
                <a:gd name="T14" fmla="*/ 0 w 124"/>
                <a:gd name="T15" fmla="*/ 0 h 490"/>
                <a:gd name="T16" fmla="*/ 0 w 124"/>
                <a:gd name="T17" fmla="*/ 0 h 490"/>
                <a:gd name="T18" fmla="*/ 0 w 124"/>
                <a:gd name="T19" fmla="*/ 0 h 490"/>
                <a:gd name="T20" fmla="*/ 0 w 124"/>
                <a:gd name="T21" fmla="*/ 0 h 490"/>
                <a:gd name="T22" fmla="*/ 0 w 124"/>
                <a:gd name="T23" fmla="*/ 0 h 490"/>
                <a:gd name="T24" fmla="*/ 0 w 124"/>
                <a:gd name="T25" fmla="*/ 0 h 490"/>
                <a:gd name="T26" fmla="*/ 0 w 124"/>
                <a:gd name="T27" fmla="*/ 0 h 490"/>
                <a:gd name="T28" fmla="*/ 0 w 124"/>
                <a:gd name="T29" fmla="*/ 0 h 490"/>
                <a:gd name="T30" fmla="*/ 0 w 124"/>
                <a:gd name="T31" fmla="*/ 0 h 490"/>
                <a:gd name="T32" fmla="*/ 0 w 124"/>
                <a:gd name="T33" fmla="*/ 0 h 490"/>
                <a:gd name="T34" fmla="*/ 0 w 124"/>
                <a:gd name="T35" fmla="*/ 0 h 490"/>
                <a:gd name="T36" fmla="*/ 0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490"/>
                <a:gd name="T59" fmla="*/ 124 w 124"/>
                <a:gd name="T60" fmla="*/ 490 h 4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5" name="Freeform 792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0 w 99"/>
                <a:gd name="T1" fmla="*/ 0 h 389"/>
                <a:gd name="T2" fmla="*/ 0 w 99"/>
                <a:gd name="T3" fmla="*/ 0 h 389"/>
                <a:gd name="T4" fmla="*/ 0 w 99"/>
                <a:gd name="T5" fmla="*/ 0 h 389"/>
                <a:gd name="T6" fmla="*/ 0 w 99"/>
                <a:gd name="T7" fmla="*/ 0 h 389"/>
                <a:gd name="T8" fmla="*/ 0 w 99"/>
                <a:gd name="T9" fmla="*/ 0 h 389"/>
                <a:gd name="T10" fmla="*/ 0 w 99"/>
                <a:gd name="T11" fmla="*/ 0 h 389"/>
                <a:gd name="T12" fmla="*/ 0 w 99"/>
                <a:gd name="T13" fmla="*/ 0 h 389"/>
                <a:gd name="T14" fmla="*/ 0 w 99"/>
                <a:gd name="T15" fmla="*/ 0 h 389"/>
                <a:gd name="T16" fmla="*/ 0 w 99"/>
                <a:gd name="T17" fmla="*/ 0 h 389"/>
                <a:gd name="T18" fmla="*/ 0 w 99"/>
                <a:gd name="T19" fmla="*/ 0 h 389"/>
                <a:gd name="T20" fmla="*/ 0 w 99"/>
                <a:gd name="T21" fmla="*/ 0 h 389"/>
                <a:gd name="T22" fmla="*/ 0 w 99"/>
                <a:gd name="T23" fmla="*/ 0 h 389"/>
                <a:gd name="T24" fmla="*/ 0 w 99"/>
                <a:gd name="T25" fmla="*/ 0 h 389"/>
                <a:gd name="T26" fmla="*/ 0 w 99"/>
                <a:gd name="T27" fmla="*/ 0 h 389"/>
                <a:gd name="T28" fmla="*/ 0 w 99"/>
                <a:gd name="T29" fmla="*/ 0 h 389"/>
                <a:gd name="T30" fmla="*/ 0 w 99"/>
                <a:gd name="T31" fmla="*/ 0 h 389"/>
                <a:gd name="T32" fmla="*/ 0 w 99"/>
                <a:gd name="T33" fmla="*/ 0 h 389"/>
                <a:gd name="T34" fmla="*/ 0 w 99"/>
                <a:gd name="T35" fmla="*/ 0 h 389"/>
                <a:gd name="T36" fmla="*/ 0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9"/>
                <a:gd name="T58" fmla="*/ 0 h 389"/>
                <a:gd name="T59" fmla="*/ 99 w 99"/>
                <a:gd name="T60" fmla="*/ 389 h 3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6" name="Freeform 793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0 w 72"/>
                <a:gd name="T1" fmla="*/ 0 h 287"/>
                <a:gd name="T2" fmla="*/ 0 w 72"/>
                <a:gd name="T3" fmla="*/ 0 h 287"/>
                <a:gd name="T4" fmla="*/ 0 w 72"/>
                <a:gd name="T5" fmla="*/ 0 h 287"/>
                <a:gd name="T6" fmla="*/ 0 w 72"/>
                <a:gd name="T7" fmla="*/ 0 h 287"/>
                <a:gd name="T8" fmla="*/ 0 w 72"/>
                <a:gd name="T9" fmla="*/ 0 h 287"/>
                <a:gd name="T10" fmla="*/ 0 w 72"/>
                <a:gd name="T11" fmla="*/ 0 h 287"/>
                <a:gd name="T12" fmla="*/ 0 w 72"/>
                <a:gd name="T13" fmla="*/ 0 h 287"/>
                <a:gd name="T14" fmla="*/ 0 w 72"/>
                <a:gd name="T15" fmla="*/ 0 h 287"/>
                <a:gd name="T16" fmla="*/ 0 w 72"/>
                <a:gd name="T17" fmla="*/ 0 h 287"/>
                <a:gd name="T18" fmla="*/ 0 w 72"/>
                <a:gd name="T19" fmla="*/ 0 h 287"/>
                <a:gd name="T20" fmla="*/ 0 w 72"/>
                <a:gd name="T21" fmla="*/ 0 h 287"/>
                <a:gd name="T22" fmla="*/ 0 w 72"/>
                <a:gd name="T23" fmla="*/ 0 h 287"/>
                <a:gd name="T24" fmla="*/ 0 w 72"/>
                <a:gd name="T25" fmla="*/ 0 h 287"/>
                <a:gd name="T26" fmla="*/ 0 w 72"/>
                <a:gd name="T27" fmla="*/ 0 h 287"/>
                <a:gd name="T28" fmla="*/ 0 w 72"/>
                <a:gd name="T29" fmla="*/ 0 h 287"/>
                <a:gd name="T30" fmla="*/ 0 w 72"/>
                <a:gd name="T31" fmla="*/ 0 h 287"/>
                <a:gd name="T32" fmla="*/ 0 w 72"/>
                <a:gd name="T33" fmla="*/ 0 h 287"/>
                <a:gd name="T34" fmla="*/ 0 w 72"/>
                <a:gd name="T35" fmla="*/ 0 h 287"/>
                <a:gd name="T36" fmla="*/ 0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87"/>
                <a:gd name="T59" fmla="*/ 72 w 72"/>
                <a:gd name="T60" fmla="*/ 287 h 2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7" name="Rectangle 794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8" name="Freeform 795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0 h 418"/>
                <a:gd name="T4" fmla="*/ 0 w 354"/>
                <a:gd name="T5" fmla="*/ 0 h 418"/>
                <a:gd name="T6" fmla="*/ 0 w 354"/>
                <a:gd name="T7" fmla="*/ 0 h 418"/>
                <a:gd name="T8" fmla="*/ 0 w 354"/>
                <a:gd name="T9" fmla="*/ 0 h 418"/>
                <a:gd name="T10" fmla="*/ 0 w 354"/>
                <a:gd name="T11" fmla="*/ 0 h 418"/>
                <a:gd name="T12" fmla="*/ 0 w 354"/>
                <a:gd name="T13" fmla="*/ 0 h 418"/>
                <a:gd name="T14" fmla="*/ 0 w 354"/>
                <a:gd name="T15" fmla="*/ 0 h 418"/>
                <a:gd name="T16" fmla="*/ 0 w 354"/>
                <a:gd name="T17" fmla="*/ 0 h 418"/>
                <a:gd name="T18" fmla="*/ 0 w 354"/>
                <a:gd name="T19" fmla="*/ 0 h 418"/>
                <a:gd name="T20" fmla="*/ 0 w 354"/>
                <a:gd name="T21" fmla="*/ 0 h 418"/>
                <a:gd name="T22" fmla="*/ 0 w 354"/>
                <a:gd name="T23" fmla="*/ 0 h 418"/>
                <a:gd name="T24" fmla="*/ 0 w 354"/>
                <a:gd name="T25" fmla="*/ 0 h 418"/>
                <a:gd name="T26" fmla="*/ 0 w 354"/>
                <a:gd name="T27" fmla="*/ 0 h 418"/>
                <a:gd name="T28" fmla="*/ 0 w 354"/>
                <a:gd name="T29" fmla="*/ 0 h 418"/>
                <a:gd name="T30" fmla="*/ 0 w 354"/>
                <a:gd name="T31" fmla="*/ 0 h 418"/>
                <a:gd name="T32" fmla="*/ 0 w 354"/>
                <a:gd name="T33" fmla="*/ 0 h 418"/>
                <a:gd name="T34" fmla="*/ 0 w 354"/>
                <a:gd name="T35" fmla="*/ 0 h 418"/>
                <a:gd name="T36" fmla="*/ 0 w 354"/>
                <a:gd name="T37" fmla="*/ 0 h 418"/>
                <a:gd name="T38" fmla="*/ 0 w 354"/>
                <a:gd name="T39" fmla="*/ 0 h 418"/>
                <a:gd name="T40" fmla="*/ 0 w 354"/>
                <a:gd name="T41" fmla="*/ 0 h 418"/>
                <a:gd name="T42" fmla="*/ 0 w 354"/>
                <a:gd name="T43" fmla="*/ 0 h 418"/>
                <a:gd name="T44" fmla="*/ 0 w 354"/>
                <a:gd name="T45" fmla="*/ 0 h 418"/>
                <a:gd name="T46" fmla="*/ 0 w 354"/>
                <a:gd name="T47" fmla="*/ 0 h 418"/>
                <a:gd name="T48" fmla="*/ 0 w 354"/>
                <a:gd name="T49" fmla="*/ 0 h 418"/>
                <a:gd name="T50" fmla="*/ 0 w 354"/>
                <a:gd name="T51" fmla="*/ 0 h 418"/>
                <a:gd name="T52" fmla="*/ 0 w 354"/>
                <a:gd name="T53" fmla="*/ 0 h 418"/>
                <a:gd name="T54" fmla="*/ 0 w 354"/>
                <a:gd name="T55" fmla="*/ 0 h 418"/>
                <a:gd name="T56" fmla="*/ 0 w 354"/>
                <a:gd name="T57" fmla="*/ 0 h 418"/>
                <a:gd name="T58" fmla="*/ 0 w 354"/>
                <a:gd name="T59" fmla="*/ 0 h 418"/>
                <a:gd name="T60" fmla="*/ 0 w 354"/>
                <a:gd name="T61" fmla="*/ 0 h 418"/>
                <a:gd name="T62" fmla="*/ 0 w 354"/>
                <a:gd name="T63" fmla="*/ 0 h 418"/>
                <a:gd name="T64" fmla="*/ 0 w 354"/>
                <a:gd name="T65" fmla="*/ 0 h 418"/>
                <a:gd name="T66" fmla="*/ 0 w 354"/>
                <a:gd name="T67" fmla="*/ 0 h 418"/>
                <a:gd name="T68" fmla="*/ 0 w 354"/>
                <a:gd name="T69" fmla="*/ 0 h 418"/>
                <a:gd name="T70" fmla="*/ 0 w 354"/>
                <a:gd name="T71" fmla="*/ 0 h 418"/>
                <a:gd name="T72" fmla="*/ 0 w 354"/>
                <a:gd name="T73" fmla="*/ 0 h 418"/>
                <a:gd name="T74" fmla="*/ 0 w 354"/>
                <a:gd name="T75" fmla="*/ 0 h 418"/>
                <a:gd name="T76" fmla="*/ 0 w 354"/>
                <a:gd name="T77" fmla="*/ 0 h 418"/>
                <a:gd name="T78" fmla="*/ 0 w 354"/>
                <a:gd name="T79" fmla="*/ 0 h 418"/>
                <a:gd name="T80" fmla="*/ 0 w 354"/>
                <a:gd name="T81" fmla="*/ 0 h 418"/>
                <a:gd name="T82" fmla="*/ 0 w 354"/>
                <a:gd name="T83" fmla="*/ 0 h 418"/>
                <a:gd name="T84" fmla="*/ 0 w 354"/>
                <a:gd name="T85" fmla="*/ 0 h 418"/>
                <a:gd name="T86" fmla="*/ 0 w 354"/>
                <a:gd name="T87" fmla="*/ 0 h 418"/>
                <a:gd name="T88" fmla="*/ 0 w 354"/>
                <a:gd name="T89" fmla="*/ 0 h 418"/>
                <a:gd name="T90" fmla="*/ 0 w 354"/>
                <a:gd name="T91" fmla="*/ 0 h 418"/>
                <a:gd name="T92" fmla="*/ 0 w 354"/>
                <a:gd name="T93" fmla="*/ 0 h 418"/>
                <a:gd name="T94" fmla="*/ 0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4"/>
                <a:gd name="T148" fmla="*/ 0 h 418"/>
                <a:gd name="T149" fmla="*/ 354 w 354"/>
                <a:gd name="T150" fmla="*/ 418 h 41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9" name="Freeform 796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0" name="Freeform 797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1" name="Freeform 798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0 h 868"/>
                <a:gd name="T4" fmla="*/ 0 w 469"/>
                <a:gd name="T5" fmla="*/ 0 h 868"/>
                <a:gd name="T6" fmla="*/ 0 w 469"/>
                <a:gd name="T7" fmla="*/ 0 h 868"/>
                <a:gd name="T8" fmla="*/ 0 w 469"/>
                <a:gd name="T9" fmla="*/ 0 h 868"/>
                <a:gd name="T10" fmla="*/ 0 w 469"/>
                <a:gd name="T11" fmla="*/ 0 h 868"/>
                <a:gd name="T12" fmla="*/ 0 w 469"/>
                <a:gd name="T13" fmla="*/ 0 h 868"/>
                <a:gd name="T14" fmla="*/ 0 w 469"/>
                <a:gd name="T15" fmla="*/ 0 h 868"/>
                <a:gd name="T16" fmla="*/ 0 w 469"/>
                <a:gd name="T17" fmla="*/ 0 h 868"/>
                <a:gd name="T18" fmla="*/ 0 w 469"/>
                <a:gd name="T19" fmla="*/ 0 h 868"/>
                <a:gd name="T20" fmla="*/ 0 w 469"/>
                <a:gd name="T21" fmla="*/ 0 h 868"/>
                <a:gd name="T22" fmla="*/ 0 w 469"/>
                <a:gd name="T23" fmla="*/ 0 h 868"/>
                <a:gd name="T24" fmla="*/ 0 w 469"/>
                <a:gd name="T25" fmla="*/ 0 h 868"/>
                <a:gd name="T26" fmla="*/ 0 w 469"/>
                <a:gd name="T27" fmla="*/ 0 h 868"/>
                <a:gd name="T28" fmla="*/ 0 w 469"/>
                <a:gd name="T29" fmla="*/ 0 h 868"/>
                <a:gd name="T30" fmla="*/ 0 w 469"/>
                <a:gd name="T31" fmla="*/ 0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9"/>
                <a:gd name="T55" fmla="*/ 0 h 868"/>
                <a:gd name="T56" fmla="*/ 469 w 469"/>
                <a:gd name="T57" fmla="*/ 868 h 8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2" name="Freeform 799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0 h 118"/>
                <a:gd name="T2" fmla="*/ 0 w 604"/>
                <a:gd name="T3" fmla="*/ 0 h 118"/>
                <a:gd name="T4" fmla="*/ 0 w 604"/>
                <a:gd name="T5" fmla="*/ 0 h 118"/>
                <a:gd name="T6" fmla="*/ 0 w 604"/>
                <a:gd name="T7" fmla="*/ 0 h 118"/>
                <a:gd name="T8" fmla="*/ 0 w 604"/>
                <a:gd name="T9" fmla="*/ 0 h 118"/>
                <a:gd name="T10" fmla="*/ 0 w 604"/>
                <a:gd name="T11" fmla="*/ 0 h 118"/>
                <a:gd name="T12" fmla="*/ 0 w 604"/>
                <a:gd name="T13" fmla="*/ 0 h 118"/>
                <a:gd name="T14" fmla="*/ 0 w 604"/>
                <a:gd name="T15" fmla="*/ 0 h 118"/>
                <a:gd name="T16" fmla="*/ 0 w 604"/>
                <a:gd name="T17" fmla="*/ 0 h 118"/>
                <a:gd name="T18" fmla="*/ 0 w 604"/>
                <a:gd name="T19" fmla="*/ 0 h 118"/>
                <a:gd name="T20" fmla="*/ 0 w 604"/>
                <a:gd name="T21" fmla="*/ 0 h 118"/>
                <a:gd name="T22" fmla="*/ 0 w 604"/>
                <a:gd name="T23" fmla="*/ 0 h 118"/>
                <a:gd name="T24" fmla="*/ 0 w 604"/>
                <a:gd name="T25" fmla="*/ 0 h 118"/>
                <a:gd name="T26" fmla="*/ 0 w 604"/>
                <a:gd name="T27" fmla="*/ 0 h 118"/>
                <a:gd name="T28" fmla="*/ 0 w 604"/>
                <a:gd name="T29" fmla="*/ 0 h 118"/>
                <a:gd name="T30" fmla="*/ 0 w 604"/>
                <a:gd name="T31" fmla="*/ 0 h 118"/>
                <a:gd name="T32" fmla="*/ 0 w 604"/>
                <a:gd name="T33" fmla="*/ 0 h 118"/>
                <a:gd name="T34" fmla="*/ 0 w 604"/>
                <a:gd name="T35" fmla="*/ 0 h 118"/>
                <a:gd name="T36" fmla="*/ 0 w 604"/>
                <a:gd name="T37" fmla="*/ 0 h 118"/>
                <a:gd name="T38" fmla="*/ 0 w 604"/>
                <a:gd name="T39" fmla="*/ 0 h 118"/>
                <a:gd name="T40" fmla="*/ 0 w 604"/>
                <a:gd name="T41" fmla="*/ 0 h 118"/>
                <a:gd name="T42" fmla="*/ 0 w 604"/>
                <a:gd name="T43" fmla="*/ 0 h 118"/>
                <a:gd name="T44" fmla="*/ 0 w 604"/>
                <a:gd name="T45" fmla="*/ 0 h 118"/>
                <a:gd name="T46" fmla="*/ 0 w 604"/>
                <a:gd name="T47" fmla="*/ 0 h 118"/>
                <a:gd name="T48" fmla="*/ 0 w 604"/>
                <a:gd name="T49" fmla="*/ 0 h 118"/>
                <a:gd name="T50" fmla="*/ 0 w 604"/>
                <a:gd name="T51" fmla="*/ 0 h 118"/>
                <a:gd name="T52" fmla="*/ 0 w 604"/>
                <a:gd name="T53" fmla="*/ 0 h 118"/>
                <a:gd name="T54" fmla="*/ 0 w 604"/>
                <a:gd name="T55" fmla="*/ 0 h 118"/>
                <a:gd name="T56" fmla="*/ 0 w 604"/>
                <a:gd name="T57" fmla="*/ 0 h 118"/>
                <a:gd name="T58" fmla="*/ 0 w 604"/>
                <a:gd name="T59" fmla="*/ 0 h 118"/>
                <a:gd name="T60" fmla="*/ 0 w 604"/>
                <a:gd name="T61" fmla="*/ 0 h 118"/>
                <a:gd name="T62" fmla="*/ 0 w 604"/>
                <a:gd name="T63" fmla="*/ 0 h 118"/>
                <a:gd name="T64" fmla="*/ 0 w 604"/>
                <a:gd name="T65" fmla="*/ 0 h 118"/>
                <a:gd name="T66" fmla="*/ 0 w 604"/>
                <a:gd name="T67" fmla="*/ 0 h 118"/>
                <a:gd name="T68" fmla="*/ 0 w 604"/>
                <a:gd name="T69" fmla="*/ 0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118"/>
                <a:gd name="T107" fmla="*/ 604 w 604"/>
                <a:gd name="T108" fmla="*/ 118 h 1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3" name="Freeform 800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0 w 1017"/>
                <a:gd name="T1" fmla="*/ 0 h 337"/>
                <a:gd name="T2" fmla="*/ 0 w 1017"/>
                <a:gd name="T3" fmla="*/ 0 h 337"/>
                <a:gd name="T4" fmla="*/ 0 w 1017"/>
                <a:gd name="T5" fmla="*/ 0 h 337"/>
                <a:gd name="T6" fmla="*/ 0 w 1017"/>
                <a:gd name="T7" fmla="*/ 0 h 337"/>
                <a:gd name="T8" fmla="*/ 0 w 1017"/>
                <a:gd name="T9" fmla="*/ 0 h 337"/>
                <a:gd name="T10" fmla="*/ 0 w 1017"/>
                <a:gd name="T11" fmla="*/ 0 h 337"/>
                <a:gd name="T12" fmla="*/ 0 w 1017"/>
                <a:gd name="T13" fmla="*/ 0 h 337"/>
                <a:gd name="T14" fmla="*/ 0 w 1017"/>
                <a:gd name="T15" fmla="*/ 0 h 337"/>
                <a:gd name="T16" fmla="*/ 0 w 1017"/>
                <a:gd name="T17" fmla="*/ 0 h 337"/>
                <a:gd name="T18" fmla="*/ 0 w 1017"/>
                <a:gd name="T19" fmla="*/ 0 h 337"/>
                <a:gd name="T20" fmla="*/ 0 w 1017"/>
                <a:gd name="T21" fmla="*/ 0 h 337"/>
                <a:gd name="T22" fmla="*/ 0 w 1017"/>
                <a:gd name="T23" fmla="*/ 0 h 337"/>
                <a:gd name="T24" fmla="*/ 0 w 1017"/>
                <a:gd name="T25" fmla="*/ 0 h 337"/>
                <a:gd name="T26" fmla="*/ 0 w 1017"/>
                <a:gd name="T27" fmla="*/ 0 h 337"/>
                <a:gd name="T28" fmla="*/ 0 w 1017"/>
                <a:gd name="T29" fmla="*/ 0 h 337"/>
                <a:gd name="T30" fmla="*/ 0 w 1017"/>
                <a:gd name="T31" fmla="*/ 0 h 337"/>
                <a:gd name="T32" fmla="*/ 0 w 1017"/>
                <a:gd name="T33" fmla="*/ 0 h 337"/>
                <a:gd name="T34" fmla="*/ 0 w 1017"/>
                <a:gd name="T35" fmla="*/ 0 h 337"/>
                <a:gd name="T36" fmla="*/ 0 w 1017"/>
                <a:gd name="T37" fmla="*/ 0 h 337"/>
                <a:gd name="T38" fmla="*/ 0 w 1017"/>
                <a:gd name="T39" fmla="*/ 0 h 337"/>
                <a:gd name="T40" fmla="*/ 0 w 1017"/>
                <a:gd name="T41" fmla="*/ 0 h 337"/>
                <a:gd name="T42" fmla="*/ 0 w 1017"/>
                <a:gd name="T43" fmla="*/ 0 h 337"/>
                <a:gd name="T44" fmla="*/ 0 w 1017"/>
                <a:gd name="T45" fmla="*/ 0 h 337"/>
                <a:gd name="T46" fmla="*/ 0 w 1017"/>
                <a:gd name="T47" fmla="*/ 0 h 337"/>
                <a:gd name="T48" fmla="*/ 0 w 1017"/>
                <a:gd name="T49" fmla="*/ 0 h 337"/>
                <a:gd name="T50" fmla="*/ 0 w 1017"/>
                <a:gd name="T51" fmla="*/ 0 h 337"/>
                <a:gd name="T52" fmla="*/ 0 w 1017"/>
                <a:gd name="T53" fmla="*/ 0 h 337"/>
                <a:gd name="T54" fmla="*/ 0 w 1017"/>
                <a:gd name="T55" fmla="*/ 0 h 337"/>
                <a:gd name="T56" fmla="*/ 0 w 1017"/>
                <a:gd name="T57" fmla="*/ 0 h 337"/>
                <a:gd name="T58" fmla="*/ 0 w 1017"/>
                <a:gd name="T59" fmla="*/ 0 h 337"/>
                <a:gd name="T60" fmla="*/ 0 w 1017"/>
                <a:gd name="T61" fmla="*/ 0 h 337"/>
                <a:gd name="T62" fmla="*/ 0 w 1017"/>
                <a:gd name="T63" fmla="*/ 0 h 337"/>
                <a:gd name="T64" fmla="*/ 0 w 1017"/>
                <a:gd name="T65" fmla="*/ 0 h 337"/>
                <a:gd name="T66" fmla="*/ 0 w 1017"/>
                <a:gd name="T67" fmla="*/ 0 h 337"/>
                <a:gd name="T68" fmla="*/ 0 w 1017"/>
                <a:gd name="T69" fmla="*/ 0 h 337"/>
                <a:gd name="T70" fmla="*/ 0 w 1017"/>
                <a:gd name="T71" fmla="*/ 0 h 337"/>
                <a:gd name="T72" fmla="*/ 0 w 1017"/>
                <a:gd name="T73" fmla="*/ 0 h 337"/>
                <a:gd name="T74" fmla="*/ 0 w 1017"/>
                <a:gd name="T75" fmla="*/ 0 h 337"/>
                <a:gd name="T76" fmla="*/ 0 w 1017"/>
                <a:gd name="T77" fmla="*/ 0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7"/>
                <a:gd name="T118" fmla="*/ 0 h 337"/>
                <a:gd name="T119" fmla="*/ 1017 w 1017"/>
                <a:gd name="T120" fmla="*/ 337 h 33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4" name="Freeform 801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0 w 1036"/>
                <a:gd name="T3" fmla="*/ 0 h 303"/>
                <a:gd name="T4" fmla="*/ 0 w 1036"/>
                <a:gd name="T5" fmla="*/ 0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6"/>
                <a:gd name="T16" fmla="*/ 0 h 303"/>
                <a:gd name="T17" fmla="*/ 1036 w 1036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5" name="Freeform 802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0 w 1023"/>
                <a:gd name="T3" fmla="*/ 0 h 270"/>
                <a:gd name="T4" fmla="*/ 0 w 1023"/>
                <a:gd name="T5" fmla="*/ 0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3"/>
                <a:gd name="T16" fmla="*/ 0 h 270"/>
                <a:gd name="T17" fmla="*/ 1023 w 1023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6" name="Freeform 803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0 w 1028"/>
                <a:gd name="T3" fmla="*/ 0 h 299"/>
                <a:gd name="T4" fmla="*/ 0 w 1028"/>
                <a:gd name="T5" fmla="*/ 0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8"/>
                <a:gd name="T16" fmla="*/ 0 h 299"/>
                <a:gd name="T17" fmla="*/ 1028 w 102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078" name="Line 290"/>
          <p:cNvSpPr>
            <a:spLocks noChangeShapeType="1"/>
          </p:cNvSpPr>
          <p:nvPr/>
        </p:nvSpPr>
        <p:spPr bwMode="auto">
          <a:xfrm>
            <a:off x="6651625" y="4576763"/>
            <a:ext cx="0" cy="80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79" name="Group 806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40149" name="Freeform 80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0 w 1913"/>
                <a:gd name="T1" fmla="*/ 0 h 1606"/>
                <a:gd name="T2" fmla="*/ 0 w 1913"/>
                <a:gd name="T3" fmla="*/ 0 h 1606"/>
                <a:gd name="T4" fmla="*/ 0 w 1913"/>
                <a:gd name="T5" fmla="*/ 0 h 1606"/>
                <a:gd name="T6" fmla="*/ 0 w 1913"/>
                <a:gd name="T7" fmla="*/ 0 h 1606"/>
                <a:gd name="T8" fmla="*/ 0 w 1913"/>
                <a:gd name="T9" fmla="*/ 0 h 1606"/>
                <a:gd name="T10" fmla="*/ 0 w 1913"/>
                <a:gd name="T11" fmla="*/ 0 h 1606"/>
                <a:gd name="T12" fmla="*/ 0 w 1913"/>
                <a:gd name="T13" fmla="*/ 0 h 1606"/>
                <a:gd name="T14" fmla="*/ 0 w 1913"/>
                <a:gd name="T15" fmla="*/ 0 h 1606"/>
                <a:gd name="T16" fmla="*/ 0 w 1913"/>
                <a:gd name="T17" fmla="*/ 0 h 1606"/>
                <a:gd name="T18" fmla="*/ 0 w 1913"/>
                <a:gd name="T19" fmla="*/ 0 h 1606"/>
                <a:gd name="T20" fmla="*/ 0 w 1913"/>
                <a:gd name="T21" fmla="*/ 0 h 1606"/>
                <a:gd name="T22" fmla="*/ 0 w 1913"/>
                <a:gd name="T23" fmla="*/ 0 h 1606"/>
                <a:gd name="T24" fmla="*/ 0 w 1913"/>
                <a:gd name="T25" fmla="*/ 0 h 1606"/>
                <a:gd name="T26" fmla="*/ 0 w 1913"/>
                <a:gd name="T27" fmla="*/ 0 h 1606"/>
                <a:gd name="T28" fmla="*/ 0 w 1913"/>
                <a:gd name="T29" fmla="*/ 0 h 1606"/>
                <a:gd name="T30" fmla="*/ 0 w 1913"/>
                <a:gd name="T31" fmla="*/ 0 h 1606"/>
                <a:gd name="T32" fmla="*/ 0 w 1913"/>
                <a:gd name="T33" fmla="*/ 0 h 1606"/>
                <a:gd name="T34" fmla="*/ 0 w 1913"/>
                <a:gd name="T35" fmla="*/ 0 h 1606"/>
                <a:gd name="T36" fmla="*/ 0 w 1913"/>
                <a:gd name="T37" fmla="*/ 0 h 1606"/>
                <a:gd name="T38" fmla="*/ 0 w 1913"/>
                <a:gd name="T39" fmla="*/ 0 h 1606"/>
                <a:gd name="T40" fmla="*/ 0 w 1913"/>
                <a:gd name="T41" fmla="*/ 0 h 1606"/>
                <a:gd name="T42" fmla="*/ 0 w 1913"/>
                <a:gd name="T43" fmla="*/ 0 h 1606"/>
                <a:gd name="T44" fmla="*/ 0 w 1913"/>
                <a:gd name="T45" fmla="*/ 0 h 1606"/>
                <a:gd name="T46" fmla="*/ 0 w 1913"/>
                <a:gd name="T47" fmla="*/ 0 h 1606"/>
                <a:gd name="T48" fmla="*/ 0 w 1913"/>
                <a:gd name="T49" fmla="*/ 0 h 1606"/>
                <a:gd name="T50" fmla="*/ 0 w 1913"/>
                <a:gd name="T51" fmla="*/ 0 h 1606"/>
                <a:gd name="T52" fmla="*/ 0 w 1913"/>
                <a:gd name="T53" fmla="*/ 0 h 1606"/>
                <a:gd name="T54" fmla="*/ 0 w 1913"/>
                <a:gd name="T55" fmla="*/ 0 h 1606"/>
                <a:gd name="T56" fmla="*/ 0 w 1913"/>
                <a:gd name="T57" fmla="*/ 0 h 1606"/>
                <a:gd name="T58" fmla="*/ 0 w 1913"/>
                <a:gd name="T59" fmla="*/ 0 h 1606"/>
                <a:gd name="T60" fmla="*/ 0 w 1913"/>
                <a:gd name="T61" fmla="*/ 0 h 1606"/>
                <a:gd name="T62" fmla="*/ 0 w 1913"/>
                <a:gd name="T63" fmla="*/ 0 h 1606"/>
                <a:gd name="T64" fmla="*/ 0 w 1913"/>
                <a:gd name="T65" fmla="*/ 0 h 1606"/>
                <a:gd name="T66" fmla="*/ 0 w 1913"/>
                <a:gd name="T67" fmla="*/ 0 h 1606"/>
                <a:gd name="T68" fmla="*/ 0 w 1913"/>
                <a:gd name="T69" fmla="*/ 0 h 1606"/>
                <a:gd name="T70" fmla="*/ 0 w 1913"/>
                <a:gd name="T71" fmla="*/ 0 h 1606"/>
                <a:gd name="T72" fmla="*/ 0 w 1913"/>
                <a:gd name="T73" fmla="*/ 0 h 1606"/>
                <a:gd name="T74" fmla="*/ 0 w 1913"/>
                <a:gd name="T75" fmla="*/ 0 h 1606"/>
                <a:gd name="T76" fmla="*/ 0 w 1913"/>
                <a:gd name="T77" fmla="*/ 0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13"/>
                <a:gd name="T118" fmla="*/ 0 h 1606"/>
                <a:gd name="T119" fmla="*/ 1913 w 1913"/>
                <a:gd name="T120" fmla="*/ 1606 h 160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0" name="Freeform 80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0 w 614"/>
                <a:gd name="T1" fmla="*/ 0 h 697"/>
                <a:gd name="T2" fmla="*/ 0 w 614"/>
                <a:gd name="T3" fmla="*/ 0 h 697"/>
                <a:gd name="T4" fmla="*/ 0 w 614"/>
                <a:gd name="T5" fmla="*/ 0 h 697"/>
                <a:gd name="T6" fmla="*/ 0 w 614"/>
                <a:gd name="T7" fmla="*/ 0 h 697"/>
                <a:gd name="T8" fmla="*/ 0 w 614"/>
                <a:gd name="T9" fmla="*/ 0 h 697"/>
                <a:gd name="T10" fmla="*/ 0 w 614"/>
                <a:gd name="T11" fmla="*/ 0 h 697"/>
                <a:gd name="T12" fmla="*/ 0 w 614"/>
                <a:gd name="T13" fmla="*/ 0 h 697"/>
                <a:gd name="T14" fmla="*/ 0 w 614"/>
                <a:gd name="T15" fmla="*/ 0 h 697"/>
                <a:gd name="T16" fmla="*/ 0 w 614"/>
                <a:gd name="T17" fmla="*/ 0 h 697"/>
                <a:gd name="T18" fmla="*/ 0 w 614"/>
                <a:gd name="T19" fmla="*/ 0 h 697"/>
                <a:gd name="T20" fmla="*/ 0 w 614"/>
                <a:gd name="T21" fmla="*/ 0 h 697"/>
                <a:gd name="T22" fmla="*/ 0 w 614"/>
                <a:gd name="T23" fmla="*/ 0 h 697"/>
                <a:gd name="T24" fmla="*/ 0 w 614"/>
                <a:gd name="T25" fmla="*/ 0 h 697"/>
                <a:gd name="T26" fmla="*/ 0 w 614"/>
                <a:gd name="T27" fmla="*/ 0 h 697"/>
                <a:gd name="T28" fmla="*/ 0 w 614"/>
                <a:gd name="T29" fmla="*/ 0 h 697"/>
                <a:gd name="T30" fmla="*/ 0 w 614"/>
                <a:gd name="T31" fmla="*/ 0 h 697"/>
                <a:gd name="T32" fmla="*/ 0 w 614"/>
                <a:gd name="T33" fmla="*/ 0 h 697"/>
                <a:gd name="T34" fmla="*/ 0 w 614"/>
                <a:gd name="T35" fmla="*/ 0 h 697"/>
                <a:gd name="T36" fmla="*/ 0 w 614"/>
                <a:gd name="T37" fmla="*/ 0 h 697"/>
                <a:gd name="T38" fmla="*/ 0 w 614"/>
                <a:gd name="T39" fmla="*/ 0 h 697"/>
                <a:gd name="T40" fmla="*/ 0 w 614"/>
                <a:gd name="T41" fmla="*/ 0 h 697"/>
                <a:gd name="T42" fmla="*/ 0 w 614"/>
                <a:gd name="T43" fmla="*/ 0 h 697"/>
                <a:gd name="T44" fmla="*/ 0 w 614"/>
                <a:gd name="T45" fmla="*/ 0 h 697"/>
                <a:gd name="T46" fmla="*/ 0 w 614"/>
                <a:gd name="T47" fmla="*/ 0 h 697"/>
                <a:gd name="T48" fmla="*/ 0 w 614"/>
                <a:gd name="T49" fmla="*/ 0 h 697"/>
                <a:gd name="T50" fmla="*/ 0 w 614"/>
                <a:gd name="T51" fmla="*/ 0 h 697"/>
                <a:gd name="T52" fmla="*/ 0 w 614"/>
                <a:gd name="T53" fmla="*/ 0 h 697"/>
                <a:gd name="T54" fmla="*/ 0 w 614"/>
                <a:gd name="T55" fmla="*/ 0 h 697"/>
                <a:gd name="T56" fmla="*/ 0 w 614"/>
                <a:gd name="T57" fmla="*/ 0 h 697"/>
                <a:gd name="T58" fmla="*/ 0 w 614"/>
                <a:gd name="T59" fmla="*/ 0 h 697"/>
                <a:gd name="T60" fmla="*/ 0 w 614"/>
                <a:gd name="T61" fmla="*/ 0 h 697"/>
                <a:gd name="T62" fmla="*/ 0 w 614"/>
                <a:gd name="T63" fmla="*/ 0 h 697"/>
                <a:gd name="T64" fmla="*/ 0 w 614"/>
                <a:gd name="T65" fmla="*/ 0 h 697"/>
                <a:gd name="T66" fmla="*/ 0 w 614"/>
                <a:gd name="T67" fmla="*/ 0 h 697"/>
                <a:gd name="T68" fmla="*/ 0 w 614"/>
                <a:gd name="T69" fmla="*/ 0 h 697"/>
                <a:gd name="T70" fmla="*/ 0 w 614"/>
                <a:gd name="T71" fmla="*/ 0 h 697"/>
                <a:gd name="T72" fmla="*/ 0 w 614"/>
                <a:gd name="T73" fmla="*/ 0 h 697"/>
                <a:gd name="T74" fmla="*/ 0 w 614"/>
                <a:gd name="T75" fmla="*/ 0 h 697"/>
                <a:gd name="T76" fmla="*/ 0 w 614"/>
                <a:gd name="T77" fmla="*/ 0 h 697"/>
                <a:gd name="T78" fmla="*/ 0 w 614"/>
                <a:gd name="T79" fmla="*/ 0 h 697"/>
                <a:gd name="T80" fmla="*/ 0 w 614"/>
                <a:gd name="T81" fmla="*/ 0 h 697"/>
                <a:gd name="T82" fmla="*/ 0 w 614"/>
                <a:gd name="T83" fmla="*/ 0 h 697"/>
                <a:gd name="T84" fmla="*/ 0 w 614"/>
                <a:gd name="T85" fmla="*/ 0 h 697"/>
                <a:gd name="T86" fmla="*/ 0 w 614"/>
                <a:gd name="T87" fmla="*/ 0 h 697"/>
                <a:gd name="T88" fmla="*/ 0 w 614"/>
                <a:gd name="T89" fmla="*/ 0 h 697"/>
                <a:gd name="T90" fmla="*/ 0 w 614"/>
                <a:gd name="T91" fmla="*/ 0 h 697"/>
                <a:gd name="T92" fmla="*/ 0 w 614"/>
                <a:gd name="T93" fmla="*/ 0 h 697"/>
                <a:gd name="T94" fmla="*/ 0 w 614"/>
                <a:gd name="T95" fmla="*/ 0 h 697"/>
                <a:gd name="T96" fmla="*/ 0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14"/>
                <a:gd name="T148" fmla="*/ 0 h 697"/>
                <a:gd name="T149" fmla="*/ 614 w 614"/>
                <a:gd name="T150" fmla="*/ 697 h 69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1" name="Freeform 80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0 h 693"/>
                <a:gd name="T2" fmla="*/ 0 w 1014"/>
                <a:gd name="T3" fmla="*/ 0 h 693"/>
                <a:gd name="T4" fmla="*/ 0 w 1014"/>
                <a:gd name="T5" fmla="*/ 0 h 693"/>
                <a:gd name="T6" fmla="*/ 0 w 1014"/>
                <a:gd name="T7" fmla="*/ 0 h 693"/>
                <a:gd name="T8" fmla="*/ 0 w 1014"/>
                <a:gd name="T9" fmla="*/ 0 h 693"/>
                <a:gd name="T10" fmla="*/ 0 w 1014"/>
                <a:gd name="T11" fmla="*/ 0 h 693"/>
                <a:gd name="T12" fmla="*/ 0 w 1014"/>
                <a:gd name="T13" fmla="*/ 0 h 693"/>
                <a:gd name="T14" fmla="*/ 0 w 1014"/>
                <a:gd name="T15" fmla="*/ 0 h 693"/>
                <a:gd name="T16" fmla="*/ 0 w 1014"/>
                <a:gd name="T17" fmla="*/ 0 h 693"/>
                <a:gd name="T18" fmla="*/ 0 w 1014"/>
                <a:gd name="T19" fmla="*/ 0 h 693"/>
                <a:gd name="T20" fmla="*/ 0 w 1014"/>
                <a:gd name="T21" fmla="*/ 0 h 693"/>
                <a:gd name="T22" fmla="*/ 0 w 1014"/>
                <a:gd name="T23" fmla="*/ 0 h 693"/>
                <a:gd name="T24" fmla="*/ 0 w 1014"/>
                <a:gd name="T25" fmla="*/ 0 h 693"/>
                <a:gd name="T26" fmla="*/ 0 w 1014"/>
                <a:gd name="T27" fmla="*/ 0 h 693"/>
                <a:gd name="T28" fmla="*/ 0 w 1014"/>
                <a:gd name="T29" fmla="*/ 0 h 693"/>
                <a:gd name="T30" fmla="*/ 0 w 1014"/>
                <a:gd name="T31" fmla="*/ 0 h 693"/>
                <a:gd name="T32" fmla="*/ 0 w 1014"/>
                <a:gd name="T33" fmla="*/ 0 h 693"/>
                <a:gd name="T34" fmla="*/ 0 w 1014"/>
                <a:gd name="T35" fmla="*/ 0 h 693"/>
                <a:gd name="T36" fmla="*/ 0 w 1014"/>
                <a:gd name="T37" fmla="*/ 0 h 693"/>
                <a:gd name="T38" fmla="*/ 0 w 1014"/>
                <a:gd name="T39" fmla="*/ 0 h 693"/>
                <a:gd name="T40" fmla="*/ 0 w 1014"/>
                <a:gd name="T41" fmla="*/ 0 h 693"/>
                <a:gd name="T42" fmla="*/ 0 w 1014"/>
                <a:gd name="T43" fmla="*/ 0 h 693"/>
                <a:gd name="T44" fmla="*/ 0 w 1014"/>
                <a:gd name="T45" fmla="*/ 0 h 693"/>
                <a:gd name="T46" fmla="*/ 0 w 1014"/>
                <a:gd name="T47" fmla="*/ 0 h 693"/>
                <a:gd name="T48" fmla="*/ 0 w 1014"/>
                <a:gd name="T49" fmla="*/ 0 h 693"/>
                <a:gd name="T50" fmla="*/ 0 w 1014"/>
                <a:gd name="T51" fmla="*/ 0 h 693"/>
                <a:gd name="T52" fmla="*/ 0 w 1014"/>
                <a:gd name="T53" fmla="*/ 0 h 693"/>
                <a:gd name="T54" fmla="*/ 0 w 1014"/>
                <a:gd name="T55" fmla="*/ 0 h 693"/>
                <a:gd name="T56" fmla="*/ 0 w 1014"/>
                <a:gd name="T57" fmla="*/ 0 h 693"/>
                <a:gd name="T58" fmla="*/ 0 w 1014"/>
                <a:gd name="T59" fmla="*/ 0 h 693"/>
                <a:gd name="T60" fmla="*/ 0 w 1014"/>
                <a:gd name="T61" fmla="*/ 0 h 693"/>
                <a:gd name="T62" fmla="*/ 0 w 1014"/>
                <a:gd name="T63" fmla="*/ 0 h 693"/>
                <a:gd name="T64" fmla="*/ 0 w 1014"/>
                <a:gd name="T65" fmla="*/ 0 h 693"/>
                <a:gd name="T66" fmla="*/ 0 w 1014"/>
                <a:gd name="T67" fmla="*/ 0 h 693"/>
                <a:gd name="T68" fmla="*/ 0 w 1014"/>
                <a:gd name="T69" fmla="*/ 0 h 693"/>
                <a:gd name="T70" fmla="*/ 0 w 1014"/>
                <a:gd name="T71" fmla="*/ 0 h 693"/>
                <a:gd name="T72" fmla="*/ 0 w 1014"/>
                <a:gd name="T73" fmla="*/ 0 h 693"/>
                <a:gd name="T74" fmla="*/ 0 w 1014"/>
                <a:gd name="T75" fmla="*/ 0 h 693"/>
                <a:gd name="T76" fmla="*/ 0 w 1014"/>
                <a:gd name="T77" fmla="*/ 0 h 693"/>
                <a:gd name="T78" fmla="*/ 0 w 1014"/>
                <a:gd name="T79" fmla="*/ 0 h 693"/>
                <a:gd name="T80" fmla="*/ 0 w 1014"/>
                <a:gd name="T81" fmla="*/ 0 h 693"/>
                <a:gd name="T82" fmla="*/ 0 w 1014"/>
                <a:gd name="T83" fmla="*/ 0 h 693"/>
                <a:gd name="T84" fmla="*/ 0 w 1014"/>
                <a:gd name="T85" fmla="*/ 0 h 693"/>
                <a:gd name="T86" fmla="*/ 0 w 1014"/>
                <a:gd name="T87" fmla="*/ 0 h 693"/>
                <a:gd name="T88" fmla="*/ 0 w 1014"/>
                <a:gd name="T89" fmla="*/ 0 h 693"/>
                <a:gd name="T90" fmla="*/ 0 w 1014"/>
                <a:gd name="T91" fmla="*/ 0 h 693"/>
                <a:gd name="T92" fmla="*/ 0 w 1014"/>
                <a:gd name="T93" fmla="*/ 0 h 693"/>
                <a:gd name="T94" fmla="*/ 0 w 1014"/>
                <a:gd name="T95" fmla="*/ 0 h 693"/>
                <a:gd name="T96" fmla="*/ 0 w 1014"/>
                <a:gd name="T97" fmla="*/ 0 h 693"/>
                <a:gd name="T98" fmla="*/ 0 w 1014"/>
                <a:gd name="T99" fmla="*/ 0 h 693"/>
                <a:gd name="T100" fmla="*/ 0 w 1014"/>
                <a:gd name="T101" fmla="*/ 0 h 693"/>
                <a:gd name="T102" fmla="*/ 0 w 1014"/>
                <a:gd name="T103" fmla="*/ 0 h 693"/>
                <a:gd name="T104" fmla="*/ 0 w 1014"/>
                <a:gd name="T105" fmla="*/ 0 h 693"/>
                <a:gd name="T106" fmla="*/ 0 w 1014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14"/>
                <a:gd name="T163" fmla="*/ 0 h 693"/>
                <a:gd name="T164" fmla="*/ 1014 w 1014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2" name="Freeform 81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0 w 745"/>
                <a:gd name="T1" fmla="*/ 0 h 240"/>
                <a:gd name="T2" fmla="*/ 0 w 745"/>
                <a:gd name="T3" fmla="*/ 0 h 240"/>
                <a:gd name="T4" fmla="*/ 0 w 745"/>
                <a:gd name="T5" fmla="*/ 0 h 240"/>
                <a:gd name="T6" fmla="*/ 0 w 745"/>
                <a:gd name="T7" fmla="*/ 0 h 240"/>
                <a:gd name="T8" fmla="*/ 0 w 745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240"/>
                <a:gd name="T17" fmla="*/ 745 w 745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3" name="Freeform 81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0 w 319"/>
                <a:gd name="T1" fmla="*/ 0 h 109"/>
                <a:gd name="T2" fmla="*/ 0 w 319"/>
                <a:gd name="T3" fmla="*/ 0 h 109"/>
                <a:gd name="T4" fmla="*/ 0 w 319"/>
                <a:gd name="T5" fmla="*/ 0 h 109"/>
                <a:gd name="T6" fmla="*/ 0 w 319"/>
                <a:gd name="T7" fmla="*/ 0 h 109"/>
                <a:gd name="T8" fmla="*/ 0 w 319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09"/>
                <a:gd name="T17" fmla="*/ 319 w 319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4" name="Freeform 81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0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0 w 213"/>
                <a:gd name="T7" fmla="*/ 0 h 81"/>
                <a:gd name="T8" fmla="*/ 0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81"/>
                <a:gd name="T17" fmla="*/ 213 w 21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5" name="Freeform 81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0 h 415"/>
                <a:gd name="T2" fmla="*/ 0 w 1254"/>
                <a:gd name="T3" fmla="*/ 0 h 415"/>
                <a:gd name="T4" fmla="*/ 0 w 1254"/>
                <a:gd name="T5" fmla="*/ 0 h 415"/>
                <a:gd name="T6" fmla="*/ 0 w 1254"/>
                <a:gd name="T7" fmla="*/ 0 h 415"/>
                <a:gd name="T8" fmla="*/ 0 w 1254"/>
                <a:gd name="T9" fmla="*/ 0 h 415"/>
                <a:gd name="T10" fmla="*/ 0 w 1254"/>
                <a:gd name="T11" fmla="*/ 0 h 415"/>
                <a:gd name="T12" fmla="*/ 0 w 1254"/>
                <a:gd name="T13" fmla="*/ 0 h 415"/>
                <a:gd name="T14" fmla="*/ 0 w 1254"/>
                <a:gd name="T15" fmla="*/ 0 h 415"/>
                <a:gd name="T16" fmla="*/ 0 w 1254"/>
                <a:gd name="T17" fmla="*/ 0 h 415"/>
                <a:gd name="T18" fmla="*/ 0 w 1254"/>
                <a:gd name="T19" fmla="*/ 0 h 415"/>
                <a:gd name="T20" fmla="*/ 0 w 1254"/>
                <a:gd name="T21" fmla="*/ 0 h 415"/>
                <a:gd name="T22" fmla="*/ 0 w 1254"/>
                <a:gd name="T23" fmla="*/ 0 h 415"/>
                <a:gd name="T24" fmla="*/ 0 w 1254"/>
                <a:gd name="T25" fmla="*/ 0 h 415"/>
                <a:gd name="T26" fmla="*/ 0 w 1254"/>
                <a:gd name="T27" fmla="*/ 0 h 415"/>
                <a:gd name="T28" fmla="*/ 0 w 1254"/>
                <a:gd name="T29" fmla="*/ 0 h 415"/>
                <a:gd name="T30" fmla="*/ 0 w 1254"/>
                <a:gd name="T31" fmla="*/ 0 h 415"/>
                <a:gd name="T32" fmla="*/ 0 w 1254"/>
                <a:gd name="T33" fmla="*/ 0 h 415"/>
                <a:gd name="T34" fmla="*/ 0 w 1254"/>
                <a:gd name="T35" fmla="*/ 0 h 415"/>
                <a:gd name="T36" fmla="*/ 0 w 1254"/>
                <a:gd name="T37" fmla="*/ 0 h 415"/>
                <a:gd name="T38" fmla="*/ 0 w 1254"/>
                <a:gd name="T39" fmla="*/ 0 h 415"/>
                <a:gd name="T40" fmla="*/ 0 w 1254"/>
                <a:gd name="T41" fmla="*/ 0 h 415"/>
                <a:gd name="T42" fmla="*/ 0 w 1254"/>
                <a:gd name="T43" fmla="*/ 0 h 415"/>
                <a:gd name="T44" fmla="*/ 0 w 1254"/>
                <a:gd name="T45" fmla="*/ 0 h 415"/>
                <a:gd name="T46" fmla="*/ 0 w 1254"/>
                <a:gd name="T47" fmla="*/ 0 h 415"/>
                <a:gd name="T48" fmla="*/ 0 w 1254"/>
                <a:gd name="T49" fmla="*/ 0 h 415"/>
                <a:gd name="T50" fmla="*/ 0 w 1254"/>
                <a:gd name="T51" fmla="*/ 0 h 415"/>
                <a:gd name="T52" fmla="*/ 0 w 1254"/>
                <a:gd name="T53" fmla="*/ 0 h 415"/>
                <a:gd name="T54" fmla="*/ 0 w 1254"/>
                <a:gd name="T55" fmla="*/ 0 h 415"/>
                <a:gd name="T56" fmla="*/ 0 w 1254"/>
                <a:gd name="T57" fmla="*/ 0 h 415"/>
                <a:gd name="T58" fmla="*/ 0 w 1254"/>
                <a:gd name="T59" fmla="*/ 0 h 415"/>
                <a:gd name="T60" fmla="*/ 0 w 1254"/>
                <a:gd name="T61" fmla="*/ 0 h 415"/>
                <a:gd name="T62" fmla="*/ 0 w 1254"/>
                <a:gd name="T63" fmla="*/ 0 h 415"/>
                <a:gd name="T64" fmla="*/ 0 w 1254"/>
                <a:gd name="T65" fmla="*/ 0 h 415"/>
                <a:gd name="T66" fmla="*/ 0 w 1254"/>
                <a:gd name="T67" fmla="*/ 0 h 415"/>
                <a:gd name="T68" fmla="*/ 0 w 1254"/>
                <a:gd name="T69" fmla="*/ 0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54"/>
                <a:gd name="T106" fmla="*/ 0 h 415"/>
                <a:gd name="T107" fmla="*/ 1254 w 1254"/>
                <a:gd name="T108" fmla="*/ 415 h 4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6" name="Freeform 81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0 w 447"/>
                <a:gd name="T1" fmla="*/ 0 h 198"/>
                <a:gd name="T2" fmla="*/ 0 w 447"/>
                <a:gd name="T3" fmla="*/ 0 h 198"/>
                <a:gd name="T4" fmla="*/ 0 w 447"/>
                <a:gd name="T5" fmla="*/ 0 h 198"/>
                <a:gd name="T6" fmla="*/ 0 w 447"/>
                <a:gd name="T7" fmla="*/ 0 h 198"/>
                <a:gd name="T8" fmla="*/ 0 w 447"/>
                <a:gd name="T9" fmla="*/ 0 h 198"/>
                <a:gd name="T10" fmla="*/ 0 w 447"/>
                <a:gd name="T11" fmla="*/ 0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7"/>
                <a:gd name="T19" fmla="*/ 0 h 198"/>
                <a:gd name="T20" fmla="*/ 447 w 447"/>
                <a:gd name="T21" fmla="*/ 198 h 1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7" name="Freeform 81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0 w 238"/>
                <a:gd name="T1" fmla="*/ 0 h 947"/>
                <a:gd name="T2" fmla="*/ 0 w 238"/>
                <a:gd name="T3" fmla="*/ 0 h 947"/>
                <a:gd name="T4" fmla="*/ 0 w 238"/>
                <a:gd name="T5" fmla="*/ 0 h 947"/>
                <a:gd name="T6" fmla="*/ 0 w 238"/>
                <a:gd name="T7" fmla="*/ 0 h 947"/>
                <a:gd name="T8" fmla="*/ 0 w 238"/>
                <a:gd name="T9" fmla="*/ 0 h 947"/>
                <a:gd name="T10" fmla="*/ 0 w 238"/>
                <a:gd name="T11" fmla="*/ 0 h 947"/>
                <a:gd name="T12" fmla="*/ 0 w 238"/>
                <a:gd name="T13" fmla="*/ 0 h 947"/>
                <a:gd name="T14" fmla="*/ 0 w 238"/>
                <a:gd name="T15" fmla="*/ 0 h 947"/>
                <a:gd name="T16" fmla="*/ 0 w 238"/>
                <a:gd name="T17" fmla="*/ 0 h 947"/>
                <a:gd name="T18" fmla="*/ 0 w 238"/>
                <a:gd name="T19" fmla="*/ 0 h 947"/>
                <a:gd name="T20" fmla="*/ 0 w 238"/>
                <a:gd name="T21" fmla="*/ 0 h 947"/>
                <a:gd name="T22" fmla="*/ 0 w 238"/>
                <a:gd name="T23" fmla="*/ 0 h 947"/>
                <a:gd name="T24" fmla="*/ 0 w 238"/>
                <a:gd name="T25" fmla="*/ 0 h 947"/>
                <a:gd name="T26" fmla="*/ 0 w 238"/>
                <a:gd name="T27" fmla="*/ 0 h 947"/>
                <a:gd name="T28" fmla="*/ 0 w 238"/>
                <a:gd name="T29" fmla="*/ 0 h 947"/>
                <a:gd name="T30" fmla="*/ 0 w 238"/>
                <a:gd name="T31" fmla="*/ 0 h 947"/>
                <a:gd name="T32" fmla="*/ 0 w 238"/>
                <a:gd name="T33" fmla="*/ 0 h 947"/>
                <a:gd name="T34" fmla="*/ 0 w 238"/>
                <a:gd name="T35" fmla="*/ 0 h 947"/>
                <a:gd name="T36" fmla="*/ 0 w 238"/>
                <a:gd name="T37" fmla="*/ 0 h 947"/>
                <a:gd name="T38" fmla="*/ 0 w 238"/>
                <a:gd name="T39" fmla="*/ 0 h 947"/>
                <a:gd name="T40" fmla="*/ 0 w 238"/>
                <a:gd name="T41" fmla="*/ 0 h 947"/>
                <a:gd name="T42" fmla="*/ 0 w 238"/>
                <a:gd name="T43" fmla="*/ 0 h 947"/>
                <a:gd name="T44" fmla="*/ 0 w 238"/>
                <a:gd name="T45" fmla="*/ 0 h 947"/>
                <a:gd name="T46" fmla="*/ 0 w 238"/>
                <a:gd name="T47" fmla="*/ 0 h 947"/>
                <a:gd name="T48" fmla="*/ 0 w 238"/>
                <a:gd name="T49" fmla="*/ 0 h 947"/>
                <a:gd name="T50" fmla="*/ 0 w 238"/>
                <a:gd name="T51" fmla="*/ 0 h 947"/>
                <a:gd name="T52" fmla="*/ 0 w 238"/>
                <a:gd name="T53" fmla="*/ 0 h 947"/>
                <a:gd name="T54" fmla="*/ 0 w 238"/>
                <a:gd name="T55" fmla="*/ 0 h 947"/>
                <a:gd name="T56" fmla="*/ 0 w 238"/>
                <a:gd name="T57" fmla="*/ 0 h 947"/>
                <a:gd name="T58" fmla="*/ 0 w 238"/>
                <a:gd name="T59" fmla="*/ 0 h 947"/>
                <a:gd name="T60" fmla="*/ 0 w 238"/>
                <a:gd name="T61" fmla="*/ 0 h 947"/>
                <a:gd name="T62" fmla="*/ 0 w 238"/>
                <a:gd name="T63" fmla="*/ 0 h 947"/>
                <a:gd name="T64" fmla="*/ 0 w 238"/>
                <a:gd name="T65" fmla="*/ 0 h 947"/>
                <a:gd name="T66" fmla="*/ 0 w 238"/>
                <a:gd name="T67" fmla="*/ 0 h 947"/>
                <a:gd name="T68" fmla="*/ 0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"/>
                <a:gd name="T106" fmla="*/ 0 h 947"/>
                <a:gd name="T107" fmla="*/ 238 w 238"/>
                <a:gd name="T108" fmla="*/ 947 h 94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8" name="Freeform 81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0 w 203"/>
                <a:gd name="T1" fmla="*/ 0 h 799"/>
                <a:gd name="T2" fmla="*/ 0 w 203"/>
                <a:gd name="T3" fmla="*/ 0 h 799"/>
                <a:gd name="T4" fmla="*/ 0 w 203"/>
                <a:gd name="T5" fmla="*/ 0 h 799"/>
                <a:gd name="T6" fmla="*/ 0 w 203"/>
                <a:gd name="T7" fmla="*/ 0 h 799"/>
                <a:gd name="T8" fmla="*/ 0 w 203"/>
                <a:gd name="T9" fmla="*/ 0 h 799"/>
                <a:gd name="T10" fmla="*/ 0 w 203"/>
                <a:gd name="T11" fmla="*/ 0 h 799"/>
                <a:gd name="T12" fmla="*/ 0 w 203"/>
                <a:gd name="T13" fmla="*/ 0 h 799"/>
                <a:gd name="T14" fmla="*/ 0 w 203"/>
                <a:gd name="T15" fmla="*/ 0 h 799"/>
                <a:gd name="T16" fmla="*/ 0 w 203"/>
                <a:gd name="T17" fmla="*/ 0 h 799"/>
                <a:gd name="T18" fmla="*/ 0 w 203"/>
                <a:gd name="T19" fmla="*/ 0 h 799"/>
                <a:gd name="T20" fmla="*/ 0 w 203"/>
                <a:gd name="T21" fmla="*/ 0 h 799"/>
                <a:gd name="T22" fmla="*/ 0 w 203"/>
                <a:gd name="T23" fmla="*/ 0 h 799"/>
                <a:gd name="T24" fmla="*/ 0 w 203"/>
                <a:gd name="T25" fmla="*/ 0 h 799"/>
                <a:gd name="T26" fmla="*/ 0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0 h 799"/>
                <a:gd name="T36" fmla="*/ 0 w 203"/>
                <a:gd name="T37" fmla="*/ 0 h 799"/>
                <a:gd name="T38" fmla="*/ 0 w 203"/>
                <a:gd name="T39" fmla="*/ 0 h 799"/>
                <a:gd name="T40" fmla="*/ 0 w 203"/>
                <a:gd name="T41" fmla="*/ 0 h 799"/>
                <a:gd name="T42" fmla="*/ 0 w 203"/>
                <a:gd name="T43" fmla="*/ 0 h 799"/>
                <a:gd name="T44" fmla="*/ 0 w 203"/>
                <a:gd name="T45" fmla="*/ 0 h 799"/>
                <a:gd name="T46" fmla="*/ 0 w 203"/>
                <a:gd name="T47" fmla="*/ 0 h 799"/>
                <a:gd name="T48" fmla="*/ 0 w 203"/>
                <a:gd name="T49" fmla="*/ 0 h 799"/>
                <a:gd name="T50" fmla="*/ 0 w 203"/>
                <a:gd name="T51" fmla="*/ 0 h 799"/>
                <a:gd name="T52" fmla="*/ 0 w 203"/>
                <a:gd name="T53" fmla="*/ 0 h 799"/>
                <a:gd name="T54" fmla="*/ 0 w 203"/>
                <a:gd name="T55" fmla="*/ 0 h 799"/>
                <a:gd name="T56" fmla="*/ 0 w 203"/>
                <a:gd name="T57" fmla="*/ 0 h 799"/>
                <a:gd name="T58" fmla="*/ 0 w 203"/>
                <a:gd name="T59" fmla="*/ 0 h 799"/>
                <a:gd name="T60" fmla="*/ 0 w 203"/>
                <a:gd name="T61" fmla="*/ 0 h 799"/>
                <a:gd name="T62" fmla="*/ 0 w 203"/>
                <a:gd name="T63" fmla="*/ 0 h 799"/>
                <a:gd name="T64" fmla="*/ 0 w 203"/>
                <a:gd name="T65" fmla="*/ 0 h 799"/>
                <a:gd name="T66" fmla="*/ 0 w 203"/>
                <a:gd name="T67" fmla="*/ 0 h 799"/>
                <a:gd name="T68" fmla="*/ 0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799"/>
                <a:gd name="T107" fmla="*/ 203 w 203"/>
                <a:gd name="T108" fmla="*/ 799 h 7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9" name="Freeform 81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0 w 171"/>
                <a:gd name="T1" fmla="*/ 0 h 650"/>
                <a:gd name="T2" fmla="*/ 0 w 171"/>
                <a:gd name="T3" fmla="*/ 0 h 650"/>
                <a:gd name="T4" fmla="*/ 0 w 171"/>
                <a:gd name="T5" fmla="*/ 0 h 650"/>
                <a:gd name="T6" fmla="*/ 0 w 171"/>
                <a:gd name="T7" fmla="*/ 0 h 650"/>
                <a:gd name="T8" fmla="*/ 0 w 171"/>
                <a:gd name="T9" fmla="*/ 0 h 650"/>
                <a:gd name="T10" fmla="*/ 0 w 171"/>
                <a:gd name="T11" fmla="*/ 0 h 650"/>
                <a:gd name="T12" fmla="*/ 0 w 171"/>
                <a:gd name="T13" fmla="*/ 0 h 650"/>
                <a:gd name="T14" fmla="*/ 0 w 171"/>
                <a:gd name="T15" fmla="*/ 0 h 650"/>
                <a:gd name="T16" fmla="*/ 0 w 171"/>
                <a:gd name="T17" fmla="*/ 0 h 650"/>
                <a:gd name="T18" fmla="*/ 0 w 171"/>
                <a:gd name="T19" fmla="*/ 0 h 650"/>
                <a:gd name="T20" fmla="*/ 0 w 171"/>
                <a:gd name="T21" fmla="*/ 0 h 650"/>
                <a:gd name="T22" fmla="*/ 0 w 171"/>
                <a:gd name="T23" fmla="*/ 0 h 650"/>
                <a:gd name="T24" fmla="*/ 0 w 171"/>
                <a:gd name="T25" fmla="*/ 0 h 650"/>
                <a:gd name="T26" fmla="*/ 0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0 h 650"/>
                <a:gd name="T36" fmla="*/ 0 w 171"/>
                <a:gd name="T37" fmla="*/ 0 h 650"/>
                <a:gd name="T38" fmla="*/ 0 w 171"/>
                <a:gd name="T39" fmla="*/ 0 h 650"/>
                <a:gd name="T40" fmla="*/ 0 w 171"/>
                <a:gd name="T41" fmla="*/ 0 h 650"/>
                <a:gd name="T42" fmla="*/ 0 w 171"/>
                <a:gd name="T43" fmla="*/ 0 h 650"/>
                <a:gd name="T44" fmla="*/ 0 w 171"/>
                <a:gd name="T45" fmla="*/ 0 h 650"/>
                <a:gd name="T46" fmla="*/ 0 w 171"/>
                <a:gd name="T47" fmla="*/ 0 h 650"/>
                <a:gd name="T48" fmla="*/ 0 w 171"/>
                <a:gd name="T49" fmla="*/ 0 h 650"/>
                <a:gd name="T50" fmla="*/ 0 w 171"/>
                <a:gd name="T51" fmla="*/ 0 h 650"/>
                <a:gd name="T52" fmla="*/ 0 w 171"/>
                <a:gd name="T53" fmla="*/ 0 h 650"/>
                <a:gd name="T54" fmla="*/ 0 w 171"/>
                <a:gd name="T55" fmla="*/ 0 h 650"/>
                <a:gd name="T56" fmla="*/ 0 w 171"/>
                <a:gd name="T57" fmla="*/ 0 h 650"/>
                <a:gd name="T58" fmla="*/ 0 w 171"/>
                <a:gd name="T59" fmla="*/ 0 h 650"/>
                <a:gd name="T60" fmla="*/ 0 w 171"/>
                <a:gd name="T61" fmla="*/ 0 h 650"/>
                <a:gd name="T62" fmla="*/ 0 w 171"/>
                <a:gd name="T63" fmla="*/ 0 h 650"/>
                <a:gd name="T64" fmla="*/ 0 w 171"/>
                <a:gd name="T65" fmla="*/ 0 h 650"/>
                <a:gd name="T66" fmla="*/ 0 w 171"/>
                <a:gd name="T67" fmla="*/ 0 h 650"/>
                <a:gd name="T68" fmla="*/ 0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"/>
                <a:gd name="T106" fmla="*/ 0 h 650"/>
                <a:gd name="T107" fmla="*/ 171 w 171"/>
                <a:gd name="T108" fmla="*/ 650 h 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0" name="Freeform 81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0 w 138"/>
                <a:gd name="T1" fmla="*/ 0 h 502"/>
                <a:gd name="T2" fmla="*/ 0 w 138"/>
                <a:gd name="T3" fmla="*/ 0 h 502"/>
                <a:gd name="T4" fmla="*/ 0 w 138"/>
                <a:gd name="T5" fmla="*/ 0 h 502"/>
                <a:gd name="T6" fmla="*/ 0 w 138"/>
                <a:gd name="T7" fmla="*/ 0 h 502"/>
                <a:gd name="T8" fmla="*/ 0 w 138"/>
                <a:gd name="T9" fmla="*/ 0 h 502"/>
                <a:gd name="T10" fmla="*/ 0 w 138"/>
                <a:gd name="T11" fmla="*/ 0 h 502"/>
                <a:gd name="T12" fmla="*/ 0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0 h 502"/>
                <a:gd name="T20" fmla="*/ 0 w 138"/>
                <a:gd name="T21" fmla="*/ 0 h 502"/>
                <a:gd name="T22" fmla="*/ 0 w 138"/>
                <a:gd name="T23" fmla="*/ 0 h 502"/>
                <a:gd name="T24" fmla="*/ 0 w 138"/>
                <a:gd name="T25" fmla="*/ 0 h 502"/>
                <a:gd name="T26" fmla="*/ 0 w 138"/>
                <a:gd name="T27" fmla="*/ 0 h 502"/>
                <a:gd name="T28" fmla="*/ 0 w 138"/>
                <a:gd name="T29" fmla="*/ 0 h 502"/>
                <a:gd name="T30" fmla="*/ 0 w 138"/>
                <a:gd name="T31" fmla="*/ 0 h 502"/>
                <a:gd name="T32" fmla="*/ 0 w 138"/>
                <a:gd name="T33" fmla="*/ 0 h 502"/>
                <a:gd name="T34" fmla="*/ 0 w 138"/>
                <a:gd name="T35" fmla="*/ 0 h 502"/>
                <a:gd name="T36" fmla="*/ 0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8"/>
                <a:gd name="T58" fmla="*/ 0 h 502"/>
                <a:gd name="T59" fmla="*/ 138 w 138"/>
                <a:gd name="T60" fmla="*/ 502 h 5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1" name="Freeform 81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0 w 104"/>
                <a:gd name="T1" fmla="*/ 0 h 353"/>
                <a:gd name="T2" fmla="*/ 0 w 104"/>
                <a:gd name="T3" fmla="*/ 0 h 353"/>
                <a:gd name="T4" fmla="*/ 0 w 104"/>
                <a:gd name="T5" fmla="*/ 0 h 353"/>
                <a:gd name="T6" fmla="*/ 0 w 104"/>
                <a:gd name="T7" fmla="*/ 0 h 353"/>
                <a:gd name="T8" fmla="*/ 0 w 104"/>
                <a:gd name="T9" fmla="*/ 0 h 353"/>
                <a:gd name="T10" fmla="*/ 0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0 h 353"/>
                <a:gd name="T20" fmla="*/ 0 w 104"/>
                <a:gd name="T21" fmla="*/ 0 h 353"/>
                <a:gd name="T22" fmla="*/ 0 w 104"/>
                <a:gd name="T23" fmla="*/ 0 h 353"/>
                <a:gd name="T24" fmla="*/ 0 w 104"/>
                <a:gd name="T25" fmla="*/ 0 h 353"/>
                <a:gd name="T26" fmla="*/ 0 w 104"/>
                <a:gd name="T27" fmla="*/ 0 h 353"/>
                <a:gd name="T28" fmla="*/ 0 w 104"/>
                <a:gd name="T29" fmla="*/ 0 h 353"/>
                <a:gd name="T30" fmla="*/ 0 w 104"/>
                <a:gd name="T31" fmla="*/ 0 h 353"/>
                <a:gd name="T32" fmla="*/ 0 w 104"/>
                <a:gd name="T33" fmla="*/ 0 h 353"/>
                <a:gd name="T34" fmla="*/ 0 w 104"/>
                <a:gd name="T35" fmla="*/ 0 h 353"/>
                <a:gd name="T36" fmla="*/ 0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353"/>
                <a:gd name="T59" fmla="*/ 104 w 104"/>
                <a:gd name="T60" fmla="*/ 353 h 3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2" name="Freeform 82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0 w 72"/>
                <a:gd name="T1" fmla="*/ 0 h 204"/>
                <a:gd name="T2" fmla="*/ 0 w 72"/>
                <a:gd name="T3" fmla="*/ 0 h 204"/>
                <a:gd name="T4" fmla="*/ 0 w 72"/>
                <a:gd name="T5" fmla="*/ 0 h 204"/>
                <a:gd name="T6" fmla="*/ 0 w 72"/>
                <a:gd name="T7" fmla="*/ 0 h 204"/>
                <a:gd name="T8" fmla="*/ 0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0 h 204"/>
                <a:gd name="T20" fmla="*/ 0 w 72"/>
                <a:gd name="T21" fmla="*/ 0 h 204"/>
                <a:gd name="T22" fmla="*/ 0 w 72"/>
                <a:gd name="T23" fmla="*/ 0 h 204"/>
                <a:gd name="T24" fmla="*/ 0 w 72"/>
                <a:gd name="T25" fmla="*/ 0 h 204"/>
                <a:gd name="T26" fmla="*/ 0 w 72"/>
                <a:gd name="T27" fmla="*/ 0 h 204"/>
                <a:gd name="T28" fmla="*/ 0 w 72"/>
                <a:gd name="T29" fmla="*/ 0 h 204"/>
                <a:gd name="T30" fmla="*/ 0 w 72"/>
                <a:gd name="T31" fmla="*/ 0 h 204"/>
                <a:gd name="T32" fmla="*/ 0 w 72"/>
                <a:gd name="T33" fmla="*/ 0 h 204"/>
                <a:gd name="T34" fmla="*/ 0 w 72"/>
                <a:gd name="T35" fmla="*/ 0 h 204"/>
                <a:gd name="T36" fmla="*/ 0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04"/>
                <a:gd name="T59" fmla="*/ 72 w 72"/>
                <a:gd name="T60" fmla="*/ 204 h 2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3" name="Freeform 82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0 w 104"/>
                <a:gd name="T1" fmla="*/ 0 h 104"/>
                <a:gd name="T2" fmla="*/ 0 w 104"/>
                <a:gd name="T3" fmla="*/ 0 h 104"/>
                <a:gd name="T4" fmla="*/ 0 w 104"/>
                <a:gd name="T5" fmla="*/ 0 h 104"/>
                <a:gd name="T6" fmla="*/ 0 w 104"/>
                <a:gd name="T7" fmla="*/ 0 h 104"/>
                <a:gd name="T8" fmla="*/ 0 w 104"/>
                <a:gd name="T9" fmla="*/ 0 h 104"/>
                <a:gd name="T10" fmla="*/ 0 w 104"/>
                <a:gd name="T11" fmla="*/ 0 h 104"/>
                <a:gd name="T12" fmla="*/ 0 w 104"/>
                <a:gd name="T13" fmla="*/ 0 h 104"/>
                <a:gd name="T14" fmla="*/ 0 w 104"/>
                <a:gd name="T15" fmla="*/ 0 h 104"/>
                <a:gd name="T16" fmla="*/ 0 w 104"/>
                <a:gd name="T17" fmla="*/ 0 h 104"/>
                <a:gd name="T18" fmla="*/ 0 w 104"/>
                <a:gd name="T19" fmla="*/ 0 h 104"/>
                <a:gd name="T20" fmla="*/ 0 w 104"/>
                <a:gd name="T21" fmla="*/ 0 h 104"/>
                <a:gd name="T22" fmla="*/ 0 w 104"/>
                <a:gd name="T23" fmla="*/ 0 h 104"/>
                <a:gd name="T24" fmla="*/ 0 w 104"/>
                <a:gd name="T25" fmla="*/ 0 h 104"/>
                <a:gd name="T26" fmla="*/ 0 w 104"/>
                <a:gd name="T27" fmla="*/ 0 h 104"/>
                <a:gd name="T28" fmla="*/ 0 w 104"/>
                <a:gd name="T29" fmla="*/ 0 h 104"/>
                <a:gd name="T30" fmla="*/ 0 w 104"/>
                <a:gd name="T31" fmla="*/ 0 h 104"/>
                <a:gd name="T32" fmla="*/ 0 w 104"/>
                <a:gd name="T33" fmla="*/ 0 h 104"/>
                <a:gd name="T34" fmla="*/ 0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0 h 104"/>
                <a:gd name="T50" fmla="*/ 0 w 104"/>
                <a:gd name="T51" fmla="*/ 0 h 104"/>
                <a:gd name="T52" fmla="*/ 0 w 104"/>
                <a:gd name="T53" fmla="*/ 0 h 104"/>
                <a:gd name="T54" fmla="*/ 0 w 104"/>
                <a:gd name="T55" fmla="*/ 0 h 104"/>
                <a:gd name="T56" fmla="*/ 0 w 104"/>
                <a:gd name="T57" fmla="*/ 0 h 104"/>
                <a:gd name="T58" fmla="*/ 0 w 104"/>
                <a:gd name="T59" fmla="*/ 0 h 104"/>
                <a:gd name="T60" fmla="*/ 0 w 104"/>
                <a:gd name="T61" fmla="*/ 0 h 104"/>
                <a:gd name="T62" fmla="*/ 0 w 104"/>
                <a:gd name="T63" fmla="*/ 0 h 104"/>
                <a:gd name="T64" fmla="*/ 0 w 104"/>
                <a:gd name="T65" fmla="*/ 0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4"/>
                <a:gd name="T100" fmla="*/ 0 h 104"/>
                <a:gd name="T101" fmla="*/ 104 w 104"/>
                <a:gd name="T102" fmla="*/ 104 h 1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4" name="Freeform 82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5" name="Freeform 82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6" name="Freeform 82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0 w 148"/>
                <a:gd name="T1" fmla="*/ 0 h 712"/>
                <a:gd name="T2" fmla="*/ 0 w 148"/>
                <a:gd name="T3" fmla="*/ 0 h 712"/>
                <a:gd name="T4" fmla="*/ 0 w 148"/>
                <a:gd name="T5" fmla="*/ 0 h 712"/>
                <a:gd name="T6" fmla="*/ 0 w 148"/>
                <a:gd name="T7" fmla="*/ 0 h 712"/>
                <a:gd name="T8" fmla="*/ 0 w 148"/>
                <a:gd name="T9" fmla="*/ 0 h 712"/>
                <a:gd name="T10" fmla="*/ 0 w 148"/>
                <a:gd name="T11" fmla="*/ 0 h 712"/>
                <a:gd name="T12" fmla="*/ 0 w 148"/>
                <a:gd name="T13" fmla="*/ 0 h 712"/>
                <a:gd name="T14" fmla="*/ 0 w 148"/>
                <a:gd name="T15" fmla="*/ 0 h 712"/>
                <a:gd name="T16" fmla="*/ 0 w 148"/>
                <a:gd name="T17" fmla="*/ 0 h 712"/>
                <a:gd name="T18" fmla="*/ 0 w 148"/>
                <a:gd name="T19" fmla="*/ 0 h 712"/>
                <a:gd name="T20" fmla="*/ 0 w 148"/>
                <a:gd name="T21" fmla="*/ 0 h 712"/>
                <a:gd name="T22" fmla="*/ 0 w 148"/>
                <a:gd name="T23" fmla="*/ 0 h 712"/>
                <a:gd name="T24" fmla="*/ 0 w 148"/>
                <a:gd name="T25" fmla="*/ 0 h 712"/>
                <a:gd name="T26" fmla="*/ 0 w 148"/>
                <a:gd name="T27" fmla="*/ 0 h 712"/>
                <a:gd name="T28" fmla="*/ 0 w 148"/>
                <a:gd name="T29" fmla="*/ 0 h 712"/>
                <a:gd name="T30" fmla="*/ 0 w 148"/>
                <a:gd name="T31" fmla="*/ 0 h 712"/>
                <a:gd name="T32" fmla="*/ 0 w 148"/>
                <a:gd name="T33" fmla="*/ 0 h 712"/>
                <a:gd name="T34" fmla="*/ 0 w 148"/>
                <a:gd name="T35" fmla="*/ 0 h 712"/>
                <a:gd name="T36" fmla="*/ 0 w 148"/>
                <a:gd name="T37" fmla="*/ 0 h 712"/>
                <a:gd name="T38" fmla="*/ 0 w 148"/>
                <a:gd name="T39" fmla="*/ 0 h 712"/>
                <a:gd name="T40" fmla="*/ 0 w 148"/>
                <a:gd name="T41" fmla="*/ 0 h 712"/>
                <a:gd name="T42" fmla="*/ 0 w 148"/>
                <a:gd name="T43" fmla="*/ 0 h 712"/>
                <a:gd name="T44" fmla="*/ 0 w 148"/>
                <a:gd name="T45" fmla="*/ 0 h 712"/>
                <a:gd name="T46" fmla="*/ 0 w 148"/>
                <a:gd name="T47" fmla="*/ 0 h 712"/>
                <a:gd name="T48" fmla="*/ 0 w 148"/>
                <a:gd name="T49" fmla="*/ 0 h 712"/>
                <a:gd name="T50" fmla="*/ 0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712"/>
                <a:gd name="T80" fmla="*/ 148 w 148"/>
                <a:gd name="T81" fmla="*/ 712 h 71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7" name="Freeform 82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0 w 201"/>
                <a:gd name="T1" fmla="*/ 0 h 795"/>
                <a:gd name="T2" fmla="*/ 0 w 201"/>
                <a:gd name="T3" fmla="*/ 0 h 795"/>
                <a:gd name="T4" fmla="*/ 0 w 201"/>
                <a:gd name="T5" fmla="*/ 0 h 795"/>
                <a:gd name="T6" fmla="*/ 0 w 201"/>
                <a:gd name="T7" fmla="*/ 0 h 795"/>
                <a:gd name="T8" fmla="*/ 0 w 201"/>
                <a:gd name="T9" fmla="*/ 0 h 795"/>
                <a:gd name="T10" fmla="*/ 0 w 201"/>
                <a:gd name="T11" fmla="*/ 0 h 795"/>
                <a:gd name="T12" fmla="*/ 0 w 201"/>
                <a:gd name="T13" fmla="*/ 0 h 795"/>
                <a:gd name="T14" fmla="*/ 0 w 201"/>
                <a:gd name="T15" fmla="*/ 0 h 795"/>
                <a:gd name="T16" fmla="*/ 0 w 201"/>
                <a:gd name="T17" fmla="*/ 0 h 795"/>
                <a:gd name="T18" fmla="*/ 0 w 201"/>
                <a:gd name="T19" fmla="*/ 0 h 795"/>
                <a:gd name="T20" fmla="*/ 0 w 201"/>
                <a:gd name="T21" fmla="*/ 0 h 795"/>
                <a:gd name="T22" fmla="*/ 0 w 201"/>
                <a:gd name="T23" fmla="*/ 0 h 795"/>
                <a:gd name="T24" fmla="*/ 0 w 201"/>
                <a:gd name="T25" fmla="*/ 0 h 795"/>
                <a:gd name="T26" fmla="*/ 0 w 201"/>
                <a:gd name="T27" fmla="*/ 0 h 795"/>
                <a:gd name="T28" fmla="*/ 0 w 201"/>
                <a:gd name="T29" fmla="*/ 0 h 795"/>
                <a:gd name="T30" fmla="*/ 0 w 201"/>
                <a:gd name="T31" fmla="*/ 0 h 795"/>
                <a:gd name="T32" fmla="*/ 0 w 201"/>
                <a:gd name="T33" fmla="*/ 0 h 795"/>
                <a:gd name="T34" fmla="*/ 0 w 201"/>
                <a:gd name="T35" fmla="*/ 0 h 795"/>
                <a:gd name="T36" fmla="*/ 0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1"/>
                <a:gd name="T58" fmla="*/ 0 h 795"/>
                <a:gd name="T59" fmla="*/ 201 w 201"/>
                <a:gd name="T60" fmla="*/ 795 h 7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8" name="Freeform 82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0 w 129"/>
                <a:gd name="T1" fmla="*/ 0 h 622"/>
                <a:gd name="T2" fmla="*/ 0 w 129"/>
                <a:gd name="T3" fmla="*/ 0 h 622"/>
                <a:gd name="T4" fmla="*/ 0 w 129"/>
                <a:gd name="T5" fmla="*/ 0 h 622"/>
                <a:gd name="T6" fmla="*/ 0 w 129"/>
                <a:gd name="T7" fmla="*/ 0 h 622"/>
                <a:gd name="T8" fmla="*/ 0 w 129"/>
                <a:gd name="T9" fmla="*/ 0 h 622"/>
                <a:gd name="T10" fmla="*/ 0 w 129"/>
                <a:gd name="T11" fmla="*/ 0 h 622"/>
                <a:gd name="T12" fmla="*/ 0 w 129"/>
                <a:gd name="T13" fmla="*/ 0 h 622"/>
                <a:gd name="T14" fmla="*/ 0 w 129"/>
                <a:gd name="T15" fmla="*/ 0 h 622"/>
                <a:gd name="T16" fmla="*/ 0 w 129"/>
                <a:gd name="T17" fmla="*/ 0 h 622"/>
                <a:gd name="T18" fmla="*/ 0 w 129"/>
                <a:gd name="T19" fmla="*/ 0 h 622"/>
                <a:gd name="T20" fmla="*/ 0 w 129"/>
                <a:gd name="T21" fmla="*/ 0 h 622"/>
                <a:gd name="T22" fmla="*/ 0 w 129"/>
                <a:gd name="T23" fmla="*/ 0 h 622"/>
                <a:gd name="T24" fmla="*/ 0 w 129"/>
                <a:gd name="T25" fmla="*/ 0 h 622"/>
                <a:gd name="T26" fmla="*/ 0 w 129"/>
                <a:gd name="T27" fmla="*/ 0 h 622"/>
                <a:gd name="T28" fmla="*/ 0 w 129"/>
                <a:gd name="T29" fmla="*/ 0 h 622"/>
                <a:gd name="T30" fmla="*/ 0 w 129"/>
                <a:gd name="T31" fmla="*/ 0 h 622"/>
                <a:gd name="T32" fmla="*/ 0 w 129"/>
                <a:gd name="T33" fmla="*/ 0 h 622"/>
                <a:gd name="T34" fmla="*/ 0 w 129"/>
                <a:gd name="T35" fmla="*/ 0 h 622"/>
                <a:gd name="T36" fmla="*/ 0 w 129"/>
                <a:gd name="T37" fmla="*/ 0 h 622"/>
                <a:gd name="T38" fmla="*/ 0 w 129"/>
                <a:gd name="T39" fmla="*/ 0 h 622"/>
                <a:gd name="T40" fmla="*/ 0 w 129"/>
                <a:gd name="T41" fmla="*/ 0 h 622"/>
                <a:gd name="T42" fmla="*/ 0 w 129"/>
                <a:gd name="T43" fmla="*/ 0 h 622"/>
                <a:gd name="T44" fmla="*/ 0 w 129"/>
                <a:gd name="T45" fmla="*/ 0 h 622"/>
                <a:gd name="T46" fmla="*/ 0 w 129"/>
                <a:gd name="T47" fmla="*/ 0 h 622"/>
                <a:gd name="T48" fmla="*/ 0 w 129"/>
                <a:gd name="T49" fmla="*/ 0 h 622"/>
                <a:gd name="T50" fmla="*/ 0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9"/>
                <a:gd name="T79" fmla="*/ 0 h 622"/>
                <a:gd name="T80" fmla="*/ 129 w 129"/>
                <a:gd name="T81" fmla="*/ 622 h 6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9" name="Freeform 82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0 h 531"/>
                <a:gd name="T6" fmla="*/ 0 w 110"/>
                <a:gd name="T7" fmla="*/ 0 h 531"/>
                <a:gd name="T8" fmla="*/ 0 w 110"/>
                <a:gd name="T9" fmla="*/ 0 h 531"/>
                <a:gd name="T10" fmla="*/ 0 w 110"/>
                <a:gd name="T11" fmla="*/ 0 h 531"/>
                <a:gd name="T12" fmla="*/ 0 w 110"/>
                <a:gd name="T13" fmla="*/ 0 h 531"/>
                <a:gd name="T14" fmla="*/ 0 w 110"/>
                <a:gd name="T15" fmla="*/ 0 h 531"/>
                <a:gd name="T16" fmla="*/ 0 w 110"/>
                <a:gd name="T17" fmla="*/ 0 h 531"/>
                <a:gd name="T18" fmla="*/ 0 w 110"/>
                <a:gd name="T19" fmla="*/ 0 h 531"/>
                <a:gd name="T20" fmla="*/ 0 w 110"/>
                <a:gd name="T21" fmla="*/ 0 h 531"/>
                <a:gd name="T22" fmla="*/ 0 w 110"/>
                <a:gd name="T23" fmla="*/ 0 h 531"/>
                <a:gd name="T24" fmla="*/ 0 w 110"/>
                <a:gd name="T25" fmla="*/ 0 h 531"/>
                <a:gd name="T26" fmla="*/ 0 w 110"/>
                <a:gd name="T27" fmla="*/ 0 h 531"/>
                <a:gd name="T28" fmla="*/ 0 w 110"/>
                <a:gd name="T29" fmla="*/ 0 h 531"/>
                <a:gd name="T30" fmla="*/ 0 w 110"/>
                <a:gd name="T31" fmla="*/ 0 h 531"/>
                <a:gd name="T32" fmla="*/ 0 w 110"/>
                <a:gd name="T33" fmla="*/ 0 h 531"/>
                <a:gd name="T34" fmla="*/ 0 w 110"/>
                <a:gd name="T35" fmla="*/ 0 h 531"/>
                <a:gd name="T36" fmla="*/ 0 w 110"/>
                <a:gd name="T37" fmla="*/ 0 h 531"/>
                <a:gd name="T38" fmla="*/ 0 w 110"/>
                <a:gd name="T39" fmla="*/ 0 h 531"/>
                <a:gd name="T40" fmla="*/ 0 w 110"/>
                <a:gd name="T41" fmla="*/ 0 h 531"/>
                <a:gd name="T42" fmla="*/ 0 w 110"/>
                <a:gd name="T43" fmla="*/ 0 h 531"/>
                <a:gd name="T44" fmla="*/ 0 w 110"/>
                <a:gd name="T45" fmla="*/ 0 h 531"/>
                <a:gd name="T46" fmla="*/ 0 w 110"/>
                <a:gd name="T47" fmla="*/ 0 h 531"/>
                <a:gd name="T48" fmla="*/ 0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0"/>
                <a:gd name="T79" fmla="*/ 0 h 531"/>
                <a:gd name="T80" fmla="*/ 110 w 110"/>
                <a:gd name="T81" fmla="*/ 531 h 5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0" name="Freeform 82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0 h 438"/>
                <a:gd name="T6" fmla="*/ 0 w 92"/>
                <a:gd name="T7" fmla="*/ 0 h 438"/>
                <a:gd name="T8" fmla="*/ 0 w 92"/>
                <a:gd name="T9" fmla="*/ 0 h 438"/>
                <a:gd name="T10" fmla="*/ 0 w 92"/>
                <a:gd name="T11" fmla="*/ 0 h 438"/>
                <a:gd name="T12" fmla="*/ 0 w 92"/>
                <a:gd name="T13" fmla="*/ 0 h 438"/>
                <a:gd name="T14" fmla="*/ 0 w 92"/>
                <a:gd name="T15" fmla="*/ 0 h 438"/>
                <a:gd name="T16" fmla="*/ 0 w 92"/>
                <a:gd name="T17" fmla="*/ 0 h 438"/>
                <a:gd name="T18" fmla="*/ 0 w 92"/>
                <a:gd name="T19" fmla="*/ 0 h 438"/>
                <a:gd name="T20" fmla="*/ 0 w 92"/>
                <a:gd name="T21" fmla="*/ 0 h 438"/>
                <a:gd name="T22" fmla="*/ 0 w 92"/>
                <a:gd name="T23" fmla="*/ 0 h 438"/>
                <a:gd name="T24" fmla="*/ 0 w 92"/>
                <a:gd name="T25" fmla="*/ 0 h 438"/>
                <a:gd name="T26" fmla="*/ 0 w 92"/>
                <a:gd name="T27" fmla="*/ 0 h 438"/>
                <a:gd name="T28" fmla="*/ 0 w 92"/>
                <a:gd name="T29" fmla="*/ 0 h 438"/>
                <a:gd name="T30" fmla="*/ 0 w 92"/>
                <a:gd name="T31" fmla="*/ 0 h 438"/>
                <a:gd name="T32" fmla="*/ 0 w 92"/>
                <a:gd name="T33" fmla="*/ 0 h 438"/>
                <a:gd name="T34" fmla="*/ 0 w 92"/>
                <a:gd name="T35" fmla="*/ 0 h 438"/>
                <a:gd name="T36" fmla="*/ 0 w 92"/>
                <a:gd name="T37" fmla="*/ 0 h 438"/>
                <a:gd name="T38" fmla="*/ 0 w 92"/>
                <a:gd name="T39" fmla="*/ 0 h 438"/>
                <a:gd name="T40" fmla="*/ 0 w 92"/>
                <a:gd name="T41" fmla="*/ 0 h 438"/>
                <a:gd name="T42" fmla="*/ 0 w 92"/>
                <a:gd name="T43" fmla="*/ 0 h 438"/>
                <a:gd name="T44" fmla="*/ 0 w 92"/>
                <a:gd name="T45" fmla="*/ 0 h 438"/>
                <a:gd name="T46" fmla="*/ 0 w 92"/>
                <a:gd name="T47" fmla="*/ 0 h 438"/>
                <a:gd name="T48" fmla="*/ 0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2"/>
                <a:gd name="T79" fmla="*/ 0 h 438"/>
                <a:gd name="T80" fmla="*/ 92 w 92"/>
                <a:gd name="T81" fmla="*/ 438 h 4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1" name="Freeform 82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0 h 347"/>
                <a:gd name="T8" fmla="*/ 0 w 73"/>
                <a:gd name="T9" fmla="*/ 0 h 347"/>
                <a:gd name="T10" fmla="*/ 0 w 73"/>
                <a:gd name="T11" fmla="*/ 0 h 347"/>
                <a:gd name="T12" fmla="*/ 0 w 73"/>
                <a:gd name="T13" fmla="*/ 0 h 347"/>
                <a:gd name="T14" fmla="*/ 0 w 73"/>
                <a:gd name="T15" fmla="*/ 0 h 347"/>
                <a:gd name="T16" fmla="*/ 0 w 73"/>
                <a:gd name="T17" fmla="*/ 0 h 347"/>
                <a:gd name="T18" fmla="*/ 0 w 73"/>
                <a:gd name="T19" fmla="*/ 0 h 347"/>
                <a:gd name="T20" fmla="*/ 0 w 73"/>
                <a:gd name="T21" fmla="*/ 0 h 347"/>
                <a:gd name="T22" fmla="*/ 0 w 73"/>
                <a:gd name="T23" fmla="*/ 0 h 347"/>
                <a:gd name="T24" fmla="*/ 0 w 73"/>
                <a:gd name="T25" fmla="*/ 0 h 347"/>
                <a:gd name="T26" fmla="*/ 0 w 73"/>
                <a:gd name="T27" fmla="*/ 0 h 347"/>
                <a:gd name="T28" fmla="*/ 0 w 73"/>
                <a:gd name="T29" fmla="*/ 0 h 347"/>
                <a:gd name="T30" fmla="*/ 0 w 73"/>
                <a:gd name="T31" fmla="*/ 0 h 347"/>
                <a:gd name="T32" fmla="*/ 0 w 73"/>
                <a:gd name="T33" fmla="*/ 0 h 347"/>
                <a:gd name="T34" fmla="*/ 0 w 73"/>
                <a:gd name="T35" fmla="*/ 0 h 347"/>
                <a:gd name="T36" fmla="*/ 0 w 73"/>
                <a:gd name="T37" fmla="*/ 0 h 347"/>
                <a:gd name="T38" fmla="*/ 0 w 73"/>
                <a:gd name="T39" fmla="*/ 0 h 347"/>
                <a:gd name="T40" fmla="*/ 0 w 73"/>
                <a:gd name="T41" fmla="*/ 0 h 347"/>
                <a:gd name="T42" fmla="*/ 0 w 73"/>
                <a:gd name="T43" fmla="*/ 0 h 347"/>
                <a:gd name="T44" fmla="*/ 0 w 73"/>
                <a:gd name="T45" fmla="*/ 0 h 347"/>
                <a:gd name="T46" fmla="*/ 0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3"/>
                <a:gd name="T79" fmla="*/ 0 h 347"/>
                <a:gd name="T80" fmla="*/ 73 w 73"/>
                <a:gd name="T81" fmla="*/ 347 h 34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2" name="Freeform 83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0 h 256"/>
                <a:gd name="T8" fmla="*/ 0 w 52"/>
                <a:gd name="T9" fmla="*/ 0 h 256"/>
                <a:gd name="T10" fmla="*/ 0 w 52"/>
                <a:gd name="T11" fmla="*/ 0 h 256"/>
                <a:gd name="T12" fmla="*/ 0 w 52"/>
                <a:gd name="T13" fmla="*/ 0 h 256"/>
                <a:gd name="T14" fmla="*/ 0 w 52"/>
                <a:gd name="T15" fmla="*/ 0 h 256"/>
                <a:gd name="T16" fmla="*/ 0 w 52"/>
                <a:gd name="T17" fmla="*/ 0 h 256"/>
                <a:gd name="T18" fmla="*/ 0 w 52"/>
                <a:gd name="T19" fmla="*/ 0 h 256"/>
                <a:gd name="T20" fmla="*/ 0 w 52"/>
                <a:gd name="T21" fmla="*/ 0 h 256"/>
                <a:gd name="T22" fmla="*/ 0 w 52"/>
                <a:gd name="T23" fmla="*/ 0 h 256"/>
                <a:gd name="T24" fmla="*/ 0 w 52"/>
                <a:gd name="T25" fmla="*/ 0 h 256"/>
                <a:gd name="T26" fmla="*/ 0 w 52"/>
                <a:gd name="T27" fmla="*/ 0 h 256"/>
                <a:gd name="T28" fmla="*/ 0 w 52"/>
                <a:gd name="T29" fmla="*/ 0 h 256"/>
                <a:gd name="T30" fmla="*/ 0 w 52"/>
                <a:gd name="T31" fmla="*/ 0 h 256"/>
                <a:gd name="T32" fmla="*/ 0 w 52"/>
                <a:gd name="T33" fmla="*/ 0 h 256"/>
                <a:gd name="T34" fmla="*/ 0 w 52"/>
                <a:gd name="T35" fmla="*/ 0 h 256"/>
                <a:gd name="T36" fmla="*/ 0 w 52"/>
                <a:gd name="T37" fmla="*/ 0 h 256"/>
                <a:gd name="T38" fmla="*/ 0 w 52"/>
                <a:gd name="T39" fmla="*/ 0 h 256"/>
                <a:gd name="T40" fmla="*/ 0 w 52"/>
                <a:gd name="T41" fmla="*/ 0 h 256"/>
                <a:gd name="T42" fmla="*/ 0 w 52"/>
                <a:gd name="T43" fmla="*/ 0 h 256"/>
                <a:gd name="T44" fmla="*/ 0 w 52"/>
                <a:gd name="T45" fmla="*/ 0 h 256"/>
                <a:gd name="T46" fmla="*/ 0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2"/>
                <a:gd name="T79" fmla="*/ 0 h 256"/>
                <a:gd name="T80" fmla="*/ 52 w 52"/>
                <a:gd name="T81" fmla="*/ 256 h 2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3" name="Freeform 83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0 w 176"/>
                <a:gd name="T1" fmla="*/ 0 h 693"/>
                <a:gd name="T2" fmla="*/ 0 w 176"/>
                <a:gd name="T3" fmla="*/ 0 h 693"/>
                <a:gd name="T4" fmla="*/ 0 w 176"/>
                <a:gd name="T5" fmla="*/ 0 h 693"/>
                <a:gd name="T6" fmla="*/ 0 w 176"/>
                <a:gd name="T7" fmla="*/ 0 h 693"/>
                <a:gd name="T8" fmla="*/ 0 w 176"/>
                <a:gd name="T9" fmla="*/ 0 h 693"/>
                <a:gd name="T10" fmla="*/ 0 w 176"/>
                <a:gd name="T11" fmla="*/ 0 h 693"/>
                <a:gd name="T12" fmla="*/ 0 w 176"/>
                <a:gd name="T13" fmla="*/ 0 h 693"/>
                <a:gd name="T14" fmla="*/ 0 w 176"/>
                <a:gd name="T15" fmla="*/ 0 h 693"/>
                <a:gd name="T16" fmla="*/ 0 w 176"/>
                <a:gd name="T17" fmla="*/ 0 h 693"/>
                <a:gd name="T18" fmla="*/ 0 w 176"/>
                <a:gd name="T19" fmla="*/ 0 h 693"/>
                <a:gd name="T20" fmla="*/ 0 w 176"/>
                <a:gd name="T21" fmla="*/ 0 h 693"/>
                <a:gd name="T22" fmla="*/ 0 w 176"/>
                <a:gd name="T23" fmla="*/ 0 h 693"/>
                <a:gd name="T24" fmla="*/ 0 w 176"/>
                <a:gd name="T25" fmla="*/ 0 h 693"/>
                <a:gd name="T26" fmla="*/ 0 w 176"/>
                <a:gd name="T27" fmla="*/ 0 h 693"/>
                <a:gd name="T28" fmla="*/ 0 w 176"/>
                <a:gd name="T29" fmla="*/ 0 h 693"/>
                <a:gd name="T30" fmla="*/ 0 w 176"/>
                <a:gd name="T31" fmla="*/ 0 h 693"/>
                <a:gd name="T32" fmla="*/ 0 w 176"/>
                <a:gd name="T33" fmla="*/ 0 h 693"/>
                <a:gd name="T34" fmla="*/ 0 w 176"/>
                <a:gd name="T35" fmla="*/ 0 h 693"/>
                <a:gd name="T36" fmla="*/ 0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6"/>
                <a:gd name="T58" fmla="*/ 0 h 693"/>
                <a:gd name="T59" fmla="*/ 176 w 176"/>
                <a:gd name="T60" fmla="*/ 693 h 6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4" name="Freeform 83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0 w 149"/>
                <a:gd name="T1" fmla="*/ 0 h 592"/>
                <a:gd name="T2" fmla="*/ 0 w 149"/>
                <a:gd name="T3" fmla="*/ 0 h 592"/>
                <a:gd name="T4" fmla="*/ 0 w 149"/>
                <a:gd name="T5" fmla="*/ 0 h 592"/>
                <a:gd name="T6" fmla="*/ 0 w 149"/>
                <a:gd name="T7" fmla="*/ 0 h 592"/>
                <a:gd name="T8" fmla="*/ 0 w 149"/>
                <a:gd name="T9" fmla="*/ 0 h 592"/>
                <a:gd name="T10" fmla="*/ 0 w 149"/>
                <a:gd name="T11" fmla="*/ 0 h 592"/>
                <a:gd name="T12" fmla="*/ 0 w 149"/>
                <a:gd name="T13" fmla="*/ 0 h 592"/>
                <a:gd name="T14" fmla="*/ 0 w 149"/>
                <a:gd name="T15" fmla="*/ 0 h 592"/>
                <a:gd name="T16" fmla="*/ 0 w 149"/>
                <a:gd name="T17" fmla="*/ 0 h 592"/>
                <a:gd name="T18" fmla="*/ 0 w 149"/>
                <a:gd name="T19" fmla="*/ 0 h 592"/>
                <a:gd name="T20" fmla="*/ 0 w 149"/>
                <a:gd name="T21" fmla="*/ 0 h 592"/>
                <a:gd name="T22" fmla="*/ 0 w 149"/>
                <a:gd name="T23" fmla="*/ 0 h 592"/>
                <a:gd name="T24" fmla="*/ 0 w 149"/>
                <a:gd name="T25" fmla="*/ 0 h 592"/>
                <a:gd name="T26" fmla="*/ 0 w 149"/>
                <a:gd name="T27" fmla="*/ 0 h 592"/>
                <a:gd name="T28" fmla="*/ 0 w 149"/>
                <a:gd name="T29" fmla="*/ 0 h 592"/>
                <a:gd name="T30" fmla="*/ 0 w 149"/>
                <a:gd name="T31" fmla="*/ 0 h 592"/>
                <a:gd name="T32" fmla="*/ 0 w 149"/>
                <a:gd name="T33" fmla="*/ 0 h 592"/>
                <a:gd name="T34" fmla="*/ 0 w 149"/>
                <a:gd name="T35" fmla="*/ 0 h 592"/>
                <a:gd name="T36" fmla="*/ 0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9"/>
                <a:gd name="T58" fmla="*/ 0 h 592"/>
                <a:gd name="T59" fmla="*/ 149 w 149"/>
                <a:gd name="T60" fmla="*/ 592 h 5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5" name="Freeform 83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0 w 124"/>
                <a:gd name="T1" fmla="*/ 0 h 490"/>
                <a:gd name="T2" fmla="*/ 0 w 124"/>
                <a:gd name="T3" fmla="*/ 0 h 490"/>
                <a:gd name="T4" fmla="*/ 0 w 124"/>
                <a:gd name="T5" fmla="*/ 0 h 490"/>
                <a:gd name="T6" fmla="*/ 0 w 124"/>
                <a:gd name="T7" fmla="*/ 0 h 490"/>
                <a:gd name="T8" fmla="*/ 0 w 124"/>
                <a:gd name="T9" fmla="*/ 0 h 490"/>
                <a:gd name="T10" fmla="*/ 0 w 124"/>
                <a:gd name="T11" fmla="*/ 0 h 490"/>
                <a:gd name="T12" fmla="*/ 0 w 124"/>
                <a:gd name="T13" fmla="*/ 0 h 490"/>
                <a:gd name="T14" fmla="*/ 0 w 124"/>
                <a:gd name="T15" fmla="*/ 0 h 490"/>
                <a:gd name="T16" fmla="*/ 0 w 124"/>
                <a:gd name="T17" fmla="*/ 0 h 490"/>
                <a:gd name="T18" fmla="*/ 0 w 124"/>
                <a:gd name="T19" fmla="*/ 0 h 490"/>
                <a:gd name="T20" fmla="*/ 0 w 124"/>
                <a:gd name="T21" fmla="*/ 0 h 490"/>
                <a:gd name="T22" fmla="*/ 0 w 124"/>
                <a:gd name="T23" fmla="*/ 0 h 490"/>
                <a:gd name="T24" fmla="*/ 0 w 124"/>
                <a:gd name="T25" fmla="*/ 0 h 490"/>
                <a:gd name="T26" fmla="*/ 0 w 124"/>
                <a:gd name="T27" fmla="*/ 0 h 490"/>
                <a:gd name="T28" fmla="*/ 0 w 124"/>
                <a:gd name="T29" fmla="*/ 0 h 490"/>
                <a:gd name="T30" fmla="*/ 0 w 124"/>
                <a:gd name="T31" fmla="*/ 0 h 490"/>
                <a:gd name="T32" fmla="*/ 0 w 124"/>
                <a:gd name="T33" fmla="*/ 0 h 490"/>
                <a:gd name="T34" fmla="*/ 0 w 124"/>
                <a:gd name="T35" fmla="*/ 0 h 490"/>
                <a:gd name="T36" fmla="*/ 0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490"/>
                <a:gd name="T59" fmla="*/ 124 w 124"/>
                <a:gd name="T60" fmla="*/ 490 h 4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6" name="Freeform 83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0 w 99"/>
                <a:gd name="T1" fmla="*/ 0 h 389"/>
                <a:gd name="T2" fmla="*/ 0 w 99"/>
                <a:gd name="T3" fmla="*/ 0 h 389"/>
                <a:gd name="T4" fmla="*/ 0 w 99"/>
                <a:gd name="T5" fmla="*/ 0 h 389"/>
                <a:gd name="T6" fmla="*/ 0 w 99"/>
                <a:gd name="T7" fmla="*/ 0 h 389"/>
                <a:gd name="T8" fmla="*/ 0 w 99"/>
                <a:gd name="T9" fmla="*/ 0 h 389"/>
                <a:gd name="T10" fmla="*/ 0 w 99"/>
                <a:gd name="T11" fmla="*/ 0 h 389"/>
                <a:gd name="T12" fmla="*/ 0 w 99"/>
                <a:gd name="T13" fmla="*/ 0 h 389"/>
                <a:gd name="T14" fmla="*/ 0 w 99"/>
                <a:gd name="T15" fmla="*/ 0 h 389"/>
                <a:gd name="T16" fmla="*/ 0 w 99"/>
                <a:gd name="T17" fmla="*/ 0 h 389"/>
                <a:gd name="T18" fmla="*/ 0 w 99"/>
                <a:gd name="T19" fmla="*/ 0 h 389"/>
                <a:gd name="T20" fmla="*/ 0 w 99"/>
                <a:gd name="T21" fmla="*/ 0 h 389"/>
                <a:gd name="T22" fmla="*/ 0 w 99"/>
                <a:gd name="T23" fmla="*/ 0 h 389"/>
                <a:gd name="T24" fmla="*/ 0 w 99"/>
                <a:gd name="T25" fmla="*/ 0 h 389"/>
                <a:gd name="T26" fmla="*/ 0 w 99"/>
                <a:gd name="T27" fmla="*/ 0 h 389"/>
                <a:gd name="T28" fmla="*/ 0 w 99"/>
                <a:gd name="T29" fmla="*/ 0 h 389"/>
                <a:gd name="T30" fmla="*/ 0 w 99"/>
                <a:gd name="T31" fmla="*/ 0 h 389"/>
                <a:gd name="T32" fmla="*/ 0 w 99"/>
                <a:gd name="T33" fmla="*/ 0 h 389"/>
                <a:gd name="T34" fmla="*/ 0 w 99"/>
                <a:gd name="T35" fmla="*/ 0 h 389"/>
                <a:gd name="T36" fmla="*/ 0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9"/>
                <a:gd name="T58" fmla="*/ 0 h 389"/>
                <a:gd name="T59" fmla="*/ 99 w 99"/>
                <a:gd name="T60" fmla="*/ 389 h 3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7" name="Freeform 83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0 w 72"/>
                <a:gd name="T1" fmla="*/ 0 h 287"/>
                <a:gd name="T2" fmla="*/ 0 w 72"/>
                <a:gd name="T3" fmla="*/ 0 h 287"/>
                <a:gd name="T4" fmla="*/ 0 w 72"/>
                <a:gd name="T5" fmla="*/ 0 h 287"/>
                <a:gd name="T6" fmla="*/ 0 w 72"/>
                <a:gd name="T7" fmla="*/ 0 h 287"/>
                <a:gd name="T8" fmla="*/ 0 w 72"/>
                <a:gd name="T9" fmla="*/ 0 h 287"/>
                <a:gd name="T10" fmla="*/ 0 w 72"/>
                <a:gd name="T11" fmla="*/ 0 h 287"/>
                <a:gd name="T12" fmla="*/ 0 w 72"/>
                <a:gd name="T13" fmla="*/ 0 h 287"/>
                <a:gd name="T14" fmla="*/ 0 w 72"/>
                <a:gd name="T15" fmla="*/ 0 h 287"/>
                <a:gd name="T16" fmla="*/ 0 w 72"/>
                <a:gd name="T17" fmla="*/ 0 h 287"/>
                <a:gd name="T18" fmla="*/ 0 w 72"/>
                <a:gd name="T19" fmla="*/ 0 h 287"/>
                <a:gd name="T20" fmla="*/ 0 w 72"/>
                <a:gd name="T21" fmla="*/ 0 h 287"/>
                <a:gd name="T22" fmla="*/ 0 w 72"/>
                <a:gd name="T23" fmla="*/ 0 h 287"/>
                <a:gd name="T24" fmla="*/ 0 w 72"/>
                <a:gd name="T25" fmla="*/ 0 h 287"/>
                <a:gd name="T26" fmla="*/ 0 w 72"/>
                <a:gd name="T27" fmla="*/ 0 h 287"/>
                <a:gd name="T28" fmla="*/ 0 w 72"/>
                <a:gd name="T29" fmla="*/ 0 h 287"/>
                <a:gd name="T30" fmla="*/ 0 w 72"/>
                <a:gd name="T31" fmla="*/ 0 h 287"/>
                <a:gd name="T32" fmla="*/ 0 w 72"/>
                <a:gd name="T33" fmla="*/ 0 h 287"/>
                <a:gd name="T34" fmla="*/ 0 w 72"/>
                <a:gd name="T35" fmla="*/ 0 h 287"/>
                <a:gd name="T36" fmla="*/ 0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87"/>
                <a:gd name="T59" fmla="*/ 72 w 72"/>
                <a:gd name="T60" fmla="*/ 287 h 2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8" name="Rectangle 83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9" name="Freeform 83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0 h 418"/>
                <a:gd name="T4" fmla="*/ 0 w 354"/>
                <a:gd name="T5" fmla="*/ 0 h 418"/>
                <a:gd name="T6" fmla="*/ 0 w 354"/>
                <a:gd name="T7" fmla="*/ 0 h 418"/>
                <a:gd name="T8" fmla="*/ 0 w 354"/>
                <a:gd name="T9" fmla="*/ 0 h 418"/>
                <a:gd name="T10" fmla="*/ 0 w 354"/>
                <a:gd name="T11" fmla="*/ 0 h 418"/>
                <a:gd name="T12" fmla="*/ 0 w 354"/>
                <a:gd name="T13" fmla="*/ 0 h 418"/>
                <a:gd name="T14" fmla="*/ 0 w 354"/>
                <a:gd name="T15" fmla="*/ 0 h 418"/>
                <a:gd name="T16" fmla="*/ 0 w 354"/>
                <a:gd name="T17" fmla="*/ 0 h 418"/>
                <a:gd name="T18" fmla="*/ 0 w 354"/>
                <a:gd name="T19" fmla="*/ 0 h 418"/>
                <a:gd name="T20" fmla="*/ 0 w 354"/>
                <a:gd name="T21" fmla="*/ 0 h 418"/>
                <a:gd name="T22" fmla="*/ 0 w 354"/>
                <a:gd name="T23" fmla="*/ 0 h 418"/>
                <a:gd name="T24" fmla="*/ 0 w 354"/>
                <a:gd name="T25" fmla="*/ 0 h 418"/>
                <a:gd name="T26" fmla="*/ 0 w 354"/>
                <a:gd name="T27" fmla="*/ 0 h 418"/>
                <a:gd name="T28" fmla="*/ 0 w 354"/>
                <a:gd name="T29" fmla="*/ 0 h 418"/>
                <a:gd name="T30" fmla="*/ 0 w 354"/>
                <a:gd name="T31" fmla="*/ 0 h 418"/>
                <a:gd name="T32" fmla="*/ 0 w 354"/>
                <a:gd name="T33" fmla="*/ 0 h 418"/>
                <a:gd name="T34" fmla="*/ 0 w 354"/>
                <a:gd name="T35" fmla="*/ 0 h 418"/>
                <a:gd name="T36" fmla="*/ 0 w 354"/>
                <a:gd name="T37" fmla="*/ 0 h 418"/>
                <a:gd name="T38" fmla="*/ 0 w 354"/>
                <a:gd name="T39" fmla="*/ 0 h 418"/>
                <a:gd name="T40" fmla="*/ 0 w 354"/>
                <a:gd name="T41" fmla="*/ 0 h 418"/>
                <a:gd name="T42" fmla="*/ 0 w 354"/>
                <a:gd name="T43" fmla="*/ 0 h 418"/>
                <a:gd name="T44" fmla="*/ 0 w 354"/>
                <a:gd name="T45" fmla="*/ 0 h 418"/>
                <a:gd name="T46" fmla="*/ 0 w 354"/>
                <a:gd name="T47" fmla="*/ 0 h 418"/>
                <a:gd name="T48" fmla="*/ 0 w 354"/>
                <a:gd name="T49" fmla="*/ 0 h 418"/>
                <a:gd name="T50" fmla="*/ 0 w 354"/>
                <a:gd name="T51" fmla="*/ 0 h 418"/>
                <a:gd name="T52" fmla="*/ 0 w 354"/>
                <a:gd name="T53" fmla="*/ 0 h 418"/>
                <a:gd name="T54" fmla="*/ 0 w 354"/>
                <a:gd name="T55" fmla="*/ 0 h 418"/>
                <a:gd name="T56" fmla="*/ 0 w 354"/>
                <a:gd name="T57" fmla="*/ 0 h 418"/>
                <a:gd name="T58" fmla="*/ 0 w 354"/>
                <a:gd name="T59" fmla="*/ 0 h 418"/>
                <a:gd name="T60" fmla="*/ 0 w 354"/>
                <a:gd name="T61" fmla="*/ 0 h 418"/>
                <a:gd name="T62" fmla="*/ 0 w 354"/>
                <a:gd name="T63" fmla="*/ 0 h 418"/>
                <a:gd name="T64" fmla="*/ 0 w 354"/>
                <a:gd name="T65" fmla="*/ 0 h 418"/>
                <a:gd name="T66" fmla="*/ 0 w 354"/>
                <a:gd name="T67" fmla="*/ 0 h 418"/>
                <a:gd name="T68" fmla="*/ 0 w 354"/>
                <a:gd name="T69" fmla="*/ 0 h 418"/>
                <a:gd name="T70" fmla="*/ 0 w 354"/>
                <a:gd name="T71" fmla="*/ 0 h 418"/>
                <a:gd name="T72" fmla="*/ 0 w 354"/>
                <a:gd name="T73" fmla="*/ 0 h 418"/>
                <a:gd name="T74" fmla="*/ 0 w 354"/>
                <a:gd name="T75" fmla="*/ 0 h 418"/>
                <a:gd name="T76" fmla="*/ 0 w 354"/>
                <a:gd name="T77" fmla="*/ 0 h 418"/>
                <a:gd name="T78" fmla="*/ 0 w 354"/>
                <a:gd name="T79" fmla="*/ 0 h 418"/>
                <a:gd name="T80" fmla="*/ 0 w 354"/>
                <a:gd name="T81" fmla="*/ 0 h 418"/>
                <a:gd name="T82" fmla="*/ 0 w 354"/>
                <a:gd name="T83" fmla="*/ 0 h 418"/>
                <a:gd name="T84" fmla="*/ 0 w 354"/>
                <a:gd name="T85" fmla="*/ 0 h 418"/>
                <a:gd name="T86" fmla="*/ 0 w 354"/>
                <a:gd name="T87" fmla="*/ 0 h 418"/>
                <a:gd name="T88" fmla="*/ 0 w 354"/>
                <a:gd name="T89" fmla="*/ 0 h 418"/>
                <a:gd name="T90" fmla="*/ 0 w 354"/>
                <a:gd name="T91" fmla="*/ 0 h 418"/>
                <a:gd name="T92" fmla="*/ 0 w 354"/>
                <a:gd name="T93" fmla="*/ 0 h 418"/>
                <a:gd name="T94" fmla="*/ 0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4"/>
                <a:gd name="T148" fmla="*/ 0 h 418"/>
                <a:gd name="T149" fmla="*/ 354 w 354"/>
                <a:gd name="T150" fmla="*/ 418 h 41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80" name="Freeform 83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81" name="Freeform 83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82" name="Freeform 84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0 h 868"/>
                <a:gd name="T4" fmla="*/ 0 w 469"/>
                <a:gd name="T5" fmla="*/ 0 h 868"/>
                <a:gd name="T6" fmla="*/ 0 w 469"/>
                <a:gd name="T7" fmla="*/ 0 h 868"/>
                <a:gd name="T8" fmla="*/ 0 w 469"/>
                <a:gd name="T9" fmla="*/ 0 h 868"/>
                <a:gd name="T10" fmla="*/ 0 w 469"/>
                <a:gd name="T11" fmla="*/ 0 h 868"/>
                <a:gd name="T12" fmla="*/ 0 w 469"/>
                <a:gd name="T13" fmla="*/ 0 h 868"/>
                <a:gd name="T14" fmla="*/ 0 w 469"/>
                <a:gd name="T15" fmla="*/ 0 h 868"/>
                <a:gd name="T16" fmla="*/ 0 w 469"/>
                <a:gd name="T17" fmla="*/ 0 h 868"/>
                <a:gd name="T18" fmla="*/ 0 w 469"/>
                <a:gd name="T19" fmla="*/ 0 h 868"/>
                <a:gd name="T20" fmla="*/ 0 w 469"/>
                <a:gd name="T21" fmla="*/ 0 h 868"/>
                <a:gd name="T22" fmla="*/ 0 w 469"/>
                <a:gd name="T23" fmla="*/ 0 h 868"/>
                <a:gd name="T24" fmla="*/ 0 w 469"/>
                <a:gd name="T25" fmla="*/ 0 h 868"/>
                <a:gd name="T26" fmla="*/ 0 w 469"/>
                <a:gd name="T27" fmla="*/ 0 h 868"/>
                <a:gd name="T28" fmla="*/ 0 w 469"/>
                <a:gd name="T29" fmla="*/ 0 h 868"/>
                <a:gd name="T30" fmla="*/ 0 w 469"/>
                <a:gd name="T31" fmla="*/ 0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9"/>
                <a:gd name="T55" fmla="*/ 0 h 868"/>
                <a:gd name="T56" fmla="*/ 469 w 469"/>
                <a:gd name="T57" fmla="*/ 868 h 8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83" name="Freeform 84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0 h 118"/>
                <a:gd name="T2" fmla="*/ 0 w 604"/>
                <a:gd name="T3" fmla="*/ 0 h 118"/>
                <a:gd name="T4" fmla="*/ 0 w 604"/>
                <a:gd name="T5" fmla="*/ 0 h 118"/>
                <a:gd name="T6" fmla="*/ 0 w 604"/>
                <a:gd name="T7" fmla="*/ 0 h 118"/>
                <a:gd name="T8" fmla="*/ 0 w 604"/>
                <a:gd name="T9" fmla="*/ 0 h 118"/>
                <a:gd name="T10" fmla="*/ 0 w 604"/>
                <a:gd name="T11" fmla="*/ 0 h 118"/>
                <a:gd name="T12" fmla="*/ 0 w 604"/>
                <a:gd name="T13" fmla="*/ 0 h 118"/>
                <a:gd name="T14" fmla="*/ 0 w 604"/>
                <a:gd name="T15" fmla="*/ 0 h 118"/>
                <a:gd name="T16" fmla="*/ 0 w 604"/>
                <a:gd name="T17" fmla="*/ 0 h 118"/>
                <a:gd name="T18" fmla="*/ 0 w 604"/>
                <a:gd name="T19" fmla="*/ 0 h 118"/>
                <a:gd name="T20" fmla="*/ 0 w 604"/>
                <a:gd name="T21" fmla="*/ 0 h 118"/>
                <a:gd name="T22" fmla="*/ 0 w 604"/>
                <a:gd name="T23" fmla="*/ 0 h 118"/>
                <a:gd name="T24" fmla="*/ 0 w 604"/>
                <a:gd name="T25" fmla="*/ 0 h 118"/>
                <a:gd name="T26" fmla="*/ 0 w 604"/>
                <a:gd name="T27" fmla="*/ 0 h 118"/>
                <a:gd name="T28" fmla="*/ 0 w 604"/>
                <a:gd name="T29" fmla="*/ 0 h 118"/>
                <a:gd name="T30" fmla="*/ 0 w 604"/>
                <a:gd name="T31" fmla="*/ 0 h 118"/>
                <a:gd name="T32" fmla="*/ 0 w 604"/>
                <a:gd name="T33" fmla="*/ 0 h 118"/>
                <a:gd name="T34" fmla="*/ 0 w 604"/>
                <a:gd name="T35" fmla="*/ 0 h 118"/>
                <a:gd name="T36" fmla="*/ 0 w 604"/>
                <a:gd name="T37" fmla="*/ 0 h 118"/>
                <a:gd name="T38" fmla="*/ 0 w 604"/>
                <a:gd name="T39" fmla="*/ 0 h 118"/>
                <a:gd name="T40" fmla="*/ 0 w 604"/>
                <a:gd name="T41" fmla="*/ 0 h 118"/>
                <a:gd name="T42" fmla="*/ 0 w 604"/>
                <a:gd name="T43" fmla="*/ 0 h 118"/>
                <a:gd name="T44" fmla="*/ 0 w 604"/>
                <a:gd name="T45" fmla="*/ 0 h 118"/>
                <a:gd name="T46" fmla="*/ 0 w 604"/>
                <a:gd name="T47" fmla="*/ 0 h 118"/>
                <a:gd name="T48" fmla="*/ 0 w 604"/>
                <a:gd name="T49" fmla="*/ 0 h 118"/>
                <a:gd name="T50" fmla="*/ 0 w 604"/>
                <a:gd name="T51" fmla="*/ 0 h 118"/>
                <a:gd name="T52" fmla="*/ 0 w 604"/>
                <a:gd name="T53" fmla="*/ 0 h 118"/>
                <a:gd name="T54" fmla="*/ 0 w 604"/>
                <a:gd name="T55" fmla="*/ 0 h 118"/>
                <a:gd name="T56" fmla="*/ 0 w 604"/>
                <a:gd name="T57" fmla="*/ 0 h 118"/>
                <a:gd name="T58" fmla="*/ 0 w 604"/>
                <a:gd name="T59" fmla="*/ 0 h 118"/>
                <a:gd name="T60" fmla="*/ 0 w 604"/>
                <a:gd name="T61" fmla="*/ 0 h 118"/>
                <a:gd name="T62" fmla="*/ 0 w 604"/>
                <a:gd name="T63" fmla="*/ 0 h 118"/>
                <a:gd name="T64" fmla="*/ 0 w 604"/>
                <a:gd name="T65" fmla="*/ 0 h 118"/>
                <a:gd name="T66" fmla="*/ 0 w 604"/>
                <a:gd name="T67" fmla="*/ 0 h 118"/>
                <a:gd name="T68" fmla="*/ 0 w 604"/>
                <a:gd name="T69" fmla="*/ 0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118"/>
                <a:gd name="T107" fmla="*/ 604 w 604"/>
                <a:gd name="T108" fmla="*/ 118 h 1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84" name="Freeform 84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0 w 1017"/>
                <a:gd name="T1" fmla="*/ 0 h 337"/>
                <a:gd name="T2" fmla="*/ 0 w 1017"/>
                <a:gd name="T3" fmla="*/ 0 h 337"/>
                <a:gd name="T4" fmla="*/ 0 w 1017"/>
                <a:gd name="T5" fmla="*/ 0 h 337"/>
                <a:gd name="T6" fmla="*/ 0 w 1017"/>
                <a:gd name="T7" fmla="*/ 0 h 337"/>
                <a:gd name="T8" fmla="*/ 0 w 1017"/>
                <a:gd name="T9" fmla="*/ 0 h 337"/>
                <a:gd name="T10" fmla="*/ 0 w 1017"/>
                <a:gd name="T11" fmla="*/ 0 h 337"/>
                <a:gd name="T12" fmla="*/ 0 w 1017"/>
                <a:gd name="T13" fmla="*/ 0 h 337"/>
                <a:gd name="T14" fmla="*/ 0 w 1017"/>
                <a:gd name="T15" fmla="*/ 0 h 337"/>
                <a:gd name="T16" fmla="*/ 0 w 1017"/>
                <a:gd name="T17" fmla="*/ 0 h 337"/>
                <a:gd name="T18" fmla="*/ 0 w 1017"/>
                <a:gd name="T19" fmla="*/ 0 h 337"/>
                <a:gd name="T20" fmla="*/ 0 w 1017"/>
                <a:gd name="T21" fmla="*/ 0 h 337"/>
                <a:gd name="T22" fmla="*/ 0 w 1017"/>
                <a:gd name="T23" fmla="*/ 0 h 337"/>
                <a:gd name="T24" fmla="*/ 0 w 1017"/>
                <a:gd name="T25" fmla="*/ 0 h 337"/>
                <a:gd name="T26" fmla="*/ 0 w 1017"/>
                <a:gd name="T27" fmla="*/ 0 h 337"/>
                <a:gd name="T28" fmla="*/ 0 w 1017"/>
                <a:gd name="T29" fmla="*/ 0 h 337"/>
                <a:gd name="T30" fmla="*/ 0 w 1017"/>
                <a:gd name="T31" fmla="*/ 0 h 337"/>
                <a:gd name="T32" fmla="*/ 0 w 1017"/>
                <a:gd name="T33" fmla="*/ 0 h 337"/>
                <a:gd name="T34" fmla="*/ 0 w 1017"/>
                <a:gd name="T35" fmla="*/ 0 h 337"/>
                <a:gd name="T36" fmla="*/ 0 w 1017"/>
                <a:gd name="T37" fmla="*/ 0 h 337"/>
                <a:gd name="T38" fmla="*/ 0 w 1017"/>
                <a:gd name="T39" fmla="*/ 0 h 337"/>
                <a:gd name="T40" fmla="*/ 0 w 1017"/>
                <a:gd name="T41" fmla="*/ 0 h 337"/>
                <a:gd name="T42" fmla="*/ 0 w 1017"/>
                <a:gd name="T43" fmla="*/ 0 h 337"/>
                <a:gd name="T44" fmla="*/ 0 w 1017"/>
                <a:gd name="T45" fmla="*/ 0 h 337"/>
                <a:gd name="T46" fmla="*/ 0 w 1017"/>
                <a:gd name="T47" fmla="*/ 0 h 337"/>
                <a:gd name="T48" fmla="*/ 0 w 1017"/>
                <a:gd name="T49" fmla="*/ 0 h 337"/>
                <a:gd name="T50" fmla="*/ 0 w 1017"/>
                <a:gd name="T51" fmla="*/ 0 h 337"/>
                <a:gd name="T52" fmla="*/ 0 w 1017"/>
                <a:gd name="T53" fmla="*/ 0 h 337"/>
                <a:gd name="T54" fmla="*/ 0 w 1017"/>
                <a:gd name="T55" fmla="*/ 0 h 337"/>
                <a:gd name="T56" fmla="*/ 0 w 1017"/>
                <a:gd name="T57" fmla="*/ 0 h 337"/>
                <a:gd name="T58" fmla="*/ 0 w 1017"/>
                <a:gd name="T59" fmla="*/ 0 h 337"/>
                <a:gd name="T60" fmla="*/ 0 w 1017"/>
                <a:gd name="T61" fmla="*/ 0 h 337"/>
                <a:gd name="T62" fmla="*/ 0 w 1017"/>
                <a:gd name="T63" fmla="*/ 0 h 337"/>
                <a:gd name="T64" fmla="*/ 0 w 1017"/>
                <a:gd name="T65" fmla="*/ 0 h 337"/>
                <a:gd name="T66" fmla="*/ 0 w 1017"/>
                <a:gd name="T67" fmla="*/ 0 h 337"/>
                <a:gd name="T68" fmla="*/ 0 w 1017"/>
                <a:gd name="T69" fmla="*/ 0 h 337"/>
                <a:gd name="T70" fmla="*/ 0 w 1017"/>
                <a:gd name="T71" fmla="*/ 0 h 337"/>
                <a:gd name="T72" fmla="*/ 0 w 1017"/>
                <a:gd name="T73" fmla="*/ 0 h 337"/>
                <a:gd name="T74" fmla="*/ 0 w 1017"/>
                <a:gd name="T75" fmla="*/ 0 h 337"/>
                <a:gd name="T76" fmla="*/ 0 w 1017"/>
                <a:gd name="T77" fmla="*/ 0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7"/>
                <a:gd name="T118" fmla="*/ 0 h 337"/>
                <a:gd name="T119" fmla="*/ 1017 w 1017"/>
                <a:gd name="T120" fmla="*/ 337 h 33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85" name="Freeform 84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0 w 1036"/>
                <a:gd name="T3" fmla="*/ 0 h 303"/>
                <a:gd name="T4" fmla="*/ 0 w 1036"/>
                <a:gd name="T5" fmla="*/ 0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6"/>
                <a:gd name="T16" fmla="*/ 0 h 303"/>
                <a:gd name="T17" fmla="*/ 1036 w 1036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86" name="Freeform 84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0 w 1023"/>
                <a:gd name="T3" fmla="*/ 0 h 270"/>
                <a:gd name="T4" fmla="*/ 0 w 1023"/>
                <a:gd name="T5" fmla="*/ 0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3"/>
                <a:gd name="T16" fmla="*/ 0 h 270"/>
                <a:gd name="T17" fmla="*/ 1023 w 1023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87" name="Freeform 84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0 w 1028"/>
                <a:gd name="T3" fmla="*/ 0 h 299"/>
                <a:gd name="T4" fmla="*/ 0 w 1028"/>
                <a:gd name="T5" fmla="*/ 0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8"/>
                <a:gd name="T16" fmla="*/ 0 h 299"/>
                <a:gd name="T17" fmla="*/ 1028 w 102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80" name="Group 846"/>
          <p:cNvGrpSpPr>
            <a:grpSpLocks/>
          </p:cNvGrpSpPr>
          <p:nvPr/>
        </p:nvGrpSpPr>
        <p:grpSpPr bwMode="auto">
          <a:xfrm>
            <a:off x="5395913" y="3130550"/>
            <a:ext cx="304800" cy="363538"/>
            <a:chOff x="4475" y="3342"/>
            <a:chExt cx="172" cy="215"/>
          </a:xfrm>
        </p:grpSpPr>
        <p:sp>
          <p:nvSpPr>
            <p:cNvPr id="40118" name="AutoShape 847"/>
            <p:cNvSpPr>
              <a:spLocks noChangeAspect="1" noChangeArrowheads="1" noTextEdit="1"/>
            </p:cNvSpPr>
            <p:nvPr/>
          </p:nvSpPr>
          <p:spPr bwMode="auto">
            <a:xfrm>
              <a:off x="4500" y="3398"/>
              <a:ext cx="147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9" name="Freeform 848"/>
            <p:cNvSpPr>
              <a:spLocks/>
            </p:cNvSpPr>
            <p:nvPr/>
          </p:nvSpPr>
          <p:spPr bwMode="auto">
            <a:xfrm>
              <a:off x="4501" y="3398"/>
              <a:ext cx="146" cy="159"/>
            </a:xfrm>
            <a:custGeom>
              <a:avLst/>
              <a:gdLst>
                <a:gd name="T0" fmla="*/ 0 w 1894"/>
                <a:gd name="T1" fmla="*/ 0 h 1904"/>
                <a:gd name="T2" fmla="*/ 0 w 1894"/>
                <a:gd name="T3" fmla="*/ 0 h 1904"/>
                <a:gd name="T4" fmla="*/ 0 w 1894"/>
                <a:gd name="T5" fmla="*/ 0 h 1904"/>
                <a:gd name="T6" fmla="*/ 0 w 1894"/>
                <a:gd name="T7" fmla="*/ 0 h 1904"/>
                <a:gd name="T8" fmla="*/ 0 w 1894"/>
                <a:gd name="T9" fmla="*/ 0 h 1904"/>
                <a:gd name="T10" fmla="*/ 0 w 1894"/>
                <a:gd name="T11" fmla="*/ 0 h 1904"/>
                <a:gd name="T12" fmla="*/ 0 w 1894"/>
                <a:gd name="T13" fmla="*/ 0 h 1904"/>
                <a:gd name="T14" fmla="*/ 0 w 1894"/>
                <a:gd name="T15" fmla="*/ 0 h 1904"/>
                <a:gd name="T16" fmla="*/ 0 w 1894"/>
                <a:gd name="T17" fmla="*/ 0 h 1904"/>
                <a:gd name="T18" fmla="*/ 0 w 1894"/>
                <a:gd name="T19" fmla="*/ 0 h 1904"/>
                <a:gd name="T20" fmla="*/ 0 w 1894"/>
                <a:gd name="T21" fmla="*/ 0 h 1904"/>
                <a:gd name="T22" fmla="*/ 0 w 1894"/>
                <a:gd name="T23" fmla="*/ 0 h 1904"/>
                <a:gd name="T24" fmla="*/ 0 w 1894"/>
                <a:gd name="T25" fmla="*/ 0 h 1904"/>
                <a:gd name="T26" fmla="*/ 0 w 1894"/>
                <a:gd name="T27" fmla="*/ 0 h 1904"/>
                <a:gd name="T28" fmla="*/ 0 w 1894"/>
                <a:gd name="T29" fmla="*/ 0 h 1904"/>
                <a:gd name="T30" fmla="*/ 0 w 1894"/>
                <a:gd name="T31" fmla="*/ 0 h 1904"/>
                <a:gd name="T32" fmla="*/ 0 w 1894"/>
                <a:gd name="T33" fmla="*/ 0 h 1904"/>
                <a:gd name="T34" fmla="*/ 0 w 1894"/>
                <a:gd name="T35" fmla="*/ 0 h 1904"/>
                <a:gd name="T36" fmla="*/ 0 w 1894"/>
                <a:gd name="T37" fmla="*/ 0 h 1904"/>
                <a:gd name="T38" fmla="*/ 0 w 1894"/>
                <a:gd name="T39" fmla="*/ 0 h 1904"/>
                <a:gd name="T40" fmla="*/ 0 w 1894"/>
                <a:gd name="T41" fmla="*/ 0 h 1904"/>
                <a:gd name="T42" fmla="*/ 0 w 1894"/>
                <a:gd name="T43" fmla="*/ 0 h 1904"/>
                <a:gd name="T44" fmla="*/ 0 w 1894"/>
                <a:gd name="T45" fmla="*/ 0 h 1904"/>
                <a:gd name="T46" fmla="*/ 0 w 1894"/>
                <a:gd name="T47" fmla="*/ 0 h 1904"/>
                <a:gd name="T48" fmla="*/ 0 w 1894"/>
                <a:gd name="T49" fmla="*/ 0 h 1904"/>
                <a:gd name="T50" fmla="*/ 0 w 1894"/>
                <a:gd name="T51" fmla="*/ 0 h 1904"/>
                <a:gd name="T52" fmla="*/ 0 w 1894"/>
                <a:gd name="T53" fmla="*/ 0 h 1904"/>
                <a:gd name="T54" fmla="*/ 0 w 1894"/>
                <a:gd name="T55" fmla="*/ 0 h 1904"/>
                <a:gd name="T56" fmla="*/ 0 w 1894"/>
                <a:gd name="T57" fmla="*/ 0 h 1904"/>
                <a:gd name="T58" fmla="*/ 0 w 1894"/>
                <a:gd name="T59" fmla="*/ 0 h 1904"/>
                <a:gd name="T60" fmla="*/ 0 w 1894"/>
                <a:gd name="T61" fmla="*/ 0 h 1904"/>
                <a:gd name="T62" fmla="*/ 0 w 1894"/>
                <a:gd name="T63" fmla="*/ 0 h 1904"/>
                <a:gd name="T64" fmla="*/ 0 w 1894"/>
                <a:gd name="T65" fmla="*/ 0 h 1904"/>
                <a:gd name="T66" fmla="*/ 0 w 1894"/>
                <a:gd name="T67" fmla="*/ 0 h 1904"/>
                <a:gd name="T68" fmla="*/ 0 w 1894"/>
                <a:gd name="T69" fmla="*/ 0 h 1904"/>
                <a:gd name="T70" fmla="*/ 0 w 1894"/>
                <a:gd name="T71" fmla="*/ 0 h 1904"/>
                <a:gd name="T72" fmla="*/ 0 w 1894"/>
                <a:gd name="T73" fmla="*/ 0 h 1904"/>
                <a:gd name="T74" fmla="*/ 0 w 1894"/>
                <a:gd name="T75" fmla="*/ 0 h 1904"/>
                <a:gd name="T76" fmla="*/ 0 w 1894"/>
                <a:gd name="T77" fmla="*/ 0 h 1904"/>
                <a:gd name="T78" fmla="*/ 0 w 1894"/>
                <a:gd name="T79" fmla="*/ 0 h 1904"/>
                <a:gd name="T80" fmla="*/ 0 w 1894"/>
                <a:gd name="T81" fmla="*/ 0 h 1904"/>
                <a:gd name="T82" fmla="*/ 0 w 1894"/>
                <a:gd name="T83" fmla="*/ 0 h 1904"/>
                <a:gd name="T84" fmla="*/ 0 w 1894"/>
                <a:gd name="T85" fmla="*/ 0 h 1904"/>
                <a:gd name="T86" fmla="*/ 0 w 1894"/>
                <a:gd name="T87" fmla="*/ 0 h 1904"/>
                <a:gd name="T88" fmla="*/ 0 w 1894"/>
                <a:gd name="T89" fmla="*/ 0 h 1904"/>
                <a:gd name="T90" fmla="*/ 0 w 1894"/>
                <a:gd name="T91" fmla="*/ 0 h 1904"/>
                <a:gd name="T92" fmla="*/ 0 w 1894"/>
                <a:gd name="T93" fmla="*/ 0 h 19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94"/>
                <a:gd name="T142" fmla="*/ 0 h 1904"/>
                <a:gd name="T143" fmla="*/ 1894 w 1894"/>
                <a:gd name="T144" fmla="*/ 1904 h 19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94" h="1904">
                  <a:moveTo>
                    <a:pt x="651" y="0"/>
                  </a:moveTo>
                  <a:lnTo>
                    <a:pt x="653" y="0"/>
                  </a:lnTo>
                  <a:lnTo>
                    <a:pt x="659" y="0"/>
                  </a:lnTo>
                  <a:lnTo>
                    <a:pt x="668" y="0"/>
                  </a:lnTo>
                  <a:lnTo>
                    <a:pt x="682" y="0"/>
                  </a:lnTo>
                  <a:lnTo>
                    <a:pt x="699" y="1"/>
                  </a:lnTo>
                  <a:lnTo>
                    <a:pt x="720" y="1"/>
                  </a:lnTo>
                  <a:lnTo>
                    <a:pt x="742" y="3"/>
                  </a:lnTo>
                  <a:lnTo>
                    <a:pt x="769" y="4"/>
                  </a:lnTo>
                  <a:lnTo>
                    <a:pt x="799" y="6"/>
                  </a:lnTo>
                  <a:lnTo>
                    <a:pt x="831" y="8"/>
                  </a:lnTo>
                  <a:lnTo>
                    <a:pt x="865" y="10"/>
                  </a:lnTo>
                  <a:lnTo>
                    <a:pt x="902" y="13"/>
                  </a:lnTo>
                  <a:lnTo>
                    <a:pt x="941" y="17"/>
                  </a:lnTo>
                  <a:lnTo>
                    <a:pt x="982" y="21"/>
                  </a:lnTo>
                  <a:lnTo>
                    <a:pt x="1025" y="26"/>
                  </a:lnTo>
                  <a:lnTo>
                    <a:pt x="1070" y="32"/>
                  </a:lnTo>
                  <a:lnTo>
                    <a:pt x="1116" y="38"/>
                  </a:lnTo>
                  <a:lnTo>
                    <a:pt x="1164" y="46"/>
                  </a:lnTo>
                  <a:lnTo>
                    <a:pt x="1213" y="55"/>
                  </a:lnTo>
                  <a:lnTo>
                    <a:pt x="1263" y="63"/>
                  </a:lnTo>
                  <a:lnTo>
                    <a:pt x="1315" y="73"/>
                  </a:lnTo>
                  <a:lnTo>
                    <a:pt x="1366" y="85"/>
                  </a:lnTo>
                  <a:lnTo>
                    <a:pt x="1418" y="97"/>
                  </a:lnTo>
                  <a:lnTo>
                    <a:pt x="1472" y="111"/>
                  </a:lnTo>
                  <a:lnTo>
                    <a:pt x="1525" y="125"/>
                  </a:lnTo>
                  <a:lnTo>
                    <a:pt x="1579" y="141"/>
                  </a:lnTo>
                  <a:lnTo>
                    <a:pt x="1632" y="159"/>
                  </a:lnTo>
                  <a:lnTo>
                    <a:pt x="1685" y="177"/>
                  </a:lnTo>
                  <a:lnTo>
                    <a:pt x="1739" y="197"/>
                  </a:lnTo>
                  <a:lnTo>
                    <a:pt x="1791" y="218"/>
                  </a:lnTo>
                  <a:lnTo>
                    <a:pt x="1843" y="241"/>
                  </a:lnTo>
                  <a:lnTo>
                    <a:pt x="1894" y="266"/>
                  </a:lnTo>
                  <a:lnTo>
                    <a:pt x="1729" y="1139"/>
                  </a:lnTo>
                  <a:lnTo>
                    <a:pt x="1733" y="1140"/>
                  </a:lnTo>
                  <a:lnTo>
                    <a:pt x="1742" y="1146"/>
                  </a:lnTo>
                  <a:lnTo>
                    <a:pt x="1755" y="1156"/>
                  </a:lnTo>
                  <a:lnTo>
                    <a:pt x="1768" y="1173"/>
                  </a:lnTo>
                  <a:lnTo>
                    <a:pt x="1778" y="1199"/>
                  </a:lnTo>
                  <a:lnTo>
                    <a:pt x="1781" y="1234"/>
                  </a:lnTo>
                  <a:lnTo>
                    <a:pt x="1777" y="1281"/>
                  </a:lnTo>
                  <a:lnTo>
                    <a:pt x="1760" y="1341"/>
                  </a:lnTo>
                  <a:lnTo>
                    <a:pt x="1472" y="1765"/>
                  </a:lnTo>
                  <a:lnTo>
                    <a:pt x="1432" y="1765"/>
                  </a:lnTo>
                  <a:lnTo>
                    <a:pt x="1324" y="1904"/>
                  </a:lnTo>
                  <a:lnTo>
                    <a:pt x="1322" y="1904"/>
                  </a:lnTo>
                  <a:lnTo>
                    <a:pt x="1315" y="1903"/>
                  </a:lnTo>
                  <a:lnTo>
                    <a:pt x="1304" y="1902"/>
                  </a:lnTo>
                  <a:lnTo>
                    <a:pt x="1290" y="1900"/>
                  </a:lnTo>
                  <a:lnTo>
                    <a:pt x="1270" y="1897"/>
                  </a:lnTo>
                  <a:lnTo>
                    <a:pt x="1249" y="1894"/>
                  </a:lnTo>
                  <a:lnTo>
                    <a:pt x="1223" y="1891"/>
                  </a:lnTo>
                  <a:lnTo>
                    <a:pt x="1194" y="1887"/>
                  </a:lnTo>
                  <a:lnTo>
                    <a:pt x="1162" y="1881"/>
                  </a:lnTo>
                  <a:lnTo>
                    <a:pt x="1128" y="1876"/>
                  </a:lnTo>
                  <a:lnTo>
                    <a:pt x="1091" y="1869"/>
                  </a:lnTo>
                  <a:lnTo>
                    <a:pt x="1050" y="1862"/>
                  </a:lnTo>
                  <a:lnTo>
                    <a:pt x="1008" y="1854"/>
                  </a:lnTo>
                  <a:lnTo>
                    <a:pt x="964" y="1845"/>
                  </a:lnTo>
                  <a:lnTo>
                    <a:pt x="918" y="1835"/>
                  </a:lnTo>
                  <a:lnTo>
                    <a:pt x="870" y="1824"/>
                  </a:lnTo>
                  <a:lnTo>
                    <a:pt x="820" y="1813"/>
                  </a:lnTo>
                  <a:lnTo>
                    <a:pt x="769" y="1800"/>
                  </a:lnTo>
                  <a:lnTo>
                    <a:pt x="717" y="1786"/>
                  </a:lnTo>
                  <a:lnTo>
                    <a:pt x="664" y="1772"/>
                  </a:lnTo>
                  <a:lnTo>
                    <a:pt x="610" y="1755"/>
                  </a:lnTo>
                  <a:lnTo>
                    <a:pt x="555" y="1738"/>
                  </a:lnTo>
                  <a:lnTo>
                    <a:pt x="501" y="1720"/>
                  </a:lnTo>
                  <a:lnTo>
                    <a:pt x="445" y="1701"/>
                  </a:lnTo>
                  <a:lnTo>
                    <a:pt x="390" y="1681"/>
                  </a:lnTo>
                  <a:lnTo>
                    <a:pt x="334" y="1659"/>
                  </a:lnTo>
                  <a:lnTo>
                    <a:pt x="280" y="1636"/>
                  </a:lnTo>
                  <a:lnTo>
                    <a:pt x="225" y="1611"/>
                  </a:lnTo>
                  <a:lnTo>
                    <a:pt x="172" y="1585"/>
                  </a:lnTo>
                  <a:lnTo>
                    <a:pt x="119" y="1559"/>
                  </a:lnTo>
                  <a:lnTo>
                    <a:pt x="67" y="1530"/>
                  </a:lnTo>
                  <a:lnTo>
                    <a:pt x="17" y="1500"/>
                  </a:lnTo>
                  <a:lnTo>
                    <a:pt x="16" y="1495"/>
                  </a:lnTo>
                  <a:lnTo>
                    <a:pt x="12" y="1480"/>
                  </a:lnTo>
                  <a:lnTo>
                    <a:pt x="8" y="1457"/>
                  </a:lnTo>
                  <a:lnTo>
                    <a:pt x="4" y="1430"/>
                  </a:lnTo>
                  <a:lnTo>
                    <a:pt x="0" y="1401"/>
                  </a:lnTo>
                  <a:lnTo>
                    <a:pt x="0" y="1370"/>
                  </a:lnTo>
                  <a:lnTo>
                    <a:pt x="4" y="1343"/>
                  </a:lnTo>
                  <a:lnTo>
                    <a:pt x="12" y="1319"/>
                  </a:lnTo>
                  <a:lnTo>
                    <a:pt x="388" y="965"/>
                  </a:lnTo>
                  <a:lnTo>
                    <a:pt x="387" y="961"/>
                  </a:lnTo>
                  <a:lnTo>
                    <a:pt x="386" y="952"/>
                  </a:lnTo>
                  <a:lnTo>
                    <a:pt x="386" y="936"/>
                  </a:lnTo>
                  <a:lnTo>
                    <a:pt x="390" y="917"/>
                  </a:lnTo>
                  <a:lnTo>
                    <a:pt x="397" y="893"/>
                  </a:lnTo>
                  <a:lnTo>
                    <a:pt x="412" y="868"/>
                  </a:lnTo>
                  <a:lnTo>
                    <a:pt x="435" y="841"/>
                  </a:lnTo>
                  <a:lnTo>
                    <a:pt x="468" y="814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0" name="Freeform 849"/>
            <p:cNvSpPr>
              <a:spLocks/>
            </p:cNvSpPr>
            <p:nvPr/>
          </p:nvSpPr>
          <p:spPr bwMode="auto">
            <a:xfrm>
              <a:off x="4519" y="3499"/>
              <a:ext cx="85" cy="27"/>
            </a:xfrm>
            <a:custGeom>
              <a:avLst/>
              <a:gdLst>
                <a:gd name="T0" fmla="*/ 0 w 1106"/>
                <a:gd name="T1" fmla="*/ 0 h 331"/>
                <a:gd name="T2" fmla="*/ 0 w 1106"/>
                <a:gd name="T3" fmla="*/ 0 h 331"/>
                <a:gd name="T4" fmla="*/ 0 w 1106"/>
                <a:gd name="T5" fmla="*/ 0 h 331"/>
                <a:gd name="T6" fmla="*/ 0 w 1106"/>
                <a:gd name="T7" fmla="*/ 0 h 331"/>
                <a:gd name="T8" fmla="*/ 0 w 1106"/>
                <a:gd name="T9" fmla="*/ 0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331"/>
                <a:gd name="T17" fmla="*/ 1106 w 1106"/>
                <a:gd name="T18" fmla="*/ 331 h 3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331">
                  <a:moveTo>
                    <a:pt x="40" y="0"/>
                  </a:moveTo>
                  <a:lnTo>
                    <a:pt x="1106" y="277"/>
                  </a:lnTo>
                  <a:lnTo>
                    <a:pt x="1071" y="331"/>
                  </a:lnTo>
                  <a:lnTo>
                    <a:pt x="0" y="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1" name="Freeform 850"/>
            <p:cNvSpPr>
              <a:spLocks/>
            </p:cNvSpPr>
            <p:nvPr/>
          </p:nvSpPr>
          <p:spPr bwMode="auto">
            <a:xfrm>
              <a:off x="4505" y="3511"/>
              <a:ext cx="99" cy="42"/>
            </a:xfrm>
            <a:custGeom>
              <a:avLst/>
              <a:gdLst>
                <a:gd name="T0" fmla="*/ 0 w 1285"/>
                <a:gd name="T1" fmla="*/ 0 h 505"/>
                <a:gd name="T2" fmla="*/ 0 w 1285"/>
                <a:gd name="T3" fmla="*/ 0 h 505"/>
                <a:gd name="T4" fmla="*/ 0 w 1285"/>
                <a:gd name="T5" fmla="*/ 0 h 505"/>
                <a:gd name="T6" fmla="*/ 0 w 1285"/>
                <a:gd name="T7" fmla="*/ 0 h 505"/>
                <a:gd name="T8" fmla="*/ 0 w 1285"/>
                <a:gd name="T9" fmla="*/ 0 h 505"/>
                <a:gd name="T10" fmla="*/ 0 w 1285"/>
                <a:gd name="T11" fmla="*/ 0 h 505"/>
                <a:gd name="T12" fmla="*/ 0 w 1285"/>
                <a:gd name="T13" fmla="*/ 0 h 505"/>
                <a:gd name="T14" fmla="*/ 0 w 1285"/>
                <a:gd name="T15" fmla="*/ 0 h 505"/>
                <a:gd name="T16" fmla="*/ 0 w 1285"/>
                <a:gd name="T17" fmla="*/ 0 h 505"/>
                <a:gd name="T18" fmla="*/ 0 w 1285"/>
                <a:gd name="T19" fmla="*/ 0 h 505"/>
                <a:gd name="T20" fmla="*/ 0 w 1285"/>
                <a:gd name="T21" fmla="*/ 0 h 505"/>
                <a:gd name="T22" fmla="*/ 0 w 1285"/>
                <a:gd name="T23" fmla="*/ 0 h 505"/>
                <a:gd name="T24" fmla="*/ 0 w 1285"/>
                <a:gd name="T25" fmla="*/ 0 h 505"/>
                <a:gd name="T26" fmla="*/ 0 w 1285"/>
                <a:gd name="T27" fmla="*/ 0 h 505"/>
                <a:gd name="T28" fmla="*/ 0 w 1285"/>
                <a:gd name="T29" fmla="*/ 0 h 505"/>
                <a:gd name="T30" fmla="*/ 0 w 1285"/>
                <a:gd name="T31" fmla="*/ 0 h 505"/>
                <a:gd name="T32" fmla="*/ 0 w 1285"/>
                <a:gd name="T33" fmla="*/ 0 h 505"/>
                <a:gd name="T34" fmla="*/ 0 w 1285"/>
                <a:gd name="T35" fmla="*/ 0 h 505"/>
                <a:gd name="T36" fmla="*/ 0 w 1285"/>
                <a:gd name="T37" fmla="*/ 0 h 505"/>
                <a:gd name="T38" fmla="*/ 0 w 1285"/>
                <a:gd name="T39" fmla="*/ 0 h 505"/>
                <a:gd name="T40" fmla="*/ 0 w 1285"/>
                <a:gd name="T41" fmla="*/ 0 h 505"/>
                <a:gd name="T42" fmla="*/ 0 w 1285"/>
                <a:gd name="T43" fmla="*/ 0 h 505"/>
                <a:gd name="T44" fmla="*/ 0 w 1285"/>
                <a:gd name="T45" fmla="*/ 0 h 505"/>
                <a:gd name="T46" fmla="*/ 0 w 1285"/>
                <a:gd name="T47" fmla="*/ 0 h 505"/>
                <a:gd name="T48" fmla="*/ 0 w 1285"/>
                <a:gd name="T49" fmla="*/ 0 h 505"/>
                <a:gd name="T50" fmla="*/ 0 w 1285"/>
                <a:gd name="T51" fmla="*/ 0 h 505"/>
                <a:gd name="T52" fmla="*/ 0 w 1285"/>
                <a:gd name="T53" fmla="*/ 0 h 505"/>
                <a:gd name="T54" fmla="*/ 0 w 1285"/>
                <a:gd name="T55" fmla="*/ 0 h 505"/>
                <a:gd name="T56" fmla="*/ 0 w 1285"/>
                <a:gd name="T57" fmla="*/ 0 h 505"/>
                <a:gd name="T58" fmla="*/ 0 w 1285"/>
                <a:gd name="T59" fmla="*/ 0 h 505"/>
                <a:gd name="T60" fmla="*/ 0 w 1285"/>
                <a:gd name="T61" fmla="*/ 0 h 505"/>
                <a:gd name="T62" fmla="*/ 0 w 1285"/>
                <a:gd name="T63" fmla="*/ 0 h 505"/>
                <a:gd name="T64" fmla="*/ 0 w 1285"/>
                <a:gd name="T65" fmla="*/ 0 h 505"/>
                <a:gd name="T66" fmla="*/ 0 w 1285"/>
                <a:gd name="T67" fmla="*/ 0 h 505"/>
                <a:gd name="T68" fmla="*/ 0 w 1285"/>
                <a:gd name="T69" fmla="*/ 0 h 505"/>
                <a:gd name="T70" fmla="*/ 0 w 1285"/>
                <a:gd name="T71" fmla="*/ 0 h 505"/>
                <a:gd name="T72" fmla="*/ 0 w 1285"/>
                <a:gd name="T73" fmla="*/ 0 h 505"/>
                <a:gd name="T74" fmla="*/ 0 w 1285"/>
                <a:gd name="T75" fmla="*/ 0 h 505"/>
                <a:gd name="T76" fmla="*/ 0 w 1285"/>
                <a:gd name="T77" fmla="*/ 0 h 505"/>
                <a:gd name="T78" fmla="*/ 0 w 1285"/>
                <a:gd name="T79" fmla="*/ 0 h 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85"/>
                <a:gd name="T121" fmla="*/ 0 h 505"/>
                <a:gd name="T122" fmla="*/ 1285 w 1285"/>
                <a:gd name="T123" fmla="*/ 505 h 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85" h="505">
                  <a:moveTo>
                    <a:pt x="1284" y="391"/>
                  </a:moveTo>
                  <a:lnTo>
                    <a:pt x="1282" y="391"/>
                  </a:lnTo>
                  <a:lnTo>
                    <a:pt x="1275" y="390"/>
                  </a:lnTo>
                  <a:lnTo>
                    <a:pt x="1264" y="389"/>
                  </a:lnTo>
                  <a:lnTo>
                    <a:pt x="1250" y="387"/>
                  </a:lnTo>
                  <a:lnTo>
                    <a:pt x="1232" y="385"/>
                  </a:lnTo>
                  <a:lnTo>
                    <a:pt x="1209" y="382"/>
                  </a:lnTo>
                  <a:lnTo>
                    <a:pt x="1183" y="378"/>
                  </a:lnTo>
                  <a:lnTo>
                    <a:pt x="1155" y="374"/>
                  </a:lnTo>
                  <a:lnTo>
                    <a:pt x="1124" y="369"/>
                  </a:lnTo>
                  <a:lnTo>
                    <a:pt x="1089" y="362"/>
                  </a:lnTo>
                  <a:lnTo>
                    <a:pt x="1052" y="355"/>
                  </a:lnTo>
                  <a:lnTo>
                    <a:pt x="1013" y="349"/>
                  </a:lnTo>
                  <a:lnTo>
                    <a:pt x="971" y="340"/>
                  </a:lnTo>
                  <a:lnTo>
                    <a:pt x="926" y="332"/>
                  </a:lnTo>
                  <a:lnTo>
                    <a:pt x="881" y="322"/>
                  </a:lnTo>
                  <a:lnTo>
                    <a:pt x="834" y="311"/>
                  </a:lnTo>
                  <a:lnTo>
                    <a:pt x="785" y="299"/>
                  </a:lnTo>
                  <a:lnTo>
                    <a:pt x="735" y="287"/>
                  </a:lnTo>
                  <a:lnTo>
                    <a:pt x="684" y="273"/>
                  </a:lnTo>
                  <a:lnTo>
                    <a:pt x="632" y="259"/>
                  </a:lnTo>
                  <a:lnTo>
                    <a:pt x="579" y="244"/>
                  </a:lnTo>
                  <a:lnTo>
                    <a:pt x="526" y="228"/>
                  </a:lnTo>
                  <a:lnTo>
                    <a:pt x="472" y="209"/>
                  </a:lnTo>
                  <a:lnTo>
                    <a:pt x="419" y="191"/>
                  </a:lnTo>
                  <a:lnTo>
                    <a:pt x="364" y="171"/>
                  </a:lnTo>
                  <a:lnTo>
                    <a:pt x="311" y="150"/>
                  </a:lnTo>
                  <a:lnTo>
                    <a:pt x="259" y="128"/>
                  </a:lnTo>
                  <a:lnTo>
                    <a:pt x="206" y="105"/>
                  </a:lnTo>
                  <a:lnTo>
                    <a:pt x="155" y="81"/>
                  </a:lnTo>
                  <a:lnTo>
                    <a:pt x="104" y="55"/>
                  </a:lnTo>
                  <a:lnTo>
                    <a:pt x="55" y="28"/>
                  </a:lnTo>
                  <a:lnTo>
                    <a:pt x="7" y="0"/>
                  </a:lnTo>
                  <a:lnTo>
                    <a:pt x="6" y="4"/>
                  </a:lnTo>
                  <a:lnTo>
                    <a:pt x="4" y="15"/>
                  </a:lnTo>
                  <a:lnTo>
                    <a:pt x="2" y="32"/>
                  </a:lnTo>
                  <a:lnTo>
                    <a:pt x="0" y="53"/>
                  </a:lnTo>
                  <a:lnTo>
                    <a:pt x="0" y="76"/>
                  </a:lnTo>
                  <a:lnTo>
                    <a:pt x="2" y="98"/>
                  </a:lnTo>
                  <a:lnTo>
                    <a:pt x="8" y="120"/>
                  </a:lnTo>
                  <a:lnTo>
                    <a:pt x="18" y="137"/>
                  </a:lnTo>
                  <a:lnTo>
                    <a:pt x="19" y="139"/>
                  </a:lnTo>
                  <a:lnTo>
                    <a:pt x="22" y="141"/>
                  </a:lnTo>
                  <a:lnTo>
                    <a:pt x="28" y="144"/>
                  </a:lnTo>
                  <a:lnTo>
                    <a:pt x="37" y="148"/>
                  </a:lnTo>
                  <a:lnTo>
                    <a:pt x="47" y="155"/>
                  </a:lnTo>
                  <a:lnTo>
                    <a:pt x="59" y="162"/>
                  </a:lnTo>
                  <a:lnTo>
                    <a:pt x="75" y="170"/>
                  </a:lnTo>
                  <a:lnTo>
                    <a:pt x="92" y="180"/>
                  </a:lnTo>
                  <a:lnTo>
                    <a:pt x="112" y="190"/>
                  </a:lnTo>
                  <a:lnTo>
                    <a:pt x="134" y="200"/>
                  </a:lnTo>
                  <a:lnTo>
                    <a:pt x="159" y="212"/>
                  </a:lnTo>
                  <a:lnTo>
                    <a:pt x="186" y="225"/>
                  </a:lnTo>
                  <a:lnTo>
                    <a:pt x="215" y="238"/>
                  </a:lnTo>
                  <a:lnTo>
                    <a:pt x="247" y="252"/>
                  </a:lnTo>
                  <a:lnTo>
                    <a:pt x="281" y="267"/>
                  </a:lnTo>
                  <a:lnTo>
                    <a:pt x="318" y="281"/>
                  </a:lnTo>
                  <a:lnTo>
                    <a:pt x="358" y="296"/>
                  </a:lnTo>
                  <a:lnTo>
                    <a:pt x="399" y="311"/>
                  </a:lnTo>
                  <a:lnTo>
                    <a:pt x="443" y="326"/>
                  </a:lnTo>
                  <a:lnTo>
                    <a:pt x="491" y="341"/>
                  </a:lnTo>
                  <a:lnTo>
                    <a:pt x="540" y="357"/>
                  </a:lnTo>
                  <a:lnTo>
                    <a:pt x="592" y="372"/>
                  </a:lnTo>
                  <a:lnTo>
                    <a:pt x="647" y="387"/>
                  </a:lnTo>
                  <a:lnTo>
                    <a:pt x="703" y="402"/>
                  </a:lnTo>
                  <a:lnTo>
                    <a:pt x="764" y="416"/>
                  </a:lnTo>
                  <a:lnTo>
                    <a:pt x="826" y="431"/>
                  </a:lnTo>
                  <a:lnTo>
                    <a:pt x="890" y="444"/>
                  </a:lnTo>
                  <a:lnTo>
                    <a:pt x="958" y="459"/>
                  </a:lnTo>
                  <a:lnTo>
                    <a:pt x="1028" y="472"/>
                  </a:lnTo>
                  <a:lnTo>
                    <a:pt x="1101" y="483"/>
                  </a:lnTo>
                  <a:lnTo>
                    <a:pt x="1177" y="494"/>
                  </a:lnTo>
                  <a:lnTo>
                    <a:pt x="1255" y="505"/>
                  </a:lnTo>
                  <a:lnTo>
                    <a:pt x="1256" y="503"/>
                  </a:lnTo>
                  <a:lnTo>
                    <a:pt x="1260" y="497"/>
                  </a:lnTo>
                  <a:lnTo>
                    <a:pt x="1265" y="487"/>
                  </a:lnTo>
                  <a:lnTo>
                    <a:pt x="1272" y="473"/>
                  </a:lnTo>
                  <a:lnTo>
                    <a:pt x="1278" y="456"/>
                  </a:lnTo>
                  <a:lnTo>
                    <a:pt x="1282" y="437"/>
                  </a:lnTo>
                  <a:lnTo>
                    <a:pt x="1285" y="415"/>
                  </a:lnTo>
                  <a:lnTo>
                    <a:pt x="1284" y="39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2" name="AutoShape 851"/>
            <p:cNvSpPr>
              <a:spLocks noChangeAspect="1" noChangeArrowheads="1" noTextEdit="1"/>
            </p:cNvSpPr>
            <p:nvPr/>
          </p:nvSpPr>
          <p:spPr bwMode="auto">
            <a:xfrm>
              <a:off x="4475" y="3342"/>
              <a:ext cx="16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3" name="Freeform 852"/>
            <p:cNvSpPr>
              <a:spLocks/>
            </p:cNvSpPr>
            <p:nvPr/>
          </p:nvSpPr>
          <p:spPr bwMode="auto">
            <a:xfrm>
              <a:off x="4508" y="3354"/>
              <a:ext cx="23" cy="31"/>
            </a:xfrm>
            <a:custGeom>
              <a:avLst/>
              <a:gdLst>
                <a:gd name="T0" fmla="*/ 0 w 179"/>
                <a:gd name="T1" fmla="*/ 0 h 216"/>
                <a:gd name="T2" fmla="*/ 0 w 179"/>
                <a:gd name="T3" fmla="*/ 0 h 216"/>
                <a:gd name="T4" fmla="*/ 0 w 179"/>
                <a:gd name="T5" fmla="*/ 0 h 216"/>
                <a:gd name="T6" fmla="*/ 0 w 179"/>
                <a:gd name="T7" fmla="*/ 0 h 216"/>
                <a:gd name="T8" fmla="*/ 0 w 179"/>
                <a:gd name="T9" fmla="*/ 0 h 216"/>
                <a:gd name="T10" fmla="*/ 0 w 179"/>
                <a:gd name="T11" fmla="*/ 0 h 216"/>
                <a:gd name="T12" fmla="*/ 0 w 179"/>
                <a:gd name="T13" fmla="*/ 0 h 216"/>
                <a:gd name="T14" fmla="*/ 0 w 179"/>
                <a:gd name="T15" fmla="*/ 0 h 216"/>
                <a:gd name="T16" fmla="*/ 0 w 179"/>
                <a:gd name="T17" fmla="*/ 0 h 216"/>
                <a:gd name="T18" fmla="*/ 0 w 179"/>
                <a:gd name="T19" fmla="*/ 0 h 216"/>
                <a:gd name="T20" fmla="*/ 0 w 179"/>
                <a:gd name="T21" fmla="*/ 0 h 216"/>
                <a:gd name="T22" fmla="*/ 0 w 179"/>
                <a:gd name="T23" fmla="*/ 0 h 216"/>
                <a:gd name="T24" fmla="*/ 0 w 179"/>
                <a:gd name="T25" fmla="*/ 0 h 216"/>
                <a:gd name="T26" fmla="*/ 0 w 179"/>
                <a:gd name="T27" fmla="*/ 0 h 216"/>
                <a:gd name="T28" fmla="*/ 0 w 179"/>
                <a:gd name="T29" fmla="*/ 0 h 216"/>
                <a:gd name="T30" fmla="*/ 0 w 179"/>
                <a:gd name="T31" fmla="*/ 0 h 216"/>
                <a:gd name="T32" fmla="*/ 0 w 179"/>
                <a:gd name="T33" fmla="*/ 0 h 216"/>
                <a:gd name="T34" fmla="*/ 0 w 179"/>
                <a:gd name="T35" fmla="*/ 0 h 216"/>
                <a:gd name="T36" fmla="*/ 0 w 179"/>
                <a:gd name="T37" fmla="*/ 0 h 216"/>
                <a:gd name="T38" fmla="*/ 0 w 179"/>
                <a:gd name="T39" fmla="*/ 0 h 216"/>
                <a:gd name="T40" fmla="*/ 0 w 179"/>
                <a:gd name="T41" fmla="*/ 0 h 216"/>
                <a:gd name="T42" fmla="*/ 0 w 179"/>
                <a:gd name="T43" fmla="*/ 0 h 216"/>
                <a:gd name="T44" fmla="*/ 0 w 179"/>
                <a:gd name="T45" fmla="*/ 0 h 216"/>
                <a:gd name="T46" fmla="*/ 0 w 179"/>
                <a:gd name="T47" fmla="*/ 0 h 216"/>
                <a:gd name="T48" fmla="*/ 0 w 179"/>
                <a:gd name="T49" fmla="*/ 0 h 216"/>
                <a:gd name="T50" fmla="*/ 0 w 179"/>
                <a:gd name="T51" fmla="*/ 0 h 216"/>
                <a:gd name="T52" fmla="*/ 0 w 179"/>
                <a:gd name="T53" fmla="*/ 0 h 216"/>
                <a:gd name="T54" fmla="*/ 0 w 179"/>
                <a:gd name="T55" fmla="*/ 0 h 216"/>
                <a:gd name="T56" fmla="*/ 0 w 179"/>
                <a:gd name="T57" fmla="*/ 0 h 216"/>
                <a:gd name="T58" fmla="*/ 0 w 179"/>
                <a:gd name="T59" fmla="*/ 0 h 216"/>
                <a:gd name="T60" fmla="*/ 0 w 179"/>
                <a:gd name="T61" fmla="*/ 0 h 216"/>
                <a:gd name="T62" fmla="*/ 0 w 179"/>
                <a:gd name="T63" fmla="*/ 0 h 216"/>
                <a:gd name="T64" fmla="*/ 0 w 179"/>
                <a:gd name="T65" fmla="*/ 0 h 216"/>
                <a:gd name="T66" fmla="*/ 0 w 179"/>
                <a:gd name="T67" fmla="*/ 0 h 216"/>
                <a:gd name="T68" fmla="*/ 0 w 179"/>
                <a:gd name="T69" fmla="*/ 0 h 216"/>
                <a:gd name="T70" fmla="*/ 0 w 179"/>
                <a:gd name="T71" fmla="*/ 0 h 216"/>
                <a:gd name="T72" fmla="*/ 0 w 179"/>
                <a:gd name="T73" fmla="*/ 0 h 216"/>
                <a:gd name="T74" fmla="*/ 0 w 179"/>
                <a:gd name="T75" fmla="*/ 0 h 216"/>
                <a:gd name="T76" fmla="*/ 0 w 179"/>
                <a:gd name="T77" fmla="*/ 0 h 216"/>
                <a:gd name="T78" fmla="*/ 0 w 179"/>
                <a:gd name="T79" fmla="*/ 0 h 216"/>
                <a:gd name="T80" fmla="*/ 0 w 179"/>
                <a:gd name="T81" fmla="*/ 0 h 216"/>
                <a:gd name="T82" fmla="*/ 0 w 179"/>
                <a:gd name="T83" fmla="*/ 0 h 216"/>
                <a:gd name="T84" fmla="*/ 0 w 179"/>
                <a:gd name="T85" fmla="*/ 0 h 216"/>
                <a:gd name="T86" fmla="*/ 0 w 179"/>
                <a:gd name="T87" fmla="*/ 0 h 216"/>
                <a:gd name="T88" fmla="*/ 0 w 179"/>
                <a:gd name="T89" fmla="*/ 0 h 216"/>
                <a:gd name="T90" fmla="*/ 0 w 179"/>
                <a:gd name="T91" fmla="*/ 0 h 216"/>
                <a:gd name="T92" fmla="*/ 0 w 179"/>
                <a:gd name="T93" fmla="*/ 0 h 216"/>
                <a:gd name="T94" fmla="*/ 0 w 179"/>
                <a:gd name="T95" fmla="*/ 0 h 216"/>
                <a:gd name="T96" fmla="*/ 0 w 179"/>
                <a:gd name="T97" fmla="*/ 0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9"/>
                <a:gd name="T148" fmla="*/ 0 h 216"/>
                <a:gd name="T149" fmla="*/ 179 w 179"/>
                <a:gd name="T150" fmla="*/ 216 h 2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9" h="216">
                  <a:moveTo>
                    <a:pt x="63" y="28"/>
                  </a:moveTo>
                  <a:lnTo>
                    <a:pt x="49" y="37"/>
                  </a:lnTo>
                  <a:lnTo>
                    <a:pt x="38" y="47"/>
                  </a:lnTo>
                  <a:lnTo>
                    <a:pt x="27" y="59"/>
                  </a:lnTo>
                  <a:lnTo>
                    <a:pt x="18" y="72"/>
                  </a:lnTo>
                  <a:lnTo>
                    <a:pt x="10" y="86"/>
                  </a:lnTo>
                  <a:lnTo>
                    <a:pt x="5" y="101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2" y="155"/>
                  </a:lnTo>
                  <a:lnTo>
                    <a:pt x="10" y="173"/>
                  </a:lnTo>
                  <a:lnTo>
                    <a:pt x="23" y="190"/>
                  </a:lnTo>
                  <a:lnTo>
                    <a:pt x="40" y="201"/>
                  </a:lnTo>
                  <a:lnTo>
                    <a:pt x="59" y="211"/>
                  </a:lnTo>
                  <a:lnTo>
                    <a:pt x="79" y="215"/>
                  </a:lnTo>
                  <a:lnTo>
                    <a:pt x="100" y="216"/>
                  </a:lnTo>
                  <a:lnTo>
                    <a:pt x="120" y="213"/>
                  </a:lnTo>
                  <a:lnTo>
                    <a:pt x="124" y="213"/>
                  </a:lnTo>
                  <a:lnTo>
                    <a:pt x="128" y="211"/>
                  </a:lnTo>
                  <a:lnTo>
                    <a:pt x="131" y="208"/>
                  </a:lnTo>
                  <a:lnTo>
                    <a:pt x="132" y="203"/>
                  </a:lnTo>
                  <a:lnTo>
                    <a:pt x="130" y="198"/>
                  </a:lnTo>
                  <a:lnTo>
                    <a:pt x="126" y="194"/>
                  </a:lnTo>
                  <a:lnTo>
                    <a:pt x="121" y="190"/>
                  </a:lnTo>
                  <a:lnTo>
                    <a:pt x="116" y="187"/>
                  </a:lnTo>
                  <a:lnTo>
                    <a:pt x="105" y="184"/>
                  </a:lnTo>
                  <a:lnTo>
                    <a:pt x="95" y="182"/>
                  </a:lnTo>
                  <a:lnTo>
                    <a:pt x="84" y="180"/>
                  </a:lnTo>
                  <a:lnTo>
                    <a:pt x="75" y="178"/>
                  </a:lnTo>
                  <a:lnTo>
                    <a:pt x="65" y="175"/>
                  </a:lnTo>
                  <a:lnTo>
                    <a:pt x="56" y="170"/>
                  </a:lnTo>
                  <a:lnTo>
                    <a:pt x="47" y="165"/>
                  </a:lnTo>
                  <a:lnTo>
                    <a:pt x="39" y="156"/>
                  </a:lnTo>
                  <a:lnTo>
                    <a:pt x="36" y="120"/>
                  </a:lnTo>
                  <a:lnTo>
                    <a:pt x="44" y="90"/>
                  </a:lnTo>
                  <a:lnTo>
                    <a:pt x="61" y="67"/>
                  </a:lnTo>
                  <a:lnTo>
                    <a:pt x="84" y="47"/>
                  </a:lnTo>
                  <a:lnTo>
                    <a:pt x="109" y="32"/>
                  </a:lnTo>
                  <a:lnTo>
                    <a:pt x="136" y="21"/>
                  </a:lnTo>
                  <a:lnTo>
                    <a:pt x="160" y="12"/>
                  </a:lnTo>
                  <a:lnTo>
                    <a:pt x="179" y="5"/>
                  </a:lnTo>
                  <a:lnTo>
                    <a:pt x="167" y="1"/>
                  </a:lnTo>
                  <a:lnTo>
                    <a:pt x="154" y="0"/>
                  </a:lnTo>
                  <a:lnTo>
                    <a:pt x="140" y="2"/>
                  </a:lnTo>
                  <a:lnTo>
                    <a:pt x="124" y="5"/>
                  </a:lnTo>
                  <a:lnTo>
                    <a:pt x="108" y="10"/>
                  </a:lnTo>
                  <a:lnTo>
                    <a:pt x="92" y="15"/>
                  </a:lnTo>
                  <a:lnTo>
                    <a:pt x="77" y="22"/>
                  </a:lnTo>
                  <a:lnTo>
                    <a:pt x="63" y="28"/>
                  </a:lnTo>
                  <a:close/>
                </a:path>
              </a:pathLst>
            </a:custGeom>
            <a:solidFill>
              <a:srgbClr val="C9E8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4" name="Freeform 853"/>
            <p:cNvSpPr>
              <a:spLocks/>
            </p:cNvSpPr>
            <p:nvPr/>
          </p:nvSpPr>
          <p:spPr bwMode="auto">
            <a:xfrm>
              <a:off x="4547" y="3353"/>
              <a:ext cx="14" cy="24"/>
            </a:xfrm>
            <a:custGeom>
              <a:avLst/>
              <a:gdLst>
                <a:gd name="T0" fmla="*/ 0 w 114"/>
                <a:gd name="T1" fmla="*/ 0 h 168"/>
                <a:gd name="T2" fmla="*/ 0 w 114"/>
                <a:gd name="T3" fmla="*/ 0 h 168"/>
                <a:gd name="T4" fmla="*/ 0 w 114"/>
                <a:gd name="T5" fmla="*/ 0 h 168"/>
                <a:gd name="T6" fmla="*/ 0 w 114"/>
                <a:gd name="T7" fmla="*/ 0 h 168"/>
                <a:gd name="T8" fmla="*/ 0 w 114"/>
                <a:gd name="T9" fmla="*/ 0 h 168"/>
                <a:gd name="T10" fmla="*/ 0 w 114"/>
                <a:gd name="T11" fmla="*/ 0 h 168"/>
                <a:gd name="T12" fmla="*/ 0 w 114"/>
                <a:gd name="T13" fmla="*/ 0 h 168"/>
                <a:gd name="T14" fmla="*/ 0 w 114"/>
                <a:gd name="T15" fmla="*/ 0 h 168"/>
                <a:gd name="T16" fmla="*/ 0 w 114"/>
                <a:gd name="T17" fmla="*/ 0 h 168"/>
                <a:gd name="T18" fmla="*/ 0 w 114"/>
                <a:gd name="T19" fmla="*/ 0 h 168"/>
                <a:gd name="T20" fmla="*/ 0 w 114"/>
                <a:gd name="T21" fmla="*/ 0 h 168"/>
                <a:gd name="T22" fmla="*/ 0 w 114"/>
                <a:gd name="T23" fmla="*/ 0 h 168"/>
                <a:gd name="T24" fmla="*/ 0 w 114"/>
                <a:gd name="T25" fmla="*/ 0 h 168"/>
                <a:gd name="T26" fmla="*/ 0 w 114"/>
                <a:gd name="T27" fmla="*/ 0 h 168"/>
                <a:gd name="T28" fmla="*/ 0 w 114"/>
                <a:gd name="T29" fmla="*/ 0 h 168"/>
                <a:gd name="T30" fmla="*/ 0 w 114"/>
                <a:gd name="T31" fmla="*/ 0 h 168"/>
                <a:gd name="T32" fmla="*/ 0 w 114"/>
                <a:gd name="T33" fmla="*/ 0 h 168"/>
                <a:gd name="T34" fmla="*/ 0 w 114"/>
                <a:gd name="T35" fmla="*/ 0 h 168"/>
                <a:gd name="T36" fmla="*/ 0 w 114"/>
                <a:gd name="T37" fmla="*/ 0 h 168"/>
                <a:gd name="T38" fmla="*/ 0 w 114"/>
                <a:gd name="T39" fmla="*/ 0 h 168"/>
                <a:gd name="T40" fmla="*/ 0 w 114"/>
                <a:gd name="T41" fmla="*/ 0 h 168"/>
                <a:gd name="T42" fmla="*/ 0 w 114"/>
                <a:gd name="T43" fmla="*/ 0 h 168"/>
                <a:gd name="T44" fmla="*/ 0 w 114"/>
                <a:gd name="T45" fmla="*/ 0 h 168"/>
                <a:gd name="T46" fmla="*/ 0 w 114"/>
                <a:gd name="T47" fmla="*/ 0 h 168"/>
                <a:gd name="T48" fmla="*/ 0 w 114"/>
                <a:gd name="T49" fmla="*/ 0 h 168"/>
                <a:gd name="T50" fmla="*/ 0 w 114"/>
                <a:gd name="T51" fmla="*/ 0 h 168"/>
                <a:gd name="T52" fmla="*/ 0 w 114"/>
                <a:gd name="T53" fmla="*/ 0 h 168"/>
                <a:gd name="T54" fmla="*/ 0 w 114"/>
                <a:gd name="T55" fmla="*/ 0 h 168"/>
                <a:gd name="T56" fmla="*/ 0 w 114"/>
                <a:gd name="T57" fmla="*/ 0 h 168"/>
                <a:gd name="T58" fmla="*/ 0 w 114"/>
                <a:gd name="T59" fmla="*/ 0 h 168"/>
                <a:gd name="T60" fmla="*/ 0 w 114"/>
                <a:gd name="T61" fmla="*/ 0 h 168"/>
                <a:gd name="T62" fmla="*/ 0 w 114"/>
                <a:gd name="T63" fmla="*/ 0 h 168"/>
                <a:gd name="T64" fmla="*/ 0 w 114"/>
                <a:gd name="T65" fmla="*/ 0 h 168"/>
                <a:gd name="T66" fmla="*/ 0 w 114"/>
                <a:gd name="T67" fmla="*/ 0 h 168"/>
                <a:gd name="T68" fmla="*/ 0 w 114"/>
                <a:gd name="T69" fmla="*/ 0 h 168"/>
                <a:gd name="T70" fmla="*/ 0 w 114"/>
                <a:gd name="T71" fmla="*/ 0 h 168"/>
                <a:gd name="T72" fmla="*/ 0 w 114"/>
                <a:gd name="T73" fmla="*/ 0 h 168"/>
                <a:gd name="T74" fmla="*/ 0 w 114"/>
                <a:gd name="T75" fmla="*/ 0 h 168"/>
                <a:gd name="T76" fmla="*/ 0 w 114"/>
                <a:gd name="T77" fmla="*/ 0 h 168"/>
                <a:gd name="T78" fmla="*/ 0 w 114"/>
                <a:gd name="T79" fmla="*/ 0 h 168"/>
                <a:gd name="T80" fmla="*/ 0 w 114"/>
                <a:gd name="T81" fmla="*/ 0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168"/>
                <a:gd name="T125" fmla="*/ 114 w 114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168">
                  <a:moveTo>
                    <a:pt x="96" y="55"/>
                  </a:moveTo>
                  <a:lnTo>
                    <a:pt x="101" y="72"/>
                  </a:lnTo>
                  <a:lnTo>
                    <a:pt x="100" y="88"/>
                  </a:lnTo>
                  <a:lnTo>
                    <a:pt x="92" y="101"/>
                  </a:lnTo>
                  <a:lnTo>
                    <a:pt x="82" y="112"/>
                  </a:lnTo>
                  <a:lnTo>
                    <a:pt x="69" y="123"/>
                  </a:lnTo>
                  <a:lnTo>
                    <a:pt x="54" y="134"/>
                  </a:lnTo>
                  <a:lnTo>
                    <a:pt x="40" y="143"/>
                  </a:lnTo>
                  <a:lnTo>
                    <a:pt x="27" y="153"/>
                  </a:lnTo>
                  <a:lnTo>
                    <a:pt x="25" y="156"/>
                  </a:lnTo>
                  <a:lnTo>
                    <a:pt x="24" y="158"/>
                  </a:lnTo>
                  <a:lnTo>
                    <a:pt x="24" y="162"/>
                  </a:lnTo>
                  <a:lnTo>
                    <a:pt x="25" y="165"/>
                  </a:lnTo>
                  <a:lnTo>
                    <a:pt x="28" y="167"/>
                  </a:lnTo>
                  <a:lnTo>
                    <a:pt x="31" y="168"/>
                  </a:lnTo>
                  <a:lnTo>
                    <a:pt x="33" y="168"/>
                  </a:lnTo>
                  <a:lnTo>
                    <a:pt x="37" y="167"/>
                  </a:lnTo>
                  <a:lnTo>
                    <a:pt x="53" y="157"/>
                  </a:lnTo>
                  <a:lnTo>
                    <a:pt x="69" y="147"/>
                  </a:lnTo>
                  <a:lnTo>
                    <a:pt x="84" y="135"/>
                  </a:lnTo>
                  <a:lnTo>
                    <a:pt x="97" y="121"/>
                  </a:lnTo>
                  <a:lnTo>
                    <a:pt x="107" y="106"/>
                  </a:lnTo>
                  <a:lnTo>
                    <a:pt x="113" y="89"/>
                  </a:lnTo>
                  <a:lnTo>
                    <a:pt x="114" y="71"/>
                  </a:lnTo>
                  <a:lnTo>
                    <a:pt x="110" y="51"/>
                  </a:lnTo>
                  <a:lnTo>
                    <a:pt x="101" y="36"/>
                  </a:lnTo>
                  <a:lnTo>
                    <a:pt x="87" y="24"/>
                  </a:lnTo>
                  <a:lnTo>
                    <a:pt x="70" y="14"/>
                  </a:lnTo>
                  <a:lnTo>
                    <a:pt x="51" y="7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2" y="9"/>
                  </a:lnTo>
                  <a:lnTo>
                    <a:pt x="26" y="13"/>
                  </a:lnTo>
                  <a:lnTo>
                    <a:pt x="41" y="17"/>
                  </a:lnTo>
                  <a:lnTo>
                    <a:pt x="54" y="22"/>
                  </a:lnTo>
                  <a:lnTo>
                    <a:pt x="68" y="27"/>
                  </a:lnTo>
                  <a:lnTo>
                    <a:pt x="80" y="34"/>
                  </a:lnTo>
                  <a:lnTo>
                    <a:pt x="89" y="43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5" name="Freeform 854"/>
            <p:cNvSpPr>
              <a:spLocks/>
            </p:cNvSpPr>
            <p:nvPr/>
          </p:nvSpPr>
          <p:spPr bwMode="auto">
            <a:xfrm>
              <a:off x="4494" y="3348"/>
              <a:ext cx="37" cy="50"/>
            </a:xfrm>
            <a:custGeom>
              <a:avLst/>
              <a:gdLst>
                <a:gd name="T0" fmla="*/ 0 w 289"/>
                <a:gd name="T1" fmla="*/ 0 h 351"/>
                <a:gd name="T2" fmla="*/ 0 w 289"/>
                <a:gd name="T3" fmla="*/ 0 h 351"/>
                <a:gd name="T4" fmla="*/ 0 w 289"/>
                <a:gd name="T5" fmla="*/ 0 h 351"/>
                <a:gd name="T6" fmla="*/ 0 w 289"/>
                <a:gd name="T7" fmla="*/ 0 h 351"/>
                <a:gd name="T8" fmla="*/ 0 w 289"/>
                <a:gd name="T9" fmla="*/ 0 h 351"/>
                <a:gd name="T10" fmla="*/ 0 w 289"/>
                <a:gd name="T11" fmla="*/ 0 h 351"/>
                <a:gd name="T12" fmla="*/ 0 w 289"/>
                <a:gd name="T13" fmla="*/ 0 h 351"/>
                <a:gd name="T14" fmla="*/ 0 w 289"/>
                <a:gd name="T15" fmla="*/ 0 h 351"/>
                <a:gd name="T16" fmla="*/ 0 w 289"/>
                <a:gd name="T17" fmla="*/ 0 h 351"/>
                <a:gd name="T18" fmla="*/ 0 w 289"/>
                <a:gd name="T19" fmla="*/ 0 h 351"/>
                <a:gd name="T20" fmla="*/ 0 w 289"/>
                <a:gd name="T21" fmla="*/ 0 h 351"/>
                <a:gd name="T22" fmla="*/ 0 w 289"/>
                <a:gd name="T23" fmla="*/ 0 h 351"/>
                <a:gd name="T24" fmla="*/ 0 w 289"/>
                <a:gd name="T25" fmla="*/ 0 h 351"/>
                <a:gd name="T26" fmla="*/ 0 w 289"/>
                <a:gd name="T27" fmla="*/ 0 h 351"/>
                <a:gd name="T28" fmla="*/ 0 w 289"/>
                <a:gd name="T29" fmla="*/ 0 h 351"/>
                <a:gd name="T30" fmla="*/ 0 w 289"/>
                <a:gd name="T31" fmla="*/ 0 h 351"/>
                <a:gd name="T32" fmla="*/ 0 w 289"/>
                <a:gd name="T33" fmla="*/ 0 h 351"/>
                <a:gd name="T34" fmla="*/ 0 w 289"/>
                <a:gd name="T35" fmla="*/ 0 h 351"/>
                <a:gd name="T36" fmla="*/ 0 w 289"/>
                <a:gd name="T37" fmla="*/ 0 h 351"/>
                <a:gd name="T38" fmla="*/ 0 w 289"/>
                <a:gd name="T39" fmla="*/ 0 h 351"/>
                <a:gd name="T40" fmla="*/ 0 w 289"/>
                <a:gd name="T41" fmla="*/ 0 h 351"/>
                <a:gd name="T42" fmla="*/ 0 w 289"/>
                <a:gd name="T43" fmla="*/ 0 h 351"/>
                <a:gd name="T44" fmla="*/ 0 w 289"/>
                <a:gd name="T45" fmla="*/ 0 h 351"/>
                <a:gd name="T46" fmla="*/ 0 w 289"/>
                <a:gd name="T47" fmla="*/ 0 h 351"/>
                <a:gd name="T48" fmla="*/ 0 w 289"/>
                <a:gd name="T49" fmla="*/ 0 h 351"/>
                <a:gd name="T50" fmla="*/ 0 w 289"/>
                <a:gd name="T51" fmla="*/ 0 h 351"/>
                <a:gd name="T52" fmla="*/ 0 w 289"/>
                <a:gd name="T53" fmla="*/ 0 h 351"/>
                <a:gd name="T54" fmla="*/ 0 w 289"/>
                <a:gd name="T55" fmla="*/ 0 h 351"/>
                <a:gd name="T56" fmla="*/ 0 w 289"/>
                <a:gd name="T57" fmla="*/ 0 h 351"/>
                <a:gd name="T58" fmla="*/ 0 w 289"/>
                <a:gd name="T59" fmla="*/ 0 h 351"/>
                <a:gd name="T60" fmla="*/ 0 w 289"/>
                <a:gd name="T61" fmla="*/ 0 h 351"/>
                <a:gd name="T62" fmla="*/ 0 w 289"/>
                <a:gd name="T63" fmla="*/ 0 h 351"/>
                <a:gd name="T64" fmla="*/ 0 w 289"/>
                <a:gd name="T65" fmla="*/ 0 h 351"/>
                <a:gd name="T66" fmla="*/ 0 w 289"/>
                <a:gd name="T67" fmla="*/ 0 h 351"/>
                <a:gd name="T68" fmla="*/ 0 w 289"/>
                <a:gd name="T69" fmla="*/ 0 h 351"/>
                <a:gd name="T70" fmla="*/ 0 w 289"/>
                <a:gd name="T71" fmla="*/ 0 h 351"/>
                <a:gd name="T72" fmla="*/ 0 w 289"/>
                <a:gd name="T73" fmla="*/ 0 h 351"/>
                <a:gd name="T74" fmla="*/ 0 w 289"/>
                <a:gd name="T75" fmla="*/ 0 h 351"/>
                <a:gd name="T76" fmla="*/ 0 w 289"/>
                <a:gd name="T77" fmla="*/ 0 h 351"/>
                <a:gd name="T78" fmla="*/ 0 w 289"/>
                <a:gd name="T79" fmla="*/ 0 h 351"/>
                <a:gd name="T80" fmla="*/ 0 w 289"/>
                <a:gd name="T81" fmla="*/ 0 h 351"/>
                <a:gd name="T82" fmla="*/ 0 w 289"/>
                <a:gd name="T83" fmla="*/ 0 h 351"/>
                <a:gd name="T84" fmla="*/ 0 w 289"/>
                <a:gd name="T85" fmla="*/ 0 h 351"/>
                <a:gd name="T86" fmla="*/ 0 w 289"/>
                <a:gd name="T87" fmla="*/ 0 h 3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9"/>
                <a:gd name="T133" fmla="*/ 0 h 351"/>
                <a:gd name="T134" fmla="*/ 289 w 289"/>
                <a:gd name="T135" fmla="*/ 351 h 35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9" h="351">
                  <a:moveTo>
                    <a:pt x="112" y="46"/>
                  </a:moveTo>
                  <a:lnTo>
                    <a:pt x="90" y="65"/>
                  </a:lnTo>
                  <a:lnTo>
                    <a:pt x="68" y="84"/>
                  </a:lnTo>
                  <a:lnTo>
                    <a:pt x="48" y="106"/>
                  </a:lnTo>
                  <a:lnTo>
                    <a:pt x="30" y="130"/>
                  </a:lnTo>
                  <a:lnTo>
                    <a:pt x="15" y="155"/>
                  </a:lnTo>
                  <a:lnTo>
                    <a:pt x="5" y="181"/>
                  </a:lnTo>
                  <a:lnTo>
                    <a:pt x="0" y="210"/>
                  </a:lnTo>
                  <a:lnTo>
                    <a:pt x="1" y="240"/>
                  </a:lnTo>
                  <a:lnTo>
                    <a:pt x="3" y="248"/>
                  </a:lnTo>
                  <a:lnTo>
                    <a:pt x="5" y="256"/>
                  </a:lnTo>
                  <a:lnTo>
                    <a:pt x="8" y="262"/>
                  </a:lnTo>
                  <a:lnTo>
                    <a:pt x="12" y="270"/>
                  </a:lnTo>
                  <a:lnTo>
                    <a:pt x="17" y="276"/>
                  </a:lnTo>
                  <a:lnTo>
                    <a:pt x="24" y="283"/>
                  </a:lnTo>
                  <a:lnTo>
                    <a:pt x="29" y="288"/>
                  </a:lnTo>
                  <a:lnTo>
                    <a:pt x="36" y="292"/>
                  </a:lnTo>
                  <a:lnTo>
                    <a:pt x="50" y="301"/>
                  </a:lnTo>
                  <a:lnTo>
                    <a:pt x="64" y="308"/>
                  </a:lnTo>
                  <a:lnTo>
                    <a:pt x="77" y="315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21" y="330"/>
                  </a:lnTo>
                  <a:lnTo>
                    <a:pt x="136" y="334"/>
                  </a:lnTo>
                  <a:lnTo>
                    <a:pt x="151" y="337"/>
                  </a:lnTo>
                  <a:lnTo>
                    <a:pt x="167" y="341"/>
                  </a:lnTo>
                  <a:lnTo>
                    <a:pt x="181" y="343"/>
                  </a:lnTo>
                  <a:lnTo>
                    <a:pt x="197" y="345"/>
                  </a:lnTo>
                  <a:lnTo>
                    <a:pt x="213" y="347"/>
                  </a:lnTo>
                  <a:lnTo>
                    <a:pt x="228" y="348"/>
                  </a:lnTo>
                  <a:lnTo>
                    <a:pt x="243" y="349"/>
                  </a:lnTo>
                  <a:lnTo>
                    <a:pt x="259" y="350"/>
                  </a:lnTo>
                  <a:lnTo>
                    <a:pt x="274" y="351"/>
                  </a:lnTo>
                  <a:lnTo>
                    <a:pt x="279" y="351"/>
                  </a:lnTo>
                  <a:lnTo>
                    <a:pt x="283" y="349"/>
                  </a:lnTo>
                  <a:lnTo>
                    <a:pt x="286" y="345"/>
                  </a:lnTo>
                  <a:lnTo>
                    <a:pt x="289" y="341"/>
                  </a:lnTo>
                  <a:lnTo>
                    <a:pt x="289" y="335"/>
                  </a:lnTo>
                  <a:lnTo>
                    <a:pt x="286" y="331"/>
                  </a:lnTo>
                  <a:lnTo>
                    <a:pt x="282" y="328"/>
                  </a:lnTo>
                  <a:lnTo>
                    <a:pt x="277" y="326"/>
                  </a:lnTo>
                  <a:lnTo>
                    <a:pt x="263" y="322"/>
                  </a:lnTo>
                  <a:lnTo>
                    <a:pt x="250" y="320"/>
                  </a:lnTo>
                  <a:lnTo>
                    <a:pt x="236" y="317"/>
                  </a:lnTo>
                  <a:lnTo>
                    <a:pt x="221" y="315"/>
                  </a:lnTo>
                  <a:lnTo>
                    <a:pt x="208" y="313"/>
                  </a:lnTo>
                  <a:lnTo>
                    <a:pt x="194" y="311"/>
                  </a:lnTo>
                  <a:lnTo>
                    <a:pt x="179" y="308"/>
                  </a:lnTo>
                  <a:lnTo>
                    <a:pt x="166" y="305"/>
                  </a:lnTo>
                  <a:lnTo>
                    <a:pt x="152" y="303"/>
                  </a:lnTo>
                  <a:lnTo>
                    <a:pt x="138" y="300"/>
                  </a:lnTo>
                  <a:lnTo>
                    <a:pt x="125" y="296"/>
                  </a:lnTo>
                  <a:lnTo>
                    <a:pt x="111" y="292"/>
                  </a:lnTo>
                  <a:lnTo>
                    <a:pt x="98" y="287"/>
                  </a:lnTo>
                  <a:lnTo>
                    <a:pt x="85" y="282"/>
                  </a:lnTo>
                  <a:lnTo>
                    <a:pt x="72" y="276"/>
                  </a:lnTo>
                  <a:lnTo>
                    <a:pt x="59" y="269"/>
                  </a:lnTo>
                  <a:lnTo>
                    <a:pt x="49" y="261"/>
                  </a:lnTo>
                  <a:lnTo>
                    <a:pt x="41" y="252"/>
                  </a:lnTo>
                  <a:lnTo>
                    <a:pt x="34" y="241"/>
                  </a:lnTo>
                  <a:lnTo>
                    <a:pt x="31" y="228"/>
                  </a:lnTo>
                  <a:lnTo>
                    <a:pt x="30" y="215"/>
                  </a:lnTo>
                  <a:lnTo>
                    <a:pt x="31" y="201"/>
                  </a:lnTo>
                  <a:lnTo>
                    <a:pt x="34" y="186"/>
                  </a:lnTo>
                  <a:lnTo>
                    <a:pt x="38" y="174"/>
                  </a:lnTo>
                  <a:lnTo>
                    <a:pt x="46" y="158"/>
                  </a:lnTo>
                  <a:lnTo>
                    <a:pt x="54" y="142"/>
                  </a:lnTo>
                  <a:lnTo>
                    <a:pt x="64" y="128"/>
                  </a:lnTo>
                  <a:lnTo>
                    <a:pt x="74" y="115"/>
                  </a:lnTo>
                  <a:lnTo>
                    <a:pt x="85" y="102"/>
                  </a:lnTo>
                  <a:lnTo>
                    <a:pt x="96" y="89"/>
                  </a:lnTo>
                  <a:lnTo>
                    <a:pt x="110" y="77"/>
                  </a:lnTo>
                  <a:lnTo>
                    <a:pt x="124" y="64"/>
                  </a:lnTo>
                  <a:lnTo>
                    <a:pt x="137" y="53"/>
                  </a:lnTo>
                  <a:lnTo>
                    <a:pt x="155" y="43"/>
                  </a:lnTo>
                  <a:lnTo>
                    <a:pt x="175" y="35"/>
                  </a:lnTo>
                  <a:lnTo>
                    <a:pt x="195" y="26"/>
                  </a:lnTo>
                  <a:lnTo>
                    <a:pt x="213" y="19"/>
                  </a:lnTo>
                  <a:lnTo>
                    <a:pt x="228" y="12"/>
                  </a:lnTo>
                  <a:lnTo>
                    <a:pt x="237" y="6"/>
                  </a:lnTo>
                  <a:lnTo>
                    <a:pt x="240" y="2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198" y="4"/>
                  </a:lnTo>
                  <a:lnTo>
                    <a:pt x="180" y="9"/>
                  </a:lnTo>
                  <a:lnTo>
                    <a:pt x="161" y="17"/>
                  </a:lnTo>
                  <a:lnTo>
                    <a:pt x="144" y="25"/>
                  </a:lnTo>
                  <a:lnTo>
                    <a:pt x="127" y="35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6" name="Freeform 855"/>
            <p:cNvSpPr>
              <a:spLocks/>
            </p:cNvSpPr>
            <p:nvPr/>
          </p:nvSpPr>
          <p:spPr bwMode="auto">
            <a:xfrm>
              <a:off x="4545" y="3346"/>
              <a:ext cx="32" cy="34"/>
            </a:xfrm>
            <a:custGeom>
              <a:avLst/>
              <a:gdLst>
                <a:gd name="T0" fmla="*/ 0 w 254"/>
                <a:gd name="T1" fmla="*/ 0 h 234"/>
                <a:gd name="T2" fmla="*/ 0 w 254"/>
                <a:gd name="T3" fmla="*/ 0 h 234"/>
                <a:gd name="T4" fmla="*/ 0 w 254"/>
                <a:gd name="T5" fmla="*/ 0 h 234"/>
                <a:gd name="T6" fmla="*/ 0 w 254"/>
                <a:gd name="T7" fmla="*/ 0 h 234"/>
                <a:gd name="T8" fmla="*/ 0 w 254"/>
                <a:gd name="T9" fmla="*/ 0 h 234"/>
                <a:gd name="T10" fmla="*/ 0 w 254"/>
                <a:gd name="T11" fmla="*/ 0 h 234"/>
                <a:gd name="T12" fmla="*/ 0 w 254"/>
                <a:gd name="T13" fmla="*/ 0 h 234"/>
                <a:gd name="T14" fmla="*/ 0 w 254"/>
                <a:gd name="T15" fmla="*/ 0 h 234"/>
                <a:gd name="T16" fmla="*/ 0 w 254"/>
                <a:gd name="T17" fmla="*/ 0 h 234"/>
                <a:gd name="T18" fmla="*/ 0 w 254"/>
                <a:gd name="T19" fmla="*/ 0 h 234"/>
                <a:gd name="T20" fmla="*/ 0 w 254"/>
                <a:gd name="T21" fmla="*/ 0 h 234"/>
                <a:gd name="T22" fmla="*/ 0 w 254"/>
                <a:gd name="T23" fmla="*/ 0 h 234"/>
                <a:gd name="T24" fmla="*/ 0 w 254"/>
                <a:gd name="T25" fmla="*/ 0 h 234"/>
                <a:gd name="T26" fmla="*/ 0 w 254"/>
                <a:gd name="T27" fmla="*/ 0 h 234"/>
                <a:gd name="T28" fmla="*/ 0 w 254"/>
                <a:gd name="T29" fmla="*/ 0 h 234"/>
                <a:gd name="T30" fmla="*/ 0 w 254"/>
                <a:gd name="T31" fmla="*/ 0 h 234"/>
                <a:gd name="T32" fmla="*/ 0 w 254"/>
                <a:gd name="T33" fmla="*/ 0 h 234"/>
                <a:gd name="T34" fmla="*/ 0 w 254"/>
                <a:gd name="T35" fmla="*/ 0 h 234"/>
                <a:gd name="T36" fmla="*/ 0 w 254"/>
                <a:gd name="T37" fmla="*/ 0 h 234"/>
                <a:gd name="T38" fmla="*/ 0 w 254"/>
                <a:gd name="T39" fmla="*/ 0 h 234"/>
                <a:gd name="T40" fmla="*/ 0 w 254"/>
                <a:gd name="T41" fmla="*/ 0 h 234"/>
                <a:gd name="T42" fmla="*/ 0 w 254"/>
                <a:gd name="T43" fmla="*/ 0 h 234"/>
                <a:gd name="T44" fmla="*/ 0 w 254"/>
                <a:gd name="T45" fmla="*/ 0 h 234"/>
                <a:gd name="T46" fmla="*/ 0 w 254"/>
                <a:gd name="T47" fmla="*/ 0 h 234"/>
                <a:gd name="T48" fmla="*/ 0 w 254"/>
                <a:gd name="T49" fmla="*/ 0 h 234"/>
                <a:gd name="T50" fmla="*/ 0 w 254"/>
                <a:gd name="T51" fmla="*/ 0 h 234"/>
                <a:gd name="T52" fmla="*/ 0 w 254"/>
                <a:gd name="T53" fmla="*/ 0 h 234"/>
                <a:gd name="T54" fmla="*/ 0 w 254"/>
                <a:gd name="T55" fmla="*/ 0 h 234"/>
                <a:gd name="T56" fmla="*/ 0 w 254"/>
                <a:gd name="T57" fmla="*/ 0 h 234"/>
                <a:gd name="T58" fmla="*/ 0 w 254"/>
                <a:gd name="T59" fmla="*/ 0 h 234"/>
                <a:gd name="T60" fmla="*/ 0 w 254"/>
                <a:gd name="T61" fmla="*/ 0 h 234"/>
                <a:gd name="T62" fmla="*/ 0 w 254"/>
                <a:gd name="T63" fmla="*/ 0 h 234"/>
                <a:gd name="T64" fmla="*/ 0 w 254"/>
                <a:gd name="T65" fmla="*/ 0 h 234"/>
                <a:gd name="T66" fmla="*/ 0 w 254"/>
                <a:gd name="T67" fmla="*/ 0 h 234"/>
                <a:gd name="T68" fmla="*/ 0 w 254"/>
                <a:gd name="T69" fmla="*/ 0 h 234"/>
                <a:gd name="T70" fmla="*/ 0 w 254"/>
                <a:gd name="T71" fmla="*/ 0 h 234"/>
                <a:gd name="T72" fmla="*/ 0 w 254"/>
                <a:gd name="T73" fmla="*/ 0 h 234"/>
                <a:gd name="T74" fmla="*/ 0 w 254"/>
                <a:gd name="T75" fmla="*/ 0 h 234"/>
                <a:gd name="T76" fmla="*/ 0 w 254"/>
                <a:gd name="T77" fmla="*/ 0 h 234"/>
                <a:gd name="T78" fmla="*/ 0 w 254"/>
                <a:gd name="T79" fmla="*/ 0 h 234"/>
                <a:gd name="T80" fmla="*/ 0 w 254"/>
                <a:gd name="T81" fmla="*/ 0 h 234"/>
                <a:gd name="T82" fmla="*/ 0 w 254"/>
                <a:gd name="T83" fmla="*/ 0 h 234"/>
                <a:gd name="T84" fmla="*/ 0 w 254"/>
                <a:gd name="T85" fmla="*/ 0 h 234"/>
                <a:gd name="T86" fmla="*/ 0 w 254"/>
                <a:gd name="T87" fmla="*/ 0 h 234"/>
                <a:gd name="T88" fmla="*/ 0 w 254"/>
                <a:gd name="T89" fmla="*/ 0 h 234"/>
                <a:gd name="T90" fmla="*/ 0 w 254"/>
                <a:gd name="T91" fmla="*/ 0 h 234"/>
                <a:gd name="T92" fmla="*/ 0 w 254"/>
                <a:gd name="T93" fmla="*/ 0 h 234"/>
                <a:gd name="T94" fmla="*/ 0 w 254"/>
                <a:gd name="T95" fmla="*/ 0 h 234"/>
                <a:gd name="T96" fmla="*/ 0 w 254"/>
                <a:gd name="T97" fmla="*/ 0 h 234"/>
                <a:gd name="T98" fmla="*/ 0 w 254"/>
                <a:gd name="T99" fmla="*/ 0 h 234"/>
                <a:gd name="T100" fmla="*/ 0 w 254"/>
                <a:gd name="T101" fmla="*/ 0 h 234"/>
                <a:gd name="T102" fmla="*/ 0 w 254"/>
                <a:gd name="T103" fmla="*/ 0 h 234"/>
                <a:gd name="T104" fmla="*/ 0 w 254"/>
                <a:gd name="T105" fmla="*/ 0 h 234"/>
                <a:gd name="T106" fmla="*/ 0 w 254"/>
                <a:gd name="T107" fmla="*/ 0 h 234"/>
                <a:gd name="T108" fmla="*/ 0 w 254"/>
                <a:gd name="T109" fmla="*/ 0 h 234"/>
                <a:gd name="T110" fmla="*/ 0 w 254"/>
                <a:gd name="T111" fmla="*/ 0 h 234"/>
                <a:gd name="T112" fmla="*/ 0 w 254"/>
                <a:gd name="T113" fmla="*/ 0 h 234"/>
                <a:gd name="T114" fmla="*/ 0 w 254"/>
                <a:gd name="T115" fmla="*/ 0 h 234"/>
                <a:gd name="T116" fmla="*/ 0 w 254"/>
                <a:gd name="T117" fmla="*/ 0 h 234"/>
                <a:gd name="T118" fmla="*/ 0 w 254"/>
                <a:gd name="T119" fmla="*/ 0 h 234"/>
                <a:gd name="T120" fmla="*/ 0 w 254"/>
                <a:gd name="T121" fmla="*/ 0 h 23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4"/>
                <a:gd name="T184" fmla="*/ 0 h 234"/>
                <a:gd name="T185" fmla="*/ 254 w 254"/>
                <a:gd name="T186" fmla="*/ 234 h 23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4" h="234">
                  <a:moveTo>
                    <a:pt x="210" y="71"/>
                  </a:moveTo>
                  <a:lnTo>
                    <a:pt x="222" y="84"/>
                  </a:lnTo>
                  <a:lnTo>
                    <a:pt x="229" y="99"/>
                  </a:lnTo>
                  <a:lnTo>
                    <a:pt x="232" y="115"/>
                  </a:lnTo>
                  <a:lnTo>
                    <a:pt x="232" y="132"/>
                  </a:lnTo>
                  <a:lnTo>
                    <a:pt x="230" y="146"/>
                  </a:lnTo>
                  <a:lnTo>
                    <a:pt x="226" y="158"/>
                  </a:lnTo>
                  <a:lnTo>
                    <a:pt x="219" y="170"/>
                  </a:lnTo>
                  <a:lnTo>
                    <a:pt x="211" y="179"/>
                  </a:lnTo>
                  <a:lnTo>
                    <a:pt x="202" y="190"/>
                  </a:lnTo>
                  <a:lnTo>
                    <a:pt x="193" y="199"/>
                  </a:lnTo>
                  <a:lnTo>
                    <a:pt x="183" y="208"/>
                  </a:lnTo>
                  <a:lnTo>
                    <a:pt x="174" y="218"/>
                  </a:lnTo>
                  <a:lnTo>
                    <a:pt x="172" y="221"/>
                  </a:lnTo>
                  <a:lnTo>
                    <a:pt x="172" y="224"/>
                  </a:lnTo>
                  <a:lnTo>
                    <a:pt x="172" y="227"/>
                  </a:lnTo>
                  <a:lnTo>
                    <a:pt x="174" y="231"/>
                  </a:lnTo>
                  <a:lnTo>
                    <a:pt x="177" y="233"/>
                  </a:lnTo>
                  <a:lnTo>
                    <a:pt x="181" y="234"/>
                  </a:lnTo>
                  <a:lnTo>
                    <a:pt x="184" y="233"/>
                  </a:lnTo>
                  <a:lnTo>
                    <a:pt x="187" y="231"/>
                  </a:lnTo>
                  <a:lnTo>
                    <a:pt x="208" y="217"/>
                  </a:lnTo>
                  <a:lnTo>
                    <a:pt x="226" y="199"/>
                  </a:lnTo>
                  <a:lnTo>
                    <a:pt x="240" y="178"/>
                  </a:lnTo>
                  <a:lnTo>
                    <a:pt x="249" y="155"/>
                  </a:lnTo>
                  <a:lnTo>
                    <a:pt x="254" y="131"/>
                  </a:lnTo>
                  <a:lnTo>
                    <a:pt x="251" y="107"/>
                  </a:lnTo>
                  <a:lnTo>
                    <a:pt x="243" y="84"/>
                  </a:lnTo>
                  <a:lnTo>
                    <a:pt x="226" y="64"/>
                  </a:lnTo>
                  <a:lnTo>
                    <a:pt x="214" y="53"/>
                  </a:lnTo>
                  <a:lnTo>
                    <a:pt x="199" y="45"/>
                  </a:lnTo>
                  <a:lnTo>
                    <a:pt x="183" y="36"/>
                  </a:lnTo>
                  <a:lnTo>
                    <a:pt x="165" y="29"/>
                  </a:lnTo>
                  <a:lnTo>
                    <a:pt x="147" y="21"/>
                  </a:lnTo>
                  <a:lnTo>
                    <a:pt x="129" y="16"/>
                  </a:lnTo>
                  <a:lnTo>
                    <a:pt x="111" y="12"/>
                  </a:lnTo>
                  <a:lnTo>
                    <a:pt x="93" y="7"/>
                  </a:lnTo>
                  <a:lnTo>
                    <a:pt x="75" y="4"/>
                  </a:lnTo>
                  <a:lnTo>
                    <a:pt x="59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11" y="6"/>
                  </a:lnTo>
                  <a:lnTo>
                    <a:pt x="21" y="7"/>
                  </a:lnTo>
                  <a:lnTo>
                    <a:pt x="34" y="9"/>
                  </a:lnTo>
                  <a:lnTo>
                    <a:pt x="46" y="12"/>
                  </a:lnTo>
                  <a:lnTo>
                    <a:pt x="59" y="15"/>
                  </a:lnTo>
                  <a:lnTo>
                    <a:pt x="74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6" y="28"/>
                  </a:lnTo>
                  <a:lnTo>
                    <a:pt x="131" y="32"/>
                  </a:lnTo>
                  <a:lnTo>
                    <a:pt x="145" y="36"/>
                  </a:lnTo>
                  <a:lnTo>
                    <a:pt x="159" y="42"/>
                  </a:lnTo>
                  <a:lnTo>
                    <a:pt x="173" y="48"/>
                  </a:lnTo>
                  <a:lnTo>
                    <a:pt x="186" y="55"/>
                  </a:lnTo>
                  <a:lnTo>
                    <a:pt x="199" y="63"/>
                  </a:lnTo>
                  <a:lnTo>
                    <a:pt x="210" y="71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7" name="Freeform 856"/>
            <p:cNvSpPr>
              <a:spLocks/>
            </p:cNvSpPr>
            <p:nvPr/>
          </p:nvSpPr>
          <p:spPr bwMode="auto">
            <a:xfrm>
              <a:off x="4481" y="3362"/>
              <a:ext cx="13" cy="31"/>
            </a:xfrm>
            <a:custGeom>
              <a:avLst/>
              <a:gdLst>
                <a:gd name="T0" fmla="*/ 0 w 103"/>
                <a:gd name="T1" fmla="*/ 0 h 221"/>
                <a:gd name="T2" fmla="*/ 0 w 103"/>
                <a:gd name="T3" fmla="*/ 0 h 221"/>
                <a:gd name="T4" fmla="*/ 0 w 103"/>
                <a:gd name="T5" fmla="*/ 0 h 221"/>
                <a:gd name="T6" fmla="*/ 0 w 103"/>
                <a:gd name="T7" fmla="*/ 0 h 221"/>
                <a:gd name="T8" fmla="*/ 0 w 103"/>
                <a:gd name="T9" fmla="*/ 0 h 221"/>
                <a:gd name="T10" fmla="*/ 0 w 103"/>
                <a:gd name="T11" fmla="*/ 0 h 221"/>
                <a:gd name="T12" fmla="*/ 0 w 103"/>
                <a:gd name="T13" fmla="*/ 0 h 221"/>
                <a:gd name="T14" fmla="*/ 0 w 103"/>
                <a:gd name="T15" fmla="*/ 0 h 221"/>
                <a:gd name="T16" fmla="*/ 0 w 103"/>
                <a:gd name="T17" fmla="*/ 0 h 221"/>
                <a:gd name="T18" fmla="*/ 0 w 103"/>
                <a:gd name="T19" fmla="*/ 0 h 221"/>
                <a:gd name="T20" fmla="*/ 0 w 103"/>
                <a:gd name="T21" fmla="*/ 0 h 221"/>
                <a:gd name="T22" fmla="*/ 0 w 103"/>
                <a:gd name="T23" fmla="*/ 0 h 221"/>
                <a:gd name="T24" fmla="*/ 0 w 103"/>
                <a:gd name="T25" fmla="*/ 0 h 221"/>
                <a:gd name="T26" fmla="*/ 0 w 103"/>
                <a:gd name="T27" fmla="*/ 0 h 221"/>
                <a:gd name="T28" fmla="*/ 0 w 103"/>
                <a:gd name="T29" fmla="*/ 0 h 221"/>
                <a:gd name="T30" fmla="*/ 0 w 103"/>
                <a:gd name="T31" fmla="*/ 0 h 221"/>
                <a:gd name="T32" fmla="*/ 0 w 103"/>
                <a:gd name="T33" fmla="*/ 0 h 221"/>
                <a:gd name="T34" fmla="*/ 0 w 103"/>
                <a:gd name="T35" fmla="*/ 0 h 221"/>
                <a:gd name="T36" fmla="*/ 0 w 103"/>
                <a:gd name="T37" fmla="*/ 0 h 221"/>
                <a:gd name="T38" fmla="*/ 0 w 103"/>
                <a:gd name="T39" fmla="*/ 0 h 221"/>
                <a:gd name="T40" fmla="*/ 0 w 103"/>
                <a:gd name="T41" fmla="*/ 0 h 221"/>
                <a:gd name="T42" fmla="*/ 0 w 103"/>
                <a:gd name="T43" fmla="*/ 0 h 221"/>
                <a:gd name="T44" fmla="*/ 0 w 103"/>
                <a:gd name="T45" fmla="*/ 0 h 221"/>
                <a:gd name="T46" fmla="*/ 0 w 103"/>
                <a:gd name="T47" fmla="*/ 0 h 221"/>
                <a:gd name="T48" fmla="*/ 0 w 103"/>
                <a:gd name="T49" fmla="*/ 0 h 221"/>
                <a:gd name="T50" fmla="*/ 0 w 103"/>
                <a:gd name="T51" fmla="*/ 0 h 221"/>
                <a:gd name="T52" fmla="*/ 0 w 103"/>
                <a:gd name="T53" fmla="*/ 0 h 221"/>
                <a:gd name="T54" fmla="*/ 0 w 103"/>
                <a:gd name="T55" fmla="*/ 0 h 221"/>
                <a:gd name="T56" fmla="*/ 0 w 103"/>
                <a:gd name="T57" fmla="*/ 0 h 221"/>
                <a:gd name="T58" fmla="*/ 0 w 103"/>
                <a:gd name="T59" fmla="*/ 0 h 221"/>
                <a:gd name="T60" fmla="*/ 0 w 103"/>
                <a:gd name="T61" fmla="*/ 0 h 221"/>
                <a:gd name="T62" fmla="*/ 0 w 103"/>
                <a:gd name="T63" fmla="*/ 0 h 221"/>
                <a:gd name="T64" fmla="*/ 0 w 103"/>
                <a:gd name="T65" fmla="*/ 0 h 221"/>
                <a:gd name="T66" fmla="*/ 0 w 103"/>
                <a:gd name="T67" fmla="*/ 0 h 221"/>
                <a:gd name="T68" fmla="*/ 0 w 103"/>
                <a:gd name="T69" fmla="*/ 0 h 221"/>
                <a:gd name="T70" fmla="*/ 0 w 103"/>
                <a:gd name="T71" fmla="*/ 0 h 221"/>
                <a:gd name="T72" fmla="*/ 0 w 103"/>
                <a:gd name="T73" fmla="*/ 0 h 221"/>
                <a:gd name="T74" fmla="*/ 0 w 103"/>
                <a:gd name="T75" fmla="*/ 0 h 221"/>
                <a:gd name="T76" fmla="*/ 0 w 103"/>
                <a:gd name="T77" fmla="*/ 0 h 221"/>
                <a:gd name="T78" fmla="*/ 0 w 103"/>
                <a:gd name="T79" fmla="*/ 0 h 221"/>
                <a:gd name="T80" fmla="*/ 0 w 103"/>
                <a:gd name="T81" fmla="*/ 0 h 2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3"/>
                <a:gd name="T124" fmla="*/ 0 h 221"/>
                <a:gd name="T125" fmla="*/ 103 w 103"/>
                <a:gd name="T126" fmla="*/ 221 h 22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3" h="221">
                  <a:moveTo>
                    <a:pt x="0" y="121"/>
                  </a:moveTo>
                  <a:lnTo>
                    <a:pt x="0" y="139"/>
                  </a:lnTo>
                  <a:lnTo>
                    <a:pt x="4" y="156"/>
                  </a:lnTo>
                  <a:lnTo>
                    <a:pt x="12" y="172"/>
                  </a:lnTo>
                  <a:lnTo>
                    <a:pt x="22" y="186"/>
                  </a:lnTo>
                  <a:lnTo>
                    <a:pt x="35" y="197"/>
                  </a:lnTo>
                  <a:lnTo>
                    <a:pt x="50" y="208"/>
                  </a:lnTo>
                  <a:lnTo>
                    <a:pt x="66" y="216"/>
                  </a:lnTo>
                  <a:lnTo>
                    <a:pt x="83" y="220"/>
                  </a:lnTo>
                  <a:lnTo>
                    <a:pt x="89" y="221"/>
                  </a:lnTo>
                  <a:lnTo>
                    <a:pt x="94" y="219"/>
                  </a:lnTo>
                  <a:lnTo>
                    <a:pt x="98" y="216"/>
                  </a:lnTo>
                  <a:lnTo>
                    <a:pt x="100" y="211"/>
                  </a:lnTo>
                  <a:lnTo>
                    <a:pt x="100" y="206"/>
                  </a:lnTo>
                  <a:lnTo>
                    <a:pt x="99" y="201"/>
                  </a:lnTo>
                  <a:lnTo>
                    <a:pt x="96" y="196"/>
                  </a:lnTo>
                  <a:lnTo>
                    <a:pt x="91" y="194"/>
                  </a:lnTo>
                  <a:lnTo>
                    <a:pt x="74" y="188"/>
                  </a:lnTo>
                  <a:lnTo>
                    <a:pt x="58" y="179"/>
                  </a:lnTo>
                  <a:lnTo>
                    <a:pt x="45" y="168"/>
                  </a:lnTo>
                  <a:lnTo>
                    <a:pt x="36" y="155"/>
                  </a:lnTo>
                  <a:lnTo>
                    <a:pt x="30" y="139"/>
                  </a:lnTo>
                  <a:lnTo>
                    <a:pt x="27" y="122"/>
                  </a:lnTo>
                  <a:lnTo>
                    <a:pt x="27" y="103"/>
                  </a:lnTo>
                  <a:lnTo>
                    <a:pt x="32" y="84"/>
                  </a:lnTo>
                  <a:lnTo>
                    <a:pt x="38" y="70"/>
                  </a:lnTo>
                  <a:lnTo>
                    <a:pt x="46" y="57"/>
                  </a:lnTo>
                  <a:lnTo>
                    <a:pt x="56" y="46"/>
                  </a:lnTo>
                  <a:lnTo>
                    <a:pt x="66" y="35"/>
                  </a:lnTo>
                  <a:lnTo>
                    <a:pt x="76" y="25"/>
                  </a:lnTo>
                  <a:lnTo>
                    <a:pt x="86" y="17"/>
                  </a:lnTo>
                  <a:lnTo>
                    <a:pt x="96" y="8"/>
                  </a:lnTo>
                  <a:lnTo>
                    <a:pt x="103" y="1"/>
                  </a:lnTo>
                  <a:lnTo>
                    <a:pt x="96" y="0"/>
                  </a:lnTo>
                  <a:lnTo>
                    <a:pt x="84" y="5"/>
                  </a:lnTo>
                  <a:lnTo>
                    <a:pt x="69" y="17"/>
                  </a:lnTo>
                  <a:lnTo>
                    <a:pt x="51" y="33"/>
                  </a:lnTo>
                  <a:lnTo>
                    <a:pt x="34" y="53"/>
                  </a:lnTo>
                  <a:lnTo>
                    <a:pt x="18" y="75"/>
                  </a:lnTo>
                  <a:lnTo>
                    <a:pt x="7" y="98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8" name="Freeform 857"/>
            <p:cNvSpPr>
              <a:spLocks/>
            </p:cNvSpPr>
            <p:nvPr/>
          </p:nvSpPr>
          <p:spPr bwMode="auto">
            <a:xfrm>
              <a:off x="4571" y="3344"/>
              <a:ext cx="28" cy="41"/>
            </a:xfrm>
            <a:custGeom>
              <a:avLst/>
              <a:gdLst>
                <a:gd name="T0" fmla="*/ 0 w 221"/>
                <a:gd name="T1" fmla="*/ 0 h 288"/>
                <a:gd name="T2" fmla="*/ 0 w 221"/>
                <a:gd name="T3" fmla="*/ 0 h 288"/>
                <a:gd name="T4" fmla="*/ 0 w 221"/>
                <a:gd name="T5" fmla="*/ 0 h 288"/>
                <a:gd name="T6" fmla="*/ 0 w 221"/>
                <a:gd name="T7" fmla="*/ 0 h 288"/>
                <a:gd name="T8" fmla="*/ 0 w 221"/>
                <a:gd name="T9" fmla="*/ 0 h 288"/>
                <a:gd name="T10" fmla="*/ 0 w 221"/>
                <a:gd name="T11" fmla="*/ 0 h 288"/>
                <a:gd name="T12" fmla="*/ 0 w 221"/>
                <a:gd name="T13" fmla="*/ 0 h 288"/>
                <a:gd name="T14" fmla="*/ 0 w 221"/>
                <a:gd name="T15" fmla="*/ 0 h 288"/>
                <a:gd name="T16" fmla="*/ 0 w 221"/>
                <a:gd name="T17" fmla="*/ 0 h 288"/>
                <a:gd name="T18" fmla="*/ 0 w 221"/>
                <a:gd name="T19" fmla="*/ 0 h 288"/>
                <a:gd name="T20" fmla="*/ 0 w 221"/>
                <a:gd name="T21" fmla="*/ 0 h 288"/>
                <a:gd name="T22" fmla="*/ 0 w 221"/>
                <a:gd name="T23" fmla="*/ 0 h 288"/>
                <a:gd name="T24" fmla="*/ 0 w 221"/>
                <a:gd name="T25" fmla="*/ 0 h 288"/>
                <a:gd name="T26" fmla="*/ 0 w 221"/>
                <a:gd name="T27" fmla="*/ 0 h 288"/>
                <a:gd name="T28" fmla="*/ 0 w 221"/>
                <a:gd name="T29" fmla="*/ 0 h 288"/>
                <a:gd name="T30" fmla="*/ 0 w 221"/>
                <a:gd name="T31" fmla="*/ 0 h 288"/>
                <a:gd name="T32" fmla="*/ 0 w 221"/>
                <a:gd name="T33" fmla="*/ 0 h 288"/>
                <a:gd name="T34" fmla="*/ 0 w 221"/>
                <a:gd name="T35" fmla="*/ 0 h 288"/>
                <a:gd name="T36" fmla="*/ 0 w 221"/>
                <a:gd name="T37" fmla="*/ 0 h 288"/>
                <a:gd name="T38" fmla="*/ 0 w 221"/>
                <a:gd name="T39" fmla="*/ 0 h 288"/>
                <a:gd name="T40" fmla="*/ 0 w 221"/>
                <a:gd name="T41" fmla="*/ 0 h 288"/>
                <a:gd name="T42" fmla="*/ 0 w 221"/>
                <a:gd name="T43" fmla="*/ 0 h 288"/>
                <a:gd name="T44" fmla="*/ 0 w 221"/>
                <a:gd name="T45" fmla="*/ 0 h 288"/>
                <a:gd name="T46" fmla="*/ 0 w 221"/>
                <a:gd name="T47" fmla="*/ 0 h 288"/>
                <a:gd name="T48" fmla="*/ 0 w 221"/>
                <a:gd name="T49" fmla="*/ 0 h 288"/>
                <a:gd name="T50" fmla="*/ 0 w 221"/>
                <a:gd name="T51" fmla="*/ 0 h 288"/>
                <a:gd name="T52" fmla="*/ 0 w 221"/>
                <a:gd name="T53" fmla="*/ 0 h 288"/>
                <a:gd name="T54" fmla="*/ 0 w 221"/>
                <a:gd name="T55" fmla="*/ 0 h 288"/>
                <a:gd name="T56" fmla="*/ 0 w 221"/>
                <a:gd name="T57" fmla="*/ 0 h 288"/>
                <a:gd name="T58" fmla="*/ 0 w 221"/>
                <a:gd name="T59" fmla="*/ 0 h 288"/>
                <a:gd name="T60" fmla="*/ 0 w 221"/>
                <a:gd name="T61" fmla="*/ 0 h 288"/>
                <a:gd name="T62" fmla="*/ 0 w 221"/>
                <a:gd name="T63" fmla="*/ 0 h 288"/>
                <a:gd name="T64" fmla="*/ 0 w 221"/>
                <a:gd name="T65" fmla="*/ 0 h 288"/>
                <a:gd name="T66" fmla="*/ 0 w 221"/>
                <a:gd name="T67" fmla="*/ 0 h 288"/>
                <a:gd name="T68" fmla="*/ 0 w 221"/>
                <a:gd name="T69" fmla="*/ 0 h 288"/>
                <a:gd name="T70" fmla="*/ 0 w 221"/>
                <a:gd name="T71" fmla="*/ 0 h 288"/>
                <a:gd name="T72" fmla="*/ 0 w 221"/>
                <a:gd name="T73" fmla="*/ 0 h 288"/>
                <a:gd name="T74" fmla="*/ 0 w 221"/>
                <a:gd name="T75" fmla="*/ 0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1"/>
                <a:gd name="T115" fmla="*/ 0 h 288"/>
                <a:gd name="T116" fmla="*/ 221 w 221"/>
                <a:gd name="T117" fmla="*/ 288 h 2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1" h="288">
                  <a:moveTo>
                    <a:pt x="179" y="108"/>
                  </a:moveTo>
                  <a:lnTo>
                    <a:pt x="186" y="115"/>
                  </a:lnTo>
                  <a:lnTo>
                    <a:pt x="193" y="124"/>
                  </a:lnTo>
                  <a:lnTo>
                    <a:pt x="197" y="133"/>
                  </a:lnTo>
                  <a:lnTo>
                    <a:pt x="201" y="143"/>
                  </a:lnTo>
                  <a:lnTo>
                    <a:pt x="202" y="153"/>
                  </a:lnTo>
                  <a:lnTo>
                    <a:pt x="202" y="163"/>
                  </a:lnTo>
                  <a:lnTo>
                    <a:pt x="199" y="174"/>
                  </a:lnTo>
                  <a:lnTo>
                    <a:pt x="195" y="184"/>
                  </a:lnTo>
                  <a:lnTo>
                    <a:pt x="187" y="194"/>
                  </a:lnTo>
                  <a:lnTo>
                    <a:pt x="179" y="204"/>
                  </a:lnTo>
                  <a:lnTo>
                    <a:pt x="170" y="212"/>
                  </a:lnTo>
                  <a:lnTo>
                    <a:pt x="159" y="221"/>
                  </a:lnTo>
                  <a:lnTo>
                    <a:pt x="150" y="229"/>
                  </a:lnTo>
                  <a:lnTo>
                    <a:pt x="139" y="237"/>
                  </a:lnTo>
                  <a:lnTo>
                    <a:pt x="129" y="246"/>
                  </a:lnTo>
                  <a:lnTo>
                    <a:pt x="119" y="255"/>
                  </a:lnTo>
                  <a:lnTo>
                    <a:pt x="116" y="258"/>
                  </a:lnTo>
                  <a:lnTo>
                    <a:pt x="114" y="263"/>
                  </a:lnTo>
                  <a:lnTo>
                    <a:pt x="112" y="267"/>
                  </a:lnTo>
                  <a:lnTo>
                    <a:pt x="110" y="271"/>
                  </a:lnTo>
                  <a:lnTo>
                    <a:pt x="109" y="276"/>
                  </a:lnTo>
                  <a:lnTo>
                    <a:pt x="109" y="280"/>
                  </a:lnTo>
                  <a:lnTo>
                    <a:pt x="110" y="284"/>
                  </a:lnTo>
                  <a:lnTo>
                    <a:pt x="113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5" y="287"/>
                  </a:lnTo>
                  <a:lnTo>
                    <a:pt x="129" y="284"/>
                  </a:lnTo>
                  <a:lnTo>
                    <a:pt x="139" y="272"/>
                  </a:lnTo>
                  <a:lnTo>
                    <a:pt x="151" y="261"/>
                  </a:lnTo>
                  <a:lnTo>
                    <a:pt x="162" y="250"/>
                  </a:lnTo>
                  <a:lnTo>
                    <a:pt x="175" y="239"/>
                  </a:lnTo>
                  <a:lnTo>
                    <a:pt x="186" y="229"/>
                  </a:lnTo>
                  <a:lnTo>
                    <a:pt x="197" y="217"/>
                  </a:lnTo>
                  <a:lnTo>
                    <a:pt x="207" y="204"/>
                  </a:lnTo>
                  <a:lnTo>
                    <a:pt x="215" y="190"/>
                  </a:lnTo>
                  <a:lnTo>
                    <a:pt x="220" y="174"/>
                  </a:lnTo>
                  <a:lnTo>
                    <a:pt x="221" y="158"/>
                  </a:lnTo>
                  <a:lnTo>
                    <a:pt x="218" y="142"/>
                  </a:lnTo>
                  <a:lnTo>
                    <a:pt x="213" y="127"/>
                  </a:lnTo>
                  <a:lnTo>
                    <a:pt x="204" y="112"/>
                  </a:lnTo>
                  <a:lnTo>
                    <a:pt x="194" y="99"/>
                  </a:lnTo>
                  <a:lnTo>
                    <a:pt x="181" y="87"/>
                  </a:lnTo>
                  <a:lnTo>
                    <a:pt x="169" y="77"/>
                  </a:lnTo>
                  <a:lnTo>
                    <a:pt x="159" y="69"/>
                  </a:lnTo>
                  <a:lnTo>
                    <a:pt x="149" y="63"/>
                  </a:lnTo>
                  <a:lnTo>
                    <a:pt x="137" y="55"/>
                  </a:lnTo>
                  <a:lnTo>
                    <a:pt x="125" y="48"/>
                  </a:lnTo>
                  <a:lnTo>
                    <a:pt x="114" y="40"/>
                  </a:lnTo>
                  <a:lnTo>
                    <a:pt x="101" y="33"/>
                  </a:lnTo>
                  <a:lnTo>
                    <a:pt x="89" y="27"/>
                  </a:lnTo>
                  <a:lnTo>
                    <a:pt x="77" y="20"/>
                  </a:lnTo>
                  <a:lnTo>
                    <a:pt x="66" y="15"/>
                  </a:lnTo>
                  <a:lnTo>
                    <a:pt x="54" y="9"/>
                  </a:lnTo>
                  <a:lnTo>
                    <a:pt x="42" y="6"/>
                  </a:lnTo>
                  <a:lnTo>
                    <a:pt x="32" y="3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5"/>
                  </a:lnTo>
                  <a:lnTo>
                    <a:pt x="16" y="8"/>
                  </a:lnTo>
                  <a:lnTo>
                    <a:pt x="26" y="13"/>
                  </a:lnTo>
                  <a:lnTo>
                    <a:pt x="35" y="17"/>
                  </a:lnTo>
                  <a:lnTo>
                    <a:pt x="47" y="22"/>
                  </a:lnTo>
                  <a:lnTo>
                    <a:pt x="58" y="28"/>
                  </a:lnTo>
                  <a:lnTo>
                    <a:pt x="71" y="34"/>
                  </a:lnTo>
                  <a:lnTo>
                    <a:pt x="83" y="40"/>
                  </a:lnTo>
                  <a:lnTo>
                    <a:pt x="96" y="48"/>
                  </a:lnTo>
                  <a:lnTo>
                    <a:pt x="109" y="55"/>
                  </a:lnTo>
                  <a:lnTo>
                    <a:pt x="121" y="64"/>
                  </a:lnTo>
                  <a:lnTo>
                    <a:pt x="134" y="72"/>
                  </a:lnTo>
                  <a:lnTo>
                    <a:pt x="146" y="81"/>
                  </a:lnTo>
                  <a:lnTo>
                    <a:pt x="158" y="90"/>
                  </a:lnTo>
                  <a:lnTo>
                    <a:pt x="169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9" name="Freeform 858"/>
            <p:cNvSpPr>
              <a:spLocks/>
            </p:cNvSpPr>
            <p:nvPr/>
          </p:nvSpPr>
          <p:spPr bwMode="auto">
            <a:xfrm>
              <a:off x="4541" y="3392"/>
              <a:ext cx="9" cy="25"/>
            </a:xfrm>
            <a:custGeom>
              <a:avLst/>
              <a:gdLst>
                <a:gd name="T0" fmla="*/ 0 w 74"/>
                <a:gd name="T1" fmla="*/ 0 h 174"/>
                <a:gd name="T2" fmla="*/ 0 w 74"/>
                <a:gd name="T3" fmla="*/ 0 h 174"/>
                <a:gd name="T4" fmla="*/ 0 w 74"/>
                <a:gd name="T5" fmla="*/ 0 h 174"/>
                <a:gd name="T6" fmla="*/ 0 w 74"/>
                <a:gd name="T7" fmla="*/ 0 h 174"/>
                <a:gd name="T8" fmla="*/ 0 w 74"/>
                <a:gd name="T9" fmla="*/ 0 h 174"/>
                <a:gd name="T10" fmla="*/ 0 w 74"/>
                <a:gd name="T11" fmla="*/ 0 h 174"/>
                <a:gd name="T12" fmla="*/ 0 w 74"/>
                <a:gd name="T13" fmla="*/ 0 h 174"/>
                <a:gd name="T14" fmla="*/ 0 w 74"/>
                <a:gd name="T15" fmla="*/ 0 h 174"/>
                <a:gd name="T16" fmla="*/ 0 w 74"/>
                <a:gd name="T17" fmla="*/ 0 h 174"/>
                <a:gd name="T18" fmla="*/ 0 w 74"/>
                <a:gd name="T19" fmla="*/ 0 h 174"/>
                <a:gd name="T20" fmla="*/ 0 w 74"/>
                <a:gd name="T21" fmla="*/ 0 h 174"/>
                <a:gd name="T22" fmla="*/ 0 w 74"/>
                <a:gd name="T23" fmla="*/ 0 h 174"/>
                <a:gd name="T24" fmla="*/ 0 w 74"/>
                <a:gd name="T25" fmla="*/ 0 h 174"/>
                <a:gd name="T26" fmla="*/ 0 w 74"/>
                <a:gd name="T27" fmla="*/ 0 h 174"/>
                <a:gd name="T28" fmla="*/ 0 w 74"/>
                <a:gd name="T29" fmla="*/ 0 h 174"/>
                <a:gd name="T30" fmla="*/ 0 w 74"/>
                <a:gd name="T31" fmla="*/ 0 h 174"/>
                <a:gd name="T32" fmla="*/ 0 w 74"/>
                <a:gd name="T33" fmla="*/ 0 h 174"/>
                <a:gd name="T34" fmla="*/ 0 w 74"/>
                <a:gd name="T35" fmla="*/ 0 h 174"/>
                <a:gd name="T36" fmla="*/ 0 w 74"/>
                <a:gd name="T37" fmla="*/ 0 h 174"/>
                <a:gd name="T38" fmla="*/ 0 w 74"/>
                <a:gd name="T39" fmla="*/ 0 h 174"/>
                <a:gd name="T40" fmla="*/ 0 w 74"/>
                <a:gd name="T41" fmla="*/ 0 h 174"/>
                <a:gd name="T42" fmla="*/ 0 w 74"/>
                <a:gd name="T43" fmla="*/ 0 h 174"/>
                <a:gd name="T44" fmla="*/ 0 w 74"/>
                <a:gd name="T45" fmla="*/ 0 h 174"/>
                <a:gd name="T46" fmla="*/ 0 w 74"/>
                <a:gd name="T47" fmla="*/ 0 h 174"/>
                <a:gd name="T48" fmla="*/ 0 w 74"/>
                <a:gd name="T49" fmla="*/ 0 h 1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4"/>
                <a:gd name="T76" fmla="*/ 0 h 174"/>
                <a:gd name="T77" fmla="*/ 74 w 74"/>
                <a:gd name="T78" fmla="*/ 174 h 1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4" h="174">
                  <a:moveTo>
                    <a:pt x="28" y="12"/>
                  </a:moveTo>
                  <a:lnTo>
                    <a:pt x="26" y="7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5" y="39"/>
                  </a:lnTo>
                  <a:lnTo>
                    <a:pt x="13" y="66"/>
                  </a:lnTo>
                  <a:lnTo>
                    <a:pt x="24" y="92"/>
                  </a:lnTo>
                  <a:lnTo>
                    <a:pt x="36" y="118"/>
                  </a:lnTo>
                  <a:lnTo>
                    <a:pt x="49" y="141"/>
                  </a:lnTo>
                  <a:lnTo>
                    <a:pt x="61" y="159"/>
                  </a:lnTo>
                  <a:lnTo>
                    <a:pt x="69" y="171"/>
                  </a:lnTo>
                  <a:lnTo>
                    <a:pt x="74" y="174"/>
                  </a:lnTo>
                  <a:lnTo>
                    <a:pt x="72" y="162"/>
                  </a:lnTo>
                  <a:lnTo>
                    <a:pt x="67" y="147"/>
                  </a:lnTo>
                  <a:lnTo>
                    <a:pt x="61" y="128"/>
                  </a:lnTo>
                  <a:lnTo>
                    <a:pt x="53" y="105"/>
                  </a:lnTo>
                  <a:lnTo>
                    <a:pt x="46" y="82"/>
                  </a:lnTo>
                  <a:lnTo>
                    <a:pt x="38" y="58"/>
                  </a:lnTo>
                  <a:lnTo>
                    <a:pt x="32" y="35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0" name="Freeform 859"/>
            <p:cNvSpPr>
              <a:spLocks/>
            </p:cNvSpPr>
            <p:nvPr/>
          </p:nvSpPr>
          <p:spPr bwMode="auto">
            <a:xfrm>
              <a:off x="4537" y="3379"/>
              <a:ext cx="5" cy="12"/>
            </a:xfrm>
            <a:custGeom>
              <a:avLst/>
              <a:gdLst>
                <a:gd name="T0" fmla="*/ 0 w 39"/>
                <a:gd name="T1" fmla="*/ 0 h 87"/>
                <a:gd name="T2" fmla="*/ 0 w 39"/>
                <a:gd name="T3" fmla="*/ 0 h 87"/>
                <a:gd name="T4" fmla="*/ 0 w 39"/>
                <a:gd name="T5" fmla="*/ 0 h 87"/>
                <a:gd name="T6" fmla="*/ 0 w 39"/>
                <a:gd name="T7" fmla="*/ 0 h 87"/>
                <a:gd name="T8" fmla="*/ 0 w 39"/>
                <a:gd name="T9" fmla="*/ 0 h 87"/>
                <a:gd name="T10" fmla="*/ 0 w 39"/>
                <a:gd name="T11" fmla="*/ 0 h 87"/>
                <a:gd name="T12" fmla="*/ 0 w 39"/>
                <a:gd name="T13" fmla="*/ 0 h 87"/>
                <a:gd name="T14" fmla="*/ 0 w 39"/>
                <a:gd name="T15" fmla="*/ 0 h 87"/>
                <a:gd name="T16" fmla="*/ 0 w 39"/>
                <a:gd name="T17" fmla="*/ 0 h 87"/>
                <a:gd name="T18" fmla="*/ 0 w 39"/>
                <a:gd name="T19" fmla="*/ 0 h 87"/>
                <a:gd name="T20" fmla="*/ 0 w 39"/>
                <a:gd name="T21" fmla="*/ 0 h 87"/>
                <a:gd name="T22" fmla="*/ 0 w 39"/>
                <a:gd name="T23" fmla="*/ 0 h 87"/>
                <a:gd name="T24" fmla="*/ 0 w 39"/>
                <a:gd name="T25" fmla="*/ 0 h 87"/>
                <a:gd name="T26" fmla="*/ 0 w 39"/>
                <a:gd name="T27" fmla="*/ 0 h 87"/>
                <a:gd name="T28" fmla="*/ 0 w 39"/>
                <a:gd name="T29" fmla="*/ 0 h 87"/>
                <a:gd name="T30" fmla="*/ 0 w 39"/>
                <a:gd name="T31" fmla="*/ 0 h 87"/>
                <a:gd name="T32" fmla="*/ 0 w 39"/>
                <a:gd name="T33" fmla="*/ 0 h 87"/>
                <a:gd name="T34" fmla="*/ 0 w 39"/>
                <a:gd name="T35" fmla="*/ 0 h 87"/>
                <a:gd name="T36" fmla="*/ 0 w 39"/>
                <a:gd name="T37" fmla="*/ 0 h 87"/>
                <a:gd name="T38" fmla="*/ 0 w 39"/>
                <a:gd name="T39" fmla="*/ 0 h 87"/>
                <a:gd name="T40" fmla="*/ 0 w 39"/>
                <a:gd name="T41" fmla="*/ 0 h 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"/>
                <a:gd name="T64" fmla="*/ 0 h 87"/>
                <a:gd name="T65" fmla="*/ 39 w 39"/>
                <a:gd name="T66" fmla="*/ 87 h 8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" h="87">
                  <a:moveTo>
                    <a:pt x="20" y="9"/>
                  </a:moveTo>
                  <a:lnTo>
                    <a:pt x="19" y="5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" y="35"/>
                  </a:lnTo>
                  <a:lnTo>
                    <a:pt x="7" y="48"/>
                  </a:lnTo>
                  <a:lnTo>
                    <a:pt x="13" y="60"/>
                  </a:lnTo>
                  <a:lnTo>
                    <a:pt x="19" y="72"/>
                  </a:lnTo>
                  <a:lnTo>
                    <a:pt x="25" y="81"/>
                  </a:lnTo>
                  <a:lnTo>
                    <a:pt x="33" y="86"/>
                  </a:lnTo>
                  <a:lnTo>
                    <a:pt x="38" y="87"/>
                  </a:lnTo>
                  <a:lnTo>
                    <a:pt x="39" y="70"/>
                  </a:lnTo>
                  <a:lnTo>
                    <a:pt x="34" y="50"/>
                  </a:lnTo>
                  <a:lnTo>
                    <a:pt x="27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1" name="Freeform 860"/>
            <p:cNvSpPr>
              <a:spLocks/>
            </p:cNvSpPr>
            <p:nvPr/>
          </p:nvSpPr>
          <p:spPr bwMode="auto">
            <a:xfrm>
              <a:off x="4533" y="3370"/>
              <a:ext cx="4" cy="7"/>
            </a:xfrm>
            <a:custGeom>
              <a:avLst/>
              <a:gdLst>
                <a:gd name="T0" fmla="*/ 0 w 34"/>
                <a:gd name="T1" fmla="*/ 0 h 51"/>
                <a:gd name="T2" fmla="*/ 0 w 34"/>
                <a:gd name="T3" fmla="*/ 0 h 51"/>
                <a:gd name="T4" fmla="*/ 0 w 34"/>
                <a:gd name="T5" fmla="*/ 0 h 51"/>
                <a:gd name="T6" fmla="*/ 0 w 34"/>
                <a:gd name="T7" fmla="*/ 0 h 51"/>
                <a:gd name="T8" fmla="*/ 0 w 34"/>
                <a:gd name="T9" fmla="*/ 0 h 51"/>
                <a:gd name="T10" fmla="*/ 0 w 34"/>
                <a:gd name="T11" fmla="*/ 0 h 51"/>
                <a:gd name="T12" fmla="*/ 0 w 34"/>
                <a:gd name="T13" fmla="*/ 0 h 51"/>
                <a:gd name="T14" fmla="*/ 0 w 34"/>
                <a:gd name="T15" fmla="*/ 0 h 51"/>
                <a:gd name="T16" fmla="*/ 0 w 34"/>
                <a:gd name="T17" fmla="*/ 0 h 51"/>
                <a:gd name="T18" fmla="*/ 0 w 34"/>
                <a:gd name="T19" fmla="*/ 0 h 51"/>
                <a:gd name="T20" fmla="*/ 0 w 34"/>
                <a:gd name="T21" fmla="*/ 0 h 51"/>
                <a:gd name="T22" fmla="*/ 0 w 34"/>
                <a:gd name="T23" fmla="*/ 0 h 51"/>
                <a:gd name="T24" fmla="*/ 0 w 34"/>
                <a:gd name="T25" fmla="*/ 0 h 51"/>
                <a:gd name="T26" fmla="*/ 0 w 34"/>
                <a:gd name="T27" fmla="*/ 0 h 51"/>
                <a:gd name="T28" fmla="*/ 0 w 34"/>
                <a:gd name="T29" fmla="*/ 0 h 51"/>
                <a:gd name="T30" fmla="*/ 0 w 34"/>
                <a:gd name="T31" fmla="*/ 0 h 51"/>
                <a:gd name="T32" fmla="*/ 0 w 34"/>
                <a:gd name="T33" fmla="*/ 0 h 51"/>
                <a:gd name="T34" fmla="*/ 0 w 34"/>
                <a:gd name="T35" fmla="*/ 0 h 51"/>
                <a:gd name="T36" fmla="*/ 0 w 34"/>
                <a:gd name="T37" fmla="*/ 0 h 51"/>
                <a:gd name="T38" fmla="*/ 0 w 34"/>
                <a:gd name="T39" fmla="*/ 0 h 51"/>
                <a:gd name="T40" fmla="*/ 0 w 34"/>
                <a:gd name="T41" fmla="*/ 0 h 51"/>
                <a:gd name="T42" fmla="*/ 0 w 34"/>
                <a:gd name="T43" fmla="*/ 0 h 51"/>
                <a:gd name="T44" fmla="*/ 0 w 34"/>
                <a:gd name="T45" fmla="*/ 0 h 51"/>
                <a:gd name="T46" fmla="*/ 0 w 34"/>
                <a:gd name="T47" fmla="*/ 0 h 51"/>
                <a:gd name="T48" fmla="*/ 0 w 34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4"/>
                <a:gd name="T76" fmla="*/ 0 h 51"/>
                <a:gd name="T77" fmla="*/ 34 w 34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4" h="51">
                  <a:moveTo>
                    <a:pt x="18" y="7"/>
                  </a:moveTo>
                  <a:lnTo>
                    <a:pt x="18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3"/>
                  </a:lnTo>
                  <a:lnTo>
                    <a:pt x="8" y="30"/>
                  </a:lnTo>
                  <a:lnTo>
                    <a:pt x="13" y="37"/>
                  </a:lnTo>
                  <a:lnTo>
                    <a:pt x="18" y="43"/>
                  </a:lnTo>
                  <a:lnTo>
                    <a:pt x="25" y="47"/>
                  </a:lnTo>
                  <a:lnTo>
                    <a:pt x="30" y="51"/>
                  </a:lnTo>
                  <a:lnTo>
                    <a:pt x="34" y="51"/>
                  </a:lnTo>
                  <a:lnTo>
                    <a:pt x="33" y="40"/>
                  </a:lnTo>
                  <a:lnTo>
                    <a:pt x="29" y="27"/>
                  </a:lnTo>
                  <a:lnTo>
                    <a:pt x="23" y="15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2" name="Freeform 861"/>
            <p:cNvSpPr>
              <a:spLocks/>
            </p:cNvSpPr>
            <p:nvPr/>
          </p:nvSpPr>
          <p:spPr bwMode="auto">
            <a:xfrm>
              <a:off x="4529" y="3364"/>
              <a:ext cx="6" cy="4"/>
            </a:xfrm>
            <a:custGeom>
              <a:avLst/>
              <a:gdLst>
                <a:gd name="T0" fmla="*/ 0 w 46"/>
                <a:gd name="T1" fmla="*/ 0 h 33"/>
                <a:gd name="T2" fmla="*/ 0 w 46"/>
                <a:gd name="T3" fmla="*/ 0 h 33"/>
                <a:gd name="T4" fmla="*/ 0 w 46"/>
                <a:gd name="T5" fmla="*/ 0 h 33"/>
                <a:gd name="T6" fmla="*/ 0 w 46"/>
                <a:gd name="T7" fmla="*/ 0 h 33"/>
                <a:gd name="T8" fmla="*/ 0 w 46"/>
                <a:gd name="T9" fmla="*/ 0 h 33"/>
                <a:gd name="T10" fmla="*/ 0 w 46"/>
                <a:gd name="T11" fmla="*/ 0 h 33"/>
                <a:gd name="T12" fmla="*/ 0 w 46"/>
                <a:gd name="T13" fmla="*/ 0 h 33"/>
                <a:gd name="T14" fmla="*/ 0 w 46"/>
                <a:gd name="T15" fmla="*/ 0 h 33"/>
                <a:gd name="T16" fmla="*/ 0 w 46"/>
                <a:gd name="T17" fmla="*/ 0 h 33"/>
                <a:gd name="T18" fmla="*/ 0 w 46"/>
                <a:gd name="T19" fmla="*/ 0 h 33"/>
                <a:gd name="T20" fmla="*/ 0 w 46"/>
                <a:gd name="T21" fmla="*/ 0 h 33"/>
                <a:gd name="T22" fmla="*/ 0 w 46"/>
                <a:gd name="T23" fmla="*/ 0 h 33"/>
                <a:gd name="T24" fmla="*/ 0 w 46"/>
                <a:gd name="T25" fmla="*/ 0 h 33"/>
                <a:gd name="T26" fmla="*/ 0 w 46"/>
                <a:gd name="T27" fmla="*/ 0 h 33"/>
                <a:gd name="T28" fmla="*/ 0 w 46"/>
                <a:gd name="T29" fmla="*/ 0 h 33"/>
                <a:gd name="T30" fmla="*/ 0 w 46"/>
                <a:gd name="T31" fmla="*/ 0 h 33"/>
                <a:gd name="T32" fmla="*/ 0 w 46"/>
                <a:gd name="T33" fmla="*/ 0 h 33"/>
                <a:gd name="T34" fmla="*/ 0 w 46"/>
                <a:gd name="T35" fmla="*/ 0 h 33"/>
                <a:gd name="T36" fmla="*/ 0 w 46"/>
                <a:gd name="T37" fmla="*/ 0 h 33"/>
                <a:gd name="T38" fmla="*/ 0 w 46"/>
                <a:gd name="T39" fmla="*/ 0 h 33"/>
                <a:gd name="T40" fmla="*/ 0 w 46"/>
                <a:gd name="T41" fmla="*/ 0 h 33"/>
                <a:gd name="T42" fmla="*/ 0 w 46"/>
                <a:gd name="T43" fmla="*/ 0 h 33"/>
                <a:gd name="T44" fmla="*/ 0 w 46"/>
                <a:gd name="T45" fmla="*/ 0 h 33"/>
                <a:gd name="T46" fmla="*/ 0 w 46"/>
                <a:gd name="T47" fmla="*/ 0 h 33"/>
                <a:gd name="T48" fmla="*/ 0 w 46"/>
                <a:gd name="T49" fmla="*/ 0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"/>
                <a:gd name="T76" fmla="*/ 0 h 33"/>
                <a:gd name="T77" fmla="*/ 46 w 46"/>
                <a:gd name="T78" fmla="*/ 33 h 3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" h="33">
                  <a:moveTo>
                    <a:pt x="37" y="24"/>
                  </a:moveTo>
                  <a:lnTo>
                    <a:pt x="41" y="22"/>
                  </a:lnTo>
                  <a:lnTo>
                    <a:pt x="45" y="19"/>
                  </a:lnTo>
                  <a:lnTo>
                    <a:pt x="46" y="15"/>
                  </a:lnTo>
                  <a:lnTo>
                    <a:pt x="46" y="10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7"/>
                  </a:lnTo>
                  <a:lnTo>
                    <a:pt x="5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1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21" y="31"/>
                  </a:lnTo>
                  <a:lnTo>
                    <a:pt x="26" y="30"/>
                  </a:lnTo>
                  <a:lnTo>
                    <a:pt x="32" y="28"/>
                  </a:lnTo>
                  <a:lnTo>
                    <a:pt x="3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3" name="Freeform 862"/>
            <p:cNvSpPr>
              <a:spLocks/>
            </p:cNvSpPr>
            <p:nvPr/>
          </p:nvSpPr>
          <p:spPr bwMode="auto">
            <a:xfrm>
              <a:off x="4502" y="3356"/>
              <a:ext cx="23" cy="31"/>
            </a:xfrm>
            <a:custGeom>
              <a:avLst/>
              <a:gdLst>
                <a:gd name="T0" fmla="*/ 0 w 177"/>
                <a:gd name="T1" fmla="*/ 0 h 219"/>
                <a:gd name="T2" fmla="*/ 0 w 177"/>
                <a:gd name="T3" fmla="*/ 0 h 219"/>
                <a:gd name="T4" fmla="*/ 0 w 177"/>
                <a:gd name="T5" fmla="*/ 0 h 219"/>
                <a:gd name="T6" fmla="*/ 0 w 177"/>
                <a:gd name="T7" fmla="*/ 0 h 219"/>
                <a:gd name="T8" fmla="*/ 0 w 177"/>
                <a:gd name="T9" fmla="*/ 0 h 219"/>
                <a:gd name="T10" fmla="*/ 0 w 177"/>
                <a:gd name="T11" fmla="*/ 0 h 219"/>
                <a:gd name="T12" fmla="*/ 0 w 177"/>
                <a:gd name="T13" fmla="*/ 0 h 219"/>
                <a:gd name="T14" fmla="*/ 0 w 177"/>
                <a:gd name="T15" fmla="*/ 0 h 219"/>
                <a:gd name="T16" fmla="*/ 0 w 177"/>
                <a:gd name="T17" fmla="*/ 0 h 219"/>
                <a:gd name="T18" fmla="*/ 0 w 177"/>
                <a:gd name="T19" fmla="*/ 0 h 219"/>
                <a:gd name="T20" fmla="*/ 0 w 177"/>
                <a:gd name="T21" fmla="*/ 0 h 219"/>
                <a:gd name="T22" fmla="*/ 0 w 177"/>
                <a:gd name="T23" fmla="*/ 0 h 219"/>
                <a:gd name="T24" fmla="*/ 0 w 177"/>
                <a:gd name="T25" fmla="*/ 0 h 219"/>
                <a:gd name="T26" fmla="*/ 0 w 177"/>
                <a:gd name="T27" fmla="*/ 0 h 219"/>
                <a:gd name="T28" fmla="*/ 0 w 177"/>
                <a:gd name="T29" fmla="*/ 0 h 219"/>
                <a:gd name="T30" fmla="*/ 0 w 177"/>
                <a:gd name="T31" fmla="*/ 0 h 219"/>
                <a:gd name="T32" fmla="*/ 0 w 177"/>
                <a:gd name="T33" fmla="*/ 0 h 219"/>
                <a:gd name="T34" fmla="*/ 0 w 177"/>
                <a:gd name="T35" fmla="*/ 0 h 219"/>
                <a:gd name="T36" fmla="*/ 0 w 177"/>
                <a:gd name="T37" fmla="*/ 0 h 219"/>
                <a:gd name="T38" fmla="*/ 0 w 177"/>
                <a:gd name="T39" fmla="*/ 0 h 219"/>
                <a:gd name="T40" fmla="*/ 0 w 177"/>
                <a:gd name="T41" fmla="*/ 0 h 219"/>
                <a:gd name="T42" fmla="*/ 0 w 177"/>
                <a:gd name="T43" fmla="*/ 0 h 219"/>
                <a:gd name="T44" fmla="*/ 0 w 177"/>
                <a:gd name="T45" fmla="*/ 0 h 219"/>
                <a:gd name="T46" fmla="*/ 0 w 177"/>
                <a:gd name="T47" fmla="*/ 0 h 219"/>
                <a:gd name="T48" fmla="*/ 0 w 177"/>
                <a:gd name="T49" fmla="*/ 0 h 219"/>
                <a:gd name="T50" fmla="*/ 0 w 177"/>
                <a:gd name="T51" fmla="*/ 0 h 219"/>
                <a:gd name="T52" fmla="*/ 0 w 177"/>
                <a:gd name="T53" fmla="*/ 0 h 219"/>
                <a:gd name="T54" fmla="*/ 0 w 177"/>
                <a:gd name="T55" fmla="*/ 0 h 219"/>
                <a:gd name="T56" fmla="*/ 0 w 177"/>
                <a:gd name="T57" fmla="*/ 0 h 219"/>
                <a:gd name="T58" fmla="*/ 0 w 177"/>
                <a:gd name="T59" fmla="*/ 0 h 219"/>
                <a:gd name="T60" fmla="*/ 0 w 177"/>
                <a:gd name="T61" fmla="*/ 0 h 219"/>
                <a:gd name="T62" fmla="*/ 0 w 177"/>
                <a:gd name="T63" fmla="*/ 0 h 219"/>
                <a:gd name="T64" fmla="*/ 0 w 177"/>
                <a:gd name="T65" fmla="*/ 0 h 219"/>
                <a:gd name="T66" fmla="*/ 0 w 177"/>
                <a:gd name="T67" fmla="*/ 0 h 219"/>
                <a:gd name="T68" fmla="*/ 0 w 177"/>
                <a:gd name="T69" fmla="*/ 0 h 219"/>
                <a:gd name="T70" fmla="*/ 0 w 177"/>
                <a:gd name="T71" fmla="*/ 0 h 219"/>
                <a:gd name="T72" fmla="*/ 0 w 177"/>
                <a:gd name="T73" fmla="*/ 0 h 219"/>
                <a:gd name="T74" fmla="*/ 0 w 177"/>
                <a:gd name="T75" fmla="*/ 0 h 219"/>
                <a:gd name="T76" fmla="*/ 0 w 177"/>
                <a:gd name="T77" fmla="*/ 0 h 219"/>
                <a:gd name="T78" fmla="*/ 0 w 177"/>
                <a:gd name="T79" fmla="*/ 0 h 219"/>
                <a:gd name="T80" fmla="*/ 0 w 177"/>
                <a:gd name="T81" fmla="*/ 0 h 219"/>
                <a:gd name="T82" fmla="*/ 0 w 177"/>
                <a:gd name="T83" fmla="*/ 0 h 219"/>
                <a:gd name="T84" fmla="*/ 0 w 177"/>
                <a:gd name="T85" fmla="*/ 0 h 219"/>
                <a:gd name="T86" fmla="*/ 0 w 177"/>
                <a:gd name="T87" fmla="*/ 0 h 219"/>
                <a:gd name="T88" fmla="*/ 0 w 177"/>
                <a:gd name="T89" fmla="*/ 0 h 219"/>
                <a:gd name="T90" fmla="*/ 0 w 177"/>
                <a:gd name="T91" fmla="*/ 0 h 219"/>
                <a:gd name="T92" fmla="*/ 0 w 177"/>
                <a:gd name="T93" fmla="*/ 0 h 219"/>
                <a:gd name="T94" fmla="*/ 0 w 177"/>
                <a:gd name="T95" fmla="*/ 0 h 219"/>
                <a:gd name="T96" fmla="*/ 0 w 177"/>
                <a:gd name="T97" fmla="*/ 0 h 219"/>
                <a:gd name="T98" fmla="*/ 0 w 177"/>
                <a:gd name="T99" fmla="*/ 0 h 219"/>
                <a:gd name="T100" fmla="*/ 0 w 177"/>
                <a:gd name="T101" fmla="*/ 0 h 219"/>
                <a:gd name="T102" fmla="*/ 0 w 177"/>
                <a:gd name="T103" fmla="*/ 0 h 219"/>
                <a:gd name="T104" fmla="*/ 0 w 177"/>
                <a:gd name="T105" fmla="*/ 0 h 219"/>
                <a:gd name="T106" fmla="*/ 0 w 177"/>
                <a:gd name="T107" fmla="*/ 0 h 219"/>
                <a:gd name="T108" fmla="*/ 0 w 177"/>
                <a:gd name="T109" fmla="*/ 0 h 219"/>
                <a:gd name="T110" fmla="*/ 0 w 177"/>
                <a:gd name="T111" fmla="*/ 0 h 219"/>
                <a:gd name="T112" fmla="*/ 0 w 177"/>
                <a:gd name="T113" fmla="*/ 0 h 219"/>
                <a:gd name="T114" fmla="*/ 0 w 177"/>
                <a:gd name="T115" fmla="*/ 0 h 219"/>
                <a:gd name="T116" fmla="*/ 0 w 177"/>
                <a:gd name="T117" fmla="*/ 0 h 219"/>
                <a:gd name="T118" fmla="*/ 0 w 177"/>
                <a:gd name="T119" fmla="*/ 0 h 219"/>
                <a:gd name="T120" fmla="*/ 0 w 177"/>
                <a:gd name="T121" fmla="*/ 0 h 2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7"/>
                <a:gd name="T184" fmla="*/ 0 h 219"/>
                <a:gd name="T185" fmla="*/ 177 w 177"/>
                <a:gd name="T186" fmla="*/ 219 h 21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7" h="219">
                  <a:moveTo>
                    <a:pt x="65" y="33"/>
                  </a:moveTo>
                  <a:lnTo>
                    <a:pt x="52" y="43"/>
                  </a:lnTo>
                  <a:lnTo>
                    <a:pt x="41" y="54"/>
                  </a:lnTo>
                  <a:lnTo>
                    <a:pt x="29" y="66"/>
                  </a:lnTo>
                  <a:lnTo>
                    <a:pt x="20" y="79"/>
                  </a:lnTo>
                  <a:lnTo>
                    <a:pt x="12" y="93"/>
                  </a:lnTo>
                  <a:lnTo>
                    <a:pt x="6" y="107"/>
                  </a:lnTo>
                  <a:lnTo>
                    <a:pt x="2" y="121"/>
                  </a:lnTo>
                  <a:lnTo>
                    <a:pt x="0" y="136"/>
                  </a:lnTo>
                  <a:lnTo>
                    <a:pt x="2" y="158"/>
                  </a:lnTo>
                  <a:lnTo>
                    <a:pt x="10" y="177"/>
                  </a:lnTo>
                  <a:lnTo>
                    <a:pt x="23" y="193"/>
                  </a:lnTo>
                  <a:lnTo>
                    <a:pt x="38" y="204"/>
                  </a:lnTo>
                  <a:lnTo>
                    <a:pt x="57" y="213"/>
                  </a:lnTo>
                  <a:lnTo>
                    <a:pt x="78" y="218"/>
                  </a:lnTo>
                  <a:lnTo>
                    <a:pt x="98" y="219"/>
                  </a:lnTo>
                  <a:lnTo>
                    <a:pt x="118" y="216"/>
                  </a:lnTo>
                  <a:lnTo>
                    <a:pt x="123" y="216"/>
                  </a:lnTo>
                  <a:lnTo>
                    <a:pt x="127" y="214"/>
                  </a:lnTo>
                  <a:lnTo>
                    <a:pt x="130" y="210"/>
                  </a:lnTo>
                  <a:lnTo>
                    <a:pt x="131" y="205"/>
                  </a:lnTo>
                  <a:lnTo>
                    <a:pt x="130" y="203"/>
                  </a:lnTo>
                  <a:lnTo>
                    <a:pt x="127" y="203"/>
                  </a:lnTo>
                  <a:lnTo>
                    <a:pt x="123" y="202"/>
                  </a:lnTo>
                  <a:lnTo>
                    <a:pt x="117" y="202"/>
                  </a:lnTo>
                  <a:lnTo>
                    <a:pt x="111" y="202"/>
                  </a:lnTo>
                  <a:lnTo>
                    <a:pt x="106" y="202"/>
                  </a:lnTo>
                  <a:lnTo>
                    <a:pt x="100" y="202"/>
                  </a:lnTo>
                  <a:lnTo>
                    <a:pt x="97" y="202"/>
                  </a:lnTo>
                  <a:lnTo>
                    <a:pt x="87" y="201"/>
                  </a:lnTo>
                  <a:lnTo>
                    <a:pt x="77" y="200"/>
                  </a:lnTo>
                  <a:lnTo>
                    <a:pt x="67" y="199"/>
                  </a:lnTo>
                  <a:lnTo>
                    <a:pt x="56" y="196"/>
                  </a:lnTo>
                  <a:lnTo>
                    <a:pt x="46" y="193"/>
                  </a:lnTo>
                  <a:lnTo>
                    <a:pt x="35" y="185"/>
                  </a:lnTo>
                  <a:lnTo>
                    <a:pt x="26" y="175"/>
                  </a:lnTo>
                  <a:lnTo>
                    <a:pt x="15" y="162"/>
                  </a:lnTo>
                  <a:lnTo>
                    <a:pt x="13" y="146"/>
                  </a:lnTo>
                  <a:lnTo>
                    <a:pt x="14" y="131"/>
                  </a:lnTo>
                  <a:lnTo>
                    <a:pt x="19" y="116"/>
                  </a:lnTo>
                  <a:lnTo>
                    <a:pt x="25" y="102"/>
                  </a:lnTo>
                  <a:lnTo>
                    <a:pt x="34" y="89"/>
                  </a:lnTo>
                  <a:lnTo>
                    <a:pt x="45" y="76"/>
                  </a:lnTo>
                  <a:lnTo>
                    <a:pt x="56" y="65"/>
                  </a:lnTo>
                  <a:lnTo>
                    <a:pt x="70" y="55"/>
                  </a:lnTo>
                  <a:lnTo>
                    <a:pt x="84" y="45"/>
                  </a:lnTo>
                  <a:lnTo>
                    <a:pt x="98" y="37"/>
                  </a:lnTo>
                  <a:lnTo>
                    <a:pt x="113" y="29"/>
                  </a:lnTo>
                  <a:lnTo>
                    <a:pt x="127" y="23"/>
                  </a:lnTo>
                  <a:lnTo>
                    <a:pt x="141" y="17"/>
                  </a:lnTo>
                  <a:lnTo>
                    <a:pt x="154" y="12"/>
                  </a:lnTo>
                  <a:lnTo>
                    <a:pt x="167" y="9"/>
                  </a:lnTo>
                  <a:lnTo>
                    <a:pt x="177" y="7"/>
                  </a:lnTo>
                  <a:lnTo>
                    <a:pt x="170" y="2"/>
                  </a:lnTo>
                  <a:lnTo>
                    <a:pt x="158" y="0"/>
                  </a:lnTo>
                  <a:lnTo>
                    <a:pt x="145" y="2"/>
                  </a:lnTo>
                  <a:lnTo>
                    <a:pt x="129" y="6"/>
                  </a:lnTo>
                  <a:lnTo>
                    <a:pt x="111" y="11"/>
                  </a:lnTo>
                  <a:lnTo>
                    <a:pt x="94" y="17"/>
                  </a:lnTo>
                  <a:lnTo>
                    <a:pt x="78" y="26"/>
                  </a:lnTo>
                  <a:lnTo>
                    <a:pt x="6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4" name="Freeform 863"/>
            <p:cNvSpPr>
              <a:spLocks/>
            </p:cNvSpPr>
            <p:nvPr/>
          </p:nvSpPr>
          <p:spPr bwMode="auto">
            <a:xfrm>
              <a:off x="4540" y="3355"/>
              <a:ext cx="15" cy="25"/>
            </a:xfrm>
            <a:custGeom>
              <a:avLst/>
              <a:gdLst>
                <a:gd name="T0" fmla="*/ 0 w 115"/>
                <a:gd name="T1" fmla="*/ 0 h 170"/>
                <a:gd name="T2" fmla="*/ 0 w 115"/>
                <a:gd name="T3" fmla="*/ 0 h 170"/>
                <a:gd name="T4" fmla="*/ 0 w 115"/>
                <a:gd name="T5" fmla="*/ 0 h 170"/>
                <a:gd name="T6" fmla="*/ 0 w 115"/>
                <a:gd name="T7" fmla="*/ 0 h 170"/>
                <a:gd name="T8" fmla="*/ 0 w 115"/>
                <a:gd name="T9" fmla="*/ 0 h 170"/>
                <a:gd name="T10" fmla="*/ 0 w 115"/>
                <a:gd name="T11" fmla="*/ 0 h 170"/>
                <a:gd name="T12" fmla="*/ 0 w 115"/>
                <a:gd name="T13" fmla="*/ 0 h 170"/>
                <a:gd name="T14" fmla="*/ 0 w 115"/>
                <a:gd name="T15" fmla="*/ 0 h 170"/>
                <a:gd name="T16" fmla="*/ 0 w 115"/>
                <a:gd name="T17" fmla="*/ 0 h 170"/>
                <a:gd name="T18" fmla="*/ 0 w 115"/>
                <a:gd name="T19" fmla="*/ 0 h 170"/>
                <a:gd name="T20" fmla="*/ 0 w 115"/>
                <a:gd name="T21" fmla="*/ 0 h 170"/>
                <a:gd name="T22" fmla="*/ 0 w 115"/>
                <a:gd name="T23" fmla="*/ 0 h 170"/>
                <a:gd name="T24" fmla="*/ 0 w 115"/>
                <a:gd name="T25" fmla="*/ 0 h 170"/>
                <a:gd name="T26" fmla="*/ 0 w 115"/>
                <a:gd name="T27" fmla="*/ 0 h 170"/>
                <a:gd name="T28" fmla="*/ 0 w 115"/>
                <a:gd name="T29" fmla="*/ 0 h 170"/>
                <a:gd name="T30" fmla="*/ 0 w 115"/>
                <a:gd name="T31" fmla="*/ 0 h 170"/>
                <a:gd name="T32" fmla="*/ 0 w 115"/>
                <a:gd name="T33" fmla="*/ 0 h 170"/>
                <a:gd name="T34" fmla="*/ 0 w 115"/>
                <a:gd name="T35" fmla="*/ 0 h 170"/>
                <a:gd name="T36" fmla="*/ 0 w 115"/>
                <a:gd name="T37" fmla="*/ 0 h 170"/>
                <a:gd name="T38" fmla="*/ 0 w 115"/>
                <a:gd name="T39" fmla="*/ 0 h 170"/>
                <a:gd name="T40" fmla="*/ 0 w 115"/>
                <a:gd name="T41" fmla="*/ 0 h 170"/>
                <a:gd name="T42" fmla="*/ 0 w 115"/>
                <a:gd name="T43" fmla="*/ 0 h 170"/>
                <a:gd name="T44" fmla="*/ 0 w 115"/>
                <a:gd name="T45" fmla="*/ 0 h 170"/>
                <a:gd name="T46" fmla="*/ 0 w 115"/>
                <a:gd name="T47" fmla="*/ 0 h 170"/>
                <a:gd name="T48" fmla="*/ 0 w 115"/>
                <a:gd name="T49" fmla="*/ 0 h 170"/>
                <a:gd name="T50" fmla="*/ 0 w 115"/>
                <a:gd name="T51" fmla="*/ 0 h 170"/>
                <a:gd name="T52" fmla="*/ 0 w 115"/>
                <a:gd name="T53" fmla="*/ 0 h 170"/>
                <a:gd name="T54" fmla="*/ 0 w 115"/>
                <a:gd name="T55" fmla="*/ 0 h 170"/>
                <a:gd name="T56" fmla="*/ 0 w 115"/>
                <a:gd name="T57" fmla="*/ 0 h 170"/>
                <a:gd name="T58" fmla="*/ 0 w 115"/>
                <a:gd name="T59" fmla="*/ 0 h 170"/>
                <a:gd name="T60" fmla="*/ 0 w 115"/>
                <a:gd name="T61" fmla="*/ 0 h 170"/>
                <a:gd name="T62" fmla="*/ 0 w 115"/>
                <a:gd name="T63" fmla="*/ 0 h 170"/>
                <a:gd name="T64" fmla="*/ 0 w 115"/>
                <a:gd name="T65" fmla="*/ 0 h 170"/>
                <a:gd name="T66" fmla="*/ 0 w 115"/>
                <a:gd name="T67" fmla="*/ 0 h 170"/>
                <a:gd name="T68" fmla="*/ 0 w 115"/>
                <a:gd name="T69" fmla="*/ 0 h 170"/>
                <a:gd name="T70" fmla="*/ 0 w 115"/>
                <a:gd name="T71" fmla="*/ 0 h 170"/>
                <a:gd name="T72" fmla="*/ 0 w 115"/>
                <a:gd name="T73" fmla="*/ 0 h 170"/>
                <a:gd name="T74" fmla="*/ 0 w 115"/>
                <a:gd name="T75" fmla="*/ 0 h 170"/>
                <a:gd name="T76" fmla="*/ 0 w 115"/>
                <a:gd name="T77" fmla="*/ 0 h 170"/>
                <a:gd name="T78" fmla="*/ 0 w 115"/>
                <a:gd name="T79" fmla="*/ 0 h 170"/>
                <a:gd name="T80" fmla="*/ 0 w 115"/>
                <a:gd name="T81" fmla="*/ 0 h 17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170"/>
                <a:gd name="T125" fmla="*/ 115 w 115"/>
                <a:gd name="T126" fmla="*/ 170 h 17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170">
                  <a:moveTo>
                    <a:pt x="97" y="57"/>
                  </a:moveTo>
                  <a:lnTo>
                    <a:pt x="100" y="75"/>
                  </a:lnTo>
                  <a:lnTo>
                    <a:pt x="98" y="90"/>
                  </a:lnTo>
                  <a:lnTo>
                    <a:pt x="91" y="103"/>
                  </a:lnTo>
                  <a:lnTo>
                    <a:pt x="80" y="114"/>
                  </a:lnTo>
                  <a:lnTo>
                    <a:pt x="68" y="125"/>
                  </a:lnTo>
                  <a:lnTo>
                    <a:pt x="54" y="135"/>
                  </a:lnTo>
                  <a:lnTo>
                    <a:pt x="39" y="145"/>
                  </a:lnTo>
                  <a:lnTo>
                    <a:pt x="27" y="155"/>
                  </a:lnTo>
                  <a:lnTo>
                    <a:pt x="25" y="158"/>
                  </a:lnTo>
                  <a:lnTo>
                    <a:pt x="23" y="160"/>
                  </a:lnTo>
                  <a:lnTo>
                    <a:pt x="23" y="164"/>
                  </a:lnTo>
                  <a:lnTo>
                    <a:pt x="26" y="167"/>
                  </a:lnTo>
                  <a:lnTo>
                    <a:pt x="28" y="169"/>
                  </a:lnTo>
                  <a:lnTo>
                    <a:pt x="31" y="170"/>
                  </a:lnTo>
                  <a:lnTo>
                    <a:pt x="34" y="170"/>
                  </a:lnTo>
                  <a:lnTo>
                    <a:pt x="37" y="169"/>
                  </a:lnTo>
                  <a:lnTo>
                    <a:pt x="53" y="159"/>
                  </a:lnTo>
                  <a:lnTo>
                    <a:pt x="69" y="149"/>
                  </a:lnTo>
                  <a:lnTo>
                    <a:pt x="83" y="137"/>
                  </a:lnTo>
                  <a:lnTo>
                    <a:pt x="97" y="123"/>
                  </a:lnTo>
                  <a:lnTo>
                    <a:pt x="106" y="108"/>
                  </a:lnTo>
                  <a:lnTo>
                    <a:pt x="113" y="91"/>
                  </a:lnTo>
                  <a:lnTo>
                    <a:pt x="115" y="73"/>
                  </a:lnTo>
                  <a:lnTo>
                    <a:pt x="111" y="53"/>
                  </a:lnTo>
                  <a:lnTo>
                    <a:pt x="101" y="39"/>
                  </a:lnTo>
                  <a:lnTo>
                    <a:pt x="89" y="26"/>
                  </a:lnTo>
                  <a:lnTo>
                    <a:pt x="72" y="15"/>
                  </a:lnTo>
                  <a:lnTo>
                    <a:pt x="55" y="8"/>
                  </a:lnTo>
                  <a:lnTo>
                    <a:pt x="37" y="2"/>
                  </a:lnTo>
                  <a:lnTo>
                    <a:pt x="21" y="0"/>
                  </a:lnTo>
                  <a:lnTo>
                    <a:pt x="9" y="1"/>
                  </a:lnTo>
                  <a:lnTo>
                    <a:pt x="0" y="5"/>
                  </a:lnTo>
                  <a:lnTo>
                    <a:pt x="15" y="10"/>
                  </a:lnTo>
                  <a:lnTo>
                    <a:pt x="30" y="13"/>
                  </a:lnTo>
                  <a:lnTo>
                    <a:pt x="43" y="16"/>
                  </a:lnTo>
                  <a:lnTo>
                    <a:pt x="57" y="20"/>
                  </a:lnTo>
                  <a:lnTo>
                    <a:pt x="70" y="26"/>
                  </a:lnTo>
                  <a:lnTo>
                    <a:pt x="81" y="33"/>
                  </a:lnTo>
                  <a:lnTo>
                    <a:pt x="91" y="43"/>
                  </a:lnTo>
                  <a:lnTo>
                    <a:pt x="97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5" name="Freeform 864"/>
            <p:cNvSpPr>
              <a:spLocks/>
            </p:cNvSpPr>
            <p:nvPr/>
          </p:nvSpPr>
          <p:spPr bwMode="auto">
            <a:xfrm>
              <a:off x="4488" y="3350"/>
              <a:ext cx="36" cy="50"/>
            </a:xfrm>
            <a:custGeom>
              <a:avLst/>
              <a:gdLst>
                <a:gd name="T0" fmla="*/ 0 w 289"/>
                <a:gd name="T1" fmla="*/ 0 h 352"/>
                <a:gd name="T2" fmla="*/ 0 w 289"/>
                <a:gd name="T3" fmla="*/ 0 h 352"/>
                <a:gd name="T4" fmla="*/ 0 w 289"/>
                <a:gd name="T5" fmla="*/ 0 h 352"/>
                <a:gd name="T6" fmla="*/ 0 w 289"/>
                <a:gd name="T7" fmla="*/ 0 h 352"/>
                <a:gd name="T8" fmla="*/ 0 w 289"/>
                <a:gd name="T9" fmla="*/ 0 h 352"/>
                <a:gd name="T10" fmla="*/ 0 w 289"/>
                <a:gd name="T11" fmla="*/ 0 h 352"/>
                <a:gd name="T12" fmla="*/ 0 w 289"/>
                <a:gd name="T13" fmla="*/ 0 h 352"/>
                <a:gd name="T14" fmla="*/ 0 w 289"/>
                <a:gd name="T15" fmla="*/ 0 h 352"/>
                <a:gd name="T16" fmla="*/ 0 w 289"/>
                <a:gd name="T17" fmla="*/ 0 h 352"/>
                <a:gd name="T18" fmla="*/ 0 w 289"/>
                <a:gd name="T19" fmla="*/ 0 h 352"/>
                <a:gd name="T20" fmla="*/ 0 w 289"/>
                <a:gd name="T21" fmla="*/ 0 h 352"/>
                <a:gd name="T22" fmla="*/ 0 w 289"/>
                <a:gd name="T23" fmla="*/ 0 h 352"/>
                <a:gd name="T24" fmla="*/ 0 w 289"/>
                <a:gd name="T25" fmla="*/ 0 h 352"/>
                <a:gd name="T26" fmla="*/ 0 w 289"/>
                <a:gd name="T27" fmla="*/ 0 h 352"/>
                <a:gd name="T28" fmla="*/ 0 w 289"/>
                <a:gd name="T29" fmla="*/ 0 h 352"/>
                <a:gd name="T30" fmla="*/ 0 w 289"/>
                <a:gd name="T31" fmla="*/ 0 h 352"/>
                <a:gd name="T32" fmla="*/ 0 w 289"/>
                <a:gd name="T33" fmla="*/ 0 h 352"/>
                <a:gd name="T34" fmla="*/ 0 w 289"/>
                <a:gd name="T35" fmla="*/ 0 h 352"/>
                <a:gd name="T36" fmla="*/ 0 w 289"/>
                <a:gd name="T37" fmla="*/ 0 h 352"/>
                <a:gd name="T38" fmla="*/ 0 w 289"/>
                <a:gd name="T39" fmla="*/ 0 h 352"/>
                <a:gd name="T40" fmla="*/ 0 w 289"/>
                <a:gd name="T41" fmla="*/ 0 h 352"/>
                <a:gd name="T42" fmla="*/ 0 w 289"/>
                <a:gd name="T43" fmla="*/ 0 h 352"/>
                <a:gd name="T44" fmla="*/ 0 w 289"/>
                <a:gd name="T45" fmla="*/ 0 h 352"/>
                <a:gd name="T46" fmla="*/ 0 w 289"/>
                <a:gd name="T47" fmla="*/ 0 h 352"/>
                <a:gd name="T48" fmla="*/ 0 w 289"/>
                <a:gd name="T49" fmla="*/ 0 h 352"/>
                <a:gd name="T50" fmla="*/ 0 w 289"/>
                <a:gd name="T51" fmla="*/ 0 h 352"/>
                <a:gd name="T52" fmla="*/ 0 w 289"/>
                <a:gd name="T53" fmla="*/ 0 h 352"/>
                <a:gd name="T54" fmla="*/ 0 w 289"/>
                <a:gd name="T55" fmla="*/ 0 h 352"/>
                <a:gd name="T56" fmla="*/ 0 w 289"/>
                <a:gd name="T57" fmla="*/ 0 h 352"/>
                <a:gd name="T58" fmla="*/ 0 w 289"/>
                <a:gd name="T59" fmla="*/ 0 h 352"/>
                <a:gd name="T60" fmla="*/ 0 w 289"/>
                <a:gd name="T61" fmla="*/ 0 h 352"/>
                <a:gd name="T62" fmla="*/ 0 w 289"/>
                <a:gd name="T63" fmla="*/ 0 h 352"/>
                <a:gd name="T64" fmla="*/ 0 w 289"/>
                <a:gd name="T65" fmla="*/ 0 h 352"/>
                <a:gd name="T66" fmla="*/ 0 w 289"/>
                <a:gd name="T67" fmla="*/ 0 h 352"/>
                <a:gd name="T68" fmla="*/ 0 w 289"/>
                <a:gd name="T69" fmla="*/ 0 h 352"/>
                <a:gd name="T70" fmla="*/ 0 w 289"/>
                <a:gd name="T71" fmla="*/ 0 h 352"/>
                <a:gd name="T72" fmla="*/ 0 w 289"/>
                <a:gd name="T73" fmla="*/ 0 h 352"/>
                <a:gd name="T74" fmla="*/ 0 w 289"/>
                <a:gd name="T75" fmla="*/ 0 h 352"/>
                <a:gd name="T76" fmla="*/ 0 w 289"/>
                <a:gd name="T77" fmla="*/ 0 h 352"/>
                <a:gd name="T78" fmla="*/ 0 w 289"/>
                <a:gd name="T79" fmla="*/ 0 h 352"/>
                <a:gd name="T80" fmla="*/ 0 w 289"/>
                <a:gd name="T81" fmla="*/ 0 h 352"/>
                <a:gd name="T82" fmla="*/ 0 w 289"/>
                <a:gd name="T83" fmla="*/ 0 h 352"/>
                <a:gd name="T84" fmla="*/ 0 w 289"/>
                <a:gd name="T85" fmla="*/ 0 h 352"/>
                <a:gd name="T86" fmla="*/ 0 w 289"/>
                <a:gd name="T87" fmla="*/ 0 h 3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9"/>
                <a:gd name="T133" fmla="*/ 0 h 352"/>
                <a:gd name="T134" fmla="*/ 289 w 289"/>
                <a:gd name="T135" fmla="*/ 352 h 3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9" h="352">
                  <a:moveTo>
                    <a:pt x="113" y="47"/>
                  </a:moveTo>
                  <a:lnTo>
                    <a:pt x="90" y="65"/>
                  </a:lnTo>
                  <a:lnTo>
                    <a:pt x="68" y="85"/>
                  </a:lnTo>
                  <a:lnTo>
                    <a:pt x="48" y="106"/>
                  </a:lnTo>
                  <a:lnTo>
                    <a:pt x="31" y="130"/>
                  </a:lnTo>
                  <a:lnTo>
                    <a:pt x="16" y="156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1"/>
                  </a:lnTo>
                  <a:lnTo>
                    <a:pt x="3" y="249"/>
                  </a:lnTo>
                  <a:lnTo>
                    <a:pt x="6" y="257"/>
                  </a:lnTo>
                  <a:lnTo>
                    <a:pt x="10" y="264"/>
                  </a:lnTo>
                  <a:lnTo>
                    <a:pt x="14" y="271"/>
                  </a:lnTo>
                  <a:lnTo>
                    <a:pt x="19" y="277"/>
                  </a:lnTo>
                  <a:lnTo>
                    <a:pt x="24" y="284"/>
                  </a:lnTo>
                  <a:lnTo>
                    <a:pt x="31" y="289"/>
                  </a:lnTo>
                  <a:lnTo>
                    <a:pt x="37" y="293"/>
                  </a:lnTo>
                  <a:lnTo>
                    <a:pt x="51" y="302"/>
                  </a:lnTo>
                  <a:lnTo>
                    <a:pt x="64" y="309"/>
                  </a:lnTo>
                  <a:lnTo>
                    <a:pt x="78" y="316"/>
                  </a:lnTo>
                  <a:lnTo>
                    <a:pt x="93" y="321"/>
                  </a:lnTo>
                  <a:lnTo>
                    <a:pt x="107" y="327"/>
                  </a:lnTo>
                  <a:lnTo>
                    <a:pt x="122" y="331"/>
                  </a:lnTo>
                  <a:lnTo>
                    <a:pt x="137" y="335"/>
                  </a:lnTo>
                  <a:lnTo>
                    <a:pt x="151" y="338"/>
                  </a:lnTo>
                  <a:lnTo>
                    <a:pt x="167" y="342"/>
                  </a:lnTo>
                  <a:lnTo>
                    <a:pt x="183" y="344"/>
                  </a:lnTo>
                  <a:lnTo>
                    <a:pt x="198" y="346"/>
                  </a:lnTo>
                  <a:lnTo>
                    <a:pt x="213" y="348"/>
                  </a:lnTo>
                  <a:lnTo>
                    <a:pt x="229" y="349"/>
                  </a:lnTo>
                  <a:lnTo>
                    <a:pt x="245" y="350"/>
                  </a:lnTo>
                  <a:lnTo>
                    <a:pt x="260" y="351"/>
                  </a:lnTo>
                  <a:lnTo>
                    <a:pt x="275" y="352"/>
                  </a:lnTo>
                  <a:lnTo>
                    <a:pt x="280" y="352"/>
                  </a:lnTo>
                  <a:lnTo>
                    <a:pt x="284" y="349"/>
                  </a:lnTo>
                  <a:lnTo>
                    <a:pt x="287" y="346"/>
                  </a:lnTo>
                  <a:lnTo>
                    <a:pt x="289" y="340"/>
                  </a:lnTo>
                  <a:lnTo>
                    <a:pt x="289" y="335"/>
                  </a:lnTo>
                  <a:lnTo>
                    <a:pt x="287" y="331"/>
                  </a:lnTo>
                  <a:lnTo>
                    <a:pt x="283" y="328"/>
                  </a:lnTo>
                  <a:lnTo>
                    <a:pt x="279" y="327"/>
                  </a:lnTo>
                  <a:lnTo>
                    <a:pt x="264" y="327"/>
                  </a:lnTo>
                  <a:lnTo>
                    <a:pt x="250" y="327"/>
                  </a:lnTo>
                  <a:lnTo>
                    <a:pt x="235" y="326"/>
                  </a:lnTo>
                  <a:lnTo>
                    <a:pt x="222" y="324"/>
                  </a:lnTo>
                  <a:lnTo>
                    <a:pt x="207" y="323"/>
                  </a:lnTo>
                  <a:lnTo>
                    <a:pt x="192" y="321"/>
                  </a:lnTo>
                  <a:lnTo>
                    <a:pt x="179" y="319"/>
                  </a:lnTo>
                  <a:lnTo>
                    <a:pt x="164" y="317"/>
                  </a:lnTo>
                  <a:lnTo>
                    <a:pt x="150" y="314"/>
                  </a:lnTo>
                  <a:lnTo>
                    <a:pt x="136" y="311"/>
                  </a:lnTo>
                  <a:lnTo>
                    <a:pt x="122" y="306"/>
                  </a:lnTo>
                  <a:lnTo>
                    <a:pt x="108" y="302"/>
                  </a:lnTo>
                  <a:lnTo>
                    <a:pt x="95" y="298"/>
                  </a:lnTo>
                  <a:lnTo>
                    <a:pt x="82" y="291"/>
                  </a:lnTo>
                  <a:lnTo>
                    <a:pt x="68" y="285"/>
                  </a:lnTo>
                  <a:lnTo>
                    <a:pt x="56" y="278"/>
                  </a:lnTo>
                  <a:lnTo>
                    <a:pt x="45" y="271"/>
                  </a:lnTo>
                  <a:lnTo>
                    <a:pt x="37" y="260"/>
                  </a:lnTo>
                  <a:lnTo>
                    <a:pt x="32" y="250"/>
                  </a:lnTo>
                  <a:lnTo>
                    <a:pt x="27" y="237"/>
                  </a:lnTo>
                  <a:lnTo>
                    <a:pt x="27" y="222"/>
                  </a:lnTo>
                  <a:lnTo>
                    <a:pt x="30" y="203"/>
                  </a:lnTo>
                  <a:lnTo>
                    <a:pt x="34" y="183"/>
                  </a:lnTo>
                  <a:lnTo>
                    <a:pt x="38" y="169"/>
                  </a:lnTo>
                  <a:lnTo>
                    <a:pt x="45" y="153"/>
                  </a:lnTo>
                  <a:lnTo>
                    <a:pt x="54" y="140"/>
                  </a:lnTo>
                  <a:lnTo>
                    <a:pt x="61" y="127"/>
                  </a:lnTo>
                  <a:lnTo>
                    <a:pt x="71" y="115"/>
                  </a:lnTo>
                  <a:lnTo>
                    <a:pt x="80" y="103"/>
                  </a:lnTo>
                  <a:lnTo>
                    <a:pt x="90" y="93"/>
                  </a:lnTo>
                  <a:lnTo>
                    <a:pt x="102" y="82"/>
                  </a:lnTo>
                  <a:lnTo>
                    <a:pt x="116" y="70"/>
                  </a:lnTo>
                  <a:lnTo>
                    <a:pt x="129" y="59"/>
                  </a:lnTo>
                  <a:lnTo>
                    <a:pt x="145" y="49"/>
                  </a:lnTo>
                  <a:lnTo>
                    <a:pt x="162" y="38"/>
                  </a:lnTo>
                  <a:lnTo>
                    <a:pt x="180" y="28"/>
                  </a:lnTo>
                  <a:lnTo>
                    <a:pt x="197" y="20"/>
                  </a:lnTo>
                  <a:lnTo>
                    <a:pt x="212" y="12"/>
                  </a:lnTo>
                  <a:lnTo>
                    <a:pt x="227" y="6"/>
                  </a:lnTo>
                  <a:lnTo>
                    <a:pt x="240" y="1"/>
                  </a:lnTo>
                  <a:lnTo>
                    <a:pt x="228" y="0"/>
                  </a:lnTo>
                  <a:lnTo>
                    <a:pt x="213" y="1"/>
                  </a:lnTo>
                  <a:lnTo>
                    <a:pt x="198" y="5"/>
                  </a:lnTo>
                  <a:lnTo>
                    <a:pt x="180" y="10"/>
                  </a:lnTo>
                  <a:lnTo>
                    <a:pt x="162" y="18"/>
                  </a:lnTo>
                  <a:lnTo>
                    <a:pt x="144" y="26"/>
                  </a:lnTo>
                  <a:lnTo>
                    <a:pt x="127" y="36"/>
                  </a:lnTo>
                  <a:lnTo>
                    <a:pt x="11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6" name="Freeform 865"/>
            <p:cNvSpPr>
              <a:spLocks/>
            </p:cNvSpPr>
            <p:nvPr/>
          </p:nvSpPr>
          <p:spPr bwMode="auto">
            <a:xfrm>
              <a:off x="4539" y="3348"/>
              <a:ext cx="32" cy="34"/>
            </a:xfrm>
            <a:custGeom>
              <a:avLst/>
              <a:gdLst>
                <a:gd name="T0" fmla="*/ 0 w 252"/>
                <a:gd name="T1" fmla="*/ 0 h 235"/>
                <a:gd name="T2" fmla="*/ 0 w 252"/>
                <a:gd name="T3" fmla="*/ 0 h 235"/>
                <a:gd name="T4" fmla="*/ 0 w 252"/>
                <a:gd name="T5" fmla="*/ 0 h 235"/>
                <a:gd name="T6" fmla="*/ 0 w 252"/>
                <a:gd name="T7" fmla="*/ 0 h 235"/>
                <a:gd name="T8" fmla="*/ 0 w 252"/>
                <a:gd name="T9" fmla="*/ 0 h 235"/>
                <a:gd name="T10" fmla="*/ 0 w 252"/>
                <a:gd name="T11" fmla="*/ 0 h 235"/>
                <a:gd name="T12" fmla="*/ 0 w 252"/>
                <a:gd name="T13" fmla="*/ 0 h 235"/>
                <a:gd name="T14" fmla="*/ 0 w 252"/>
                <a:gd name="T15" fmla="*/ 0 h 235"/>
                <a:gd name="T16" fmla="*/ 0 w 252"/>
                <a:gd name="T17" fmla="*/ 0 h 235"/>
                <a:gd name="T18" fmla="*/ 0 w 252"/>
                <a:gd name="T19" fmla="*/ 0 h 235"/>
                <a:gd name="T20" fmla="*/ 0 w 252"/>
                <a:gd name="T21" fmla="*/ 0 h 235"/>
                <a:gd name="T22" fmla="*/ 0 w 252"/>
                <a:gd name="T23" fmla="*/ 0 h 235"/>
                <a:gd name="T24" fmla="*/ 0 w 252"/>
                <a:gd name="T25" fmla="*/ 0 h 235"/>
                <a:gd name="T26" fmla="*/ 0 w 252"/>
                <a:gd name="T27" fmla="*/ 0 h 235"/>
                <a:gd name="T28" fmla="*/ 0 w 252"/>
                <a:gd name="T29" fmla="*/ 0 h 235"/>
                <a:gd name="T30" fmla="*/ 0 w 252"/>
                <a:gd name="T31" fmla="*/ 0 h 235"/>
                <a:gd name="T32" fmla="*/ 0 w 252"/>
                <a:gd name="T33" fmla="*/ 0 h 235"/>
                <a:gd name="T34" fmla="*/ 0 w 252"/>
                <a:gd name="T35" fmla="*/ 0 h 235"/>
                <a:gd name="T36" fmla="*/ 0 w 252"/>
                <a:gd name="T37" fmla="*/ 0 h 235"/>
                <a:gd name="T38" fmla="*/ 0 w 252"/>
                <a:gd name="T39" fmla="*/ 0 h 235"/>
                <a:gd name="T40" fmla="*/ 0 w 252"/>
                <a:gd name="T41" fmla="*/ 0 h 235"/>
                <a:gd name="T42" fmla="*/ 0 w 252"/>
                <a:gd name="T43" fmla="*/ 0 h 235"/>
                <a:gd name="T44" fmla="*/ 0 w 252"/>
                <a:gd name="T45" fmla="*/ 0 h 235"/>
                <a:gd name="T46" fmla="*/ 0 w 252"/>
                <a:gd name="T47" fmla="*/ 0 h 235"/>
                <a:gd name="T48" fmla="*/ 0 w 252"/>
                <a:gd name="T49" fmla="*/ 0 h 235"/>
                <a:gd name="T50" fmla="*/ 0 w 252"/>
                <a:gd name="T51" fmla="*/ 0 h 235"/>
                <a:gd name="T52" fmla="*/ 0 w 252"/>
                <a:gd name="T53" fmla="*/ 0 h 235"/>
                <a:gd name="T54" fmla="*/ 0 w 252"/>
                <a:gd name="T55" fmla="*/ 0 h 235"/>
                <a:gd name="T56" fmla="*/ 0 w 252"/>
                <a:gd name="T57" fmla="*/ 0 h 235"/>
                <a:gd name="T58" fmla="*/ 0 w 252"/>
                <a:gd name="T59" fmla="*/ 0 h 235"/>
                <a:gd name="T60" fmla="*/ 0 w 252"/>
                <a:gd name="T61" fmla="*/ 0 h 235"/>
                <a:gd name="T62" fmla="*/ 0 w 252"/>
                <a:gd name="T63" fmla="*/ 0 h 235"/>
                <a:gd name="T64" fmla="*/ 0 w 252"/>
                <a:gd name="T65" fmla="*/ 0 h 235"/>
                <a:gd name="T66" fmla="*/ 0 w 252"/>
                <a:gd name="T67" fmla="*/ 0 h 235"/>
                <a:gd name="T68" fmla="*/ 0 w 252"/>
                <a:gd name="T69" fmla="*/ 0 h 235"/>
                <a:gd name="T70" fmla="*/ 0 w 252"/>
                <a:gd name="T71" fmla="*/ 0 h 235"/>
                <a:gd name="T72" fmla="*/ 0 w 252"/>
                <a:gd name="T73" fmla="*/ 0 h 235"/>
                <a:gd name="T74" fmla="*/ 0 w 252"/>
                <a:gd name="T75" fmla="*/ 0 h 235"/>
                <a:gd name="T76" fmla="*/ 0 w 252"/>
                <a:gd name="T77" fmla="*/ 0 h 235"/>
                <a:gd name="T78" fmla="*/ 0 w 252"/>
                <a:gd name="T79" fmla="*/ 0 h 235"/>
                <a:gd name="T80" fmla="*/ 0 w 252"/>
                <a:gd name="T81" fmla="*/ 0 h 235"/>
                <a:gd name="T82" fmla="*/ 0 w 252"/>
                <a:gd name="T83" fmla="*/ 0 h 235"/>
                <a:gd name="T84" fmla="*/ 0 w 252"/>
                <a:gd name="T85" fmla="*/ 0 h 235"/>
                <a:gd name="T86" fmla="*/ 0 w 252"/>
                <a:gd name="T87" fmla="*/ 0 h 235"/>
                <a:gd name="T88" fmla="*/ 0 w 252"/>
                <a:gd name="T89" fmla="*/ 0 h 235"/>
                <a:gd name="T90" fmla="*/ 0 w 252"/>
                <a:gd name="T91" fmla="*/ 0 h 235"/>
                <a:gd name="T92" fmla="*/ 0 w 252"/>
                <a:gd name="T93" fmla="*/ 0 h 235"/>
                <a:gd name="T94" fmla="*/ 0 w 252"/>
                <a:gd name="T95" fmla="*/ 0 h 235"/>
                <a:gd name="T96" fmla="*/ 0 w 252"/>
                <a:gd name="T97" fmla="*/ 0 h 235"/>
                <a:gd name="T98" fmla="*/ 0 w 252"/>
                <a:gd name="T99" fmla="*/ 0 h 235"/>
                <a:gd name="T100" fmla="*/ 0 w 252"/>
                <a:gd name="T101" fmla="*/ 0 h 235"/>
                <a:gd name="T102" fmla="*/ 0 w 252"/>
                <a:gd name="T103" fmla="*/ 0 h 235"/>
                <a:gd name="T104" fmla="*/ 0 w 252"/>
                <a:gd name="T105" fmla="*/ 0 h 235"/>
                <a:gd name="T106" fmla="*/ 0 w 252"/>
                <a:gd name="T107" fmla="*/ 0 h 235"/>
                <a:gd name="T108" fmla="*/ 0 w 252"/>
                <a:gd name="T109" fmla="*/ 0 h 235"/>
                <a:gd name="T110" fmla="*/ 0 w 252"/>
                <a:gd name="T111" fmla="*/ 0 h 235"/>
                <a:gd name="T112" fmla="*/ 0 w 252"/>
                <a:gd name="T113" fmla="*/ 0 h 235"/>
                <a:gd name="T114" fmla="*/ 0 w 252"/>
                <a:gd name="T115" fmla="*/ 0 h 235"/>
                <a:gd name="T116" fmla="*/ 0 w 252"/>
                <a:gd name="T117" fmla="*/ 0 h 235"/>
                <a:gd name="T118" fmla="*/ 0 w 252"/>
                <a:gd name="T119" fmla="*/ 0 h 235"/>
                <a:gd name="T120" fmla="*/ 0 w 252"/>
                <a:gd name="T121" fmla="*/ 0 h 23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2"/>
                <a:gd name="T184" fmla="*/ 0 h 235"/>
                <a:gd name="T185" fmla="*/ 252 w 252"/>
                <a:gd name="T186" fmla="*/ 235 h 23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2" h="235">
                  <a:moveTo>
                    <a:pt x="210" y="72"/>
                  </a:moveTo>
                  <a:lnTo>
                    <a:pt x="222" y="85"/>
                  </a:lnTo>
                  <a:lnTo>
                    <a:pt x="228" y="100"/>
                  </a:lnTo>
                  <a:lnTo>
                    <a:pt x="232" y="116"/>
                  </a:lnTo>
                  <a:lnTo>
                    <a:pt x="232" y="133"/>
                  </a:lnTo>
                  <a:lnTo>
                    <a:pt x="230" y="147"/>
                  </a:lnTo>
                  <a:lnTo>
                    <a:pt x="226" y="159"/>
                  </a:lnTo>
                  <a:lnTo>
                    <a:pt x="218" y="171"/>
                  </a:lnTo>
                  <a:lnTo>
                    <a:pt x="211" y="180"/>
                  </a:lnTo>
                  <a:lnTo>
                    <a:pt x="202" y="191"/>
                  </a:lnTo>
                  <a:lnTo>
                    <a:pt x="192" y="200"/>
                  </a:lnTo>
                  <a:lnTo>
                    <a:pt x="183" y="209"/>
                  </a:lnTo>
                  <a:lnTo>
                    <a:pt x="173" y="219"/>
                  </a:lnTo>
                  <a:lnTo>
                    <a:pt x="171" y="222"/>
                  </a:lnTo>
                  <a:lnTo>
                    <a:pt x="170" y="225"/>
                  </a:lnTo>
                  <a:lnTo>
                    <a:pt x="171" y="229"/>
                  </a:lnTo>
                  <a:lnTo>
                    <a:pt x="173" y="232"/>
                  </a:lnTo>
                  <a:lnTo>
                    <a:pt x="176" y="234"/>
                  </a:lnTo>
                  <a:lnTo>
                    <a:pt x="180" y="235"/>
                  </a:lnTo>
                  <a:lnTo>
                    <a:pt x="184" y="234"/>
                  </a:lnTo>
                  <a:lnTo>
                    <a:pt x="187" y="232"/>
                  </a:lnTo>
                  <a:lnTo>
                    <a:pt x="208" y="218"/>
                  </a:lnTo>
                  <a:lnTo>
                    <a:pt x="225" y="200"/>
                  </a:lnTo>
                  <a:lnTo>
                    <a:pt x="239" y="178"/>
                  </a:lnTo>
                  <a:lnTo>
                    <a:pt x="249" y="156"/>
                  </a:lnTo>
                  <a:lnTo>
                    <a:pt x="252" y="131"/>
                  </a:lnTo>
                  <a:lnTo>
                    <a:pt x="250" y="108"/>
                  </a:lnTo>
                  <a:lnTo>
                    <a:pt x="242" y="85"/>
                  </a:lnTo>
                  <a:lnTo>
                    <a:pt x="225" y="65"/>
                  </a:lnTo>
                  <a:lnTo>
                    <a:pt x="212" y="54"/>
                  </a:lnTo>
                  <a:lnTo>
                    <a:pt x="197" y="45"/>
                  </a:lnTo>
                  <a:lnTo>
                    <a:pt x="181" y="36"/>
                  </a:lnTo>
                  <a:lnTo>
                    <a:pt x="164" y="29"/>
                  </a:lnTo>
                  <a:lnTo>
                    <a:pt x="146" y="22"/>
                  </a:lnTo>
                  <a:lnTo>
                    <a:pt x="127" y="17"/>
                  </a:lnTo>
                  <a:lnTo>
                    <a:pt x="109" y="12"/>
                  </a:lnTo>
                  <a:lnTo>
                    <a:pt x="90" y="7"/>
                  </a:lnTo>
                  <a:lnTo>
                    <a:pt x="73" y="4"/>
                  </a:lnTo>
                  <a:lnTo>
                    <a:pt x="57" y="2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5"/>
                  </a:lnTo>
                  <a:lnTo>
                    <a:pt x="10" y="7"/>
                  </a:lnTo>
                  <a:lnTo>
                    <a:pt x="22" y="8"/>
                  </a:lnTo>
                  <a:lnTo>
                    <a:pt x="33" y="11"/>
                  </a:lnTo>
                  <a:lnTo>
                    <a:pt x="46" y="13"/>
                  </a:lnTo>
                  <a:lnTo>
                    <a:pt x="60" y="15"/>
                  </a:lnTo>
                  <a:lnTo>
                    <a:pt x="73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5" y="28"/>
                  </a:lnTo>
                  <a:lnTo>
                    <a:pt x="130" y="32"/>
                  </a:lnTo>
                  <a:lnTo>
                    <a:pt x="145" y="37"/>
                  </a:lnTo>
                  <a:lnTo>
                    <a:pt x="159" y="43"/>
                  </a:lnTo>
                  <a:lnTo>
                    <a:pt x="172" y="49"/>
                  </a:lnTo>
                  <a:lnTo>
                    <a:pt x="186" y="55"/>
                  </a:lnTo>
                  <a:lnTo>
                    <a:pt x="198" y="64"/>
                  </a:lnTo>
                  <a:lnTo>
                    <a:pt x="2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7" name="Freeform 866"/>
            <p:cNvSpPr>
              <a:spLocks/>
            </p:cNvSpPr>
            <p:nvPr/>
          </p:nvSpPr>
          <p:spPr bwMode="auto">
            <a:xfrm>
              <a:off x="4476" y="3366"/>
              <a:ext cx="13" cy="32"/>
            </a:xfrm>
            <a:custGeom>
              <a:avLst/>
              <a:gdLst>
                <a:gd name="T0" fmla="*/ 0 w 103"/>
                <a:gd name="T1" fmla="*/ 0 h 220"/>
                <a:gd name="T2" fmla="*/ 0 w 103"/>
                <a:gd name="T3" fmla="*/ 0 h 220"/>
                <a:gd name="T4" fmla="*/ 0 w 103"/>
                <a:gd name="T5" fmla="*/ 0 h 220"/>
                <a:gd name="T6" fmla="*/ 0 w 103"/>
                <a:gd name="T7" fmla="*/ 0 h 220"/>
                <a:gd name="T8" fmla="*/ 0 w 103"/>
                <a:gd name="T9" fmla="*/ 0 h 220"/>
                <a:gd name="T10" fmla="*/ 0 w 103"/>
                <a:gd name="T11" fmla="*/ 0 h 220"/>
                <a:gd name="T12" fmla="*/ 0 w 103"/>
                <a:gd name="T13" fmla="*/ 0 h 220"/>
                <a:gd name="T14" fmla="*/ 0 w 103"/>
                <a:gd name="T15" fmla="*/ 0 h 220"/>
                <a:gd name="T16" fmla="*/ 0 w 103"/>
                <a:gd name="T17" fmla="*/ 0 h 220"/>
                <a:gd name="T18" fmla="*/ 0 w 103"/>
                <a:gd name="T19" fmla="*/ 0 h 220"/>
                <a:gd name="T20" fmla="*/ 0 w 103"/>
                <a:gd name="T21" fmla="*/ 0 h 220"/>
                <a:gd name="T22" fmla="*/ 0 w 103"/>
                <a:gd name="T23" fmla="*/ 0 h 220"/>
                <a:gd name="T24" fmla="*/ 0 w 103"/>
                <a:gd name="T25" fmla="*/ 0 h 220"/>
                <a:gd name="T26" fmla="*/ 0 w 103"/>
                <a:gd name="T27" fmla="*/ 0 h 220"/>
                <a:gd name="T28" fmla="*/ 0 w 103"/>
                <a:gd name="T29" fmla="*/ 0 h 220"/>
                <a:gd name="T30" fmla="*/ 0 w 103"/>
                <a:gd name="T31" fmla="*/ 0 h 220"/>
                <a:gd name="T32" fmla="*/ 0 w 103"/>
                <a:gd name="T33" fmla="*/ 0 h 220"/>
                <a:gd name="T34" fmla="*/ 0 w 103"/>
                <a:gd name="T35" fmla="*/ 0 h 220"/>
                <a:gd name="T36" fmla="*/ 0 w 103"/>
                <a:gd name="T37" fmla="*/ 0 h 220"/>
                <a:gd name="T38" fmla="*/ 0 w 103"/>
                <a:gd name="T39" fmla="*/ 0 h 220"/>
                <a:gd name="T40" fmla="*/ 0 w 103"/>
                <a:gd name="T41" fmla="*/ 0 h 220"/>
                <a:gd name="T42" fmla="*/ 0 w 103"/>
                <a:gd name="T43" fmla="*/ 0 h 220"/>
                <a:gd name="T44" fmla="*/ 0 w 103"/>
                <a:gd name="T45" fmla="*/ 0 h 220"/>
                <a:gd name="T46" fmla="*/ 0 w 103"/>
                <a:gd name="T47" fmla="*/ 0 h 220"/>
                <a:gd name="T48" fmla="*/ 0 w 103"/>
                <a:gd name="T49" fmla="*/ 0 h 220"/>
                <a:gd name="T50" fmla="*/ 0 w 103"/>
                <a:gd name="T51" fmla="*/ 0 h 220"/>
                <a:gd name="T52" fmla="*/ 0 w 103"/>
                <a:gd name="T53" fmla="*/ 0 h 220"/>
                <a:gd name="T54" fmla="*/ 0 w 103"/>
                <a:gd name="T55" fmla="*/ 0 h 220"/>
                <a:gd name="T56" fmla="*/ 0 w 103"/>
                <a:gd name="T57" fmla="*/ 0 h 220"/>
                <a:gd name="T58" fmla="*/ 0 w 103"/>
                <a:gd name="T59" fmla="*/ 0 h 220"/>
                <a:gd name="T60" fmla="*/ 0 w 103"/>
                <a:gd name="T61" fmla="*/ 0 h 220"/>
                <a:gd name="T62" fmla="*/ 0 w 103"/>
                <a:gd name="T63" fmla="*/ 0 h 220"/>
                <a:gd name="T64" fmla="*/ 0 w 103"/>
                <a:gd name="T65" fmla="*/ 0 h 220"/>
                <a:gd name="T66" fmla="*/ 0 w 103"/>
                <a:gd name="T67" fmla="*/ 0 h 220"/>
                <a:gd name="T68" fmla="*/ 0 w 103"/>
                <a:gd name="T69" fmla="*/ 0 h 220"/>
                <a:gd name="T70" fmla="*/ 0 w 103"/>
                <a:gd name="T71" fmla="*/ 0 h 220"/>
                <a:gd name="T72" fmla="*/ 0 w 103"/>
                <a:gd name="T73" fmla="*/ 0 h 220"/>
                <a:gd name="T74" fmla="*/ 0 w 103"/>
                <a:gd name="T75" fmla="*/ 0 h 220"/>
                <a:gd name="T76" fmla="*/ 0 w 103"/>
                <a:gd name="T77" fmla="*/ 0 h 220"/>
                <a:gd name="T78" fmla="*/ 0 w 103"/>
                <a:gd name="T79" fmla="*/ 0 h 220"/>
                <a:gd name="T80" fmla="*/ 0 w 103"/>
                <a:gd name="T81" fmla="*/ 0 h 2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3"/>
                <a:gd name="T124" fmla="*/ 0 h 220"/>
                <a:gd name="T125" fmla="*/ 103 w 103"/>
                <a:gd name="T126" fmla="*/ 220 h 22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3" h="220">
                  <a:moveTo>
                    <a:pt x="0" y="120"/>
                  </a:moveTo>
                  <a:lnTo>
                    <a:pt x="0" y="138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2" y="185"/>
                  </a:lnTo>
                  <a:lnTo>
                    <a:pt x="35" y="197"/>
                  </a:lnTo>
                  <a:lnTo>
                    <a:pt x="50" y="207"/>
                  </a:lnTo>
                  <a:lnTo>
                    <a:pt x="66" y="215"/>
                  </a:lnTo>
                  <a:lnTo>
                    <a:pt x="83" y="219"/>
                  </a:lnTo>
                  <a:lnTo>
                    <a:pt x="89" y="220"/>
                  </a:lnTo>
                  <a:lnTo>
                    <a:pt x="94" y="218"/>
                  </a:lnTo>
                  <a:lnTo>
                    <a:pt x="98" y="215"/>
                  </a:lnTo>
                  <a:lnTo>
                    <a:pt x="100" y="211"/>
                  </a:lnTo>
                  <a:lnTo>
                    <a:pt x="100" y="205"/>
                  </a:lnTo>
                  <a:lnTo>
                    <a:pt x="99" y="200"/>
                  </a:lnTo>
                  <a:lnTo>
                    <a:pt x="96" y="196"/>
                  </a:lnTo>
                  <a:lnTo>
                    <a:pt x="91" y="193"/>
                  </a:lnTo>
                  <a:lnTo>
                    <a:pt x="74" y="187"/>
                  </a:lnTo>
                  <a:lnTo>
                    <a:pt x="58" y="178"/>
                  </a:lnTo>
                  <a:lnTo>
                    <a:pt x="45" y="167"/>
                  </a:lnTo>
                  <a:lnTo>
                    <a:pt x="36" y="154"/>
                  </a:lnTo>
                  <a:lnTo>
                    <a:pt x="30" y="138"/>
                  </a:lnTo>
                  <a:lnTo>
                    <a:pt x="27" y="121"/>
                  </a:lnTo>
                  <a:lnTo>
                    <a:pt x="27" y="103"/>
                  </a:lnTo>
                  <a:lnTo>
                    <a:pt x="32" y="83"/>
                  </a:lnTo>
                  <a:lnTo>
                    <a:pt x="39" y="69"/>
                  </a:lnTo>
                  <a:lnTo>
                    <a:pt x="51" y="56"/>
                  </a:lnTo>
                  <a:lnTo>
                    <a:pt x="63" y="43"/>
                  </a:lnTo>
                  <a:lnTo>
                    <a:pt x="77" y="31"/>
                  </a:lnTo>
                  <a:lnTo>
                    <a:pt x="89" y="21"/>
                  </a:lnTo>
                  <a:lnTo>
                    <a:pt x="98" y="12"/>
                  </a:lnTo>
                  <a:lnTo>
                    <a:pt x="103" y="5"/>
                  </a:lnTo>
                  <a:lnTo>
                    <a:pt x="103" y="0"/>
                  </a:lnTo>
                  <a:lnTo>
                    <a:pt x="92" y="4"/>
                  </a:lnTo>
                  <a:lnTo>
                    <a:pt x="77" y="12"/>
                  </a:lnTo>
                  <a:lnTo>
                    <a:pt x="61" y="25"/>
                  </a:lnTo>
                  <a:lnTo>
                    <a:pt x="44" y="40"/>
                  </a:lnTo>
                  <a:lnTo>
                    <a:pt x="29" y="57"/>
                  </a:lnTo>
                  <a:lnTo>
                    <a:pt x="16" y="77"/>
                  </a:lnTo>
                  <a:lnTo>
                    <a:pt x="6" y="98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8" name="Freeform 867"/>
            <p:cNvSpPr>
              <a:spLocks/>
            </p:cNvSpPr>
            <p:nvPr/>
          </p:nvSpPr>
          <p:spPr bwMode="auto">
            <a:xfrm>
              <a:off x="4565" y="3346"/>
              <a:ext cx="28" cy="41"/>
            </a:xfrm>
            <a:custGeom>
              <a:avLst/>
              <a:gdLst>
                <a:gd name="T0" fmla="*/ 0 w 220"/>
                <a:gd name="T1" fmla="*/ 0 h 288"/>
                <a:gd name="T2" fmla="*/ 0 w 220"/>
                <a:gd name="T3" fmla="*/ 0 h 288"/>
                <a:gd name="T4" fmla="*/ 0 w 220"/>
                <a:gd name="T5" fmla="*/ 0 h 288"/>
                <a:gd name="T6" fmla="*/ 0 w 220"/>
                <a:gd name="T7" fmla="*/ 0 h 288"/>
                <a:gd name="T8" fmla="*/ 0 w 220"/>
                <a:gd name="T9" fmla="*/ 0 h 288"/>
                <a:gd name="T10" fmla="*/ 0 w 220"/>
                <a:gd name="T11" fmla="*/ 0 h 288"/>
                <a:gd name="T12" fmla="*/ 0 w 220"/>
                <a:gd name="T13" fmla="*/ 0 h 288"/>
                <a:gd name="T14" fmla="*/ 0 w 220"/>
                <a:gd name="T15" fmla="*/ 0 h 288"/>
                <a:gd name="T16" fmla="*/ 0 w 220"/>
                <a:gd name="T17" fmla="*/ 0 h 288"/>
                <a:gd name="T18" fmla="*/ 0 w 220"/>
                <a:gd name="T19" fmla="*/ 0 h 288"/>
                <a:gd name="T20" fmla="*/ 0 w 220"/>
                <a:gd name="T21" fmla="*/ 0 h 288"/>
                <a:gd name="T22" fmla="*/ 0 w 220"/>
                <a:gd name="T23" fmla="*/ 0 h 288"/>
                <a:gd name="T24" fmla="*/ 0 w 220"/>
                <a:gd name="T25" fmla="*/ 0 h 288"/>
                <a:gd name="T26" fmla="*/ 0 w 220"/>
                <a:gd name="T27" fmla="*/ 0 h 288"/>
                <a:gd name="T28" fmla="*/ 0 w 220"/>
                <a:gd name="T29" fmla="*/ 0 h 288"/>
                <a:gd name="T30" fmla="*/ 0 w 220"/>
                <a:gd name="T31" fmla="*/ 0 h 288"/>
                <a:gd name="T32" fmla="*/ 0 w 220"/>
                <a:gd name="T33" fmla="*/ 0 h 288"/>
                <a:gd name="T34" fmla="*/ 0 w 220"/>
                <a:gd name="T35" fmla="*/ 0 h 288"/>
                <a:gd name="T36" fmla="*/ 0 w 220"/>
                <a:gd name="T37" fmla="*/ 0 h 288"/>
                <a:gd name="T38" fmla="*/ 0 w 220"/>
                <a:gd name="T39" fmla="*/ 0 h 288"/>
                <a:gd name="T40" fmla="*/ 0 w 220"/>
                <a:gd name="T41" fmla="*/ 0 h 288"/>
                <a:gd name="T42" fmla="*/ 0 w 220"/>
                <a:gd name="T43" fmla="*/ 0 h 288"/>
                <a:gd name="T44" fmla="*/ 0 w 220"/>
                <a:gd name="T45" fmla="*/ 0 h 288"/>
                <a:gd name="T46" fmla="*/ 0 w 220"/>
                <a:gd name="T47" fmla="*/ 0 h 288"/>
                <a:gd name="T48" fmla="*/ 0 w 220"/>
                <a:gd name="T49" fmla="*/ 0 h 288"/>
                <a:gd name="T50" fmla="*/ 0 w 220"/>
                <a:gd name="T51" fmla="*/ 0 h 288"/>
                <a:gd name="T52" fmla="*/ 0 w 220"/>
                <a:gd name="T53" fmla="*/ 0 h 288"/>
                <a:gd name="T54" fmla="*/ 0 w 220"/>
                <a:gd name="T55" fmla="*/ 0 h 288"/>
                <a:gd name="T56" fmla="*/ 0 w 220"/>
                <a:gd name="T57" fmla="*/ 0 h 288"/>
                <a:gd name="T58" fmla="*/ 0 w 220"/>
                <a:gd name="T59" fmla="*/ 0 h 288"/>
                <a:gd name="T60" fmla="*/ 0 w 220"/>
                <a:gd name="T61" fmla="*/ 0 h 288"/>
                <a:gd name="T62" fmla="*/ 0 w 220"/>
                <a:gd name="T63" fmla="*/ 0 h 288"/>
                <a:gd name="T64" fmla="*/ 0 w 220"/>
                <a:gd name="T65" fmla="*/ 0 h 288"/>
                <a:gd name="T66" fmla="*/ 0 w 220"/>
                <a:gd name="T67" fmla="*/ 0 h 288"/>
                <a:gd name="T68" fmla="*/ 0 w 220"/>
                <a:gd name="T69" fmla="*/ 0 h 288"/>
                <a:gd name="T70" fmla="*/ 0 w 220"/>
                <a:gd name="T71" fmla="*/ 0 h 288"/>
                <a:gd name="T72" fmla="*/ 0 w 220"/>
                <a:gd name="T73" fmla="*/ 0 h 288"/>
                <a:gd name="T74" fmla="*/ 0 w 220"/>
                <a:gd name="T75" fmla="*/ 0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0"/>
                <a:gd name="T115" fmla="*/ 0 h 288"/>
                <a:gd name="T116" fmla="*/ 220 w 220"/>
                <a:gd name="T117" fmla="*/ 288 h 2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0" h="288">
                  <a:moveTo>
                    <a:pt x="179" y="108"/>
                  </a:moveTo>
                  <a:lnTo>
                    <a:pt x="186" y="115"/>
                  </a:lnTo>
                  <a:lnTo>
                    <a:pt x="191" y="124"/>
                  </a:lnTo>
                  <a:lnTo>
                    <a:pt x="196" y="133"/>
                  </a:lnTo>
                  <a:lnTo>
                    <a:pt x="200" y="143"/>
                  </a:lnTo>
                  <a:lnTo>
                    <a:pt x="202" y="153"/>
                  </a:lnTo>
                  <a:lnTo>
                    <a:pt x="201" y="163"/>
                  </a:lnTo>
                  <a:lnTo>
                    <a:pt x="199" y="174"/>
                  </a:lnTo>
                  <a:lnTo>
                    <a:pt x="193" y="184"/>
                  </a:lnTo>
                  <a:lnTo>
                    <a:pt x="186" y="194"/>
                  </a:lnTo>
                  <a:lnTo>
                    <a:pt x="178" y="204"/>
                  </a:lnTo>
                  <a:lnTo>
                    <a:pt x="168" y="213"/>
                  </a:lnTo>
                  <a:lnTo>
                    <a:pt x="159" y="221"/>
                  </a:lnTo>
                  <a:lnTo>
                    <a:pt x="148" y="229"/>
                  </a:lnTo>
                  <a:lnTo>
                    <a:pt x="138" y="237"/>
                  </a:lnTo>
                  <a:lnTo>
                    <a:pt x="127" y="246"/>
                  </a:lnTo>
                  <a:lnTo>
                    <a:pt x="118" y="255"/>
                  </a:lnTo>
                  <a:lnTo>
                    <a:pt x="115" y="258"/>
                  </a:lnTo>
                  <a:lnTo>
                    <a:pt x="112" y="263"/>
                  </a:lnTo>
                  <a:lnTo>
                    <a:pt x="110" y="267"/>
                  </a:lnTo>
                  <a:lnTo>
                    <a:pt x="108" y="271"/>
                  </a:lnTo>
                  <a:lnTo>
                    <a:pt x="107" y="276"/>
                  </a:lnTo>
                  <a:lnTo>
                    <a:pt x="107" y="280"/>
                  </a:lnTo>
                  <a:lnTo>
                    <a:pt x="109" y="284"/>
                  </a:lnTo>
                  <a:lnTo>
                    <a:pt x="112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4" y="287"/>
                  </a:lnTo>
                  <a:lnTo>
                    <a:pt x="127" y="284"/>
                  </a:lnTo>
                  <a:lnTo>
                    <a:pt x="138" y="271"/>
                  </a:lnTo>
                  <a:lnTo>
                    <a:pt x="149" y="261"/>
                  </a:lnTo>
                  <a:lnTo>
                    <a:pt x="161" y="250"/>
                  </a:lnTo>
                  <a:lnTo>
                    <a:pt x="173" y="239"/>
                  </a:lnTo>
                  <a:lnTo>
                    <a:pt x="185" y="229"/>
                  </a:lnTo>
                  <a:lnTo>
                    <a:pt x="196" y="217"/>
                  </a:lnTo>
                  <a:lnTo>
                    <a:pt x="206" y="204"/>
                  </a:lnTo>
                  <a:lnTo>
                    <a:pt x="213" y="190"/>
                  </a:lnTo>
                  <a:lnTo>
                    <a:pt x="219" y="173"/>
                  </a:lnTo>
                  <a:lnTo>
                    <a:pt x="220" y="157"/>
                  </a:lnTo>
                  <a:lnTo>
                    <a:pt x="218" y="141"/>
                  </a:lnTo>
                  <a:lnTo>
                    <a:pt x="212" y="125"/>
                  </a:lnTo>
                  <a:lnTo>
                    <a:pt x="204" y="111"/>
                  </a:lnTo>
                  <a:lnTo>
                    <a:pt x="194" y="97"/>
                  </a:lnTo>
                  <a:lnTo>
                    <a:pt x="182" y="86"/>
                  </a:lnTo>
                  <a:lnTo>
                    <a:pt x="168" y="77"/>
                  </a:lnTo>
                  <a:lnTo>
                    <a:pt x="158" y="70"/>
                  </a:lnTo>
                  <a:lnTo>
                    <a:pt x="146" y="64"/>
                  </a:lnTo>
                  <a:lnTo>
                    <a:pt x="134" y="56"/>
                  </a:lnTo>
                  <a:lnTo>
                    <a:pt x="122" y="50"/>
                  </a:lnTo>
                  <a:lnTo>
                    <a:pt x="109" y="43"/>
                  </a:lnTo>
                  <a:lnTo>
                    <a:pt x="96" y="36"/>
                  </a:lnTo>
                  <a:lnTo>
                    <a:pt x="83" y="29"/>
                  </a:lnTo>
                  <a:lnTo>
                    <a:pt x="70" y="22"/>
                  </a:lnTo>
                  <a:lnTo>
                    <a:pt x="59" y="17"/>
                  </a:lnTo>
                  <a:lnTo>
                    <a:pt x="47" y="12"/>
                  </a:lnTo>
                  <a:lnTo>
                    <a:pt x="36" y="7"/>
                  </a:lnTo>
                  <a:lnTo>
                    <a:pt x="26" y="4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9" y="7"/>
                  </a:lnTo>
                  <a:lnTo>
                    <a:pt x="20" y="13"/>
                  </a:lnTo>
                  <a:lnTo>
                    <a:pt x="31" y="18"/>
                  </a:lnTo>
                  <a:lnTo>
                    <a:pt x="42" y="23"/>
                  </a:lnTo>
                  <a:lnTo>
                    <a:pt x="54" y="29"/>
                  </a:lnTo>
                  <a:lnTo>
                    <a:pt x="65" y="34"/>
                  </a:lnTo>
                  <a:lnTo>
                    <a:pt x="77" y="40"/>
                  </a:lnTo>
                  <a:lnTo>
                    <a:pt x="88" y="47"/>
                  </a:lnTo>
                  <a:lnTo>
                    <a:pt x="101" y="53"/>
                  </a:lnTo>
                  <a:lnTo>
                    <a:pt x="112" y="60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47" y="82"/>
                  </a:lnTo>
                  <a:lnTo>
                    <a:pt x="158" y="90"/>
                  </a:lnTo>
                  <a:lnTo>
                    <a:pt x="168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9" name="Freeform 868"/>
            <p:cNvSpPr>
              <a:spLocks/>
            </p:cNvSpPr>
            <p:nvPr/>
          </p:nvSpPr>
          <p:spPr bwMode="auto">
            <a:xfrm>
              <a:off x="4538" y="3409"/>
              <a:ext cx="107" cy="71"/>
            </a:xfrm>
            <a:custGeom>
              <a:avLst/>
              <a:gdLst>
                <a:gd name="T0" fmla="*/ 0 w 1070"/>
                <a:gd name="T1" fmla="*/ 0 h 844"/>
                <a:gd name="T2" fmla="*/ 0 w 1070"/>
                <a:gd name="T3" fmla="*/ 0 h 844"/>
                <a:gd name="T4" fmla="*/ 0 w 1070"/>
                <a:gd name="T5" fmla="*/ 0 h 844"/>
                <a:gd name="T6" fmla="*/ 0 w 1070"/>
                <a:gd name="T7" fmla="*/ 0 h 844"/>
                <a:gd name="T8" fmla="*/ 0 w 1070"/>
                <a:gd name="T9" fmla="*/ 0 h 8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0"/>
                <a:gd name="T16" fmla="*/ 0 h 844"/>
                <a:gd name="T17" fmla="*/ 1070 w 1070"/>
                <a:gd name="T18" fmla="*/ 844 h 8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0" h="844">
                  <a:moveTo>
                    <a:pt x="141" y="0"/>
                  </a:moveTo>
                  <a:lnTo>
                    <a:pt x="1070" y="194"/>
                  </a:lnTo>
                  <a:lnTo>
                    <a:pt x="919" y="844"/>
                  </a:lnTo>
                  <a:lnTo>
                    <a:pt x="0" y="6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0" name="Freeform 869"/>
            <p:cNvSpPr>
              <a:spLocks/>
            </p:cNvSpPr>
            <p:nvPr/>
          </p:nvSpPr>
          <p:spPr bwMode="auto">
            <a:xfrm>
              <a:off x="4547" y="3411"/>
              <a:ext cx="82" cy="28"/>
            </a:xfrm>
            <a:custGeom>
              <a:avLst/>
              <a:gdLst>
                <a:gd name="T0" fmla="*/ 0 w 819"/>
                <a:gd name="T1" fmla="*/ 0 h 333"/>
                <a:gd name="T2" fmla="*/ 0 w 819"/>
                <a:gd name="T3" fmla="*/ 0 h 333"/>
                <a:gd name="T4" fmla="*/ 0 w 819"/>
                <a:gd name="T5" fmla="*/ 0 h 333"/>
                <a:gd name="T6" fmla="*/ 0 w 819"/>
                <a:gd name="T7" fmla="*/ 0 h 333"/>
                <a:gd name="T8" fmla="*/ 0 w 819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9"/>
                <a:gd name="T16" fmla="*/ 0 h 333"/>
                <a:gd name="T17" fmla="*/ 819 w 819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9" h="333">
                  <a:moveTo>
                    <a:pt x="97" y="0"/>
                  </a:moveTo>
                  <a:lnTo>
                    <a:pt x="819" y="139"/>
                  </a:lnTo>
                  <a:lnTo>
                    <a:pt x="172" y="98"/>
                  </a:lnTo>
                  <a:lnTo>
                    <a:pt x="0" y="33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1" name="Freeform 870"/>
            <p:cNvSpPr>
              <a:spLocks/>
            </p:cNvSpPr>
            <p:nvPr/>
          </p:nvSpPr>
          <p:spPr bwMode="auto">
            <a:xfrm>
              <a:off x="4527" y="3494"/>
              <a:ext cx="108" cy="26"/>
            </a:xfrm>
            <a:custGeom>
              <a:avLst/>
              <a:gdLst>
                <a:gd name="T0" fmla="*/ 0 w 1083"/>
                <a:gd name="T1" fmla="*/ 0 h 306"/>
                <a:gd name="T2" fmla="*/ 0 w 1083"/>
                <a:gd name="T3" fmla="*/ 0 h 306"/>
                <a:gd name="T4" fmla="*/ 0 w 1083"/>
                <a:gd name="T5" fmla="*/ 0 h 306"/>
                <a:gd name="T6" fmla="*/ 0 w 1083"/>
                <a:gd name="T7" fmla="*/ 0 h 306"/>
                <a:gd name="T8" fmla="*/ 0 w 1083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3"/>
                <a:gd name="T16" fmla="*/ 0 h 306"/>
                <a:gd name="T17" fmla="*/ 1083 w 1083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3" h="306">
                  <a:moveTo>
                    <a:pt x="34" y="0"/>
                  </a:moveTo>
                  <a:lnTo>
                    <a:pt x="1083" y="261"/>
                  </a:lnTo>
                  <a:lnTo>
                    <a:pt x="1055" y="306"/>
                  </a:lnTo>
                  <a:lnTo>
                    <a:pt x="0" y="2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2" name="Freeform 871"/>
            <p:cNvSpPr>
              <a:spLocks/>
            </p:cNvSpPr>
            <p:nvPr/>
          </p:nvSpPr>
          <p:spPr bwMode="auto">
            <a:xfrm>
              <a:off x="4517" y="3502"/>
              <a:ext cx="109" cy="26"/>
            </a:xfrm>
            <a:custGeom>
              <a:avLst/>
              <a:gdLst>
                <a:gd name="T0" fmla="*/ 0 w 1088"/>
                <a:gd name="T1" fmla="*/ 0 h 311"/>
                <a:gd name="T2" fmla="*/ 0 w 1088"/>
                <a:gd name="T3" fmla="*/ 0 h 311"/>
                <a:gd name="T4" fmla="*/ 0 w 1088"/>
                <a:gd name="T5" fmla="*/ 0 h 311"/>
                <a:gd name="T6" fmla="*/ 0 w 1088"/>
                <a:gd name="T7" fmla="*/ 0 h 311"/>
                <a:gd name="T8" fmla="*/ 0 w 1088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311"/>
                <a:gd name="T17" fmla="*/ 1088 w 1088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311">
                  <a:moveTo>
                    <a:pt x="39" y="0"/>
                  </a:moveTo>
                  <a:lnTo>
                    <a:pt x="1088" y="260"/>
                  </a:lnTo>
                  <a:lnTo>
                    <a:pt x="1055" y="311"/>
                  </a:lnTo>
                  <a:lnTo>
                    <a:pt x="0" y="3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3" name="Freeform 872"/>
            <p:cNvSpPr>
              <a:spLocks/>
            </p:cNvSpPr>
            <p:nvPr/>
          </p:nvSpPr>
          <p:spPr bwMode="auto">
            <a:xfrm>
              <a:off x="4534" y="3526"/>
              <a:ext cx="16" cy="6"/>
            </a:xfrm>
            <a:custGeom>
              <a:avLst/>
              <a:gdLst>
                <a:gd name="T0" fmla="*/ 0 w 164"/>
                <a:gd name="T1" fmla="*/ 0 h 72"/>
                <a:gd name="T2" fmla="*/ 0 w 164"/>
                <a:gd name="T3" fmla="*/ 0 h 72"/>
                <a:gd name="T4" fmla="*/ 0 w 164"/>
                <a:gd name="T5" fmla="*/ 0 h 72"/>
                <a:gd name="T6" fmla="*/ 0 w 164"/>
                <a:gd name="T7" fmla="*/ 0 h 72"/>
                <a:gd name="T8" fmla="*/ 0 w 164"/>
                <a:gd name="T9" fmla="*/ 0 h 72"/>
                <a:gd name="T10" fmla="*/ 0 w 164"/>
                <a:gd name="T11" fmla="*/ 0 h 72"/>
                <a:gd name="T12" fmla="*/ 0 w 164"/>
                <a:gd name="T13" fmla="*/ 0 h 72"/>
                <a:gd name="T14" fmla="*/ 0 w 164"/>
                <a:gd name="T15" fmla="*/ 0 h 72"/>
                <a:gd name="T16" fmla="*/ 0 w 164"/>
                <a:gd name="T17" fmla="*/ 0 h 72"/>
                <a:gd name="T18" fmla="*/ 0 w 164"/>
                <a:gd name="T19" fmla="*/ 0 h 72"/>
                <a:gd name="T20" fmla="*/ 0 w 164"/>
                <a:gd name="T21" fmla="*/ 0 h 72"/>
                <a:gd name="T22" fmla="*/ 0 w 164"/>
                <a:gd name="T23" fmla="*/ 0 h 72"/>
                <a:gd name="T24" fmla="*/ 0 w 164"/>
                <a:gd name="T25" fmla="*/ 0 h 72"/>
                <a:gd name="T26" fmla="*/ 0 w 164"/>
                <a:gd name="T27" fmla="*/ 0 h 72"/>
                <a:gd name="T28" fmla="*/ 0 w 164"/>
                <a:gd name="T29" fmla="*/ 0 h 72"/>
                <a:gd name="T30" fmla="*/ 0 w 164"/>
                <a:gd name="T31" fmla="*/ 0 h 72"/>
                <a:gd name="T32" fmla="*/ 0 w 164"/>
                <a:gd name="T33" fmla="*/ 0 h 72"/>
                <a:gd name="T34" fmla="*/ 0 w 164"/>
                <a:gd name="T35" fmla="*/ 0 h 72"/>
                <a:gd name="T36" fmla="*/ 0 w 164"/>
                <a:gd name="T37" fmla="*/ 0 h 72"/>
                <a:gd name="T38" fmla="*/ 0 w 164"/>
                <a:gd name="T39" fmla="*/ 0 h 72"/>
                <a:gd name="T40" fmla="*/ 0 w 164"/>
                <a:gd name="T41" fmla="*/ 0 h 72"/>
                <a:gd name="T42" fmla="*/ 0 w 164"/>
                <a:gd name="T43" fmla="*/ 0 h 72"/>
                <a:gd name="T44" fmla="*/ 0 w 164"/>
                <a:gd name="T45" fmla="*/ 0 h 72"/>
                <a:gd name="T46" fmla="*/ 0 w 164"/>
                <a:gd name="T47" fmla="*/ 0 h 72"/>
                <a:gd name="T48" fmla="*/ 0 w 164"/>
                <a:gd name="T49" fmla="*/ 0 h 72"/>
                <a:gd name="T50" fmla="*/ 0 w 164"/>
                <a:gd name="T51" fmla="*/ 0 h 72"/>
                <a:gd name="T52" fmla="*/ 0 w 164"/>
                <a:gd name="T53" fmla="*/ 0 h 72"/>
                <a:gd name="T54" fmla="*/ 0 w 164"/>
                <a:gd name="T55" fmla="*/ 0 h 72"/>
                <a:gd name="T56" fmla="*/ 0 w 164"/>
                <a:gd name="T57" fmla="*/ 0 h 72"/>
                <a:gd name="T58" fmla="*/ 0 w 164"/>
                <a:gd name="T59" fmla="*/ 0 h 72"/>
                <a:gd name="T60" fmla="*/ 0 w 164"/>
                <a:gd name="T61" fmla="*/ 0 h 72"/>
                <a:gd name="T62" fmla="*/ 0 w 164"/>
                <a:gd name="T63" fmla="*/ 0 h 72"/>
                <a:gd name="T64" fmla="*/ 0 w 164"/>
                <a:gd name="T65" fmla="*/ 0 h 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4"/>
                <a:gd name="T100" fmla="*/ 0 h 72"/>
                <a:gd name="T101" fmla="*/ 164 w 164"/>
                <a:gd name="T102" fmla="*/ 72 h 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4" h="72">
                  <a:moveTo>
                    <a:pt x="16" y="1"/>
                  </a:moveTo>
                  <a:lnTo>
                    <a:pt x="21" y="1"/>
                  </a:lnTo>
                  <a:lnTo>
                    <a:pt x="35" y="0"/>
                  </a:lnTo>
                  <a:lnTo>
                    <a:pt x="54" y="0"/>
                  </a:lnTo>
                  <a:lnTo>
                    <a:pt x="78" y="2"/>
                  </a:lnTo>
                  <a:lnTo>
                    <a:pt x="104" y="7"/>
                  </a:lnTo>
                  <a:lnTo>
                    <a:pt x="128" y="17"/>
                  </a:lnTo>
                  <a:lnTo>
                    <a:pt x="149" y="31"/>
                  </a:lnTo>
                  <a:lnTo>
                    <a:pt x="164" y="51"/>
                  </a:lnTo>
                  <a:lnTo>
                    <a:pt x="164" y="52"/>
                  </a:lnTo>
                  <a:lnTo>
                    <a:pt x="164" y="57"/>
                  </a:lnTo>
                  <a:lnTo>
                    <a:pt x="163" y="62"/>
                  </a:lnTo>
                  <a:lnTo>
                    <a:pt x="161" y="67"/>
                  </a:lnTo>
                  <a:lnTo>
                    <a:pt x="156" y="71"/>
                  </a:lnTo>
                  <a:lnTo>
                    <a:pt x="149" y="72"/>
                  </a:lnTo>
                  <a:lnTo>
                    <a:pt x="138" y="71"/>
                  </a:lnTo>
                  <a:lnTo>
                    <a:pt x="124" y="65"/>
                  </a:lnTo>
                  <a:lnTo>
                    <a:pt x="124" y="63"/>
                  </a:lnTo>
                  <a:lnTo>
                    <a:pt x="123" y="59"/>
                  </a:lnTo>
                  <a:lnTo>
                    <a:pt x="120" y="52"/>
                  </a:lnTo>
                  <a:lnTo>
                    <a:pt x="113" y="45"/>
                  </a:lnTo>
                  <a:lnTo>
                    <a:pt x="100" y="38"/>
                  </a:lnTo>
                  <a:lnTo>
                    <a:pt x="81" y="32"/>
                  </a:lnTo>
                  <a:lnTo>
                    <a:pt x="55" y="29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27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5" y="7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4" name="Freeform 873"/>
            <p:cNvSpPr>
              <a:spLocks/>
            </p:cNvSpPr>
            <p:nvPr/>
          </p:nvSpPr>
          <p:spPr bwMode="auto">
            <a:xfrm>
              <a:off x="4537" y="3483"/>
              <a:ext cx="15" cy="9"/>
            </a:xfrm>
            <a:custGeom>
              <a:avLst/>
              <a:gdLst>
                <a:gd name="T0" fmla="*/ 0 w 146"/>
                <a:gd name="T1" fmla="*/ 0 h 109"/>
                <a:gd name="T2" fmla="*/ 0 w 146"/>
                <a:gd name="T3" fmla="*/ 0 h 109"/>
                <a:gd name="T4" fmla="*/ 0 w 146"/>
                <a:gd name="T5" fmla="*/ 0 h 109"/>
                <a:gd name="T6" fmla="*/ 0 w 146"/>
                <a:gd name="T7" fmla="*/ 0 h 109"/>
                <a:gd name="T8" fmla="*/ 0 w 146"/>
                <a:gd name="T9" fmla="*/ 0 h 109"/>
                <a:gd name="T10" fmla="*/ 0 w 146"/>
                <a:gd name="T11" fmla="*/ 0 h 109"/>
                <a:gd name="T12" fmla="*/ 0 w 146"/>
                <a:gd name="T13" fmla="*/ 0 h 109"/>
                <a:gd name="T14" fmla="*/ 0 w 146"/>
                <a:gd name="T15" fmla="*/ 0 h 109"/>
                <a:gd name="T16" fmla="*/ 0 w 146"/>
                <a:gd name="T17" fmla="*/ 0 h 109"/>
                <a:gd name="T18" fmla="*/ 0 w 146"/>
                <a:gd name="T19" fmla="*/ 0 h 109"/>
                <a:gd name="T20" fmla="*/ 0 w 146"/>
                <a:gd name="T21" fmla="*/ 0 h 109"/>
                <a:gd name="T22" fmla="*/ 0 w 146"/>
                <a:gd name="T23" fmla="*/ 0 h 109"/>
                <a:gd name="T24" fmla="*/ 0 w 146"/>
                <a:gd name="T25" fmla="*/ 0 h 109"/>
                <a:gd name="T26" fmla="*/ 0 w 146"/>
                <a:gd name="T27" fmla="*/ 0 h 109"/>
                <a:gd name="T28" fmla="*/ 0 w 146"/>
                <a:gd name="T29" fmla="*/ 0 h 109"/>
                <a:gd name="T30" fmla="*/ 0 w 146"/>
                <a:gd name="T31" fmla="*/ 0 h 109"/>
                <a:gd name="T32" fmla="*/ 0 w 146"/>
                <a:gd name="T33" fmla="*/ 0 h 109"/>
                <a:gd name="T34" fmla="*/ 0 w 146"/>
                <a:gd name="T35" fmla="*/ 0 h 109"/>
                <a:gd name="T36" fmla="*/ 0 w 146"/>
                <a:gd name="T37" fmla="*/ 0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109"/>
                <a:gd name="T59" fmla="*/ 146 w 146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109">
                  <a:moveTo>
                    <a:pt x="45" y="0"/>
                  </a:moveTo>
                  <a:lnTo>
                    <a:pt x="42" y="0"/>
                  </a:lnTo>
                  <a:lnTo>
                    <a:pt x="35" y="3"/>
                  </a:lnTo>
                  <a:lnTo>
                    <a:pt x="26" y="7"/>
                  </a:lnTo>
                  <a:lnTo>
                    <a:pt x="15" y="14"/>
                  </a:lnTo>
                  <a:lnTo>
                    <a:pt x="6" y="24"/>
                  </a:lnTo>
                  <a:lnTo>
                    <a:pt x="1" y="39"/>
                  </a:lnTo>
                  <a:lnTo>
                    <a:pt x="0" y="59"/>
                  </a:lnTo>
                  <a:lnTo>
                    <a:pt x="6" y="85"/>
                  </a:lnTo>
                  <a:lnTo>
                    <a:pt x="85" y="109"/>
                  </a:lnTo>
                  <a:lnTo>
                    <a:pt x="84" y="104"/>
                  </a:lnTo>
                  <a:lnTo>
                    <a:pt x="84" y="93"/>
                  </a:lnTo>
                  <a:lnTo>
                    <a:pt x="84" y="76"/>
                  </a:lnTo>
                  <a:lnTo>
                    <a:pt x="87" y="58"/>
                  </a:lnTo>
                  <a:lnTo>
                    <a:pt x="93" y="40"/>
                  </a:lnTo>
                  <a:lnTo>
                    <a:pt x="104" y="27"/>
                  </a:lnTo>
                  <a:lnTo>
                    <a:pt x="121" y="20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5" name="Freeform 874"/>
            <p:cNvSpPr>
              <a:spLocks/>
            </p:cNvSpPr>
            <p:nvPr/>
          </p:nvSpPr>
          <p:spPr bwMode="auto">
            <a:xfrm>
              <a:off x="4620" y="3499"/>
              <a:ext cx="15" cy="9"/>
            </a:xfrm>
            <a:custGeom>
              <a:avLst/>
              <a:gdLst>
                <a:gd name="T0" fmla="*/ 0 w 146"/>
                <a:gd name="T1" fmla="*/ 0 h 107"/>
                <a:gd name="T2" fmla="*/ 0 w 146"/>
                <a:gd name="T3" fmla="*/ 0 h 107"/>
                <a:gd name="T4" fmla="*/ 0 w 146"/>
                <a:gd name="T5" fmla="*/ 0 h 107"/>
                <a:gd name="T6" fmla="*/ 0 w 146"/>
                <a:gd name="T7" fmla="*/ 0 h 107"/>
                <a:gd name="T8" fmla="*/ 0 w 146"/>
                <a:gd name="T9" fmla="*/ 0 h 107"/>
                <a:gd name="T10" fmla="*/ 0 w 146"/>
                <a:gd name="T11" fmla="*/ 0 h 107"/>
                <a:gd name="T12" fmla="*/ 0 w 146"/>
                <a:gd name="T13" fmla="*/ 0 h 107"/>
                <a:gd name="T14" fmla="*/ 0 w 146"/>
                <a:gd name="T15" fmla="*/ 0 h 107"/>
                <a:gd name="T16" fmla="*/ 0 w 146"/>
                <a:gd name="T17" fmla="*/ 0 h 107"/>
                <a:gd name="T18" fmla="*/ 0 w 146"/>
                <a:gd name="T19" fmla="*/ 0 h 107"/>
                <a:gd name="T20" fmla="*/ 0 w 146"/>
                <a:gd name="T21" fmla="*/ 0 h 107"/>
                <a:gd name="T22" fmla="*/ 0 w 146"/>
                <a:gd name="T23" fmla="*/ 0 h 107"/>
                <a:gd name="T24" fmla="*/ 0 w 146"/>
                <a:gd name="T25" fmla="*/ 0 h 107"/>
                <a:gd name="T26" fmla="*/ 0 w 146"/>
                <a:gd name="T27" fmla="*/ 0 h 107"/>
                <a:gd name="T28" fmla="*/ 0 w 146"/>
                <a:gd name="T29" fmla="*/ 0 h 107"/>
                <a:gd name="T30" fmla="*/ 0 w 146"/>
                <a:gd name="T31" fmla="*/ 0 h 107"/>
                <a:gd name="T32" fmla="*/ 0 w 146"/>
                <a:gd name="T33" fmla="*/ 0 h 107"/>
                <a:gd name="T34" fmla="*/ 0 w 146"/>
                <a:gd name="T35" fmla="*/ 0 h 107"/>
                <a:gd name="T36" fmla="*/ 0 w 146"/>
                <a:gd name="T37" fmla="*/ 0 h 1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107"/>
                <a:gd name="T59" fmla="*/ 146 w 146"/>
                <a:gd name="T60" fmla="*/ 107 h 1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107">
                  <a:moveTo>
                    <a:pt x="45" y="0"/>
                  </a:moveTo>
                  <a:lnTo>
                    <a:pt x="42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5" y="12"/>
                  </a:lnTo>
                  <a:lnTo>
                    <a:pt x="6" y="23"/>
                  </a:lnTo>
                  <a:lnTo>
                    <a:pt x="0" y="38"/>
                  </a:lnTo>
                  <a:lnTo>
                    <a:pt x="0" y="58"/>
                  </a:lnTo>
                  <a:lnTo>
                    <a:pt x="6" y="85"/>
                  </a:lnTo>
                  <a:lnTo>
                    <a:pt x="84" y="107"/>
                  </a:lnTo>
                  <a:lnTo>
                    <a:pt x="83" y="103"/>
                  </a:lnTo>
                  <a:lnTo>
                    <a:pt x="83" y="91"/>
                  </a:lnTo>
                  <a:lnTo>
                    <a:pt x="83" y="75"/>
                  </a:lnTo>
                  <a:lnTo>
                    <a:pt x="86" y="56"/>
                  </a:lnTo>
                  <a:lnTo>
                    <a:pt x="92" y="40"/>
                  </a:lnTo>
                  <a:lnTo>
                    <a:pt x="103" y="27"/>
                  </a:lnTo>
                  <a:lnTo>
                    <a:pt x="121" y="19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6" name="Freeform 875"/>
            <p:cNvSpPr>
              <a:spLocks/>
            </p:cNvSpPr>
            <p:nvPr/>
          </p:nvSpPr>
          <p:spPr bwMode="auto">
            <a:xfrm>
              <a:off x="4553" y="3485"/>
              <a:ext cx="63" cy="16"/>
            </a:xfrm>
            <a:custGeom>
              <a:avLst/>
              <a:gdLst>
                <a:gd name="T0" fmla="*/ 0 w 629"/>
                <a:gd name="T1" fmla="*/ 0 h 182"/>
                <a:gd name="T2" fmla="*/ 0 w 629"/>
                <a:gd name="T3" fmla="*/ 0 h 182"/>
                <a:gd name="T4" fmla="*/ 0 w 629"/>
                <a:gd name="T5" fmla="*/ 0 h 182"/>
                <a:gd name="T6" fmla="*/ 0 w 629"/>
                <a:gd name="T7" fmla="*/ 0 h 182"/>
                <a:gd name="T8" fmla="*/ 0 w 629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9"/>
                <a:gd name="T16" fmla="*/ 0 h 182"/>
                <a:gd name="T17" fmla="*/ 629 w 629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9" h="182">
                  <a:moveTo>
                    <a:pt x="0" y="40"/>
                  </a:moveTo>
                  <a:lnTo>
                    <a:pt x="601" y="182"/>
                  </a:lnTo>
                  <a:lnTo>
                    <a:pt x="629" y="142"/>
                  </a:lnTo>
                  <a:lnTo>
                    <a:pt x="29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7" name="Freeform 876"/>
            <p:cNvSpPr>
              <a:spLocks/>
            </p:cNvSpPr>
            <p:nvPr/>
          </p:nvSpPr>
          <p:spPr bwMode="auto">
            <a:xfrm>
              <a:off x="4553" y="349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0 w 606"/>
                <a:gd name="T3" fmla="*/ 0 h 170"/>
                <a:gd name="T4" fmla="*/ 0 w 606"/>
                <a:gd name="T5" fmla="*/ 0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6"/>
                <a:gd name="T16" fmla="*/ 0 h 170"/>
                <a:gd name="T17" fmla="*/ 606 w 606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8" name="Freeform 877"/>
            <p:cNvSpPr>
              <a:spLocks/>
            </p:cNvSpPr>
            <p:nvPr/>
          </p:nvSpPr>
          <p:spPr bwMode="auto">
            <a:xfrm>
              <a:off x="4553" y="348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0 w 606"/>
                <a:gd name="T3" fmla="*/ 0 h 170"/>
                <a:gd name="T4" fmla="*/ 0 w 606"/>
                <a:gd name="T5" fmla="*/ 0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6"/>
                <a:gd name="T16" fmla="*/ 0 h 170"/>
                <a:gd name="T17" fmla="*/ 606 w 606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81" name="Group 878"/>
          <p:cNvGrpSpPr>
            <a:grpSpLocks/>
          </p:cNvGrpSpPr>
          <p:nvPr/>
        </p:nvGrpSpPr>
        <p:grpSpPr bwMode="auto">
          <a:xfrm>
            <a:off x="6143625" y="1728788"/>
            <a:ext cx="346075" cy="396875"/>
            <a:chOff x="4475" y="3342"/>
            <a:chExt cx="172" cy="215"/>
          </a:xfrm>
        </p:grpSpPr>
        <p:sp>
          <p:nvSpPr>
            <p:cNvPr id="40087" name="AutoShape 879"/>
            <p:cNvSpPr>
              <a:spLocks noChangeAspect="1" noChangeArrowheads="1" noTextEdit="1"/>
            </p:cNvSpPr>
            <p:nvPr/>
          </p:nvSpPr>
          <p:spPr bwMode="auto">
            <a:xfrm>
              <a:off x="4500" y="3398"/>
              <a:ext cx="147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8" name="Freeform 880"/>
            <p:cNvSpPr>
              <a:spLocks/>
            </p:cNvSpPr>
            <p:nvPr/>
          </p:nvSpPr>
          <p:spPr bwMode="auto">
            <a:xfrm>
              <a:off x="4501" y="3398"/>
              <a:ext cx="146" cy="159"/>
            </a:xfrm>
            <a:custGeom>
              <a:avLst/>
              <a:gdLst>
                <a:gd name="T0" fmla="*/ 0 w 1894"/>
                <a:gd name="T1" fmla="*/ 0 h 1904"/>
                <a:gd name="T2" fmla="*/ 0 w 1894"/>
                <a:gd name="T3" fmla="*/ 0 h 1904"/>
                <a:gd name="T4" fmla="*/ 0 w 1894"/>
                <a:gd name="T5" fmla="*/ 0 h 1904"/>
                <a:gd name="T6" fmla="*/ 0 w 1894"/>
                <a:gd name="T7" fmla="*/ 0 h 1904"/>
                <a:gd name="T8" fmla="*/ 0 w 1894"/>
                <a:gd name="T9" fmla="*/ 0 h 1904"/>
                <a:gd name="T10" fmla="*/ 0 w 1894"/>
                <a:gd name="T11" fmla="*/ 0 h 1904"/>
                <a:gd name="T12" fmla="*/ 0 w 1894"/>
                <a:gd name="T13" fmla="*/ 0 h 1904"/>
                <a:gd name="T14" fmla="*/ 0 w 1894"/>
                <a:gd name="T15" fmla="*/ 0 h 1904"/>
                <a:gd name="T16" fmla="*/ 0 w 1894"/>
                <a:gd name="T17" fmla="*/ 0 h 1904"/>
                <a:gd name="T18" fmla="*/ 0 w 1894"/>
                <a:gd name="T19" fmla="*/ 0 h 1904"/>
                <a:gd name="T20" fmla="*/ 0 w 1894"/>
                <a:gd name="T21" fmla="*/ 0 h 1904"/>
                <a:gd name="T22" fmla="*/ 0 w 1894"/>
                <a:gd name="T23" fmla="*/ 0 h 1904"/>
                <a:gd name="T24" fmla="*/ 0 w 1894"/>
                <a:gd name="T25" fmla="*/ 0 h 1904"/>
                <a:gd name="T26" fmla="*/ 0 w 1894"/>
                <a:gd name="T27" fmla="*/ 0 h 1904"/>
                <a:gd name="T28" fmla="*/ 0 w 1894"/>
                <a:gd name="T29" fmla="*/ 0 h 1904"/>
                <a:gd name="T30" fmla="*/ 0 w 1894"/>
                <a:gd name="T31" fmla="*/ 0 h 1904"/>
                <a:gd name="T32" fmla="*/ 0 w 1894"/>
                <a:gd name="T33" fmla="*/ 0 h 1904"/>
                <a:gd name="T34" fmla="*/ 0 w 1894"/>
                <a:gd name="T35" fmla="*/ 0 h 1904"/>
                <a:gd name="T36" fmla="*/ 0 w 1894"/>
                <a:gd name="T37" fmla="*/ 0 h 1904"/>
                <a:gd name="T38" fmla="*/ 0 w 1894"/>
                <a:gd name="T39" fmla="*/ 0 h 1904"/>
                <a:gd name="T40" fmla="*/ 0 w 1894"/>
                <a:gd name="T41" fmla="*/ 0 h 1904"/>
                <a:gd name="T42" fmla="*/ 0 w 1894"/>
                <a:gd name="T43" fmla="*/ 0 h 1904"/>
                <a:gd name="T44" fmla="*/ 0 w 1894"/>
                <a:gd name="T45" fmla="*/ 0 h 1904"/>
                <a:gd name="T46" fmla="*/ 0 w 1894"/>
                <a:gd name="T47" fmla="*/ 0 h 1904"/>
                <a:gd name="T48" fmla="*/ 0 w 1894"/>
                <a:gd name="T49" fmla="*/ 0 h 1904"/>
                <a:gd name="T50" fmla="*/ 0 w 1894"/>
                <a:gd name="T51" fmla="*/ 0 h 1904"/>
                <a:gd name="T52" fmla="*/ 0 w 1894"/>
                <a:gd name="T53" fmla="*/ 0 h 1904"/>
                <a:gd name="T54" fmla="*/ 0 w 1894"/>
                <a:gd name="T55" fmla="*/ 0 h 1904"/>
                <a:gd name="T56" fmla="*/ 0 w 1894"/>
                <a:gd name="T57" fmla="*/ 0 h 1904"/>
                <a:gd name="T58" fmla="*/ 0 w 1894"/>
                <a:gd name="T59" fmla="*/ 0 h 1904"/>
                <a:gd name="T60" fmla="*/ 0 w 1894"/>
                <a:gd name="T61" fmla="*/ 0 h 1904"/>
                <a:gd name="T62" fmla="*/ 0 w 1894"/>
                <a:gd name="T63" fmla="*/ 0 h 1904"/>
                <a:gd name="T64" fmla="*/ 0 w 1894"/>
                <a:gd name="T65" fmla="*/ 0 h 1904"/>
                <a:gd name="T66" fmla="*/ 0 w 1894"/>
                <a:gd name="T67" fmla="*/ 0 h 1904"/>
                <a:gd name="T68" fmla="*/ 0 w 1894"/>
                <a:gd name="T69" fmla="*/ 0 h 1904"/>
                <a:gd name="T70" fmla="*/ 0 w 1894"/>
                <a:gd name="T71" fmla="*/ 0 h 1904"/>
                <a:gd name="T72" fmla="*/ 0 w 1894"/>
                <a:gd name="T73" fmla="*/ 0 h 1904"/>
                <a:gd name="T74" fmla="*/ 0 w 1894"/>
                <a:gd name="T75" fmla="*/ 0 h 1904"/>
                <a:gd name="T76" fmla="*/ 0 w 1894"/>
                <a:gd name="T77" fmla="*/ 0 h 1904"/>
                <a:gd name="T78" fmla="*/ 0 w 1894"/>
                <a:gd name="T79" fmla="*/ 0 h 1904"/>
                <a:gd name="T80" fmla="*/ 0 w 1894"/>
                <a:gd name="T81" fmla="*/ 0 h 1904"/>
                <a:gd name="T82" fmla="*/ 0 w 1894"/>
                <a:gd name="T83" fmla="*/ 0 h 1904"/>
                <a:gd name="T84" fmla="*/ 0 w 1894"/>
                <a:gd name="T85" fmla="*/ 0 h 1904"/>
                <a:gd name="T86" fmla="*/ 0 w 1894"/>
                <a:gd name="T87" fmla="*/ 0 h 1904"/>
                <a:gd name="T88" fmla="*/ 0 w 1894"/>
                <a:gd name="T89" fmla="*/ 0 h 1904"/>
                <a:gd name="T90" fmla="*/ 0 w 1894"/>
                <a:gd name="T91" fmla="*/ 0 h 1904"/>
                <a:gd name="T92" fmla="*/ 0 w 1894"/>
                <a:gd name="T93" fmla="*/ 0 h 19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94"/>
                <a:gd name="T142" fmla="*/ 0 h 1904"/>
                <a:gd name="T143" fmla="*/ 1894 w 1894"/>
                <a:gd name="T144" fmla="*/ 1904 h 19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94" h="1904">
                  <a:moveTo>
                    <a:pt x="651" y="0"/>
                  </a:moveTo>
                  <a:lnTo>
                    <a:pt x="653" y="0"/>
                  </a:lnTo>
                  <a:lnTo>
                    <a:pt x="659" y="0"/>
                  </a:lnTo>
                  <a:lnTo>
                    <a:pt x="668" y="0"/>
                  </a:lnTo>
                  <a:lnTo>
                    <a:pt x="682" y="0"/>
                  </a:lnTo>
                  <a:lnTo>
                    <a:pt x="699" y="1"/>
                  </a:lnTo>
                  <a:lnTo>
                    <a:pt x="720" y="1"/>
                  </a:lnTo>
                  <a:lnTo>
                    <a:pt x="742" y="3"/>
                  </a:lnTo>
                  <a:lnTo>
                    <a:pt x="769" y="4"/>
                  </a:lnTo>
                  <a:lnTo>
                    <a:pt x="799" y="6"/>
                  </a:lnTo>
                  <a:lnTo>
                    <a:pt x="831" y="8"/>
                  </a:lnTo>
                  <a:lnTo>
                    <a:pt x="865" y="10"/>
                  </a:lnTo>
                  <a:lnTo>
                    <a:pt x="902" y="13"/>
                  </a:lnTo>
                  <a:lnTo>
                    <a:pt x="941" y="17"/>
                  </a:lnTo>
                  <a:lnTo>
                    <a:pt x="982" y="21"/>
                  </a:lnTo>
                  <a:lnTo>
                    <a:pt x="1025" y="26"/>
                  </a:lnTo>
                  <a:lnTo>
                    <a:pt x="1070" y="32"/>
                  </a:lnTo>
                  <a:lnTo>
                    <a:pt x="1116" y="38"/>
                  </a:lnTo>
                  <a:lnTo>
                    <a:pt x="1164" y="46"/>
                  </a:lnTo>
                  <a:lnTo>
                    <a:pt x="1213" y="55"/>
                  </a:lnTo>
                  <a:lnTo>
                    <a:pt x="1263" y="63"/>
                  </a:lnTo>
                  <a:lnTo>
                    <a:pt x="1315" y="73"/>
                  </a:lnTo>
                  <a:lnTo>
                    <a:pt x="1366" y="85"/>
                  </a:lnTo>
                  <a:lnTo>
                    <a:pt x="1418" y="97"/>
                  </a:lnTo>
                  <a:lnTo>
                    <a:pt x="1472" y="111"/>
                  </a:lnTo>
                  <a:lnTo>
                    <a:pt x="1525" y="125"/>
                  </a:lnTo>
                  <a:lnTo>
                    <a:pt x="1579" y="141"/>
                  </a:lnTo>
                  <a:lnTo>
                    <a:pt x="1632" y="159"/>
                  </a:lnTo>
                  <a:lnTo>
                    <a:pt x="1685" y="177"/>
                  </a:lnTo>
                  <a:lnTo>
                    <a:pt x="1739" y="197"/>
                  </a:lnTo>
                  <a:lnTo>
                    <a:pt x="1791" y="218"/>
                  </a:lnTo>
                  <a:lnTo>
                    <a:pt x="1843" y="241"/>
                  </a:lnTo>
                  <a:lnTo>
                    <a:pt x="1894" y="266"/>
                  </a:lnTo>
                  <a:lnTo>
                    <a:pt x="1729" y="1139"/>
                  </a:lnTo>
                  <a:lnTo>
                    <a:pt x="1733" y="1140"/>
                  </a:lnTo>
                  <a:lnTo>
                    <a:pt x="1742" y="1146"/>
                  </a:lnTo>
                  <a:lnTo>
                    <a:pt x="1755" y="1156"/>
                  </a:lnTo>
                  <a:lnTo>
                    <a:pt x="1768" y="1173"/>
                  </a:lnTo>
                  <a:lnTo>
                    <a:pt x="1778" y="1199"/>
                  </a:lnTo>
                  <a:lnTo>
                    <a:pt x="1781" y="1234"/>
                  </a:lnTo>
                  <a:lnTo>
                    <a:pt x="1777" y="1281"/>
                  </a:lnTo>
                  <a:lnTo>
                    <a:pt x="1760" y="1341"/>
                  </a:lnTo>
                  <a:lnTo>
                    <a:pt x="1472" y="1765"/>
                  </a:lnTo>
                  <a:lnTo>
                    <a:pt x="1432" y="1765"/>
                  </a:lnTo>
                  <a:lnTo>
                    <a:pt x="1324" y="1904"/>
                  </a:lnTo>
                  <a:lnTo>
                    <a:pt x="1322" y="1904"/>
                  </a:lnTo>
                  <a:lnTo>
                    <a:pt x="1315" y="1903"/>
                  </a:lnTo>
                  <a:lnTo>
                    <a:pt x="1304" y="1902"/>
                  </a:lnTo>
                  <a:lnTo>
                    <a:pt x="1290" y="1900"/>
                  </a:lnTo>
                  <a:lnTo>
                    <a:pt x="1270" y="1897"/>
                  </a:lnTo>
                  <a:lnTo>
                    <a:pt x="1249" y="1894"/>
                  </a:lnTo>
                  <a:lnTo>
                    <a:pt x="1223" y="1891"/>
                  </a:lnTo>
                  <a:lnTo>
                    <a:pt x="1194" y="1887"/>
                  </a:lnTo>
                  <a:lnTo>
                    <a:pt x="1162" y="1881"/>
                  </a:lnTo>
                  <a:lnTo>
                    <a:pt x="1128" y="1876"/>
                  </a:lnTo>
                  <a:lnTo>
                    <a:pt x="1091" y="1869"/>
                  </a:lnTo>
                  <a:lnTo>
                    <a:pt x="1050" y="1862"/>
                  </a:lnTo>
                  <a:lnTo>
                    <a:pt x="1008" y="1854"/>
                  </a:lnTo>
                  <a:lnTo>
                    <a:pt x="964" y="1845"/>
                  </a:lnTo>
                  <a:lnTo>
                    <a:pt x="918" y="1835"/>
                  </a:lnTo>
                  <a:lnTo>
                    <a:pt x="870" y="1824"/>
                  </a:lnTo>
                  <a:lnTo>
                    <a:pt x="820" y="1813"/>
                  </a:lnTo>
                  <a:lnTo>
                    <a:pt x="769" y="1800"/>
                  </a:lnTo>
                  <a:lnTo>
                    <a:pt x="717" y="1786"/>
                  </a:lnTo>
                  <a:lnTo>
                    <a:pt x="664" y="1772"/>
                  </a:lnTo>
                  <a:lnTo>
                    <a:pt x="610" y="1755"/>
                  </a:lnTo>
                  <a:lnTo>
                    <a:pt x="555" y="1738"/>
                  </a:lnTo>
                  <a:lnTo>
                    <a:pt x="501" y="1720"/>
                  </a:lnTo>
                  <a:lnTo>
                    <a:pt x="445" y="1701"/>
                  </a:lnTo>
                  <a:lnTo>
                    <a:pt x="390" y="1681"/>
                  </a:lnTo>
                  <a:lnTo>
                    <a:pt x="334" y="1659"/>
                  </a:lnTo>
                  <a:lnTo>
                    <a:pt x="280" y="1636"/>
                  </a:lnTo>
                  <a:lnTo>
                    <a:pt x="225" y="1611"/>
                  </a:lnTo>
                  <a:lnTo>
                    <a:pt x="172" y="1585"/>
                  </a:lnTo>
                  <a:lnTo>
                    <a:pt x="119" y="1559"/>
                  </a:lnTo>
                  <a:lnTo>
                    <a:pt x="67" y="1530"/>
                  </a:lnTo>
                  <a:lnTo>
                    <a:pt x="17" y="1500"/>
                  </a:lnTo>
                  <a:lnTo>
                    <a:pt x="16" y="1495"/>
                  </a:lnTo>
                  <a:lnTo>
                    <a:pt x="12" y="1480"/>
                  </a:lnTo>
                  <a:lnTo>
                    <a:pt x="8" y="1457"/>
                  </a:lnTo>
                  <a:lnTo>
                    <a:pt x="4" y="1430"/>
                  </a:lnTo>
                  <a:lnTo>
                    <a:pt x="0" y="1401"/>
                  </a:lnTo>
                  <a:lnTo>
                    <a:pt x="0" y="1370"/>
                  </a:lnTo>
                  <a:lnTo>
                    <a:pt x="4" y="1343"/>
                  </a:lnTo>
                  <a:lnTo>
                    <a:pt x="12" y="1319"/>
                  </a:lnTo>
                  <a:lnTo>
                    <a:pt x="388" y="965"/>
                  </a:lnTo>
                  <a:lnTo>
                    <a:pt x="387" y="961"/>
                  </a:lnTo>
                  <a:lnTo>
                    <a:pt x="386" y="952"/>
                  </a:lnTo>
                  <a:lnTo>
                    <a:pt x="386" y="936"/>
                  </a:lnTo>
                  <a:lnTo>
                    <a:pt x="390" y="917"/>
                  </a:lnTo>
                  <a:lnTo>
                    <a:pt x="397" y="893"/>
                  </a:lnTo>
                  <a:lnTo>
                    <a:pt x="412" y="868"/>
                  </a:lnTo>
                  <a:lnTo>
                    <a:pt x="435" y="841"/>
                  </a:lnTo>
                  <a:lnTo>
                    <a:pt x="468" y="814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9" name="Freeform 881"/>
            <p:cNvSpPr>
              <a:spLocks/>
            </p:cNvSpPr>
            <p:nvPr/>
          </p:nvSpPr>
          <p:spPr bwMode="auto">
            <a:xfrm>
              <a:off x="4519" y="3499"/>
              <a:ext cx="85" cy="27"/>
            </a:xfrm>
            <a:custGeom>
              <a:avLst/>
              <a:gdLst>
                <a:gd name="T0" fmla="*/ 0 w 1106"/>
                <a:gd name="T1" fmla="*/ 0 h 331"/>
                <a:gd name="T2" fmla="*/ 0 w 1106"/>
                <a:gd name="T3" fmla="*/ 0 h 331"/>
                <a:gd name="T4" fmla="*/ 0 w 1106"/>
                <a:gd name="T5" fmla="*/ 0 h 331"/>
                <a:gd name="T6" fmla="*/ 0 w 1106"/>
                <a:gd name="T7" fmla="*/ 0 h 331"/>
                <a:gd name="T8" fmla="*/ 0 w 1106"/>
                <a:gd name="T9" fmla="*/ 0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331"/>
                <a:gd name="T17" fmla="*/ 1106 w 1106"/>
                <a:gd name="T18" fmla="*/ 331 h 3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331">
                  <a:moveTo>
                    <a:pt x="40" y="0"/>
                  </a:moveTo>
                  <a:lnTo>
                    <a:pt x="1106" y="277"/>
                  </a:lnTo>
                  <a:lnTo>
                    <a:pt x="1071" y="331"/>
                  </a:lnTo>
                  <a:lnTo>
                    <a:pt x="0" y="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0" name="Freeform 882"/>
            <p:cNvSpPr>
              <a:spLocks/>
            </p:cNvSpPr>
            <p:nvPr/>
          </p:nvSpPr>
          <p:spPr bwMode="auto">
            <a:xfrm>
              <a:off x="4505" y="3511"/>
              <a:ext cx="99" cy="42"/>
            </a:xfrm>
            <a:custGeom>
              <a:avLst/>
              <a:gdLst>
                <a:gd name="T0" fmla="*/ 0 w 1285"/>
                <a:gd name="T1" fmla="*/ 0 h 505"/>
                <a:gd name="T2" fmla="*/ 0 w 1285"/>
                <a:gd name="T3" fmla="*/ 0 h 505"/>
                <a:gd name="T4" fmla="*/ 0 w 1285"/>
                <a:gd name="T5" fmla="*/ 0 h 505"/>
                <a:gd name="T6" fmla="*/ 0 w 1285"/>
                <a:gd name="T7" fmla="*/ 0 h 505"/>
                <a:gd name="T8" fmla="*/ 0 w 1285"/>
                <a:gd name="T9" fmla="*/ 0 h 505"/>
                <a:gd name="T10" fmla="*/ 0 w 1285"/>
                <a:gd name="T11" fmla="*/ 0 h 505"/>
                <a:gd name="T12" fmla="*/ 0 w 1285"/>
                <a:gd name="T13" fmla="*/ 0 h 505"/>
                <a:gd name="T14" fmla="*/ 0 w 1285"/>
                <a:gd name="T15" fmla="*/ 0 h 505"/>
                <a:gd name="T16" fmla="*/ 0 w 1285"/>
                <a:gd name="T17" fmla="*/ 0 h 505"/>
                <a:gd name="T18" fmla="*/ 0 w 1285"/>
                <a:gd name="T19" fmla="*/ 0 h 505"/>
                <a:gd name="T20" fmla="*/ 0 w 1285"/>
                <a:gd name="T21" fmla="*/ 0 h 505"/>
                <a:gd name="T22" fmla="*/ 0 w 1285"/>
                <a:gd name="T23" fmla="*/ 0 h 505"/>
                <a:gd name="T24" fmla="*/ 0 w 1285"/>
                <a:gd name="T25" fmla="*/ 0 h 505"/>
                <a:gd name="T26" fmla="*/ 0 w 1285"/>
                <a:gd name="T27" fmla="*/ 0 h 505"/>
                <a:gd name="T28" fmla="*/ 0 w 1285"/>
                <a:gd name="T29" fmla="*/ 0 h 505"/>
                <a:gd name="T30" fmla="*/ 0 w 1285"/>
                <a:gd name="T31" fmla="*/ 0 h 505"/>
                <a:gd name="T32" fmla="*/ 0 w 1285"/>
                <a:gd name="T33" fmla="*/ 0 h 505"/>
                <a:gd name="T34" fmla="*/ 0 w 1285"/>
                <a:gd name="T35" fmla="*/ 0 h 505"/>
                <a:gd name="T36" fmla="*/ 0 w 1285"/>
                <a:gd name="T37" fmla="*/ 0 h 505"/>
                <a:gd name="T38" fmla="*/ 0 w 1285"/>
                <a:gd name="T39" fmla="*/ 0 h 505"/>
                <a:gd name="T40" fmla="*/ 0 w 1285"/>
                <a:gd name="T41" fmla="*/ 0 h 505"/>
                <a:gd name="T42" fmla="*/ 0 w 1285"/>
                <a:gd name="T43" fmla="*/ 0 h 505"/>
                <a:gd name="T44" fmla="*/ 0 w 1285"/>
                <a:gd name="T45" fmla="*/ 0 h 505"/>
                <a:gd name="T46" fmla="*/ 0 w 1285"/>
                <a:gd name="T47" fmla="*/ 0 h 505"/>
                <a:gd name="T48" fmla="*/ 0 w 1285"/>
                <a:gd name="T49" fmla="*/ 0 h 505"/>
                <a:gd name="T50" fmla="*/ 0 w 1285"/>
                <a:gd name="T51" fmla="*/ 0 h 505"/>
                <a:gd name="T52" fmla="*/ 0 w 1285"/>
                <a:gd name="T53" fmla="*/ 0 h 505"/>
                <a:gd name="T54" fmla="*/ 0 w 1285"/>
                <a:gd name="T55" fmla="*/ 0 h 505"/>
                <a:gd name="T56" fmla="*/ 0 w 1285"/>
                <a:gd name="T57" fmla="*/ 0 h 505"/>
                <a:gd name="T58" fmla="*/ 0 w 1285"/>
                <a:gd name="T59" fmla="*/ 0 h 505"/>
                <a:gd name="T60" fmla="*/ 0 w 1285"/>
                <a:gd name="T61" fmla="*/ 0 h 505"/>
                <a:gd name="T62" fmla="*/ 0 w 1285"/>
                <a:gd name="T63" fmla="*/ 0 h 505"/>
                <a:gd name="T64" fmla="*/ 0 w 1285"/>
                <a:gd name="T65" fmla="*/ 0 h 505"/>
                <a:gd name="T66" fmla="*/ 0 w 1285"/>
                <a:gd name="T67" fmla="*/ 0 h 505"/>
                <a:gd name="T68" fmla="*/ 0 w 1285"/>
                <a:gd name="T69" fmla="*/ 0 h 505"/>
                <a:gd name="T70" fmla="*/ 0 w 1285"/>
                <a:gd name="T71" fmla="*/ 0 h 505"/>
                <a:gd name="T72" fmla="*/ 0 w 1285"/>
                <a:gd name="T73" fmla="*/ 0 h 505"/>
                <a:gd name="T74" fmla="*/ 0 w 1285"/>
                <a:gd name="T75" fmla="*/ 0 h 505"/>
                <a:gd name="T76" fmla="*/ 0 w 1285"/>
                <a:gd name="T77" fmla="*/ 0 h 505"/>
                <a:gd name="T78" fmla="*/ 0 w 1285"/>
                <a:gd name="T79" fmla="*/ 0 h 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85"/>
                <a:gd name="T121" fmla="*/ 0 h 505"/>
                <a:gd name="T122" fmla="*/ 1285 w 1285"/>
                <a:gd name="T123" fmla="*/ 505 h 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85" h="505">
                  <a:moveTo>
                    <a:pt x="1284" y="391"/>
                  </a:moveTo>
                  <a:lnTo>
                    <a:pt x="1282" y="391"/>
                  </a:lnTo>
                  <a:lnTo>
                    <a:pt x="1275" y="390"/>
                  </a:lnTo>
                  <a:lnTo>
                    <a:pt x="1264" y="389"/>
                  </a:lnTo>
                  <a:lnTo>
                    <a:pt x="1250" y="387"/>
                  </a:lnTo>
                  <a:lnTo>
                    <a:pt x="1232" y="385"/>
                  </a:lnTo>
                  <a:lnTo>
                    <a:pt x="1209" y="382"/>
                  </a:lnTo>
                  <a:lnTo>
                    <a:pt x="1183" y="378"/>
                  </a:lnTo>
                  <a:lnTo>
                    <a:pt x="1155" y="374"/>
                  </a:lnTo>
                  <a:lnTo>
                    <a:pt x="1124" y="369"/>
                  </a:lnTo>
                  <a:lnTo>
                    <a:pt x="1089" y="362"/>
                  </a:lnTo>
                  <a:lnTo>
                    <a:pt x="1052" y="355"/>
                  </a:lnTo>
                  <a:lnTo>
                    <a:pt x="1013" y="349"/>
                  </a:lnTo>
                  <a:lnTo>
                    <a:pt x="971" y="340"/>
                  </a:lnTo>
                  <a:lnTo>
                    <a:pt x="926" y="332"/>
                  </a:lnTo>
                  <a:lnTo>
                    <a:pt x="881" y="322"/>
                  </a:lnTo>
                  <a:lnTo>
                    <a:pt x="834" y="311"/>
                  </a:lnTo>
                  <a:lnTo>
                    <a:pt x="785" y="299"/>
                  </a:lnTo>
                  <a:lnTo>
                    <a:pt x="735" y="287"/>
                  </a:lnTo>
                  <a:lnTo>
                    <a:pt x="684" y="273"/>
                  </a:lnTo>
                  <a:lnTo>
                    <a:pt x="632" y="259"/>
                  </a:lnTo>
                  <a:lnTo>
                    <a:pt x="579" y="244"/>
                  </a:lnTo>
                  <a:lnTo>
                    <a:pt x="526" y="228"/>
                  </a:lnTo>
                  <a:lnTo>
                    <a:pt x="472" y="209"/>
                  </a:lnTo>
                  <a:lnTo>
                    <a:pt x="419" y="191"/>
                  </a:lnTo>
                  <a:lnTo>
                    <a:pt x="364" y="171"/>
                  </a:lnTo>
                  <a:lnTo>
                    <a:pt x="311" y="150"/>
                  </a:lnTo>
                  <a:lnTo>
                    <a:pt x="259" y="128"/>
                  </a:lnTo>
                  <a:lnTo>
                    <a:pt x="206" y="105"/>
                  </a:lnTo>
                  <a:lnTo>
                    <a:pt x="155" y="81"/>
                  </a:lnTo>
                  <a:lnTo>
                    <a:pt x="104" y="55"/>
                  </a:lnTo>
                  <a:lnTo>
                    <a:pt x="55" y="28"/>
                  </a:lnTo>
                  <a:lnTo>
                    <a:pt x="7" y="0"/>
                  </a:lnTo>
                  <a:lnTo>
                    <a:pt x="6" y="4"/>
                  </a:lnTo>
                  <a:lnTo>
                    <a:pt x="4" y="15"/>
                  </a:lnTo>
                  <a:lnTo>
                    <a:pt x="2" y="32"/>
                  </a:lnTo>
                  <a:lnTo>
                    <a:pt x="0" y="53"/>
                  </a:lnTo>
                  <a:lnTo>
                    <a:pt x="0" y="76"/>
                  </a:lnTo>
                  <a:lnTo>
                    <a:pt x="2" y="98"/>
                  </a:lnTo>
                  <a:lnTo>
                    <a:pt x="8" y="120"/>
                  </a:lnTo>
                  <a:lnTo>
                    <a:pt x="18" y="137"/>
                  </a:lnTo>
                  <a:lnTo>
                    <a:pt x="19" y="139"/>
                  </a:lnTo>
                  <a:lnTo>
                    <a:pt x="22" y="141"/>
                  </a:lnTo>
                  <a:lnTo>
                    <a:pt x="28" y="144"/>
                  </a:lnTo>
                  <a:lnTo>
                    <a:pt x="37" y="148"/>
                  </a:lnTo>
                  <a:lnTo>
                    <a:pt x="47" y="155"/>
                  </a:lnTo>
                  <a:lnTo>
                    <a:pt x="59" y="162"/>
                  </a:lnTo>
                  <a:lnTo>
                    <a:pt x="75" y="170"/>
                  </a:lnTo>
                  <a:lnTo>
                    <a:pt x="92" y="180"/>
                  </a:lnTo>
                  <a:lnTo>
                    <a:pt x="112" y="190"/>
                  </a:lnTo>
                  <a:lnTo>
                    <a:pt x="134" y="200"/>
                  </a:lnTo>
                  <a:lnTo>
                    <a:pt x="159" y="212"/>
                  </a:lnTo>
                  <a:lnTo>
                    <a:pt x="186" y="225"/>
                  </a:lnTo>
                  <a:lnTo>
                    <a:pt x="215" y="238"/>
                  </a:lnTo>
                  <a:lnTo>
                    <a:pt x="247" y="252"/>
                  </a:lnTo>
                  <a:lnTo>
                    <a:pt x="281" y="267"/>
                  </a:lnTo>
                  <a:lnTo>
                    <a:pt x="318" y="281"/>
                  </a:lnTo>
                  <a:lnTo>
                    <a:pt x="358" y="296"/>
                  </a:lnTo>
                  <a:lnTo>
                    <a:pt x="399" y="311"/>
                  </a:lnTo>
                  <a:lnTo>
                    <a:pt x="443" y="326"/>
                  </a:lnTo>
                  <a:lnTo>
                    <a:pt x="491" y="341"/>
                  </a:lnTo>
                  <a:lnTo>
                    <a:pt x="540" y="357"/>
                  </a:lnTo>
                  <a:lnTo>
                    <a:pt x="592" y="372"/>
                  </a:lnTo>
                  <a:lnTo>
                    <a:pt x="647" y="387"/>
                  </a:lnTo>
                  <a:lnTo>
                    <a:pt x="703" y="402"/>
                  </a:lnTo>
                  <a:lnTo>
                    <a:pt x="764" y="416"/>
                  </a:lnTo>
                  <a:lnTo>
                    <a:pt x="826" y="431"/>
                  </a:lnTo>
                  <a:lnTo>
                    <a:pt x="890" y="444"/>
                  </a:lnTo>
                  <a:lnTo>
                    <a:pt x="958" y="459"/>
                  </a:lnTo>
                  <a:lnTo>
                    <a:pt x="1028" y="472"/>
                  </a:lnTo>
                  <a:lnTo>
                    <a:pt x="1101" y="483"/>
                  </a:lnTo>
                  <a:lnTo>
                    <a:pt x="1177" y="494"/>
                  </a:lnTo>
                  <a:lnTo>
                    <a:pt x="1255" y="505"/>
                  </a:lnTo>
                  <a:lnTo>
                    <a:pt x="1256" y="503"/>
                  </a:lnTo>
                  <a:lnTo>
                    <a:pt x="1260" y="497"/>
                  </a:lnTo>
                  <a:lnTo>
                    <a:pt x="1265" y="487"/>
                  </a:lnTo>
                  <a:lnTo>
                    <a:pt x="1272" y="473"/>
                  </a:lnTo>
                  <a:lnTo>
                    <a:pt x="1278" y="456"/>
                  </a:lnTo>
                  <a:lnTo>
                    <a:pt x="1282" y="437"/>
                  </a:lnTo>
                  <a:lnTo>
                    <a:pt x="1285" y="415"/>
                  </a:lnTo>
                  <a:lnTo>
                    <a:pt x="1284" y="39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1" name="AutoShape 883"/>
            <p:cNvSpPr>
              <a:spLocks noChangeAspect="1" noChangeArrowheads="1" noTextEdit="1"/>
            </p:cNvSpPr>
            <p:nvPr/>
          </p:nvSpPr>
          <p:spPr bwMode="auto">
            <a:xfrm>
              <a:off x="4475" y="3342"/>
              <a:ext cx="16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2" name="Freeform 884"/>
            <p:cNvSpPr>
              <a:spLocks/>
            </p:cNvSpPr>
            <p:nvPr/>
          </p:nvSpPr>
          <p:spPr bwMode="auto">
            <a:xfrm>
              <a:off x="4508" y="3354"/>
              <a:ext cx="23" cy="31"/>
            </a:xfrm>
            <a:custGeom>
              <a:avLst/>
              <a:gdLst>
                <a:gd name="T0" fmla="*/ 0 w 179"/>
                <a:gd name="T1" fmla="*/ 0 h 216"/>
                <a:gd name="T2" fmla="*/ 0 w 179"/>
                <a:gd name="T3" fmla="*/ 0 h 216"/>
                <a:gd name="T4" fmla="*/ 0 w 179"/>
                <a:gd name="T5" fmla="*/ 0 h 216"/>
                <a:gd name="T6" fmla="*/ 0 w 179"/>
                <a:gd name="T7" fmla="*/ 0 h 216"/>
                <a:gd name="T8" fmla="*/ 0 w 179"/>
                <a:gd name="T9" fmla="*/ 0 h 216"/>
                <a:gd name="T10" fmla="*/ 0 w 179"/>
                <a:gd name="T11" fmla="*/ 0 h 216"/>
                <a:gd name="T12" fmla="*/ 0 w 179"/>
                <a:gd name="T13" fmla="*/ 0 h 216"/>
                <a:gd name="T14" fmla="*/ 0 w 179"/>
                <a:gd name="T15" fmla="*/ 0 h 216"/>
                <a:gd name="T16" fmla="*/ 0 w 179"/>
                <a:gd name="T17" fmla="*/ 0 h 216"/>
                <a:gd name="T18" fmla="*/ 0 w 179"/>
                <a:gd name="T19" fmla="*/ 0 h 216"/>
                <a:gd name="T20" fmla="*/ 0 w 179"/>
                <a:gd name="T21" fmla="*/ 0 h 216"/>
                <a:gd name="T22" fmla="*/ 0 w 179"/>
                <a:gd name="T23" fmla="*/ 0 h 216"/>
                <a:gd name="T24" fmla="*/ 0 w 179"/>
                <a:gd name="T25" fmla="*/ 0 h 216"/>
                <a:gd name="T26" fmla="*/ 0 w 179"/>
                <a:gd name="T27" fmla="*/ 0 h 216"/>
                <a:gd name="T28" fmla="*/ 0 w 179"/>
                <a:gd name="T29" fmla="*/ 0 h 216"/>
                <a:gd name="T30" fmla="*/ 0 w 179"/>
                <a:gd name="T31" fmla="*/ 0 h 216"/>
                <a:gd name="T32" fmla="*/ 0 w 179"/>
                <a:gd name="T33" fmla="*/ 0 h 216"/>
                <a:gd name="T34" fmla="*/ 0 w 179"/>
                <a:gd name="T35" fmla="*/ 0 h 216"/>
                <a:gd name="T36" fmla="*/ 0 w 179"/>
                <a:gd name="T37" fmla="*/ 0 h 216"/>
                <a:gd name="T38" fmla="*/ 0 w 179"/>
                <a:gd name="T39" fmla="*/ 0 h 216"/>
                <a:gd name="T40" fmla="*/ 0 w 179"/>
                <a:gd name="T41" fmla="*/ 0 h 216"/>
                <a:gd name="T42" fmla="*/ 0 w 179"/>
                <a:gd name="T43" fmla="*/ 0 h 216"/>
                <a:gd name="T44" fmla="*/ 0 w 179"/>
                <a:gd name="T45" fmla="*/ 0 h 216"/>
                <a:gd name="T46" fmla="*/ 0 w 179"/>
                <a:gd name="T47" fmla="*/ 0 h 216"/>
                <a:gd name="T48" fmla="*/ 0 w 179"/>
                <a:gd name="T49" fmla="*/ 0 h 216"/>
                <a:gd name="T50" fmla="*/ 0 w 179"/>
                <a:gd name="T51" fmla="*/ 0 h 216"/>
                <a:gd name="T52" fmla="*/ 0 w 179"/>
                <a:gd name="T53" fmla="*/ 0 h 216"/>
                <a:gd name="T54" fmla="*/ 0 w 179"/>
                <a:gd name="T55" fmla="*/ 0 h 216"/>
                <a:gd name="T56" fmla="*/ 0 w 179"/>
                <a:gd name="T57" fmla="*/ 0 h 216"/>
                <a:gd name="T58" fmla="*/ 0 w 179"/>
                <a:gd name="T59" fmla="*/ 0 h 216"/>
                <a:gd name="T60" fmla="*/ 0 w 179"/>
                <a:gd name="T61" fmla="*/ 0 h 216"/>
                <a:gd name="T62" fmla="*/ 0 w 179"/>
                <a:gd name="T63" fmla="*/ 0 h 216"/>
                <a:gd name="T64" fmla="*/ 0 w 179"/>
                <a:gd name="T65" fmla="*/ 0 h 216"/>
                <a:gd name="T66" fmla="*/ 0 w 179"/>
                <a:gd name="T67" fmla="*/ 0 h 216"/>
                <a:gd name="T68" fmla="*/ 0 w 179"/>
                <a:gd name="T69" fmla="*/ 0 h 216"/>
                <a:gd name="T70" fmla="*/ 0 w 179"/>
                <a:gd name="T71" fmla="*/ 0 h 216"/>
                <a:gd name="T72" fmla="*/ 0 w 179"/>
                <a:gd name="T73" fmla="*/ 0 h 216"/>
                <a:gd name="T74" fmla="*/ 0 w 179"/>
                <a:gd name="T75" fmla="*/ 0 h 216"/>
                <a:gd name="T76" fmla="*/ 0 w 179"/>
                <a:gd name="T77" fmla="*/ 0 h 216"/>
                <a:gd name="T78" fmla="*/ 0 w 179"/>
                <a:gd name="T79" fmla="*/ 0 h 216"/>
                <a:gd name="T80" fmla="*/ 0 w 179"/>
                <a:gd name="T81" fmla="*/ 0 h 216"/>
                <a:gd name="T82" fmla="*/ 0 w 179"/>
                <a:gd name="T83" fmla="*/ 0 h 216"/>
                <a:gd name="T84" fmla="*/ 0 w 179"/>
                <a:gd name="T85" fmla="*/ 0 h 216"/>
                <a:gd name="T86" fmla="*/ 0 w 179"/>
                <a:gd name="T87" fmla="*/ 0 h 216"/>
                <a:gd name="T88" fmla="*/ 0 w 179"/>
                <a:gd name="T89" fmla="*/ 0 h 216"/>
                <a:gd name="T90" fmla="*/ 0 w 179"/>
                <a:gd name="T91" fmla="*/ 0 h 216"/>
                <a:gd name="T92" fmla="*/ 0 w 179"/>
                <a:gd name="T93" fmla="*/ 0 h 216"/>
                <a:gd name="T94" fmla="*/ 0 w 179"/>
                <a:gd name="T95" fmla="*/ 0 h 216"/>
                <a:gd name="T96" fmla="*/ 0 w 179"/>
                <a:gd name="T97" fmla="*/ 0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9"/>
                <a:gd name="T148" fmla="*/ 0 h 216"/>
                <a:gd name="T149" fmla="*/ 179 w 179"/>
                <a:gd name="T150" fmla="*/ 216 h 2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9" h="216">
                  <a:moveTo>
                    <a:pt x="63" y="28"/>
                  </a:moveTo>
                  <a:lnTo>
                    <a:pt x="49" y="37"/>
                  </a:lnTo>
                  <a:lnTo>
                    <a:pt x="38" y="47"/>
                  </a:lnTo>
                  <a:lnTo>
                    <a:pt x="27" y="59"/>
                  </a:lnTo>
                  <a:lnTo>
                    <a:pt x="18" y="72"/>
                  </a:lnTo>
                  <a:lnTo>
                    <a:pt x="10" y="86"/>
                  </a:lnTo>
                  <a:lnTo>
                    <a:pt x="5" y="101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2" y="155"/>
                  </a:lnTo>
                  <a:lnTo>
                    <a:pt x="10" y="173"/>
                  </a:lnTo>
                  <a:lnTo>
                    <a:pt x="23" y="190"/>
                  </a:lnTo>
                  <a:lnTo>
                    <a:pt x="40" y="201"/>
                  </a:lnTo>
                  <a:lnTo>
                    <a:pt x="59" y="211"/>
                  </a:lnTo>
                  <a:lnTo>
                    <a:pt x="79" y="215"/>
                  </a:lnTo>
                  <a:lnTo>
                    <a:pt x="100" y="216"/>
                  </a:lnTo>
                  <a:lnTo>
                    <a:pt x="120" y="213"/>
                  </a:lnTo>
                  <a:lnTo>
                    <a:pt x="124" y="213"/>
                  </a:lnTo>
                  <a:lnTo>
                    <a:pt x="128" y="211"/>
                  </a:lnTo>
                  <a:lnTo>
                    <a:pt x="131" y="208"/>
                  </a:lnTo>
                  <a:lnTo>
                    <a:pt x="132" y="203"/>
                  </a:lnTo>
                  <a:lnTo>
                    <a:pt x="130" y="198"/>
                  </a:lnTo>
                  <a:lnTo>
                    <a:pt x="126" y="194"/>
                  </a:lnTo>
                  <a:lnTo>
                    <a:pt x="121" y="190"/>
                  </a:lnTo>
                  <a:lnTo>
                    <a:pt x="116" y="187"/>
                  </a:lnTo>
                  <a:lnTo>
                    <a:pt x="105" y="184"/>
                  </a:lnTo>
                  <a:lnTo>
                    <a:pt x="95" y="182"/>
                  </a:lnTo>
                  <a:lnTo>
                    <a:pt x="84" y="180"/>
                  </a:lnTo>
                  <a:lnTo>
                    <a:pt x="75" y="178"/>
                  </a:lnTo>
                  <a:lnTo>
                    <a:pt x="65" y="175"/>
                  </a:lnTo>
                  <a:lnTo>
                    <a:pt x="56" y="170"/>
                  </a:lnTo>
                  <a:lnTo>
                    <a:pt x="47" y="165"/>
                  </a:lnTo>
                  <a:lnTo>
                    <a:pt x="39" y="156"/>
                  </a:lnTo>
                  <a:lnTo>
                    <a:pt x="36" y="120"/>
                  </a:lnTo>
                  <a:lnTo>
                    <a:pt x="44" y="90"/>
                  </a:lnTo>
                  <a:lnTo>
                    <a:pt x="61" y="67"/>
                  </a:lnTo>
                  <a:lnTo>
                    <a:pt x="84" y="47"/>
                  </a:lnTo>
                  <a:lnTo>
                    <a:pt x="109" y="32"/>
                  </a:lnTo>
                  <a:lnTo>
                    <a:pt x="136" y="21"/>
                  </a:lnTo>
                  <a:lnTo>
                    <a:pt x="160" y="12"/>
                  </a:lnTo>
                  <a:lnTo>
                    <a:pt x="179" y="5"/>
                  </a:lnTo>
                  <a:lnTo>
                    <a:pt x="167" y="1"/>
                  </a:lnTo>
                  <a:lnTo>
                    <a:pt x="154" y="0"/>
                  </a:lnTo>
                  <a:lnTo>
                    <a:pt x="140" y="2"/>
                  </a:lnTo>
                  <a:lnTo>
                    <a:pt x="124" y="5"/>
                  </a:lnTo>
                  <a:lnTo>
                    <a:pt x="108" y="10"/>
                  </a:lnTo>
                  <a:lnTo>
                    <a:pt x="92" y="15"/>
                  </a:lnTo>
                  <a:lnTo>
                    <a:pt x="77" y="22"/>
                  </a:lnTo>
                  <a:lnTo>
                    <a:pt x="63" y="28"/>
                  </a:lnTo>
                  <a:close/>
                </a:path>
              </a:pathLst>
            </a:custGeom>
            <a:solidFill>
              <a:srgbClr val="C9E8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3" name="Freeform 885"/>
            <p:cNvSpPr>
              <a:spLocks/>
            </p:cNvSpPr>
            <p:nvPr/>
          </p:nvSpPr>
          <p:spPr bwMode="auto">
            <a:xfrm>
              <a:off x="4547" y="3353"/>
              <a:ext cx="14" cy="24"/>
            </a:xfrm>
            <a:custGeom>
              <a:avLst/>
              <a:gdLst>
                <a:gd name="T0" fmla="*/ 0 w 114"/>
                <a:gd name="T1" fmla="*/ 0 h 168"/>
                <a:gd name="T2" fmla="*/ 0 w 114"/>
                <a:gd name="T3" fmla="*/ 0 h 168"/>
                <a:gd name="T4" fmla="*/ 0 w 114"/>
                <a:gd name="T5" fmla="*/ 0 h 168"/>
                <a:gd name="T6" fmla="*/ 0 w 114"/>
                <a:gd name="T7" fmla="*/ 0 h 168"/>
                <a:gd name="T8" fmla="*/ 0 w 114"/>
                <a:gd name="T9" fmla="*/ 0 h 168"/>
                <a:gd name="T10" fmla="*/ 0 w 114"/>
                <a:gd name="T11" fmla="*/ 0 h 168"/>
                <a:gd name="T12" fmla="*/ 0 w 114"/>
                <a:gd name="T13" fmla="*/ 0 h 168"/>
                <a:gd name="T14" fmla="*/ 0 w 114"/>
                <a:gd name="T15" fmla="*/ 0 h 168"/>
                <a:gd name="T16" fmla="*/ 0 w 114"/>
                <a:gd name="T17" fmla="*/ 0 h 168"/>
                <a:gd name="T18" fmla="*/ 0 w 114"/>
                <a:gd name="T19" fmla="*/ 0 h 168"/>
                <a:gd name="T20" fmla="*/ 0 w 114"/>
                <a:gd name="T21" fmla="*/ 0 h 168"/>
                <a:gd name="T22" fmla="*/ 0 w 114"/>
                <a:gd name="T23" fmla="*/ 0 h 168"/>
                <a:gd name="T24" fmla="*/ 0 w 114"/>
                <a:gd name="T25" fmla="*/ 0 h 168"/>
                <a:gd name="T26" fmla="*/ 0 w 114"/>
                <a:gd name="T27" fmla="*/ 0 h 168"/>
                <a:gd name="T28" fmla="*/ 0 w 114"/>
                <a:gd name="T29" fmla="*/ 0 h 168"/>
                <a:gd name="T30" fmla="*/ 0 w 114"/>
                <a:gd name="T31" fmla="*/ 0 h 168"/>
                <a:gd name="T32" fmla="*/ 0 w 114"/>
                <a:gd name="T33" fmla="*/ 0 h 168"/>
                <a:gd name="T34" fmla="*/ 0 w 114"/>
                <a:gd name="T35" fmla="*/ 0 h 168"/>
                <a:gd name="T36" fmla="*/ 0 w 114"/>
                <a:gd name="T37" fmla="*/ 0 h 168"/>
                <a:gd name="T38" fmla="*/ 0 w 114"/>
                <a:gd name="T39" fmla="*/ 0 h 168"/>
                <a:gd name="T40" fmla="*/ 0 w 114"/>
                <a:gd name="T41" fmla="*/ 0 h 168"/>
                <a:gd name="T42" fmla="*/ 0 w 114"/>
                <a:gd name="T43" fmla="*/ 0 h 168"/>
                <a:gd name="T44" fmla="*/ 0 w 114"/>
                <a:gd name="T45" fmla="*/ 0 h 168"/>
                <a:gd name="T46" fmla="*/ 0 w 114"/>
                <a:gd name="T47" fmla="*/ 0 h 168"/>
                <a:gd name="T48" fmla="*/ 0 w 114"/>
                <a:gd name="T49" fmla="*/ 0 h 168"/>
                <a:gd name="T50" fmla="*/ 0 w 114"/>
                <a:gd name="T51" fmla="*/ 0 h 168"/>
                <a:gd name="T52" fmla="*/ 0 w 114"/>
                <a:gd name="T53" fmla="*/ 0 h 168"/>
                <a:gd name="T54" fmla="*/ 0 w 114"/>
                <a:gd name="T55" fmla="*/ 0 h 168"/>
                <a:gd name="T56" fmla="*/ 0 w 114"/>
                <a:gd name="T57" fmla="*/ 0 h 168"/>
                <a:gd name="T58" fmla="*/ 0 w 114"/>
                <a:gd name="T59" fmla="*/ 0 h 168"/>
                <a:gd name="T60" fmla="*/ 0 w 114"/>
                <a:gd name="T61" fmla="*/ 0 h 168"/>
                <a:gd name="T62" fmla="*/ 0 w 114"/>
                <a:gd name="T63" fmla="*/ 0 h 168"/>
                <a:gd name="T64" fmla="*/ 0 w 114"/>
                <a:gd name="T65" fmla="*/ 0 h 168"/>
                <a:gd name="T66" fmla="*/ 0 w 114"/>
                <a:gd name="T67" fmla="*/ 0 h 168"/>
                <a:gd name="T68" fmla="*/ 0 w 114"/>
                <a:gd name="T69" fmla="*/ 0 h 168"/>
                <a:gd name="T70" fmla="*/ 0 w 114"/>
                <a:gd name="T71" fmla="*/ 0 h 168"/>
                <a:gd name="T72" fmla="*/ 0 w 114"/>
                <a:gd name="T73" fmla="*/ 0 h 168"/>
                <a:gd name="T74" fmla="*/ 0 w 114"/>
                <a:gd name="T75" fmla="*/ 0 h 168"/>
                <a:gd name="T76" fmla="*/ 0 w 114"/>
                <a:gd name="T77" fmla="*/ 0 h 168"/>
                <a:gd name="T78" fmla="*/ 0 w 114"/>
                <a:gd name="T79" fmla="*/ 0 h 168"/>
                <a:gd name="T80" fmla="*/ 0 w 114"/>
                <a:gd name="T81" fmla="*/ 0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168"/>
                <a:gd name="T125" fmla="*/ 114 w 114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168">
                  <a:moveTo>
                    <a:pt x="96" y="55"/>
                  </a:moveTo>
                  <a:lnTo>
                    <a:pt x="101" y="72"/>
                  </a:lnTo>
                  <a:lnTo>
                    <a:pt x="100" y="88"/>
                  </a:lnTo>
                  <a:lnTo>
                    <a:pt x="92" y="101"/>
                  </a:lnTo>
                  <a:lnTo>
                    <a:pt x="82" y="112"/>
                  </a:lnTo>
                  <a:lnTo>
                    <a:pt x="69" y="123"/>
                  </a:lnTo>
                  <a:lnTo>
                    <a:pt x="54" y="134"/>
                  </a:lnTo>
                  <a:lnTo>
                    <a:pt x="40" y="143"/>
                  </a:lnTo>
                  <a:lnTo>
                    <a:pt x="27" y="153"/>
                  </a:lnTo>
                  <a:lnTo>
                    <a:pt x="25" y="156"/>
                  </a:lnTo>
                  <a:lnTo>
                    <a:pt x="24" y="158"/>
                  </a:lnTo>
                  <a:lnTo>
                    <a:pt x="24" y="162"/>
                  </a:lnTo>
                  <a:lnTo>
                    <a:pt x="25" y="165"/>
                  </a:lnTo>
                  <a:lnTo>
                    <a:pt x="28" y="167"/>
                  </a:lnTo>
                  <a:lnTo>
                    <a:pt x="31" y="168"/>
                  </a:lnTo>
                  <a:lnTo>
                    <a:pt x="33" y="168"/>
                  </a:lnTo>
                  <a:lnTo>
                    <a:pt x="37" y="167"/>
                  </a:lnTo>
                  <a:lnTo>
                    <a:pt x="53" y="157"/>
                  </a:lnTo>
                  <a:lnTo>
                    <a:pt x="69" y="147"/>
                  </a:lnTo>
                  <a:lnTo>
                    <a:pt x="84" y="135"/>
                  </a:lnTo>
                  <a:lnTo>
                    <a:pt x="97" y="121"/>
                  </a:lnTo>
                  <a:lnTo>
                    <a:pt x="107" y="106"/>
                  </a:lnTo>
                  <a:lnTo>
                    <a:pt x="113" y="89"/>
                  </a:lnTo>
                  <a:lnTo>
                    <a:pt x="114" y="71"/>
                  </a:lnTo>
                  <a:lnTo>
                    <a:pt x="110" y="51"/>
                  </a:lnTo>
                  <a:lnTo>
                    <a:pt x="101" y="36"/>
                  </a:lnTo>
                  <a:lnTo>
                    <a:pt x="87" y="24"/>
                  </a:lnTo>
                  <a:lnTo>
                    <a:pt x="70" y="14"/>
                  </a:lnTo>
                  <a:lnTo>
                    <a:pt x="51" y="7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2" y="9"/>
                  </a:lnTo>
                  <a:lnTo>
                    <a:pt x="26" y="13"/>
                  </a:lnTo>
                  <a:lnTo>
                    <a:pt x="41" y="17"/>
                  </a:lnTo>
                  <a:lnTo>
                    <a:pt x="54" y="22"/>
                  </a:lnTo>
                  <a:lnTo>
                    <a:pt x="68" y="27"/>
                  </a:lnTo>
                  <a:lnTo>
                    <a:pt x="80" y="34"/>
                  </a:lnTo>
                  <a:lnTo>
                    <a:pt x="89" y="43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4" name="Freeform 886"/>
            <p:cNvSpPr>
              <a:spLocks/>
            </p:cNvSpPr>
            <p:nvPr/>
          </p:nvSpPr>
          <p:spPr bwMode="auto">
            <a:xfrm>
              <a:off x="4494" y="3348"/>
              <a:ext cx="37" cy="50"/>
            </a:xfrm>
            <a:custGeom>
              <a:avLst/>
              <a:gdLst>
                <a:gd name="T0" fmla="*/ 0 w 289"/>
                <a:gd name="T1" fmla="*/ 0 h 351"/>
                <a:gd name="T2" fmla="*/ 0 w 289"/>
                <a:gd name="T3" fmla="*/ 0 h 351"/>
                <a:gd name="T4" fmla="*/ 0 w 289"/>
                <a:gd name="T5" fmla="*/ 0 h 351"/>
                <a:gd name="T6" fmla="*/ 0 w 289"/>
                <a:gd name="T7" fmla="*/ 0 h 351"/>
                <a:gd name="T8" fmla="*/ 0 w 289"/>
                <a:gd name="T9" fmla="*/ 0 h 351"/>
                <a:gd name="T10" fmla="*/ 0 w 289"/>
                <a:gd name="T11" fmla="*/ 0 h 351"/>
                <a:gd name="T12" fmla="*/ 0 w 289"/>
                <a:gd name="T13" fmla="*/ 0 h 351"/>
                <a:gd name="T14" fmla="*/ 0 w 289"/>
                <a:gd name="T15" fmla="*/ 0 h 351"/>
                <a:gd name="T16" fmla="*/ 0 w 289"/>
                <a:gd name="T17" fmla="*/ 0 h 351"/>
                <a:gd name="T18" fmla="*/ 0 w 289"/>
                <a:gd name="T19" fmla="*/ 0 h 351"/>
                <a:gd name="T20" fmla="*/ 0 w 289"/>
                <a:gd name="T21" fmla="*/ 0 h 351"/>
                <a:gd name="T22" fmla="*/ 0 w 289"/>
                <a:gd name="T23" fmla="*/ 0 h 351"/>
                <a:gd name="T24" fmla="*/ 0 w 289"/>
                <a:gd name="T25" fmla="*/ 0 h 351"/>
                <a:gd name="T26" fmla="*/ 0 w 289"/>
                <a:gd name="T27" fmla="*/ 0 h 351"/>
                <a:gd name="T28" fmla="*/ 0 w 289"/>
                <a:gd name="T29" fmla="*/ 0 h 351"/>
                <a:gd name="T30" fmla="*/ 0 w 289"/>
                <a:gd name="T31" fmla="*/ 0 h 351"/>
                <a:gd name="T32" fmla="*/ 0 w 289"/>
                <a:gd name="T33" fmla="*/ 0 h 351"/>
                <a:gd name="T34" fmla="*/ 0 w 289"/>
                <a:gd name="T35" fmla="*/ 0 h 351"/>
                <a:gd name="T36" fmla="*/ 0 w 289"/>
                <a:gd name="T37" fmla="*/ 0 h 351"/>
                <a:gd name="T38" fmla="*/ 0 w 289"/>
                <a:gd name="T39" fmla="*/ 0 h 351"/>
                <a:gd name="T40" fmla="*/ 0 w 289"/>
                <a:gd name="T41" fmla="*/ 0 h 351"/>
                <a:gd name="T42" fmla="*/ 0 w 289"/>
                <a:gd name="T43" fmla="*/ 0 h 351"/>
                <a:gd name="T44" fmla="*/ 0 w 289"/>
                <a:gd name="T45" fmla="*/ 0 h 351"/>
                <a:gd name="T46" fmla="*/ 0 w 289"/>
                <a:gd name="T47" fmla="*/ 0 h 351"/>
                <a:gd name="T48" fmla="*/ 0 w 289"/>
                <a:gd name="T49" fmla="*/ 0 h 351"/>
                <a:gd name="T50" fmla="*/ 0 w 289"/>
                <a:gd name="T51" fmla="*/ 0 h 351"/>
                <a:gd name="T52" fmla="*/ 0 w 289"/>
                <a:gd name="T53" fmla="*/ 0 h 351"/>
                <a:gd name="T54" fmla="*/ 0 w 289"/>
                <a:gd name="T55" fmla="*/ 0 h 351"/>
                <a:gd name="T56" fmla="*/ 0 w 289"/>
                <a:gd name="T57" fmla="*/ 0 h 351"/>
                <a:gd name="T58" fmla="*/ 0 w 289"/>
                <a:gd name="T59" fmla="*/ 0 h 351"/>
                <a:gd name="T60" fmla="*/ 0 w 289"/>
                <a:gd name="T61" fmla="*/ 0 h 351"/>
                <a:gd name="T62" fmla="*/ 0 w 289"/>
                <a:gd name="T63" fmla="*/ 0 h 351"/>
                <a:gd name="T64" fmla="*/ 0 w 289"/>
                <a:gd name="T65" fmla="*/ 0 h 351"/>
                <a:gd name="T66" fmla="*/ 0 w 289"/>
                <a:gd name="T67" fmla="*/ 0 h 351"/>
                <a:gd name="T68" fmla="*/ 0 w 289"/>
                <a:gd name="T69" fmla="*/ 0 h 351"/>
                <a:gd name="T70" fmla="*/ 0 w 289"/>
                <a:gd name="T71" fmla="*/ 0 h 351"/>
                <a:gd name="T72" fmla="*/ 0 w 289"/>
                <a:gd name="T73" fmla="*/ 0 h 351"/>
                <a:gd name="T74" fmla="*/ 0 w 289"/>
                <a:gd name="T75" fmla="*/ 0 h 351"/>
                <a:gd name="T76" fmla="*/ 0 w 289"/>
                <a:gd name="T77" fmla="*/ 0 h 351"/>
                <a:gd name="T78" fmla="*/ 0 w 289"/>
                <a:gd name="T79" fmla="*/ 0 h 351"/>
                <a:gd name="T80" fmla="*/ 0 w 289"/>
                <a:gd name="T81" fmla="*/ 0 h 351"/>
                <a:gd name="T82" fmla="*/ 0 w 289"/>
                <a:gd name="T83" fmla="*/ 0 h 351"/>
                <a:gd name="T84" fmla="*/ 0 w 289"/>
                <a:gd name="T85" fmla="*/ 0 h 351"/>
                <a:gd name="T86" fmla="*/ 0 w 289"/>
                <a:gd name="T87" fmla="*/ 0 h 3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9"/>
                <a:gd name="T133" fmla="*/ 0 h 351"/>
                <a:gd name="T134" fmla="*/ 289 w 289"/>
                <a:gd name="T135" fmla="*/ 351 h 35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9" h="351">
                  <a:moveTo>
                    <a:pt x="112" y="46"/>
                  </a:moveTo>
                  <a:lnTo>
                    <a:pt x="90" y="65"/>
                  </a:lnTo>
                  <a:lnTo>
                    <a:pt x="68" y="84"/>
                  </a:lnTo>
                  <a:lnTo>
                    <a:pt x="48" y="106"/>
                  </a:lnTo>
                  <a:lnTo>
                    <a:pt x="30" y="130"/>
                  </a:lnTo>
                  <a:lnTo>
                    <a:pt x="15" y="155"/>
                  </a:lnTo>
                  <a:lnTo>
                    <a:pt x="5" y="181"/>
                  </a:lnTo>
                  <a:lnTo>
                    <a:pt x="0" y="210"/>
                  </a:lnTo>
                  <a:lnTo>
                    <a:pt x="1" y="240"/>
                  </a:lnTo>
                  <a:lnTo>
                    <a:pt x="3" y="248"/>
                  </a:lnTo>
                  <a:lnTo>
                    <a:pt x="5" y="256"/>
                  </a:lnTo>
                  <a:lnTo>
                    <a:pt x="8" y="262"/>
                  </a:lnTo>
                  <a:lnTo>
                    <a:pt x="12" y="270"/>
                  </a:lnTo>
                  <a:lnTo>
                    <a:pt x="17" y="276"/>
                  </a:lnTo>
                  <a:lnTo>
                    <a:pt x="24" y="283"/>
                  </a:lnTo>
                  <a:lnTo>
                    <a:pt x="29" y="288"/>
                  </a:lnTo>
                  <a:lnTo>
                    <a:pt x="36" y="292"/>
                  </a:lnTo>
                  <a:lnTo>
                    <a:pt x="50" y="301"/>
                  </a:lnTo>
                  <a:lnTo>
                    <a:pt x="64" y="308"/>
                  </a:lnTo>
                  <a:lnTo>
                    <a:pt x="77" y="315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21" y="330"/>
                  </a:lnTo>
                  <a:lnTo>
                    <a:pt x="136" y="334"/>
                  </a:lnTo>
                  <a:lnTo>
                    <a:pt x="151" y="337"/>
                  </a:lnTo>
                  <a:lnTo>
                    <a:pt x="167" y="341"/>
                  </a:lnTo>
                  <a:lnTo>
                    <a:pt x="181" y="343"/>
                  </a:lnTo>
                  <a:lnTo>
                    <a:pt x="197" y="345"/>
                  </a:lnTo>
                  <a:lnTo>
                    <a:pt x="213" y="347"/>
                  </a:lnTo>
                  <a:lnTo>
                    <a:pt x="228" y="348"/>
                  </a:lnTo>
                  <a:lnTo>
                    <a:pt x="243" y="349"/>
                  </a:lnTo>
                  <a:lnTo>
                    <a:pt x="259" y="350"/>
                  </a:lnTo>
                  <a:lnTo>
                    <a:pt x="274" y="351"/>
                  </a:lnTo>
                  <a:lnTo>
                    <a:pt x="279" y="351"/>
                  </a:lnTo>
                  <a:lnTo>
                    <a:pt x="283" y="349"/>
                  </a:lnTo>
                  <a:lnTo>
                    <a:pt x="286" y="345"/>
                  </a:lnTo>
                  <a:lnTo>
                    <a:pt x="289" y="341"/>
                  </a:lnTo>
                  <a:lnTo>
                    <a:pt x="289" y="335"/>
                  </a:lnTo>
                  <a:lnTo>
                    <a:pt x="286" y="331"/>
                  </a:lnTo>
                  <a:lnTo>
                    <a:pt x="282" y="328"/>
                  </a:lnTo>
                  <a:lnTo>
                    <a:pt x="277" y="326"/>
                  </a:lnTo>
                  <a:lnTo>
                    <a:pt x="263" y="322"/>
                  </a:lnTo>
                  <a:lnTo>
                    <a:pt x="250" y="320"/>
                  </a:lnTo>
                  <a:lnTo>
                    <a:pt x="236" y="317"/>
                  </a:lnTo>
                  <a:lnTo>
                    <a:pt x="221" y="315"/>
                  </a:lnTo>
                  <a:lnTo>
                    <a:pt x="208" y="313"/>
                  </a:lnTo>
                  <a:lnTo>
                    <a:pt x="194" y="311"/>
                  </a:lnTo>
                  <a:lnTo>
                    <a:pt x="179" y="308"/>
                  </a:lnTo>
                  <a:lnTo>
                    <a:pt x="166" y="305"/>
                  </a:lnTo>
                  <a:lnTo>
                    <a:pt x="152" y="303"/>
                  </a:lnTo>
                  <a:lnTo>
                    <a:pt x="138" y="300"/>
                  </a:lnTo>
                  <a:lnTo>
                    <a:pt x="125" y="296"/>
                  </a:lnTo>
                  <a:lnTo>
                    <a:pt x="111" y="292"/>
                  </a:lnTo>
                  <a:lnTo>
                    <a:pt x="98" y="287"/>
                  </a:lnTo>
                  <a:lnTo>
                    <a:pt x="85" y="282"/>
                  </a:lnTo>
                  <a:lnTo>
                    <a:pt x="72" y="276"/>
                  </a:lnTo>
                  <a:lnTo>
                    <a:pt x="59" y="269"/>
                  </a:lnTo>
                  <a:lnTo>
                    <a:pt x="49" y="261"/>
                  </a:lnTo>
                  <a:lnTo>
                    <a:pt x="41" y="252"/>
                  </a:lnTo>
                  <a:lnTo>
                    <a:pt x="34" y="241"/>
                  </a:lnTo>
                  <a:lnTo>
                    <a:pt x="31" y="228"/>
                  </a:lnTo>
                  <a:lnTo>
                    <a:pt x="30" y="215"/>
                  </a:lnTo>
                  <a:lnTo>
                    <a:pt x="31" y="201"/>
                  </a:lnTo>
                  <a:lnTo>
                    <a:pt x="34" y="186"/>
                  </a:lnTo>
                  <a:lnTo>
                    <a:pt x="38" y="174"/>
                  </a:lnTo>
                  <a:lnTo>
                    <a:pt x="46" y="158"/>
                  </a:lnTo>
                  <a:lnTo>
                    <a:pt x="54" y="142"/>
                  </a:lnTo>
                  <a:lnTo>
                    <a:pt x="64" y="128"/>
                  </a:lnTo>
                  <a:lnTo>
                    <a:pt x="74" y="115"/>
                  </a:lnTo>
                  <a:lnTo>
                    <a:pt x="85" y="102"/>
                  </a:lnTo>
                  <a:lnTo>
                    <a:pt x="96" y="89"/>
                  </a:lnTo>
                  <a:lnTo>
                    <a:pt x="110" y="77"/>
                  </a:lnTo>
                  <a:lnTo>
                    <a:pt x="124" y="64"/>
                  </a:lnTo>
                  <a:lnTo>
                    <a:pt x="137" y="53"/>
                  </a:lnTo>
                  <a:lnTo>
                    <a:pt x="155" y="43"/>
                  </a:lnTo>
                  <a:lnTo>
                    <a:pt x="175" y="35"/>
                  </a:lnTo>
                  <a:lnTo>
                    <a:pt x="195" y="26"/>
                  </a:lnTo>
                  <a:lnTo>
                    <a:pt x="213" y="19"/>
                  </a:lnTo>
                  <a:lnTo>
                    <a:pt x="228" y="12"/>
                  </a:lnTo>
                  <a:lnTo>
                    <a:pt x="237" y="6"/>
                  </a:lnTo>
                  <a:lnTo>
                    <a:pt x="240" y="2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198" y="4"/>
                  </a:lnTo>
                  <a:lnTo>
                    <a:pt x="180" y="9"/>
                  </a:lnTo>
                  <a:lnTo>
                    <a:pt x="161" y="17"/>
                  </a:lnTo>
                  <a:lnTo>
                    <a:pt x="144" y="25"/>
                  </a:lnTo>
                  <a:lnTo>
                    <a:pt x="127" y="35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5" name="Freeform 887"/>
            <p:cNvSpPr>
              <a:spLocks/>
            </p:cNvSpPr>
            <p:nvPr/>
          </p:nvSpPr>
          <p:spPr bwMode="auto">
            <a:xfrm>
              <a:off x="4545" y="3346"/>
              <a:ext cx="32" cy="34"/>
            </a:xfrm>
            <a:custGeom>
              <a:avLst/>
              <a:gdLst>
                <a:gd name="T0" fmla="*/ 0 w 254"/>
                <a:gd name="T1" fmla="*/ 0 h 234"/>
                <a:gd name="T2" fmla="*/ 0 w 254"/>
                <a:gd name="T3" fmla="*/ 0 h 234"/>
                <a:gd name="T4" fmla="*/ 0 w 254"/>
                <a:gd name="T5" fmla="*/ 0 h 234"/>
                <a:gd name="T6" fmla="*/ 0 w 254"/>
                <a:gd name="T7" fmla="*/ 0 h 234"/>
                <a:gd name="T8" fmla="*/ 0 w 254"/>
                <a:gd name="T9" fmla="*/ 0 h 234"/>
                <a:gd name="T10" fmla="*/ 0 w 254"/>
                <a:gd name="T11" fmla="*/ 0 h 234"/>
                <a:gd name="T12" fmla="*/ 0 w 254"/>
                <a:gd name="T13" fmla="*/ 0 h 234"/>
                <a:gd name="T14" fmla="*/ 0 w 254"/>
                <a:gd name="T15" fmla="*/ 0 h 234"/>
                <a:gd name="T16" fmla="*/ 0 w 254"/>
                <a:gd name="T17" fmla="*/ 0 h 234"/>
                <a:gd name="T18" fmla="*/ 0 w 254"/>
                <a:gd name="T19" fmla="*/ 0 h 234"/>
                <a:gd name="T20" fmla="*/ 0 w 254"/>
                <a:gd name="T21" fmla="*/ 0 h 234"/>
                <a:gd name="T22" fmla="*/ 0 w 254"/>
                <a:gd name="T23" fmla="*/ 0 h 234"/>
                <a:gd name="T24" fmla="*/ 0 w 254"/>
                <a:gd name="T25" fmla="*/ 0 h 234"/>
                <a:gd name="T26" fmla="*/ 0 w 254"/>
                <a:gd name="T27" fmla="*/ 0 h 234"/>
                <a:gd name="T28" fmla="*/ 0 w 254"/>
                <a:gd name="T29" fmla="*/ 0 h 234"/>
                <a:gd name="T30" fmla="*/ 0 w 254"/>
                <a:gd name="T31" fmla="*/ 0 h 234"/>
                <a:gd name="T32" fmla="*/ 0 w 254"/>
                <a:gd name="T33" fmla="*/ 0 h 234"/>
                <a:gd name="T34" fmla="*/ 0 w 254"/>
                <a:gd name="T35" fmla="*/ 0 h 234"/>
                <a:gd name="T36" fmla="*/ 0 w 254"/>
                <a:gd name="T37" fmla="*/ 0 h 234"/>
                <a:gd name="T38" fmla="*/ 0 w 254"/>
                <a:gd name="T39" fmla="*/ 0 h 234"/>
                <a:gd name="T40" fmla="*/ 0 w 254"/>
                <a:gd name="T41" fmla="*/ 0 h 234"/>
                <a:gd name="T42" fmla="*/ 0 w 254"/>
                <a:gd name="T43" fmla="*/ 0 h 234"/>
                <a:gd name="T44" fmla="*/ 0 w 254"/>
                <a:gd name="T45" fmla="*/ 0 h 234"/>
                <a:gd name="T46" fmla="*/ 0 w 254"/>
                <a:gd name="T47" fmla="*/ 0 h 234"/>
                <a:gd name="T48" fmla="*/ 0 w 254"/>
                <a:gd name="T49" fmla="*/ 0 h 234"/>
                <a:gd name="T50" fmla="*/ 0 w 254"/>
                <a:gd name="T51" fmla="*/ 0 h 234"/>
                <a:gd name="T52" fmla="*/ 0 w 254"/>
                <a:gd name="T53" fmla="*/ 0 h 234"/>
                <a:gd name="T54" fmla="*/ 0 w 254"/>
                <a:gd name="T55" fmla="*/ 0 h 234"/>
                <a:gd name="T56" fmla="*/ 0 w 254"/>
                <a:gd name="T57" fmla="*/ 0 h 234"/>
                <a:gd name="T58" fmla="*/ 0 w 254"/>
                <a:gd name="T59" fmla="*/ 0 h 234"/>
                <a:gd name="T60" fmla="*/ 0 w 254"/>
                <a:gd name="T61" fmla="*/ 0 h 234"/>
                <a:gd name="T62" fmla="*/ 0 w 254"/>
                <a:gd name="T63" fmla="*/ 0 h 234"/>
                <a:gd name="T64" fmla="*/ 0 w 254"/>
                <a:gd name="T65" fmla="*/ 0 h 234"/>
                <a:gd name="T66" fmla="*/ 0 w 254"/>
                <a:gd name="T67" fmla="*/ 0 h 234"/>
                <a:gd name="T68" fmla="*/ 0 w 254"/>
                <a:gd name="T69" fmla="*/ 0 h 234"/>
                <a:gd name="T70" fmla="*/ 0 w 254"/>
                <a:gd name="T71" fmla="*/ 0 h 234"/>
                <a:gd name="T72" fmla="*/ 0 w 254"/>
                <a:gd name="T73" fmla="*/ 0 h 234"/>
                <a:gd name="T74" fmla="*/ 0 w 254"/>
                <a:gd name="T75" fmla="*/ 0 h 234"/>
                <a:gd name="T76" fmla="*/ 0 w 254"/>
                <a:gd name="T77" fmla="*/ 0 h 234"/>
                <a:gd name="T78" fmla="*/ 0 w 254"/>
                <a:gd name="T79" fmla="*/ 0 h 234"/>
                <a:gd name="T80" fmla="*/ 0 w 254"/>
                <a:gd name="T81" fmla="*/ 0 h 234"/>
                <a:gd name="T82" fmla="*/ 0 w 254"/>
                <a:gd name="T83" fmla="*/ 0 h 234"/>
                <a:gd name="T84" fmla="*/ 0 w 254"/>
                <a:gd name="T85" fmla="*/ 0 h 234"/>
                <a:gd name="T86" fmla="*/ 0 w 254"/>
                <a:gd name="T87" fmla="*/ 0 h 234"/>
                <a:gd name="T88" fmla="*/ 0 w 254"/>
                <a:gd name="T89" fmla="*/ 0 h 234"/>
                <a:gd name="T90" fmla="*/ 0 w 254"/>
                <a:gd name="T91" fmla="*/ 0 h 234"/>
                <a:gd name="T92" fmla="*/ 0 w 254"/>
                <a:gd name="T93" fmla="*/ 0 h 234"/>
                <a:gd name="T94" fmla="*/ 0 w 254"/>
                <a:gd name="T95" fmla="*/ 0 h 234"/>
                <a:gd name="T96" fmla="*/ 0 w 254"/>
                <a:gd name="T97" fmla="*/ 0 h 234"/>
                <a:gd name="T98" fmla="*/ 0 w 254"/>
                <a:gd name="T99" fmla="*/ 0 h 234"/>
                <a:gd name="T100" fmla="*/ 0 w 254"/>
                <a:gd name="T101" fmla="*/ 0 h 234"/>
                <a:gd name="T102" fmla="*/ 0 w 254"/>
                <a:gd name="T103" fmla="*/ 0 h 234"/>
                <a:gd name="T104" fmla="*/ 0 w 254"/>
                <a:gd name="T105" fmla="*/ 0 h 234"/>
                <a:gd name="T106" fmla="*/ 0 w 254"/>
                <a:gd name="T107" fmla="*/ 0 h 234"/>
                <a:gd name="T108" fmla="*/ 0 w 254"/>
                <a:gd name="T109" fmla="*/ 0 h 234"/>
                <a:gd name="T110" fmla="*/ 0 w 254"/>
                <a:gd name="T111" fmla="*/ 0 h 234"/>
                <a:gd name="T112" fmla="*/ 0 w 254"/>
                <a:gd name="T113" fmla="*/ 0 h 234"/>
                <a:gd name="T114" fmla="*/ 0 w 254"/>
                <a:gd name="T115" fmla="*/ 0 h 234"/>
                <a:gd name="T116" fmla="*/ 0 w 254"/>
                <a:gd name="T117" fmla="*/ 0 h 234"/>
                <a:gd name="T118" fmla="*/ 0 w 254"/>
                <a:gd name="T119" fmla="*/ 0 h 234"/>
                <a:gd name="T120" fmla="*/ 0 w 254"/>
                <a:gd name="T121" fmla="*/ 0 h 23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4"/>
                <a:gd name="T184" fmla="*/ 0 h 234"/>
                <a:gd name="T185" fmla="*/ 254 w 254"/>
                <a:gd name="T186" fmla="*/ 234 h 23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4" h="234">
                  <a:moveTo>
                    <a:pt x="210" y="71"/>
                  </a:moveTo>
                  <a:lnTo>
                    <a:pt x="222" y="84"/>
                  </a:lnTo>
                  <a:lnTo>
                    <a:pt x="229" y="99"/>
                  </a:lnTo>
                  <a:lnTo>
                    <a:pt x="232" y="115"/>
                  </a:lnTo>
                  <a:lnTo>
                    <a:pt x="232" y="132"/>
                  </a:lnTo>
                  <a:lnTo>
                    <a:pt x="230" y="146"/>
                  </a:lnTo>
                  <a:lnTo>
                    <a:pt x="226" y="158"/>
                  </a:lnTo>
                  <a:lnTo>
                    <a:pt x="219" y="170"/>
                  </a:lnTo>
                  <a:lnTo>
                    <a:pt x="211" y="179"/>
                  </a:lnTo>
                  <a:lnTo>
                    <a:pt x="202" y="190"/>
                  </a:lnTo>
                  <a:lnTo>
                    <a:pt x="193" y="199"/>
                  </a:lnTo>
                  <a:lnTo>
                    <a:pt x="183" y="208"/>
                  </a:lnTo>
                  <a:lnTo>
                    <a:pt x="174" y="218"/>
                  </a:lnTo>
                  <a:lnTo>
                    <a:pt x="172" y="221"/>
                  </a:lnTo>
                  <a:lnTo>
                    <a:pt x="172" y="224"/>
                  </a:lnTo>
                  <a:lnTo>
                    <a:pt x="172" y="227"/>
                  </a:lnTo>
                  <a:lnTo>
                    <a:pt x="174" y="231"/>
                  </a:lnTo>
                  <a:lnTo>
                    <a:pt x="177" y="233"/>
                  </a:lnTo>
                  <a:lnTo>
                    <a:pt x="181" y="234"/>
                  </a:lnTo>
                  <a:lnTo>
                    <a:pt x="184" y="233"/>
                  </a:lnTo>
                  <a:lnTo>
                    <a:pt x="187" y="231"/>
                  </a:lnTo>
                  <a:lnTo>
                    <a:pt x="208" y="217"/>
                  </a:lnTo>
                  <a:lnTo>
                    <a:pt x="226" y="199"/>
                  </a:lnTo>
                  <a:lnTo>
                    <a:pt x="240" y="178"/>
                  </a:lnTo>
                  <a:lnTo>
                    <a:pt x="249" y="155"/>
                  </a:lnTo>
                  <a:lnTo>
                    <a:pt x="254" y="131"/>
                  </a:lnTo>
                  <a:lnTo>
                    <a:pt x="251" y="107"/>
                  </a:lnTo>
                  <a:lnTo>
                    <a:pt x="243" y="84"/>
                  </a:lnTo>
                  <a:lnTo>
                    <a:pt x="226" y="64"/>
                  </a:lnTo>
                  <a:lnTo>
                    <a:pt x="214" y="53"/>
                  </a:lnTo>
                  <a:lnTo>
                    <a:pt x="199" y="45"/>
                  </a:lnTo>
                  <a:lnTo>
                    <a:pt x="183" y="36"/>
                  </a:lnTo>
                  <a:lnTo>
                    <a:pt x="165" y="29"/>
                  </a:lnTo>
                  <a:lnTo>
                    <a:pt x="147" y="21"/>
                  </a:lnTo>
                  <a:lnTo>
                    <a:pt x="129" y="16"/>
                  </a:lnTo>
                  <a:lnTo>
                    <a:pt x="111" y="12"/>
                  </a:lnTo>
                  <a:lnTo>
                    <a:pt x="93" y="7"/>
                  </a:lnTo>
                  <a:lnTo>
                    <a:pt x="75" y="4"/>
                  </a:lnTo>
                  <a:lnTo>
                    <a:pt x="59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11" y="6"/>
                  </a:lnTo>
                  <a:lnTo>
                    <a:pt x="21" y="7"/>
                  </a:lnTo>
                  <a:lnTo>
                    <a:pt x="34" y="9"/>
                  </a:lnTo>
                  <a:lnTo>
                    <a:pt x="46" y="12"/>
                  </a:lnTo>
                  <a:lnTo>
                    <a:pt x="59" y="15"/>
                  </a:lnTo>
                  <a:lnTo>
                    <a:pt x="74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6" y="28"/>
                  </a:lnTo>
                  <a:lnTo>
                    <a:pt x="131" y="32"/>
                  </a:lnTo>
                  <a:lnTo>
                    <a:pt x="145" y="36"/>
                  </a:lnTo>
                  <a:lnTo>
                    <a:pt x="159" y="42"/>
                  </a:lnTo>
                  <a:lnTo>
                    <a:pt x="173" y="48"/>
                  </a:lnTo>
                  <a:lnTo>
                    <a:pt x="186" y="55"/>
                  </a:lnTo>
                  <a:lnTo>
                    <a:pt x="199" y="63"/>
                  </a:lnTo>
                  <a:lnTo>
                    <a:pt x="210" y="71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6" name="Freeform 888"/>
            <p:cNvSpPr>
              <a:spLocks/>
            </p:cNvSpPr>
            <p:nvPr/>
          </p:nvSpPr>
          <p:spPr bwMode="auto">
            <a:xfrm>
              <a:off x="4481" y="3362"/>
              <a:ext cx="13" cy="31"/>
            </a:xfrm>
            <a:custGeom>
              <a:avLst/>
              <a:gdLst>
                <a:gd name="T0" fmla="*/ 0 w 103"/>
                <a:gd name="T1" fmla="*/ 0 h 221"/>
                <a:gd name="T2" fmla="*/ 0 w 103"/>
                <a:gd name="T3" fmla="*/ 0 h 221"/>
                <a:gd name="T4" fmla="*/ 0 w 103"/>
                <a:gd name="T5" fmla="*/ 0 h 221"/>
                <a:gd name="T6" fmla="*/ 0 w 103"/>
                <a:gd name="T7" fmla="*/ 0 h 221"/>
                <a:gd name="T8" fmla="*/ 0 w 103"/>
                <a:gd name="T9" fmla="*/ 0 h 221"/>
                <a:gd name="T10" fmla="*/ 0 w 103"/>
                <a:gd name="T11" fmla="*/ 0 h 221"/>
                <a:gd name="T12" fmla="*/ 0 w 103"/>
                <a:gd name="T13" fmla="*/ 0 h 221"/>
                <a:gd name="T14" fmla="*/ 0 w 103"/>
                <a:gd name="T15" fmla="*/ 0 h 221"/>
                <a:gd name="T16" fmla="*/ 0 w 103"/>
                <a:gd name="T17" fmla="*/ 0 h 221"/>
                <a:gd name="T18" fmla="*/ 0 w 103"/>
                <a:gd name="T19" fmla="*/ 0 h 221"/>
                <a:gd name="T20" fmla="*/ 0 w 103"/>
                <a:gd name="T21" fmla="*/ 0 h 221"/>
                <a:gd name="T22" fmla="*/ 0 w 103"/>
                <a:gd name="T23" fmla="*/ 0 h 221"/>
                <a:gd name="T24" fmla="*/ 0 w 103"/>
                <a:gd name="T25" fmla="*/ 0 h 221"/>
                <a:gd name="T26" fmla="*/ 0 w 103"/>
                <a:gd name="T27" fmla="*/ 0 h 221"/>
                <a:gd name="T28" fmla="*/ 0 w 103"/>
                <a:gd name="T29" fmla="*/ 0 h 221"/>
                <a:gd name="T30" fmla="*/ 0 w 103"/>
                <a:gd name="T31" fmla="*/ 0 h 221"/>
                <a:gd name="T32" fmla="*/ 0 w 103"/>
                <a:gd name="T33" fmla="*/ 0 h 221"/>
                <a:gd name="T34" fmla="*/ 0 w 103"/>
                <a:gd name="T35" fmla="*/ 0 h 221"/>
                <a:gd name="T36" fmla="*/ 0 w 103"/>
                <a:gd name="T37" fmla="*/ 0 h 221"/>
                <a:gd name="T38" fmla="*/ 0 w 103"/>
                <a:gd name="T39" fmla="*/ 0 h 221"/>
                <a:gd name="T40" fmla="*/ 0 w 103"/>
                <a:gd name="T41" fmla="*/ 0 h 221"/>
                <a:gd name="T42" fmla="*/ 0 w 103"/>
                <a:gd name="T43" fmla="*/ 0 h 221"/>
                <a:gd name="T44" fmla="*/ 0 w 103"/>
                <a:gd name="T45" fmla="*/ 0 h 221"/>
                <a:gd name="T46" fmla="*/ 0 w 103"/>
                <a:gd name="T47" fmla="*/ 0 h 221"/>
                <a:gd name="T48" fmla="*/ 0 w 103"/>
                <a:gd name="T49" fmla="*/ 0 h 221"/>
                <a:gd name="T50" fmla="*/ 0 w 103"/>
                <a:gd name="T51" fmla="*/ 0 h 221"/>
                <a:gd name="T52" fmla="*/ 0 w 103"/>
                <a:gd name="T53" fmla="*/ 0 h 221"/>
                <a:gd name="T54" fmla="*/ 0 w 103"/>
                <a:gd name="T55" fmla="*/ 0 h 221"/>
                <a:gd name="T56" fmla="*/ 0 w 103"/>
                <a:gd name="T57" fmla="*/ 0 h 221"/>
                <a:gd name="T58" fmla="*/ 0 w 103"/>
                <a:gd name="T59" fmla="*/ 0 h 221"/>
                <a:gd name="T60" fmla="*/ 0 w 103"/>
                <a:gd name="T61" fmla="*/ 0 h 221"/>
                <a:gd name="T62" fmla="*/ 0 w 103"/>
                <a:gd name="T63" fmla="*/ 0 h 221"/>
                <a:gd name="T64" fmla="*/ 0 w 103"/>
                <a:gd name="T65" fmla="*/ 0 h 221"/>
                <a:gd name="T66" fmla="*/ 0 w 103"/>
                <a:gd name="T67" fmla="*/ 0 h 221"/>
                <a:gd name="T68" fmla="*/ 0 w 103"/>
                <a:gd name="T69" fmla="*/ 0 h 221"/>
                <a:gd name="T70" fmla="*/ 0 w 103"/>
                <a:gd name="T71" fmla="*/ 0 h 221"/>
                <a:gd name="T72" fmla="*/ 0 w 103"/>
                <a:gd name="T73" fmla="*/ 0 h 221"/>
                <a:gd name="T74" fmla="*/ 0 w 103"/>
                <a:gd name="T75" fmla="*/ 0 h 221"/>
                <a:gd name="T76" fmla="*/ 0 w 103"/>
                <a:gd name="T77" fmla="*/ 0 h 221"/>
                <a:gd name="T78" fmla="*/ 0 w 103"/>
                <a:gd name="T79" fmla="*/ 0 h 221"/>
                <a:gd name="T80" fmla="*/ 0 w 103"/>
                <a:gd name="T81" fmla="*/ 0 h 2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3"/>
                <a:gd name="T124" fmla="*/ 0 h 221"/>
                <a:gd name="T125" fmla="*/ 103 w 103"/>
                <a:gd name="T126" fmla="*/ 221 h 22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3" h="221">
                  <a:moveTo>
                    <a:pt x="0" y="121"/>
                  </a:moveTo>
                  <a:lnTo>
                    <a:pt x="0" y="139"/>
                  </a:lnTo>
                  <a:lnTo>
                    <a:pt x="4" y="156"/>
                  </a:lnTo>
                  <a:lnTo>
                    <a:pt x="12" y="172"/>
                  </a:lnTo>
                  <a:lnTo>
                    <a:pt x="22" y="186"/>
                  </a:lnTo>
                  <a:lnTo>
                    <a:pt x="35" y="197"/>
                  </a:lnTo>
                  <a:lnTo>
                    <a:pt x="50" y="208"/>
                  </a:lnTo>
                  <a:lnTo>
                    <a:pt x="66" y="216"/>
                  </a:lnTo>
                  <a:lnTo>
                    <a:pt x="83" y="220"/>
                  </a:lnTo>
                  <a:lnTo>
                    <a:pt x="89" y="221"/>
                  </a:lnTo>
                  <a:lnTo>
                    <a:pt x="94" y="219"/>
                  </a:lnTo>
                  <a:lnTo>
                    <a:pt x="98" y="216"/>
                  </a:lnTo>
                  <a:lnTo>
                    <a:pt x="100" y="211"/>
                  </a:lnTo>
                  <a:lnTo>
                    <a:pt x="100" y="206"/>
                  </a:lnTo>
                  <a:lnTo>
                    <a:pt x="99" y="201"/>
                  </a:lnTo>
                  <a:lnTo>
                    <a:pt x="96" y="196"/>
                  </a:lnTo>
                  <a:lnTo>
                    <a:pt x="91" y="194"/>
                  </a:lnTo>
                  <a:lnTo>
                    <a:pt x="74" y="188"/>
                  </a:lnTo>
                  <a:lnTo>
                    <a:pt x="58" y="179"/>
                  </a:lnTo>
                  <a:lnTo>
                    <a:pt x="45" y="168"/>
                  </a:lnTo>
                  <a:lnTo>
                    <a:pt x="36" y="155"/>
                  </a:lnTo>
                  <a:lnTo>
                    <a:pt x="30" y="139"/>
                  </a:lnTo>
                  <a:lnTo>
                    <a:pt x="27" y="122"/>
                  </a:lnTo>
                  <a:lnTo>
                    <a:pt x="27" y="103"/>
                  </a:lnTo>
                  <a:lnTo>
                    <a:pt x="32" y="84"/>
                  </a:lnTo>
                  <a:lnTo>
                    <a:pt x="38" y="70"/>
                  </a:lnTo>
                  <a:lnTo>
                    <a:pt x="46" y="57"/>
                  </a:lnTo>
                  <a:lnTo>
                    <a:pt x="56" y="46"/>
                  </a:lnTo>
                  <a:lnTo>
                    <a:pt x="66" y="35"/>
                  </a:lnTo>
                  <a:lnTo>
                    <a:pt x="76" y="25"/>
                  </a:lnTo>
                  <a:lnTo>
                    <a:pt x="86" y="17"/>
                  </a:lnTo>
                  <a:lnTo>
                    <a:pt x="96" y="8"/>
                  </a:lnTo>
                  <a:lnTo>
                    <a:pt x="103" y="1"/>
                  </a:lnTo>
                  <a:lnTo>
                    <a:pt x="96" y="0"/>
                  </a:lnTo>
                  <a:lnTo>
                    <a:pt x="84" y="5"/>
                  </a:lnTo>
                  <a:lnTo>
                    <a:pt x="69" y="17"/>
                  </a:lnTo>
                  <a:lnTo>
                    <a:pt x="51" y="33"/>
                  </a:lnTo>
                  <a:lnTo>
                    <a:pt x="34" y="53"/>
                  </a:lnTo>
                  <a:lnTo>
                    <a:pt x="18" y="75"/>
                  </a:lnTo>
                  <a:lnTo>
                    <a:pt x="7" y="98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7" name="Freeform 889"/>
            <p:cNvSpPr>
              <a:spLocks/>
            </p:cNvSpPr>
            <p:nvPr/>
          </p:nvSpPr>
          <p:spPr bwMode="auto">
            <a:xfrm>
              <a:off x="4571" y="3344"/>
              <a:ext cx="28" cy="41"/>
            </a:xfrm>
            <a:custGeom>
              <a:avLst/>
              <a:gdLst>
                <a:gd name="T0" fmla="*/ 0 w 221"/>
                <a:gd name="T1" fmla="*/ 0 h 288"/>
                <a:gd name="T2" fmla="*/ 0 w 221"/>
                <a:gd name="T3" fmla="*/ 0 h 288"/>
                <a:gd name="T4" fmla="*/ 0 w 221"/>
                <a:gd name="T5" fmla="*/ 0 h 288"/>
                <a:gd name="T6" fmla="*/ 0 w 221"/>
                <a:gd name="T7" fmla="*/ 0 h 288"/>
                <a:gd name="T8" fmla="*/ 0 w 221"/>
                <a:gd name="T9" fmla="*/ 0 h 288"/>
                <a:gd name="T10" fmla="*/ 0 w 221"/>
                <a:gd name="T11" fmla="*/ 0 h 288"/>
                <a:gd name="T12" fmla="*/ 0 w 221"/>
                <a:gd name="T13" fmla="*/ 0 h 288"/>
                <a:gd name="T14" fmla="*/ 0 w 221"/>
                <a:gd name="T15" fmla="*/ 0 h 288"/>
                <a:gd name="T16" fmla="*/ 0 w 221"/>
                <a:gd name="T17" fmla="*/ 0 h 288"/>
                <a:gd name="T18" fmla="*/ 0 w 221"/>
                <a:gd name="T19" fmla="*/ 0 h 288"/>
                <a:gd name="T20" fmla="*/ 0 w 221"/>
                <a:gd name="T21" fmla="*/ 0 h 288"/>
                <a:gd name="T22" fmla="*/ 0 w 221"/>
                <a:gd name="T23" fmla="*/ 0 h 288"/>
                <a:gd name="T24" fmla="*/ 0 w 221"/>
                <a:gd name="T25" fmla="*/ 0 h 288"/>
                <a:gd name="T26" fmla="*/ 0 w 221"/>
                <a:gd name="T27" fmla="*/ 0 h 288"/>
                <a:gd name="T28" fmla="*/ 0 w 221"/>
                <a:gd name="T29" fmla="*/ 0 h 288"/>
                <a:gd name="T30" fmla="*/ 0 w 221"/>
                <a:gd name="T31" fmla="*/ 0 h 288"/>
                <a:gd name="T32" fmla="*/ 0 w 221"/>
                <a:gd name="T33" fmla="*/ 0 h 288"/>
                <a:gd name="T34" fmla="*/ 0 w 221"/>
                <a:gd name="T35" fmla="*/ 0 h 288"/>
                <a:gd name="T36" fmla="*/ 0 w 221"/>
                <a:gd name="T37" fmla="*/ 0 h 288"/>
                <a:gd name="T38" fmla="*/ 0 w 221"/>
                <a:gd name="T39" fmla="*/ 0 h 288"/>
                <a:gd name="T40" fmla="*/ 0 w 221"/>
                <a:gd name="T41" fmla="*/ 0 h 288"/>
                <a:gd name="T42" fmla="*/ 0 w 221"/>
                <a:gd name="T43" fmla="*/ 0 h 288"/>
                <a:gd name="T44" fmla="*/ 0 w 221"/>
                <a:gd name="T45" fmla="*/ 0 h 288"/>
                <a:gd name="T46" fmla="*/ 0 w 221"/>
                <a:gd name="T47" fmla="*/ 0 h 288"/>
                <a:gd name="T48" fmla="*/ 0 w 221"/>
                <a:gd name="T49" fmla="*/ 0 h 288"/>
                <a:gd name="T50" fmla="*/ 0 w 221"/>
                <a:gd name="T51" fmla="*/ 0 h 288"/>
                <a:gd name="T52" fmla="*/ 0 w 221"/>
                <a:gd name="T53" fmla="*/ 0 h 288"/>
                <a:gd name="T54" fmla="*/ 0 w 221"/>
                <a:gd name="T55" fmla="*/ 0 h 288"/>
                <a:gd name="T56" fmla="*/ 0 w 221"/>
                <a:gd name="T57" fmla="*/ 0 h 288"/>
                <a:gd name="T58" fmla="*/ 0 w 221"/>
                <a:gd name="T59" fmla="*/ 0 h 288"/>
                <a:gd name="T60" fmla="*/ 0 w 221"/>
                <a:gd name="T61" fmla="*/ 0 h 288"/>
                <a:gd name="T62" fmla="*/ 0 w 221"/>
                <a:gd name="T63" fmla="*/ 0 h 288"/>
                <a:gd name="T64" fmla="*/ 0 w 221"/>
                <a:gd name="T65" fmla="*/ 0 h 288"/>
                <a:gd name="T66" fmla="*/ 0 w 221"/>
                <a:gd name="T67" fmla="*/ 0 h 288"/>
                <a:gd name="T68" fmla="*/ 0 w 221"/>
                <a:gd name="T69" fmla="*/ 0 h 288"/>
                <a:gd name="T70" fmla="*/ 0 w 221"/>
                <a:gd name="T71" fmla="*/ 0 h 288"/>
                <a:gd name="T72" fmla="*/ 0 w 221"/>
                <a:gd name="T73" fmla="*/ 0 h 288"/>
                <a:gd name="T74" fmla="*/ 0 w 221"/>
                <a:gd name="T75" fmla="*/ 0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1"/>
                <a:gd name="T115" fmla="*/ 0 h 288"/>
                <a:gd name="T116" fmla="*/ 221 w 221"/>
                <a:gd name="T117" fmla="*/ 288 h 2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1" h="288">
                  <a:moveTo>
                    <a:pt x="179" y="108"/>
                  </a:moveTo>
                  <a:lnTo>
                    <a:pt x="186" y="115"/>
                  </a:lnTo>
                  <a:lnTo>
                    <a:pt x="193" y="124"/>
                  </a:lnTo>
                  <a:lnTo>
                    <a:pt x="197" y="133"/>
                  </a:lnTo>
                  <a:lnTo>
                    <a:pt x="201" y="143"/>
                  </a:lnTo>
                  <a:lnTo>
                    <a:pt x="202" y="153"/>
                  </a:lnTo>
                  <a:lnTo>
                    <a:pt x="202" y="163"/>
                  </a:lnTo>
                  <a:lnTo>
                    <a:pt x="199" y="174"/>
                  </a:lnTo>
                  <a:lnTo>
                    <a:pt x="195" y="184"/>
                  </a:lnTo>
                  <a:lnTo>
                    <a:pt x="187" y="194"/>
                  </a:lnTo>
                  <a:lnTo>
                    <a:pt x="179" y="204"/>
                  </a:lnTo>
                  <a:lnTo>
                    <a:pt x="170" y="212"/>
                  </a:lnTo>
                  <a:lnTo>
                    <a:pt x="159" y="221"/>
                  </a:lnTo>
                  <a:lnTo>
                    <a:pt x="150" y="229"/>
                  </a:lnTo>
                  <a:lnTo>
                    <a:pt x="139" y="237"/>
                  </a:lnTo>
                  <a:lnTo>
                    <a:pt x="129" y="246"/>
                  </a:lnTo>
                  <a:lnTo>
                    <a:pt x="119" y="255"/>
                  </a:lnTo>
                  <a:lnTo>
                    <a:pt x="116" y="258"/>
                  </a:lnTo>
                  <a:lnTo>
                    <a:pt x="114" y="263"/>
                  </a:lnTo>
                  <a:lnTo>
                    <a:pt x="112" y="267"/>
                  </a:lnTo>
                  <a:lnTo>
                    <a:pt x="110" y="271"/>
                  </a:lnTo>
                  <a:lnTo>
                    <a:pt x="109" y="276"/>
                  </a:lnTo>
                  <a:lnTo>
                    <a:pt x="109" y="280"/>
                  </a:lnTo>
                  <a:lnTo>
                    <a:pt x="110" y="284"/>
                  </a:lnTo>
                  <a:lnTo>
                    <a:pt x="113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5" y="287"/>
                  </a:lnTo>
                  <a:lnTo>
                    <a:pt x="129" y="284"/>
                  </a:lnTo>
                  <a:lnTo>
                    <a:pt x="139" y="272"/>
                  </a:lnTo>
                  <a:lnTo>
                    <a:pt x="151" y="261"/>
                  </a:lnTo>
                  <a:lnTo>
                    <a:pt x="162" y="250"/>
                  </a:lnTo>
                  <a:lnTo>
                    <a:pt x="175" y="239"/>
                  </a:lnTo>
                  <a:lnTo>
                    <a:pt x="186" y="229"/>
                  </a:lnTo>
                  <a:lnTo>
                    <a:pt x="197" y="217"/>
                  </a:lnTo>
                  <a:lnTo>
                    <a:pt x="207" y="204"/>
                  </a:lnTo>
                  <a:lnTo>
                    <a:pt x="215" y="190"/>
                  </a:lnTo>
                  <a:lnTo>
                    <a:pt x="220" y="174"/>
                  </a:lnTo>
                  <a:lnTo>
                    <a:pt x="221" y="158"/>
                  </a:lnTo>
                  <a:lnTo>
                    <a:pt x="218" y="142"/>
                  </a:lnTo>
                  <a:lnTo>
                    <a:pt x="213" y="127"/>
                  </a:lnTo>
                  <a:lnTo>
                    <a:pt x="204" y="112"/>
                  </a:lnTo>
                  <a:lnTo>
                    <a:pt x="194" y="99"/>
                  </a:lnTo>
                  <a:lnTo>
                    <a:pt x="181" y="87"/>
                  </a:lnTo>
                  <a:lnTo>
                    <a:pt x="169" y="77"/>
                  </a:lnTo>
                  <a:lnTo>
                    <a:pt x="159" y="69"/>
                  </a:lnTo>
                  <a:lnTo>
                    <a:pt x="149" y="63"/>
                  </a:lnTo>
                  <a:lnTo>
                    <a:pt x="137" y="55"/>
                  </a:lnTo>
                  <a:lnTo>
                    <a:pt x="125" y="48"/>
                  </a:lnTo>
                  <a:lnTo>
                    <a:pt x="114" y="40"/>
                  </a:lnTo>
                  <a:lnTo>
                    <a:pt x="101" y="33"/>
                  </a:lnTo>
                  <a:lnTo>
                    <a:pt x="89" y="27"/>
                  </a:lnTo>
                  <a:lnTo>
                    <a:pt x="77" y="20"/>
                  </a:lnTo>
                  <a:lnTo>
                    <a:pt x="66" y="15"/>
                  </a:lnTo>
                  <a:lnTo>
                    <a:pt x="54" y="9"/>
                  </a:lnTo>
                  <a:lnTo>
                    <a:pt x="42" y="6"/>
                  </a:lnTo>
                  <a:lnTo>
                    <a:pt x="32" y="3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5"/>
                  </a:lnTo>
                  <a:lnTo>
                    <a:pt x="16" y="8"/>
                  </a:lnTo>
                  <a:lnTo>
                    <a:pt x="26" y="13"/>
                  </a:lnTo>
                  <a:lnTo>
                    <a:pt x="35" y="17"/>
                  </a:lnTo>
                  <a:lnTo>
                    <a:pt x="47" y="22"/>
                  </a:lnTo>
                  <a:lnTo>
                    <a:pt x="58" y="28"/>
                  </a:lnTo>
                  <a:lnTo>
                    <a:pt x="71" y="34"/>
                  </a:lnTo>
                  <a:lnTo>
                    <a:pt x="83" y="40"/>
                  </a:lnTo>
                  <a:lnTo>
                    <a:pt x="96" y="48"/>
                  </a:lnTo>
                  <a:lnTo>
                    <a:pt x="109" y="55"/>
                  </a:lnTo>
                  <a:lnTo>
                    <a:pt x="121" y="64"/>
                  </a:lnTo>
                  <a:lnTo>
                    <a:pt x="134" y="72"/>
                  </a:lnTo>
                  <a:lnTo>
                    <a:pt x="146" y="81"/>
                  </a:lnTo>
                  <a:lnTo>
                    <a:pt x="158" y="90"/>
                  </a:lnTo>
                  <a:lnTo>
                    <a:pt x="169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8" name="Freeform 890"/>
            <p:cNvSpPr>
              <a:spLocks/>
            </p:cNvSpPr>
            <p:nvPr/>
          </p:nvSpPr>
          <p:spPr bwMode="auto">
            <a:xfrm>
              <a:off x="4541" y="3392"/>
              <a:ext cx="9" cy="25"/>
            </a:xfrm>
            <a:custGeom>
              <a:avLst/>
              <a:gdLst>
                <a:gd name="T0" fmla="*/ 0 w 74"/>
                <a:gd name="T1" fmla="*/ 0 h 174"/>
                <a:gd name="T2" fmla="*/ 0 w 74"/>
                <a:gd name="T3" fmla="*/ 0 h 174"/>
                <a:gd name="T4" fmla="*/ 0 w 74"/>
                <a:gd name="T5" fmla="*/ 0 h 174"/>
                <a:gd name="T6" fmla="*/ 0 w 74"/>
                <a:gd name="T7" fmla="*/ 0 h 174"/>
                <a:gd name="T8" fmla="*/ 0 w 74"/>
                <a:gd name="T9" fmla="*/ 0 h 174"/>
                <a:gd name="T10" fmla="*/ 0 w 74"/>
                <a:gd name="T11" fmla="*/ 0 h 174"/>
                <a:gd name="T12" fmla="*/ 0 w 74"/>
                <a:gd name="T13" fmla="*/ 0 h 174"/>
                <a:gd name="T14" fmla="*/ 0 w 74"/>
                <a:gd name="T15" fmla="*/ 0 h 174"/>
                <a:gd name="T16" fmla="*/ 0 w 74"/>
                <a:gd name="T17" fmla="*/ 0 h 174"/>
                <a:gd name="T18" fmla="*/ 0 w 74"/>
                <a:gd name="T19" fmla="*/ 0 h 174"/>
                <a:gd name="T20" fmla="*/ 0 w 74"/>
                <a:gd name="T21" fmla="*/ 0 h 174"/>
                <a:gd name="T22" fmla="*/ 0 w 74"/>
                <a:gd name="T23" fmla="*/ 0 h 174"/>
                <a:gd name="T24" fmla="*/ 0 w 74"/>
                <a:gd name="T25" fmla="*/ 0 h 174"/>
                <a:gd name="T26" fmla="*/ 0 w 74"/>
                <a:gd name="T27" fmla="*/ 0 h 174"/>
                <a:gd name="T28" fmla="*/ 0 w 74"/>
                <a:gd name="T29" fmla="*/ 0 h 174"/>
                <a:gd name="T30" fmla="*/ 0 w 74"/>
                <a:gd name="T31" fmla="*/ 0 h 174"/>
                <a:gd name="T32" fmla="*/ 0 w 74"/>
                <a:gd name="T33" fmla="*/ 0 h 174"/>
                <a:gd name="T34" fmla="*/ 0 w 74"/>
                <a:gd name="T35" fmla="*/ 0 h 174"/>
                <a:gd name="T36" fmla="*/ 0 w 74"/>
                <a:gd name="T37" fmla="*/ 0 h 174"/>
                <a:gd name="T38" fmla="*/ 0 w 74"/>
                <a:gd name="T39" fmla="*/ 0 h 174"/>
                <a:gd name="T40" fmla="*/ 0 w 74"/>
                <a:gd name="T41" fmla="*/ 0 h 174"/>
                <a:gd name="T42" fmla="*/ 0 w 74"/>
                <a:gd name="T43" fmla="*/ 0 h 174"/>
                <a:gd name="T44" fmla="*/ 0 w 74"/>
                <a:gd name="T45" fmla="*/ 0 h 174"/>
                <a:gd name="T46" fmla="*/ 0 w 74"/>
                <a:gd name="T47" fmla="*/ 0 h 174"/>
                <a:gd name="T48" fmla="*/ 0 w 74"/>
                <a:gd name="T49" fmla="*/ 0 h 1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4"/>
                <a:gd name="T76" fmla="*/ 0 h 174"/>
                <a:gd name="T77" fmla="*/ 74 w 74"/>
                <a:gd name="T78" fmla="*/ 174 h 1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4" h="174">
                  <a:moveTo>
                    <a:pt x="28" y="12"/>
                  </a:moveTo>
                  <a:lnTo>
                    <a:pt x="26" y="7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5" y="39"/>
                  </a:lnTo>
                  <a:lnTo>
                    <a:pt x="13" y="66"/>
                  </a:lnTo>
                  <a:lnTo>
                    <a:pt x="24" y="92"/>
                  </a:lnTo>
                  <a:lnTo>
                    <a:pt x="36" y="118"/>
                  </a:lnTo>
                  <a:lnTo>
                    <a:pt x="49" y="141"/>
                  </a:lnTo>
                  <a:lnTo>
                    <a:pt x="61" y="159"/>
                  </a:lnTo>
                  <a:lnTo>
                    <a:pt x="69" y="171"/>
                  </a:lnTo>
                  <a:lnTo>
                    <a:pt x="74" y="174"/>
                  </a:lnTo>
                  <a:lnTo>
                    <a:pt x="72" y="162"/>
                  </a:lnTo>
                  <a:lnTo>
                    <a:pt x="67" y="147"/>
                  </a:lnTo>
                  <a:lnTo>
                    <a:pt x="61" y="128"/>
                  </a:lnTo>
                  <a:lnTo>
                    <a:pt x="53" y="105"/>
                  </a:lnTo>
                  <a:lnTo>
                    <a:pt x="46" y="82"/>
                  </a:lnTo>
                  <a:lnTo>
                    <a:pt x="38" y="58"/>
                  </a:lnTo>
                  <a:lnTo>
                    <a:pt x="32" y="35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9" name="Freeform 891"/>
            <p:cNvSpPr>
              <a:spLocks/>
            </p:cNvSpPr>
            <p:nvPr/>
          </p:nvSpPr>
          <p:spPr bwMode="auto">
            <a:xfrm>
              <a:off x="4537" y="3379"/>
              <a:ext cx="5" cy="12"/>
            </a:xfrm>
            <a:custGeom>
              <a:avLst/>
              <a:gdLst>
                <a:gd name="T0" fmla="*/ 0 w 39"/>
                <a:gd name="T1" fmla="*/ 0 h 87"/>
                <a:gd name="T2" fmla="*/ 0 w 39"/>
                <a:gd name="T3" fmla="*/ 0 h 87"/>
                <a:gd name="T4" fmla="*/ 0 w 39"/>
                <a:gd name="T5" fmla="*/ 0 h 87"/>
                <a:gd name="T6" fmla="*/ 0 w 39"/>
                <a:gd name="T7" fmla="*/ 0 h 87"/>
                <a:gd name="T8" fmla="*/ 0 w 39"/>
                <a:gd name="T9" fmla="*/ 0 h 87"/>
                <a:gd name="T10" fmla="*/ 0 w 39"/>
                <a:gd name="T11" fmla="*/ 0 h 87"/>
                <a:gd name="T12" fmla="*/ 0 w 39"/>
                <a:gd name="T13" fmla="*/ 0 h 87"/>
                <a:gd name="T14" fmla="*/ 0 w 39"/>
                <a:gd name="T15" fmla="*/ 0 h 87"/>
                <a:gd name="T16" fmla="*/ 0 w 39"/>
                <a:gd name="T17" fmla="*/ 0 h 87"/>
                <a:gd name="T18" fmla="*/ 0 w 39"/>
                <a:gd name="T19" fmla="*/ 0 h 87"/>
                <a:gd name="T20" fmla="*/ 0 w 39"/>
                <a:gd name="T21" fmla="*/ 0 h 87"/>
                <a:gd name="T22" fmla="*/ 0 w 39"/>
                <a:gd name="T23" fmla="*/ 0 h 87"/>
                <a:gd name="T24" fmla="*/ 0 w 39"/>
                <a:gd name="T25" fmla="*/ 0 h 87"/>
                <a:gd name="T26" fmla="*/ 0 w 39"/>
                <a:gd name="T27" fmla="*/ 0 h 87"/>
                <a:gd name="T28" fmla="*/ 0 w 39"/>
                <a:gd name="T29" fmla="*/ 0 h 87"/>
                <a:gd name="T30" fmla="*/ 0 w 39"/>
                <a:gd name="T31" fmla="*/ 0 h 87"/>
                <a:gd name="T32" fmla="*/ 0 w 39"/>
                <a:gd name="T33" fmla="*/ 0 h 87"/>
                <a:gd name="T34" fmla="*/ 0 w 39"/>
                <a:gd name="T35" fmla="*/ 0 h 87"/>
                <a:gd name="T36" fmla="*/ 0 w 39"/>
                <a:gd name="T37" fmla="*/ 0 h 87"/>
                <a:gd name="T38" fmla="*/ 0 w 39"/>
                <a:gd name="T39" fmla="*/ 0 h 87"/>
                <a:gd name="T40" fmla="*/ 0 w 39"/>
                <a:gd name="T41" fmla="*/ 0 h 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"/>
                <a:gd name="T64" fmla="*/ 0 h 87"/>
                <a:gd name="T65" fmla="*/ 39 w 39"/>
                <a:gd name="T66" fmla="*/ 87 h 8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" h="87">
                  <a:moveTo>
                    <a:pt x="20" y="9"/>
                  </a:moveTo>
                  <a:lnTo>
                    <a:pt x="19" y="5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" y="35"/>
                  </a:lnTo>
                  <a:lnTo>
                    <a:pt x="7" y="48"/>
                  </a:lnTo>
                  <a:lnTo>
                    <a:pt x="13" y="60"/>
                  </a:lnTo>
                  <a:lnTo>
                    <a:pt x="19" y="72"/>
                  </a:lnTo>
                  <a:lnTo>
                    <a:pt x="25" y="81"/>
                  </a:lnTo>
                  <a:lnTo>
                    <a:pt x="33" y="86"/>
                  </a:lnTo>
                  <a:lnTo>
                    <a:pt x="38" y="87"/>
                  </a:lnTo>
                  <a:lnTo>
                    <a:pt x="39" y="70"/>
                  </a:lnTo>
                  <a:lnTo>
                    <a:pt x="34" y="50"/>
                  </a:lnTo>
                  <a:lnTo>
                    <a:pt x="27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00" name="Freeform 892"/>
            <p:cNvSpPr>
              <a:spLocks/>
            </p:cNvSpPr>
            <p:nvPr/>
          </p:nvSpPr>
          <p:spPr bwMode="auto">
            <a:xfrm>
              <a:off x="4533" y="3370"/>
              <a:ext cx="4" cy="7"/>
            </a:xfrm>
            <a:custGeom>
              <a:avLst/>
              <a:gdLst>
                <a:gd name="T0" fmla="*/ 0 w 34"/>
                <a:gd name="T1" fmla="*/ 0 h 51"/>
                <a:gd name="T2" fmla="*/ 0 w 34"/>
                <a:gd name="T3" fmla="*/ 0 h 51"/>
                <a:gd name="T4" fmla="*/ 0 w 34"/>
                <a:gd name="T5" fmla="*/ 0 h 51"/>
                <a:gd name="T6" fmla="*/ 0 w 34"/>
                <a:gd name="T7" fmla="*/ 0 h 51"/>
                <a:gd name="T8" fmla="*/ 0 w 34"/>
                <a:gd name="T9" fmla="*/ 0 h 51"/>
                <a:gd name="T10" fmla="*/ 0 w 34"/>
                <a:gd name="T11" fmla="*/ 0 h 51"/>
                <a:gd name="T12" fmla="*/ 0 w 34"/>
                <a:gd name="T13" fmla="*/ 0 h 51"/>
                <a:gd name="T14" fmla="*/ 0 w 34"/>
                <a:gd name="T15" fmla="*/ 0 h 51"/>
                <a:gd name="T16" fmla="*/ 0 w 34"/>
                <a:gd name="T17" fmla="*/ 0 h 51"/>
                <a:gd name="T18" fmla="*/ 0 w 34"/>
                <a:gd name="T19" fmla="*/ 0 h 51"/>
                <a:gd name="T20" fmla="*/ 0 w 34"/>
                <a:gd name="T21" fmla="*/ 0 h 51"/>
                <a:gd name="T22" fmla="*/ 0 w 34"/>
                <a:gd name="T23" fmla="*/ 0 h 51"/>
                <a:gd name="T24" fmla="*/ 0 w 34"/>
                <a:gd name="T25" fmla="*/ 0 h 51"/>
                <a:gd name="T26" fmla="*/ 0 w 34"/>
                <a:gd name="T27" fmla="*/ 0 h 51"/>
                <a:gd name="T28" fmla="*/ 0 w 34"/>
                <a:gd name="T29" fmla="*/ 0 h 51"/>
                <a:gd name="T30" fmla="*/ 0 w 34"/>
                <a:gd name="T31" fmla="*/ 0 h 51"/>
                <a:gd name="T32" fmla="*/ 0 w 34"/>
                <a:gd name="T33" fmla="*/ 0 h 51"/>
                <a:gd name="T34" fmla="*/ 0 w 34"/>
                <a:gd name="T35" fmla="*/ 0 h 51"/>
                <a:gd name="T36" fmla="*/ 0 w 34"/>
                <a:gd name="T37" fmla="*/ 0 h 51"/>
                <a:gd name="T38" fmla="*/ 0 w 34"/>
                <a:gd name="T39" fmla="*/ 0 h 51"/>
                <a:gd name="T40" fmla="*/ 0 w 34"/>
                <a:gd name="T41" fmla="*/ 0 h 51"/>
                <a:gd name="T42" fmla="*/ 0 w 34"/>
                <a:gd name="T43" fmla="*/ 0 h 51"/>
                <a:gd name="T44" fmla="*/ 0 w 34"/>
                <a:gd name="T45" fmla="*/ 0 h 51"/>
                <a:gd name="T46" fmla="*/ 0 w 34"/>
                <a:gd name="T47" fmla="*/ 0 h 51"/>
                <a:gd name="T48" fmla="*/ 0 w 34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4"/>
                <a:gd name="T76" fmla="*/ 0 h 51"/>
                <a:gd name="T77" fmla="*/ 34 w 34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4" h="51">
                  <a:moveTo>
                    <a:pt x="18" y="7"/>
                  </a:moveTo>
                  <a:lnTo>
                    <a:pt x="18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3"/>
                  </a:lnTo>
                  <a:lnTo>
                    <a:pt x="8" y="30"/>
                  </a:lnTo>
                  <a:lnTo>
                    <a:pt x="13" y="37"/>
                  </a:lnTo>
                  <a:lnTo>
                    <a:pt x="18" y="43"/>
                  </a:lnTo>
                  <a:lnTo>
                    <a:pt x="25" y="47"/>
                  </a:lnTo>
                  <a:lnTo>
                    <a:pt x="30" y="51"/>
                  </a:lnTo>
                  <a:lnTo>
                    <a:pt x="34" y="51"/>
                  </a:lnTo>
                  <a:lnTo>
                    <a:pt x="33" y="40"/>
                  </a:lnTo>
                  <a:lnTo>
                    <a:pt x="29" y="27"/>
                  </a:lnTo>
                  <a:lnTo>
                    <a:pt x="23" y="15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01" name="Freeform 893"/>
            <p:cNvSpPr>
              <a:spLocks/>
            </p:cNvSpPr>
            <p:nvPr/>
          </p:nvSpPr>
          <p:spPr bwMode="auto">
            <a:xfrm>
              <a:off x="4529" y="3364"/>
              <a:ext cx="6" cy="4"/>
            </a:xfrm>
            <a:custGeom>
              <a:avLst/>
              <a:gdLst>
                <a:gd name="T0" fmla="*/ 0 w 46"/>
                <a:gd name="T1" fmla="*/ 0 h 33"/>
                <a:gd name="T2" fmla="*/ 0 w 46"/>
                <a:gd name="T3" fmla="*/ 0 h 33"/>
                <a:gd name="T4" fmla="*/ 0 w 46"/>
                <a:gd name="T5" fmla="*/ 0 h 33"/>
                <a:gd name="T6" fmla="*/ 0 w 46"/>
                <a:gd name="T7" fmla="*/ 0 h 33"/>
                <a:gd name="T8" fmla="*/ 0 w 46"/>
                <a:gd name="T9" fmla="*/ 0 h 33"/>
                <a:gd name="T10" fmla="*/ 0 w 46"/>
                <a:gd name="T11" fmla="*/ 0 h 33"/>
                <a:gd name="T12" fmla="*/ 0 w 46"/>
                <a:gd name="T13" fmla="*/ 0 h 33"/>
                <a:gd name="T14" fmla="*/ 0 w 46"/>
                <a:gd name="T15" fmla="*/ 0 h 33"/>
                <a:gd name="T16" fmla="*/ 0 w 46"/>
                <a:gd name="T17" fmla="*/ 0 h 33"/>
                <a:gd name="T18" fmla="*/ 0 w 46"/>
                <a:gd name="T19" fmla="*/ 0 h 33"/>
                <a:gd name="T20" fmla="*/ 0 w 46"/>
                <a:gd name="T21" fmla="*/ 0 h 33"/>
                <a:gd name="T22" fmla="*/ 0 w 46"/>
                <a:gd name="T23" fmla="*/ 0 h 33"/>
                <a:gd name="T24" fmla="*/ 0 w 46"/>
                <a:gd name="T25" fmla="*/ 0 h 33"/>
                <a:gd name="T26" fmla="*/ 0 w 46"/>
                <a:gd name="T27" fmla="*/ 0 h 33"/>
                <a:gd name="T28" fmla="*/ 0 w 46"/>
                <a:gd name="T29" fmla="*/ 0 h 33"/>
                <a:gd name="T30" fmla="*/ 0 w 46"/>
                <a:gd name="T31" fmla="*/ 0 h 33"/>
                <a:gd name="T32" fmla="*/ 0 w 46"/>
                <a:gd name="T33" fmla="*/ 0 h 33"/>
                <a:gd name="T34" fmla="*/ 0 w 46"/>
                <a:gd name="T35" fmla="*/ 0 h 33"/>
                <a:gd name="T36" fmla="*/ 0 w 46"/>
                <a:gd name="T37" fmla="*/ 0 h 33"/>
                <a:gd name="T38" fmla="*/ 0 w 46"/>
                <a:gd name="T39" fmla="*/ 0 h 33"/>
                <a:gd name="T40" fmla="*/ 0 w 46"/>
                <a:gd name="T41" fmla="*/ 0 h 33"/>
                <a:gd name="T42" fmla="*/ 0 w 46"/>
                <a:gd name="T43" fmla="*/ 0 h 33"/>
                <a:gd name="T44" fmla="*/ 0 w 46"/>
                <a:gd name="T45" fmla="*/ 0 h 33"/>
                <a:gd name="T46" fmla="*/ 0 w 46"/>
                <a:gd name="T47" fmla="*/ 0 h 33"/>
                <a:gd name="T48" fmla="*/ 0 w 46"/>
                <a:gd name="T49" fmla="*/ 0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"/>
                <a:gd name="T76" fmla="*/ 0 h 33"/>
                <a:gd name="T77" fmla="*/ 46 w 46"/>
                <a:gd name="T78" fmla="*/ 33 h 3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" h="33">
                  <a:moveTo>
                    <a:pt x="37" y="24"/>
                  </a:moveTo>
                  <a:lnTo>
                    <a:pt x="41" y="22"/>
                  </a:lnTo>
                  <a:lnTo>
                    <a:pt x="45" y="19"/>
                  </a:lnTo>
                  <a:lnTo>
                    <a:pt x="46" y="15"/>
                  </a:lnTo>
                  <a:lnTo>
                    <a:pt x="46" y="10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7"/>
                  </a:lnTo>
                  <a:lnTo>
                    <a:pt x="5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1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21" y="31"/>
                  </a:lnTo>
                  <a:lnTo>
                    <a:pt x="26" y="30"/>
                  </a:lnTo>
                  <a:lnTo>
                    <a:pt x="32" y="28"/>
                  </a:lnTo>
                  <a:lnTo>
                    <a:pt x="3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02" name="Freeform 894"/>
            <p:cNvSpPr>
              <a:spLocks/>
            </p:cNvSpPr>
            <p:nvPr/>
          </p:nvSpPr>
          <p:spPr bwMode="auto">
            <a:xfrm>
              <a:off x="4502" y="3356"/>
              <a:ext cx="23" cy="31"/>
            </a:xfrm>
            <a:custGeom>
              <a:avLst/>
              <a:gdLst>
                <a:gd name="T0" fmla="*/ 0 w 177"/>
                <a:gd name="T1" fmla="*/ 0 h 219"/>
                <a:gd name="T2" fmla="*/ 0 w 177"/>
                <a:gd name="T3" fmla="*/ 0 h 219"/>
                <a:gd name="T4" fmla="*/ 0 w 177"/>
                <a:gd name="T5" fmla="*/ 0 h 219"/>
                <a:gd name="T6" fmla="*/ 0 w 177"/>
                <a:gd name="T7" fmla="*/ 0 h 219"/>
                <a:gd name="T8" fmla="*/ 0 w 177"/>
                <a:gd name="T9" fmla="*/ 0 h 219"/>
                <a:gd name="T10" fmla="*/ 0 w 177"/>
                <a:gd name="T11" fmla="*/ 0 h 219"/>
                <a:gd name="T12" fmla="*/ 0 w 177"/>
                <a:gd name="T13" fmla="*/ 0 h 219"/>
                <a:gd name="T14" fmla="*/ 0 w 177"/>
                <a:gd name="T15" fmla="*/ 0 h 219"/>
                <a:gd name="T16" fmla="*/ 0 w 177"/>
                <a:gd name="T17" fmla="*/ 0 h 219"/>
                <a:gd name="T18" fmla="*/ 0 w 177"/>
                <a:gd name="T19" fmla="*/ 0 h 219"/>
                <a:gd name="T20" fmla="*/ 0 w 177"/>
                <a:gd name="T21" fmla="*/ 0 h 219"/>
                <a:gd name="T22" fmla="*/ 0 w 177"/>
                <a:gd name="T23" fmla="*/ 0 h 219"/>
                <a:gd name="T24" fmla="*/ 0 w 177"/>
                <a:gd name="T25" fmla="*/ 0 h 219"/>
                <a:gd name="T26" fmla="*/ 0 w 177"/>
                <a:gd name="T27" fmla="*/ 0 h 219"/>
                <a:gd name="T28" fmla="*/ 0 w 177"/>
                <a:gd name="T29" fmla="*/ 0 h 219"/>
                <a:gd name="T30" fmla="*/ 0 w 177"/>
                <a:gd name="T31" fmla="*/ 0 h 219"/>
                <a:gd name="T32" fmla="*/ 0 w 177"/>
                <a:gd name="T33" fmla="*/ 0 h 219"/>
                <a:gd name="T34" fmla="*/ 0 w 177"/>
                <a:gd name="T35" fmla="*/ 0 h 219"/>
                <a:gd name="T36" fmla="*/ 0 w 177"/>
                <a:gd name="T37" fmla="*/ 0 h 219"/>
                <a:gd name="T38" fmla="*/ 0 w 177"/>
                <a:gd name="T39" fmla="*/ 0 h 219"/>
                <a:gd name="T40" fmla="*/ 0 w 177"/>
                <a:gd name="T41" fmla="*/ 0 h 219"/>
                <a:gd name="T42" fmla="*/ 0 w 177"/>
                <a:gd name="T43" fmla="*/ 0 h 219"/>
                <a:gd name="T44" fmla="*/ 0 w 177"/>
                <a:gd name="T45" fmla="*/ 0 h 219"/>
                <a:gd name="T46" fmla="*/ 0 w 177"/>
                <a:gd name="T47" fmla="*/ 0 h 219"/>
                <a:gd name="T48" fmla="*/ 0 w 177"/>
                <a:gd name="T49" fmla="*/ 0 h 219"/>
                <a:gd name="T50" fmla="*/ 0 w 177"/>
                <a:gd name="T51" fmla="*/ 0 h 219"/>
                <a:gd name="T52" fmla="*/ 0 w 177"/>
                <a:gd name="T53" fmla="*/ 0 h 219"/>
                <a:gd name="T54" fmla="*/ 0 w 177"/>
                <a:gd name="T55" fmla="*/ 0 h 219"/>
                <a:gd name="T56" fmla="*/ 0 w 177"/>
                <a:gd name="T57" fmla="*/ 0 h 219"/>
                <a:gd name="T58" fmla="*/ 0 w 177"/>
                <a:gd name="T59" fmla="*/ 0 h 219"/>
                <a:gd name="T60" fmla="*/ 0 w 177"/>
                <a:gd name="T61" fmla="*/ 0 h 219"/>
                <a:gd name="T62" fmla="*/ 0 w 177"/>
                <a:gd name="T63" fmla="*/ 0 h 219"/>
                <a:gd name="T64" fmla="*/ 0 w 177"/>
                <a:gd name="T65" fmla="*/ 0 h 219"/>
                <a:gd name="T66" fmla="*/ 0 w 177"/>
                <a:gd name="T67" fmla="*/ 0 h 219"/>
                <a:gd name="T68" fmla="*/ 0 w 177"/>
                <a:gd name="T69" fmla="*/ 0 h 219"/>
                <a:gd name="T70" fmla="*/ 0 w 177"/>
                <a:gd name="T71" fmla="*/ 0 h 219"/>
                <a:gd name="T72" fmla="*/ 0 w 177"/>
                <a:gd name="T73" fmla="*/ 0 h 219"/>
                <a:gd name="T74" fmla="*/ 0 w 177"/>
                <a:gd name="T75" fmla="*/ 0 h 219"/>
                <a:gd name="T76" fmla="*/ 0 w 177"/>
                <a:gd name="T77" fmla="*/ 0 h 219"/>
                <a:gd name="T78" fmla="*/ 0 w 177"/>
                <a:gd name="T79" fmla="*/ 0 h 219"/>
                <a:gd name="T80" fmla="*/ 0 w 177"/>
                <a:gd name="T81" fmla="*/ 0 h 219"/>
                <a:gd name="T82" fmla="*/ 0 w 177"/>
                <a:gd name="T83" fmla="*/ 0 h 219"/>
                <a:gd name="T84" fmla="*/ 0 w 177"/>
                <a:gd name="T85" fmla="*/ 0 h 219"/>
                <a:gd name="T86" fmla="*/ 0 w 177"/>
                <a:gd name="T87" fmla="*/ 0 h 219"/>
                <a:gd name="T88" fmla="*/ 0 w 177"/>
                <a:gd name="T89" fmla="*/ 0 h 219"/>
                <a:gd name="T90" fmla="*/ 0 w 177"/>
                <a:gd name="T91" fmla="*/ 0 h 219"/>
                <a:gd name="T92" fmla="*/ 0 w 177"/>
                <a:gd name="T93" fmla="*/ 0 h 219"/>
                <a:gd name="T94" fmla="*/ 0 w 177"/>
                <a:gd name="T95" fmla="*/ 0 h 219"/>
                <a:gd name="T96" fmla="*/ 0 w 177"/>
                <a:gd name="T97" fmla="*/ 0 h 219"/>
                <a:gd name="T98" fmla="*/ 0 w 177"/>
                <a:gd name="T99" fmla="*/ 0 h 219"/>
                <a:gd name="T100" fmla="*/ 0 w 177"/>
                <a:gd name="T101" fmla="*/ 0 h 219"/>
                <a:gd name="T102" fmla="*/ 0 w 177"/>
                <a:gd name="T103" fmla="*/ 0 h 219"/>
                <a:gd name="T104" fmla="*/ 0 w 177"/>
                <a:gd name="T105" fmla="*/ 0 h 219"/>
                <a:gd name="T106" fmla="*/ 0 w 177"/>
                <a:gd name="T107" fmla="*/ 0 h 219"/>
                <a:gd name="T108" fmla="*/ 0 w 177"/>
                <a:gd name="T109" fmla="*/ 0 h 219"/>
                <a:gd name="T110" fmla="*/ 0 w 177"/>
                <a:gd name="T111" fmla="*/ 0 h 219"/>
                <a:gd name="T112" fmla="*/ 0 w 177"/>
                <a:gd name="T113" fmla="*/ 0 h 219"/>
                <a:gd name="T114" fmla="*/ 0 w 177"/>
                <a:gd name="T115" fmla="*/ 0 h 219"/>
                <a:gd name="T116" fmla="*/ 0 w 177"/>
                <a:gd name="T117" fmla="*/ 0 h 219"/>
                <a:gd name="T118" fmla="*/ 0 w 177"/>
                <a:gd name="T119" fmla="*/ 0 h 219"/>
                <a:gd name="T120" fmla="*/ 0 w 177"/>
                <a:gd name="T121" fmla="*/ 0 h 2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7"/>
                <a:gd name="T184" fmla="*/ 0 h 219"/>
                <a:gd name="T185" fmla="*/ 177 w 177"/>
                <a:gd name="T186" fmla="*/ 219 h 21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7" h="219">
                  <a:moveTo>
                    <a:pt x="65" y="33"/>
                  </a:moveTo>
                  <a:lnTo>
                    <a:pt x="52" y="43"/>
                  </a:lnTo>
                  <a:lnTo>
                    <a:pt x="41" y="54"/>
                  </a:lnTo>
                  <a:lnTo>
                    <a:pt x="29" y="66"/>
                  </a:lnTo>
                  <a:lnTo>
                    <a:pt x="20" y="79"/>
                  </a:lnTo>
                  <a:lnTo>
                    <a:pt x="12" y="93"/>
                  </a:lnTo>
                  <a:lnTo>
                    <a:pt x="6" y="107"/>
                  </a:lnTo>
                  <a:lnTo>
                    <a:pt x="2" y="121"/>
                  </a:lnTo>
                  <a:lnTo>
                    <a:pt x="0" y="136"/>
                  </a:lnTo>
                  <a:lnTo>
                    <a:pt x="2" y="158"/>
                  </a:lnTo>
                  <a:lnTo>
                    <a:pt x="10" y="177"/>
                  </a:lnTo>
                  <a:lnTo>
                    <a:pt x="23" y="193"/>
                  </a:lnTo>
                  <a:lnTo>
                    <a:pt x="38" y="204"/>
                  </a:lnTo>
                  <a:lnTo>
                    <a:pt x="57" y="213"/>
                  </a:lnTo>
                  <a:lnTo>
                    <a:pt x="78" y="218"/>
                  </a:lnTo>
                  <a:lnTo>
                    <a:pt x="98" y="219"/>
                  </a:lnTo>
                  <a:lnTo>
                    <a:pt x="118" y="216"/>
                  </a:lnTo>
                  <a:lnTo>
                    <a:pt x="123" y="216"/>
                  </a:lnTo>
                  <a:lnTo>
                    <a:pt x="127" y="214"/>
                  </a:lnTo>
                  <a:lnTo>
                    <a:pt x="130" y="210"/>
                  </a:lnTo>
                  <a:lnTo>
                    <a:pt x="131" y="205"/>
                  </a:lnTo>
                  <a:lnTo>
                    <a:pt x="130" y="203"/>
                  </a:lnTo>
                  <a:lnTo>
                    <a:pt x="127" y="203"/>
                  </a:lnTo>
                  <a:lnTo>
                    <a:pt x="123" y="202"/>
                  </a:lnTo>
                  <a:lnTo>
                    <a:pt x="117" y="202"/>
                  </a:lnTo>
                  <a:lnTo>
                    <a:pt x="111" y="202"/>
                  </a:lnTo>
                  <a:lnTo>
                    <a:pt x="106" y="202"/>
                  </a:lnTo>
                  <a:lnTo>
                    <a:pt x="100" y="202"/>
                  </a:lnTo>
                  <a:lnTo>
                    <a:pt x="97" y="202"/>
                  </a:lnTo>
                  <a:lnTo>
                    <a:pt x="87" y="201"/>
                  </a:lnTo>
                  <a:lnTo>
                    <a:pt x="77" y="200"/>
                  </a:lnTo>
                  <a:lnTo>
                    <a:pt x="67" y="199"/>
                  </a:lnTo>
                  <a:lnTo>
                    <a:pt x="56" y="196"/>
                  </a:lnTo>
                  <a:lnTo>
                    <a:pt x="46" y="193"/>
                  </a:lnTo>
                  <a:lnTo>
                    <a:pt x="35" y="185"/>
                  </a:lnTo>
                  <a:lnTo>
                    <a:pt x="26" y="175"/>
                  </a:lnTo>
                  <a:lnTo>
                    <a:pt x="15" y="162"/>
                  </a:lnTo>
                  <a:lnTo>
                    <a:pt x="13" y="146"/>
                  </a:lnTo>
                  <a:lnTo>
                    <a:pt x="14" y="131"/>
                  </a:lnTo>
                  <a:lnTo>
                    <a:pt x="19" y="116"/>
                  </a:lnTo>
                  <a:lnTo>
                    <a:pt x="25" y="102"/>
                  </a:lnTo>
                  <a:lnTo>
                    <a:pt x="34" y="89"/>
                  </a:lnTo>
                  <a:lnTo>
                    <a:pt x="45" y="76"/>
                  </a:lnTo>
                  <a:lnTo>
                    <a:pt x="56" y="65"/>
                  </a:lnTo>
                  <a:lnTo>
                    <a:pt x="70" y="55"/>
                  </a:lnTo>
                  <a:lnTo>
                    <a:pt x="84" y="45"/>
                  </a:lnTo>
                  <a:lnTo>
                    <a:pt x="98" y="37"/>
                  </a:lnTo>
                  <a:lnTo>
                    <a:pt x="113" y="29"/>
                  </a:lnTo>
                  <a:lnTo>
                    <a:pt x="127" y="23"/>
                  </a:lnTo>
                  <a:lnTo>
                    <a:pt x="141" y="17"/>
                  </a:lnTo>
                  <a:lnTo>
                    <a:pt x="154" y="12"/>
                  </a:lnTo>
                  <a:lnTo>
                    <a:pt x="167" y="9"/>
                  </a:lnTo>
                  <a:lnTo>
                    <a:pt x="177" y="7"/>
                  </a:lnTo>
                  <a:lnTo>
                    <a:pt x="170" y="2"/>
                  </a:lnTo>
                  <a:lnTo>
                    <a:pt x="158" y="0"/>
                  </a:lnTo>
                  <a:lnTo>
                    <a:pt x="145" y="2"/>
                  </a:lnTo>
                  <a:lnTo>
                    <a:pt x="129" y="6"/>
                  </a:lnTo>
                  <a:lnTo>
                    <a:pt x="111" y="11"/>
                  </a:lnTo>
                  <a:lnTo>
                    <a:pt x="94" y="17"/>
                  </a:lnTo>
                  <a:lnTo>
                    <a:pt x="78" y="26"/>
                  </a:lnTo>
                  <a:lnTo>
                    <a:pt x="6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03" name="Freeform 895"/>
            <p:cNvSpPr>
              <a:spLocks/>
            </p:cNvSpPr>
            <p:nvPr/>
          </p:nvSpPr>
          <p:spPr bwMode="auto">
            <a:xfrm>
              <a:off x="4540" y="3355"/>
              <a:ext cx="15" cy="25"/>
            </a:xfrm>
            <a:custGeom>
              <a:avLst/>
              <a:gdLst>
                <a:gd name="T0" fmla="*/ 0 w 115"/>
                <a:gd name="T1" fmla="*/ 0 h 170"/>
                <a:gd name="T2" fmla="*/ 0 w 115"/>
                <a:gd name="T3" fmla="*/ 0 h 170"/>
                <a:gd name="T4" fmla="*/ 0 w 115"/>
                <a:gd name="T5" fmla="*/ 0 h 170"/>
                <a:gd name="T6" fmla="*/ 0 w 115"/>
                <a:gd name="T7" fmla="*/ 0 h 170"/>
                <a:gd name="T8" fmla="*/ 0 w 115"/>
                <a:gd name="T9" fmla="*/ 0 h 170"/>
                <a:gd name="T10" fmla="*/ 0 w 115"/>
                <a:gd name="T11" fmla="*/ 0 h 170"/>
                <a:gd name="T12" fmla="*/ 0 w 115"/>
                <a:gd name="T13" fmla="*/ 0 h 170"/>
                <a:gd name="T14" fmla="*/ 0 w 115"/>
                <a:gd name="T15" fmla="*/ 0 h 170"/>
                <a:gd name="T16" fmla="*/ 0 w 115"/>
                <a:gd name="T17" fmla="*/ 0 h 170"/>
                <a:gd name="T18" fmla="*/ 0 w 115"/>
                <a:gd name="T19" fmla="*/ 0 h 170"/>
                <a:gd name="T20" fmla="*/ 0 w 115"/>
                <a:gd name="T21" fmla="*/ 0 h 170"/>
                <a:gd name="T22" fmla="*/ 0 w 115"/>
                <a:gd name="T23" fmla="*/ 0 h 170"/>
                <a:gd name="T24" fmla="*/ 0 w 115"/>
                <a:gd name="T25" fmla="*/ 0 h 170"/>
                <a:gd name="T26" fmla="*/ 0 w 115"/>
                <a:gd name="T27" fmla="*/ 0 h 170"/>
                <a:gd name="T28" fmla="*/ 0 w 115"/>
                <a:gd name="T29" fmla="*/ 0 h 170"/>
                <a:gd name="T30" fmla="*/ 0 w 115"/>
                <a:gd name="T31" fmla="*/ 0 h 170"/>
                <a:gd name="T32" fmla="*/ 0 w 115"/>
                <a:gd name="T33" fmla="*/ 0 h 170"/>
                <a:gd name="T34" fmla="*/ 0 w 115"/>
                <a:gd name="T35" fmla="*/ 0 h 170"/>
                <a:gd name="T36" fmla="*/ 0 w 115"/>
                <a:gd name="T37" fmla="*/ 0 h 170"/>
                <a:gd name="T38" fmla="*/ 0 w 115"/>
                <a:gd name="T39" fmla="*/ 0 h 170"/>
                <a:gd name="T40" fmla="*/ 0 w 115"/>
                <a:gd name="T41" fmla="*/ 0 h 170"/>
                <a:gd name="T42" fmla="*/ 0 w 115"/>
                <a:gd name="T43" fmla="*/ 0 h 170"/>
                <a:gd name="T44" fmla="*/ 0 w 115"/>
                <a:gd name="T45" fmla="*/ 0 h 170"/>
                <a:gd name="T46" fmla="*/ 0 w 115"/>
                <a:gd name="T47" fmla="*/ 0 h 170"/>
                <a:gd name="T48" fmla="*/ 0 w 115"/>
                <a:gd name="T49" fmla="*/ 0 h 170"/>
                <a:gd name="T50" fmla="*/ 0 w 115"/>
                <a:gd name="T51" fmla="*/ 0 h 170"/>
                <a:gd name="T52" fmla="*/ 0 w 115"/>
                <a:gd name="T53" fmla="*/ 0 h 170"/>
                <a:gd name="T54" fmla="*/ 0 w 115"/>
                <a:gd name="T55" fmla="*/ 0 h 170"/>
                <a:gd name="T56" fmla="*/ 0 w 115"/>
                <a:gd name="T57" fmla="*/ 0 h 170"/>
                <a:gd name="T58" fmla="*/ 0 w 115"/>
                <a:gd name="T59" fmla="*/ 0 h 170"/>
                <a:gd name="T60" fmla="*/ 0 w 115"/>
                <a:gd name="T61" fmla="*/ 0 h 170"/>
                <a:gd name="T62" fmla="*/ 0 w 115"/>
                <a:gd name="T63" fmla="*/ 0 h 170"/>
                <a:gd name="T64" fmla="*/ 0 w 115"/>
                <a:gd name="T65" fmla="*/ 0 h 170"/>
                <a:gd name="T66" fmla="*/ 0 w 115"/>
                <a:gd name="T67" fmla="*/ 0 h 170"/>
                <a:gd name="T68" fmla="*/ 0 w 115"/>
                <a:gd name="T69" fmla="*/ 0 h 170"/>
                <a:gd name="T70" fmla="*/ 0 w 115"/>
                <a:gd name="T71" fmla="*/ 0 h 170"/>
                <a:gd name="T72" fmla="*/ 0 w 115"/>
                <a:gd name="T73" fmla="*/ 0 h 170"/>
                <a:gd name="T74" fmla="*/ 0 w 115"/>
                <a:gd name="T75" fmla="*/ 0 h 170"/>
                <a:gd name="T76" fmla="*/ 0 w 115"/>
                <a:gd name="T77" fmla="*/ 0 h 170"/>
                <a:gd name="T78" fmla="*/ 0 w 115"/>
                <a:gd name="T79" fmla="*/ 0 h 170"/>
                <a:gd name="T80" fmla="*/ 0 w 115"/>
                <a:gd name="T81" fmla="*/ 0 h 17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170"/>
                <a:gd name="T125" fmla="*/ 115 w 115"/>
                <a:gd name="T126" fmla="*/ 170 h 17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170">
                  <a:moveTo>
                    <a:pt x="97" y="57"/>
                  </a:moveTo>
                  <a:lnTo>
                    <a:pt x="100" y="75"/>
                  </a:lnTo>
                  <a:lnTo>
                    <a:pt x="98" y="90"/>
                  </a:lnTo>
                  <a:lnTo>
                    <a:pt x="91" y="103"/>
                  </a:lnTo>
                  <a:lnTo>
                    <a:pt x="80" y="114"/>
                  </a:lnTo>
                  <a:lnTo>
                    <a:pt x="68" y="125"/>
                  </a:lnTo>
                  <a:lnTo>
                    <a:pt x="54" y="135"/>
                  </a:lnTo>
                  <a:lnTo>
                    <a:pt x="39" y="145"/>
                  </a:lnTo>
                  <a:lnTo>
                    <a:pt x="27" y="155"/>
                  </a:lnTo>
                  <a:lnTo>
                    <a:pt x="25" y="158"/>
                  </a:lnTo>
                  <a:lnTo>
                    <a:pt x="23" y="160"/>
                  </a:lnTo>
                  <a:lnTo>
                    <a:pt x="23" y="164"/>
                  </a:lnTo>
                  <a:lnTo>
                    <a:pt x="26" y="167"/>
                  </a:lnTo>
                  <a:lnTo>
                    <a:pt x="28" y="169"/>
                  </a:lnTo>
                  <a:lnTo>
                    <a:pt x="31" y="170"/>
                  </a:lnTo>
                  <a:lnTo>
                    <a:pt x="34" y="170"/>
                  </a:lnTo>
                  <a:lnTo>
                    <a:pt x="37" y="169"/>
                  </a:lnTo>
                  <a:lnTo>
                    <a:pt x="53" y="159"/>
                  </a:lnTo>
                  <a:lnTo>
                    <a:pt x="69" y="149"/>
                  </a:lnTo>
                  <a:lnTo>
                    <a:pt x="83" y="137"/>
                  </a:lnTo>
                  <a:lnTo>
                    <a:pt x="97" y="123"/>
                  </a:lnTo>
                  <a:lnTo>
                    <a:pt x="106" y="108"/>
                  </a:lnTo>
                  <a:lnTo>
                    <a:pt x="113" y="91"/>
                  </a:lnTo>
                  <a:lnTo>
                    <a:pt x="115" y="73"/>
                  </a:lnTo>
                  <a:lnTo>
                    <a:pt x="111" y="53"/>
                  </a:lnTo>
                  <a:lnTo>
                    <a:pt x="101" y="39"/>
                  </a:lnTo>
                  <a:lnTo>
                    <a:pt x="89" y="26"/>
                  </a:lnTo>
                  <a:lnTo>
                    <a:pt x="72" y="15"/>
                  </a:lnTo>
                  <a:lnTo>
                    <a:pt x="55" y="8"/>
                  </a:lnTo>
                  <a:lnTo>
                    <a:pt x="37" y="2"/>
                  </a:lnTo>
                  <a:lnTo>
                    <a:pt x="21" y="0"/>
                  </a:lnTo>
                  <a:lnTo>
                    <a:pt x="9" y="1"/>
                  </a:lnTo>
                  <a:lnTo>
                    <a:pt x="0" y="5"/>
                  </a:lnTo>
                  <a:lnTo>
                    <a:pt x="15" y="10"/>
                  </a:lnTo>
                  <a:lnTo>
                    <a:pt x="30" y="13"/>
                  </a:lnTo>
                  <a:lnTo>
                    <a:pt x="43" y="16"/>
                  </a:lnTo>
                  <a:lnTo>
                    <a:pt x="57" y="20"/>
                  </a:lnTo>
                  <a:lnTo>
                    <a:pt x="70" y="26"/>
                  </a:lnTo>
                  <a:lnTo>
                    <a:pt x="81" y="33"/>
                  </a:lnTo>
                  <a:lnTo>
                    <a:pt x="91" y="43"/>
                  </a:lnTo>
                  <a:lnTo>
                    <a:pt x="97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4" name="Freeform 896"/>
            <p:cNvSpPr>
              <a:spLocks/>
            </p:cNvSpPr>
            <p:nvPr/>
          </p:nvSpPr>
          <p:spPr bwMode="auto">
            <a:xfrm>
              <a:off x="4488" y="3350"/>
              <a:ext cx="36" cy="50"/>
            </a:xfrm>
            <a:custGeom>
              <a:avLst/>
              <a:gdLst>
                <a:gd name="T0" fmla="*/ 0 w 289"/>
                <a:gd name="T1" fmla="*/ 0 h 352"/>
                <a:gd name="T2" fmla="*/ 0 w 289"/>
                <a:gd name="T3" fmla="*/ 0 h 352"/>
                <a:gd name="T4" fmla="*/ 0 w 289"/>
                <a:gd name="T5" fmla="*/ 0 h 352"/>
                <a:gd name="T6" fmla="*/ 0 w 289"/>
                <a:gd name="T7" fmla="*/ 0 h 352"/>
                <a:gd name="T8" fmla="*/ 0 w 289"/>
                <a:gd name="T9" fmla="*/ 0 h 352"/>
                <a:gd name="T10" fmla="*/ 0 w 289"/>
                <a:gd name="T11" fmla="*/ 0 h 352"/>
                <a:gd name="T12" fmla="*/ 0 w 289"/>
                <a:gd name="T13" fmla="*/ 0 h 352"/>
                <a:gd name="T14" fmla="*/ 0 w 289"/>
                <a:gd name="T15" fmla="*/ 0 h 352"/>
                <a:gd name="T16" fmla="*/ 0 w 289"/>
                <a:gd name="T17" fmla="*/ 0 h 352"/>
                <a:gd name="T18" fmla="*/ 0 w 289"/>
                <a:gd name="T19" fmla="*/ 0 h 352"/>
                <a:gd name="T20" fmla="*/ 0 w 289"/>
                <a:gd name="T21" fmla="*/ 0 h 352"/>
                <a:gd name="T22" fmla="*/ 0 w 289"/>
                <a:gd name="T23" fmla="*/ 0 h 352"/>
                <a:gd name="T24" fmla="*/ 0 w 289"/>
                <a:gd name="T25" fmla="*/ 0 h 352"/>
                <a:gd name="T26" fmla="*/ 0 w 289"/>
                <a:gd name="T27" fmla="*/ 0 h 352"/>
                <a:gd name="T28" fmla="*/ 0 w 289"/>
                <a:gd name="T29" fmla="*/ 0 h 352"/>
                <a:gd name="T30" fmla="*/ 0 w 289"/>
                <a:gd name="T31" fmla="*/ 0 h 352"/>
                <a:gd name="T32" fmla="*/ 0 w 289"/>
                <a:gd name="T33" fmla="*/ 0 h 352"/>
                <a:gd name="T34" fmla="*/ 0 w 289"/>
                <a:gd name="T35" fmla="*/ 0 h 352"/>
                <a:gd name="T36" fmla="*/ 0 w 289"/>
                <a:gd name="T37" fmla="*/ 0 h 352"/>
                <a:gd name="T38" fmla="*/ 0 w 289"/>
                <a:gd name="T39" fmla="*/ 0 h 352"/>
                <a:gd name="T40" fmla="*/ 0 w 289"/>
                <a:gd name="T41" fmla="*/ 0 h 352"/>
                <a:gd name="T42" fmla="*/ 0 w 289"/>
                <a:gd name="T43" fmla="*/ 0 h 352"/>
                <a:gd name="T44" fmla="*/ 0 w 289"/>
                <a:gd name="T45" fmla="*/ 0 h 352"/>
                <a:gd name="T46" fmla="*/ 0 w 289"/>
                <a:gd name="T47" fmla="*/ 0 h 352"/>
                <a:gd name="T48" fmla="*/ 0 w 289"/>
                <a:gd name="T49" fmla="*/ 0 h 352"/>
                <a:gd name="T50" fmla="*/ 0 w 289"/>
                <a:gd name="T51" fmla="*/ 0 h 352"/>
                <a:gd name="T52" fmla="*/ 0 w 289"/>
                <a:gd name="T53" fmla="*/ 0 h 352"/>
                <a:gd name="T54" fmla="*/ 0 w 289"/>
                <a:gd name="T55" fmla="*/ 0 h 352"/>
                <a:gd name="T56" fmla="*/ 0 w 289"/>
                <a:gd name="T57" fmla="*/ 0 h 352"/>
                <a:gd name="T58" fmla="*/ 0 w 289"/>
                <a:gd name="T59" fmla="*/ 0 h 352"/>
                <a:gd name="T60" fmla="*/ 0 w 289"/>
                <a:gd name="T61" fmla="*/ 0 h 352"/>
                <a:gd name="T62" fmla="*/ 0 w 289"/>
                <a:gd name="T63" fmla="*/ 0 h 352"/>
                <a:gd name="T64" fmla="*/ 0 w 289"/>
                <a:gd name="T65" fmla="*/ 0 h 352"/>
                <a:gd name="T66" fmla="*/ 0 w 289"/>
                <a:gd name="T67" fmla="*/ 0 h 352"/>
                <a:gd name="T68" fmla="*/ 0 w 289"/>
                <a:gd name="T69" fmla="*/ 0 h 352"/>
                <a:gd name="T70" fmla="*/ 0 w 289"/>
                <a:gd name="T71" fmla="*/ 0 h 352"/>
                <a:gd name="T72" fmla="*/ 0 w 289"/>
                <a:gd name="T73" fmla="*/ 0 h 352"/>
                <a:gd name="T74" fmla="*/ 0 w 289"/>
                <a:gd name="T75" fmla="*/ 0 h 352"/>
                <a:gd name="T76" fmla="*/ 0 w 289"/>
                <a:gd name="T77" fmla="*/ 0 h 352"/>
                <a:gd name="T78" fmla="*/ 0 w 289"/>
                <a:gd name="T79" fmla="*/ 0 h 352"/>
                <a:gd name="T80" fmla="*/ 0 w 289"/>
                <a:gd name="T81" fmla="*/ 0 h 352"/>
                <a:gd name="T82" fmla="*/ 0 w 289"/>
                <a:gd name="T83" fmla="*/ 0 h 352"/>
                <a:gd name="T84" fmla="*/ 0 w 289"/>
                <a:gd name="T85" fmla="*/ 0 h 352"/>
                <a:gd name="T86" fmla="*/ 0 w 289"/>
                <a:gd name="T87" fmla="*/ 0 h 3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9"/>
                <a:gd name="T133" fmla="*/ 0 h 352"/>
                <a:gd name="T134" fmla="*/ 289 w 289"/>
                <a:gd name="T135" fmla="*/ 352 h 3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9" h="352">
                  <a:moveTo>
                    <a:pt x="113" y="47"/>
                  </a:moveTo>
                  <a:lnTo>
                    <a:pt x="90" y="65"/>
                  </a:lnTo>
                  <a:lnTo>
                    <a:pt x="68" y="85"/>
                  </a:lnTo>
                  <a:lnTo>
                    <a:pt x="48" y="106"/>
                  </a:lnTo>
                  <a:lnTo>
                    <a:pt x="31" y="130"/>
                  </a:lnTo>
                  <a:lnTo>
                    <a:pt x="16" y="156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1"/>
                  </a:lnTo>
                  <a:lnTo>
                    <a:pt x="3" y="249"/>
                  </a:lnTo>
                  <a:lnTo>
                    <a:pt x="6" y="257"/>
                  </a:lnTo>
                  <a:lnTo>
                    <a:pt x="10" y="264"/>
                  </a:lnTo>
                  <a:lnTo>
                    <a:pt x="14" y="271"/>
                  </a:lnTo>
                  <a:lnTo>
                    <a:pt x="19" y="277"/>
                  </a:lnTo>
                  <a:lnTo>
                    <a:pt x="24" y="284"/>
                  </a:lnTo>
                  <a:lnTo>
                    <a:pt x="31" y="289"/>
                  </a:lnTo>
                  <a:lnTo>
                    <a:pt x="37" y="293"/>
                  </a:lnTo>
                  <a:lnTo>
                    <a:pt x="51" y="302"/>
                  </a:lnTo>
                  <a:lnTo>
                    <a:pt x="64" y="309"/>
                  </a:lnTo>
                  <a:lnTo>
                    <a:pt x="78" y="316"/>
                  </a:lnTo>
                  <a:lnTo>
                    <a:pt x="93" y="321"/>
                  </a:lnTo>
                  <a:lnTo>
                    <a:pt x="107" y="327"/>
                  </a:lnTo>
                  <a:lnTo>
                    <a:pt x="122" y="331"/>
                  </a:lnTo>
                  <a:lnTo>
                    <a:pt x="137" y="335"/>
                  </a:lnTo>
                  <a:lnTo>
                    <a:pt x="151" y="338"/>
                  </a:lnTo>
                  <a:lnTo>
                    <a:pt x="167" y="342"/>
                  </a:lnTo>
                  <a:lnTo>
                    <a:pt x="183" y="344"/>
                  </a:lnTo>
                  <a:lnTo>
                    <a:pt x="198" y="346"/>
                  </a:lnTo>
                  <a:lnTo>
                    <a:pt x="213" y="348"/>
                  </a:lnTo>
                  <a:lnTo>
                    <a:pt x="229" y="349"/>
                  </a:lnTo>
                  <a:lnTo>
                    <a:pt x="245" y="350"/>
                  </a:lnTo>
                  <a:lnTo>
                    <a:pt x="260" y="351"/>
                  </a:lnTo>
                  <a:lnTo>
                    <a:pt x="275" y="352"/>
                  </a:lnTo>
                  <a:lnTo>
                    <a:pt x="280" y="352"/>
                  </a:lnTo>
                  <a:lnTo>
                    <a:pt x="284" y="349"/>
                  </a:lnTo>
                  <a:lnTo>
                    <a:pt x="287" y="346"/>
                  </a:lnTo>
                  <a:lnTo>
                    <a:pt x="289" y="340"/>
                  </a:lnTo>
                  <a:lnTo>
                    <a:pt x="289" y="335"/>
                  </a:lnTo>
                  <a:lnTo>
                    <a:pt x="287" y="331"/>
                  </a:lnTo>
                  <a:lnTo>
                    <a:pt x="283" y="328"/>
                  </a:lnTo>
                  <a:lnTo>
                    <a:pt x="279" y="327"/>
                  </a:lnTo>
                  <a:lnTo>
                    <a:pt x="264" y="327"/>
                  </a:lnTo>
                  <a:lnTo>
                    <a:pt x="250" y="327"/>
                  </a:lnTo>
                  <a:lnTo>
                    <a:pt x="235" y="326"/>
                  </a:lnTo>
                  <a:lnTo>
                    <a:pt x="222" y="324"/>
                  </a:lnTo>
                  <a:lnTo>
                    <a:pt x="207" y="323"/>
                  </a:lnTo>
                  <a:lnTo>
                    <a:pt x="192" y="321"/>
                  </a:lnTo>
                  <a:lnTo>
                    <a:pt x="179" y="319"/>
                  </a:lnTo>
                  <a:lnTo>
                    <a:pt x="164" y="317"/>
                  </a:lnTo>
                  <a:lnTo>
                    <a:pt x="150" y="314"/>
                  </a:lnTo>
                  <a:lnTo>
                    <a:pt x="136" y="311"/>
                  </a:lnTo>
                  <a:lnTo>
                    <a:pt x="122" y="306"/>
                  </a:lnTo>
                  <a:lnTo>
                    <a:pt x="108" y="302"/>
                  </a:lnTo>
                  <a:lnTo>
                    <a:pt x="95" y="298"/>
                  </a:lnTo>
                  <a:lnTo>
                    <a:pt x="82" y="291"/>
                  </a:lnTo>
                  <a:lnTo>
                    <a:pt x="68" y="285"/>
                  </a:lnTo>
                  <a:lnTo>
                    <a:pt x="56" y="278"/>
                  </a:lnTo>
                  <a:lnTo>
                    <a:pt x="45" y="271"/>
                  </a:lnTo>
                  <a:lnTo>
                    <a:pt x="37" y="260"/>
                  </a:lnTo>
                  <a:lnTo>
                    <a:pt x="32" y="250"/>
                  </a:lnTo>
                  <a:lnTo>
                    <a:pt x="27" y="237"/>
                  </a:lnTo>
                  <a:lnTo>
                    <a:pt x="27" y="222"/>
                  </a:lnTo>
                  <a:lnTo>
                    <a:pt x="30" y="203"/>
                  </a:lnTo>
                  <a:lnTo>
                    <a:pt x="34" y="183"/>
                  </a:lnTo>
                  <a:lnTo>
                    <a:pt x="38" y="169"/>
                  </a:lnTo>
                  <a:lnTo>
                    <a:pt x="45" y="153"/>
                  </a:lnTo>
                  <a:lnTo>
                    <a:pt x="54" y="140"/>
                  </a:lnTo>
                  <a:lnTo>
                    <a:pt x="61" y="127"/>
                  </a:lnTo>
                  <a:lnTo>
                    <a:pt x="71" y="115"/>
                  </a:lnTo>
                  <a:lnTo>
                    <a:pt x="80" y="103"/>
                  </a:lnTo>
                  <a:lnTo>
                    <a:pt x="90" y="93"/>
                  </a:lnTo>
                  <a:lnTo>
                    <a:pt x="102" y="82"/>
                  </a:lnTo>
                  <a:lnTo>
                    <a:pt x="116" y="70"/>
                  </a:lnTo>
                  <a:lnTo>
                    <a:pt x="129" y="59"/>
                  </a:lnTo>
                  <a:lnTo>
                    <a:pt x="145" y="49"/>
                  </a:lnTo>
                  <a:lnTo>
                    <a:pt x="162" y="38"/>
                  </a:lnTo>
                  <a:lnTo>
                    <a:pt x="180" y="28"/>
                  </a:lnTo>
                  <a:lnTo>
                    <a:pt x="197" y="20"/>
                  </a:lnTo>
                  <a:lnTo>
                    <a:pt x="212" y="12"/>
                  </a:lnTo>
                  <a:lnTo>
                    <a:pt x="227" y="6"/>
                  </a:lnTo>
                  <a:lnTo>
                    <a:pt x="240" y="1"/>
                  </a:lnTo>
                  <a:lnTo>
                    <a:pt x="228" y="0"/>
                  </a:lnTo>
                  <a:lnTo>
                    <a:pt x="213" y="1"/>
                  </a:lnTo>
                  <a:lnTo>
                    <a:pt x="198" y="5"/>
                  </a:lnTo>
                  <a:lnTo>
                    <a:pt x="180" y="10"/>
                  </a:lnTo>
                  <a:lnTo>
                    <a:pt x="162" y="18"/>
                  </a:lnTo>
                  <a:lnTo>
                    <a:pt x="144" y="26"/>
                  </a:lnTo>
                  <a:lnTo>
                    <a:pt x="127" y="36"/>
                  </a:lnTo>
                  <a:lnTo>
                    <a:pt x="11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5" name="Freeform 897"/>
            <p:cNvSpPr>
              <a:spLocks/>
            </p:cNvSpPr>
            <p:nvPr/>
          </p:nvSpPr>
          <p:spPr bwMode="auto">
            <a:xfrm>
              <a:off x="4539" y="3348"/>
              <a:ext cx="32" cy="34"/>
            </a:xfrm>
            <a:custGeom>
              <a:avLst/>
              <a:gdLst>
                <a:gd name="T0" fmla="*/ 0 w 252"/>
                <a:gd name="T1" fmla="*/ 0 h 235"/>
                <a:gd name="T2" fmla="*/ 0 w 252"/>
                <a:gd name="T3" fmla="*/ 0 h 235"/>
                <a:gd name="T4" fmla="*/ 0 w 252"/>
                <a:gd name="T5" fmla="*/ 0 h 235"/>
                <a:gd name="T6" fmla="*/ 0 w 252"/>
                <a:gd name="T7" fmla="*/ 0 h 235"/>
                <a:gd name="T8" fmla="*/ 0 w 252"/>
                <a:gd name="T9" fmla="*/ 0 h 235"/>
                <a:gd name="T10" fmla="*/ 0 w 252"/>
                <a:gd name="T11" fmla="*/ 0 h 235"/>
                <a:gd name="T12" fmla="*/ 0 w 252"/>
                <a:gd name="T13" fmla="*/ 0 h 235"/>
                <a:gd name="T14" fmla="*/ 0 w 252"/>
                <a:gd name="T15" fmla="*/ 0 h 235"/>
                <a:gd name="T16" fmla="*/ 0 w 252"/>
                <a:gd name="T17" fmla="*/ 0 h 235"/>
                <a:gd name="T18" fmla="*/ 0 w 252"/>
                <a:gd name="T19" fmla="*/ 0 h 235"/>
                <a:gd name="T20" fmla="*/ 0 w 252"/>
                <a:gd name="T21" fmla="*/ 0 h 235"/>
                <a:gd name="T22" fmla="*/ 0 w 252"/>
                <a:gd name="T23" fmla="*/ 0 h 235"/>
                <a:gd name="T24" fmla="*/ 0 w 252"/>
                <a:gd name="T25" fmla="*/ 0 h 235"/>
                <a:gd name="T26" fmla="*/ 0 w 252"/>
                <a:gd name="T27" fmla="*/ 0 h 235"/>
                <a:gd name="T28" fmla="*/ 0 w 252"/>
                <a:gd name="T29" fmla="*/ 0 h 235"/>
                <a:gd name="T30" fmla="*/ 0 w 252"/>
                <a:gd name="T31" fmla="*/ 0 h 235"/>
                <a:gd name="T32" fmla="*/ 0 w 252"/>
                <a:gd name="T33" fmla="*/ 0 h 235"/>
                <a:gd name="T34" fmla="*/ 0 w 252"/>
                <a:gd name="T35" fmla="*/ 0 h 235"/>
                <a:gd name="T36" fmla="*/ 0 w 252"/>
                <a:gd name="T37" fmla="*/ 0 h 235"/>
                <a:gd name="T38" fmla="*/ 0 w 252"/>
                <a:gd name="T39" fmla="*/ 0 h 235"/>
                <a:gd name="T40" fmla="*/ 0 w 252"/>
                <a:gd name="T41" fmla="*/ 0 h 235"/>
                <a:gd name="T42" fmla="*/ 0 w 252"/>
                <a:gd name="T43" fmla="*/ 0 h 235"/>
                <a:gd name="T44" fmla="*/ 0 w 252"/>
                <a:gd name="T45" fmla="*/ 0 h 235"/>
                <a:gd name="T46" fmla="*/ 0 w 252"/>
                <a:gd name="T47" fmla="*/ 0 h 235"/>
                <a:gd name="T48" fmla="*/ 0 w 252"/>
                <a:gd name="T49" fmla="*/ 0 h 235"/>
                <a:gd name="T50" fmla="*/ 0 w 252"/>
                <a:gd name="T51" fmla="*/ 0 h 235"/>
                <a:gd name="T52" fmla="*/ 0 w 252"/>
                <a:gd name="T53" fmla="*/ 0 h 235"/>
                <a:gd name="T54" fmla="*/ 0 w 252"/>
                <a:gd name="T55" fmla="*/ 0 h 235"/>
                <a:gd name="T56" fmla="*/ 0 w 252"/>
                <a:gd name="T57" fmla="*/ 0 h 235"/>
                <a:gd name="T58" fmla="*/ 0 w 252"/>
                <a:gd name="T59" fmla="*/ 0 h 235"/>
                <a:gd name="T60" fmla="*/ 0 w 252"/>
                <a:gd name="T61" fmla="*/ 0 h 235"/>
                <a:gd name="T62" fmla="*/ 0 w 252"/>
                <a:gd name="T63" fmla="*/ 0 h 235"/>
                <a:gd name="T64" fmla="*/ 0 w 252"/>
                <a:gd name="T65" fmla="*/ 0 h 235"/>
                <a:gd name="T66" fmla="*/ 0 w 252"/>
                <a:gd name="T67" fmla="*/ 0 h 235"/>
                <a:gd name="T68" fmla="*/ 0 w 252"/>
                <a:gd name="T69" fmla="*/ 0 h 235"/>
                <a:gd name="T70" fmla="*/ 0 w 252"/>
                <a:gd name="T71" fmla="*/ 0 h 235"/>
                <a:gd name="T72" fmla="*/ 0 w 252"/>
                <a:gd name="T73" fmla="*/ 0 h 235"/>
                <a:gd name="T74" fmla="*/ 0 w 252"/>
                <a:gd name="T75" fmla="*/ 0 h 235"/>
                <a:gd name="T76" fmla="*/ 0 w 252"/>
                <a:gd name="T77" fmla="*/ 0 h 235"/>
                <a:gd name="T78" fmla="*/ 0 w 252"/>
                <a:gd name="T79" fmla="*/ 0 h 235"/>
                <a:gd name="T80" fmla="*/ 0 w 252"/>
                <a:gd name="T81" fmla="*/ 0 h 235"/>
                <a:gd name="T82" fmla="*/ 0 w 252"/>
                <a:gd name="T83" fmla="*/ 0 h 235"/>
                <a:gd name="T84" fmla="*/ 0 w 252"/>
                <a:gd name="T85" fmla="*/ 0 h 235"/>
                <a:gd name="T86" fmla="*/ 0 w 252"/>
                <a:gd name="T87" fmla="*/ 0 h 235"/>
                <a:gd name="T88" fmla="*/ 0 w 252"/>
                <a:gd name="T89" fmla="*/ 0 h 235"/>
                <a:gd name="T90" fmla="*/ 0 w 252"/>
                <a:gd name="T91" fmla="*/ 0 h 235"/>
                <a:gd name="T92" fmla="*/ 0 w 252"/>
                <a:gd name="T93" fmla="*/ 0 h 235"/>
                <a:gd name="T94" fmla="*/ 0 w 252"/>
                <a:gd name="T95" fmla="*/ 0 h 235"/>
                <a:gd name="T96" fmla="*/ 0 w 252"/>
                <a:gd name="T97" fmla="*/ 0 h 235"/>
                <a:gd name="T98" fmla="*/ 0 w 252"/>
                <a:gd name="T99" fmla="*/ 0 h 235"/>
                <a:gd name="T100" fmla="*/ 0 w 252"/>
                <a:gd name="T101" fmla="*/ 0 h 235"/>
                <a:gd name="T102" fmla="*/ 0 w 252"/>
                <a:gd name="T103" fmla="*/ 0 h 235"/>
                <a:gd name="T104" fmla="*/ 0 w 252"/>
                <a:gd name="T105" fmla="*/ 0 h 235"/>
                <a:gd name="T106" fmla="*/ 0 w 252"/>
                <a:gd name="T107" fmla="*/ 0 h 235"/>
                <a:gd name="T108" fmla="*/ 0 w 252"/>
                <a:gd name="T109" fmla="*/ 0 h 235"/>
                <a:gd name="T110" fmla="*/ 0 w 252"/>
                <a:gd name="T111" fmla="*/ 0 h 235"/>
                <a:gd name="T112" fmla="*/ 0 w 252"/>
                <a:gd name="T113" fmla="*/ 0 h 235"/>
                <a:gd name="T114" fmla="*/ 0 w 252"/>
                <a:gd name="T115" fmla="*/ 0 h 235"/>
                <a:gd name="T116" fmla="*/ 0 w 252"/>
                <a:gd name="T117" fmla="*/ 0 h 235"/>
                <a:gd name="T118" fmla="*/ 0 w 252"/>
                <a:gd name="T119" fmla="*/ 0 h 235"/>
                <a:gd name="T120" fmla="*/ 0 w 252"/>
                <a:gd name="T121" fmla="*/ 0 h 23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2"/>
                <a:gd name="T184" fmla="*/ 0 h 235"/>
                <a:gd name="T185" fmla="*/ 252 w 252"/>
                <a:gd name="T186" fmla="*/ 235 h 23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2" h="235">
                  <a:moveTo>
                    <a:pt x="210" y="72"/>
                  </a:moveTo>
                  <a:lnTo>
                    <a:pt x="222" y="85"/>
                  </a:lnTo>
                  <a:lnTo>
                    <a:pt x="228" y="100"/>
                  </a:lnTo>
                  <a:lnTo>
                    <a:pt x="232" y="116"/>
                  </a:lnTo>
                  <a:lnTo>
                    <a:pt x="232" y="133"/>
                  </a:lnTo>
                  <a:lnTo>
                    <a:pt x="230" y="147"/>
                  </a:lnTo>
                  <a:lnTo>
                    <a:pt x="226" y="159"/>
                  </a:lnTo>
                  <a:lnTo>
                    <a:pt x="218" y="171"/>
                  </a:lnTo>
                  <a:lnTo>
                    <a:pt x="211" y="180"/>
                  </a:lnTo>
                  <a:lnTo>
                    <a:pt x="202" y="191"/>
                  </a:lnTo>
                  <a:lnTo>
                    <a:pt x="192" y="200"/>
                  </a:lnTo>
                  <a:lnTo>
                    <a:pt x="183" y="209"/>
                  </a:lnTo>
                  <a:lnTo>
                    <a:pt x="173" y="219"/>
                  </a:lnTo>
                  <a:lnTo>
                    <a:pt x="171" y="222"/>
                  </a:lnTo>
                  <a:lnTo>
                    <a:pt x="170" y="225"/>
                  </a:lnTo>
                  <a:lnTo>
                    <a:pt x="171" y="229"/>
                  </a:lnTo>
                  <a:lnTo>
                    <a:pt x="173" y="232"/>
                  </a:lnTo>
                  <a:lnTo>
                    <a:pt x="176" y="234"/>
                  </a:lnTo>
                  <a:lnTo>
                    <a:pt x="180" y="235"/>
                  </a:lnTo>
                  <a:lnTo>
                    <a:pt x="184" y="234"/>
                  </a:lnTo>
                  <a:lnTo>
                    <a:pt x="187" y="232"/>
                  </a:lnTo>
                  <a:lnTo>
                    <a:pt x="208" y="218"/>
                  </a:lnTo>
                  <a:lnTo>
                    <a:pt x="225" y="200"/>
                  </a:lnTo>
                  <a:lnTo>
                    <a:pt x="239" y="178"/>
                  </a:lnTo>
                  <a:lnTo>
                    <a:pt x="249" y="156"/>
                  </a:lnTo>
                  <a:lnTo>
                    <a:pt x="252" y="131"/>
                  </a:lnTo>
                  <a:lnTo>
                    <a:pt x="250" y="108"/>
                  </a:lnTo>
                  <a:lnTo>
                    <a:pt x="242" y="85"/>
                  </a:lnTo>
                  <a:lnTo>
                    <a:pt x="225" y="65"/>
                  </a:lnTo>
                  <a:lnTo>
                    <a:pt x="212" y="54"/>
                  </a:lnTo>
                  <a:lnTo>
                    <a:pt x="197" y="45"/>
                  </a:lnTo>
                  <a:lnTo>
                    <a:pt x="181" y="36"/>
                  </a:lnTo>
                  <a:lnTo>
                    <a:pt x="164" y="29"/>
                  </a:lnTo>
                  <a:lnTo>
                    <a:pt x="146" y="22"/>
                  </a:lnTo>
                  <a:lnTo>
                    <a:pt x="127" y="17"/>
                  </a:lnTo>
                  <a:lnTo>
                    <a:pt x="109" y="12"/>
                  </a:lnTo>
                  <a:lnTo>
                    <a:pt x="90" y="7"/>
                  </a:lnTo>
                  <a:lnTo>
                    <a:pt x="73" y="4"/>
                  </a:lnTo>
                  <a:lnTo>
                    <a:pt x="57" y="2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5"/>
                  </a:lnTo>
                  <a:lnTo>
                    <a:pt x="10" y="7"/>
                  </a:lnTo>
                  <a:lnTo>
                    <a:pt x="22" y="8"/>
                  </a:lnTo>
                  <a:lnTo>
                    <a:pt x="33" y="11"/>
                  </a:lnTo>
                  <a:lnTo>
                    <a:pt x="46" y="13"/>
                  </a:lnTo>
                  <a:lnTo>
                    <a:pt x="60" y="15"/>
                  </a:lnTo>
                  <a:lnTo>
                    <a:pt x="73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5" y="28"/>
                  </a:lnTo>
                  <a:lnTo>
                    <a:pt x="130" y="32"/>
                  </a:lnTo>
                  <a:lnTo>
                    <a:pt x="145" y="37"/>
                  </a:lnTo>
                  <a:lnTo>
                    <a:pt x="159" y="43"/>
                  </a:lnTo>
                  <a:lnTo>
                    <a:pt x="172" y="49"/>
                  </a:lnTo>
                  <a:lnTo>
                    <a:pt x="186" y="55"/>
                  </a:lnTo>
                  <a:lnTo>
                    <a:pt x="198" y="64"/>
                  </a:lnTo>
                  <a:lnTo>
                    <a:pt x="2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6" name="Freeform 898"/>
            <p:cNvSpPr>
              <a:spLocks/>
            </p:cNvSpPr>
            <p:nvPr/>
          </p:nvSpPr>
          <p:spPr bwMode="auto">
            <a:xfrm>
              <a:off x="4476" y="3366"/>
              <a:ext cx="13" cy="32"/>
            </a:xfrm>
            <a:custGeom>
              <a:avLst/>
              <a:gdLst>
                <a:gd name="T0" fmla="*/ 0 w 103"/>
                <a:gd name="T1" fmla="*/ 0 h 220"/>
                <a:gd name="T2" fmla="*/ 0 w 103"/>
                <a:gd name="T3" fmla="*/ 0 h 220"/>
                <a:gd name="T4" fmla="*/ 0 w 103"/>
                <a:gd name="T5" fmla="*/ 0 h 220"/>
                <a:gd name="T6" fmla="*/ 0 w 103"/>
                <a:gd name="T7" fmla="*/ 0 h 220"/>
                <a:gd name="T8" fmla="*/ 0 w 103"/>
                <a:gd name="T9" fmla="*/ 0 h 220"/>
                <a:gd name="T10" fmla="*/ 0 w 103"/>
                <a:gd name="T11" fmla="*/ 0 h 220"/>
                <a:gd name="T12" fmla="*/ 0 w 103"/>
                <a:gd name="T13" fmla="*/ 0 h 220"/>
                <a:gd name="T14" fmla="*/ 0 w 103"/>
                <a:gd name="T15" fmla="*/ 0 h 220"/>
                <a:gd name="T16" fmla="*/ 0 w 103"/>
                <a:gd name="T17" fmla="*/ 0 h 220"/>
                <a:gd name="T18" fmla="*/ 0 w 103"/>
                <a:gd name="T19" fmla="*/ 0 h 220"/>
                <a:gd name="T20" fmla="*/ 0 w 103"/>
                <a:gd name="T21" fmla="*/ 0 h 220"/>
                <a:gd name="T22" fmla="*/ 0 w 103"/>
                <a:gd name="T23" fmla="*/ 0 h 220"/>
                <a:gd name="T24" fmla="*/ 0 w 103"/>
                <a:gd name="T25" fmla="*/ 0 h 220"/>
                <a:gd name="T26" fmla="*/ 0 w 103"/>
                <a:gd name="T27" fmla="*/ 0 h 220"/>
                <a:gd name="T28" fmla="*/ 0 w 103"/>
                <a:gd name="T29" fmla="*/ 0 h 220"/>
                <a:gd name="T30" fmla="*/ 0 w 103"/>
                <a:gd name="T31" fmla="*/ 0 h 220"/>
                <a:gd name="T32" fmla="*/ 0 w 103"/>
                <a:gd name="T33" fmla="*/ 0 h 220"/>
                <a:gd name="T34" fmla="*/ 0 w 103"/>
                <a:gd name="T35" fmla="*/ 0 h 220"/>
                <a:gd name="T36" fmla="*/ 0 w 103"/>
                <a:gd name="T37" fmla="*/ 0 h 220"/>
                <a:gd name="T38" fmla="*/ 0 w 103"/>
                <a:gd name="T39" fmla="*/ 0 h 220"/>
                <a:gd name="T40" fmla="*/ 0 w 103"/>
                <a:gd name="T41" fmla="*/ 0 h 220"/>
                <a:gd name="T42" fmla="*/ 0 w 103"/>
                <a:gd name="T43" fmla="*/ 0 h 220"/>
                <a:gd name="T44" fmla="*/ 0 w 103"/>
                <a:gd name="T45" fmla="*/ 0 h 220"/>
                <a:gd name="T46" fmla="*/ 0 w 103"/>
                <a:gd name="T47" fmla="*/ 0 h 220"/>
                <a:gd name="T48" fmla="*/ 0 w 103"/>
                <a:gd name="T49" fmla="*/ 0 h 220"/>
                <a:gd name="T50" fmla="*/ 0 w 103"/>
                <a:gd name="T51" fmla="*/ 0 h 220"/>
                <a:gd name="T52" fmla="*/ 0 w 103"/>
                <a:gd name="T53" fmla="*/ 0 h 220"/>
                <a:gd name="T54" fmla="*/ 0 w 103"/>
                <a:gd name="T55" fmla="*/ 0 h 220"/>
                <a:gd name="T56" fmla="*/ 0 w 103"/>
                <a:gd name="T57" fmla="*/ 0 h 220"/>
                <a:gd name="T58" fmla="*/ 0 w 103"/>
                <a:gd name="T59" fmla="*/ 0 h 220"/>
                <a:gd name="T60" fmla="*/ 0 w 103"/>
                <a:gd name="T61" fmla="*/ 0 h 220"/>
                <a:gd name="T62" fmla="*/ 0 w 103"/>
                <a:gd name="T63" fmla="*/ 0 h 220"/>
                <a:gd name="T64" fmla="*/ 0 w 103"/>
                <a:gd name="T65" fmla="*/ 0 h 220"/>
                <a:gd name="T66" fmla="*/ 0 w 103"/>
                <a:gd name="T67" fmla="*/ 0 h 220"/>
                <a:gd name="T68" fmla="*/ 0 w 103"/>
                <a:gd name="T69" fmla="*/ 0 h 220"/>
                <a:gd name="T70" fmla="*/ 0 w 103"/>
                <a:gd name="T71" fmla="*/ 0 h 220"/>
                <a:gd name="T72" fmla="*/ 0 w 103"/>
                <a:gd name="T73" fmla="*/ 0 h 220"/>
                <a:gd name="T74" fmla="*/ 0 w 103"/>
                <a:gd name="T75" fmla="*/ 0 h 220"/>
                <a:gd name="T76" fmla="*/ 0 w 103"/>
                <a:gd name="T77" fmla="*/ 0 h 220"/>
                <a:gd name="T78" fmla="*/ 0 w 103"/>
                <a:gd name="T79" fmla="*/ 0 h 220"/>
                <a:gd name="T80" fmla="*/ 0 w 103"/>
                <a:gd name="T81" fmla="*/ 0 h 2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3"/>
                <a:gd name="T124" fmla="*/ 0 h 220"/>
                <a:gd name="T125" fmla="*/ 103 w 103"/>
                <a:gd name="T126" fmla="*/ 220 h 22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3" h="220">
                  <a:moveTo>
                    <a:pt x="0" y="120"/>
                  </a:moveTo>
                  <a:lnTo>
                    <a:pt x="0" y="138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2" y="185"/>
                  </a:lnTo>
                  <a:lnTo>
                    <a:pt x="35" y="197"/>
                  </a:lnTo>
                  <a:lnTo>
                    <a:pt x="50" y="207"/>
                  </a:lnTo>
                  <a:lnTo>
                    <a:pt x="66" y="215"/>
                  </a:lnTo>
                  <a:lnTo>
                    <a:pt x="83" y="219"/>
                  </a:lnTo>
                  <a:lnTo>
                    <a:pt x="89" y="220"/>
                  </a:lnTo>
                  <a:lnTo>
                    <a:pt x="94" y="218"/>
                  </a:lnTo>
                  <a:lnTo>
                    <a:pt x="98" y="215"/>
                  </a:lnTo>
                  <a:lnTo>
                    <a:pt x="100" y="211"/>
                  </a:lnTo>
                  <a:lnTo>
                    <a:pt x="100" y="205"/>
                  </a:lnTo>
                  <a:lnTo>
                    <a:pt x="99" y="200"/>
                  </a:lnTo>
                  <a:lnTo>
                    <a:pt x="96" y="196"/>
                  </a:lnTo>
                  <a:lnTo>
                    <a:pt x="91" y="193"/>
                  </a:lnTo>
                  <a:lnTo>
                    <a:pt x="74" y="187"/>
                  </a:lnTo>
                  <a:lnTo>
                    <a:pt x="58" y="178"/>
                  </a:lnTo>
                  <a:lnTo>
                    <a:pt x="45" y="167"/>
                  </a:lnTo>
                  <a:lnTo>
                    <a:pt x="36" y="154"/>
                  </a:lnTo>
                  <a:lnTo>
                    <a:pt x="30" y="138"/>
                  </a:lnTo>
                  <a:lnTo>
                    <a:pt x="27" y="121"/>
                  </a:lnTo>
                  <a:lnTo>
                    <a:pt x="27" y="103"/>
                  </a:lnTo>
                  <a:lnTo>
                    <a:pt x="32" y="83"/>
                  </a:lnTo>
                  <a:lnTo>
                    <a:pt x="39" y="69"/>
                  </a:lnTo>
                  <a:lnTo>
                    <a:pt x="51" y="56"/>
                  </a:lnTo>
                  <a:lnTo>
                    <a:pt x="63" y="43"/>
                  </a:lnTo>
                  <a:lnTo>
                    <a:pt x="77" y="31"/>
                  </a:lnTo>
                  <a:lnTo>
                    <a:pt x="89" y="21"/>
                  </a:lnTo>
                  <a:lnTo>
                    <a:pt x="98" y="12"/>
                  </a:lnTo>
                  <a:lnTo>
                    <a:pt x="103" y="5"/>
                  </a:lnTo>
                  <a:lnTo>
                    <a:pt x="103" y="0"/>
                  </a:lnTo>
                  <a:lnTo>
                    <a:pt x="92" y="4"/>
                  </a:lnTo>
                  <a:lnTo>
                    <a:pt x="77" y="12"/>
                  </a:lnTo>
                  <a:lnTo>
                    <a:pt x="61" y="25"/>
                  </a:lnTo>
                  <a:lnTo>
                    <a:pt x="44" y="40"/>
                  </a:lnTo>
                  <a:lnTo>
                    <a:pt x="29" y="57"/>
                  </a:lnTo>
                  <a:lnTo>
                    <a:pt x="16" y="77"/>
                  </a:lnTo>
                  <a:lnTo>
                    <a:pt x="6" y="98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7" name="Freeform 899"/>
            <p:cNvSpPr>
              <a:spLocks/>
            </p:cNvSpPr>
            <p:nvPr/>
          </p:nvSpPr>
          <p:spPr bwMode="auto">
            <a:xfrm>
              <a:off x="4565" y="3346"/>
              <a:ext cx="28" cy="41"/>
            </a:xfrm>
            <a:custGeom>
              <a:avLst/>
              <a:gdLst>
                <a:gd name="T0" fmla="*/ 0 w 220"/>
                <a:gd name="T1" fmla="*/ 0 h 288"/>
                <a:gd name="T2" fmla="*/ 0 w 220"/>
                <a:gd name="T3" fmla="*/ 0 h 288"/>
                <a:gd name="T4" fmla="*/ 0 w 220"/>
                <a:gd name="T5" fmla="*/ 0 h 288"/>
                <a:gd name="T6" fmla="*/ 0 w 220"/>
                <a:gd name="T7" fmla="*/ 0 h 288"/>
                <a:gd name="T8" fmla="*/ 0 w 220"/>
                <a:gd name="T9" fmla="*/ 0 h 288"/>
                <a:gd name="T10" fmla="*/ 0 w 220"/>
                <a:gd name="T11" fmla="*/ 0 h 288"/>
                <a:gd name="T12" fmla="*/ 0 w 220"/>
                <a:gd name="T13" fmla="*/ 0 h 288"/>
                <a:gd name="T14" fmla="*/ 0 w 220"/>
                <a:gd name="T15" fmla="*/ 0 h 288"/>
                <a:gd name="T16" fmla="*/ 0 w 220"/>
                <a:gd name="T17" fmla="*/ 0 h 288"/>
                <a:gd name="T18" fmla="*/ 0 w 220"/>
                <a:gd name="T19" fmla="*/ 0 h 288"/>
                <a:gd name="T20" fmla="*/ 0 w 220"/>
                <a:gd name="T21" fmla="*/ 0 h 288"/>
                <a:gd name="T22" fmla="*/ 0 w 220"/>
                <a:gd name="T23" fmla="*/ 0 h 288"/>
                <a:gd name="T24" fmla="*/ 0 w 220"/>
                <a:gd name="T25" fmla="*/ 0 h 288"/>
                <a:gd name="T26" fmla="*/ 0 w 220"/>
                <a:gd name="T27" fmla="*/ 0 h 288"/>
                <a:gd name="T28" fmla="*/ 0 w 220"/>
                <a:gd name="T29" fmla="*/ 0 h 288"/>
                <a:gd name="T30" fmla="*/ 0 w 220"/>
                <a:gd name="T31" fmla="*/ 0 h 288"/>
                <a:gd name="T32" fmla="*/ 0 w 220"/>
                <a:gd name="T33" fmla="*/ 0 h 288"/>
                <a:gd name="T34" fmla="*/ 0 w 220"/>
                <a:gd name="T35" fmla="*/ 0 h 288"/>
                <a:gd name="T36" fmla="*/ 0 w 220"/>
                <a:gd name="T37" fmla="*/ 0 h 288"/>
                <a:gd name="T38" fmla="*/ 0 w 220"/>
                <a:gd name="T39" fmla="*/ 0 h 288"/>
                <a:gd name="T40" fmla="*/ 0 w 220"/>
                <a:gd name="T41" fmla="*/ 0 h 288"/>
                <a:gd name="T42" fmla="*/ 0 w 220"/>
                <a:gd name="T43" fmla="*/ 0 h 288"/>
                <a:gd name="T44" fmla="*/ 0 w 220"/>
                <a:gd name="T45" fmla="*/ 0 h 288"/>
                <a:gd name="T46" fmla="*/ 0 w 220"/>
                <a:gd name="T47" fmla="*/ 0 h 288"/>
                <a:gd name="T48" fmla="*/ 0 w 220"/>
                <a:gd name="T49" fmla="*/ 0 h 288"/>
                <a:gd name="T50" fmla="*/ 0 w 220"/>
                <a:gd name="T51" fmla="*/ 0 h 288"/>
                <a:gd name="T52" fmla="*/ 0 w 220"/>
                <a:gd name="T53" fmla="*/ 0 h 288"/>
                <a:gd name="T54" fmla="*/ 0 w 220"/>
                <a:gd name="T55" fmla="*/ 0 h 288"/>
                <a:gd name="T56" fmla="*/ 0 w 220"/>
                <a:gd name="T57" fmla="*/ 0 h 288"/>
                <a:gd name="T58" fmla="*/ 0 w 220"/>
                <a:gd name="T59" fmla="*/ 0 h 288"/>
                <a:gd name="T60" fmla="*/ 0 w 220"/>
                <a:gd name="T61" fmla="*/ 0 h 288"/>
                <a:gd name="T62" fmla="*/ 0 w 220"/>
                <a:gd name="T63" fmla="*/ 0 h 288"/>
                <a:gd name="T64" fmla="*/ 0 w 220"/>
                <a:gd name="T65" fmla="*/ 0 h 288"/>
                <a:gd name="T66" fmla="*/ 0 w 220"/>
                <a:gd name="T67" fmla="*/ 0 h 288"/>
                <a:gd name="T68" fmla="*/ 0 w 220"/>
                <a:gd name="T69" fmla="*/ 0 h 288"/>
                <a:gd name="T70" fmla="*/ 0 w 220"/>
                <a:gd name="T71" fmla="*/ 0 h 288"/>
                <a:gd name="T72" fmla="*/ 0 w 220"/>
                <a:gd name="T73" fmla="*/ 0 h 288"/>
                <a:gd name="T74" fmla="*/ 0 w 220"/>
                <a:gd name="T75" fmla="*/ 0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0"/>
                <a:gd name="T115" fmla="*/ 0 h 288"/>
                <a:gd name="T116" fmla="*/ 220 w 220"/>
                <a:gd name="T117" fmla="*/ 288 h 2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0" h="288">
                  <a:moveTo>
                    <a:pt x="179" y="108"/>
                  </a:moveTo>
                  <a:lnTo>
                    <a:pt x="186" y="115"/>
                  </a:lnTo>
                  <a:lnTo>
                    <a:pt x="191" y="124"/>
                  </a:lnTo>
                  <a:lnTo>
                    <a:pt x="196" y="133"/>
                  </a:lnTo>
                  <a:lnTo>
                    <a:pt x="200" y="143"/>
                  </a:lnTo>
                  <a:lnTo>
                    <a:pt x="202" y="153"/>
                  </a:lnTo>
                  <a:lnTo>
                    <a:pt x="201" y="163"/>
                  </a:lnTo>
                  <a:lnTo>
                    <a:pt x="199" y="174"/>
                  </a:lnTo>
                  <a:lnTo>
                    <a:pt x="193" y="184"/>
                  </a:lnTo>
                  <a:lnTo>
                    <a:pt x="186" y="194"/>
                  </a:lnTo>
                  <a:lnTo>
                    <a:pt x="178" y="204"/>
                  </a:lnTo>
                  <a:lnTo>
                    <a:pt x="168" y="213"/>
                  </a:lnTo>
                  <a:lnTo>
                    <a:pt x="159" y="221"/>
                  </a:lnTo>
                  <a:lnTo>
                    <a:pt x="148" y="229"/>
                  </a:lnTo>
                  <a:lnTo>
                    <a:pt x="138" y="237"/>
                  </a:lnTo>
                  <a:lnTo>
                    <a:pt x="127" y="246"/>
                  </a:lnTo>
                  <a:lnTo>
                    <a:pt x="118" y="255"/>
                  </a:lnTo>
                  <a:lnTo>
                    <a:pt x="115" y="258"/>
                  </a:lnTo>
                  <a:lnTo>
                    <a:pt x="112" y="263"/>
                  </a:lnTo>
                  <a:lnTo>
                    <a:pt x="110" y="267"/>
                  </a:lnTo>
                  <a:lnTo>
                    <a:pt x="108" y="271"/>
                  </a:lnTo>
                  <a:lnTo>
                    <a:pt x="107" y="276"/>
                  </a:lnTo>
                  <a:lnTo>
                    <a:pt x="107" y="280"/>
                  </a:lnTo>
                  <a:lnTo>
                    <a:pt x="109" y="284"/>
                  </a:lnTo>
                  <a:lnTo>
                    <a:pt x="112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4" y="287"/>
                  </a:lnTo>
                  <a:lnTo>
                    <a:pt x="127" y="284"/>
                  </a:lnTo>
                  <a:lnTo>
                    <a:pt x="138" y="271"/>
                  </a:lnTo>
                  <a:lnTo>
                    <a:pt x="149" y="261"/>
                  </a:lnTo>
                  <a:lnTo>
                    <a:pt x="161" y="250"/>
                  </a:lnTo>
                  <a:lnTo>
                    <a:pt x="173" y="239"/>
                  </a:lnTo>
                  <a:lnTo>
                    <a:pt x="185" y="229"/>
                  </a:lnTo>
                  <a:lnTo>
                    <a:pt x="196" y="217"/>
                  </a:lnTo>
                  <a:lnTo>
                    <a:pt x="206" y="204"/>
                  </a:lnTo>
                  <a:lnTo>
                    <a:pt x="213" y="190"/>
                  </a:lnTo>
                  <a:lnTo>
                    <a:pt x="219" y="173"/>
                  </a:lnTo>
                  <a:lnTo>
                    <a:pt x="220" y="157"/>
                  </a:lnTo>
                  <a:lnTo>
                    <a:pt x="218" y="141"/>
                  </a:lnTo>
                  <a:lnTo>
                    <a:pt x="212" y="125"/>
                  </a:lnTo>
                  <a:lnTo>
                    <a:pt x="204" y="111"/>
                  </a:lnTo>
                  <a:lnTo>
                    <a:pt x="194" y="97"/>
                  </a:lnTo>
                  <a:lnTo>
                    <a:pt x="182" y="86"/>
                  </a:lnTo>
                  <a:lnTo>
                    <a:pt x="168" y="77"/>
                  </a:lnTo>
                  <a:lnTo>
                    <a:pt x="158" y="70"/>
                  </a:lnTo>
                  <a:lnTo>
                    <a:pt x="146" y="64"/>
                  </a:lnTo>
                  <a:lnTo>
                    <a:pt x="134" y="56"/>
                  </a:lnTo>
                  <a:lnTo>
                    <a:pt x="122" y="50"/>
                  </a:lnTo>
                  <a:lnTo>
                    <a:pt x="109" y="43"/>
                  </a:lnTo>
                  <a:lnTo>
                    <a:pt x="96" y="36"/>
                  </a:lnTo>
                  <a:lnTo>
                    <a:pt x="83" y="29"/>
                  </a:lnTo>
                  <a:lnTo>
                    <a:pt x="70" y="22"/>
                  </a:lnTo>
                  <a:lnTo>
                    <a:pt x="59" y="17"/>
                  </a:lnTo>
                  <a:lnTo>
                    <a:pt x="47" y="12"/>
                  </a:lnTo>
                  <a:lnTo>
                    <a:pt x="36" y="7"/>
                  </a:lnTo>
                  <a:lnTo>
                    <a:pt x="26" y="4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9" y="7"/>
                  </a:lnTo>
                  <a:lnTo>
                    <a:pt x="20" y="13"/>
                  </a:lnTo>
                  <a:lnTo>
                    <a:pt x="31" y="18"/>
                  </a:lnTo>
                  <a:lnTo>
                    <a:pt x="42" y="23"/>
                  </a:lnTo>
                  <a:lnTo>
                    <a:pt x="54" y="29"/>
                  </a:lnTo>
                  <a:lnTo>
                    <a:pt x="65" y="34"/>
                  </a:lnTo>
                  <a:lnTo>
                    <a:pt x="77" y="40"/>
                  </a:lnTo>
                  <a:lnTo>
                    <a:pt x="88" y="47"/>
                  </a:lnTo>
                  <a:lnTo>
                    <a:pt x="101" y="53"/>
                  </a:lnTo>
                  <a:lnTo>
                    <a:pt x="112" y="60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47" y="82"/>
                  </a:lnTo>
                  <a:lnTo>
                    <a:pt x="158" y="90"/>
                  </a:lnTo>
                  <a:lnTo>
                    <a:pt x="168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8" name="Freeform 900"/>
            <p:cNvSpPr>
              <a:spLocks/>
            </p:cNvSpPr>
            <p:nvPr/>
          </p:nvSpPr>
          <p:spPr bwMode="auto">
            <a:xfrm>
              <a:off x="4538" y="3409"/>
              <a:ext cx="107" cy="71"/>
            </a:xfrm>
            <a:custGeom>
              <a:avLst/>
              <a:gdLst>
                <a:gd name="T0" fmla="*/ 0 w 1070"/>
                <a:gd name="T1" fmla="*/ 0 h 844"/>
                <a:gd name="T2" fmla="*/ 0 w 1070"/>
                <a:gd name="T3" fmla="*/ 0 h 844"/>
                <a:gd name="T4" fmla="*/ 0 w 1070"/>
                <a:gd name="T5" fmla="*/ 0 h 844"/>
                <a:gd name="T6" fmla="*/ 0 w 1070"/>
                <a:gd name="T7" fmla="*/ 0 h 844"/>
                <a:gd name="T8" fmla="*/ 0 w 1070"/>
                <a:gd name="T9" fmla="*/ 0 h 8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0"/>
                <a:gd name="T16" fmla="*/ 0 h 844"/>
                <a:gd name="T17" fmla="*/ 1070 w 1070"/>
                <a:gd name="T18" fmla="*/ 844 h 8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0" h="844">
                  <a:moveTo>
                    <a:pt x="141" y="0"/>
                  </a:moveTo>
                  <a:lnTo>
                    <a:pt x="1070" y="194"/>
                  </a:lnTo>
                  <a:lnTo>
                    <a:pt x="919" y="844"/>
                  </a:lnTo>
                  <a:lnTo>
                    <a:pt x="0" y="6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09" name="Freeform 901"/>
            <p:cNvSpPr>
              <a:spLocks/>
            </p:cNvSpPr>
            <p:nvPr/>
          </p:nvSpPr>
          <p:spPr bwMode="auto">
            <a:xfrm>
              <a:off x="4547" y="3411"/>
              <a:ext cx="82" cy="28"/>
            </a:xfrm>
            <a:custGeom>
              <a:avLst/>
              <a:gdLst>
                <a:gd name="T0" fmla="*/ 0 w 819"/>
                <a:gd name="T1" fmla="*/ 0 h 333"/>
                <a:gd name="T2" fmla="*/ 0 w 819"/>
                <a:gd name="T3" fmla="*/ 0 h 333"/>
                <a:gd name="T4" fmla="*/ 0 w 819"/>
                <a:gd name="T5" fmla="*/ 0 h 333"/>
                <a:gd name="T6" fmla="*/ 0 w 819"/>
                <a:gd name="T7" fmla="*/ 0 h 333"/>
                <a:gd name="T8" fmla="*/ 0 w 819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9"/>
                <a:gd name="T16" fmla="*/ 0 h 333"/>
                <a:gd name="T17" fmla="*/ 819 w 819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9" h="333">
                  <a:moveTo>
                    <a:pt x="97" y="0"/>
                  </a:moveTo>
                  <a:lnTo>
                    <a:pt x="819" y="139"/>
                  </a:lnTo>
                  <a:lnTo>
                    <a:pt x="172" y="98"/>
                  </a:lnTo>
                  <a:lnTo>
                    <a:pt x="0" y="33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0" name="Freeform 902"/>
            <p:cNvSpPr>
              <a:spLocks/>
            </p:cNvSpPr>
            <p:nvPr/>
          </p:nvSpPr>
          <p:spPr bwMode="auto">
            <a:xfrm>
              <a:off x="4527" y="3494"/>
              <a:ext cx="108" cy="26"/>
            </a:xfrm>
            <a:custGeom>
              <a:avLst/>
              <a:gdLst>
                <a:gd name="T0" fmla="*/ 0 w 1083"/>
                <a:gd name="T1" fmla="*/ 0 h 306"/>
                <a:gd name="T2" fmla="*/ 0 w 1083"/>
                <a:gd name="T3" fmla="*/ 0 h 306"/>
                <a:gd name="T4" fmla="*/ 0 w 1083"/>
                <a:gd name="T5" fmla="*/ 0 h 306"/>
                <a:gd name="T6" fmla="*/ 0 w 1083"/>
                <a:gd name="T7" fmla="*/ 0 h 306"/>
                <a:gd name="T8" fmla="*/ 0 w 1083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3"/>
                <a:gd name="T16" fmla="*/ 0 h 306"/>
                <a:gd name="T17" fmla="*/ 1083 w 1083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3" h="306">
                  <a:moveTo>
                    <a:pt x="34" y="0"/>
                  </a:moveTo>
                  <a:lnTo>
                    <a:pt x="1083" y="261"/>
                  </a:lnTo>
                  <a:lnTo>
                    <a:pt x="1055" y="306"/>
                  </a:lnTo>
                  <a:lnTo>
                    <a:pt x="0" y="2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1" name="Freeform 903"/>
            <p:cNvSpPr>
              <a:spLocks/>
            </p:cNvSpPr>
            <p:nvPr/>
          </p:nvSpPr>
          <p:spPr bwMode="auto">
            <a:xfrm>
              <a:off x="4517" y="3502"/>
              <a:ext cx="109" cy="26"/>
            </a:xfrm>
            <a:custGeom>
              <a:avLst/>
              <a:gdLst>
                <a:gd name="T0" fmla="*/ 0 w 1088"/>
                <a:gd name="T1" fmla="*/ 0 h 311"/>
                <a:gd name="T2" fmla="*/ 0 w 1088"/>
                <a:gd name="T3" fmla="*/ 0 h 311"/>
                <a:gd name="T4" fmla="*/ 0 w 1088"/>
                <a:gd name="T5" fmla="*/ 0 h 311"/>
                <a:gd name="T6" fmla="*/ 0 w 1088"/>
                <a:gd name="T7" fmla="*/ 0 h 311"/>
                <a:gd name="T8" fmla="*/ 0 w 1088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311"/>
                <a:gd name="T17" fmla="*/ 1088 w 1088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311">
                  <a:moveTo>
                    <a:pt x="39" y="0"/>
                  </a:moveTo>
                  <a:lnTo>
                    <a:pt x="1088" y="260"/>
                  </a:lnTo>
                  <a:lnTo>
                    <a:pt x="1055" y="311"/>
                  </a:lnTo>
                  <a:lnTo>
                    <a:pt x="0" y="3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2" name="Freeform 904"/>
            <p:cNvSpPr>
              <a:spLocks/>
            </p:cNvSpPr>
            <p:nvPr/>
          </p:nvSpPr>
          <p:spPr bwMode="auto">
            <a:xfrm>
              <a:off x="4534" y="3526"/>
              <a:ext cx="16" cy="6"/>
            </a:xfrm>
            <a:custGeom>
              <a:avLst/>
              <a:gdLst>
                <a:gd name="T0" fmla="*/ 0 w 164"/>
                <a:gd name="T1" fmla="*/ 0 h 72"/>
                <a:gd name="T2" fmla="*/ 0 w 164"/>
                <a:gd name="T3" fmla="*/ 0 h 72"/>
                <a:gd name="T4" fmla="*/ 0 w 164"/>
                <a:gd name="T5" fmla="*/ 0 h 72"/>
                <a:gd name="T6" fmla="*/ 0 w 164"/>
                <a:gd name="T7" fmla="*/ 0 h 72"/>
                <a:gd name="T8" fmla="*/ 0 w 164"/>
                <a:gd name="T9" fmla="*/ 0 h 72"/>
                <a:gd name="T10" fmla="*/ 0 w 164"/>
                <a:gd name="T11" fmla="*/ 0 h 72"/>
                <a:gd name="T12" fmla="*/ 0 w 164"/>
                <a:gd name="T13" fmla="*/ 0 h 72"/>
                <a:gd name="T14" fmla="*/ 0 w 164"/>
                <a:gd name="T15" fmla="*/ 0 h 72"/>
                <a:gd name="T16" fmla="*/ 0 w 164"/>
                <a:gd name="T17" fmla="*/ 0 h 72"/>
                <a:gd name="T18" fmla="*/ 0 w 164"/>
                <a:gd name="T19" fmla="*/ 0 h 72"/>
                <a:gd name="T20" fmla="*/ 0 w 164"/>
                <a:gd name="T21" fmla="*/ 0 h 72"/>
                <a:gd name="T22" fmla="*/ 0 w 164"/>
                <a:gd name="T23" fmla="*/ 0 h 72"/>
                <a:gd name="T24" fmla="*/ 0 w 164"/>
                <a:gd name="T25" fmla="*/ 0 h 72"/>
                <a:gd name="T26" fmla="*/ 0 w 164"/>
                <a:gd name="T27" fmla="*/ 0 h 72"/>
                <a:gd name="T28" fmla="*/ 0 w 164"/>
                <a:gd name="T29" fmla="*/ 0 h 72"/>
                <a:gd name="T30" fmla="*/ 0 w 164"/>
                <a:gd name="T31" fmla="*/ 0 h 72"/>
                <a:gd name="T32" fmla="*/ 0 w 164"/>
                <a:gd name="T33" fmla="*/ 0 h 72"/>
                <a:gd name="T34" fmla="*/ 0 w 164"/>
                <a:gd name="T35" fmla="*/ 0 h 72"/>
                <a:gd name="T36" fmla="*/ 0 w 164"/>
                <a:gd name="T37" fmla="*/ 0 h 72"/>
                <a:gd name="T38" fmla="*/ 0 w 164"/>
                <a:gd name="T39" fmla="*/ 0 h 72"/>
                <a:gd name="T40" fmla="*/ 0 w 164"/>
                <a:gd name="T41" fmla="*/ 0 h 72"/>
                <a:gd name="T42" fmla="*/ 0 w 164"/>
                <a:gd name="T43" fmla="*/ 0 h 72"/>
                <a:gd name="T44" fmla="*/ 0 w 164"/>
                <a:gd name="T45" fmla="*/ 0 h 72"/>
                <a:gd name="T46" fmla="*/ 0 w 164"/>
                <a:gd name="T47" fmla="*/ 0 h 72"/>
                <a:gd name="T48" fmla="*/ 0 w 164"/>
                <a:gd name="T49" fmla="*/ 0 h 72"/>
                <a:gd name="T50" fmla="*/ 0 w 164"/>
                <a:gd name="T51" fmla="*/ 0 h 72"/>
                <a:gd name="T52" fmla="*/ 0 w 164"/>
                <a:gd name="T53" fmla="*/ 0 h 72"/>
                <a:gd name="T54" fmla="*/ 0 w 164"/>
                <a:gd name="T55" fmla="*/ 0 h 72"/>
                <a:gd name="T56" fmla="*/ 0 w 164"/>
                <a:gd name="T57" fmla="*/ 0 h 72"/>
                <a:gd name="T58" fmla="*/ 0 w 164"/>
                <a:gd name="T59" fmla="*/ 0 h 72"/>
                <a:gd name="T60" fmla="*/ 0 w 164"/>
                <a:gd name="T61" fmla="*/ 0 h 72"/>
                <a:gd name="T62" fmla="*/ 0 w 164"/>
                <a:gd name="T63" fmla="*/ 0 h 72"/>
                <a:gd name="T64" fmla="*/ 0 w 164"/>
                <a:gd name="T65" fmla="*/ 0 h 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4"/>
                <a:gd name="T100" fmla="*/ 0 h 72"/>
                <a:gd name="T101" fmla="*/ 164 w 164"/>
                <a:gd name="T102" fmla="*/ 72 h 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4" h="72">
                  <a:moveTo>
                    <a:pt x="16" y="1"/>
                  </a:moveTo>
                  <a:lnTo>
                    <a:pt x="21" y="1"/>
                  </a:lnTo>
                  <a:lnTo>
                    <a:pt x="35" y="0"/>
                  </a:lnTo>
                  <a:lnTo>
                    <a:pt x="54" y="0"/>
                  </a:lnTo>
                  <a:lnTo>
                    <a:pt x="78" y="2"/>
                  </a:lnTo>
                  <a:lnTo>
                    <a:pt x="104" y="7"/>
                  </a:lnTo>
                  <a:lnTo>
                    <a:pt x="128" y="17"/>
                  </a:lnTo>
                  <a:lnTo>
                    <a:pt x="149" y="31"/>
                  </a:lnTo>
                  <a:lnTo>
                    <a:pt x="164" y="51"/>
                  </a:lnTo>
                  <a:lnTo>
                    <a:pt x="164" y="52"/>
                  </a:lnTo>
                  <a:lnTo>
                    <a:pt x="164" y="57"/>
                  </a:lnTo>
                  <a:lnTo>
                    <a:pt x="163" y="62"/>
                  </a:lnTo>
                  <a:lnTo>
                    <a:pt x="161" y="67"/>
                  </a:lnTo>
                  <a:lnTo>
                    <a:pt x="156" y="71"/>
                  </a:lnTo>
                  <a:lnTo>
                    <a:pt x="149" y="72"/>
                  </a:lnTo>
                  <a:lnTo>
                    <a:pt x="138" y="71"/>
                  </a:lnTo>
                  <a:lnTo>
                    <a:pt x="124" y="65"/>
                  </a:lnTo>
                  <a:lnTo>
                    <a:pt x="124" y="63"/>
                  </a:lnTo>
                  <a:lnTo>
                    <a:pt x="123" y="59"/>
                  </a:lnTo>
                  <a:lnTo>
                    <a:pt x="120" y="52"/>
                  </a:lnTo>
                  <a:lnTo>
                    <a:pt x="113" y="45"/>
                  </a:lnTo>
                  <a:lnTo>
                    <a:pt x="100" y="38"/>
                  </a:lnTo>
                  <a:lnTo>
                    <a:pt x="81" y="32"/>
                  </a:lnTo>
                  <a:lnTo>
                    <a:pt x="55" y="29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27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5" y="7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3" name="Freeform 905"/>
            <p:cNvSpPr>
              <a:spLocks/>
            </p:cNvSpPr>
            <p:nvPr/>
          </p:nvSpPr>
          <p:spPr bwMode="auto">
            <a:xfrm>
              <a:off x="4537" y="3483"/>
              <a:ext cx="15" cy="9"/>
            </a:xfrm>
            <a:custGeom>
              <a:avLst/>
              <a:gdLst>
                <a:gd name="T0" fmla="*/ 0 w 146"/>
                <a:gd name="T1" fmla="*/ 0 h 109"/>
                <a:gd name="T2" fmla="*/ 0 w 146"/>
                <a:gd name="T3" fmla="*/ 0 h 109"/>
                <a:gd name="T4" fmla="*/ 0 w 146"/>
                <a:gd name="T5" fmla="*/ 0 h 109"/>
                <a:gd name="T6" fmla="*/ 0 w 146"/>
                <a:gd name="T7" fmla="*/ 0 h 109"/>
                <a:gd name="T8" fmla="*/ 0 w 146"/>
                <a:gd name="T9" fmla="*/ 0 h 109"/>
                <a:gd name="T10" fmla="*/ 0 w 146"/>
                <a:gd name="T11" fmla="*/ 0 h 109"/>
                <a:gd name="T12" fmla="*/ 0 w 146"/>
                <a:gd name="T13" fmla="*/ 0 h 109"/>
                <a:gd name="T14" fmla="*/ 0 w 146"/>
                <a:gd name="T15" fmla="*/ 0 h 109"/>
                <a:gd name="T16" fmla="*/ 0 w 146"/>
                <a:gd name="T17" fmla="*/ 0 h 109"/>
                <a:gd name="T18" fmla="*/ 0 w 146"/>
                <a:gd name="T19" fmla="*/ 0 h 109"/>
                <a:gd name="T20" fmla="*/ 0 w 146"/>
                <a:gd name="T21" fmla="*/ 0 h 109"/>
                <a:gd name="T22" fmla="*/ 0 w 146"/>
                <a:gd name="T23" fmla="*/ 0 h 109"/>
                <a:gd name="T24" fmla="*/ 0 w 146"/>
                <a:gd name="T25" fmla="*/ 0 h 109"/>
                <a:gd name="T26" fmla="*/ 0 w 146"/>
                <a:gd name="T27" fmla="*/ 0 h 109"/>
                <a:gd name="T28" fmla="*/ 0 w 146"/>
                <a:gd name="T29" fmla="*/ 0 h 109"/>
                <a:gd name="T30" fmla="*/ 0 w 146"/>
                <a:gd name="T31" fmla="*/ 0 h 109"/>
                <a:gd name="T32" fmla="*/ 0 w 146"/>
                <a:gd name="T33" fmla="*/ 0 h 109"/>
                <a:gd name="T34" fmla="*/ 0 w 146"/>
                <a:gd name="T35" fmla="*/ 0 h 109"/>
                <a:gd name="T36" fmla="*/ 0 w 146"/>
                <a:gd name="T37" fmla="*/ 0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109"/>
                <a:gd name="T59" fmla="*/ 146 w 146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109">
                  <a:moveTo>
                    <a:pt x="45" y="0"/>
                  </a:moveTo>
                  <a:lnTo>
                    <a:pt x="42" y="0"/>
                  </a:lnTo>
                  <a:lnTo>
                    <a:pt x="35" y="3"/>
                  </a:lnTo>
                  <a:lnTo>
                    <a:pt x="26" y="7"/>
                  </a:lnTo>
                  <a:lnTo>
                    <a:pt x="15" y="14"/>
                  </a:lnTo>
                  <a:lnTo>
                    <a:pt x="6" y="24"/>
                  </a:lnTo>
                  <a:lnTo>
                    <a:pt x="1" y="39"/>
                  </a:lnTo>
                  <a:lnTo>
                    <a:pt x="0" y="59"/>
                  </a:lnTo>
                  <a:lnTo>
                    <a:pt x="6" y="85"/>
                  </a:lnTo>
                  <a:lnTo>
                    <a:pt x="85" y="109"/>
                  </a:lnTo>
                  <a:lnTo>
                    <a:pt x="84" y="104"/>
                  </a:lnTo>
                  <a:lnTo>
                    <a:pt x="84" y="93"/>
                  </a:lnTo>
                  <a:lnTo>
                    <a:pt x="84" y="76"/>
                  </a:lnTo>
                  <a:lnTo>
                    <a:pt x="87" y="58"/>
                  </a:lnTo>
                  <a:lnTo>
                    <a:pt x="93" y="40"/>
                  </a:lnTo>
                  <a:lnTo>
                    <a:pt x="104" y="27"/>
                  </a:lnTo>
                  <a:lnTo>
                    <a:pt x="121" y="20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4" name="Freeform 906"/>
            <p:cNvSpPr>
              <a:spLocks/>
            </p:cNvSpPr>
            <p:nvPr/>
          </p:nvSpPr>
          <p:spPr bwMode="auto">
            <a:xfrm>
              <a:off x="4620" y="3499"/>
              <a:ext cx="15" cy="9"/>
            </a:xfrm>
            <a:custGeom>
              <a:avLst/>
              <a:gdLst>
                <a:gd name="T0" fmla="*/ 0 w 146"/>
                <a:gd name="T1" fmla="*/ 0 h 107"/>
                <a:gd name="T2" fmla="*/ 0 w 146"/>
                <a:gd name="T3" fmla="*/ 0 h 107"/>
                <a:gd name="T4" fmla="*/ 0 w 146"/>
                <a:gd name="T5" fmla="*/ 0 h 107"/>
                <a:gd name="T6" fmla="*/ 0 w 146"/>
                <a:gd name="T7" fmla="*/ 0 h 107"/>
                <a:gd name="T8" fmla="*/ 0 w 146"/>
                <a:gd name="T9" fmla="*/ 0 h 107"/>
                <a:gd name="T10" fmla="*/ 0 w 146"/>
                <a:gd name="T11" fmla="*/ 0 h 107"/>
                <a:gd name="T12" fmla="*/ 0 w 146"/>
                <a:gd name="T13" fmla="*/ 0 h 107"/>
                <a:gd name="T14" fmla="*/ 0 w 146"/>
                <a:gd name="T15" fmla="*/ 0 h 107"/>
                <a:gd name="T16" fmla="*/ 0 w 146"/>
                <a:gd name="T17" fmla="*/ 0 h 107"/>
                <a:gd name="T18" fmla="*/ 0 w 146"/>
                <a:gd name="T19" fmla="*/ 0 h 107"/>
                <a:gd name="T20" fmla="*/ 0 w 146"/>
                <a:gd name="T21" fmla="*/ 0 h 107"/>
                <a:gd name="T22" fmla="*/ 0 w 146"/>
                <a:gd name="T23" fmla="*/ 0 h 107"/>
                <a:gd name="T24" fmla="*/ 0 w 146"/>
                <a:gd name="T25" fmla="*/ 0 h 107"/>
                <a:gd name="T26" fmla="*/ 0 w 146"/>
                <a:gd name="T27" fmla="*/ 0 h 107"/>
                <a:gd name="T28" fmla="*/ 0 w 146"/>
                <a:gd name="T29" fmla="*/ 0 h 107"/>
                <a:gd name="T30" fmla="*/ 0 w 146"/>
                <a:gd name="T31" fmla="*/ 0 h 107"/>
                <a:gd name="T32" fmla="*/ 0 w 146"/>
                <a:gd name="T33" fmla="*/ 0 h 107"/>
                <a:gd name="T34" fmla="*/ 0 w 146"/>
                <a:gd name="T35" fmla="*/ 0 h 107"/>
                <a:gd name="T36" fmla="*/ 0 w 146"/>
                <a:gd name="T37" fmla="*/ 0 h 1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107"/>
                <a:gd name="T59" fmla="*/ 146 w 146"/>
                <a:gd name="T60" fmla="*/ 107 h 1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107">
                  <a:moveTo>
                    <a:pt x="45" y="0"/>
                  </a:moveTo>
                  <a:lnTo>
                    <a:pt x="42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5" y="12"/>
                  </a:lnTo>
                  <a:lnTo>
                    <a:pt x="6" y="23"/>
                  </a:lnTo>
                  <a:lnTo>
                    <a:pt x="0" y="38"/>
                  </a:lnTo>
                  <a:lnTo>
                    <a:pt x="0" y="58"/>
                  </a:lnTo>
                  <a:lnTo>
                    <a:pt x="6" y="85"/>
                  </a:lnTo>
                  <a:lnTo>
                    <a:pt x="84" y="107"/>
                  </a:lnTo>
                  <a:lnTo>
                    <a:pt x="83" y="103"/>
                  </a:lnTo>
                  <a:lnTo>
                    <a:pt x="83" y="91"/>
                  </a:lnTo>
                  <a:lnTo>
                    <a:pt x="83" y="75"/>
                  </a:lnTo>
                  <a:lnTo>
                    <a:pt x="86" y="56"/>
                  </a:lnTo>
                  <a:lnTo>
                    <a:pt x="92" y="40"/>
                  </a:lnTo>
                  <a:lnTo>
                    <a:pt x="103" y="27"/>
                  </a:lnTo>
                  <a:lnTo>
                    <a:pt x="121" y="19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5" name="Freeform 907"/>
            <p:cNvSpPr>
              <a:spLocks/>
            </p:cNvSpPr>
            <p:nvPr/>
          </p:nvSpPr>
          <p:spPr bwMode="auto">
            <a:xfrm>
              <a:off x="4553" y="3485"/>
              <a:ext cx="63" cy="16"/>
            </a:xfrm>
            <a:custGeom>
              <a:avLst/>
              <a:gdLst>
                <a:gd name="T0" fmla="*/ 0 w 629"/>
                <a:gd name="T1" fmla="*/ 0 h 182"/>
                <a:gd name="T2" fmla="*/ 0 w 629"/>
                <a:gd name="T3" fmla="*/ 0 h 182"/>
                <a:gd name="T4" fmla="*/ 0 w 629"/>
                <a:gd name="T5" fmla="*/ 0 h 182"/>
                <a:gd name="T6" fmla="*/ 0 w 629"/>
                <a:gd name="T7" fmla="*/ 0 h 182"/>
                <a:gd name="T8" fmla="*/ 0 w 629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9"/>
                <a:gd name="T16" fmla="*/ 0 h 182"/>
                <a:gd name="T17" fmla="*/ 629 w 629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9" h="182">
                  <a:moveTo>
                    <a:pt x="0" y="40"/>
                  </a:moveTo>
                  <a:lnTo>
                    <a:pt x="601" y="182"/>
                  </a:lnTo>
                  <a:lnTo>
                    <a:pt x="629" y="142"/>
                  </a:lnTo>
                  <a:lnTo>
                    <a:pt x="29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6" name="Freeform 908"/>
            <p:cNvSpPr>
              <a:spLocks/>
            </p:cNvSpPr>
            <p:nvPr/>
          </p:nvSpPr>
          <p:spPr bwMode="auto">
            <a:xfrm>
              <a:off x="4553" y="349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0 w 606"/>
                <a:gd name="T3" fmla="*/ 0 h 170"/>
                <a:gd name="T4" fmla="*/ 0 w 606"/>
                <a:gd name="T5" fmla="*/ 0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6"/>
                <a:gd name="T16" fmla="*/ 0 h 170"/>
                <a:gd name="T17" fmla="*/ 606 w 606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7" name="Freeform 909"/>
            <p:cNvSpPr>
              <a:spLocks/>
            </p:cNvSpPr>
            <p:nvPr/>
          </p:nvSpPr>
          <p:spPr bwMode="auto">
            <a:xfrm>
              <a:off x="4553" y="348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0 w 606"/>
                <a:gd name="T3" fmla="*/ 0 h 170"/>
                <a:gd name="T4" fmla="*/ 0 w 606"/>
                <a:gd name="T5" fmla="*/ 0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6"/>
                <a:gd name="T16" fmla="*/ 0 h 170"/>
                <a:gd name="T17" fmla="*/ 606 w 606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082" name="AutoShape 916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83" name="Freeform 918"/>
          <p:cNvSpPr>
            <a:spLocks/>
          </p:cNvSpPr>
          <p:nvPr/>
        </p:nvSpPr>
        <p:spPr bwMode="auto">
          <a:xfrm flipH="1">
            <a:off x="5600700" y="2266950"/>
            <a:ext cx="74613" cy="88900"/>
          </a:xfrm>
          <a:custGeom>
            <a:avLst/>
            <a:gdLst>
              <a:gd name="T0" fmla="*/ 2147483647 w 188"/>
              <a:gd name="T1" fmla="*/ 0 h 168"/>
              <a:gd name="T2" fmla="*/ 2147483647 w 188"/>
              <a:gd name="T3" fmla="*/ 2147483647 h 168"/>
              <a:gd name="T4" fmla="*/ 2147483647 w 188"/>
              <a:gd name="T5" fmla="*/ 2147483647 h 168"/>
              <a:gd name="T6" fmla="*/ 2147483647 w 188"/>
              <a:gd name="T7" fmla="*/ 2147483647 h 168"/>
              <a:gd name="T8" fmla="*/ 2147483647 w 188"/>
              <a:gd name="T9" fmla="*/ 2147483647 h 168"/>
              <a:gd name="T10" fmla="*/ 2147483647 w 188"/>
              <a:gd name="T11" fmla="*/ 2147483647 h 168"/>
              <a:gd name="T12" fmla="*/ 2147483647 w 188"/>
              <a:gd name="T13" fmla="*/ 2147483647 h 168"/>
              <a:gd name="T14" fmla="*/ 2147483647 w 188"/>
              <a:gd name="T15" fmla="*/ 2147483647 h 168"/>
              <a:gd name="T16" fmla="*/ 2147483647 w 188"/>
              <a:gd name="T17" fmla="*/ 2147483647 h 168"/>
              <a:gd name="T18" fmla="*/ 2147483647 w 188"/>
              <a:gd name="T19" fmla="*/ 2147483647 h 168"/>
              <a:gd name="T20" fmla="*/ 2147483647 w 188"/>
              <a:gd name="T21" fmla="*/ 2147483647 h 168"/>
              <a:gd name="T22" fmla="*/ 2147483647 w 188"/>
              <a:gd name="T23" fmla="*/ 2147483647 h 168"/>
              <a:gd name="T24" fmla="*/ 0 w 188"/>
              <a:gd name="T25" fmla="*/ 2147483647 h 168"/>
              <a:gd name="T26" fmla="*/ 2147483647 w 188"/>
              <a:gd name="T27" fmla="*/ 2147483647 h 168"/>
              <a:gd name="T28" fmla="*/ 2147483647 w 188"/>
              <a:gd name="T29" fmla="*/ 2147483647 h 168"/>
              <a:gd name="T30" fmla="*/ 2147483647 w 188"/>
              <a:gd name="T31" fmla="*/ 2147483647 h 168"/>
              <a:gd name="T32" fmla="*/ 2147483647 w 188"/>
              <a:gd name="T33" fmla="*/ 0 h 168"/>
              <a:gd name="T34" fmla="*/ 2147483647 w 188"/>
              <a:gd name="T35" fmla="*/ 2147483647 h 168"/>
              <a:gd name="T36" fmla="*/ 2147483647 w 188"/>
              <a:gd name="T37" fmla="*/ 2147483647 h 168"/>
              <a:gd name="T38" fmla="*/ 2147483647 w 188"/>
              <a:gd name="T39" fmla="*/ 2147483647 h 168"/>
              <a:gd name="T40" fmla="*/ 2147483647 w 188"/>
              <a:gd name="T41" fmla="*/ 2147483647 h 168"/>
              <a:gd name="T42" fmla="*/ 2147483647 w 188"/>
              <a:gd name="T43" fmla="*/ 2147483647 h 168"/>
              <a:gd name="T44" fmla="*/ 2147483647 w 188"/>
              <a:gd name="T45" fmla="*/ 2147483647 h 168"/>
              <a:gd name="T46" fmla="*/ 2147483647 w 188"/>
              <a:gd name="T47" fmla="*/ 2147483647 h 168"/>
              <a:gd name="T48" fmla="*/ 2147483647 w 188"/>
              <a:gd name="T49" fmla="*/ 2147483647 h 168"/>
              <a:gd name="T50" fmla="*/ 2147483647 w 188"/>
              <a:gd name="T51" fmla="*/ 2147483647 h 168"/>
              <a:gd name="T52" fmla="*/ 2147483647 w 188"/>
              <a:gd name="T53" fmla="*/ 2147483647 h 168"/>
              <a:gd name="T54" fmla="*/ 2147483647 w 188"/>
              <a:gd name="T55" fmla="*/ 2147483647 h 168"/>
              <a:gd name="T56" fmla="*/ 2147483647 w 188"/>
              <a:gd name="T57" fmla="*/ 2147483647 h 168"/>
              <a:gd name="T58" fmla="*/ 2147483647 w 188"/>
              <a:gd name="T59" fmla="*/ 2147483647 h 168"/>
              <a:gd name="T60" fmla="*/ 2147483647 w 188"/>
              <a:gd name="T61" fmla="*/ 2147483647 h 168"/>
              <a:gd name="T62" fmla="*/ 2147483647 w 188"/>
              <a:gd name="T63" fmla="*/ 2147483647 h 168"/>
              <a:gd name="T64" fmla="*/ 2147483647 w 188"/>
              <a:gd name="T65" fmla="*/ 2147483647 h 168"/>
              <a:gd name="T66" fmla="*/ 2147483647 w 188"/>
              <a:gd name="T67" fmla="*/ 2147483647 h 168"/>
              <a:gd name="T68" fmla="*/ 2147483647 w 188"/>
              <a:gd name="T69" fmla="*/ 2147483647 h 168"/>
              <a:gd name="T70" fmla="*/ 2147483647 w 188"/>
              <a:gd name="T71" fmla="*/ 0 h 16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88"/>
              <a:gd name="T109" fmla="*/ 0 h 168"/>
              <a:gd name="T110" fmla="*/ 188 w 188"/>
              <a:gd name="T111" fmla="*/ 168 h 16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88" h="168">
                <a:moveTo>
                  <a:pt x="92" y="0"/>
                </a:moveTo>
                <a:lnTo>
                  <a:pt x="135" y="7"/>
                </a:lnTo>
                <a:lnTo>
                  <a:pt x="164" y="27"/>
                </a:lnTo>
                <a:lnTo>
                  <a:pt x="182" y="54"/>
                </a:lnTo>
                <a:lnTo>
                  <a:pt x="188" y="84"/>
                </a:lnTo>
                <a:lnTo>
                  <a:pt x="182" y="115"/>
                </a:lnTo>
                <a:lnTo>
                  <a:pt x="164" y="141"/>
                </a:lnTo>
                <a:lnTo>
                  <a:pt x="135" y="161"/>
                </a:lnTo>
                <a:lnTo>
                  <a:pt x="92" y="168"/>
                </a:lnTo>
                <a:lnTo>
                  <a:pt x="51" y="161"/>
                </a:lnTo>
                <a:lnTo>
                  <a:pt x="22" y="141"/>
                </a:lnTo>
                <a:lnTo>
                  <a:pt x="5" y="115"/>
                </a:lnTo>
                <a:lnTo>
                  <a:pt x="0" y="84"/>
                </a:lnTo>
                <a:lnTo>
                  <a:pt x="5" y="54"/>
                </a:lnTo>
                <a:lnTo>
                  <a:pt x="22" y="27"/>
                </a:lnTo>
                <a:lnTo>
                  <a:pt x="51" y="7"/>
                </a:lnTo>
                <a:lnTo>
                  <a:pt x="92" y="0"/>
                </a:lnTo>
                <a:lnTo>
                  <a:pt x="96" y="37"/>
                </a:lnTo>
                <a:lnTo>
                  <a:pt x="72" y="42"/>
                </a:lnTo>
                <a:lnTo>
                  <a:pt x="57" y="52"/>
                </a:lnTo>
                <a:lnTo>
                  <a:pt x="47" y="67"/>
                </a:lnTo>
                <a:lnTo>
                  <a:pt x="45" y="85"/>
                </a:lnTo>
                <a:lnTo>
                  <a:pt x="47" y="102"/>
                </a:lnTo>
                <a:lnTo>
                  <a:pt x="58" y="117"/>
                </a:lnTo>
                <a:lnTo>
                  <a:pt x="74" y="128"/>
                </a:lnTo>
                <a:lnTo>
                  <a:pt x="96" y="132"/>
                </a:lnTo>
                <a:lnTo>
                  <a:pt x="120" y="128"/>
                </a:lnTo>
                <a:lnTo>
                  <a:pt x="136" y="117"/>
                </a:lnTo>
                <a:lnTo>
                  <a:pt x="147" y="102"/>
                </a:lnTo>
                <a:lnTo>
                  <a:pt x="151" y="85"/>
                </a:lnTo>
                <a:lnTo>
                  <a:pt x="148" y="67"/>
                </a:lnTo>
                <a:lnTo>
                  <a:pt x="137" y="52"/>
                </a:lnTo>
                <a:lnTo>
                  <a:pt x="120" y="42"/>
                </a:lnTo>
                <a:lnTo>
                  <a:pt x="96" y="37"/>
                </a:lnTo>
                <a:lnTo>
                  <a:pt x="9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84" name="Freeform 919"/>
          <p:cNvSpPr>
            <a:spLocks/>
          </p:cNvSpPr>
          <p:nvPr/>
        </p:nvSpPr>
        <p:spPr bwMode="auto">
          <a:xfrm flipH="1">
            <a:off x="5294313" y="2266950"/>
            <a:ext cx="76200" cy="88900"/>
          </a:xfrm>
          <a:custGeom>
            <a:avLst/>
            <a:gdLst>
              <a:gd name="T0" fmla="*/ 2147483647 w 192"/>
              <a:gd name="T1" fmla="*/ 0 h 168"/>
              <a:gd name="T2" fmla="*/ 2147483647 w 192"/>
              <a:gd name="T3" fmla="*/ 2147483647 h 168"/>
              <a:gd name="T4" fmla="*/ 2147483647 w 192"/>
              <a:gd name="T5" fmla="*/ 2147483647 h 168"/>
              <a:gd name="T6" fmla="*/ 2147483647 w 192"/>
              <a:gd name="T7" fmla="*/ 2147483647 h 168"/>
              <a:gd name="T8" fmla="*/ 2147483647 w 192"/>
              <a:gd name="T9" fmla="*/ 2147483647 h 168"/>
              <a:gd name="T10" fmla="*/ 2147483647 w 192"/>
              <a:gd name="T11" fmla="*/ 2147483647 h 168"/>
              <a:gd name="T12" fmla="*/ 2147483647 w 192"/>
              <a:gd name="T13" fmla="*/ 2147483647 h 168"/>
              <a:gd name="T14" fmla="*/ 2147483647 w 192"/>
              <a:gd name="T15" fmla="*/ 2147483647 h 168"/>
              <a:gd name="T16" fmla="*/ 2147483647 w 192"/>
              <a:gd name="T17" fmla="*/ 2147483647 h 168"/>
              <a:gd name="T18" fmla="*/ 2147483647 w 192"/>
              <a:gd name="T19" fmla="*/ 2147483647 h 168"/>
              <a:gd name="T20" fmla="*/ 2147483647 w 192"/>
              <a:gd name="T21" fmla="*/ 2147483647 h 168"/>
              <a:gd name="T22" fmla="*/ 2147483647 w 192"/>
              <a:gd name="T23" fmla="*/ 2147483647 h 168"/>
              <a:gd name="T24" fmla="*/ 0 w 192"/>
              <a:gd name="T25" fmla="*/ 2147483647 h 168"/>
              <a:gd name="T26" fmla="*/ 2147483647 w 192"/>
              <a:gd name="T27" fmla="*/ 2147483647 h 168"/>
              <a:gd name="T28" fmla="*/ 2147483647 w 192"/>
              <a:gd name="T29" fmla="*/ 2147483647 h 168"/>
              <a:gd name="T30" fmla="*/ 2147483647 w 192"/>
              <a:gd name="T31" fmla="*/ 2147483647 h 168"/>
              <a:gd name="T32" fmla="*/ 2147483647 w 192"/>
              <a:gd name="T33" fmla="*/ 0 h 168"/>
              <a:gd name="T34" fmla="*/ 2147483647 w 192"/>
              <a:gd name="T35" fmla="*/ 0 h 168"/>
              <a:gd name="T36" fmla="*/ 2147483647 w 192"/>
              <a:gd name="T37" fmla="*/ 2147483647 h 168"/>
              <a:gd name="T38" fmla="*/ 2147483647 w 192"/>
              <a:gd name="T39" fmla="*/ 2147483647 h 168"/>
              <a:gd name="T40" fmla="*/ 2147483647 w 192"/>
              <a:gd name="T41" fmla="*/ 2147483647 h 168"/>
              <a:gd name="T42" fmla="*/ 2147483647 w 192"/>
              <a:gd name="T43" fmla="*/ 2147483647 h 168"/>
              <a:gd name="T44" fmla="*/ 2147483647 w 192"/>
              <a:gd name="T45" fmla="*/ 2147483647 h 168"/>
              <a:gd name="T46" fmla="*/ 2147483647 w 192"/>
              <a:gd name="T47" fmla="*/ 2147483647 h 168"/>
              <a:gd name="T48" fmla="*/ 2147483647 w 192"/>
              <a:gd name="T49" fmla="*/ 2147483647 h 168"/>
              <a:gd name="T50" fmla="*/ 2147483647 w 192"/>
              <a:gd name="T51" fmla="*/ 2147483647 h 168"/>
              <a:gd name="T52" fmla="*/ 2147483647 w 192"/>
              <a:gd name="T53" fmla="*/ 2147483647 h 168"/>
              <a:gd name="T54" fmla="*/ 2147483647 w 192"/>
              <a:gd name="T55" fmla="*/ 2147483647 h 168"/>
              <a:gd name="T56" fmla="*/ 2147483647 w 192"/>
              <a:gd name="T57" fmla="*/ 2147483647 h 168"/>
              <a:gd name="T58" fmla="*/ 2147483647 w 192"/>
              <a:gd name="T59" fmla="*/ 2147483647 h 168"/>
              <a:gd name="T60" fmla="*/ 2147483647 w 192"/>
              <a:gd name="T61" fmla="*/ 2147483647 h 168"/>
              <a:gd name="T62" fmla="*/ 2147483647 w 192"/>
              <a:gd name="T63" fmla="*/ 2147483647 h 168"/>
              <a:gd name="T64" fmla="*/ 2147483647 w 192"/>
              <a:gd name="T65" fmla="*/ 2147483647 h 168"/>
              <a:gd name="T66" fmla="*/ 2147483647 w 192"/>
              <a:gd name="T67" fmla="*/ 2147483647 h 168"/>
              <a:gd name="T68" fmla="*/ 2147483647 w 192"/>
              <a:gd name="T69" fmla="*/ 2147483647 h 168"/>
              <a:gd name="T70" fmla="*/ 2147483647 w 192"/>
              <a:gd name="T71" fmla="*/ 2147483647 h 168"/>
              <a:gd name="T72" fmla="*/ 2147483647 w 192"/>
              <a:gd name="T73" fmla="*/ 0 h 16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2"/>
              <a:gd name="T112" fmla="*/ 0 h 168"/>
              <a:gd name="T113" fmla="*/ 192 w 192"/>
              <a:gd name="T114" fmla="*/ 168 h 168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2" h="168">
                <a:moveTo>
                  <a:pt x="95" y="0"/>
                </a:moveTo>
                <a:lnTo>
                  <a:pt x="138" y="7"/>
                </a:lnTo>
                <a:lnTo>
                  <a:pt x="168" y="27"/>
                </a:lnTo>
                <a:lnTo>
                  <a:pt x="185" y="54"/>
                </a:lnTo>
                <a:lnTo>
                  <a:pt x="192" y="84"/>
                </a:lnTo>
                <a:lnTo>
                  <a:pt x="187" y="115"/>
                </a:lnTo>
                <a:lnTo>
                  <a:pt x="168" y="141"/>
                </a:lnTo>
                <a:lnTo>
                  <a:pt x="138" y="161"/>
                </a:lnTo>
                <a:lnTo>
                  <a:pt x="95" y="168"/>
                </a:lnTo>
                <a:lnTo>
                  <a:pt x="53" y="161"/>
                </a:lnTo>
                <a:lnTo>
                  <a:pt x="24" y="141"/>
                </a:lnTo>
                <a:lnTo>
                  <a:pt x="5" y="115"/>
                </a:lnTo>
                <a:lnTo>
                  <a:pt x="0" y="84"/>
                </a:lnTo>
                <a:lnTo>
                  <a:pt x="6" y="54"/>
                </a:lnTo>
                <a:lnTo>
                  <a:pt x="24" y="27"/>
                </a:lnTo>
                <a:lnTo>
                  <a:pt x="54" y="7"/>
                </a:lnTo>
                <a:lnTo>
                  <a:pt x="95" y="0"/>
                </a:lnTo>
                <a:lnTo>
                  <a:pt x="95" y="37"/>
                </a:lnTo>
                <a:lnTo>
                  <a:pt x="71" y="42"/>
                </a:lnTo>
                <a:lnTo>
                  <a:pt x="56" y="52"/>
                </a:lnTo>
                <a:lnTo>
                  <a:pt x="46" y="67"/>
                </a:lnTo>
                <a:lnTo>
                  <a:pt x="44" y="85"/>
                </a:lnTo>
                <a:lnTo>
                  <a:pt x="46" y="102"/>
                </a:lnTo>
                <a:lnTo>
                  <a:pt x="57" y="117"/>
                </a:lnTo>
                <a:lnTo>
                  <a:pt x="73" y="128"/>
                </a:lnTo>
                <a:lnTo>
                  <a:pt x="95" y="132"/>
                </a:lnTo>
                <a:lnTo>
                  <a:pt x="119" y="128"/>
                </a:lnTo>
                <a:lnTo>
                  <a:pt x="135" y="117"/>
                </a:lnTo>
                <a:lnTo>
                  <a:pt x="146" y="102"/>
                </a:lnTo>
                <a:lnTo>
                  <a:pt x="150" y="85"/>
                </a:lnTo>
                <a:lnTo>
                  <a:pt x="147" y="67"/>
                </a:lnTo>
                <a:lnTo>
                  <a:pt x="136" y="52"/>
                </a:lnTo>
                <a:lnTo>
                  <a:pt x="119" y="42"/>
                </a:lnTo>
                <a:lnTo>
                  <a:pt x="95" y="37"/>
                </a:lnTo>
                <a:lnTo>
                  <a:pt x="9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85" name="Freeform 920"/>
          <p:cNvSpPr>
            <a:spLocks/>
          </p:cNvSpPr>
          <p:nvPr/>
        </p:nvSpPr>
        <p:spPr bwMode="auto">
          <a:xfrm flipH="1">
            <a:off x="5432425" y="2251075"/>
            <a:ext cx="128588" cy="77788"/>
          </a:xfrm>
          <a:custGeom>
            <a:avLst/>
            <a:gdLst>
              <a:gd name="T0" fmla="*/ 2147483647 w 325"/>
              <a:gd name="T1" fmla="*/ 0 h 148"/>
              <a:gd name="T2" fmla="*/ 2147483647 w 325"/>
              <a:gd name="T3" fmla="*/ 0 h 148"/>
              <a:gd name="T4" fmla="*/ 2147483647 w 325"/>
              <a:gd name="T5" fmla="*/ 0 h 148"/>
              <a:gd name="T6" fmla="*/ 2147483647 w 325"/>
              <a:gd name="T7" fmla="*/ 0 h 148"/>
              <a:gd name="T8" fmla="*/ 2147483647 w 325"/>
              <a:gd name="T9" fmla="*/ 2147483647 h 148"/>
              <a:gd name="T10" fmla="*/ 2147483647 w 325"/>
              <a:gd name="T11" fmla="*/ 2147483647 h 148"/>
              <a:gd name="T12" fmla="*/ 2147483647 w 325"/>
              <a:gd name="T13" fmla="*/ 2147483647 h 148"/>
              <a:gd name="T14" fmla="*/ 2147483647 w 325"/>
              <a:gd name="T15" fmla="*/ 2147483647 h 148"/>
              <a:gd name="T16" fmla="*/ 2147483647 w 325"/>
              <a:gd name="T17" fmla="*/ 2147483647 h 148"/>
              <a:gd name="T18" fmla="*/ 2147483647 w 325"/>
              <a:gd name="T19" fmla="*/ 2147483647 h 148"/>
              <a:gd name="T20" fmla="*/ 2147483647 w 325"/>
              <a:gd name="T21" fmla="*/ 2147483647 h 148"/>
              <a:gd name="T22" fmla="*/ 2147483647 w 325"/>
              <a:gd name="T23" fmla="*/ 2147483647 h 148"/>
              <a:gd name="T24" fmla="*/ 2147483647 w 325"/>
              <a:gd name="T25" fmla="*/ 2147483647 h 148"/>
              <a:gd name="T26" fmla="*/ 2147483647 w 325"/>
              <a:gd name="T27" fmla="*/ 2147483647 h 148"/>
              <a:gd name="T28" fmla="*/ 2147483647 w 325"/>
              <a:gd name="T29" fmla="*/ 2147483647 h 148"/>
              <a:gd name="T30" fmla="*/ 2147483647 w 325"/>
              <a:gd name="T31" fmla="*/ 2147483647 h 148"/>
              <a:gd name="T32" fmla="*/ 2147483647 w 325"/>
              <a:gd name="T33" fmla="*/ 2147483647 h 148"/>
              <a:gd name="T34" fmla="*/ 2147483647 w 325"/>
              <a:gd name="T35" fmla="*/ 2147483647 h 148"/>
              <a:gd name="T36" fmla="*/ 2147483647 w 325"/>
              <a:gd name="T37" fmla="*/ 2147483647 h 148"/>
              <a:gd name="T38" fmla="*/ 2147483647 w 325"/>
              <a:gd name="T39" fmla="*/ 2147483647 h 148"/>
              <a:gd name="T40" fmla="*/ 2147483647 w 325"/>
              <a:gd name="T41" fmla="*/ 2147483647 h 148"/>
              <a:gd name="T42" fmla="*/ 2147483647 w 325"/>
              <a:gd name="T43" fmla="*/ 2147483647 h 148"/>
              <a:gd name="T44" fmla="*/ 2147483647 w 325"/>
              <a:gd name="T45" fmla="*/ 2147483647 h 148"/>
              <a:gd name="T46" fmla="*/ 2147483647 w 325"/>
              <a:gd name="T47" fmla="*/ 2147483647 h 148"/>
              <a:gd name="T48" fmla="*/ 2147483647 w 325"/>
              <a:gd name="T49" fmla="*/ 2147483647 h 148"/>
              <a:gd name="T50" fmla="*/ 2147483647 w 325"/>
              <a:gd name="T51" fmla="*/ 2147483647 h 148"/>
              <a:gd name="T52" fmla="*/ 2147483647 w 325"/>
              <a:gd name="T53" fmla="*/ 2147483647 h 148"/>
              <a:gd name="T54" fmla="*/ 2147483647 w 325"/>
              <a:gd name="T55" fmla="*/ 2147483647 h 148"/>
              <a:gd name="T56" fmla="*/ 2147483647 w 325"/>
              <a:gd name="T57" fmla="*/ 2147483647 h 148"/>
              <a:gd name="T58" fmla="*/ 2147483647 w 325"/>
              <a:gd name="T59" fmla="*/ 2147483647 h 148"/>
              <a:gd name="T60" fmla="*/ 2147483647 w 325"/>
              <a:gd name="T61" fmla="*/ 2147483647 h 148"/>
              <a:gd name="T62" fmla="*/ 2147483647 w 325"/>
              <a:gd name="T63" fmla="*/ 2147483647 h 148"/>
              <a:gd name="T64" fmla="*/ 0 w 325"/>
              <a:gd name="T65" fmla="*/ 2147483647 h 148"/>
              <a:gd name="T66" fmla="*/ 2147483647 w 325"/>
              <a:gd name="T67" fmla="*/ 0 h 148"/>
              <a:gd name="T68" fmla="*/ 2147483647 w 325"/>
              <a:gd name="T69" fmla="*/ 0 h 14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25"/>
              <a:gd name="T106" fmla="*/ 0 h 148"/>
              <a:gd name="T107" fmla="*/ 325 w 325"/>
              <a:gd name="T108" fmla="*/ 148 h 14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25" h="148">
                <a:moveTo>
                  <a:pt x="45" y="0"/>
                </a:moveTo>
                <a:lnTo>
                  <a:pt x="58" y="0"/>
                </a:lnTo>
                <a:lnTo>
                  <a:pt x="73" y="0"/>
                </a:lnTo>
                <a:lnTo>
                  <a:pt x="88" y="0"/>
                </a:lnTo>
                <a:lnTo>
                  <a:pt x="102" y="2"/>
                </a:lnTo>
                <a:lnTo>
                  <a:pt x="117" y="2"/>
                </a:lnTo>
                <a:lnTo>
                  <a:pt x="131" y="2"/>
                </a:lnTo>
                <a:lnTo>
                  <a:pt x="147" y="2"/>
                </a:lnTo>
                <a:lnTo>
                  <a:pt x="163" y="2"/>
                </a:lnTo>
                <a:lnTo>
                  <a:pt x="179" y="2"/>
                </a:lnTo>
                <a:lnTo>
                  <a:pt x="196" y="2"/>
                </a:lnTo>
                <a:lnTo>
                  <a:pt x="212" y="2"/>
                </a:lnTo>
                <a:lnTo>
                  <a:pt x="229" y="2"/>
                </a:lnTo>
                <a:lnTo>
                  <a:pt x="247" y="2"/>
                </a:lnTo>
                <a:lnTo>
                  <a:pt x="265" y="2"/>
                </a:lnTo>
                <a:lnTo>
                  <a:pt x="282" y="2"/>
                </a:lnTo>
                <a:lnTo>
                  <a:pt x="301" y="2"/>
                </a:lnTo>
                <a:lnTo>
                  <a:pt x="310" y="11"/>
                </a:lnTo>
                <a:lnTo>
                  <a:pt x="225" y="17"/>
                </a:lnTo>
                <a:lnTo>
                  <a:pt x="316" y="24"/>
                </a:lnTo>
                <a:lnTo>
                  <a:pt x="325" y="47"/>
                </a:lnTo>
                <a:lnTo>
                  <a:pt x="325" y="65"/>
                </a:lnTo>
                <a:lnTo>
                  <a:pt x="318" y="80"/>
                </a:lnTo>
                <a:lnTo>
                  <a:pt x="308" y="94"/>
                </a:lnTo>
                <a:lnTo>
                  <a:pt x="296" y="106"/>
                </a:lnTo>
                <a:lnTo>
                  <a:pt x="284" y="118"/>
                </a:lnTo>
                <a:lnTo>
                  <a:pt x="276" y="132"/>
                </a:lnTo>
                <a:lnTo>
                  <a:pt x="272" y="148"/>
                </a:lnTo>
                <a:lnTo>
                  <a:pt x="20" y="144"/>
                </a:lnTo>
                <a:lnTo>
                  <a:pt x="19" y="125"/>
                </a:lnTo>
                <a:lnTo>
                  <a:pt x="15" y="104"/>
                </a:lnTo>
                <a:lnTo>
                  <a:pt x="9" y="82"/>
                </a:lnTo>
                <a:lnTo>
                  <a:pt x="0" y="57"/>
                </a:lnTo>
                <a:lnTo>
                  <a:pt x="4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86" name="Freeform 921"/>
          <p:cNvSpPr>
            <a:spLocks/>
          </p:cNvSpPr>
          <p:nvPr/>
        </p:nvSpPr>
        <p:spPr bwMode="auto">
          <a:xfrm flipH="1">
            <a:off x="5227638" y="2195513"/>
            <a:ext cx="517525" cy="133350"/>
          </a:xfrm>
          <a:custGeom>
            <a:avLst/>
            <a:gdLst>
              <a:gd name="T0" fmla="*/ 2147483647 w 1303"/>
              <a:gd name="T1" fmla="*/ 2147483647 h 253"/>
              <a:gd name="T2" fmla="*/ 2147483647 w 1303"/>
              <a:gd name="T3" fmla="*/ 2147483647 h 253"/>
              <a:gd name="T4" fmla="*/ 2147483647 w 1303"/>
              <a:gd name="T5" fmla="*/ 2147483647 h 253"/>
              <a:gd name="T6" fmla="*/ 2147483647 w 1303"/>
              <a:gd name="T7" fmla="*/ 2147483647 h 253"/>
              <a:gd name="T8" fmla="*/ 2147483647 w 1303"/>
              <a:gd name="T9" fmla="*/ 2147483647 h 253"/>
              <a:gd name="T10" fmla="*/ 2147483647 w 1303"/>
              <a:gd name="T11" fmla="*/ 2147483647 h 253"/>
              <a:gd name="T12" fmla="*/ 2147483647 w 1303"/>
              <a:gd name="T13" fmla="*/ 2147483647 h 253"/>
              <a:gd name="T14" fmla="*/ 2147483647 w 1303"/>
              <a:gd name="T15" fmla="*/ 2147483647 h 253"/>
              <a:gd name="T16" fmla="*/ 2147483647 w 1303"/>
              <a:gd name="T17" fmla="*/ 2147483647 h 253"/>
              <a:gd name="T18" fmla="*/ 2147483647 w 1303"/>
              <a:gd name="T19" fmla="*/ 2147483647 h 253"/>
              <a:gd name="T20" fmla="*/ 2147483647 w 1303"/>
              <a:gd name="T21" fmla="*/ 2147483647 h 253"/>
              <a:gd name="T22" fmla="*/ 2147483647 w 1303"/>
              <a:gd name="T23" fmla="*/ 2147483647 h 253"/>
              <a:gd name="T24" fmla="*/ 2147483647 w 1303"/>
              <a:gd name="T25" fmla="*/ 2147483647 h 253"/>
              <a:gd name="T26" fmla="*/ 2147483647 w 1303"/>
              <a:gd name="T27" fmla="*/ 2147483647 h 253"/>
              <a:gd name="T28" fmla="*/ 2147483647 w 1303"/>
              <a:gd name="T29" fmla="*/ 2147483647 h 253"/>
              <a:gd name="T30" fmla="*/ 2147483647 w 1303"/>
              <a:gd name="T31" fmla="*/ 2147483647 h 253"/>
              <a:gd name="T32" fmla="*/ 2147483647 w 1303"/>
              <a:gd name="T33" fmla="*/ 2147483647 h 253"/>
              <a:gd name="T34" fmla="*/ 2147483647 w 1303"/>
              <a:gd name="T35" fmla="*/ 2147483647 h 253"/>
              <a:gd name="T36" fmla="*/ 2147483647 w 1303"/>
              <a:gd name="T37" fmla="*/ 2147483647 h 253"/>
              <a:gd name="T38" fmla="*/ 2147483647 w 1303"/>
              <a:gd name="T39" fmla="*/ 2147483647 h 253"/>
              <a:gd name="T40" fmla="*/ 2147483647 w 1303"/>
              <a:gd name="T41" fmla="*/ 2147483647 h 253"/>
              <a:gd name="T42" fmla="*/ 2147483647 w 1303"/>
              <a:gd name="T43" fmla="*/ 2147483647 h 253"/>
              <a:gd name="T44" fmla="*/ 2147483647 w 1303"/>
              <a:gd name="T45" fmla="*/ 2147483647 h 253"/>
              <a:gd name="T46" fmla="*/ 2147483647 w 1303"/>
              <a:gd name="T47" fmla="*/ 2147483647 h 253"/>
              <a:gd name="T48" fmla="*/ 2147483647 w 1303"/>
              <a:gd name="T49" fmla="*/ 2147483647 h 253"/>
              <a:gd name="T50" fmla="*/ 2147483647 w 1303"/>
              <a:gd name="T51" fmla="*/ 2147483647 h 253"/>
              <a:gd name="T52" fmla="*/ 2147483647 w 1303"/>
              <a:gd name="T53" fmla="*/ 2147483647 h 253"/>
              <a:gd name="T54" fmla="*/ 2147483647 w 1303"/>
              <a:gd name="T55" fmla="*/ 2147483647 h 253"/>
              <a:gd name="T56" fmla="*/ 2147483647 w 1303"/>
              <a:gd name="T57" fmla="*/ 2147483647 h 253"/>
              <a:gd name="T58" fmla="*/ 2147483647 w 1303"/>
              <a:gd name="T59" fmla="*/ 2147483647 h 253"/>
              <a:gd name="T60" fmla="*/ 2147483647 w 1303"/>
              <a:gd name="T61" fmla="*/ 2147483647 h 253"/>
              <a:gd name="T62" fmla="*/ 2147483647 w 1303"/>
              <a:gd name="T63" fmla="*/ 2147483647 h 253"/>
              <a:gd name="T64" fmla="*/ 2147483647 w 1303"/>
              <a:gd name="T65" fmla="*/ 2147483647 h 253"/>
              <a:gd name="T66" fmla="*/ 2147483647 w 1303"/>
              <a:gd name="T67" fmla="*/ 2147483647 h 253"/>
              <a:gd name="T68" fmla="*/ 2147483647 w 1303"/>
              <a:gd name="T69" fmla="*/ 2147483647 h 253"/>
              <a:gd name="T70" fmla="*/ 2147483647 w 1303"/>
              <a:gd name="T71" fmla="*/ 2147483647 h 253"/>
              <a:gd name="T72" fmla="*/ 2147483647 w 1303"/>
              <a:gd name="T73" fmla="*/ 2147483647 h 253"/>
              <a:gd name="T74" fmla="*/ 2147483647 w 1303"/>
              <a:gd name="T75" fmla="*/ 2147483647 h 253"/>
              <a:gd name="T76" fmla="*/ 2147483647 w 1303"/>
              <a:gd name="T77" fmla="*/ 2147483647 h 253"/>
              <a:gd name="T78" fmla="*/ 2147483647 w 1303"/>
              <a:gd name="T79" fmla="*/ 2147483647 h 253"/>
              <a:gd name="T80" fmla="*/ 2147483647 w 1303"/>
              <a:gd name="T81" fmla="*/ 2147483647 h 253"/>
              <a:gd name="T82" fmla="*/ 2147483647 w 1303"/>
              <a:gd name="T83" fmla="*/ 2147483647 h 253"/>
              <a:gd name="T84" fmla="*/ 2147483647 w 1303"/>
              <a:gd name="T85" fmla="*/ 2147483647 h 253"/>
              <a:gd name="T86" fmla="*/ 2147483647 w 1303"/>
              <a:gd name="T87" fmla="*/ 2147483647 h 253"/>
              <a:gd name="T88" fmla="*/ 2147483647 w 1303"/>
              <a:gd name="T89" fmla="*/ 2147483647 h 253"/>
              <a:gd name="T90" fmla="*/ 2147483647 w 1303"/>
              <a:gd name="T91" fmla="*/ 2147483647 h 253"/>
              <a:gd name="T92" fmla="*/ 2147483647 w 1303"/>
              <a:gd name="T93" fmla="*/ 2147483647 h 253"/>
              <a:gd name="T94" fmla="*/ 2147483647 w 1303"/>
              <a:gd name="T95" fmla="*/ 2147483647 h 253"/>
              <a:gd name="T96" fmla="*/ 2147483647 w 1303"/>
              <a:gd name="T97" fmla="*/ 2147483647 h 253"/>
              <a:gd name="T98" fmla="*/ 2147483647 w 1303"/>
              <a:gd name="T99" fmla="*/ 2147483647 h 253"/>
              <a:gd name="T100" fmla="*/ 2147483647 w 1303"/>
              <a:gd name="T101" fmla="*/ 2147483647 h 253"/>
              <a:gd name="T102" fmla="*/ 2147483647 w 1303"/>
              <a:gd name="T103" fmla="*/ 2147483647 h 253"/>
              <a:gd name="T104" fmla="*/ 2147483647 w 1303"/>
              <a:gd name="T105" fmla="*/ 2147483647 h 253"/>
              <a:gd name="T106" fmla="*/ 2147483647 w 1303"/>
              <a:gd name="T107" fmla="*/ 2147483647 h 253"/>
              <a:gd name="T108" fmla="*/ 2147483647 w 1303"/>
              <a:gd name="T109" fmla="*/ 2147483647 h 253"/>
              <a:gd name="T110" fmla="*/ 2147483647 w 1303"/>
              <a:gd name="T111" fmla="*/ 2147483647 h 253"/>
              <a:gd name="T112" fmla="*/ 2147483647 w 1303"/>
              <a:gd name="T113" fmla="*/ 2147483647 h 253"/>
              <a:gd name="T114" fmla="*/ 2147483647 w 1303"/>
              <a:gd name="T115" fmla="*/ 2147483647 h 253"/>
              <a:gd name="T116" fmla="*/ 2147483647 w 1303"/>
              <a:gd name="T117" fmla="*/ 2147483647 h 253"/>
              <a:gd name="T118" fmla="*/ 2147483647 w 1303"/>
              <a:gd name="T119" fmla="*/ 2147483647 h 253"/>
              <a:gd name="T120" fmla="*/ 2147483647 w 1303"/>
              <a:gd name="T121" fmla="*/ 2147483647 h 253"/>
              <a:gd name="T122" fmla="*/ 2147483647 w 1303"/>
              <a:gd name="T123" fmla="*/ 2147483647 h 253"/>
              <a:gd name="T124" fmla="*/ 2147483647 w 1303"/>
              <a:gd name="T125" fmla="*/ 2147483647 h 2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03"/>
              <a:gd name="T190" fmla="*/ 0 h 253"/>
              <a:gd name="T191" fmla="*/ 1303 w 1303"/>
              <a:gd name="T192" fmla="*/ 253 h 25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03" h="253">
                <a:moveTo>
                  <a:pt x="805" y="184"/>
                </a:moveTo>
                <a:lnTo>
                  <a:pt x="799" y="192"/>
                </a:lnTo>
                <a:lnTo>
                  <a:pt x="791" y="200"/>
                </a:lnTo>
                <a:lnTo>
                  <a:pt x="785" y="208"/>
                </a:lnTo>
                <a:lnTo>
                  <a:pt x="777" y="216"/>
                </a:lnTo>
                <a:lnTo>
                  <a:pt x="770" y="224"/>
                </a:lnTo>
                <a:lnTo>
                  <a:pt x="765" y="233"/>
                </a:lnTo>
                <a:lnTo>
                  <a:pt x="761" y="243"/>
                </a:lnTo>
                <a:lnTo>
                  <a:pt x="760" y="253"/>
                </a:lnTo>
                <a:lnTo>
                  <a:pt x="909" y="252"/>
                </a:lnTo>
                <a:lnTo>
                  <a:pt x="912" y="219"/>
                </a:lnTo>
                <a:lnTo>
                  <a:pt x="921" y="191"/>
                </a:lnTo>
                <a:lnTo>
                  <a:pt x="935" y="167"/>
                </a:lnTo>
                <a:lnTo>
                  <a:pt x="952" y="147"/>
                </a:lnTo>
                <a:lnTo>
                  <a:pt x="972" y="132"/>
                </a:lnTo>
                <a:lnTo>
                  <a:pt x="994" y="122"/>
                </a:lnTo>
                <a:lnTo>
                  <a:pt x="1019" y="115"/>
                </a:lnTo>
                <a:lnTo>
                  <a:pt x="1045" y="112"/>
                </a:lnTo>
                <a:lnTo>
                  <a:pt x="1068" y="115"/>
                </a:lnTo>
                <a:lnTo>
                  <a:pt x="1094" y="120"/>
                </a:lnTo>
                <a:lnTo>
                  <a:pt x="1116" y="130"/>
                </a:lnTo>
                <a:lnTo>
                  <a:pt x="1136" y="144"/>
                </a:lnTo>
                <a:lnTo>
                  <a:pt x="1153" y="162"/>
                </a:lnTo>
                <a:lnTo>
                  <a:pt x="1167" y="183"/>
                </a:lnTo>
                <a:lnTo>
                  <a:pt x="1176" y="208"/>
                </a:lnTo>
                <a:lnTo>
                  <a:pt x="1178" y="237"/>
                </a:lnTo>
                <a:lnTo>
                  <a:pt x="1291" y="224"/>
                </a:lnTo>
                <a:lnTo>
                  <a:pt x="1284" y="212"/>
                </a:lnTo>
                <a:lnTo>
                  <a:pt x="1290" y="206"/>
                </a:lnTo>
                <a:lnTo>
                  <a:pt x="1298" y="202"/>
                </a:lnTo>
                <a:lnTo>
                  <a:pt x="1302" y="196"/>
                </a:lnTo>
                <a:lnTo>
                  <a:pt x="1288" y="178"/>
                </a:lnTo>
                <a:lnTo>
                  <a:pt x="1282" y="166"/>
                </a:lnTo>
                <a:lnTo>
                  <a:pt x="1280" y="155"/>
                </a:lnTo>
                <a:lnTo>
                  <a:pt x="1284" y="147"/>
                </a:lnTo>
                <a:lnTo>
                  <a:pt x="1290" y="139"/>
                </a:lnTo>
                <a:lnTo>
                  <a:pt x="1296" y="131"/>
                </a:lnTo>
                <a:lnTo>
                  <a:pt x="1300" y="120"/>
                </a:lnTo>
                <a:lnTo>
                  <a:pt x="1303" y="108"/>
                </a:lnTo>
                <a:lnTo>
                  <a:pt x="1282" y="108"/>
                </a:lnTo>
                <a:lnTo>
                  <a:pt x="1262" y="107"/>
                </a:lnTo>
                <a:lnTo>
                  <a:pt x="1242" y="107"/>
                </a:lnTo>
                <a:lnTo>
                  <a:pt x="1222" y="105"/>
                </a:lnTo>
                <a:lnTo>
                  <a:pt x="1204" y="103"/>
                </a:lnTo>
                <a:lnTo>
                  <a:pt x="1184" y="101"/>
                </a:lnTo>
                <a:lnTo>
                  <a:pt x="1165" y="98"/>
                </a:lnTo>
                <a:lnTo>
                  <a:pt x="1147" y="95"/>
                </a:lnTo>
                <a:lnTo>
                  <a:pt x="1128" y="92"/>
                </a:lnTo>
                <a:lnTo>
                  <a:pt x="1110" y="88"/>
                </a:lnTo>
                <a:lnTo>
                  <a:pt x="1091" y="82"/>
                </a:lnTo>
                <a:lnTo>
                  <a:pt x="1074" y="78"/>
                </a:lnTo>
                <a:lnTo>
                  <a:pt x="1055" y="72"/>
                </a:lnTo>
                <a:lnTo>
                  <a:pt x="1037" y="65"/>
                </a:lnTo>
                <a:lnTo>
                  <a:pt x="1018" y="58"/>
                </a:lnTo>
                <a:lnTo>
                  <a:pt x="1000" y="50"/>
                </a:lnTo>
                <a:lnTo>
                  <a:pt x="961" y="35"/>
                </a:lnTo>
                <a:lnTo>
                  <a:pt x="921" y="22"/>
                </a:lnTo>
                <a:lnTo>
                  <a:pt x="882" y="13"/>
                </a:lnTo>
                <a:lnTo>
                  <a:pt x="841" y="6"/>
                </a:lnTo>
                <a:lnTo>
                  <a:pt x="798" y="3"/>
                </a:lnTo>
                <a:lnTo>
                  <a:pt x="757" y="0"/>
                </a:lnTo>
                <a:lnTo>
                  <a:pt x="715" y="1"/>
                </a:lnTo>
                <a:lnTo>
                  <a:pt x="674" y="4"/>
                </a:lnTo>
                <a:lnTo>
                  <a:pt x="631" y="10"/>
                </a:lnTo>
                <a:lnTo>
                  <a:pt x="589" y="16"/>
                </a:lnTo>
                <a:lnTo>
                  <a:pt x="548" y="25"/>
                </a:lnTo>
                <a:lnTo>
                  <a:pt x="508" y="35"/>
                </a:lnTo>
                <a:lnTo>
                  <a:pt x="468" y="48"/>
                </a:lnTo>
                <a:lnTo>
                  <a:pt x="428" y="62"/>
                </a:lnTo>
                <a:lnTo>
                  <a:pt x="391" y="77"/>
                </a:lnTo>
                <a:lnTo>
                  <a:pt x="354" y="93"/>
                </a:lnTo>
                <a:lnTo>
                  <a:pt x="382" y="97"/>
                </a:lnTo>
                <a:lnTo>
                  <a:pt x="393" y="93"/>
                </a:lnTo>
                <a:lnTo>
                  <a:pt x="407" y="87"/>
                </a:lnTo>
                <a:lnTo>
                  <a:pt x="426" y="80"/>
                </a:lnTo>
                <a:lnTo>
                  <a:pt x="447" y="72"/>
                </a:lnTo>
                <a:lnTo>
                  <a:pt x="471" y="64"/>
                </a:lnTo>
                <a:lnTo>
                  <a:pt x="499" y="53"/>
                </a:lnTo>
                <a:lnTo>
                  <a:pt x="530" y="43"/>
                </a:lnTo>
                <a:lnTo>
                  <a:pt x="565" y="31"/>
                </a:lnTo>
                <a:lnTo>
                  <a:pt x="459" y="97"/>
                </a:lnTo>
                <a:lnTo>
                  <a:pt x="382" y="97"/>
                </a:lnTo>
                <a:lnTo>
                  <a:pt x="354" y="93"/>
                </a:lnTo>
                <a:lnTo>
                  <a:pt x="329" y="90"/>
                </a:lnTo>
                <a:lnTo>
                  <a:pt x="304" y="88"/>
                </a:lnTo>
                <a:lnTo>
                  <a:pt x="280" y="87"/>
                </a:lnTo>
                <a:lnTo>
                  <a:pt x="257" y="87"/>
                </a:lnTo>
                <a:lnTo>
                  <a:pt x="235" y="88"/>
                </a:lnTo>
                <a:lnTo>
                  <a:pt x="212" y="90"/>
                </a:lnTo>
                <a:lnTo>
                  <a:pt x="191" y="94"/>
                </a:lnTo>
                <a:lnTo>
                  <a:pt x="170" y="97"/>
                </a:lnTo>
                <a:lnTo>
                  <a:pt x="149" y="103"/>
                </a:lnTo>
                <a:lnTo>
                  <a:pt x="129" y="110"/>
                </a:lnTo>
                <a:lnTo>
                  <a:pt x="108" y="119"/>
                </a:lnTo>
                <a:lnTo>
                  <a:pt x="88" y="129"/>
                </a:lnTo>
                <a:lnTo>
                  <a:pt x="68" y="140"/>
                </a:lnTo>
                <a:lnTo>
                  <a:pt x="49" y="153"/>
                </a:lnTo>
                <a:lnTo>
                  <a:pt x="29" y="167"/>
                </a:lnTo>
                <a:lnTo>
                  <a:pt x="10" y="183"/>
                </a:lnTo>
                <a:lnTo>
                  <a:pt x="122" y="197"/>
                </a:lnTo>
                <a:lnTo>
                  <a:pt x="108" y="204"/>
                </a:lnTo>
                <a:lnTo>
                  <a:pt x="93" y="208"/>
                </a:lnTo>
                <a:lnTo>
                  <a:pt x="77" y="212"/>
                </a:lnTo>
                <a:lnTo>
                  <a:pt x="61" y="212"/>
                </a:lnTo>
                <a:lnTo>
                  <a:pt x="44" y="211"/>
                </a:lnTo>
                <a:lnTo>
                  <a:pt x="29" y="207"/>
                </a:lnTo>
                <a:lnTo>
                  <a:pt x="14" y="202"/>
                </a:lnTo>
                <a:lnTo>
                  <a:pt x="0" y="196"/>
                </a:lnTo>
                <a:lnTo>
                  <a:pt x="0" y="201"/>
                </a:lnTo>
                <a:lnTo>
                  <a:pt x="4" y="208"/>
                </a:lnTo>
                <a:lnTo>
                  <a:pt x="10" y="218"/>
                </a:lnTo>
                <a:lnTo>
                  <a:pt x="19" y="229"/>
                </a:lnTo>
                <a:lnTo>
                  <a:pt x="149" y="229"/>
                </a:lnTo>
                <a:lnTo>
                  <a:pt x="151" y="201"/>
                </a:lnTo>
                <a:lnTo>
                  <a:pt x="159" y="177"/>
                </a:lnTo>
                <a:lnTo>
                  <a:pt x="173" y="156"/>
                </a:lnTo>
                <a:lnTo>
                  <a:pt x="189" y="140"/>
                </a:lnTo>
                <a:lnTo>
                  <a:pt x="207" y="127"/>
                </a:lnTo>
                <a:lnTo>
                  <a:pt x="228" y="119"/>
                </a:lnTo>
                <a:lnTo>
                  <a:pt x="252" y="114"/>
                </a:lnTo>
                <a:lnTo>
                  <a:pt x="276" y="112"/>
                </a:lnTo>
                <a:lnTo>
                  <a:pt x="298" y="116"/>
                </a:lnTo>
                <a:lnTo>
                  <a:pt x="322" y="123"/>
                </a:lnTo>
                <a:lnTo>
                  <a:pt x="344" y="133"/>
                </a:lnTo>
                <a:lnTo>
                  <a:pt x="362" y="148"/>
                </a:lnTo>
                <a:lnTo>
                  <a:pt x="378" y="168"/>
                </a:lnTo>
                <a:lnTo>
                  <a:pt x="391" y="190"/>
                </a:lnTo>
                <a:lnTo>
                  <a:pt x="399" y="218"/>
                </a:lnTo>
                <a:lnTo>
                  <a:pt x="402" y="249"/>
                </a:lnTo>
                <a:lnTo>
                  <a:pt x="467" y="249"/>
                </a:lnTo>
                <a:lnTo>
                  <a:pt x="465" y="228"/>
                </a:lnTo>
                <a:lnTo>
                  <a:pt x="460" y="206"/>
                </a:lnTo>
                <a:lnTo>
                  <a:pt x="452" y="184"/>
                </a:lnTo>
                <a:lnTo>
                  <a:pt x="442" y="160"/>
                </a:lnTo>
                <a:lnTo>
                  <a:pt x="598" y="30"/>
                </a:lnTo>
                <a:lnTo>
                  <a:pt x="811" y="21"/>
                </a:lnTo>
                <a:lnTo>
                  <a:pt x="809" y="47"/>
                </a:lnTo>
                <a:lnTo>
                  <a:pt x="843" y="50"/>
                </a:lnTo>
                <a:lnTo>
                  <a:pt x="860" y="50"/>
                </a:lnTo>
                <a:lnTo>
                  <a:pt x="875" y="50"/>
                </a:lnTo>
                <a:lnTo>
                  <a:pt x="892" y="50"/>
                </a:lnTo>
                <a:lnTo>
                  <a:pt x="905" y="50"/>
                </a:lnTo>
                <a:lnTo>
                  <a:pt x="924" y="50"/>
                </a:lnTo>
                <a:lnTo>
                  <a:pt x="909" y="83"/>
                </a:lnTo>
                <a:lnTo>
                  <a:pt x="892" y="83"/>
                </a:lnTo>
                <a:lnTo>
                  <a:pt x="905" y="50"/>
                </a:lnTo>
                <a:lnTo>
                  <a:pt x="892" y="50"/>
                </a:lnTo>
                <a:lnTo>
                  <a:pt x="878" y="83"/>
                </a:lnTo>
                <a:lnTo>
                  <a:pt x="860" y="83"/>
                </a:lnTo>
                <a:lnTo>
                  <a:pt x="875" y="50"/>
                </a:lnTo>
                <a:lnTo>
                  <a:pt x="860" y="50"/>
                </a:lnTo>
                <a:lnTo>
                  <a:pt x="848" y="83"/>
                </a:lnTo>
                <a:lnTo>
                  <a:pt x="830" y="83"/>
                </a:lnTo>
                <a:lnTo>
                  <a:pt x="843" y="50"/>
                </a:lnTo>
                <a:lnTo>
                  <a:pt x="809" y="47"/>
                </a:lnTo>
                <a:lnTo>
                  <a:pt x="802" y="103"/>
                </a:lnTo>
                <a:lnTo>
                  <a:pt x="785" y="105"/>
                </a:lnTo>
                <a:lnTo>
                  <a:pt x="790" y="116"/>
                </a:lnTo>
                <a:lnTo>
                  <a:pt x="799" y="112"/>
                </a:lnTo>
                <a:lnTo>
                  <a:pt x="814" y="109"/>
                </a:lnTo>
                <a:lnTo>
                  <a:pt x="831" y="108"/>
                </a:lnTo>
                <a:lnTo>
                  <a:pt x="850" y="107"/>
                </a:lnTo>
                <a:lnTo>
                  <a:pt x="867" y="107"/>
                </a:lnTo>
                <a:lnTo>
                  <a:pt x="882" y="109"/>
                </a:lnTo>
                <a:lnTo>
                  <a:pt x="892" y="114"/>
                </a:lnTo>
                <a:lnTo>
                  <a:pt x="896" y="122"/>
                </a:lnTo>
                <a:lnTo>
                  <a:pt x="892" y="126"/>
                </a:lnTo>
                <a:lnTo>
                  <a:pt x="882" y="129"/>
                </a:lnTo>
                <a:lnTo>
                  <a:pt x="867" y="130"/>
                </a:lnTo>
                <a:lnTo>
                  <a:pt x="848" y="130"/>
                </a:lnTo>
                <a:lnTo>
                  <a:pt x="831" y="130"/>
                </a:lnTo>
                <a:lnTo>
                  <a:pt x="815" y="130"/>
                </a:lnTo>
                <a:lnTo>
                  <a:pt x="803" y="129"/>
                </a:lnTo>
                <a:lnTo>
                  <a:pt x="797" y="129"/>
                </a:lnTo>
                <a:lnTo>
                  <a:pt x="806" y="146"/>
                </a:lnTo>
                <a:lnTo>
                  <a:pt x="810" y="160"/>
                </a:lnTo>
                <a:lnTo>
                  <a:pt x="809" y="172"/>
                </a:lnTo>
                <a:lnTo>
                  <a:pt x="805" y="184"/>
                </a:lnTo>
                <a:lnTo>
                  <a:pt x="829" y="183"/>
                </a:lnTo>
                <a:lnTo>
                  <a:pt x="843" y="168"/>
                </a:lnTo>
                <a:lnTo>
                  <a:pt x="831" y="154"/>
                </a:lnTo>
                <a:lnTo>
                  <a:pt x="846" y="154"/>
                </a:lnTo>
                <a:lnTo>
                  <a:pt x="860" y="168"/>
                </a:lnTo>
                <a:lnTo>
                  <a:pt x="848" y="183"/>
                </a:lnTo>
                <a:lnTo>
                  <a:pt x="829" y="183"/>
                </a:lnTo>
                <a:lnTo>
                  <a:pt x="805" y="1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60D50826-7472-4738-A66A-AA0D6B6B7D2A}" type="slidenum">
              <a:rPr lang="en-US" sz="1400" smtClean="0"/>
              <a:pPr/>
              <a:t>7</a:t>
            </a:fld>
            <a:endParaRPr lang="en-US" sz="1400" smtClean="0"/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Network Core: Circuit Switching</a:t>
            </a:r>
            <a:endParaRPr lang="en-US" smtClean="0"/>
          </a:p>
        </p:txBody>
      </p:sp>
      <p:sp>
        <p:nvSpPr>
          <p:cNvPr id="4096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519613" cy="4648200"/>
          </a:xfrm>
        </p:spPr>
        <p:txBody>
          <a:bodyPr/>
          <a:lstStyle/>
          <a:p>
            <a:r>
              <a:rPr lang="en-US" smtClean="0"/>
              <a:t>Resources needed along the communication path are reserved</a:t>
            </a:r>
          </a:p>
          <a:p>
            <a:pPr lvl="1"/>
            <a:r>
              <a:rPr lang="en-US" smtClean="0"/>
              <a:t>Reserved resources to make up an </a:t>
            </a:r>
            <a:r>
              <a:rPr lang="en-US" b="1" smtClean="0"/>
              <a:t>end-to-end connection constitute a circuit</a:t>
            </a:r>
          </a:p>
          <a:p>
            <a:pPr lvl="1"/>
            <a:r>
              <a:rPr lang="en-US" b="1" smtClean="0"/>
              <a:t>Each connection or “circuit” gets 1/n</a:t>
            </a:r>
            <a:r>
              <a:rPr lang="en-US" b="1" i="1" smtClean="0"/>
              <a:t>th of the link bandwidth</a:t>
            </a:r>
          </a:p>
          <a:p>
            <a:endParaRPr lang="en-US" sz="2400" smtClean="0"/>
          </a:p>
        </p:txBody>
      </p:sp>
      <p:grpSp>
        <p:nvGrpSpPr>
          <p:cNvPr id="40966" name="Group 1573"/>
          <p:cNvGrpSpPr>
            <a:grpSpLocks/>
          </p:cNvGrpSpPr>
          <p:nvPr/>
        </p:nvGrpSpPr>
        <p:grpSpPr bwMode="auto">
          <a:xfrm>
            <a:off x="4989513" y="1639888"/>
            <a:ext cx="3470275" cy="4168775"/>
            <a:chOff x="3143" y="1033"/>
            <a:chExt cx="2186" cy="2626"/>
          </a:xfrm>
        </p:grpSpPr>
        <p:sp>
          <p:nvSpPr>
            <p:cNvPr id="40969" name="Freeform 1574"/>
            <p:cNvSpPr>
              <a:spLocks/>
            </p:cNvSpPr>
            <p:nvPr/>
          </p:nvSpPr>
          <p:spPr bwMode="auto">
            <a:xfrm>
              <a:off x="4227" y="2178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Freeform 1575"/>
            <p:cNvSpPr>
              <a:spLocks/>
            </p:cNvSpPr>
            <p:nvPr/>
          </p:nvSpPr>
          <p:spPr bwMode="auto">
            <a:xfrm>
              <a:off x="4239" y="1217"/>
              <a:ext cx="1090" cy="658"/>
            </a:xfrm>
            <a:custGeom>
              <a:avLst/>
              <a:gdLst>
                <a:gd name="T0" fmla="*/ 5057 w 765"/>
                <a:gd name="T1" fmla="*/ 123 h 459"/>
                <a:gd name="T2" fmla="*/ 3427 w 765"/>
                <a:gd name="T3" fmla="*/ 866 h 459"/>
                <a:gd name="T4" fmla="*/ 1146 w 765"/>
                <a:gd name="T5" fmla="*/ 1241 h 459"/>
                <a:gd name="T6" fmla="*/ 164 w 765"/>
                <a:gd name="T7" fmla="*/ 4186 h 459"/>
                <a:gd name="T8" fmla="*/ 2144 w 765"/>
                <a:gd name="T9" fmla="*/ 5521 h 459"/>
                <a:gd name="T10" fmla="*/ 4121 w 765"/>
                <a:gd name="T11" fmla="*/ 5306 h 459"/>
                <a:gd name="T12" fmla="*/ 6957 w 765"/>
                <a:gd name="T13" fmla="*/ 5521 h 459"/>
                <a:gd name="T14" fmla="*/ 8325 w 765"/>
                <a:gd name="T15" fmla="*/ 5403 h 459"/>
                <a:gd name="T16" fmla="*/ 8961 w 765"/>
                <a:gd name="T17" fmla="*/ 4626 h 459"/>
                <a:gd name="T18" fmla="*/ 8945 w 765"/>
                <a:gd name="T19" fmla="*/ 1968 h 459"/>
                <a:gd name="T20" fmla="*/ 7894 w 765"/>
                <a:gd name="T21" fmla="*/ 421 h 459"/>
                <a:gd name="T22" fmla="*/ 5057 w 765"/>
                <a:gd name="T23" fmla="*/ 12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Freeform 1576"/>
            <p:cNvSpPr>
              <a:spLocks/>
            </p:cNvSpPr>
            <p:nvPr/>
          </p:nvSpPr>
          <p:spPr bwMode="auto">
            <a:xfrm>
              <a:off x="3143" y="1033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72" name="Group 1577"/>
            <p:cNvGrpSpPr>
              <a:grpSpLocks/>
            </p:cNvGrpSpPr>
            <p:nvPr/>
          </p:nvGrpSpPr>
          <p:grpSpPr bwMode="auto">
            <a:xfrm>
              <a:off x="3198" y="1874"/>
              <a:ext cx="919" cy="588"/>
              <a:chOff x="2889" y="1631"/>
              <a:chExt cx="980" cy="743"/>
            </a:xfrm>
          </p:grpSpPr>
          <p:sp>
            <p:nvSpPr>
              <p:cNvPr id="41282" name="Rectangle 1578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83" name="AutoShape 1579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40973" name="Group 1580"/>
            <p:cNvGrpSpPr>
              <a:grpSpLocks/>
            </p:cNvGrpSpPr>
            <p:nvPr/>
          </p:nvGrpSpPr>
          <p:grpSpPr bwMode="auto">
            <a:xfrm>
              <a:off x="3640" y="1154"/>
              <a:ext cx="212" cy="335"/>
              <a:chOff x="3796" y="1043"/>
              <a:chExt cx="865" cy="1237"/>
            </a:xfrm>
          </p:grpSpPr>
          <p:sp>
            <p:nvSpPr>
              <p:cNvPr id="41252" name="Line 158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53" name="Line 158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54" name="Line 158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55" name="Line 158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56" name="Line 158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57" name="Line 158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58" name="Line 158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59" name="Line 158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60" name="Line 158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61" name="Line 159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62" name="Line 159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63" name="Line 159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64" name="Line 159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65" name="Line 159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66" name="Line 159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267" name="Group 159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278" name="Line 159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79" name="Line 15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80" name="Line 159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81" name="Line 160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268" name="Group 160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274" name="Line 160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75" name="Line 16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76" name="Line 160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77" name="Line 160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269" name="Group 160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270" name="Line 160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71" name="Line 16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72" name="Line 160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73" name="Line 16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974" name="Group 1611"/>
            <p:cNvGrpSpPr>
              <a:grpSpLocks/>
            </p:cNvGrpSpPr>
            <p:nvPr/>
          </p:nvGrpSpPr>
          <p:grpSpPr bwMode="auto">
            <a:xfrm>
              <a:off x="3189" y="1364"/>
              <a:ext cx="436" cy="114"/>
              <a:chOff x="3072" y="739"/>
              <a:chExt cx="652" cy="146"/>
            </a:xfrm>
          </p:grpSpPr>
          <p:pic>
            <p:nvPicPr>
              <p:cNvPr id="41249" name="Picture 1612" descr="lgv_fqmg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250" name="Line 16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1" name="Line 16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0975" name="Picture 1615" descr="imgyjavg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" y="1183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76" name="Group 1616"/>
            <p:cNvGrpSpPr>
              <a:grpSpLocks/>
            </p:cNvGrpSpPr>
            <p:nvPr/>
          </p:nvGrpSpPr>
          <p:grpSpPr bwMode="auto">
            <a:xfrm>
              <a:off x="3846" y="1069"/>
              <a:ext cx="256" cy="269"/>
              <a:chOff x="2870" y="1518"/>
              <a:chExt cx="292" cy="320"/>
            </a:xfrm>
          </p:grpSpPr>
          <p:graphicFrame>
            <p:nvGraphicFramePr>
              <p:cNvPr id="41247" name="Object 16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21" name="Clip" r:id="rId6" imgW="826829" imgH="840406" progId="MS_ClipArt_Gallery.2">
                      <p:embed/>
                    </p:oleObj>
                  </mc:Choice>
                  <mc:Fallback>
                    <p:oleObj name="Clip" r:id="rId6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48" name="Object 16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22" name="Clip" r:id="rId8" imgW="1268295" imgH="1199426" progId="MS_ClipArt_Gallery.2">
                      <p:embed/>
                    </p:oleObj>
                  </mc:Choice>
                  <mc:Fallback>
                    <p:oleObj name="Clip" r:id="rId8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977" name="Group 1619"/>
            <p:cNvGrpSpPr>
              <a:grpSpLocks/>
            </p:cNvGrpSpPr>
            <p:nvPr/>
          </p:nvGrpSpPr>
          <p:grpSpPr bwMode="auto">
            <a:xfrm>
              <a:off x="4304" y="2253"/>
              <a:ext cx="228" cy="108"/>
              <a:chOff x="3600" y="219"/>
              <a:chExt cx="360" cy="175"/>
            </a:xfrm>
          </p:grpSpPr>
          <p:sp>
            <p:nvSpPr>
              <p:cNvPr id="41234" name="Oval 162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35" name="Line 162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36" name="Line 162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37" name="Rectangle 162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238" name="Oval 162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239" name="Group 162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244" name="Line 16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5" name="Line 16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6" name="Line 16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40" name="Group 162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241" name="Line 16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2" name="Line 16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3" name="Line 16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978" name="Group 1633"/>
            <p:cNvGrpSpPr>
              <a:grpSpLocks/>
            </p:cNvGrpSpPr>
            <p:nvPr/>
          </p:nvGrpSpPr>
          <p:grpSpPr bwMode="auto">
            <a:xfrm>
              <a:off x="4528" y="2429"/>
              <a:ext cx="228" cy="108"/>
              <a:chOff x="3600" y="219"/>
              <a:chExt cx="360" cy="175"/>
            </a:xfrm>
          </p:grpSpPr>
          <p:sp>
            <p:nvSpPr>
              <p:cNvPr id="41221" name="Oval 16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22" name="Line 16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23" name="Line 16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24" name="Rectangle 16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225" name="Oval 16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226" name="Group 163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231" name="Line 16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2" name="Line 16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3" name="Line 16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27" name="Group 164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228" name="Line 16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9" name="Line 16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0" name="Line 16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979" name="Group 1647"/>
            <p:cNvGrpSpPr>
              <a:grpSpLocks/>
            </p:cNvGrpSpPr>
            <p:nvPr/>
          </p:nvGrpSpPr>
          <p:grpSpPr bwMode="auto">
            <a:xfrm>
              <a:off x="4704" y="2261"/>
              <a:ext cx="228" cy="108"/>
              <a:chOff x="3600" y="219"/>
              <a:chExt cx="360" cy="175"/>
            </a:xfrm>
          </p:grpSpPr>
          <p:sp>
            <p:nvSpPr>
              <p:cNvPr id="41208" name="Oval 164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09" name="Line 164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10" name="Line 165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11" name="Rectangle 165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212" name="Oval 165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213" name="Group 165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218" name="Line 16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9" name="Line 16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0" name="Line 16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14" name="Group 165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215" name="Line 16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6" name="Line 16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7" name="Line 16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980" name="Group 1661"/>
            <p:cNvGrpSpPr>
              <a:grpSpLocks/>
            </p:cNvGrpSpPr>
            <p:nvPr/>
          </p:nvGrpSpPr>
          <p:grpSpPr bwMode="auto">
            <a:xfrm>
              <a:off x="4367" y="1532"/>
              <a:ext cx="221" cy="101"/>
              <a:chOff x="3600" y="219"/>
              <a:chExt cx="360" cy="175"/>
            </a:xfrm>
          </p:grpSpPr>
          <p:sp>
            <p:nvSpPr>
              <p:cNvPr id="41195" name="Oval 166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96" name="Line 166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97" name="Line 166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98" name="Rectangle 166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199" name="Oval 166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200" name="Group 166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205" name="Line 166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6" name="Line 166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7" name="Line 167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01" name="Group 167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202" name="Line 16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3" name="Line 16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4" name="Line 16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981" name="Group 1675"/>
            <p:cNvGrpSpPr>
              <a:grpSpLocks/>
            </p:cNvGrpSpPr>
            <p:nvPr/>
          </p:nvGrpSpPr>
          <p:grpSpPr bwMode="auto">
            <a:xfrm>
              <a:off x="4366" y="1693"/>
              <a:ext cx="228" cy="108"/>
              <a:chOff x="3600" y="219"/>
              <a:chExt cx="360" cy="175"/>
            </a:xfrm>
          </p:grpSpPr>
          <p:sp>
            <p:nvSpPr>
              <p:cNvPr id="41182" name="Oval 167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3" name="Line 167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4" name="Line 167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5" name="Rectangle 167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186" name="Oval 168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87" name="Group 168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192" name="Line 168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3" name="Line 168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4" name="Line 168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188" name="Group 168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189" name="Line 168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0" name="Line 168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1" name="Line 168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982" name="Group 1689"/>
            <p:cNvGrpSpPr>
              <a:grpSpLocks/>
            </p:cNvGrpSpPr>
            <p:nvPr/>
          </p:nvGrpSpPr>
          <p:grpSpPr bwMode="auto">
            <a:xfrm>
              <a:off x="4666" y="1472"/>
              <a:ext cx="210" cy="97"/>
              <a:chOff x="3600" y="219"/>
              <a:chExt cx="360" cy="175"/>
            </a:xfrm>
          </p:grpSpPr>
          <p:sp>
            <p:nvSpPr>
              <p:cNvPr id="41169" name="Oval 169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0" name="Line 169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1" name="Line 169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2" name="Rectangle 169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173" name="Oval 169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74" name="Group 169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179" name="Line 16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0" name="Line 16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1" name="Line 16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175" name="Group 169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176" name="Line 170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7" name="Line 170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8" name="Line 170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983" name="Group 1703"/>
            <p:cNvGrpSpPr>
              <a:grpSpLocks/>
            </p:cNvGrpSpPr>
            <p:nvPr/>
          </p:nvGrpSpPr>
          <p:grpSpPr bwMode="auto">
            <a:xfrm>
              <a:off x="4720" y="1693"/>
              <a:ext cx="228" cy="108"/>
              <a:chOff x="3600" y="219"/>
              <a:chExt cx="360" cy="175"/>
            </a:xfrm>
          </p:grpSpPr>
          <p:sp>
            <p:nvSpPr>
              <p:cNvPr id="41156" name="Oval 170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7" name="Line 170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8" name="Line 170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9" name="Rectangle 170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160" name="Oval 170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61" name="Group 170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166" name="Line 171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7" name="Line 171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8" name="Line 171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162" name="Group 171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163" name="Line 17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4" name="Line 17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5" name="Line 17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984" name="Group 1717"/>
            <p:cNvGrpSpPr>
              <a:grpSpLocks/>
            </p:cNvGrpSpPr>
            <p:nvPr/>
          </p:nvGrpSpPr>
          <p:grpSpPr bwMode="auto">
            <a:xfrm>
              <a:off x="3832" y="1529"/>
              <a:ext cx="220" cy="100"/>
              <a:chOff x="3600" y="219"/>
              <a:chExt cx="360" cy="175"/>
            </a:xfrm>
          </p:grpSpPr>
          <p:sp>
            <p:nvSpPr>
              <p:cNvPr id="41143" name="Oval 171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4" name="Line 171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5" name="Line 172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6" name="Rectangle 172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147" name="Oval 172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48" name="Group 172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153" name="Line 17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4" name="Line 17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5" name="Line 17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149" name="Group 172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150" name="Line 17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1" name="Line 17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2" name="Line 17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985" name="Group 1731"/>
            <p:cNvGrpSpPr>
              <a:grpSpLocks/>
            </p:cNvGrpSpPr>
            <p:nvPr/>
          </p:nvGrpSpPr>
          <p:grpSpPr bwMode="auto">
            <a:xfrm>
              <a:off x="3639" y="2253"/>
              <a:ext cx="220" cy="100"/>
              <a:chOff x="3600" y="219"/>
              <a:chExt cx="360" cy="175"/>
            </a:xfrm>
          </p:grpSpPr>
          <p:sp>
            <p:nvSpPr>
              <p:cNvPr id="41130" name="Oval 173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1" name="Line 173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2" name="Line 173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3" name="Rectangle 173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134" name="Oval 173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5" name="Group 173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140" name="Line 17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1" name="Line 17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2" name="Line 17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136" name="Group 174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137" name="Line 17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8" name="Line 17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9" name="Line 17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986" name="Line 1745"/>
            <p:cNvSpPr>
              <a:spLocks noChangeShapeType="1"/>
            </p:cNvSpPr>
            <p:nvPr/>
          </p:nvSpPr>
          <p:spPr bwMode="auto">
            <a:xfrm flipV="1">
              <a:off x="4396" y="2523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1746"/>
            <p:cNvSpPr>
              <a:spLocks noChangeShapeType="1"/>
            </p:cNvSpPr>
            <p:nvPr/>
          </p:nvSpPr>
          <p:spPr bwMode="auto">
            <a:xfrm>
              <a:off x="4474" y="2358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747"/>
            <p:cNvSpPr>
              <a:spLocks noChangeShapeType="1"/>
            </p:cNvSpPr>
            <p:nvPr/>
          </p:nvSpPr>
          <p:spPr bwMode="auto">
            <a:xfrm>
              <a:off x="4535" y="2308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1748"/>
            <p:cNvSpPr>
              <a:spLocks noChangeShapeType="1"/>
            </p:cNvSpPr>
            <p:nvPr/>
          </p:nvSpPr>
          <p:spPr bwMode="auto">
            <a:xfrm flipV="1">
              <a:off x="4684" y="2362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1749"/>
            <p:cNvSpPr>
              <a:spLocks noChangeShapeType="1"/>
            </p:cNvSpPr>
            <p:nvPr/>
          </p:nvSpPr>
          <p:spPr bwMode="auto">
            <a:xfrm>
              <a:off x="3864" y="2312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91" name="Group 1750"/>
            <p:cNvGrpSpPr>
              <a:grpSpLocks/>
            </p:cNvGrpSpPr>
            <p:nvPr/>
          </p:nvGrpSpPr>
          <p:grpSpPr bwMode="auto">
            <a:xfrm>
              <a:off x="3390" y="1979"/>
              <a:ext cx="209" cy="224"/>
              <a:chOff x="2870" y="1518"/>
              <a:chExt cx="292" cy="320"/>
            </a:xfrm>
          </p:grpSpPr>
          <p:graphicFrame>
            <p:nvGraphicFramePr>
              <p:cNvPr id="41128" name="Object 175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23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29" name="Object 175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24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992" name="Group 1753"/>
            <p:cNvGrpSpPr>
              <a:grpSpLocks/>
            </p:cNvGrpSpPr>
            <p:nvPr/>
          </p:nvGrpSpPr>
          <p:grpSpPr bwMode="auto">
            <a:xfrm>
              <a:off x="3418" y="2211"/>
              <a:ext cx="139" cy="194"/>
              <a:chOff x="2556" y="2689"/>
              <a:chExt cx="183" cy="255"/>
            </a:xfrm>
          </p:grpSpPr>
          <p:pic>
            <p:nvPicPr>
              <p:cNvPr id="41111" name="Picture 1754" descr="31u_bnrz[1]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12" name="Freeform 1755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3" name="Freeform 1756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4" name="Freeform 1757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5" name="Freeform 1758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6" name="Freeform 1759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7" name="Freeform 1760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8" name="Freeform 1761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9" name="Freeform 1762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0" name="Freeform 1763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1" name="Freeform 1764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2" name="Freeform 1765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3" name="Freeform 1766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4" name="Freeform 1767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5" name="Freeform 1768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6" name="Freeform 1769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7" name="Freeform 1770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40993" name="Object 1771"/>
            <p:cNvGraphicFramePr>
              <a:graphicFrameLocks noChangeAspect="1"/>
            </p:cNvGraphicFramePr>
            <p:nvPr/>
          </p:nvGraphicFramePr>
          <p:xfrm>
            <a:off x="3660" y="2006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5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2006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4" name="Line 1772"/>
            <p:cNvSpPr>
              <a:spLocks noChangeShapeType="1"/>
            </p:cNvSpPr>
            <p:nvPr/>
          </p:nvSpPr>
          <p:spPr bwMode="auto">
            <a:xfrm>
              <a:off x="4050" y="1586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1773"/>
            <p:cNvSpPr>
              <a:spLocks noChangeShapeType="1"/>
            </p:cNvSpPr>
            <p:nvPr/>
          </p:nvSpPr>
          <p:spPr bwMode="auto">
            <a:xfrm>
              <a:off x="3777" y="1478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Freeform 1774"/>
            <p:cNvSpPr>
              <a:spLocks/>
            </p:cNvSpPr>
            <p:nvPr/>
          </p:nvSpPr>
          <p:spPr bwMode="auto">
            <a:xfrm>
              <a:off x="3348" y="2742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1775"/>
            <p:cNvSpPr>
              <a:spLocks noChangeShapeType="1"/>
            </p:cNvSpPr>
            <p:nvPr/>
          </p:nvSpPr>
          <p:spPr bwMode="auto">
            <a:xfrm rot="-5400000">
              <a:off x="4757" y="3206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998" name="Group 1776"/>
            <p:cNvGrpSpPr>
              <a:grpSpLocks/>
            </p:cNvGrpSpPr>
            <p:nvPr/>
          </p:nvGrpSpPr>
          <p:grpSpPr bwMode="auto">
            <a:xfrm>
              <a:off x="4702" y="3292"/>
              <a:ext cx="125" cy="230"/>
              <a:chOff x="4180" y="783"/>
              <a:chExt cx="150" cy="307"/>
            </a:xfrm>
          </p:grpSpPr>
          <p:sp>
            <p:nvSpPr>
              <p:cNvPr id="41103" name="AutoShape 177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04" name="Rectangle 177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05" name="Rectangle 177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06" name="AutoShape 178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07" name="Line 178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08" name="Line 178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09" name="Rectangle 178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10" name="Rectangle 178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9" name="Line 1785"/>
            <p:cNvSpPr>
              <a:spLocks noChangeShapeType="1"/>
            </p:cNvSpPr>
            <p:nvPr/>
          </p:nvSpPr>
          <p:spPr bwMode="auto">
            <a:xfrm rot="5400000" flipV="1">
              <a:off x="4849" y="3383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786"/>
            <p:cNvSpPr>
              <a:spLocks noChangeShapeType="1"/>
            </p:cNvSpPr>
            <p:nvPr/>
          </p:nvSpPr>
          <p:spPr bwMode="auto">
            <a:xfrm rot="-5400000">
              <a:off x="4966" y="317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01" name="Group 1787"/>
            <p:cNvGrpSpPr>
              <a:grpSpLocks/>
            </p:cNvGrpSpPr>
            <p:nvPr/>
          </p:nvGrpSpPr>
          <p:grpSpPr bwMode="auto">
            <a:xfrm>
              <a:off x="4701" y="2996"/>
              <a:ext cx="316" cy="148"/>
              <a:chOff x="3600" y="219"/>
              <a:chExt cx="360" cy="175"/>
            </a:xfrm>
          </p:grpSpPr>
          <p:sp>
            <p:nvSpPr>
              <p:cNvPr id="41090" name="Oval 178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1" name="Line 178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2" name="Line 179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3" name="Rectangle 179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094" name="Oval 179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95" name="Group 179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100" name="Line 179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1" name="Line 179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2" name="Line 179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096" name="Group 179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097" name="Line 179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8" name="Line 179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9" name="Line 180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002" name="Group 1801"/>
            <p:cNvGrpSpPr>
              <a:grpSpLocks/>
            </p:cNvGrpSpPr>
            <p:nvPr/>
          </p:nvGrpSpPr>
          <p:grpSpPr bwMode="auto">
            <a:xfrm>
              <a:off x="4187" y="2822"/>
              <a:ext cx="316" cy="148"/>
              <a:chOff x="3600" y="219"/>
              <a:chExt cx="360" cy="175"/>
            </a:xfrm>
          </p:grpSpPr>
          <p:sp>
            <p:nvSpPr>
              <p:cNvPr id="41077" name="Oval 180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8" name="Line 180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9" name="Line 180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0" name="Rectangle 180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081" name="Oval 180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82" name="Group 180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087" name="Line 180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8" name="Line 180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9" name="Line 181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083" name="Group 181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084" name="Line 18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5" name="Line 18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6" name="Line 18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003" name="Group 1815"/>
            <p:cNvGrpSpPr>
              <a:grpSpLocks/>
            </p:cNvGrpSpPr>
            <p:nvPr/>
          </p:nvGrpSpPr>
          <p:grpSpPr bwMode="auto">
            <a:xfrm>
              <a:off x="3768" y="3014"/>
              <a:ext cx="316" cy="148"/>
              <a:chOff x="3600" y="219"/>
              <a:chExt cx="360" cy="175"/>
            </a:xfrm>
          </p:grpSpPr>
          <p:sp>
            <p:nvSpPr>
              <p:cNvPr id="41064" name="Oval 181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5" name="Line 181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6" name="Line 181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7" name="Rectangle 181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068" name="Oval 182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69" name="Group 182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074" name="Line 18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5" name="Line 18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6" name="Line 18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070" name="Group 182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071" name="Line 18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2" name="Line 18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3" name="Line 18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04" name="Line 1829"/>
            <p:cNvSpPr>
              <a:spLocks noChangeShapeType="1"/>
            </p:cNvSpPr>
            <p:nvPr/>
          </p:nvSpPr>
          <p:spPr bwMode="auto">
            <a:xfrm>
              <a:off x="4470" y="2955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1830"/>
            <p:cNvSpPr>
              <a:spLocks noChangeShapeType="1"/>
            </p:cNvSpPr>
            <p:nvPr/>
          </p:nvSpPr>
          <p:spPr bwMode="auto">
            <a:xfrm flipV="1">
              <a:off x="4059" y="296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1831"/>
            <p:cNvSpPr>
              <a:spLocks noChangeShapeType="1"/>
            </p:cNvSpPr>
            <p:nvPr/>
          </p:nvSpPr>
          <p:spPr bwMode="auto">
            <a:xfrm flipV="1">
              <a:off x="4086" y="309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1832"/>
            <p:cNvSpPr>
              <a:spLocks noChangeShapeType="1"/>
            </p:cNvSpPr>
            <p:nvPr/>
          </p:nvSpPr>
          <p:spPr bwMode="auto">
            <a:xfrm flipH="1">
              <a:off x="3642" y="2931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Line 1833"/>
            <p:cNvSpPr>
              <a:spLocks noChangeShapeType="1"/>
            </p:cNvSpPr>
            <p:nvPr/>
          </p:nvSpPr>
          <p:spPr bwMode="auto">
            <a:xfrm>
              <a:off x="3658" y="296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1834"/>
            <p:cNvSpPr>
              <a:spLocks noChangeShapeType="1"/>
            </p:cNvSpPr>
            <p:nvPr/>
          </p:nvSpPr>
          <p:spPr bwMode="auto">
            <a:xfrm>
              <a:off x="3570" y="3175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1835"/>
            <p:cNvSpPr>
              <a:spLocks noChangeShapeType="1"/>
            </p:cNvSpPr>
            <p:nvPr/>
          </p:nvSpPr>
          <p:spPr bwMode="auto">
            <a:xfrm>
              <a:off x="3729" y="3225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1836"/>
            <p:cNvSpPr>
              <a:spLocks noChangeShapeType="1"/>
            </p:cNvSpPr>
            <p:nvPr/>
          </p:nvSpPr>
          <p:spPr bwMode="auto">
            <a:xfrm flipH="1">
              <a:off x="3880" y="3167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1837"/>
            <p:cNvSpPr>
              <a:spLocks noChangeShapeType="1"/>
            </p:cNvSpPr>
            <p:nvPr/>
          </p:nvSpPr>
          <p:spPr bwMode="auto">
            <a:xfrm>
              <a:off x="3762" y="3223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Line 1838"/>
            <p:cNvSpPr>
              <a:spLocks noChangeShapeType="1"/>
            </p:cNvSpPr>
            <p:nvPr/>
          </p:nvSpPr>
          <p:spPr bwMode="auto">
            <a:xfrm flipH="1" flipV="1">
              <a:off x="4012" y="32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1014" name="Object 1839"/>
            <p:cNvGraphicFramePr>
              <a:graphicFrameLocks noChangeAspect="1"/>
            </p:cNvGraphicFramePr>
            <p:nvPr/>
          </p:nvGraphicFramePr>
          <p:xfrm>
            <a:off x="3417" y="31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6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31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5" name="Object 1840"/>
            <p:cNvGraphicFramePr>
              <a:graphicFrameLocks noChangeAspect="1"/>
            </p:cNvGraphicFramePr>
            <p:nvPr/>
          </p:nvGraphicFramePr>
          <p:xfrm>
            <a:off x="3521" y="29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7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29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6" name="Object 1841"/>
            <p:cNvGraphicFramePr>
              <a:graphicFrameLocks noChangeAspect="1"/>
            </p:cNvGraphicFramePr>
            <p:nvPr/>
          </p:nvGraphicFramePr>
          <p:xfrm>
            <a:off x="3689" y="326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8" name="Clip" r:id="rId17" imgW="1307263" imgH="1084139" progId="MS_ClipArt_Gallery.2">
                    <p:embed/>
                  </p:oleObj>
                </mc:Choice>
                <mc:Fallback>
                  <p:oleObj name="Clip" r:id="rId17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3261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7" name="Object 1842"/>
            <p:cNvGraphicFramePr>
              <a:graphicFrameLocks noChangeAspect="1"/>
            </p:cNvGraphicFramePr>
            <p:nvPr/>
          </p:nvGraphicFramePr>
          <p:xfrm>
            <a:off x="3903" y="3263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9" name="Clip" r:id="rId18" imgW="1307263" imgH="1084139" progId="MS_ClipArt_Gallery.2">
                    <p:embed/>
                  </p:oleObj>
                </mc:Choice>
                <mc:Fallback>
                  <p:oleObj name="Clip" r:id="rId18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3263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18" name="Group 1843"/>
            <p:cNvGrpSpPr>
              <a:grpSpLocks/>
            </p:cNvGrpSpPr>
            <p:nvPr/>
          </p:nvGrpSpPr>
          <p:grpSpPr bwMode="auto">
            <a:xfrm>
              <a:off x="4475" y="3342"/>
              <a:ext cx="172" cy="215"/>
              <a:chOff x="2870" y="1518"/>
              <a:chExt cx="292" cy="320"/>
            </a:xfrm>
          </p:grpSpPr>
          <p:graphicFrame>
            <p:nvGraphicFramePr>
              <p:cNvPr id="41062" name="Object 184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30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3" name="Object 184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31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19" name="Group 1846"/>
            <p:cNvGrpSpPr>
              <a:grpSpLocks/>
            </p:cNvGrpSpPr>
            <p:nvPr/>
          </p:nvGrpSpPr>
          <p:grpSpPr bwMode="auto">
            <a:xfrm>
              <a:off x="4191" y="3374"/>
              <a:ext cx="220" cy="203"/>
              <a:chOff x="2870" y="1518"/>
              <a:chExt cx="292" cy="320"/>
            </a:xfrm>
          </p:grpSpPr>
          <p:graphicFrame>
            <p:nvGraphicFramePr>
              <p:cNvPr id="41060" name="Object 184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32" name="Clip" r:id="rId21" imgW="826829" imgH="840406" progId="MS_ClipArt_Gallery.2">
                      <p:embed/>
                    </p:oleObj>
                  </mc:Choice>
                  <mc:Fallback>
                    <p:oleObj name="Clip" r:id="rId21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1" name="Object 184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33" name="Clip" r:id="rId22" imgW="1268295" imgH="1199426" progId="MS_ClipArt_Gallery.2">
                      <p:embed/>
                    </p:oleObj>
                  </mc:Choice>
                  <mc:Fallback>
                    <p:oleObj name="Clip" r:id="rId22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20" name="Group 1849"/>
            <p:cNvGrpSpPr>
              <a:grpSpLocks/>
            </p:cNvGrpSpPr>
            <p:nvPr/>
          </p:nvGrpSpPr>
          <p:grpSpPr bwMode="auto">
            <a:xfrm>
              <a:off x="4290" y="3130"/>
              <a:ext cx="183" cy="255"/>
              <a:chOff x="2556" y="2689"/>
              <a:chExt cx="183" cy="255"/>
            </a:xfrm>
          </p:grpSpPr>
          <p:pic>
            <p:nvPicPr>
              <p:cNvPr id="41043" name="Picture 1850" descr="31u_bnrz[1]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44" name="Freeform 1851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5" name="Freeform 1852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6" name="Freeform 1853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7" name="Freeform 1854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8" name="Freeform 1855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9" name="Freeform 1856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0" name="Freeform 1857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1" name="Freeform 1858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2" name="Freeform 1859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3" name="Freeform 1860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4" name="Freeform 1861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5" name="Freeform 1862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6" name="Freeform 1863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7" name="Freeform 1864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8" name="Freeform 1865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9" name="Freeform 1866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21" name="Line 1867"/>
            <p:cNvSpPr>
              <a:spLocks noChangeShapeType="1"/>
            </p:cNvSpPr>
            <p:nvPr/>
          </p:nvSpPr>
          <p:spPr bwMode="auto">
            <a:xfrm>
              <a:off x="4063" y="3139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1868"/>
            <p:cNvSpPr>
              <a:spLocks noChangeShapeType="1"/>
            </p:cNvSpPr>
            <p:nvPr/>
          </p:nvSpPr>
          <p:spPr bwMode="auto">
            <a:xfrm>
              <a:off x="3716" y="3098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23" name="Group 1869"/>
            <p:cNvGrpSpPr>
              <a:grpSpLocks/>
            </p:cNvGrpSpPr>
            <p:nvPr/>
          </p:nvGrpSpPr>
          <p:grpSpPr bwMode="auto">
            <a:xfrm>
              <a:off x="4961" y="3136"/>
              <a:ext cx="131" cy="258"/>
              <a:chOff x="4180" y="783"/>
              <a:chExt cx="150" cy="307"/>
            </a:xfrm>
          </p:grpSpPr>
          <p:sp>
            <p:nvSpPr>
              <p:cNvPr id="41035" name="AutoShape 187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6" name="Rectangle 187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7" name="Rectangle 187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8" name="AutoShape 187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9" name="Line 187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0" name="Line 187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1" name="Rectangle 187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2" name="Rectangle 187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24" name="Line 1878"/>
            <p:cNvSpPr>
              <a:spLocks noChangeShapeType="1"/>
            </p:cNvSpPr>
            <p:nvPr/>
          </p:nvSpPr>
          <p:spPr bwMode="auto">
            <a:xfrm flipH="1">
              <a:off x="3772" y="2167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Line 1879"/>
            <p:cNvSpPr>
              <a:spLocks noChangeShapeType="1"/>
            </p:cNvSpPr>
            <p:nvPr/>
          </p:nvSpPr>
          <p:spPr bwMode="auto">
            <a:xfrm flipV="1">
              <a:off x="4589" y="1526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1880"/>
            <p:cNvSpPr>
              <a:spLocks noChangeShapeType="1"/>
            </p:cNvSpPr>
            <p:nvPr/>
          </p:nvSpPr>
          <p:spPr bwMode="auto">
            <a:xfrm>
              <a:off x="4480" y="1635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1881"/>
            <p:cNvSpPr>
              <a:spLocks noChangeShapeType="1"/>
            </p:cNvSpPr>
            <p:nvPr/>
          </p:nvSpPr>
          <p:spPr bwMode="auto">
            <a:xfrm flipV="1">
              <a:off x="4596" y="1570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1882"/>
            <p:cNvSpPr>
              <a:spLocks noChangeShapeType="1"/>
            </p:cNvSpPr>
            <p:nvPr/>
          </p:nvSpPr>
          <p:spPr bwMode="auto">
            <a:xfrm>
              <a:off x="4818" y="1569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Line 1883"/>
            <p:cNvSpPr>
              <a:spLocks noChangeShapeType="1"/>
            </p:cNvSpPr>
            <p:nvPr/>
          </p:nvSpPr>
          <p:spPr bwMode="auto">
            <a:xfrm>
              <a:off x="4600" y="176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Line 1884"/>
            <p:cNvSpPr>
              <a:spLocks noChangeShapeType="1"/>
            </p:cNvSpPr>
            <p:nvPr/>
          </p:nvSpPr>
          <p:spPr bwMode="auto">
            <a:xfrm flipV="1">
              <a:off x="3526" y="2308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Line 1885"/>
            <p:cNvSpPr>
              <a:spLocks noChangeShapeType="1"/>
            </p:cNvSpPr>
            <p:nvPr/>
          </p:nvSpPr>
          <p:spPr bwMode="auto">
            <a:xfrm flipV="1">
              <a:off x="4861" y="1380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Line 1886"/>
            <p:cNvSpPr>
              <a:spLocks noChangeShapeType="1"/>
            </p:cNvSpPr>
            <p:nvPr/>
          </p:nvSpPr>
          <p:spPr bwMode="auto">
            <a:xfrm>
              <a:off x="4949" y="175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Line 1887"/>
            <p:cNvSpPr>
              <a:spLocks noChangeShapeType="1"/>
            </p:cNvSpPr>
            <p:nvPr/>
          </p:nvSpPr>
          <p:spPr bwMode="auto">
            <a:xfrm flipH="1">
              <a:off x="4411" y="1804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Line 1888"/>
            <p:cNvSpPr>
              <a:spLocks noChangeShapeType="1"/>
            </p:cNvSpPr>
            <p:nvPr/>
          </p:nvSpPr>
          <p:spPr bwMode="auto">
            <a:xfrm flipH="1">
              <a:off x="4783" y="1804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7" name="Freeform 1889"/>
          <p:cNvSpPr>
            <a:spLocks/>
          </p:cNvSpPr>
          <p:nvPr/>
        </p:nvSpPr>
        <p:spPr bwMode="auto">
          <a:xfrm>
            <a:off x="5645150" y="2054225"/>
            <a:ext cx="2584450" cy="3233738"/>
          </a:xfrm>
          <a:custGeom>
            <a:avLst/>
            <a:gdLst>
              <a:gd name="T0" fmla="*/ 0 w 1628"/>
              <a:gd name="T1" fmla="*/ 0 h 2037"/>
              <a:gd name="T2" fmla="*/ 2147483647 w 1628"/>
              <a:gd name="T3" fmla="*/ 2147483647 h 2037"/>
              <a:gd name="T4" fmla="*/ 2147483647 w 1628"/>
              <a:gd name="T5" fmla="*/ 2147483647 h 2037"/>
              <a:gd name="T6" fmla="*/ 2147483647 w 1628"/>
              <a:gd name="T7" fmla="*/ 2147483647 h 2037"/>
              <a:gd name="T8" fmla="*/ 2147483647 w 1628"/>
              <a:gd name="T9" fmla="*/ 2147483647 h 2037"/>
              <a:gd name="T10" fmla="*/ 2147483647 w 1628"/>
              <a:gd name="T11" fmla="*/ 2147483647 h 2037"/>
              <a:gd name="T12" fmla="*/ 2147483647 w 1628"/>
              <a:gd name="T13" fmla="*/ 2147483647 h 2037"/>
              <a:gd name="T14" fmla="*/ 2147483647 w 1628"/>
              <a:gd name="T15" fmla="*/ 2147483647 h 2037"/>
              <a:gd name="T16" fmla="*/ 2147483647 w 1628"/>
              <a:gd name="T17" fmla="*/ 2147483647 h 20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28"/>
              <a:gd name="T28" fmla="*/ 0 h 2037"/>
              <a:gd name="T29" fmla="*/ 1628 w 1628"/>
              <a:gd name="T30" fmla="*/ 2037 h 20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28" h="2037">
                <a:moveTo>
                  <a:pt x="0" y="0"/>
                </a:moveTo>
                <a:lnTo>
                  <a:pt x="351" y="209"/>
                </a:lnTo>
                <a:lnTo>
                  <a:pt x="1060" y="250"/>
                </a:lnTo>
                <a:lnTo>
                  <a:pt x="969" y="910"/>
                </a:lnTo>
                <a:lnTo>
                  <a:pt x="1161" y="1127"/>
                </a:lnTo>
                <a:lnTo>
                  <a:pt x="927" y="1528"/>
                </a:lnTo>
                <a:lnTo>
                  <a:pt x="1469" y="1653"/>
                </a:lnTo>
                <a:lnTo>
                  <a:pt x="1369" y="1995"/>
                </a:lnTo>
                <a:lnTo>
                  <a:pt x="1628" y="2037"/>
                </a:lnTo>
              </a:path>
            </a:pathLst>
          </a:cu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1890"/>
          <p:cNvSpPr>
            <a:spLocks/>
          </p:cNvSpPr>
          <p:nvPr/>
        </p:nvSpPr>
        <p:spPr bwMode="auto">
          <a:xfrm>
            <a:off x="5592763" y="3390900"/>
            <a:ext cx="1646237" cy="1974850"/>
          </a:xfrm>
          <a:custGeom>
            <a:avLst/>
            <a:gdLst>
              <a:gd name="T0" fmla="*/ 0 w 1037"/>
              <a:gd name="T1" fmla="*/ 0 h 1244"/>
              <a:gd name="T2" fmla="*/ 2147483647 w 1037"/>
              <a:gd name="T3" fmla="*/ 2147483647 h 1244"/>
              <a:gd name="T4" fmla="*/ 2147483647 w 1037"/>
              <a:gd name="T5" fmla="*/ 2147483647 h 1244"/>
              <a:gd name="T6" fmla="*/ 2147483647 w 1037"/>
              <a:gd name="T7" fmla="*/ 2147483647 h 1244"/>
              <a:gd name="T8" fmla="*/ 2147483647 w 1037"/>
              <a:gd name="T9" fmla="*/ 2147483647 h 1244"/>
              <a:gd name="T10" fmla="*/ 2147483647 w 1037"/>
              <a:gd name="T11" fmla="*/ 2147483647 h 1244"/>
              <a:gd name="T12" fmla="*/ 2147483647 w 1037"/>
              <a:gd name="T13" fmla="*/ 2147483647 h 1244"/>
              <a:gd name="T14" fmla="*/ 2147483647 w 1037"/>
              <a:gd name="T15" fmla="*/ 2147483647 h 12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37"/>
              <a:gd name="T25" fmla="*/ 0 h 1244"/>
              <a:gd name="T26" fmla="*/ 1037 w 1037"/>
              <a:gd name="T27" fmla="*/ 1244 h 12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37" h="1244">
                <a:moveTo>
                  <a:pt x="0" y="0"/>
                </a:moveTo>
                <a:lnTo>
                  <a:pt x="29" y="86"/>
                </a:lnTo>
                <a:lnTo>
                  <a:pt x="845" y="80"/>
                </a:lnTo>
                <a:lnTo>
                  <a:pt x="1037" y="280"/>
                </a:lnTo>
                <a:lnTo>
                  <a:pt x="805" y="688"/>
                </a:lnTo>
                <a:lnTo>
                  <a:pt x="473" y="880"/>
                </a:lnTo>
                <a:lnTo>
                  <a:pt x="345" y="1024"/>
                </a:lnTo>
                <a:lnTo>
                  <a:pt x="285" y="1244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382F8B3D-5DC3-4DE8-B9B2-697B9E2C1188}" type="slidenum">
              <a:rPr lang="en-US" sz="1400" smtClean="0"/>
              <a:pPr/>
              <a:t>8</a:t>
            </a:fld>
            <a:endParaRPr lang="en-US" sz="140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Network Core: Circuit Switching</a:t>
            </a:r>
            <a:endParaRPr lang="en-US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660900" cy="4648200"/>
          </a:xfrm>
        </p:spPr>
        <p:txBody>
          <a:bodyPr/>
          <a:lstStyle/>
          <a:p>
            <a:r>
              <a:rPr lang="en-US" smtClean="0"/>
              <a:t>Characteristics:</a:t>
            </a:r>
          </a:p>
          <a:p>
            <a:pPr lvl="1"/>
            <a:r>
              <a:rPr lang="en-US" smtClean="0"/>
              <a:t>Constant transmission rate</a:t>
            </a:r>
          </a:p>
          <a:p>
            <a:pPr lvl="1"/>
            <a:r>
              <a:rPr lang="en-US" smtClean="0"/>
              <a:t>Guaranteed throughput</a:t>
            </a:r>
          </a:p>
          <a:p>
            <a:pPr lvl="1"/>
            <a:r>
              <a:rPr lang="en-US" smtClean="0"/>
              <a:t>Resources associated with the circuit wasted when no data is being transmitted</a:t>
            </a:r>
          </a:p>
          <a:p>
            <a:pPr lvl="1"/>
            <a:r>
              <a:rPr lang="en-US" smtClean="0"/>
              <a:t>Each link is broken into </a:t>
            </a:r>
            <a:r>
              <a:rPr lang="en-US" i="1" smtClean="0"/>
              <a:t>n circuits capable of supporting a single connection.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4606925" y="14859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 smtClean="0">
                <a:latin typeface="Comic Sans MS" pitchFamily="66" charset="0"/>
              </a:rPr>
              <a:t>Different Methods </a:t>
            </a:r>
            <a:r>
              <a:rPr lang="en-US" dirty="0">
                <a:latin typeface="Comic Sans MS" pitchFamily="66" charset="0"/>
              </a:rPr>
              <a:t>of dividing link bandwidth into “pieces”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r>
              <a:rPr lang="en-US" dirty="0">
                <a:latin typeface="Comic Sans MS" pitchFamily="66" charset="0"/>
              </a:rPr>
              <a:t>frequency division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r>
              <a:rPr lang="en-US" dirty="0">
                <a:latin typeface="Comic Sans MS" pitchFamily="66" charset="0"/>
              </a:rPr>
              <a:t>time </a:t>
            </a:r>
            <a:r>
              <a:rPr lang="en-US" dirty="0" smtClean="0">
                <a:latin typeface="Comic Sans MS" pitchFamily="66" charset="0"/>
              </a:rPr>
              <a:t>division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000" dirty="0">
                <a:latin typeface="Comic Sans MS" pitchFamily="66" charset="0"/>
              </a:rPr>
              <a:t>c</a:t>
            </a:r>
            <a:r>
              <a:rPr lang="en-US" sz="2000" dirty="0" smtClean="0">
                <a:latin typeface="Comic Sans MS" pitchFamily="66" charset="0"/>
              </a:rPr>
              <a:t>ode division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Circuit vs. Packet Switching</a:t>
            </a:r>
          </a:p>
        </p:txBody>
      </p:sp>
      <p:sp>
        <p:nvSpPr>
          <p:cNvPr id="47107" name="Content Placeholder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697413"/>
          </a:xfrm>
        </p:spPr>
        <p:txBody>
          <a:bodyPr/>
          <a:lstStyle/>
          <a:p>
            <a:r>
              <a:rPr lang="en-US" smtClean="0"/>
              <a:t>Packet switched networks can handle more users if the users are not continuously transmitting</a:t>
            </a:r>
          </a:p>
          <a:p>
            <a:pPr lvl="1"/>
            <a:r>
              <a:rPr lang="en-US" u="sng" smtClean="0"/>
              <a:t>Packet switching is entirely based on this assumption</a:t>
            </a:r>
          </a:p>
          <a:p>
            <a:r>
              <a:rPr lang="en-US" smtClean="0"/>
              <a:t>Suppose the following…</a:t>
            </a:r>
          </a:p>
          <a:p>
            <a:pPr lvl="1"/>
            <a:r>
              <a:rPr lang="en-US" smtClean="0"/>
              <a:t>Link Characteristics:</a:t>
            </a:r>
          </a:p>
          <a:p>
            <a:pPr lvl="2"/>
            <a:r>
              <a:rPr lang="en-US" smtClean="0"/>
              <a:t>1 Mbps bandwidth</a:t>
            </a:r>
          </a:p>
          <a:p>
            <a:pPr lvl="1"/>
            <a:r>
              <a:rPr lang="en-US" smtClean="0"/>
              <a:t>User Characteristics:</a:t>
            </a:r>
          </a:p>
          <a:p>
            <a:pPr lvl="2"/>
            <a:r>
              <a:rPr lang="en-US" smtClean="0"/>
              <a:t>100 kbs when transmitting</a:t>
            </a:r>
          </a:p>
          <a:p>
            <a:pPr lvl="2"/>
            <a:r>
              <a:rPr lang="en-US" smtClean="0"/>
              <a:t>Transmitting 10% of the time</a:t>
            </a:r>
          </a:p>
          <a:p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1-</a:t>
            </a:r>
            <a:fld id="{C3F2AEF5-46AD-4E58-9CF5-CF6D9BAB683B}" type="slidenum">
              <a:rPr lang="en-US" sz="1400" smtClean="0"/>
              <a:pPr/>
              <a:t>9</a:t>
            </a:fld>
            <a:endParaRPr lang="en-US" sz="1400" smtClean="0"/>
          </a:p>
        </p:txBody>
      </p:sp>
      <p:sp>
        <p:nvSpPr>
          <p:cNvPr id="47110" name="Oval 50"/>
          <p:cNvSpPr>
            <a:spLocks noChangeArrowheads="1"/>
          </p:cNvSpPr>
          <p:nvPr/>
        </p:nvSpPr>
        <p:spPr bwMode="auto">
          <a:xfrm>
            <a:off x="6551613" y="4224338"/>
            <a:ext cx="1041400" cy="277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51"/>
          <p:cNvSpPr>
            <a:spLocks noChangeShapeType="1"/>
          </p:cNvSpPr>
          <p:nvPr/>
        </p:nvSpPr>
        <p:spPr bwMode="auto">
          <a:xfrm>
            <a:off x="6551613" y="4202113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52"/>
          <p:cNvSpPr>
            <a:spLocks noChangeShapeType="1"/>
          </p:cNvSpPr>
          <p:nvPr/>
        </p:nvSpPr>
        <p:spPr bwMode="auto">
          <a:xfrm>
            <a:off x="7593013" y="4202113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Rectangle 53"/>
          <p:cNvSpPr>
            <a:spLocks noChangeArrowheads="1"/>
          </p:cNvSpPr>
          <p:nvPr/>
        </p:nvSpPr>
        <p:spPr bwMode="auto">
          <a:xfrm>
            <a:off x="6551613" y="4202113"/>
            <a:ext cx="1033462" cy="1682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114" name="Oval 54"/>
          <p:cNvSpPr>
            <a:spLocks noChangeArrowheads="1"/>
          </p:cNvSpPr>
          <p:nvPr/>
        </p:nvSpPr>
        <p:spPr bwMode="auto">
          <a:xfrm>
            <a:off x="6543675" y="4002088"/>
            <a:ext cx="1041400" cy="32226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5" name="Group 55"/>
          <p:cNvGrpSpPr>
            <a:grpSpLocks/>
          </p:cNvGrpSpPr>
          <p:nvPr/>
        </p:nvGrpSpPr>
        <p:grpSpPr bwMode="auto">
          <a:xfrm>
            <a:off x="6815138" y="4110038"/>
            <a:ext cx="512762" cy="141287"/>
            <a:chOff x="2848" y="848"/>
            <a:chExt cx="140" cy="98"/>
          </a:xfrm>
        </p:grpSpPr>
        <p:sp>
          <p:nvSpPr>
            <p:cNvPr id="47129" name="Line 5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Line 5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Line 5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6" name="Group 59"/>
          <p:cNvGrpSpPr>
            <a:grpSpLocks/>
          </p:cNvGrpSpPr>
          <p:nvPr/>
        </p:nvGrpSpPr>
        <p:grpSpPr bwMode="auto">
          <a:xfrm flipV="1">
            <a:off x="6823075" y="4098925"/>
            <a:ext cx="514350" cy="141288"/>
            <a:chOff x="2848" y="848"/>
            <a:chExt cx="140" cy="98"/>
          </a:xfrm>
        </p:grpSpPr>
        <p:sp>
          <p:nvSpPr>
            <p:cNvPr id="47126" name="Line 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Line 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Line 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7" name="Line 15"/>
          <p:cNvSpPr>
            <a:spLocks noChangeShapeType="1"/>
          </p:cNvSpPr>
          <p:nvPr/>
        </p:nvSpPr>
        <p:spPr bwMode="auto">
          <a:xfrm>
            <a:off x="5580063" y="3835400"/>
            <a:ext cx="762000" cy="368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6"/>
          <p:cNvSpPr>
            <a:spLocks noChangeShapeType="1"/>
          </p:cNvSpPr>
          <p:nvPr/>
        </p:nvSpPr>
        <p:spPr bwMode="auto">
          <a:xfrm>
            <a:off x="6342063" y="4203700"/>
            <a:ext cx="18526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7"/>
          <p:cNvSpPr>
            <a:spLocks noChangeShapeType="1"/>
          </p:cNvSpPr>
          <p:nvPr/>
        </p:nvSpPr>
        <p:spPr bwMode="auto">
          <a:xfrm>
            <a:off x="6342063" y="4325938"/>
            <a:ext cx="18526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8"/>
          <p:cNvSpPr>
            <a:spLocks noChangeShapeType="1"/>
          </p:cNvSpPr>
          <p:nvPr/>
        </p:nvSpPr>
        <p:spPr bwMode="auto">
          <a:xfrm flipV="1">
            <a:off x="5649913" y="4325938"/>
            <a:ext cx="692150" cy="4905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Text Box 19"/>
          <p:cNvSpPr txBox="1">
            <a:spLocks noChangeArrowheads="1"/>
          </p:cNvSpPr>
          <p:nvPr/>
        </p:nvSpPr>
        <p:spPr bwMode="auto">
          <a:xfrm>
            <a:off x="4638675" y="4071938"/>
            <a:ext cx="1166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N users</a:t>
            </a:r>
            <a:endParaRPr lang="en-US"/>
          </a:p>
        </p:txBody>
      </p:sp>
      <p:sp>
        <p:nvSpPr>
          <p:cNvPr id="47122" name="Text Box 20"/>
          <p:cNvSpPr txBox="1">
            <a:spLocks noChangeArrowheads="1"/>
          </p:cNvSpPr>
          <p:nvPr/>
        </p:nvSpPr>
        <p:spPr bwMode="auto">
          <a:xfrm>
            <a:off x="7545388" y="4432300"/>
            <a:ext cx="1598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1 Mbps link</a:t>
            </a:r>
            <a:endParaRPr lang="en-US"/>
          </a:p>
        </p:txBody>
      </p:sp>
      <p:sp>
        <p:nvSpPr>
          <p:cNvPr id="47123" name="Line 47"/>
          <p:cNvSpPr>
            <a:spLocks noChangeShapeType="1"/>
          </p:cNvSpPr>
          <p:nvPr/>
        </p:nvSpPr>
        <p:spPr bwMode="auto">
          <a:xfrm>
            <a:off x="7527925" y="4256088"/>
            <a:ext cx="155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24" name="Object 63"/>
          <p:cNvGraphicFramePr>
            <a:graphicFrameLocks noChangeAspect="1"/>
          </p:cNvGraphicFramePr>
          <p:nvPr/>
        </p:nvGraphicFramePr>
        <p:xfrm>
          <a:off x="5076825" y="3522663"/>
          <a:ext cx="555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2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522663"/>
                        <a:ext cx="555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64"/>
          <p:cNvGraphicFramePr>
            <a:graphicFrameLocks noChangeAspect="1"/>
          </p:cNvGraphicFramePr>
          <p:nvPr/>
        </p:nvGraphicFramePr>
        <p:xfrm>
          <a:off x="5154613" y="4608513"/>
          <a:ext cx="555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3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4608513"/>
                        <a:ext cx="555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7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24256</TotalTime>
  <Words>3165</Words>
  <Application>Microsoft Office PowerPoint</Application>
  <PresentationFormat>On-screen Show (4:3)</PresentationFormat>
  <Paragraphs>720</Paragraphs>
  <Slides>51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12_Default Design</vt:lpstr>
      <vt:lpstr>Default Design</vt:lpstr>
      <vt:lpstr>Clip</vt:lpstr>
      <vt:lpstr>Time in Networking</vt:lpstr>
      <vt:lpstr>Size in Networking</vt:lpstr>
      <vt:lpstr>Packet Switching</vt:lpstr>
      <vt:lpstr>Network Core: Packet Switching</vt:lpstr>
      <vt:lpstr>Network-core functions</vt:lpstr>
      <vt:lpstr>Alternative Network Core</vt:lpstr>
      <vt:lpstr>Network Core: Circuit Switching</vt:lpstr>
      <vt:lpstr>Network Core: Circuit Switching</vt:lpstr>
      <vt:lpstr>Circuit vs. Packet Switching</vt:lpstr>
      <vt:lpstr>Circuit vs. Packet Switching Continued</vt:lpstr>
      <vt:lpstr>Packet switching versus circuit switching</vt:lpstr>
      <vt:lpstr>Packet switching versus circuit switching</vt:lpstr>
      <vt:lpstr>Four sources of packet delay</vt:lpstr>
      <vt:lpstr>Nodal Processing Delay</vt:lpstr>
      <vt:lpstr>Nodal Transmission Delay</vt:lpstr>
      <vt:lpstr>Propagation Delay</vt:lpstr>
      <vt:lpstr>Transmission Delay versus Propagation Delay</vt:lpstr>
      <vt:lpstr>Nodal Queuing Delay</vt:lpstr>
      <vt:lpstr>Nodal vs. End-to-End Delay</vt:lpstr>
      <vt:lpstr>Caravan analogy</vt:lpstr>
      <vt:lpstr>Caravan analogy (more)</vt:lpstr>
      <vt:lpstr>Packet Switching: queueing delay, loss</vt:lpstr>
      <vt:lpstr>Traffic Intensity</vt:lpstr>
      <vt:lpstr>“Real” Internet delays and routes</vt:lpstr>
      <vt:lpstr>“Real” Internet delays, routes</vt:lpstr>
      <vt:lpstr>Packet loss</vt:lpstr>
      <vt:lpstr>Throughput</vt:lpstr>
      <vt:lpstr>Throughput (more)</vt:lpstr>
      <vt:lpstr>Throughput: Internet scenario</vt:lpstr>
      <vt:lpstr>PowerPoint Presentation</vt:lpstr>
      <vt:lpstr>What’s a protocol?</vt:lpstr>
      <vt:lpstr>Protocols</vt:lpstr>
      <vt:lpstr>Protocol Layers and Stacks</vt:lpstr>
      <vt:lpstr>Why layering?</vt:lpstr>
      <vt:lpstr>Internet protocol stack</vt:lpstr>
      <vt:lpstr>Encapsulation</vt:lpstr>
      <vt:lpstr>Internet Protocol Stack (Application Layer)</vt:lpstr>
      <vt:lpstr>Internet Protocol Stack (Transport)</vt:lpstr>
      <vt:lpstr>Internet Protocol Stack (Network Layer)</vt:lpstr>
      <vt:lpstr>Internet Protocol Stack  (Link  Layer)</vt:lpstr>
      <vt:lpstr>Internet Protocol Stack  (Physical  Layer)</vt:lpstr>
      <vt:lpstr>ISO/OSI reference model</vt:lpstr>
      <vt:lpstr>Chapter 1: roadmap</vt:lpstr>
      <vt:lpstr>Network security</vt:lpstr>
      <vt:lpstr>Bad guys: put malware into hosts via Internet</vt:lpstr>
      <vt:lpstr>PowerPoint Presentation</vt:lpstr>
      <vt:lpstr>Bad guys can sniff packets</vt:lpstr>
      <vt:lpstr>Bad guys can use fake addresses</vt:lpstr>
      <vt:lpstr>Packets of data</vt:lpstr>
      <vt:lpstr>Packet-switching: store-and-forward</vt:lpstr>
      <vt:lpstr>Packet Switching: queueing delay, loss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bachmaer</cp:lastModifiedBy>
  <cp:revision>278</cp:revision>
  <dcterms:created xsi:type="dcterms:W3CDTF">1999-10-08T19:08:27Z</dcterms:created>
  <dcterms:modified xsi:type="dcterms:W3CDTF">2013-01-15T16:31:36Z</dcterms:modified>
</cp:coreProperties>
</file>