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notesMasterIdLst>
    <p:notesMasterId r:id="rId63"/>
  </p:notesMasterIdLst>
  <p:handoutMasterIdLst>
    <p:handoutMasterId r:id="rId64"/>
  </p:handoutMasterIdLst>
  <p:sldIdLst>
    <p:sldId id="256" r:id="rId4"/>
    <p:sldId id="257" r:id="rId5"/>
    <p:sldId id="260" r:id="rId6"/>
    <p:sldId id="295" r:id="rId7"/>
    <p:sldId id="532" r:id="rId8"/>
    <p:sldId id="534" r:id="rId9"/>
    <p:sldId id="533" r:id="rId10"/>
    <p:sldId id="535" r:id="rId11"/>
    <p:sldId id="536" r:id="rId12"/>
    <p:sldId id="543" r:id="rId13"/>
    <p:sldId id="538" r:id="rId14"/>
    <p:sldId id="539" r:id="rId15"/>
    <p:sldId id="544" r:id="rId16"/>
    <p:sldId id="545" r:id="rId17"/>
    <p:sldId id="547" r:id="rId18"/>
    <p:sldId id="548" r:id="rId19"/>
    <p:sldId id="550" r:id="rId20"/>
    <p:sldId id="551" r:id="rId21"/>
    <p:sldId id="552" r:id="rId22"/>
    <p:sldId id="553" r:id="rId23"/>
    <p:sldId id="554" r:id="rId24"/>
    <p:sldId id="555" r:id="rId25"/>
    <p:sldId id="556" r:id="rId26"/>
    <p:sldId id="557" r:id="rId27"/>
    <p:sldId id="558" r:id="rId28"/>
    <p:sldId id="560" r:id="rId29"/>
    <p:sldId id="559" r:id="rId30"/>
    <p:sldId id="561" r:id="rId31"/>
    <p:sldId id="562" r:id="rId32"/>
    <p:sldId id="563" r:id="rId33"/>
    <p:sldId id="564" r:id="rId34"/>
    <p:sldId id="565" r:id="rId35"/>
    <p:sldId id="566" r:id="rId36"/>
    <p:sldId id="567" r:id="rId37"/>
    <p:sldId id="569" r:id="rId38"/>
    <p:sldId id="571" r:id="rId39"/>
    <p:sldId id="572" r:id="rId40"/>
    <p:sldId id="573" r:id="rId41"/>
    <p:sldId id="574" r:id="rId42"/>
    <p:sldId id="575" r:id="rId43"/>
    <p:sldId id="635" r:id="rId44"/>
    <p:sldId id="636" r:id="rId45"/>
    <p:sldId id="638" r:id="rId46"/>
    <p:sldId id="639" r:id="rId47"/>
    <p:sldId id="642" r:id="rId48"/>
    <p:sldId id="643" r:id="rId49"/>
    <p:sldId id="641" r:id="rId50"/>
    <p:sldId id="640" r:id="rId51"/>
    <p:sldId id="655" r:id="rId52"/>
    <p:sldId id="656" r:id="rId53"/>
    <p:sldId id="657" r:id="rId54"/>
    <p:sldId id="658" r:id="rId55"/>
    <p:sldId id="659" r:id="rId56"/>
    <p:sldId id="660" r:id="rId57"/>
    <p:sldId id="661" r:id="rId58"/>
    <p:sldId id="654" r:id="rId59"/>
    <p:sldId id="662" r:id="rId60"/>
    <p:sldId id="644" r:id="rId61"/>
    <p:sldId id="288" r:id="rId62"/>
  </p:sldIdLst>
  <p:sldSz cx="12192000" cy="6858000"/>
  <p:notesSz cx="7104063" cy="10234613"/>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EFF"/>
    <a:srgbClr val="3498FF"/>
    <a:srgbClr val="FFFFFF"/>
    <a:srgbClr val="D9D3FF"/>
    <a:srgbClr val="C5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0" autoAdjust="0"/>
    <p:restoredTop sz="94713" autoAdjust="0"/>
  </p:normalViewPr>
  <p:slideViewPr>
    <p:cSldViewPr snapToGrid="0">
      <p:cViewPr varScale="1">
        <p:scale>
          <a:sx n="61" d="100"/>
          <a:sy n="61" d="100"/>
        </p:scale>
        <p:origin x="78" y="3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6" d="100"/>
          <a:sy n="46" d="100"/>
        </p:scale>
        <p:origin x="2764"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2019/4/23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1017799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2019/4/23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2019/4/23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资源 31133"/>
          <p:cNvPicPr>
            <a:picLocks noChangeAspect="1"/>
          </p:cNvPicPr>
          <p:nvPr userDrawn="1"/>
        </p:nvPicPr>
        <p:blipFill>
          <a:blip r:embed="rId4"/>
          <a:srcRect l="12775" b="51283"/>
          <a:stretch>
            <a:fillRect/>
          </a:stretch>
        </p:blipFill>
        <p:spPr>
          <a:xfrm>
            <a:off x="-64135" y="-19685"/>
            <a:ext cx="12356465" cy="6905625"/>
          </a:xfrm>
          <a:prstGeom prst="rect">
            <a:avLst/>
          </a:prstGeom>
        </p:spPr>
      </p:pic>
      <p:sp>
        <p:nvSpPr>
          <p:cNvPr id="8" name="矩形 7"/>
          <p:cNvSpPr/>
          <p:nvPr userDrawn="1"/>
        </p:nvSpPr>
        <p:spPr>
          <a:xfrm>
            <a:off x="-172085" y="727075"/>
            <a:ext cx="12496165" cy="6096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1"/>
          <p:cNvSpPr txBox="1"/>
          <p:nvPr userDrawn="1"/>
        </p:nvSpPr>
        <p:spPr>
          <a:xfrm>
            <a:off x="289795" y="14148"/>
            <a:ext cx="1715770" cy="710565"/>
          </a:xfrm>
          <a:prstGeom prst="rect">
            <a:avLst/>
          </a:prstGeom>
          <a:noFill/>
        </p:spPr>
        <p:txBody>
          <a:bodyPr wrap="none" lIns="96433" tIns="48216" rIns="96433" bIns="48216" rtlCol="0">
            <a:spAutoFit/>
          </a:bodyPr>
          <a:lstStyle/>
          <a:p>
            <a:pPr defTabSz="963930"/>
            <a:r>
              <a:rPr lang="zh-CN" altLang="en-US" sz="4000" dirty="0" smtClean="0">
                <a:solidFill>
                  <a:schemeClr val="bg1"/>
                </a:solidFill>
                <a:latin typeface="微软雅黑" panose="020B0503020204020204" charset="-122"/>
                <a:ea typeface="微软雅黑" panose="020B0503020204020204" charset="-122"/>
                <a:cs typeface="+mn-ea"/>
                <a:sym typeface="+mn-lt"/>
              </a:rPr>
              <a:t>消消乐</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资源 31133"/>
          <p:cNvPicPr>
            <a:picLocks noChangeAspect="1"/>
          </p:cNvPicPr>
          <p:nvPr userDrawn="1"/>
        </p:nvPicPr>
        <p:blipFill>
          <a:blip r:embed="rId5"/>
          <a:srcRect l="12775" b="51283"/>
          <a:stretch>
            <a:fillRect/>
          </a:stretch>
        </p:blipFill>
        <p:spPr>
          <a:xfrm>
            <a:off x="-64135" y="-19685"/>
            <a:ext cx="12356465" cy="6905625"/>
          </a:xfrm>
          <a:prstGeom prst="rect">
            <a:avLst/>
          </a:prstGeom>
        </p:spPr>
      </p:pic>
      <p:sp>
        <p:nvSpPr>
          <p:cNvPr id="8" name="矩形 7"/>
          <p:cNvSpPr/>
          <p:nvPr userDrawn="1"/>
        </p:nvSpPr>
        <p:spPr>
          <a:xfrm>
            <a:off x="-172085" y="727075"/>
            <a:ext cx="12496165" cy="6096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1"/>
          <p:cNvSpPr txBox="1"/>
          <p:nvPr userDrawn="1"/>
        </p:nvSpPr>
        <p:spPr>
          <a:xfrm>
            <a:off x="289795" y="14148"/>
            <a:ext cx="1715770" cy="710565"/>
          </a:xfrm>
          <a:prstGeom prst="rect">
            <a:avLst/>
          </a:prstGeom>
          <a:noFill/>
        </p:spPr>
        <p:txBody>
          <a:bodyPr wrap="none" lIns="96433" tIns="48216" rIns="96433" bIns="48216" rtlCol="0">
            <a:spAutoFit/>
          </a:bodyPr>
          <a:lstStyle/>
          <a:p>
            <a:pPr defTabSz="963930"/>
            <a:r>
              <a:rPr lang="zh-CN" altLang="en-US" sz="4000" dirty="0" smtClean="0">
                <a:solidFill>
                  <a:schemeClr val="bg1"/>
                </a:solidFill>
                <a:latin typeface="微软雅黑" panose="020B0503020204020204" charset="-122"/>
                <a:ea typeface="微软雅黑" panose="020B0503020204020204" charset="-122"/>
                <a:cs typeface="+mn-ea"/>
                <a:sym typeface="+mn-lt"/>
              </a:rPr>
              <a:t>消消乐</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1920" t="18905" r="6951" b="52969"/>
          <a:stretch>
            <a:fillRect/>
          </a:stretch>
        </p:blipFill>
        <p:spPr>
          <a:xfrm>
            <a:off x="-69850" y="0"/>
            <a:ext cx="12331700" cy="6858000"/>
          </a:xfrm>
          <a:prstGeom prst="rect">
            <a:avLst/>
          </a:prstGeom>
        </p:spPr>
      </p:pic>
      <p:sp>
        <p:nvSpPr>
          <p:cNvPr id="30" name="TextBox 29"/>
          <p:cNvSpPr txBox="1"/>
          <p:nvPr/>
        </p:nvSpPr>
        <p:spPr>
          <a:xfrm>
            <a:off x="6655229" y="1865774"/>
            <a:ext cx="2697480" cy="1106805"/>
          </a:xfrm>
          <a:prstGeom prst="rect">
            <a:avLst/>
          </a:prstGeom>
          <a:noFill/>
        </p:spPr>
        <p:txBody>
          <a:bodyPr wrap="none" rtlCol="0">
            <a:spAutoFit/>
          </a:bodyPr>
          <a:lstStyle/>
          <a:p>
            <a:pPr algn="ctr"/>
            <a:r>
              <a:rPr lang="zh-CN" altLang="zh-CN" sz="6600" dirty="0" smtClean="0">
                <a:solidFill>
                  <a:schemeClr val="bg1"/>
                </a:solidFill>
                <a:cs typeface="+mn-ea"/>
                <a:sym typeface="+mn-lt"/>
              </a:rPr>
              <a:t>消消乐</a:t>
            </a:r>
          </a:p>
        </p:txBody>
      </p:sp>
      <p:sp>
        <p:nvSpPr>
          <p:cNvPr id="32" name="矩形 31"/>
          <p:cNvSpPr/>
          <p:nvPr/>
        </p:nvSpPr>
        <p:spPr>
          <a:xfrm>
            <a:off x="5718139" y="3143910"/>
            <a:ext cx="4571229" cy="336540"/>
          </a:xfrm>
          <a:prstGeom prst="rect">
            <a:avLst/>
          </a:prstGeom>
          <a:gradFill>
            <a:gsLst>
              <a:gs pos="0">
                <a:srgbClr val="C5E2FF"/>
              </a:gs>
              <a:gs pos="52000">
                <a:srgbClr val="D9D3FF"/>
              </a:gs>
              <a:gs pos="100000">
                <a:schemeClr val="accent1">
                  <a:lumMod val="30000"/>
                  <a:lumOff val="70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C9EFF"/>
                </a:solidFill>
                <a:cs typeface="+mn-ea"/>
                <a:sym typeface="+mn-lt"/>
              </a:rPr>
              <a:t>2017153005 </a:t>
            </a:r>
            <a:r>
              <a:rPr lang="zh-CN" altLang="en-US" sz="1600" dirty="0" smtClean="0">
                <a:solidFill>
                  <a:srgbClr val="2C9EFF"/>
                </a:solidFill>
                <a:cs typeface="+mn-ea"/>
                <a:sym typeface="+mn-lt"/>
              </a:rPr>
              <a:t>罗泽鸿</a:t>
            </a:r>
            <a:endParaRPr lang="zh-CN" altLang="en-US" sz="1600" dirty="0">
              <a:solidFill>
                <a:srgbClr val="2C9EFF"/>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ppt_w*1.125000"/>
                                          </p:val>
                                        </p:tav>
                                        <p:tav tm="100000">
                                          <p:val>
                                            <p:strVal val="#ppt_x"/>
                                          </p:val>
                                        </p:tav>
                                      </p:tavLst>
                                    </p:anim>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108065" y="1624330"/>
            <a:ext cx="5317490" cy="1412875"/>
          </a:xfrm>
          <a:prstGeom prst="rect">
            <a:avLst/>
          </a:prstGeom>
        </p:spPr>
        <p:txBody>
          <a:bodyPr wrap="square" lIns="121907" tIns="60953" rIns="121907" bIns="60953">
            <a:spAutoFit/>
          </a:bodyPr>
          <a:lstStyle/>
          <a:p>
            <a:r>
              <a:rPr lang="en-US" altLang="zh-CN" sz="2800">
                <a:solidFill>
                  <a:schemeClr val="accent1">
                    <a:lumMod val="60000"/>
                    <a:lumOff val="40000"/>
                  </a:schemeClr>
                </a:solidFill>
                <a:latin typeface="+mn-ea"/>
                <a:cs typeface="+mn-ea"/>
                <a:sym typeface="+mn-ea"/>
              </a:rPr>
              <a:t>而cal(val,x,y)函数则是用来计算该点和周围的点消去得到的分数</a:t>
            </a:r>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2" name="文本框 1"/>
          <p:cNvSpPr txBox="1"/>
          <p:nvPr/>
        </p:nvSpPr>
        <p:spPr>
          <a:xfrm>
            <a:off x="5454015" y="2611120"/>
            <a:ext cx="5519420" cy="3784600"/>
          </a:xfrm>
          <a:prstGeom prst="rect">
            <a:avLst/>
          </a:prstGeom>
          <a:noFill/>
        </p:spPr>
        <p:txBody>
          <a:bodyPr wrap="square" rtlCol="0">
            <a:spAutoFit/>
          </a:bodyPr>
          <a:lstStyle/>
          <a:p>
            <a:endParaRPr lang="en-US" altLang="zh-CN" sz="2400">
              <a:latin typeface="+mn-ea"/>
              <a:cs typeface="+mn-ea"/>
              <a:sym typeface="+mn-ea"/>
            </a:endParaRPr>
          </a:p>
          <a:p>
            <a:r>
              <a:rPr lang="en-US" altLang="zh-CN" sz="2400">
                <a:latin typeface="+mn-ea"/>
                <a:cs typeface="+mn-ea"/>
                <a:sym typeface="+mn-ea"/>
              </a:rPr>
              <a:t>  Ans=0</a:t>
            </a:r>
          </a:p>
          <a:p>
            <a:r>
              <a:rPr lang="en-US" altLang="zh-CN" sz="2400">
                <a:latin typeface="+mn-ea"/>
                <a:cs typeface="+mn-ea"/>
                <a:sym typeface="+mn-ea"/>
              </a:rPr>
              <a:t>  while(mp[i][j+1]==val)</a:t>
            </a:r>
          </a:p>
          <a:p>
            <a:r>
              <a:rPr lang="en-US" altLang="zh-CN" sz="2400">
                <a:latin typeface="+mn-ea"/>
                <a:cs typeface="+mn-ea"/>
                <a:sym typeface="+mn-ea"/>
              </a:rPr>
              <a:t>      ans++;j++;</a:t>
            </a:r>
          </a:p>
          <a:p>
            <a:r>
              <a:rPr lang="en-US" altLang="zh-CN" sz="2400">
                <a:latin typeface="+mn-ea"/>
                <a:cs typeface="+mn-ea"/>
                <a:sym typeface="+mn-ea"/>
              </a:rPr>
              <a:t>  while(mp[i][j-1]==val)</a:t>
            </a:r>
          </a:p>
          <a:p>
            <a:r>
              <a:rPr lang="en-US" altLang="zh-CN" sz="2400">
                <a:latin typeface="+mn-ea"/>
                <a:cs typeface="+mn-ea"/>
                <a:sym typeface="+mn-ea"/>
              </a:rPr>
              <a:t>      ans++;j--;</a:t>
            </a:r>
          </a:p>
          <a:p>
            <a:r>
              <a:rPr lang="en-US" altLang="zh-CN" sz="2400">
                <a:latin typeface="+mn-ea"/>
                <a:cs typeface="+mn-ea"/>
                <a:sym typeface="+mn-ea"/>
              </a:rPr>
              <a:t>  if(ans==3) sum+=1</a:t>
            </a:r>
          </a:p>
          <a:p>
            <a:r>
              <a:rPr lang="en-US" altLang="zh-CN" sz="2400">
                <a:latin typeface="+mn-ea"/>
                <a:cs typeface="+mn-ea"/>
                <a:sym typeface="+mn-ea"/>
              </a:rPr>
              <a:t>  else if(ans==4) sum+=4</a:t>
            </a:r>
          </a:p>
          <a:p>
            <a:r>
              <a:rPr lang="en-US" altLang="zh-CN" sz="2400">
                <a:latin typeface="+mn-ea"/>
                <a:cs typeface="+mn-ea"/>
                <a:sym typeface="+mn-ea"/>
              </a:rPr>
              <a:t>  else sum+=10</a:t>
            </a:r>
          </a:p>
          <a:p>
            <a:r>
              <a:rPr lang="en-US" altLang="zh-CN" sz="2400">
                <a:latin typeface="+mn-ea"/>
                <a:cs typeface="+mn-ea"/>
                <a:sym typeface="+mn-ea"/>
              </a:rPr>
              <a:t>  return sum</a:t>
            </a:r>
          </a:p>
        </p:txBody>
      </p:sp>
      <p:sp>
        <p:nvSpPr>
          <p:cNvPr id="3" name="矩形 2"/>
          <p:cNvSpPr/>
          <p:nvPr/>
        </p:nvSpPr>
        <p:spPr>
          <a:xfrm>
            <a:off x="278130" y="930910"/>
            <a:ext cx="5098415" cy="5721985"/>
          </a:xfrm>
          <a:prstGeom prst="rect">
            <a:avLst/>
          </a:prstGeom>
        </p:spPr>
        <p:txBody>
          <a:bodyPr wrap="square" lIns="121907" tIns="60953" rIns="121907" bIns="60953">
            <a:spAutoFit/>
          </a:bodyPr>
          <a:lstStyle/>
          <a:p>
            <a:r>
              <a:rPr lang="en-US" altLang="zh-CN" sz="2400">
                <a:latin typeface="+mn-ea"/>
                <a:cs typeface="+mn-ea"/>
                <a:sym typeface="+mn-ea"/>
              </a:rPr>
              <a:t>cal(val,x,y)</a:t>
            </a:r>
          </a:p>
          <a:p>
            <a:r>
              <a:rPr lang="en-US" altLang="zh-CN" sz="2400">
                <a:latin typeface="+mn-ea"/>
                <a:cs typeface="+mn-ea"/>
                <a:sym typeface="+mn-ea"/>
              </a:rPr>
              <a:t>  i=x,j=y;</a:t>
            </a:r>
          </a:p>
          <a:p>
            <a:r>
              <a:rPr lang="en-US" altLang="zh-CN" sz="2400">
                <a:latin typeface="+mn-ea"/>
                <a:cs typeface="+mn-ea"/>
                <a:sym typeface="+mn-ea"/>
              </a:rPr>
              <a:t>  ans=0  sum=0</a:t>
            </a:r>
          </a:p>
          <a:p>
            <a:r>
              <a:rPr lang="en-US" altLang="zh-CN" sz="2400">
                <a:latin typeface="+mn-ea"/>
                <a:cs typeface="+mn-ea"/>
                <a:sym typeface="+mn-ea"/>
              </a:rPr>
              <a:t>  while(mp[i+1][j]==val)</a:t>
            </a:r>
          </a:p>
          <a:p>
            <a:r>
              <a:rPr lang="en-US" altLang="zh-CN" sz="2400">
                <a:latin typeface="+mn-ea"/>
                <a:cs typeface="+mn-ea"/>
                <a:sym typeface="+mn-ea"/>
              </a:rPr>
              <a:t>      ans++;i++;</a:t>
            </a:r>
          </a:p>
          <a:p>
            <a:r>
              <a:rPr lang="en-US" altLang="zh-CN" sz="2400">
                <a:latin typeface="+mn-ea"/>
                <a:cs typeface="+mn-ea"/>
                <a:sym typeface="+mn-ea"/>
              </a:rPr>
              <a:t>  i=x;j=y;</a:t>
            </a:r>
          </a:p>
          <a:p>
            <a:r>
              <a:rPr lang="en-US" altLang="zh-CN" sz="2400">
                <a:latin typeface="+mn-ea"/>
                <a:cs typeface="+mn-ea"/>
                <a:sym typeface="+mn-ea"/>
              </a:rPr>
              <a:t>  while(mp[i-1][j]==val)</a:t>
            </a:r>
          </a:p>
          <a:p>
            <a:r>
              <a:rPr lang="en-US" altLang="zh-CN" sz="2400">
                <a:latin typeface="+mn-ea"/>
                <a:cs typeface="+mn-ea"/>
                <a:sym typeface="+mn-ea"/>
              </a:rPr>
              <a:t>      ans++;i--;</a:t>
            </a:r>
          </a:p>
          <a:p>
            <a:r>
              <a:rPr lang="en-US" altLang="zh-CN" sz="2400">
                <a:latin typeface="+mn-ea"/>
                <a:cs typeface="+mn-ea"/>
                <a:sym typeface="+mn-ea"/>
              </a:rPr>
              <a:t>  i=x;j=y;</a:t>
            </a:r>
          </a:p>
          <a:p>
            <a:r>
              <a:rPr lang="en-US" altLang="zh-CN" sz="2400">
                <a:latin typeface="+mn-ea"/>
                <a:cs typeface="+mn-ea"/>
                <a:sym typeface="+mn-ea"/>
              </a:rPr>
              <a:t>  while(mp[i][j+1]==val)</a:t>
            </a:r>
          </a:p>
          <a:p>
            <a:r>
              <a:rPr lang="en-US" altLang="zh-CN" sz="2400">
                <a:latin typeface="+mn-ea"/>
                <a:cs typeface="+mn-ea"/>
                <a:sym typeface="+mn-ea"/>
              </a:rPr>
              <a:t>      ans++;j++;</a:t>
            </a:r>
          </a:p>
          <a:p>
            <a:r>
              <a:rPr lang="en-US" altLang="zh-CN" sz="2400">
                <a:latin typeface="+mn-ea"/>
                <a:cs typeface="+mn-ea"/>
                <a:sym typeface="+mn-ea"/>
              </a:rPr>
              <a:t>  if(ans==3) sum+=1</a:t>
            </a:r>
          </a:p>
          <a:p>
            <a:r>
              <a:rPr lang="en-US" altLang="zh-CN" sz="2400">
                <a:latin typeface="+mn-ea"/>
                <a:cs typeface="+mn-ea"/>
                <a:sym typeface="+mn-ea"/>
              </a:rPr>
              <a:t>  else if(ans==4) sum+=4</a:t>
            </a:r>
          </a:p>
          <a:p>
            <a:r>
              <a:rPr lang="en-US" altLang="zh-CN" sz="2400">
                <a:latin typeface="+mn-ea"/>
                <a:cs typeface="+mn-ea"/>
                <a:sym typeface="+mn-ea"/>
              </a:rPr>
              <a:t>  else sum+=10</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4" name="文本框 3"/>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一步操作的最大得分</a:t>
            </a:r>
            <a:endParaRPr lang="zh-CN" altLang="en-US" sz="2800" b="1"/>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X步操作的最大得分</a:t>
            </a:r>
            <a:endParaRPr lang="zh-CN" altLang="en-US" sz="2800" b="1"/>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8" name="Freeform 5"/>
          <p:cNvSpPr/>
          <p:nvPr/>
        </p:nvSpPr>
        <p:spPr bwMode="auto">
          <a:xfrm rot="5400000">
            <a:off x="1267008" y="2801305"/>
            <a:ext cx="3067840" cy="2765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792" tIns="60893" rIns="121792" bIns="60893" numCol="1" anchor="t" anchorCtr="0" compatLnSpc="1"/>
          <a:lstStyle/>
          <a:p>
            <a:pPr defTabSz="1217295">
              <a:defRPr/>
            </a:pPr>
            <a:endParaRPr lang="zh-CN" altLang="en-US" sz="2400" kern="0" dirty="0">
              <a:solidFill>
                <a:sysClr val="windowText" lastClr="000000"/>
              </a:solidFill>
              <a:cs typeface="+mn-ea"/>
              <a:sym typeface="+mn-lt"/>
            </a:endParaRPr>
          </a:p>
        </p:txBody>
      </p:sp>
      <p:sp>
        <p:nvSpPr>
          <p:cNvPr id="9" name="TextBox 56"/>
          <p:cNvSpPr txBox="1"/>
          <p:nvPr/>
        </p:nvSpPr>
        <p:spPr>
          <a:xfrm>
            <a:off x="2199005" y="3609975"/>
            <a:ext cx="1204595" cy="114744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algn="ctr" defTabSz="1217295">
              <a:defRPr/>
            </a:pPr>
            <a:r>
              <a:rPr lang="zh-CN" altLang="en-US" sz="3730" kern="0" dirty="0">
                <a:solidFill>
                  <a:sysClr val="window" lastClr="FFFFFF"/>
                </a:solidFill>
                <a:latin typeface="+mn-lt"/>
                <a:ea typeface="+mn-ea"/>
                <a:cs typeface="+mn-ea"/>
                <a:sym typeface="+mn-lt"/>
              </a:rPr>
              <a:t>求解思路</a:t>
            </a:r>
          </a:p>
        </p:txBody>
      </p:sp>
      <p:sp>
        <p:nvSpPr>
          <p:cNvPr id="10" name="Freeform 5"/>
          <p:cNvSpPr/>
          <p:nvPr/>
        </p:nvSpPr>
        <p:spPr bwMode="auto">
          <a:xfrm rot="5400000">
            <a:off x="1118032" y="2682731"/>
            <a:ext cx="3365784" cy="30022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ln>
        </p:spPr>
        <p:txBody>
          <a:bodyPr vert="horz" wrap="square" lIns="121792" tIns="60893" rIns="121792" bIns="60893" numCol="1" anchor="t" anchorCtr="0" compatLnSpc="1"/>
          <a:lstStyle/>
          <a:p>
            <a:pPr defTabSz="1217295">
              <a:defRPr/>
            </a:pPr>
            <a:endParaRPr lang="zh-CN" altLang="en-US" sz="2400" kern="0" dirty="0">
              <a:solidFill>
                <a:sysClr val="windowText" lastClr="000000"/>
              </a:solidFill>
              <a:cs typeface="+mn-ea"/>
              <a:sym typeface="+mn-lt"/>
            </a:endParaRPr>
          </a:p>
        </p:txBody>
      </p:sp>
      <p:sp>
        <p:nvSpPr>
          <p:cNvPr id="11" name="椭圆 10"/>
          <p:cNvSpPr/>
          <p:nvPr/>
        </p:nvSpPr>
        <p:spPr>
          <a:xfrm>
            <a:off x="3376338" y="2542837"/>
            <a:ext cx="570243" cy="570419"/>
          </a:xfrm>
          <a:prstGeom prst="ellipse">
            <a:avLst/>
          </a:prstGeom>
          <a:solidFill>
            <a:srgbClr val="2C9EFF"/>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1</a:t>
            </a:r>
            <a:endParaRPr lang="zh-CN" altLang="en-US" sz="2400" b="1" kern="0" dirty="0">
              <a:solidFill>
                <a:sysClr val="window" lastClr="FFFFFF"/>
              </a:solidFill>
              <a:cs typeface="+mn-ea"/>
              <a:sym typeface="+mn-lt"/>
            </a:endParaRPr>
          </a:p>
        </p:txBody>
      </p:sp>
      <p:sp>
        <p:nvSpPr>
          <p:cNvPr id="12" name="椭圆 11"/>
          <p:cNvSpPr/>
          <p:nvPr/>
        </p:nvSpPr>
        <p:spPr>
          <a:xfrm>
            <a:off x="4102242" y="3898674"/>
            <a:ext cx="570243" cy="570419"/>
          </a:xfrm>
          <a:prstGeom prst="ellipse">
            <a:avLst/>
          </a:prstGeom>
          <a:solidFill>
            <a:srgbClr val="2C9EFF"/>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2</a:t>
            </a:r>
            <a:endParaRPr lang="zh-CN" altLang="en-US" sz="2400" b="1" kern="0" dirty="0">
              <a:solidFill>
                <a:sysClr val="window" lastClr="FFFFFF"/>
              </a:solidFill>
              <a:cs typeface="+mn-ea"/>
              <a:sym typeface="+mn-lt"/>
            </a:endParaRPr>
          </a:p>
        </p:txBody>
      </p:sp>
      <p:sp>
        <p:nvSpPr>
          <p:cNvPr id="13" name="椭圆 12"/>
          <p:cNvSpPr/>
          <p:nvPr/>
        </p:nvSpPr>
        <p:spPr>
          <a:xfrm>
            <a:off x="3376338" y="5246486"/>
            <a:ext cx="570243" cy="570419"/>
          </a:xfrm>
          <a:prstGeom prst="ellipse">
            <a:avLst/>
          </a:prstGeom>
          <a:solidFill>
            <a:srgbClr val="2C9EFF"/>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3</a:t>
            </a:r>
            <a:endParaRPr lang="zh-CN" altLang="en-US" sz="2400" b="1" kern="0" dirty="0">
              <a:solidFill>
                <a:sysClr val="window" lastClr="FFFFFF"/>
              </a:solidFill>
              <a:cs typeface="+mn-ea"/>
              <a:sym typeface="+mn-lt"/>
            </a:endParaRPr>
          </a:p>
        </p:txBody>
      </p:sp>
      <p:grpSp>
        <p:nvGrpSpPr>
          <p:cNvPr id="14" name="组合 13"/>
          <p:cNvGrpSpPr/>
          <p:nvPr/>
        </p:nvGrpSpPr>
        <p:grpSpPr>
          <a:xfrm>
            <a:off x="3946588" y="2591630"/>
            <a:ext cx="1401872" cy="472824"/>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grpSp>
        <p:nvGrpSpPr>
          <p:cNvPr id="19" name="组合 18"/>
          <p:cNvGrpSpPr/>
          <p:nvPr/>
        </p:nvGrpSpPr>
        <p:grpSpPr>
          <a:xfrm>
            <a:off x="4678589" y="3947466"/>
            <a:ext cx="1401872" cy="472824"/>
            <a:chOff x="3513818" y="1963801"/>
            <a:chExt cx="1051729" cy="354618"/>
          </a:xfrm>
        </p:grpSpPr>
        <p:cxnSp>
          <p:nvCxnSpPr>
            <p:cNvPr id="20" name="直接连接符 19"/>
            <p:cNvCxnSpPr/>
            <p:nvPr/>
          </p:nvCxnSpPr>
          <p:spPr>
            <a:xfrm>
              <a:off x="3513818" y="2141110"/>
              <a:ext cx="1051729" cy="0"/>
            </a:xfrm>
            <a:prstGeom prst="line">
              <a:avLst/>
            </a:prstGeom>
            <a:noFill/>
            <a:ln w="6350" cap="flat" cmpd="sng" algn="ctr">
              <a:solidFill>
                <a:srgbClr val="325F0B"/>
              </a:solidFill>
              <a:prstDash val="sysDot"/>
              <a:headEnd type="none" w="med" len="med"/>
              <a:tailEnd type="none" w="med" len="med"/>
            </a:ln>
            <a:effectLst/>
          </p:spPr>
        </p:cxnSp>
        <p:cxnSp>
          <p:nvCxnSpPr>
            <p:cNvPr id="21" name="直接连接符 20"/>
            <p:cNvCxnSpPr/>
            <p:nvPr/>
          </p:nvCxnSpPr>
          <p:spPr>
            <a:xfrm>
              <a:off x="4565547" y="1963801"/>
              <a:ext cx="0" cy="354618"/>
            </a:xfrm>
            <a:prstGeom prst="line">
              <a:avLst/>
            </a:prstGeom>
            <a:noFill/>
            <a:ln w="6350" cap="flat" cmpd="sng" algn="ctr">
              <a:solidFill>
                <a:srgbClr val="325F0B"/>
              </a:solidFill>
              <a:prstDash val="sysDot"/>
              <a:headEnd type="none" w="med" len="med"/>
              <a:tailEnd type="none" w="med" len="med"/>
            </a:ln>
            <a:effectLst/>
          </p:spPr>
        </p:cxnSp>
      </p:grpSp>
      <p:grpSp>
        <p:nvGrpSpPr>
          <p:cNvPr id="22" name="组合 21"/>
          <p:cNvGrpSpPr/>
          <p:nvPr/>
        </p:nvGrpSpPr>
        <p:grpSpPr>
          <a:xfrm>
            <a:off x="3946588" y="5295278"/>
            <a:ext cx="1401872" cy="472824"/>
            <a:chOff x="3513818" y="1963801"/>
            <a:chExt cx="1051729" cy="354618"/>
          </a:xfrm>
        </p:grpSpPr>
        <p:cxnSp>
          <p:nvCxnSpPr>
            <p:cNvPr id="23" name="直接连接符 22"/>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24" name="直接连接符 23"/>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sp>
        <p:nvSpPr>
          <p:cNvPr id="25" name="文本框 24"/>
          <p:cNvSpPr txBox="1"/>
          <p:nvPr/>
        </p:nvSpPr>
        <p:spPr>
          <a:xfrm>
            <a:off x="5586730" y="2351405"/>
            <a:ext cx="4421505" cy="521970"/>
          </a:xfrm>
          <a:prstGeom prst="rect">
            <a:avLst/>
          </a:prstGeom>
          <a:noFill/>
        </p:spPr>
        <p:txBody>
          <a:bodyPr wrap="square" rtlCol="0">
            <a:spAutoFit/>
          </a:bodyPr>
          <a:lstStyle/>
          <a:p>
            <a:r>
              <a:rPr lang="zh-CN" altLang="en-US" sz="2800" dirty="0">
                <a:solidFill>
                  <a:schemeClr val="accent1">
                    <a:lumMod val="60000"/>
                    <a:lumOff val="40000"/>
                  </a:schemeClr>
                </a:solidFill>
                <a:latin typeface="+mj-ea"/>
              </a:rPr>
              <a:t>1.随机地图的生成算法</a:t>
            </a:r>
          </a:p>
        </p:txBody>
      </p:sp>
      <p:sp>
        <p:nvSpPr>
          <p:cNvPr id="27" name="文本框 26"/>
          <p:cNvSpPr txBox="1"/>
          <p:nvPr/>
        </p:nvSpPr>
        <p:spPr>
          <a:xfrm>
            <a:off x="6442710" y="3685540"/>
            <a:ext cx="3295650" cy="953135"/>
          </a:xfrm>
          <a:prstGeom prst="rect">
            <a:avLst/>
          </a:prstGeom>
          <a:noFill/>
        </p:spPr>
        <p:txBody>
          <a:bodyPr wrap="square" rtlCol="0">
            <a:spAutoFit/>
          </a:bodyPr>
          <a:lstStyle/>
          <a:p>
            <a:r>
              <a:rPr lang="zh-CN" altLang="en-US" sz="2800" dirty="0">
                <a:solidFill>
                  <a:schemeClr val="accent1">
                    <a:lumMod val="60000"/>
                    <a:lumOff val="40000"/>
                  </a:schemeClr>
                </a:solidFill>
                <a:latin typeface="+mj-ea"/>
              </a:rPr>
              <a:t>2.动态地图的构建、维护和正确性验证</a:t>
            </a:r>
          </a:p>
        </p:txBody>
      </p:sp>
      <p:sp>
        <p:nvSpPr>
          <p:cNvPr id="26" name="文本框 25"/>
          <p:cNvSpPr txBox="1"/>
          <p:nvPr/>
        </p:nvSpPr>
        <p:spPr>
          <a:xfrm>
            <a:off x="5868859" y="4914348"/>
            <a:ext cx="3236942" cy="953135"/>
          </a:xfrm>
          <a:prstGeom prst="rect">
            <a:avLst/>
          </a:prstGeom>
          <a:noFill/>
        </p:spPr>
        <p:txBody>
          <a:bodyPr wrap="square" rtlCol="0">
            <a:spAutoFit/>
          </a:bodyPr>
          <a:lstStyle/>
          <a:p>
            <a:r>
              <a:rPr lang="zh-CN" altLang="en-US" sz="2800" dirty="0" smtClean="0">
                <a:solidFill>
                  <a:schemeClr val="accent1">
                    <a:lumMod val="60000"/>
                    <a:lumOff val="40000"/>
                  </a:schemeClr>
                </a:solidFill>
                <a:latin typeface="+mj-ea"/>
              </a:rPr>
              <a:t>3.递归函数及其回溯的实现</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52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anim calcmode="lin" valueType="num">
                                      <p:cBhvr>
                                        <p:cTn id="40" dur="500" fill="hold"/>
                                        <p:tgtEl>
                                          <p:spTgt spid="8"/>
                                        </p:tgtEl>
                                        <p:attrNameLst>
                                          <p:attrName>ppt_x</p:attrName>
                                        </p:attrNameLst>
                                      </p:cBhvr>
                                      <p:tavLst>
                                        <p:tav tm="0">
                                          <p:val>
                                            <p:fltVal val="0.5"/>
                                          </p:val>
                                        </p:tav>
                                        <p:tav tm="100000">
                                          <p:val>
                                            <p:strVal val="#ppt_x"/>
                                          </p:val>
                                        </p:tav>
                                      </p:tavLst>
                                    </p:anim>
                                    <p:anim calcmode="lin" valueType="num">
                                      <p:cBhvr>
                                        <p:cTn id="41"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par>
                                <p:cTn id="61" presetID="53" presetClass="entr" presetSubtype="16" fill="hold" grpId="0" nodeType="withEffect">
                                  <p:stCondLst>
                                    <p:cond delay="40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750"/>
                                        <p:tgtEl>
                                          <p:spTgt spid="25"/>
                                        </p:tgtEl>
                                      </p:cBhvr>
                                    </p:animEffect>
                                    <p:anim calcmode="lin" valueType="num">
                                      <p:cBhvr>
                                        <p:cTn id="76" dur="750" fill="hold"/>
                                        <p:tgtEl>
                                          <p:spTgt spid="25"/>
                                        </p:tgtEl>
                                        <p:attrNameLst>
                                          <p:attrName>ppt_x</p:attrName>
                                        </p:attrNameLst>
                                      </p:cBhvr>
                                      <p:tavLst>
                                        <p:tav tm="0">
                                          <p:val>
                                            <p:strVal val="#ppt_x"/>
                                          </p:val>
                                        </p:tav>
                                        <p:tav tm="100000">
                                          <p:val>
                                            <p:strVal val="#ppt_x"/>
                                          </p:val>
                                        </p:tav>
                                      </p:tavLst>
                                    </p:anim>
                                    <p:anim calcmode="lin" valueType="num">
                                      <p:cBhvr>
                                        <p:cTn id="77" dur="7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750"/>
                                        <p:tgtEl>
                                          <p:spTgt spid="27"/>
                                        </p:tgtEl>
                                      </p:cBhvr>
                                    </p:animEffect>
                                    <p:anim calcmode="lin" valueType="num">
                                      <p:cBhvr>
                                        <p:cTn id="88" dur="750" fill="hold"/>
                                        <p:tgtEl>
                                          <p:spTgt spid="27"/>
                                        </p:tgtEl>
                                        <p:attrNameLst>
                                          <p:attrName>ppt_x</p:attrName>
                                        </p:attrNameLst>
                                      </p:cBhvr>
                                      <p:tavLst>
                                        <p:tav tm="0">
                                          <p:val>
                                            <p:strVal val="#ppt_x"/>
                                          </p:val>
                                        </p:tav>
                                        <p:tav tm="100000">
                                          <p:val>
                                            <p:strVal val="#ppt_x"/>
                                          </p:val>
                                        </p:tav>
                                      </p:tavLst>
                                    </p:anim>
                                    <p:anim calcmode="lin" valueType="num">
                                      <p:cBhvr>
                                        <p:cTn id="89" dur="7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wipe(left)">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750"/>
                                        <p:tgtEl>
                                          <p:spTgt spid="26"/>
                                        </p:tgtEl>
                                      </p:cBhvr>
                                    </p:animEffect>
                                    <p:anim calcmode="lin" valueType="num">
                                      <p:cBhvr>
                                        <p:cTn id="100" dur="750" fill="hold"/>
                                        <p:tgtEl>
                                          <p:spTgt spid="26"/>
                                        </p:tgtEl>
                                        <p:attrNameLst>
                                          <p:attrName>ppt_x</p:attrName>
                                        </p:attrNameLst>
                                      </p:cBhvr>
                                      <p:tavLst>
                                        <p:tav tm="0">
                                          <p:val>
                                            <p:strVal val="#ppt_x"/>
                                          </p:val>
                                        </p:tav>
                                        <p:tav tm="100000">
                                          <p:val>
                                            <p:strVal val="#ppt_x"/>
                                          </p:val>
                                        </p:tav>
                                      </p:tavLst>
                                    </p:anim>
                                    <p:anim calcmode="lin" valueType="num">
                                      <p:cBhvr>
                                        <p:cTn id="101"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bldLvl="0" animBg="1"/>
      <p:bldP spid="6" grpId="1" animBg="1"/>
      <p:bldP spid="8" grpId="0" bldLvl="0" animBg="1"/>
      <p:bldP spid="9" grpId="0"/>
      <p:bldP spid="10" grpId="0" bldLvl="0" animBg="1"/>
      <p:bldP spid="11" grpId="0" bldLvl="0" animBg="1"/>
      <p:bldP spid="12" grpId="0" bldLvl="0" animBg="1"/>
      <p:bldP spid="13" grpId="0" bldLvl="0" animBg="1"/>
      <p:bldP spid="25" grpId="0"/>
      <p:bldP spid="27"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405" y="1978025"/>
            <a:ext cx="10094595" cy="224536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对于给定的N*M规模、地图元素种类为K的地图，我们生成的地图要保证没有同行或者同列有3或3个连续的元素是相同的，所以当我们找到一个元素和它周围的元素一起有3个或3个以上元素是相同的话，我们就改变当前它的元素，直到连续相同元素不超过3个为止，伪代码实现如下</a:t>
            </a:r>
          </a:p>
        </p:txBody>
      </p:sp>
      <p:sp>
        <p:nvSpPr>
          <p:cNvPr id="4" name="文本框 3"/>
          <p:cNvSpPr txBox="1"/>
          <p:nvPr/>
        </p:nvSpPr>
        <p:spPr>
          <a:xfrm>
            <a:off x="1238250" y="1149350"/>
            <a:ext cx="4062730" cy="521970"/>
          </a:xfrm>
          <a:prstGeom prst="rect">
            <a:avLst/>
          </a:prstGeom>
          <a:noFill/>
        </p:spPr>
        <p:txBody>
          <a:bodyPr wrap="square" rtlCol="0">
            <a:spAutoFit/>
          </a:bodyPr>
          <a:lstStyle/>
          <a:p>
            <a:r>
              <a:rPr lang="en-US" altLang="zh-CN" sz="2800">
                <a:solidFill>
                  <a:schemeClr val="accent1"/>
                </a:solidFill>
              </a:rPr>
              <a:t>1.</a:t>
            </a:r>
            <a:r>
              <a:rPr lang="zh-CN" altLang="en-US" sz="2800">
                <a:solidFill>
                  <a:schemeClr val="accent1"/>
                </a:solidFill>
              </a:rPr>
              <a:t>随机地图生成算法</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3" name="文本框 2"/>
          <p:cNvSpPr txBox="1"/>
          <p:nvPr/>
        </p:nvSpPr>
        <p:spPr>
          <a:xfrm>
            <a:off x="220980" y="4223385"/>
            <a:ext cx="10094595" cy="2676525"/>
          </a:xfrm>
          <a:prstGeom prst="rect">
            <a:avLst/>
          </a:prstGeom>
          <a:noFill/>
        </p:spPr>
        <p:txBody>
          <a:bodyPr wrap="square" rtlCol="0">
            <a:spAutoFit/>
          </a:bodyPr>
          <a:lstStyle/>
          <a:p>
            <a:r>
              <a:rPr lang="en-US" altLang="zh-CN" sz="2800">
                <a:latin typeface="+mn-ea"/>
                <a:cs typeface="+mn-ea"/>
                <a:sym typeface="+mn-ea"/>
              </a:rPr>
              <a:t>do</a:t>
            </a:r>
          </a:p>
          <a:p>
            <a:r>
              <a:rPr lang="en-US" altLang="zh-CN" sz="2800">
                <a:latin typeface="+mn-ea"/>
                <a:cs typeface="+mn-ea"/>
                <a:sym typeface="+mn-ea"/>
              </a:rPr>
              <a:t>for i=0 to i=N-1</a:t>
            </a:r>
          </a:p>
          <a:p>
            <a:r>
              <a:rPr lang="en-US" altLang="zh-CN" sz="2800">
                <a:latin typeface="+mn-ea"/>
                <a:cs typeface="+mn-ea"/>
                <a:sym typeface="+mn-ea"/>
              </a:rPr>
              <a:t>    for j=0 to j=M-1</a:t>
            </a:r>
          </a:p>
          <a:p>
            <a:r>
              <a:rPr lang="en-US" altLang="zh-CN" sz="2800">
                <a:latin typeface="+mn-ea"/>
                <a:cs typeface="+mn-ea"/>
                <a:sym typeface="+mn-ea"/>
              </a:rPr>
              <a:t>       mp[i][j]=rand()%K</a:t>
            </a:r>
          </a:p>
          <a:p>
            <a:r>
              <a:rPr lang="en-US" altLang="zh-CN" sz="2800">
                <a:latin typeface="+mn-ea"/>
                <a:cs typeface="+mn-ea"/>
                <a:sym typeface="+mn-ea"/>
              </a:rPr>
              <a:t>  deal(mp)</a:t>
            </a:r>
          </a:p>
          <a:p>
            <a:r>
              <a:rPr lang="en-US" altLang="zh-CN" sz="2800">
                <a:latin typeface="+mn-ea"/>
                <a:cs typeface="+mn-ea"/>
                <a:sym typeface="+mn-ea"/>
              </a:rPr>
              <a:t>while(!Legal(mp))</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000"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3"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25" dur="1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000" fill="hold">
                                          <p:stCondLst>
                                            <p:cond delay="0"/>
                                          </p:stCondLst>
                                        </p:cTn>
                                        <p:tgtEl>
                                          <p:spTgt spid="3"/>
                                        </p:tgtEl>
                                        <p:attrNameLst>
                                          <p:attrName>style.visibility</p:attrName>
                                        </p:attrNameLst>
                                      </p:cBhvr>
                                      <p:to>
                                        <p:strVal val="visible"/>
                                      </p:to>
                                    </p:set>
                                    <p:animEffect transition="in" filter="wipe(up)">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bldLvl="0" animBg="1"/>
      <p:bldP spid="16" grpId="1" animBg="1"/>
      <p:bldP spid="12" grpId="0" bldLvl="0" animBg="1"/>
      <p:bldP spid="12" grpId="1" animBg="1"/>
      <p:bldP spid="13" grpId="0" bldLvl="0" animBg="1"/>
      <p:bldP spid="13" grpId="1" animBg="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405" y="1978025"/>
            <a:ext cx="4934585" cy="353822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其中deal函数是处理相邻元素相同超过3个或3个以上的情况，二重循环枚举每个点，对每个点的上、下、左、右方向的元素和当前点的值的元素分别进行计数，如果出现有3个或3个以上相同的情况，则改变当前的元素</a:t>
            </a:r>
          </a:p>
        </p:txBody>
      </p:sp>
      <p:sp>
        <p:nvSpPr>
          <p:cNvPr id="4" name="文本框 3"/>
          <p:cNvSpPr txBox="1"/>
          <p:nvPr/>
        </p:nvSpPr>
        <p:spPr>
          <a:xfrm>
            <a:off x="1238250" y="1149350"/>
            <a:ext cx="4062730" cy="521970"/>
          </a:xfrm>
          <a:prstGeom prst="rect">
            <a:avLst/>
          </a:prstGeom>
          <a:noFill/>
        </p:spPr>
        <p:txBody>
          <a:bodyPr wrap="square" rtlCol="0">
            <a:spAutoFit/>
          </a:bodyPr>
          <a:lstStyle/>
          <a:p>
            <a:r>
              <a:rPr lang="en-US" altLang="zh-CN" sz="2800">
                <a:solidFill>
                  <a:schemeClr val="accent1"/>
                </a:solidFill>
              </a:rPr>
              <a:t>1.</a:t>
            </a:r>
            <a:r>
              <a:rPr lang="zh-CN" altLang="en-US" sz="2800">
                <a:solidFill>
                  <a:schemeClr val="accent1"/>
                </a:solidFill>
              </a:rPr>
              <a:t>随机地图生成算法</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3" name="文本框 2"/>
          <p:cNvSpPr txBox="1"/>
          <p:nvPr/>
        </p:nvSpPr>
        <p:spPr>
          <a:xfrm>
            <a:off x="5429250" y="1978025"/>
            <a:ext cx="10094595" cy="3969385"/>
          </a:xfrm>
          <a:prstGeom prst="rect">
            <a:avLst/>
          </a:prstGeom>
          <a:noFill/>
        </p:spPr>
        <p:txBody>
          <a:bodyPr wrap="square" rtlCol="0">
            <a:spAutoFit/>
          </a:bodyPr>
          <a:lstStyle/>
          <a:p>
            <a:r>
              <a:rPr lang="en-US" altLang="zh-CN" sz="2800">
                <a:latin typeface="+mn-ea"/>
                <a:cs typeface="+mn-ea"/>
                <a:sym typeface="+mn-ea"/>
              </a:rPr>
              <a:t>deal(mp[][])</a:t>
            </a:r>
          </a:p>
          <a:p>
            <a:r>
              <a:rPr lang="en-US" altLang="zh-CN" sz="2800">
                <a:latin typeface="+mn-ea"/>
                <a:cs typeface="+mn-ea"/>
                <a:sym typeface="+mn-ea"/>
              </a:rPr>
              <a:t>for i=0 to i=N-1</a:t>
            </a:r>
          </a:p>
          <a:p>
            <a:r>
              <a:rPr lang="en-US" altLang="zh-CN" sz="2800">
                <a:latin typeface="+mn-ea"/>
                <a:cs typeface="+mn-ea"/>
                <a:sym typeface="+mn-ea"/>
              </a:rPr>
              <a:t>    for j=0 to j=M-1</a:t>
            </a:r>
          </a:p>
          <a:p>
            <a:r>
              <a:rPr lang="en-US" altLang="zh-CN" sz="2800">
                <a:latin typeface="+mn-ea"/>
                <a:cs typeface="+mn-ea"/>
                <a:sym typeface="+mn-ea"/>
              </a:rPr>
              <a:t>       Ans=1</a:t>
            </a:r>
          </a:p>
          <a:p>
            <a:r>
              <a:rPr lang="en-US" altLang="zh-CN" sz="2800">
                <a:latin typeface="+mn-ea"/>
                <a:cs typeface="+mn-ea"/>
                <a:sym typeface="+mn-ea"/>
              </a:rPr>
              <a:t>       i=x;j=y;</a:t>
            </a:r>
          </a:p>
          <a:p>
            <a:r>
              <a:rPr lang="en-US" altLang="zh-CN" sz="2800">
                <a:latin typeface="+mn-ea"/>
                <a:cs typeface="+mn-ea"/>
                <a:sym typeface="+mn-ea"/>
              </a:rPr>
              <a:t>       while(mp[i+1][j]==val)</a:t>
            </a:r>
          </a:p>
          <a:p>
            <a:r>
              <a:rPr lang="en-US" altLang="zh-CN" sz="2800">
                <a:latin typeface="+mn-ea"/>
                <a:cs typeface="+mn-ea"/>
                <a:sym typeface="+mn-ea"/>
              </a:rPr>
              <a:t>          ans++;i++;</a:t>
            </a:r>
          </a:p>
          <a:p>
            <a:r>
              <a:rPr lang="en-US" altLang="zh-CN" sz="2800">
                <a:latin typeface="+mn-ea"/>
                <a:cs typeface="+mn-ea"/>
                <a:sym typeface="+mn-ea"/>
              </a:rPr>
              <a:t>       if(ans&gt;=3)</a:t>
            </a:r>
          </a:p>
          <a:p>
            <a:r>
              <a:rPr lang="en-US" altLang="zh-CN" sz="2800">
                <a:latin typeface="+mn-ea"/>
                <a:cs typeface="+mn-ea"/>
                <a:sym typeface="+mn-ea"/>
              </a:rPr>
              <a:t>          change(mp[i][j])</a:t>
            </a:r>
          </a:p>
        </p:txBody>
      </p:sp>
      <p:sp>
        <p:nvSpPr>
          <p:cNvPr id="5" name="矩形 4"/>
          <p:cNvSpPr/>
          <p:nvPr/>
        </p:nvSpPr>
        <p:spPr>
          <a:xfrm>
            <a:off x="6036310" y="3354705"/>
            <a:ext cx="4266565" cy="2593340"/>
          </a:xfrm>
          <a:prstGeom prst="rect">
            <a:avLst/>
          </a:prstGeom>
          <a:noFill/>
          <a:ln w="19050">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edg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1" animBg="1"/>
      <p:bldP spid="12" grpId="1" animBg="1"/>
      <p:bldP spid="13" grpId="1" animBg="1"/>
      <p:bldP spid="3" grpId="0"/>
      <p:bldP spid="3" grpId="1"/>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405" y="2002155"/>
            <a:ext cx="4934585" cy="396938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而legal(mp)是判断当前地图是否合法，如果不合法，则继续随机生成地图，其合法性判断思路如下所示，二重枚举每个点，判断该点是否出现和周围相邻元素重合的情况，如果有，则继续则返回false，如果整个过程每个点都合法，则返回true。</a:t>
            </a:r>
          </a:p>
        </p:txBody>
      </p:sp>
      <p:sp>
        <p:nvSpPr>
          <p:cNvPr id="4" name="文本框 3"/>
          <p:cNvSpPr txBox="1"/>
          <p:nvPr/>
        </p:nvSpPr>
        <p:spPr>
          <a:xfrm>
            <a:off x="1238250" y="1149350"/>
            <a:ext cx="4062730" cy="521970"/>
          </a:xfrm>
          <a:prstGeom prst="rect">
            <a:avLst/>
          </a:prstGeom>
          <a:noFill/>
        </p:spPr>
        <p:txBody>
          <a:bodyPr wrap="square" rtlCol="0">
            <a:spAutoFit/>
          </a:bodyPr>
          <a:lstStyle/>
          <a:p>
            <a:r>
              <a:rPr lang="en-US" altLang="zh-CN" sz="2800">
                <a:solidFill>
                  <a:schemeClr val="accent1"/>
                </a:solidFill>
              </a:rPr>
              <a:t>1.</a:t>
            </a:r>
            <a:r>
              <a:rPr lang="zh-CN" altLang="en-US" sz="2800">
                <a:solidFill>
                  <a:schemeClr val="accent1"/>
                </a:solidFill>
              </a:rPr>
              <a:t>随机地图生成算法</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3" name="文本框 2"/>
          <p:cNvSpPr txBox="1"/>
          <p:nvPr/>
        </p:nvSpPr>
        <p:spPr>
          <a:xfrm>
            <a:off x="5405755" y="2479040"/>
            <a:ext cx="10094595" cy="2676525"/>
          </a:xfrm>
          <a:prstGeom prst="rect">
            <a:avLst/>
          </a:prstGeom>
          <a:noFill/>
        </p:spPr>
        <p:txBody>
          <a:bodyPr wrap="square" rtlCol="0">
            <a:spAutoFit/>
          </a:bodyPr>
          <a:lstStyle/>
          <a:p>
            <a:r>
              <a:rPr lang="en-US" altLang="zh-CN" sz="2800">
                <a:latin typeface="+mn-ea"/>
                <a:cs typeface="+mn-ea"/>
                <a:sym typeface="+mn-ea"/>
              </a:rPr>
              <a:t>deal(mp[][])</a:t>
            </a:r>
          </a:p>
          <a:p>
            <a:r>
              <a:rPr lang="en-US" altLang="zh-CN" sz="2800">
                <a:latin typeface="+mn-ea"/>
                <a:cs typeface="+mn-ea"/>
                <a:sym typeface="+mn-ea"/>
              </a:rPr>
              <a:t>for i=0 to i=N-1</a:t>
            </a:r>
          </a:p>
          <a:p>
            <a:r>
              <a:rPr lang="en-US" altLang="zh-CN" sz="2800">
                <a:latin typeface="+mn-ea"/>
                <a:cs typeface="+mn-ea"/>
                <a:sym typeface="+mn-ea"/>
              </a:rPr>
              <a:t>for j=0 to j=M-1</a:t>
            </a:r>
          </a:p>
          <a:p>
            <a:r>
              <a:rPr lang="en-US" altLang="zh-CN" sz="2800">
                <a:latin typeface="+mn-ea"/>
                <a:cs typeface="+mn-ea"/>
                <a:sym typeface="+mn-ea"/>
              </a:rPr>
              <a:t> if(!judge(mp[x][y],x,y)</a:t>
            </a:r>
          </a:p>
          <a:p>
            <a:r>
              <a:rPr lang="en-US" altLang="zh-CN" sz="2800">
                <a:latin typeface="+mn-ea"/>
                <a:cs typeface="+mn-ea"/>
                <a:sym typeface="+mn-ea"/>
              </a:rPr>
              <a:t>      return false;</a:t>
            </a:r>
          </a:p>
          <a:p>
            <a:r>
              <a:rPr lang="en-US" altLang="zh-CN" sz="2800">
                <a:latin typeface="+mn-ea"/>
                <a:cs typeface="+mn-ea"/>
                <a:sym typeface="+mn-ea"/>
              </a:rPr>
              <a:t>     return true;</a:t>
            </a:r>
          </a:p>
        </p:txBody>
      </p:sp>
      <p:sp>
        <p:nvSpPr>
          <p:cNvPr id="6" name="文本框 5"/>
          <p:cNvSpPr txBox="1"/>
          <p:nvPr/>
        </p:nvSpPr>
        <p:spPr>
          <a:xfrm>
            <a:off x="5650865" y="5155565"/>
            <a:ext cx="4934585" cy="953135"/>
          </a:xfrm>
          <a:prstGeom prst="rect">
            <a:avLst/>
          </a:prstGeom>
          <a:noFill/>
        </p:spPr>
        <p:txBody>
          <a:bodyPr wrap="square" rtlCol="0">
            <a:spAutoFit/>
          </a:bodyPr>
          <a:lstStyle/>
          <a:p>
            <a:r>
              <a:rPr lang="en-US" altLang="zh-CN" sz="2800">
                <a:latin typeface="+mn-ea"/>
                <a:cs typeface="+mn-ea"/>
                <a:sym typeface="+mn-ea"/>
              </a:rPr>
              <a:t>judge(val,x,y)</a:t>
            </a:r>
            <a:r>
              <a:rPr lang="zh-CN" altLang="en-US" sz="2800">
                <a:latin typeface="+mn-ea"/>
                <a:cs typeface="+mn-ea"/>
                <a:sym typeface="+mn-ea"/>
              </a:rPr>
              <a:t>在前面已提及，这里不再展示。</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6"/>
                                        </p:tgtEl>
                                        <p:attrNameLst>
                                          <p:attrName>style.visibility</p:attrName>
                                        </p:attrNameLst>
                                      </p:cBhvr>
                                      <p:to>
                                        <p:strVal val="visible"/>
                                      </p:to>
                                    </p:set>
                                    <p:animEffect transition="in" filter="wipe(up)">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1" animBg="1"/>
      <p:bldP spid="12" grpId="1" animBg="1"/>
      <p:bldP spid="13" grpId="1" animBg="1"/>
      <p:bldP spid="3" grpId="0"/>
      <p:bldP spid="3"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405" y="1978025"/>
            <a:ext cx="10094595" cy="138366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生成好地图后，我们考虑建一个动态地图，使得递归和回溯过程用维护该地图即可，而不用动态生成其他的地图，这里我们用一个M*N的stack来维护。</a:t>
            </a:r>
          </a:p>
        </p:txBody>
      </p:sp>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5" name="文本框 4"/>
          <p:cNvSpPr txBox="1"/>
          <p:nvPr/>
        </p:nvSpPr>
        <p:spPr>
          <a:xfrm>
            <a:off x="109220" y="3447415"/>
            <a:ext cx="10094595" cy="138366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由于每个点的值是从0到X-1，相对比较小，我们可以把点的初始位置信息也储存进该地图中，以方便我们对地图状态进行储存</a:t>
            </a:r>
            <a:r>
              <a:rPr lang="zh-CN" altLang="en-US" sz="2800">
                <a:solidFill>
                  <a:schemeClr val="accent1">
                    <a:lumMod val="60000"/>
                    <a:lumOff val="40000"/>
                  </a:schemeClr>
                </a:solidFill>
                <a:latin typeface="+mn-ea"/>
                <a:cs typeface="+mn-ea"/>
                <a:sym typeface="+mn-ea"/>
              </a:rPr>
              <a:t>并</a:t>
            </a:r>
            <a:r>
              <a:rPr lang="en-US" altLang="zh-CN" sz="2800">
                <a:solidFill>
                  <a:schemeClr val="accent1">
                    <a:lumMod val="60000"/>
                    <a:lumOff val="40000"/>
                  </a:schemeClr>
                </a:solidFill>
                <a:latin typeface="+mn-ea"/>
                <a:cs typeface="+mn-ea"/>
                <a:sym typeface="+mn-ea"/>
              </a:rPr>
              <a:t>用于剪枝。</a:t>
            </a:r>
          </a:p>
        </p:txBody>
      </p:sp>
      <p:sp>
        <p:nvSpPr>
          <p:cNvPr id="6" name="文本框 5"/>
          <p:cNvSpPr txBox="1"/>
          <p:nvPr/>
        </p:nvSpPr>
        <p:spPr>
          <a:xfrm>
            <a:off x="109220" y="4831080"/>
            <a:ext cx="10094595" cy="181483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设该动态地图的为mp2[][]，初始条件下，我们把原始地图的值和位置信息都赋给相应位置的动态地图对应的位置，置于它的栈顶。其操作如下,我们把点的值放于低位，把点的位置信息放于高位处且保证不和地位的值冲突。</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000"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3"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25" dur="1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000" fill="hold">
                                          <p:stCondLst>
                                            <p:cond delay="0"/>
                                          </p:stCondLst>
                                        </p:cTn>
                                        <p:tgtEl>
                                          <p:spTgt spid="5"/>
                                        </p:tgtEl>
                                        <p:attrNameLst>
                                          <p:attrName>style.visibility</p:attrName>
                                        </p:attrNameLst>
                                      </p:cBhvr>
                                      <p:to>
                                        <p:strVal val="visible"/>
                                      </p:to>
                                    </p:set>
                                    <p:animEffect transition="in" filter="wipe(up)">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000"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bldLvl="0" animBg="1"/>
      <p:bldP spid="16" grpId="1" animBg="1"/>
      <p:bldP spid="12" grpId="0" bldLvl="0" animBg="1"/>
      <p:bldP spid="12" grpId="1" animBg="1"/>
      <p:bldP spid="13" grpId="0" bldLvl="0" animBg="1"/>
      <p:bldP spid="13" grpId="1" animBg="1"/>
      <p:bldP spid="5" grpId="0"/>
      <p:bldP spid="5"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233045" y="2197100"/>
            <a:ext cx="5220970" cy="439991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生成好动态地图后我们可以打印下该动态地图的值和位置信息来检查它是否正确，对于每个动态地图的点，我们要找他的值，只需拿它对K取模即可，这样位置信息的值都去掉了，对于他的位置信息我们则拿它给K除即可，这样值的信息就被去掉了，相应对K做除法和取模操作即可获取它相应的横纵坐标的位置信息。</a:t>
            </a:r>
          </a:p>
        </p:txBody>
      </p:sp>
      <p:sp>
        <p:nvSpPr>
          <p:cNvPr id="3" name="文本框 2"/>
          <p:cNvSpPr txBox="1"/>
          <p:nvPr/>
        </p:nvSpPr>
        <p:spPr>
          <a:xfrm>
            <a:off x="5454015" y="1981200"/>
            <a:ext cx="6566535" cy="4831080"/>
          </a:xfrm>
          <a:prstGeom prst="rect">
            <a:avLst/>
          </a:prstGeom>
          <a:noFill/>
        </p:spPr>
        <p:txBody>
          <a:bodyPr wrap="square" rtlCol="0">
            <a:spAutoFit/>
          </a:bodyPr>
          <a:lstStyle/>
          <a:p>
            <a:r>
              <a:rPr sz="2800">
                <a:latin typeface="+mn-ea"/>
                <a:cs typeface="+mn-ea"/>
                <a:sym typeface="+mn-ea"/>
              </a:rPr>
              <a:t>Print_map2</a:t>
            </a:r>
          </a:p>
          <a:p>
            <a:r>
              <a:rPr sz="2800">
                <a:latin typeface="+mn-ea"/>
                <a:cs typeface="+mn-ea"/>
                <a:sym typeface="+mn-ea"/>
              </a:rPr>
              <a:t>for i=0 to i=N-1</a:t>
            </a:r>
          </a:p>
          <a:p>
            <a:r>
              <a:rPr sz="2800">
                <a:latin typeface="+mn-ea"/>
                <a:cs typeface="+mn-ea"/>
                <a:sym typeface="+mn-ea"/>
              </a:rPr>
              <a:t>    for j=0 to j=M-1</a:t>
            </a:r>
          </a:p>
          <a:p>
            <a:r>
              <a:rPr sz="2800">
                <a:latin typeface="+mn-ea"/>
                <a:cs typeface="+mn-ea"/>
                <a:sym typeface="+mn-ea"/>
              </a:rPr>
              <a:t>        cur=mp2[i][j].top()%K</a:t>
            </a:r>
          </a:p>
          <a:p>
            <a:r>
              <a:rPr sz="2800">
                <a:latin typeface="+mn-ea"/>
                <a:cs typeface="+mn-ea"/>
                <a:sym typeface="+mn-ea"/>
              </a:rPr>
              <a:t>        print  cur</a:t>
            </a:r>
          </a:p>
          <a:p>
            <a:r>
              <a:rPr sz="2800">
                <a:latin typeface="+mn-ea"/>
                <a:cs typeface="+mn-ea"/>
                <a:sym typeface="+mn-ea"/>
              </a:rPr>
              <a:t>    Print endl</a:t>
            </a:r>
          </a:p>
          <a:p>
            <a:r>
              <a:rPr sz="2800">
                <a:latin typeface="+mn-ea"/>
                <a:cs typeface="+mn-ea"/>
                <a:sym typeface="+mn-ea"/>
              </a:rPr>
              <a:t>for i=0 to i=N-1</a:t>
            </a:r>
          </a:p>
          <a:p>
            <a:r>
              <a:rPr sz="2800">
                <a:latin typeface="+mn-ea"/>
                <a:cs typeface="+mn-ea"/>
                <a:sym typeface="+mn-ea"/>
              </a:rPr>
              <a:t>    for j=0 to j=M-1</a:t>
            </a:r>
          </a:p>
          <a:p>
            <a:r>
              <a:rPr sz="2800">
                <a:latin typeface="+mn-ea"/>
                <a:cs typeface="+mn-ea"/>
                <a:sym typeface="+mn-ea"/>
              </a:rPr>
              <a:t>       cur=mp2[i][j].top()/K</a:t>
            </a:r>
          </a:p>
          <a:p>
            <a:r>
              <a:rPr sz="2800">
                <a:latin typeface="+mn-ea"/>
                <a:cs typeface="+mn-ea"/>
                <a:sym typeface="+mn-ea"/>
              </a:rPr>
              <a:t>       print  cur/M cur%M</a:t>
            </a:r>
          </a:p>
          <a:p>
            <a:r>
              <a:rPr sz="2800">
                <a:latin typeface="+mn-ea"/>
                <a:cs typeface="+mn-ea"/>
                <a:sym typeface="+mn-ea"/>
              </a:rPr>
              <a:t>print endl</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220980" y="1887220"/>
            <a:ext cx="5220970" cy="521970"/>
          </a:xfrm>
          <a:prstGeom prst="rect">
            <a:avLst/>
          </a:prstGeom>
          <a:noFill/>
        </p:spPr>
        <p:txBody>
          <a:bodyPr wrap="square" rtlCol="0">
            <a:spAutoFit/>
          </a:bodyPr>
          <a:lstStyle/>
          <a:p>
            <a:r>
              <a:rPr sz="2800" dirty="0" err="1">
                <a:solidFill>
                  <a:schemeClr val="accent1">
                    <a:lumMod val="60000"/>
                    <a:lumOff val="40000"/>
                  </a:schemeClr>
                </a:solidFill>
                <a:latin typeface="+mn-ea"/>
                <a:cs typeface="+mn-ea"/>
                <a:sym typeface="+mn-ea"/>
              </a:rPr>
              <a:t>实现代码运行效果如</a:t>
            </a:r>
            <a:r>
              <a:rPr lang="zh-CN" sz="2800" dirty="0">
                <a:solidFill>
                  <a:schemeClr val="accent1">
                    <a:lumMod val="60000"/>
                    <a:lumOff val="40000"/>
                  </a:schemeClr>
                </a:solidFill>
                <a:latin typeface="+mn-ea"/>
                <a:cs typeface="+mn-ea"/>
                <a:sym typeface="+mn-ea"/>
              </a:rPr>
              <a:t>下</a:t>
            </a:r>
            <a:r>
              <a:rPr sz="2800" dirty="0" err="1">
                <a:solidFill>
                  <a:schemeClr val="accent1">
                    <a:lumMod val="60000"/>
                    <a:lumOff val="40000"/>
                  </a:schemeClr>
                </a:solidFill>
                <a:latin typeface="+mn-ea"/>
                <a:cs typeface="+mn-ea"/>
                <a:sym typeface="+mn-ea"/>
              </a:rPr>
              <a:t>所示</a:t>
            </a:r>
            <a:r>
              <a:rPr sz="2800" dirty="0">
                <a:solidFill>
                  <a:schemeClr val="accent1">
                    <a:lumMod val="60000"/>
                    <a:lumOff val="40000"/>
                  </a:schemeClr>
                </a:solidFill>
                <a:latin typeface="+mn-ea"/>
                <a:cs typeface="+mn-ea"/>
                <a:sym typeface="+mn-ea"/>
              </a:rPr>
              <a:t>。</a:t>
            </a:r>
          </a:p>
        </p:txBody>
      </p:sp>
      <p:pic>
        <p:nvPicPr>
          <p:cNvPr id="2" name="图片 -2147482624"/>
          <p:cNvPicPr>
            <a:picLocks noChangeAspect="1"/>
          </p:cNvPicPr>
          <p:nvPr/>
        </p:nvPicPr>
        <p:blipFill>
          <a:blip r:embed="rId3"/>
          <a:stretch>
            <a:fillRect/>
          </a:stretch>
        </p:blipFill>
        <p:spPr>
          <a:xfrm>
            <a:off x="220980" y="2408873"/>
            <a:ext cx="4762500" cy="3228975"/>
          </a:xfrm>
          <a:prstGeom prst="rect">
            <a:avLst/>
          </a:prstGeom>
          <a:noFill/>
          <a:ln w="9525">
            <a:noFill/>
          </a:ln>
        </p:spPr>
      </p:pic>
      <p:pic>
        <p:nvPicPr>
          <p:cNvPr id="3" name="图片 -2147482622"/>
          <p:cNvPicPr>
            <a:picLocks noChangeAspect="1"/>
          </p:cNvPicPr>
          <p:nvPr/>
        </p:nvPicPr>
        <p:blipFill>
          <a:blip r:embed="rId4"/>
          <a:stretch>
            <a:fillRect/>
          </a:stretch>
        </p:blipFill>
        <p:spPr>
          <a:xfrm>
            <a:off x="5441950" y="1671320"/>
            <a:ext cx="4391660" cy="497776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17145" y="2209800"/>
            <a:ext cx="5220970" cy="267652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接下来我们考虑在递归过程中对动态地图的更新，枚举两个点对尝试交换它们并看是否可以交换，这里交换就要更新动态地图了，我们把它们各自的栈元素都弹出并互相交换。</a:t>
            </a:r>
          </a:p>
        </p:txBody>
      </p:sp>
      <p:sp>
        <p:nvSpPr>
          <p:cNvPr id="3" name="文本框 2"/>
          <p:cNvSpPr txBox="1"/>
          <p:nvPr/>
        </p:nvSpPr>
        <p:spPr>
          <a:xfrm>
            <a:off x="5369560" y="2483485"/>
            <a:ext cx="6566535" cy="3107690"/>
          </a:xfrm>
          <a:prstGeom prst="rect">
            <a:avLst/>
          </a:prstGeom>
          <a:noFill/>
        </p:spPr>
        <p:txBody>
          <a:bodyPr wrap="square" rtlCol="0">
            <a:spAutoFit/>
          </a:bodyPr>
          <a:lstStyle/>
          <a:p>
            <a:r>
              <a:rPr sz="2800">
                <a:latin typeface="+mn-ea"/>
                <a:cs typeface="+mn-ea"/>
                <a:sym typeface="+mn-ea"/>
              </a:rPr>
              <a:t>Swap(x1,y1,x2,y2)</a:t>
            </a:r>
          </a:p>
          <a:p>
            <a:r>
              <a:rPr sz="2800">
                <a:latin typeface="+mn-ea"/>
                <a:cs typeface="+mn-ea"/>
                <a:sym typeface="+mn-ea"/>
              </a:rPr>
              <a:t>    h1=mp2[x1][y1].top();</a:t>
            </a:r>
          </a:p>
          <a:p>
            <a:r>
              <a:rPr sz="2800">
                <a:latin typeface="+mn-ea"/>
                <a:cs typeface="+mn-ea"/>
                <a:sym typeface="+mn-ea"/>
              </a:rPr>
              <a:t>    h2=mp2[x2][y2].top();</a:t>
            </a:r>
          </a:p>
          <a:p>
            <a:r>
              <a:rPr sz="2800">
                <a:latin typeface="+mn-ea"/>
                <a:cs typeface="+mn-ea"/>
                <a:sym typeface="+mn-ea"/>
              </a:rPr>
              <a:t>    mp2[x1][y1].pop();</a:t>
            </a:r>
          </a:p>
          <a:p>
            <a:r>
              <a:rPr sz="2800">
                <a:latin typeface="+mn-ea"/>
                <a:cs typeface="+mn-ea"/>
                <a:sym typeface="+mn-ea"/>
              </a:rPr>
              <a:t>    mp2[x2][y2].pop();</a:t>
            </a:r>
          </a:p>
          <a:p>
            <a:r>
              <a:rPr sz="2800">
                <a:latin typeface="+mn-ea"/>
                <a:cs typeface="+mn-ea"/>
                <a:sym typeface="+mn-ea"/>
              </a:rPr>
              <a:t>    mp2[x1][y1].push(h2);</a:t>
            </a:r>
          </a:p>
          <a:p>
            <a:r>
              <a:rPr sz="2800">
                <a:latin typeface="+mn-ea"/>
                <a:cs typeface="+mn-ea"/>
                <a:sym typeface="+mn-ea"/>
              </a:rPr>
              <a:t>    mp2[x2][y2].push(h1);</a:t>
            </a:r>
          </a:p>
        </p:txBody>
      </p:sp>
      <p:sp>
        <p:nvSpPr>
          <p:cNvPr id="2" name="文本框 1"/>
          <p:cNvSpPr txBox="1"/>
          <p:nvPr/>
        </p:nvSpPr>
        <p:spPr>
          <a:xfrm>
            <a:off x="17145" y="5093335"/>
            <a:ext cx="5220970"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回溯的时候，我们只需再把这两个位置的栈顶元素再交换下即可，即再执行一次Swap操作。</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17145" y="2018665"/>
            <a:ext cx="5220970"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而对于递归过程的消去过程，则涉及比较复杂的操作，这里有Down过程和Up过程。</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6"/>
          <a:srcRect l="41920" t="6248" r="6951" b="65626"/>
          <a:stretch>
            <a:fillRect/>
          </a:stretch>
        </p:blipFill>
        <p:spPr>
          <a:xfrm>
            <a:off x="-70041" y="0"/>
            <a:ext cx="12331700" cy="6858000"/>
          </a:xfrm>
          <a:prstGeom prst="rect">
            <a:avLst/>
          </a:prstGeom>
        </p:spPr>
      </p:pic>
      <p:grpSp>
        <p:nvGrpSpPr>
          <p:cNvPr id="3" name="组合 2"/>
          <p:cNvGrpSpPr/>
          <p:nvPr/>
        </p:nvGrpSpPr>
        <p:grpSpPr>
          <a:xfrm>
            <a:off x="201003" y="2253942"/>
            <a:ext cx="12834640" cy="2360771"/>
            <a:chOff x="22860" y="2018573"/>
            <a:chExt cx="12169140" cy="2238484"/>
          </a:xfrm>
        </p:grpSpPr>
        <p:cxnSp>
          <p:nvCxnSpPr>
            <p:cNvPr id="39" name="直接连接符 38"/>
            <p:cNvCxnSpPr/>
            <p:nvPr/>
          </p:nvCxnSpPr>
          <p:spPr>
            <a:xfrm>
              <a:off x="22860" y="2652734"/>
              <a:ext cx="12169140" cy="0"/>
            </a:xfrm>
            <a:prstGeom prst="lin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750549" y="2034524"/>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TextBox 85"/>
            <p:cNvSpPr txBox="1"/>
            <p:nvPr/>
          </p:nvSpPr>
          <p:spPr>
            <a:xfrm>
              <a:off x="963640" y="2251403"/>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01</a:t>
              </a:r>
            </a:p>
          </p:txBody>
        </p:sp>
        <p:sp>
          <p:nvSpPr>
            <p:cNvPr id="42" name="椭圆 41"/>
            <p:cNvSpPr/>
            <p:nvPr/>
          </p:nvSpPr>
          <p:spPr>
            <a:xfrm>
              <a:off x="4629649" y="2018573"/>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8300100" y="2040561"/>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TextBox 94"/>
            <p:cNvSpPr txBox="1"/>
            <p:nvPr/>
          </p:nvSpPr>
          <p:spPr>
            <a:xfrm flipH="1">
              <a:off x="4730354" y="2246180"/>
              <a:ext cx="978588" cy="758768"/>
            </a:xfrm>
            <a:prstGeom prst="rect">
              <a:avLst/>
            </a:prstGeom>
            <a:noFill/>
            <a:ln>
              <a:noFill/>
            </a:ln>
          </p:spPr>
          <p:txBody>
            <a:bodyPr wrap="square" rtlCol="0">
              <a:spAutoFit/>
            </a:bodyPr>
            <a:lstStyle/>
            <a:p>
              <a:pPr algn="ctr"/>
              <a:r>
                <a:rPr lang="en-US" altLang="zh-CN" sz="4600" dirty="0">
                  <a:solidFill>
                    <a:srgbClr val="2C9EFF"/>
                  </a:solidFill>
                  <a:cs typeface="+mn-ea"/>
                  <a:sym typeface="+mn-lt"/>
                </a:rPr>
                <a:t>02</a:t>
              </a:r>
            </a:p>
          </p:txBody>
        </p:sp>
        <p:sp>
          <p:nvSpPr>
            <p:cNvPr id="50" name="TextBox 95"/>
            <p:cNvSpPr txBox="1"/>
            <p:nvPr/>
          </p:nvSpPr>
          <p:spPr>
            <a:xfrm>
              <a:off x="8513191" y="2285835"/>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03</a:t>
              </a:r>
            </a:p>
          </p:txBody>
        </p:sp>
        <p:sp>
          <p:nvSpPr>
            <p:cNvPr id="18" name="TextBox 17"/>
            <p:cNvSpPr txBox="1"/>
            <p:nvPr/>
          </p:nvSpPr>
          <p:spPr>
            <a:xfrm>
              <a:off x="200184" y="3735168"/>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问题描述</a:t>
              </a:r>
              <a:endParaRPr lang="zh-CN" altLang="en-US" sz="2800" b="1" kern="0" dirty="0" smtClean="0">
                <a:solidFill>
                  <a:srgbClr val="0070C0"/>
                </a:solidFill>
                <a:cs typeface="+mn-ea"/>
                <a:sym typeface="+mn-lt"/>
              </a:endParaRPr>
            </a:p>
          </p:txBody>
        </p:sp>
        <p:sp>
          <p:nvSpPr>
            <p:cNvPr id="20" name="TextBox 19"/>
            <p:cNvSpPr txBox="1"/>
            <p:nvPr/>
          </p:nvSpPr>
          <p:spPr>
            <a:xfrm>
              <a:off x="4195758" y="3778602"/>
              <a:ext cx="2092207"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问题求解</a:t>
              </a:r>
              <a:endParaRPr lang="zh-CN" altLang="en-US" sz="2800" b="1" kern="0" dirty="0">
                <a:solidFill>
                  <a:srgbClr val="0070C0"/>
                </a:solidFill>
                <a:cs typeface="+mn-ea"/>
                <a:sym typeface="+mn-lt"/>
              </a:endParaRPr>
            </a:p>
          </p:txBody>
        </p:sp>
        <p:sp>
          <p:nvSpPr>
            <p:cNvPr id="22" name="TextBox 21"/>
            <p:cNvSpPr txBox="1"/>
            <p:nvPr/>
          </p:nvSpPr>
          <p:spPr>
            <a:xfrm>
              <a:off x="7384850" y="3805477"/>
              <a:ext cx="3054924"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复杂度分析</a:t>
              </a:r>
              <a:endParaRPr lang="zh-CN" altLang="en-US" sz="2800" b="1" kern="0" dirty="0" smtClean="0">
                <a:solidFill>
                  <a:srgbClr val="0070C0"/>
                </a:solidFill>
                <a:cs typeface="+mn-ea"/>
                <a:sym typeface="+mn-lt"/>
              </a:endParaRPr>
            </a:p>
          </p:txBody>
        </p:sp>
      </p:grpSp>
      <p:sp>
        <p:nvSpPr>
          <p:cNvPr id="75" name="MH_Others_1"/>
          <p:cNvSpPr txBox="1"/>
          <p:nvPr>
            <p:custDataLst>
              <p:tags r:id="rId2"/>
            </p:custDataLst>
          </p:nvPr>
        </p:nvSpPr>
        <p:spPr>
          <a:xfrm>
            <a:off x="4501048" y="660643"/>
            <a:ext cx="2117275" cy="653727"/>
          </a:xfrm>
          <a:prstGeom prst="rect">
            <a:avLst/>
          </a:prstGeom>
          <a:noFill/>
        </p:spPr>
        <p:txBody>
          <a:bodyPr wrap="square" lIns="0" tIns="0" rIns="0" bIns="0" rtlCol="0" anchor="ctr" anchorCtr="0">
            <a:noAutofit/>
          </a:bodyPr>
          <a:lstStyle/>
          <a:p>
            <a:pPr algn="ctr"/>
            <a:r>
              <a:rPr lang="zh-CN" altLang="en-US" sz="4800" dirty="0">
                <a:solidFill>
                  <a:schemeClr val="bg1"/>
                </a:solidFill>
                <a:cs typeface="+mn-ea"/>
                <a:sym typeface="+mn-lt"/>
              </a:rPr>
              <a:t>目录</a:t>
            </a:r>
          </a:p>
        </p:txBody>
      </p:sp>
      <p:sp>
        <p:nvSpPr>
          <p:cNvPr id="76" name="MH_Others_2"/>
          <p:cNvSpPr txBox="1"/>
          <p:nvPr>
            <p:custDataLst>
              <p:tags r:id="rId3"/>
            </p:custDataLst>
          </p:nvPr>
        </p:nvSpPr>
        <p:spPr>
          <a:xfrm>
            <a:off x="4375364" y="1273710"/>
            <a:ext cx="2613255" cy="461665"/>
          </a:xfrm>
          <a:prstGeom prst="rect">
            <a:avLst/>
          </a:prstGeom>
          <a:noFill/>
        </p:spPr>
        <p:txBody>
          <a:bodyPr wrap="square">
            <a:spAutoFit/>
          </a:bodyPr>
          <a:lstStyle/>
          <a:p>
            <a:pPr algn="ctr">
              <a:defRPr/>
            </a:pPr>
            <a:r>
              <a:rPr lang="en-US" altLang="zh-CN" sz="2400" spc="400" dirty="0">
                <a:solidFill>
                  <a:schemeClr val="bg1"/>
                </a:solidFill>
                <a:cs typeface="+mn-ea"/>
                <a:sym typeface="+mn-lt"/>
              </a:rPr>
              <a:t>CONTENTS</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randombar(horizontal)">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5220970"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其中Down过程就是把消去的元素用其上面的元素覆盖，把那些不含元素的点用-1代替</a:t>
            </a:r>
          </a:p>
        </p:txBody>
      </p:sp>
      <p:sp>
        <p:nvSpPr>
          <p:cNvPr id="3" name="文本框 2"/>
          <p:cNvSpPr txBox="1"/>
          <p:nvPr/>
        </p:nvSpPr>
        <p:spPr>
          <a:xfrm>
            <a:off x="518160" y="3355340"/>
            <a:ext cx="10617835" cy="3169285"/>
          </a:xfrm>
          <a:prstGeom prst="rect">
            <a:avLst/>
          </a:prstGeom>
          <a:noFill/>
        </p:spPr>
        <p:txBody>
          <a:bodyPr wrap="square" rtlCol="0">
            <a:spAutoFit/>
          </a:bodyPr>
          <a:lstStyle/>
          <a:p>
            <a:r>
              <a:rPr sz="2000">
                <a:latin typeface="+mn-ea"/>
                <a:cs typeface="+mn-ea"/>
                <a:sym typeface="+mn-ea"/>
              </a:rPr>
              <a:t>void Down(int x,int y,int h)</a:t>
            </a:r>
          </a:p>
          <a:p>
            <a:r>
              <a:rPr sz="2000">
                <a:latin typeface="+mn-ea"/>
                <a:cs typeface="+mn-ea"/>
                <a:sym typeface="+mn-ea"/>
              </a:rPr>
              <a:t>x1=0;</a:t>
            </a:r>
          </a:p>
          <a:p>
            <a:r>
              <a:rPr sz="2000">
                <a:latin typeface="+mn-ea"/>
                <a:cs typeface="+mn-ea"/>
                <a:sym typeface="+mn-ea"/>
              </a:rPr>
              <a:t>while(mp2[x1][y].empty()||mp2[x1][y].top()==-1&amp;&amp;x1&lt;x) x1++;</a:t>
            </a:r>
          </a:p>
          <a:p>
            <a:r>
              <a:rPr sz="2000">
                <a:latin typeface="+mn-ea"/>
                <a:cs typeface="+mn-ea"/>
                <a:sym typeface="+mn-ea"/>
              </a:rPr>
              <a:t>if(mp2[x1][y].empty()||mp2[x1][y].top()==-1) x1++;</a:t>
            </a:r>
          </a:p>
          <a:p>
            <a:r>
              <a:rPr sz="2000">
                <a:latin typeface="+mn-ea"/>
                <a:cs typeface="+mn-ea"/>
                <a:sym typeface="+mn-ea"/>
              </a:rPr>
              <a:t>for(int i=x-1;i&gt;=x1;i--)</a:t>
            </a:r>
          </a:p>
          <a:p>
            <a:r>
              <a:rPr sz="2000">
                <a:latin typeface="+mn-ea"/>
                <a:cs typeface="+mn-ea"/>
                <a:sym typeface="+mn-ea"/>
              </a:rPr>
              <a:t>	int cur=mp2[i][y].top();		</a:t>
            </a:r>
          </a:p>
          <a:p>
            <a:r>
              <a:rPr sz="2000">
                <a:latin typeface="+mn-ea"/>
                <a:cs typeface="+mn-ea"/>
                <a:sym typeface="+mn-ea"/>
              </a:rPr>
              <a:t>	mp2[i][y].pop();</a:t>
            </a:r>
          </a:p>
          <a:p>
            <a:r>
              <a:rPr sz="2000">
                <a:latin typeface="+mn-ea"/>
                <a:cs typeface="+mn-ea"/>
                <a:sym typeface="+mn-ea"/>
              </a:rPr>
              <a:t>	mp2[i+h][y].push(cur);</a:t>
            </a:r>
          </a:p>
          <a:p>
            <a:r>
              <a:rPr sz="2000">
                <a:latin typeface="+mn-ea"/>
                <a:cs typeface="+mn-ea"/>
                <a:sym typeface="+mn-ea"/>
              </a:rPr>
              <a:t>for(int i=x1+h-1;i&gt;=x1;i--)//把没被覆盖的元素都置为-1 	  </a:t>
            </a:r>
          </a:p>
          <a:p>
            <a:r>
              <a:rPr lang="en-US" sz="2000">
                <a:latin typeface="+mn-ea"/>
                <a:cs typeface="+mn-ea"/>
                <a:sym typeface="+mn-ea"/>
              </a:rPr>
              <a:t>	</a:t>
            </a:r>
            <a:r>
              <a:rPr sz="2000">
                <a:latin typeface="+mn-ea"/>
                <a:cs typeface="+mn-ea"/>
                <a:sym typeface="+mn-ea"/>
              </a:rPr>
              <a:t>mp2[i][y].push(-1);//</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5220970"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Up过程就是把之前被消去的元素都恢复过来</a:t>
            </a:r>
            <a:r>
              <a:rPr lang="zh-CN" sz="2800">
                <a:solidFill>
                  <a:schemeClr val="accent1">
                    <a:lumMod val="60000"/>
                    <a:lumOff val="40000"/>
                  </a:schemeClr>
                </a:solidFill>
                <a:latin typeface="+mn-ea"/>
                <a:cs typeface="+mn-ea"/>
                <a:sym typeface="+mn-ea"/>
              </a:rPr>
              <a:t>，把之前被覆盖的位置都弹出栈顶元素</a:t>
            </a:r>
            <a:r>
              <a:rPr sz="2800">
                <a:solidFill>
                  <a:schemeClr val="accent1">
                    <a:lumMod val="60000"/>
                    <a:lumOff val="40000"/>
                  </a:schemeClr>
                </a:solidFill>
                <a:latin typeface="+mn-ea"/>
                <a:cs typeface="+mn-ea"/>
                <a:sym typeface="+mn-ea"/>
              </a:rPr>
              <a:t>。</a:t>
            </a:r>
          </a:p>
        </p:txBody>
      </p:sp>
      <p:sp>
        <p:nvSpPr>
          <p:cNvPr id="3" name="文本框 2"/>
          <p:cNvSpPr txBox="1"/>
          <p:nvPr/>
        </p:nvSpPr>
        <p:spPr>
          <a:xfrm>
            <a:off x="518160" y="3497580"/>
            <a:ext cx="10617835" cy="2245360"/>
          </a:xfrm>
          <a:prstGeom prst="rect">
            <a:avLst/>
          </a:prstGeom>
          <a:noFill/>
        </p:spPr>
        <p:txBody>
          <a:bodyPr wrap="square" rtlCol="0">
            <a:spAutoFit/>
          </a:bodyPr>
          <a:lstStyle/>
          <a:p>
            <a:r>
              <a:rPr sz="2800">
                <a:latin typeface="+mn-ea"/>
                <a:cs typeface="+mn-ea"/>
                <a:sym typeface="+mn-ea"/>
              </a:rPr>
              <a:t>void Up(int x,int y,int x2,int h)</a:t>
            </a:r>
          </a:p>
          <a:p>
            <a:r>
              <a:rPr sz="2800">
                <a:latin typeface="+mn-ea"/>
                <a:cs typeface="+mn-ea"/>
                <a:sym typeface="+mn-ea"/>
              </a:rPr>
              <a:t>for(int i=x;i&lt;=x2;i++)</a:t>
            </a:r>
          </a:p>
          <a:p>
            <a:r>
              <a:rPr lang="en-US" sz="2800">
                <a:latin typeface="+mn-ea"/>
                <a:cs typeface="+mn-ea"/>
                <a:sym typeface="+mn-ea"/>
              </a:rPr>
              <a:t>	</a:t>
            </a:r>
            <a:r>
              <a:rPr sz="2800">
                <a:latin typeface="+mn-ea"/>
                <a:cs typeface="+mn-ea"/>
                <a:sym typeface="+mn-ea"/>
              </a:rPr>
              <a:t>int cur=mp2[i][y].top();</a:t>
            </a:r>
          </a:p>
          <a:p>
            <a:r>
              <a:rPr sz="2800">
                <a:latin typeface="+mn-ea"/>
                <a:cs typeface="+mn-ea"/>
                <a:sym typeface="+mn-ea"/>
              </a:rPr>
              <a:t>	mp2[i][y].pop();		</a:t>
            </a:r>
          </a:p>
          <a:p>
            <a:r>
              <a:rPr sz="2800">
                <a:latin typeface="+mn-ea"/>
                <a:cs typeface="+mn-ea"/>
                <a:sym typeface="+mn-ea"/>
              </a:rPr>
              <a:t>	if(i-h&gt;=0&amp;&amp;cur!=-1) Push(i-h,y,cur);</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2150745"/>
            <a:ext cx="5578475" cy="353822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接下来我们可以看下该动态地图维护是否正确，我们在dfs函数中，交换两个位置的元素之前，我们打印出当前的动态地图的元素权值信息和位置信息，递归、回溯后，交换回两个元素的位置，我们再打印动态地图的元素消息，观察它们是否相同。这里我们以</a:t>
            </a:r>
            <a:r>
              <a:rPr lang="zh-CN" sz="2800">
                <a:solidFill>
                  <a:schemeClr val="accent1">
                    <a:lumMod val="60000"/>
                    <a:lumOff val="40000"/>
                  </a:schemeClr>
                </a:solidFill>
                <a:latin typeface="+mn-ea"/>
                <a:cs typeface="+mn-ea"/>
                <a:sym typeface="+mn-ea"/>
              </a:rPr>
              <a:t>右边</a:t>
            </a:r>
            <a:r>
              <a:rPr sz="2800">
                <a:solidFill>
                  <a:schemeClr val="accent1">
                    <a:lumMod val="60000"/>
                    <a:lumOff val="40000"/>
                  </a:schemeClr>
                </a:solidFill>
                <a:latin typeface="+mn-ea"/>
                <a:cs typeface="+mn-ea"/>
                <a:sym typeface="+mn-ea"/>
              </a:rPr>
              <a:t>地图为例。</a:t>
            </a:r>
          </a:p>
        </p:txBody>
      </p:sp>
      <p:pic>
        <p:nvPicPr>
          <p:cNvPr id="2" name="图片 -2147482611"/>
          <p:cNvPicPr>
            <a:picLocks noChangeAspect="1"/>
          </p:cNvPicPr>
          <p:nvPr/>
        </p:nvPicPr>
        <p:blipFill>
          <a:blip r:embed="rId3"/>
          <a:stretch>
            <a:fillRect/>
          </a:stretch>
        </p:blipFill>
        <p:spPr>
          <a:xfrm>
            <a:off x="6096635" y="2783840"/>
            <a:ext cx="5676900" cy="29057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7818755" cy="95313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在该地图中，我们可以发现以下这几对元素在第一次递归时第一层时可以进行交</a:t>
            </a:r>
            <a:r>
              <a:rPr lang="zh-CN" sz="2800">
                <a:solidFill>
                  <a:schemeClr val="accent1">
                    <a:lumMod val="60000"/>
                    <a:lumOff val="40000"/>
                  </a:schemeClr>
                </a:solidFill>
                <a:latin typeface="+mn-ea"/>
                <a:cs typeface="+mn-ea"/>
                <a:sym typeface="+mn-ea"/>
              </a:rPr>
              <a:t>换。</a:t>
            </a:r>
          </a:p>
        </p:txBody>
      </p:sp>
      <p:sp>
        <p:nvSpPr>
          <p:cNvPr id="3" name="文本框 2"/>
          <p:cNvSpPr txBox="1"/>
          <p:nvPr/>
        </p:nvSpPr>
        <p:spPr>
          <a:xfrm>
            <a:off x="518160" y="3140075"/>
            <a:ext cx="10617835" cy="224536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deep 0: Situation (2,0) (3,0)</a:t>
            </a:r>
          </a:p>
          <a:p>
            <a:r>
              <a:rPr sz="2800">
                <a:solidFill>
                  <a:schemeClr val="accent1">
                    <a:lumMod val="60000"/>
                    <a:lumOff val="40000"/>
                  </a:schemeClr>
                </a:solidFill>
                <a:latin typeface="+mn-ea"/>
                <a:cs typeface="+mn-ea"/>
                <a:sym typeface="+mn-ea"/>
              </a:rPr>
              <a:t>deep 0: Situation (3,0) (3,1)</a:t>
            </a:r>
          </a:p>
          <a:p>
            <a:r>
              <a:rPr sz="2800">
                <a:solidFill>
                  <a:schemeClr val="accent1">
                    <a:lumMod val="60000"/>
                    <a:lumOff val="40000"/>
                  </a:schemeClr>
                </a:solidFill>
                <a:latin typeface="+mn-ea"/>
                <a:cs typeface="+mn-ea"/>
                <a:sym typeface="+mn-ea"/>
              </a:rPr>
              <a:t>deep 0: Situation (3,1) (4,1)</a:t>
            </a:r>
          </a:p>
          <a:p>
            <a:r>
              <a:rPr sz="2800">
                <a:solidFill>
                  <a:schemeClr val="accent1">
                    <a:lumMod val="60000"/>
                    <a:lumOff val="40000"/>
                  </a:schemeClr>
                </a:solidFill>
                <a:latin typeface="+mn-ea"/>
                <a:cs typeface="+mn-ea"/>
                <a:sym typeface="+mn-ea"/>
              </a:rPr>
              <a:t>deep 0: Situation (3,2) (4,2)</a:t>
            </a:r>
          </a:p>
          <a:p>
            <a:r>
              <a:rPr sz="2800">
                <a:solidFill>
                  <a:schemeClr val="accent1">
                    <a:lumMod val="60000"/>
                    <a:lumOff val="40000"/>
                  </a:schemeClr>
                </a:solidFill>
                <a:latin typeface="+mn-ea"/>
                <a:cs typeface="+mn-ea"/>
                <a:sym typeface="+mn-ea"/>
              </a:rPr>
              <a:t>deep 0: Situation (5,1) (5,2)</a:t>
            </a:r>
          </a:p>
        </p:txBody>
      </p:sp>
      <p:sp>
        <p:nvSpPr>
          <p:cNvPr id="2" name="文本框 1"/>
          <p:cNvSpPr txBox="1"/>
          <p:nvPr/>
        </p:nvSpPr>
        <p:spPr>
          <a:xfrm>
            <a:off x="422910" y="5309235"/>
            <a:ext cx="8117205" cy="95313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那么我们对这些几对分别研究下它们交换前、Down后、Up后以及交换回来后的动态数组状态。</a:t>
            </a:r>
          </a:p>
        </p:txBody>
      </p:sp>
      <p:pic>
        <p:nvPicPr>
          <p:cNvPr id="5" name="图片 -2147482611"/>
          <p:cNvPicPr>
            <a:picLocks noChangeAspect="1"/>
          </p:cNvPicPr>
          <p:nvPr/>
        </p:nvPicPr>
        <p:blipFill>
          <a:blip r:embed="rId3"/>
          <a:stretch>
            <a:fillRect/>
          </a:stretch>
        </p:blipFill>
        <p:spPr>
          <a:xfrm>
            <a:off x="6838950" y="2783840"/>
            <a:ext cx="4934585" cy="252603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5220970" cy="953135"/>
          </a:xfrm>
          <a:prstGeom prst="rect">
            <a:avLst/>
          </a:prstGeom>
          <a:noFill/>
        </p:spPr>
        <p:txBody>
          <a:bodyPr wrap="square" rtlCol="0">
            <a:spAutoFit/>
          </a:bodyPr>
          <a:lstStyle/>
          <a:p>
            <a:r>
              <a:rPr sz="2800" dirty="0" err="1">
                <a:solidFill>
                  <a:schemeClr val="accent1">
                    <a:lumMod val="60000"/>
                    <a:lumOff val="40000"/>
                  </a:schemeClr>
                </a:solidFill>
                <a:latin typeface="+mn-ea"/>
                <a:cs typeface="+mn-ea"/>
                <a:sym typeface="+mn-ea"/>
              </a:rPr>
              <a:t>首先在Debug函数中我们特判这些位置</a:t>
            </a:r>
            <a:r>
              <a:rPr sz="2800" dirty="0">
                <a:solidFill>
                  <a:schemeClr val="accent1">
                    <a:lumMod val="60000"/>
                    <a:lumOff val="40000"/>
                  </a:schemeClr>
                </a:solidFill>
                <a:latin typeface="+mn-ea"/>
                <a:cs typeface="+mn-ea"/>
                <a:sym typeface="+mn-ea"/>
              </a:rPr>
              <a:t>。</a:t>
            </a:r>
          </a:p>
        </p:txBody>
      </p:sp>
      <p:sp>
        <p:nvSpPr>
          <p:cNvPr id="2" name="文本框 1"/>
          <p:cNvSpPr txBox="1"/>
          <p:nvPr/>
        </p:nvSpPr>
        <p:spPr>
          <a:xfrm>
            <a:off x="518160" y="3092450"/>
            <a:ext cx="5220970"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然后我们再分别打印出交换前、交换后、Down后、Up后的数组状态。</a:t>
            </a:r>
          </a:p>
        </p:txBody>
      </p:sp>
      <p:pic>
        <p:nvPicPr>
          <p:cNvPr id="3" name="图片 -2147482612"/>
          <p:cNvPicPr>
            <a:picLocks noChangeAspect="1"/>
          </p:cNvPicPr>
          <p:nvPr/>
        </p:nvPicPr>
        <p:blipFill>
          <a:blip r:embed="rId3"/>
          <a:stretch>
            <a:fillRect/>
          </a:stretch>
        </p:blipFill>
        <p:spPr>
          <a:xfrm>
            <a:off x="5597525" y="1971675"/>
            <a:ext cx="5282565" cy="1904365"/>
          </a:xfrm>
          <a:prstGeom prst="rect">
            <a:avLst/>
          </a:prstGeom>
          <a:noFill/>
          <a:ln w="9525">
            <a:noFill/>
          </a:ln>
        </p:spPr>
      </p:pic>
      <p:pic>
        <p:nvPicPr>
          <p:cNvPr id="5" name="图片 -2147482610"/>
          <p:cNvPicPr>
            <a:picLocks noChangeAspect="1"/>
          </p:cNvPicPr>
          <p:nvPr/>
        </p:nvPicPr>
        <p:blipFill>
          <a:blip r:embed="rId4"/>
          <a:stretch>
            <a:fillRect/>
          </a:stretch>
        </p:blipFill>
        <p:spPr>
          <a:xfrm>
            <a:off x="303213" y="4476115"/>
            <a:ext cx="4839335" cy="805180"/>
          </a:xfrm>
          <a:prstGeom prst="rect">
            <a:avLst/>
          </a:prstGeom>
          <a:noFill/>
          <a:ln w="9525">
            <a:noFill/>
          </a:ln>
        </p:spPr>
      </p:pic>
      <p:pic>
        <p:nvPicPr>
          <p:cNvPr id="7" name="图片 -2147482601"/>
          <p:cNvPicPr>
            <a:picLocks noChangeAspect="1"/>
          </p:cNvPicPr>
          <p:nvPr/>
        </p:nvPicPr>
        <p:blipFill>
          <a:blip r:embed="rId5"/>
          <a:stretch>
            <a:fillRect/>
          </a:stretch>
        </p:blipFill>
        <p:spPr>
          <a:xfrm>
            <a:off x="5597525" y="4476115"/>
            <a:ext cx="5935980" cy="697230"/>
          </a:xfrm>
          <a:prstGeom prst="rect">
            <a:avLst/>
          </a:prstGeom>
          <a:noFill/>
          <a:ln w="9525">
            <a:noFill/>
          </a:ln>
        </p:spPr>
      </p:pic>
      <p:pic>
        <p:nvPicPr>
          <p:cNvPr id="8" name="图片 -2147482602"/>
          <p:cNvPicPr>
            <a:picLocks noChangeAspect="1"/>
          </p:cNvPicPr>
          <p:nvPr/>
        </p:nvPicPr>
        <p:blipFill>
          <a:blip r:embed="rId6"/>
          <a:stretch>
            <a:fillRect/>
          </a:stretch>
        </p:blipFill>
        <p:spPr>
          <a:xfrm>
            <a:off x="303530" y="5586730"/>
            <a:ext cx="6021070" cy="643255"/>
          </a:xfrm>
          <a:prstGeom prst="rect">
            <a:avLst/>
          </a:prstGeom>
          <a:noFill/>
          <a:ln w="9525">
            <a:noFill/>
          </a:ln>
        </p:spPr>
      </p:pic>
      <p:pic>
        <p:nvPicPr>
          <p:cNvPr id="9" name="图片 -2147482609"/>
          <p:cNvPicPr>
            <a:picLocks noChangeAspect="1"/>
          </p:cNvPicPr>
          <p:nvPr/>
        </p:nvPicPr>
        <p:blipFill>
          <a:blip r:embed="rId7"/>
          <a:stretch>
            <a:fillRect/>
          </a:stretch>
        </p:blipFill>
        <p:spPr>
          <a:xfrm>
            <a:off x="6521450" y="5612765"/>
            <a:ext cx="5191125" cy="6330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000"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000" fill="hold">
                                          <p:stCondLst>
                                            <p:cond delay="0"/>
                                          </p:stCondLst>
                                        </p:cTn>
                                        <p:tgtEl>
                                          <p:spTgt spid="7"/>
                                        </p:tgtEl>
                                        <p:attrNameLst>
                                          <p:attrName>style.visibility</p:attrName>
                                        </p:attrNameLst>
                                      </p:cBhvr>
                                      <p:to>
                                        <p:strVal val="visible"/>
                                      </p:to>
                                    </p:set>
                                    <p:animEffect transition="in" filter="wipe(up)">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000" fill="hold">
                                          <p:stCondLst>
                                            <p:cond delay="0"/>
                                          </p:stCondLst>
                                        </p:cTn>
                                        <p:tgtEl>
                                          <p:spTgt spid="8"/>
                                        </p:tgtEl>
                                        <p:attrNameLst>
                                          <p:attrName>style.visibility</p:attrName>
                                        </p:attrNameLst>
                                      </p:cBhvr>
                                      <p:to>
                                        <p:strVal val="visible"/>
                                      </p:to>
                                    </p:set>
                                    <p:animEffect transition="in" filter="wipe(up)">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000" fill="hold">
                                          <p:stCondLst>
                                            <p:cond delay="0"/>
                                          </p:stCondLst>
                                        </p:cTn>
                                        <p:tgtEl>
                                          <p:spTgt spid="9"/>
                                        </p:tgtEl>
                                        <p:attrNameLst>
                                          <p:attrName>style.visibility</p:attrName>
                                        </p:attrNameLst>
                                      </p:cBhvr>
                                      <p:to>
                                        <p:strVal val="visible"/>
                                      </p:to>
                                    </p:set>
                                    <p:animEffect transition="in" filter="wipe(up)">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5220970" cy="1814830"/>
          </a:xfrm>
          <a:prstGeom prst="rect">
            <a:avLst/>
          </a:prstGeom>
          <a:noFill/>
        </p:spPr>
        <p:txBody>
          <a:bodyPr wrap="square" rtlCol="0">
            <a:spAutoFit/>
          </a:bodyPr>
          <a:lstStyle/>
          <a:p>
            <a:r>
              <a:rPr sz="2800" dirty="0" err="1">
                <a:solidFill>
                  <a:schemeClr val="accent1">
                    <a:lumMod val="60000"/>
                    <a:lumOff val="40000"/>
                  </a:schemeClr>
                </a:solidFill>
                <a:latin typeface="+mn-ea"/>
                <a:cs typeface="+mn-ea"/>
                <a:sym typeface="+mn-ea"/>
              </a:rPr>
              <a:t>交换</a:t>
            </a:r>
            <a:r>
              <a:rPr sz="2800" dirty="0">
                <a:solidFill>
                  <a:schemeClr val="accent1">
                    <a:lumMod val="60000"/>
                    <a:lumOff val="40000"/>
                  </a:schemeClr>
                </a:solidFill>
                <a:latin typeface="+mn-ea"/>
                <a:cs typeface="+mn-ea"/>
                <a:sym typeface="+mn-ea"/>
              </a:rPr>
              <a:t>(2,0) (3,0)后，动态地图的值和位置都做出了改变，在Down操作时，这3个1都消去了，值为-1，表示该位置为空。</a:t>
            </a:r>
          </a:p>
        </p:txBody>
      </p:sp>
      <p:pic>
        <p:nvPicPr>
          <p:cNvPr id="2" name="图片 -2147482604"/>
          <p:cNvPicPr>
            <a:picLocks noChangeAspect="1"/>
          </p:cNvPicPr>
          <p:nvPr/>
        </p:nvPicPr>
        <p:blipFill>
          <a:blip r:embed="rId3"/>
          <a:stretch>
            <a:fillRect/>
          </a:stretch>
        </p:blipFill>
        <p:spPr>
          <a:xfrm>
            <a:off x="6589078" y="1601153"/>
            <a:ext cx="4709795" cy="5144135"/>
          </a:xfrm>
          <a:prstGeom prst="rect">
            <a:avLst/>
          </a:prstGeom>
          <a:noFill/>
          <a:ln w="9525">
            <a:noFill/>
          </a:ln>
        </p:spPr>
      </p:pic>
      <p:sp>
        <p:nvSpPr>
          <p:cNvPr id="3" name="文本框 2"/>
          <p:cNvSpPr txBox="1"/>
          <p:nvPr/>
        </p:nvSpPr>
        <p:spPr>
          <a:xfrm>
            <a:off x="518160" y="4211955"/>
            <a:ext cx="5220970" cy="2245360"/>
          </a:xfrm>
          <a:prstGeom prst="rect">
            <a:avLst/>
          </a:prstGeom>
          <a:noFill/>
        </p:spPr>
        <p:txBody>
          <a:bodyPr wrap="square" rtlCol="0">
            <a:spAutoFit/>
          </a:bodyPr>
          <a:lstStyle/>
          <a:p>
            <a:r>
              <a:rPr sz="2800" dirty="0" err="1">
                <a:solidFill>
                  <a:schemeClr val="accent1">
                    <a:lumMod val="60000"/>
                    <a:lumOff val="40000"/>
                  </a:schemeClr>
                </a:solidFill>
                <a:latin typeface="+mn-ea"/>
                <a:cs typeface="+mn-ea"/>
                <a:sym typeface="+mn-ea"/>
              </a:rPr>
              <a:t>在Up过程，原来被覆盖</a:t>
            </a:r>
            <a:r>
              <a:rPr sz="2800" dirty="0">
                <a:solidFill>
                  <a:schemeClr val="accent1">
                    <a:lumMod val="60000"/>
                    <a:lumOff val="40000"/>
                  </a:schemeClr>
                </a:solidFill>
                <a:latin typeface="+mn-ea"/>
                <a:cs typeface="+mn-ea"/>
                <a:sym typeface="+mn-ea"/>
              </a:rPr>
              <a:t>、“</a:t>
            </a:r>
            <a:r>
              <a:rPr sz="2800" dirty="0" err="1">
                <a:solidFill>
                  <a:schemeClr val="accent1">
                    <a:lumMod val="60000"/>
                    <a:lumOff val="40000"/>
                  </a:schemeClr>
                </a:solidFill>
                <a:latin typeface="+mn-ea"/>
                <a:cs typeface="+mn-ea"/>
                <a:sym typeface="+mn-ea"/>
              </a:rPr>
              <a:t>消去”的元素都恢复过来了，下降的元素也回到原来的位置，交换后动态地图的</a:t>
            </a:r>
            <a:r>
              <a:rPr sz="2800" dirty="0">
                <a:solidFill>
                  <a:schemeClr val="accent1">
                    <a:lumMod val="60000"/>
                    <a:lumOff val="40000"/>
                  </a:schemeClr>
                </a:solidFill>
                <a:latin typeface="+mn-ea"/>
                <a:cs typeface="+mn-ea"/>
                <a:sym typeface="+mn-ea"/>
              </a:rPr>
              <a:t>(2,0) (3,0)</a:t>
            </a:r>
            <a:r>
              <a:rPr sz="2800" dirty="0" err="1">
                <a:solidFill>
                  <a:schemeClr val="accent1">
                    <a:lumMod val="60000"/>
                    <a:lumOff val="40000"/>
                  </a:schemeClr>
                </a:solidFill>
                <a:latin typeface="+mn-ea"/>
                <a:cs typeface="+mn-ea"/>
                <a:sym typeface="+mn-ea"/>
              </a:rPr>
              <a:t>位置和值也恢复回来了</a:t>
            </a:r>
            <a:r>
              <a:rPr sz="2800" dirty="0">
                <a:solidFill>
                  <a:schemeClr val="accent1">
                    <a:lumMod val="60000"/>
                    <a:lumOff val="40000"/>
                  </a:schemeClr>
                </a:solidFill>
                <a:latin typeface="+mn-ea"/>
                <a:cs typeface="+mn-ea"/>
                <a:sym typeface="+mn-ea"/>
              </a:rPr>
              <a:t>。</a:t>
            </a:r>
          </a:p>
        </p:txBody>
      </p:sp>
      <p:pic>
        <p:nvPicPr>
          <p:cNvPr id="5" name="图片 -2147482594"/>
          <p:cNvPicPr>
            <a:picLocks noChangeAspect="1"/>
          </p:cNvPicPr>
          <p:nvPr/>
        </p:nvPicPr>
        <p:blipFill>
          <a:blip r:embed="rId4"/>
          <a:stretch>
            <a:fillRect/>
          </a:stretch>
        </p:blipFill>
        <p:spPr>
          <a:xfrm>
            <a:off x="7874318" y="1601470"/>
            <a:ext cx="4619625" cy="52006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000"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2" grpId="0"/>
      <p:bldP spid="2" grpId="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71675"/>
            <a:ext cx="5220970" cy="224536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交换(3,0) (3,1)后，它们的位置和权值都做出改变，Down后，第一列3个连续的3消去，其上面的数字下降填充，空的位置被置为-1</a:t>
            </a:r>
            <a:r>
              <a:rPr lang="zh-CN" sz="2800">
                <a:solidFill>
                  <a:schemeClr val="accent1">
                    <a:lumMod val="60000"/>
                    <a:lumOff val="40000"/>
                  </a:schemeClr>
                </a:solidFill>
                <a:latin typeface="+mn-ea"/>
                <a:cs typeface="+mn-ea"/>
                <a:sym typeface="+mn-ea"/>
              </a:rPr>
              <a:t>。</a:t>
            </a:r>
          </a:p>
        </p:txBody>
      </p:sp>
      <p:sp>
        <p:nvSpPr>
          <p:cNvPr id="3" name="文本框 2"/>
          <p:cNvSpPr txBox="1"/>
          <p:nvPr/>
        </p:nvSpPr>
        <p:spPr>
          <a:xfrm>
            <a:off x="518160" y="4211955"/>
            <a:ext cx="5220970" cy="181483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Up过程，之前被消去的3恢复过来了，下降的元素也恢复到原来的位置，交换完两个位置后，动态地图恢复到原来的状态。</a:t>
            </a:r>
          </a:p>
        </p:txBody>
      </p:sp>
      <p:pic>
        <p:nvPicPr>
          <p:cNvPr id="2" name="图片 -2147482593"/>
          <p:cNvPicPr>
            <a:picLocks noChangeAspect="1"/>
          </p:cNvPicPr>
          <p:nvPr/>
        </p:nvPicPr>
        <p:blipFill>
          <a:blip r:embed="rId3"/>
          <a:stretch>
            <a:fillRect/>
          </a:stretch>
        </p:blipFill>
        <p:spPr>
          <a:xfrm>
            <a:off x="5911850" y="1601470"/>
            <a:ext cx="4610100" cy="5219700"/>
          </a:xfrm>
          <a:prstGeom prst="rect">
            <a:avLst/>
          </a:prstGeom>
          <a:noFill/>
          <a:ln w="9525">
            <a:noFill/>
          </a:ln>
        </p:spPr>
      </p:pic>
      <p:pic>
        <p:nvPicPr>
          <p:cNvPr id="5" name="图片 -2147482592"/>
          <p:cNvPicPr>
            <a:picLocks noChangeAspect="1"/>
          </p:cNvPicPr>
          <p:nvPr/>
        </p:nvPicPr>
        <p:blipFill>
          <a:blip r:embed="rId4"/>
          <a:stretch>
            <a:fillRect/>
          </a:stretch>
        </p:blipFill>
        <p:spPr>
          <a:xfrm>
            <a:off x="7320915" y="1610678"/>
            <a:ext cx="4629150" cy="52101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000"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757045"/>
            <a:ext cx="3372485" cy="267652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交换</a:t>
            </a:r>
          </a:p>
          <a:p>
            <a:r>
              <a:rPr sz="2800">
                <a:solidFill>
                  <a:schemeClr val="accent1">
                    <a:lumMod val="60000"/>
                    <a:lumOff val="40000"/>
                  </a:schemeClr>
                </a:solidFill>
                <a:latin typeface="+mn-ea"/>
                <a:cs typeface="+mn-ea"/>
                <a:sym typeface="+mn-ea"/>
              </a:rPr>
              <a:t>(3,1) (4,1) 、</a:t>
            </a:r>
          </a:p>
          <a:p>
            <a:r>
              <a:rPr sz="2800">
                <a:solidFill>
                  <a:schemeClr val="accent1">
                    <a:lumMod val="60000"/>
                    <a:lumOff val="40000"/>
                  </a:schemeClr>
                </a:solidFill>
                <a:latin typeface="+mn-ea"/>
                <a:cs typeface="+mn-ea"/>
                <a:sym typeface="+mn-ea"/>
              </a:rPr>
              <a:t>(3,2) (4,2)、</a:t>
            </a:r>
          </a:p>
          <a:p>
            <a:r>
              <a:rPr sz="2800">
                <a:solidFill>
                  <a:schemeClr val="accent1">
                    <a:lumMod val="60000"/>
                    <a:lumOff val="40000"/>
                  </a:schemeClr>
                </a:solidFill>
                <a:latin typeface="+mn-ea"/>
                <a:cs typeface="+mn-ea"/>
                <a:sym typeface="+mn-ea"/>
              </a:rPr>
              <a:t>(5,1) (5,2)</a:t>
            </a:r>
          </a:p>
          <a:p>
            <a:r>
              <a:rPr sz="2800">
                <a:solidFill>
                  <a:schemeClr val="accent1">
                    <a:lumMod val="60000"/>
                    <a:lumOff val="40000"/>
                  </a:schemeClr>
                </a:solidFill>
                <a:latin typeface="+mn-ea"/>
                <a:cs typeface="+mn-ea"/>
                <a:sym typeface="+mn-ea"/>
              </a:rPr>
              <a:t>这几对的过程，</a:t>
            </a:r>
          </a:p>
          <a:p>
            <a:r>
              <a:rPr sz="2800">
                <a:solidFill>
                  <a:schemeClr val="accent1">
                    <a:lumMod val="60000"/>
                    <a:lumOff val="40000"/>
                  </a:schemeClr>
                </a:solidFill>
                <a:latin typeface="+mn-ea"/>
                <a:cs typeface="+mn-ea"/>
                <a:sym typeface="+mn-ea"/>
              </a:rPr>
              <a:t>结果类似</a:t>
            </a:r>
            <a:r>
              <a:rPr lang="zh-CN" sz="2800">
                <a:solidFill>
                  <a:schemeClr val="accent1">
                    <a:lumMod val="60000"/>
                    <a:lumOff val="40000"/>
                  </a:schemeClr>
                </a:solidFill>
                <a:latin typeface="+mn-ea"/>
                <a:cs typeface="+mn-ea"/>
                <a:sym typeface="+mn-ea"/>
              </a:rPr>
              <a:t>。</a:t>
            </a:r>
          </a:p>
        </p:txBody>
      </p:sp>
      <p:pic>
        <p:nvPicPr>
          <p:cNvPr id="2" name="图片 -2147482583"/>
          <p:cNvPicPr>
            <a:picLocks noChangeAspect="1"/>
          </p:cNvPicPr>
          <p:nvPr/>
        </p:nvPicPr>
        <p:blipFill>
          <a:blip r:embed="rId3"/>
          <a:stretch>
            <a:fillRect/>
          </a:stretch>
        </p:blipFill>
        <p:spPr>
          <a:xfrm>
            <a:off x="2844800" y="1587500"/>
            <a:ext cx="4667250" cy="5200650"/>
          </a:xfrm>
          <a:prstGeom prst="rect">
            <a:avLst/>
          </a:prstGeom>
          <a:noFill/>
          <a:ln w="9525">
            <a:noFill/>
          </a:ln>
        </p:spPr>
      </p:pic>
      <p:pic>
        <p:nvPicPr>
          <p:cNvPr id="3" name="图片 -2147482584"/>
          <p:cNvPicPr>
            <a:picLocks noChangeAspect="1"/>
          </p:cNvPicPr>
          <p:nvPr/>
        </p:nvPicPr>
        <p:blipFill>
          <a:blip r:embed="rId4"/>
          <a:stretch>
            <a:fillRect/>
          </a:stretch>
        </p:blipFill>
        <p:spPr>
          <a:xfrm>
            <a:off x="4637405" y="1601153"/>
            <a:ext cx="4610100" cy="5172075"/>
          </a:xfrm>
          <a:prstGeom prst="rect">
            <a:avLst/>
          </a:prstGeom>
          <a:noFill/>
          <a:ln w="9525">
            <a:noFill/>
          </a:ln>
        </p:spPr>
      </p:pic>
      <p:pic>
        <p:nvPicPr>
          <p:cNvPr id="5" name="图片 -2147482589"/>
          <p:cNvPicPr>
            <a:picLocks noChangeAspect="1"/>
          </p:cNvPicPr>
          <p:nvPr/>
        </p:nvPicPr>
        <p:blipFill>
          <a:blip r:embed="rId5"/>
          <a:stretch>
            <a:fillRect/>
          </a:stretch>
        </p:blipFill>
        <p:spPr>
          <a:xfrm>
            <a:off x="5791200" y="1582103"/>
            <a:ext cx="4495800" cy="5210175"/>
          </a:xfrm>
          <a:prstGeom prst="rect">
            <a:avLst/>
          </a:prstGeom>
          <a:noFill/>
          <a:ln w="9525">
            <a:noFill/>
          </a:ln>
        </p:spPr>
      </p:pic>
      <p:pic>
        <p:nvPicPr>
          <p:cNvPr id="7" name="图片 -2147482588"/>
          <p:cNvPicPr>
            <a:picLocks noChangeAspect="1"/>
          </p:cNvPicPr>
          <p:nvPr/>
        </p:nvPicPr>
        <p:blipFill>
          <a:blip r:embed="rId6"/>
          <a:stretch>
            <a:fillRect/>
          </a:stretch>
        </p:blipFill>
        <p:spPr>
          <a:xfrm>
            <a:off x="7249478" y="1582103"/>
            <a:ext cx="4581525" cy="5210175"/>
          </a:xfrm>
          <a:prstGeom prst="rect">
            <a:avLst/>
          </a:prstGeom>
          <a:noFill/>
          <a:ln w="9525">
            <a:noFill/>
          </a:ln>
        </p:spPr>
      </p:pic>
      <p:pic>
        <p:nvPicPr>
          <p:cNvPr id="8" name="图片 -2147482585"/>
          <p:cNvPicPr>
            <a:picLocks noChangeAspect="1"/>
          </p:cNvPicPr>
          <p:nvPr/>
        </p:nvPicPr>
        <p:blipFill>
          <a:blip r:embed="rId7"/>
          <a:stretch>
            <a:fillRect/>
          </a:stretch>
        </p:blipFill>
        <p:spPr>
          <a:xfrm>
            <a:off x="2844800" y="1582103"/>
            <a:ext cx="4705350" cy="5191125"/>
          </a:xfrm>
          <a:prstGeom prst="rect">
            <a:avLst/>
          </a:prstGeom>
          <a:noFill/>
          <a:ln w="9525">
            <a:noFill/>
          </a:ln>
        </p:spPr>
      </p:pic>
      <p:pic>
        <p:nvPicPr>
          <p:cNvPr id="9" name="图片 -2147482582"/>
          <p:cNvPicPr>
            <a:picLocks noChangeAspect="1"/>
          </p:cNvPicPr>
          <p:nvPr/>
        </p:nvPicPr>
        <p:blipFill>
          <a:blip r:embed="rId8"/>
          <a:stretch>
            <a:fillRect/>
          </a:stretch>
        </p:blipFill>
        <p:spPr>
          <a:xfrm>
            <a:off x="5657850" y="1568450"/>
            <a:ext cx="4629150" cy="52197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2150745"/>
            <a:ext cx="5578475" cy="3538220"/>
          </a:xfrm>
          <a:prstGeom prst="rect">
            <a:avLst/>
          </a:prstGeom>
          <a:noFill/>
        </p:spPr>
        <p:txBody>
          <a:bodyPr wrap="square" rtlCol="0">
            <a:spAutoFit/>
          </a:bodyPr>
          <a:lstStyle/>
          <a:p>
            <a:r>
              <a:rPr sz="2800" dirty="0">
                <a:solidFill>
                  <a:schemeClr val="accent1">
                    <a:lumMod val="60000"/>
                    <a:lumOff val="40000"/>
                  </a:schemeClr>
                </a:solidFill>
                <a:latin typeface="+mn-ea"/>
                <a:cs typeface="+mn-ea"/>
                <a:sym typeface="+mn-ea"/>
              </a:rPr>
              <a:t>我们再加大数据规模，验证动态地图交换过程的正确性，交换两个位置的元素之前，我们开一个动态二维数组，把当前动态地图的动态信息储存下来，再把交换回来后的动态地图和我们储存的动态二维数组的元素一一比较，如果相同的位置元素没有对应上，输</a:t>
            </a:r>
            <a:r>
              <a:rPr lang="zh-CN" sz="2800" dirty="0">
                <a:solidFill>
                  <a:schemeClr val="accent1">
                    <a:lumMod val="60000"/>
                    <a:lumOff val="40000"/>
                  </a:schemeClr>
                </a:solidFill>
                <a:latin typeface="+mn-ea"/>
                <a:cs typeface="+mn-ea"/>
                <a:sym typeface="+mn-ea"/>
              </a:rPr>
              <a:t>出</a:t>
            </a:r>
            <a:r>
              <a:rPr sz="2800" dirty="0">
                <a:solidFill>
                  <a:schemeClr val="accent1">
                    <a:lumMod val="60000"/>
                    <a:lumOff val="40000"/>
                  </a:schemeClr>
                </a:solidFill>
                <a:latin typeface="+mn-ea"/>
                <a:cs typeface="+mn-ea"/>
                <a:sym typeface="+mn-ea"/>
              </a:rPr>
              <a:t>Exception。</a:t>
            </a:r>
          </a:p>
        </p:txBody>
      </p:sp>
      <p:pic>
        <p:nvPicPr>
          <p:cNvPr id="2" name="图片 -2147482571"/>
          <p:cNvPicPr>
            <a:picLocks noChangeAspect="1"/>
          </p:cNvPicPr>
          <p:nvPr/>
        </p:nvPicPr>
        <p:blipFill>
          <a:blip r:embed="rId3"/>
          <a:stretch>
            <a:fillRect/>
          </a:stretch>
        </p:blipFill>
        <p:spPr>
          <a:xfrm>
            <a:off x="6096635" y="2288540"/>
            <a:ext cx="6686550" cy="1494790"/>
          </a:xfrm>
          <a:prstGeom prst="rect">
            <a:avLst/>
          </a:prstGeom>
          <a:noFill/>
          <a:ln w="9525">
            <a:noFill/>
          </a:ln>
        </p:spPr>
      </p:pic>
      <p:pic>
        <p:nvPicPr>
          <p:cNvPr id="3" name="图片 -2147482572"/>
          <p:cNvPicPr>
            <a:picLocks noChangeAspect="1"/>
          </p:cNvPicPr>
          <p:nvPr/>
        </p:nvPicPr>
        <p:blipFill>
          <a:blip r:embed="rId4"/>
          <a:stretch>
            <a:fillRect/>
          </a:stretch>
        </p:blipFill>
        <p:spPr>
          <a:xfrm>
            <a:off x="6096635" y="4050030"/>
            <a:ext cx="5436870" cy="1755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1912620"/>
            <a:ext cx="5578475" cy="1814830"/>
          </a:xfrm>
          <a:prstGeom prst="rect">
            <a:avLst/>
          </a:prstGeom>
          <a:noFill/>
        </p:spPr>
        <p:txBody>
          <a:bodyPr wrap="square" rtlCol="0">
            <a:spAutoFit/>
          </a:bodyPr>
          <a:lstStyle/>
          <a:p>
            <a:r>
              <a:rPr sz="2800" dirty="0" err="1">
                <a:solidFill>
                  <a:schemeClr val="accent1">
                    <a:lumMod val="60000"/>
                    <a:lumOff val="40000"/>
                  </a:schemeClr>
                </a:solidFill>
                <a:latin typeface="+mn-ea"/>
                <a:cs typeface="+mn-ea"/>
                <a:sym typeface="+mn-ea"/>
              </a:rPr>
              <a:t>在递归完回溯后，我们将当前的动态地图和临时二维动态数组比较，如果没匹配上，则输出异常提示，并把这个异常数组输出</a:t>
            </a:r>
            <a:r>
              <a:rPr sz="2800" dirty="0">
                <a:solidFill>
                  <a:schemeClr val="accent1">
                    <a:lumMod val="60000"/>
                    <a:lumOff val="40000"/>
                  </a:schemeClr>
                </a:solidFill>
                <a:latin typeface="+mn-ea"/>
                <a:cs typeface="+mn-ea"/>
                <a:sym typeface="+mn-ea"/>
              </a:rPr>
              <a:t>。</a:t>
            </a:r>
          </a:p>
        </p:txBody>
      </p:sp>
      <p:pic>
        <p:nvPicPr>
          <p:cNvPr id="2" name="图片 -2147482578"/>
          <p:cNvPicPr>
            <a:picLocks noChangeAspect="1"/>
          </p:cNvPicPr>
          <p:nvPr/>
        </p:nvPicPr>
        <p:blipFill>
          <a:blip r:embed="rId3"/>
          <a:stretch>
            <a:fillRect/>
          </a:stretch>
        </p:blipFill>
        <p:spPr>
          <a:xfrm>
            <a:off x="518160" y="4930775"/>
            <a:ext cx="10072370" cy="1057910"/>
          </a:xfrm>
          <a:prstGeom prst="rect">
            <a:avLst/>
          </a:prstGeom>
          <a:noFill/>
          <a:ln w="9525">
            <a:noFill/>
          </a:ln>
        </p:spPr>
      </p:pic>
      <p:sp>
        <p:nvSpPr>
          <p:cNvPr id="3" name="文本框 2"/>
          <p:cNvSpPr txBox="1"/>
          <p:nvPr/>
        </p:nvSpPr>
        <p:spPr>
          <a:xfrm>
            <a:off x="518160" y="3852545"/>
            <a:ext cx="5578475" cy="95313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其中ok函数用于比较当前的动态地图和临时二维动态数组。</a:t>
            </a:r>
          </a:p>
        </p:txBody>
      </p:sp>
      <p:pic>
        <p:nvPicPr>
          <p:cNvPr id="5" name="图片 -2147482574"/>
          <p:cNvPicPr>
            <a:picLocks noChangeAspect="1"/>
          </p:cNvPicPr>
          <p:nvPr/>
        </p:nvPicPr>
        <p:blipFill>
          <a:blip r:embed="rId4"/>
          <a:stretch>
            <a:fillRect/>
          </a:stretch>
        </p:blipFill>
        <p:spPr>
          <a:xfrm>
            <a:off x="6000750" y="2388235"/>
            <a:ext cx="6038215" cy="23463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6" y="3025499"/>
            <a:ext cx="3823734"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01</a:t>
            </a:r>
          </a:p>
        </p:txBody>
      </p:sp>
      <p:sp>
        <p:nvSpPr>
          <p:cNvPr id="30" name="TextBox 3"/>
          <p:cNvSpPr txBox="1"/>
          <p:nvPr/>
        </p:nvSpPr>
        <p:spPr>
          <a:xfrm>
            <a:off x="2912766" y="3982943"/>
            <a:ext cx="20713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问题描述</a:t>
            </a: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744335" cy="521970"/>
          </a:xfrm>
          <a:prstGeom prst="rect">
            <a:avLst/>
          </a:prstGeom>
          <a:noFill/>
        </p:spPr>
        <p:txBody>
          <a:bodyPr wrap="square" rtlCol="0">
            <a:spAutoFit/>
          </a:bodyPr>
          <a:lstStyle/>
          <a:p>
            <a:r>
              <a:rPr sz="2800">
                <a:solidFill>
                  <a:schemeClr val="accent1"/>
                </a:solidFill>
              </a:rPr>
              <a:t>2.动态地图的构建、维护和正确性验证</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6" name="文本框 5"/>
          <p:cNvSpPr txBox="1"/>
          <p:nvPr/>
        </p:nvSpPr>
        <p:spPr>
          <a:xfrm>
            <a:off x="518160" y="2150745"/>
            <a:ext cx="4707255" cy="1383665"/>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我们取8*4,K=4，X=200和6*6，K=4,X=200的规模进行验证，结果如图所示</a:t>
            </a:r>
            <a:r>
              <a:rPr lang="zh-CN" sz="2800">
                <a:solidFill>
                  <a:schemeClr val="accent1">
                    <a:lumMod val="60000"/>
                    <a:lumOff val="40000"/>
                  </a:schemeClr>
                </a:solidFill>
                <a:latin typeface="+mn-ea"/>
                <a:cs typeface="+mn-ea"/>
                <a:sym typeface="+mn-ea"/>
              </a:rPr>
              <a:t>。</a:t>
            </a:r>
          </a:p>
        </p:txBody>
      </p:sp>
      <p:pic>
        <p:nvPicPr>
          <p:cNvPr id="2" name="图片 -2147482570"/>
          <p:cNvPicPr>
            <a:picLocks noChangeAspect="1"/>
          </p:cNvPicPr>
          <p:nvPr/>
        </p:nvPicPr>
        <p:blipFill>
          <a:blip r:embed="rId3"/>
          <a:stretch>
            <a:fillRect/>
          </a:stretch>
        </p:blipFill>
        <p:spPr>
          <a:xfrm>
            <a:off x="5715635" y="2150745"/>
            <a:ext cx="5021580" cy="2966720"/>
          </a:xfrm>
          <a:prstGeom prst="rect">
            <a:avLst/>
          </a:prstGeom>
          <a:noFill/>
          <a:ln w="9525">
            <a:noFill/>
          </a:ln>
        </p:spPr>
      </p:pic>
      <p:pic>
        <p:nvPicPr>
          <p:cNvPr id="3" name="图片 -2147482545"/>
          <p:cNvPicPr>
            <a:picLocks noChangeAspect="1"/>
          </p:cNvPicPr>
          <p:nvPr/>
        </p:nvPicPr>
        <p:blipFill>
          <a:blip r:embed="rId4"/>
          <a:stretch>
            <a:fillRect/>
          </a:stretch>
        </p:blipFill>
        <p:spPr>
          <a:xfrm>
            <a:off x="6214110" y="4258310"/>
            <a:ext cx="5392420" cy="2479040"/>
          </a:xfrm>
          <a:prstGeom prst="rect">
            <a:avLst/>
          </a:prstGeom>
          <a:noFill/>
          <a:ln w="9525">
            <a:noFill/>
          </a:ln>
        </p:spPr>
      </p:pic>
      <p:sp>
        <p:nvSpPr>
          <p:cNvPr id="5" name="文本框 4"/>
          <p:cNvSpPr txBox="1"/>
          <p:nvPr/>
        </p:nvSpPr>
        <p:spPr>
          <a:xfrm>
            <a:off x="518160" y="3855085"/>
            <a:ext cx="4707255" cy="1814830"/>
          </a:xfrm>
          <a:prstGeom prst="rect">
            <a:avLst/>
          </a:prstGeom>
          <a:noFill/>
        </p:spPr>
        <p:txBody>
          <a:bodyPr wrap="square" rtlCol="0">
            <a:spAutoFit/>
          </a:bodyPr>
          <a:lstStyle/>
          <a:p>
            <a:r>
              <a:rPr sz="2800">
                <a:solidFill>
                  <a:schemeClr val="accent1">
                    <a:lumMod val="60000"/>
                    <a:lumOff val="40000"/>
                  </a:schemeClr>
                </a:solidFill>
                <a:latin typeface="+mn-ea"/>
                <a:cs typeface="+mn-ea"/>
                <a:sym typeface="+mn-ea"/>
              </a:rPr>
              <a:t>我们都能到相应的结果，中间并没有爆出异常提示信息，可见我们动态地图的维护无误。</a:t>
            </a:r>
            <a:endParaRPr lang="zh-CN" sz="2800">
              <a:solidFill>
                <a:schemeClr val="accent1">
                  <a:lumMod val="60000"/>
                  <a:lumOff val="40000"/>
                </a:schemeClr>
              </a:solidFill>
              <a:latin typeface="+mn-ea"/>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000"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6" grpId="0"/>
      <p:bldP spid="6" grpI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405" y="1978025"/>
            <a:ext cx="10094595" cy="138366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递归的整个过程如下，递归函数有2个参数，一个是当前的深度，也就是操作次数，一个当前的val值，val包含了分数和深度两部分信息</a:t>
            </a:r>
            <a:r>
              <a:rPr lang="zh-CN" altLang="en-US" sz="2800">
                <a:solidFill>
                  <a:schemeClr val="accent1">
                    <a:lumMod val="60000"/>
                    <a:lumOff val="40000"/>
                  </a:schemeClr>
                </a:solidFill>
                <a:latin typeface="+mn-ea"/>
                <a:cs typeface="+mn-ea"/>
                <a:sym typeface="+mn-ea"/>
              </a:rPr>
              <a:t>。</a:t>
            </a:r>
          </a:p>
        </p:txBody>
      </p:sp>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5" name="文本框 4"/>
          <p:cNvSpPr txBox="1"/>
          <p:nvPr/>
        </p:nvSpPr>
        <p:spPr>
          <a:xfrm>
            <a:off x="220980" y="3443605"/>
            <a:ext cx="10094595" cy="224536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如果递归到深度已到达规定的最大次数，那么我们就更新答案，取当前的分数和原来答案的最大值，并直接return。对于一般情况，我们就二重循环选择找能消去的位置对并递归进去，如果一个能消去的位置都不存在，我们就把当前的答案更新下并返回。</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000"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3"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25" dur="1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000" fill="hold">
                                          <p:stCondLst>
                                            <p:cond delay="0"/>
                                          </p:stCondLst>
                                        </p:cTn>
                                        <p:tgtEl>
                                          <p:spTgt spid="5"/>
                                        </p:tgtEl>
                                        <p:attrNameLst>
                                          <p:attrName>style.visibility</p:attrName>
                                        </p:attrNameLst>
                                      </p:cBhvr>
                                      <p:to>
                                        <p:strVal val="visible"/>
                                      </p:to>
                                    </p:set>
                                    <p:animEffect transition="in" filter="wipe(up)">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bldLvl="0" animBg="1"/>
      <p:bldP spid="16" grpId="1" animBg="1"/>
      <p:bldP spid="12" grpId="0" bldLvl="0" animBg="1"/>
      <p:bldP spid="12" grpId="1" animBg="1"/>
      <p:bldP spid="13" grpId="0" bldLvl="0" animBg="1"/>
      <p:bldP spid="13" grpId="1" animBg="1"/>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5" name="文本框 4"/>
          <p:cNvSpPr txBox="1"/>
          <p:nvPr/>
        </p:nvSpPr>
        <p:spPr>
          <a:xfrm>
            <a:off x="220980" y="2001520"/>
            <a:ext cx="4660265" cy="138366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这是整个dfs的框架，核心算法设计是在绿框部分的代码实现。</a:t>
            </a:r>
          </a:p>
        </p:txBody>
      </p:sp>
      <p:pic>
        <p:nvPicPr>
          <p:cNvPr id="3" name="图片 2"/>
          <p:cNvPicPr>
            <a:picLocks noChangeAspect="1"/>
          </p:cNvPicPr>
          <p:nvPr/>
        </p:nvPicPr>
        <p:blipFill>
          <a:blip r:embed="rId3"/>
          <a:stretch>
            <a:fillRect/>
          </a:stretch>
        </p:blipFill>
        <p:spPr>
          <a:xfrm>
            <a:off x="5592445" y="2001520"/>
            <a:ext cx="4868545" cy="4740910"/>
          </a:xfrm>
          <a:prstGeom prst="rect">
            <a:avLst/>
          </a:prstGeom>
          <a:noFill/>
          <a:ln w="9525">
            <a:noFill/>
          </a:ln>
        </p:spPr>
      </p:pic>
      <p:sp>
        <p:nvSpPr>
          <p:cNvPr id="6" name="文本框 5"/>
          <p:cNvSpPr txBox="1"/>
          <p:nvPr/>
        </p:nvSpPr>
        <p:spPr>
          <a:xfrm>
            <a:off x="220980" y="3679825"/>
            <a:ext cx="4660265" cy="267652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解释下第3重循环k取0和1的意思，由于我们是遍历整个动态地图的，我们只需找找每个当前位置的右边点和下边点即可，其上边点和左边点已访问过，无需再查找。</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6"/>
                                        </p:tgtEl>
                                        <p:attrNameLst>
                                          <p:attrName>style.visibility</p:attrName>
                                        </p:attrNameLst>
                                      </p:cBhvr>
                                      <p:to>
                                        <p:strVal val="visible"/>
                                      </p:to>
                                    </p:set>
                                    <p:animEffect transition="in" filter="wipe(up)">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5" grpId="0"/>
      <p:bldP spid="5" grpId="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980" y="1798955"/>
            <a:ext cx="10094595" cy="521970"/>
          </a:xfrm>
          <a:prstGeom prst="rect">
            <a:avLst/>
          </a:prstGeom>
          <a:noFill/>
        </p:spPr>
        <p:txBody>
          <a:bodyPr wrap="square" rtlCol="0">
            <a:spAutoFit/>
          </a:bodyPr>
          <a:lstStyle/>
          <a:p>
            <a:r>
              <a:rPr lang="zh-CN" altLang="en-US" sz="2800">
                <a:solidFill>
                  <a:schemeClr val="accent1">
                    <a:lumMod val="60000"/>
                    <a:lumOff val="40000"/>
                  </a:schemeClr>
                </a:solidFill>
                <a:latin typeface="+mn-ea"/>
                <a:cs typeface="+mn-ea"/>
                <a:sym typeface="+mn-ea"/>
              </a:rPr>
              <a:t>绿色框架代码实现</a:t>
            </a:r>
          </a:p>
        </p:txBody>
      </p:sp>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pic>
        <p:nvPicPr>
          <p:cNvPr id="3" name="图片 -2147482544"/>
          <p:cNvPicPr>
            <a:picLocks noChangeAspect="1"/>
          </p:cNvPicPr>
          <p:nvPr/>
        </p:nvPicPr>
        <p:blipFill>
          <a:blip r:embed="rId3"/>
          <a:stretch>
            <a:fillRect/>
          </a:stretch>
        </p:blipFill>
        <p:spPr>
          <a:xfrm>
            <a:off x="186690" y="2297430"/>
            <a:ext cx="7463790" cy="1430020"/>
          </a:xfrm>
          <a:prstGeom prst="rect">
            <a:avLst/>
          </a:prstGeom>
          <a:noFill/>
          <a:ln w="9525">
            <a:noFill/>
          </a:ln>
        </p:spPr>
      </p:pic>
      <p:pic>
        <p:nvPicPr>
          <p:cNvPr id="5" name="图片 -2147482563"/>
          <p:cNvPicPr>
            <a:picLocks noChangeAspect="1"/>
          </p:cNvPicPr>
          <p:nvPr/>
        </p:nvPicPr>
        <p:blipFill>
          <a:blip r:embed="rId4"/>
          <a:stretch>
            <a:fillRect/>
          </a:stretch>
        </p:blipFill>
        <p:spPr>
          <a:xfrm>
            <a:off x="220980" y="4373245"/>
            <a:ext cx="4016375" cy="1398905"/>
          </a:xfrm>
          <a:prstGeom prst="rect">
            <a:avLst/>
          </a:prstGeom>
          <a:noFill/>
          <a:ln w="9525">
            <a:noFill/>
          </a:ln>
        </p:spPr>
      </p:pic>
      <p:pic>
        <p:nvPicPr>
          <p:cNvPr id="6" name="图片 -2147482561"/>
          <p:cNvPicPr>
            <a:picLocks noChangeAspect="1"/>
          </p:cNvPicPr>
          <p:nvPr/>
        </p:nvPicPr>
        <p:blipFill>
          <a:blip r:embed="rId5"/>
          <a:stretch>
            <a:fillRect/>
          </a:stretch>
        </p:blipFill>
        <p:spPr>
          <a:xfrm>
            <a:off x="5290820" y="4373245"/>
            <a:ext cx="3395980" cy="957580"/>
          </a:xfrm>
          <a:prstGeom prst="rect">
            <a:avLst/>
          </a:prstGeom>
          <a:noFill/>
          <a:ln w="9525">
            <a:noFill/>
          </a:ln>
        </p:spPr>
      </p:pic>
      <p:sp>
        <p:nvSpPr>
          <p:cNvPr id="7" name="文本框 6"/>
          <p:cNvSpPr txBox="1"/>
          <p:nvPr/>
        </p:nvSpPr>
        <p:spPr>
          <a:xfrm>
            <a:off x="7792085" y="1367790"/>
            <a:ext cx="4096385" cy="953135"/>
          </a:xfrm>
          <a:prstGeom prst="rect">
            <a:avLst/>
          </a:prstGeom>
          <a:noFill/>
        </p:spPr>
        <p:txBody>
          <a:bodyPr wrap="square" rtlCol="0">
            <a:spAutoFit/>
          </a:bodyPr>
          <a:lstStyle/>
          <a:p>
            <a:r>
              <a:rPr lang="zh-CN" altLang="en-US" sz="2800">
                <a:solidFill>
                  <a:schemeClr val="accent1">
                    <a:lumMod val="60000"/>
                    <a:lumOff val="40000"/>
                  </a:schemeClr>
                </a:solidFill>
                <a:latin typeface="+mn-ea"/>
                <a:cs typeface="+mn-ea"/>
                <a:sym typeface="+mn-ea"/>
              </a:rPr>
              <a:t>其中这里的check函数是判断该位置是否越界。</a:t>
            </a:r>
          </a:p>
        </p:txBody>
      </p:sp>
      <p:sp>
        <p:nvSpPr>
          <p:cNvPr id="8" name="文本框 7"/>
          <p:cNvSpPr txBox="1"/>
          <p:nvPr/>
        </p:nvSpPr>
        <p:spPr>
          <a:xfrm>
            <a:off x="7792085" y="2535555"/>
            <a:ext cx="4096385" cy="953135"/>
          </a:xfrm>
          <a:prstGeom prst="rect">
            <a:avLst/>
          </a:prstGeom>
          <a:noFill/>
        </p:spPr>
        <p:txBody>
          <a:bodyPr wrap="square" rtlCol="0">
            <a:spAutoFit/>
          </a:bodyPr>
          <a:lstStyle/>
          <a:p>
            <a:r>
              <a:rPr lang="zh-CN" altLang="en-US" sz="2800">
                <a:solidFill>
                  <a:schemeClr val="accent1">
                    <a:lumMod val="60000"/>
                    <a:lumOff val="40000"/>
                  </a:schemeClr>
                </a:solidFill>
                <a:latin typeface="+mn-ea"/>
                <a:cs typeface="+mn-ea"/>
                <a:sym typeface="+mn-ea"/>
              </a:rPr>
              <a:t>Equal函数判断两个位置对应的值是否相等。</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000"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3"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25" dur="1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000" fill="hold">
                                          <p:stCondLst>
                                            <p:cond delay="0"/>
                                          </p:stCondLst>
                                        </p:cTn>
                                        <p:tgtEl>
                                          <p:spTgt spid="3"/>
                                        </p:tgtEl>
                                        <p:attrNameLst>
                                          <p:attrName>style.visibility</p:attrName>
                                        </p:attrNameLst>
                                      </p:cBhvr>
                                      <p:to>
                                        <p:strVal val="visible"/>
                                      </p:to>
                                    </p:set>
                                    <p:animEffect transition="in" filter="wipe(up)">
                                      <p:cBhvr>
                                        <p:cTn id="35" dur="10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000"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000" fill="hold">
                                          <p:stCondLst>
                                            <p:cond delay="0"/>
                                          </p:stCondLst>
                                        </p:cTn>
                                        <p:tgtEl>
                                          <p:spTgt spid="5"/>
                                        </p:tgtEl>
                                        <p:attrNameLst>
                                          <p:attrName>style.visibility</p:attrName>
                                        </p:attrNameLst>
                                      </p:cBhvr>
                                      <p:to>
                                        <p:strVal val="visible"/>
                                      </p:to>
                                    </p:set>
                                    <p:animEffect transition="in" filter="wipe(up)">
                                      <p:cBhvr>
                                        <p:cTn id="4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bldLvl="0" animBg="1"/>
      <p:bldP spid="16" grpId="1" animBg="1"/>
      <p:bldP spid="12" grpId="0" bldLvl="0" animBg="1"/>
      <p:bldP spid="12" grpId="1" animBg="1"/>
      <p:bldP spid="13" grpId="0" bldLvl="0" animBg="1"/>
      <p:bldP spid="13" grpId="1" animBg="1"/>
      <p:bldP spid="3" grpId="0"/>
      <p:bldP spid="3" grpId="1"/>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5" name="文本框 4"/>
          <p:cNvSpPr txBox="1"/>
          <p:nvPr/>
        </p:nvSpPr>
        <p:spPr>
          <a:xfrm>
            <a:off x="220980" y="1889760"/>
            <a:ext cx="4660265" cy="181483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接下来我们看dfs的核心过程，如</a:t>
            </a:r>
            <a:r>
              <a:rPr lang="zh-CN" altLang="en-US" sz="2800">
                <a:solidFill>
                  <a:schemeClr val="accent1">
                    <a:lumMod val="60000"/>
                    <a:lumOff val="40000"/>
                  </a:schemeClr>
                </a:solidFill>
                <a:latin typeface="+mn-ea"/>
                <a:cs typeface="+mn-ea"/>
                <a:sym typeface="+mn-ea"/>
              </a:rPr>
              <a:t>图</a:t>
            </a:r>
            <a:r>
              <a:rPr lang="en-US" altLang="zh-CN" sz="2800">
                <a:solidFill>
                  <a:schemeClr val="accent1">
                    <a:lumMod val="60000"/>
                    <a:lumOff val="40000"/>
                  </a:schemeClr>
                </a:solidFill>
                <a:latin typeface="+mn-ea"/>
                <a:cs typeface="+mn-ea"/>
                <a:sym typeface="+mn-ea"/>
              </a:rPr>
              <a:t>所示，其框架主要就是Swap、Down、Up和Swap过程</a:t>
            </a:r>
            <a:r>
              <a:rPr lang="zh-CN" altLang="en-US" sz="2800">
                <a:solidFill>
                  <a:schemeClr val="accent1">
                    <a:lumMod val="60000"/>
                    <a:lumOff val="40000"/>
                  </a:schemeClr>
                </a:solidFill>
                <a:latin typeface="+mn-ea"/>
                <a:cs typeface="+mn-ea"/>
                <a:sym typeface="+mn-ea"/>
              </a:rPr>
              <a:t>。</a:t>
            </a:r>
          </a:p>
        </p:txBody>
      </p:sp>
      <p:pic>
        <p:nvPicPr>
          <p:cNvPr id="2" name="图片 -2147482558"/>
          <p:cNvPicPr>
            <a:picLocks noChangeAspect="1"/>
          </p:cNvPicPr>
          <p:nvPr/>
        </p:nvPicPr>
        <p:blipFill>
          <a:blip r:embed="rId3"/>
          <a:stretch>
            <a:fillRect/>
          </a:stretch>
        </p:blipFill>
        <p:spPr>
          <a:xfrm>
            <a:off x="5608320" y="1889760"/>
            <a:ext cx="5955665" cy="4465955"/>
          </a:xfrm>
          <a:prstGeom prst="rect">
            <a:avLst/>
          </a:prstGeom>
          <a:noFill/>
          <a:ln w="9525">
            <a:noFill/>
          </a:ln>
        </p:spPr>
      </p:pic>
      <p:sp>
        <p:nvSpPr>
          <p:cNvPr id="3" name="文本框 2"/>
          <p:cNvSpPr txBox="1"/>
          <p:nvPr/>
        </p:nvSpPr>
        <p:spPr>
          <a:xfrm>
            <a:off x="220980" y="3704590"/>
            <a:ext cx="4660265" cy="2861310"/>
          </a:xfrm>
          <a:prstGeom prst="rect">
            <a:avLst/>
          </a:prstGeom>
          <a:noFill/>
        </p:spPr>
        <p:txBody>
          <a:bodyPr wrap="square" rtlCol="0">
            <a:spAutoFit/>
          </a:bodyPr>
          <a:lstStyle/>
          <a:p>
            <a:r>
              <a:rPr sz="2000">
                <a:solidFill>
                  <a:schemeClr val="accent1">
                    <a:lumMod val="60000"/>
                    <a:lumOff val="40000"/>
                  </a:schemeClr>
                </a:solidFill>
                <a:latin typeface="+mn-ea"/>
                <a:cs typeface="+mn-ea"/>
                <a:sym typeface="+mn-ea"/>
              </a:rPr>
              <a:t>这里st，sk是两个全局堆栈。</a:t>
            </a:r>
          </a:p>
          <a:p>
            <a:r>
              <a:rPr sz="2000">
                <a:solidFill>
                  <a:schemeClr val="accent1">
                    <a:lumMod val="60000"/>
                    <a:lumOff val="40000"/>
                  </a:schemeClr>
                </a:solidFill>
                <a:latin typeface="+mn-ea"/>
                <a:cs typeface="+mn-ea"/>
                <a:sym typeface="+mn-ea"/>
              </a:rPr>
              <a:t>num记录该成递归所执行的Down次数got记录得到的分数；</a:t>
            </a:r>
          </a:p>
          <a:p>
            <a:r>
              <a:rPr sz="2000">
                <a:solidFill>
                  <a:schemeClr val="accent1">
                    <a:lumMod val="60000"/>
                    <a:lumOff val="40000"/>
                  </a:schemeClr>
                </a:solidFill>
                <a:latin typeface="+mn-ea"/>
                <a:cs typeface="+mn-ea"/>
                <a:sym typeface="+mn-ea"/>
              </a:rPr>
              <a:t>judge函数用于判断位置是否可以消去，Down过程和Color过程包含在其中；add_status用于判断当前状态是否已出现过，若出现过则进行剪枝；</a:t>
            </a:r>
          </a:p>
          <a:p>
            <a:r>
              <a:rPr sz="2000">
                <a:solidFill>
                  <a:schemeClr val="accent1">
                    <a:lumMod val="60000"/>
                    <a:lumOff val="40000"/>
                  </a:schemeClr>
                </a:solidFill>
                <a:latin typeface="+mn-ea"/>
                <a:cs typeface="+mn-ea"/>
                <a:sym typeface="+mn-ea"/>
              </a:rPr>
              <a:t>Decolor是对地图状态的恢复过程，即给相应的位置的去色过程。</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5" grpId="0"/>
      <p:bldP spid="5" grpId="1"/>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5" name="文本框 4"/>
          <p:cNvSpPr txBox="1"/>
          <p:nvPr/>
        </p:nvSpPr>
        <p:spPr>
          <a:xfrm>
            <a:off x="149225" y="1671320"/>
            <a:ext cx="4660265" cy="52197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judge函数</a:t>
            </a:r>
          </a:p>
        </p:txBody>
      </p:sp>
      <p:pic>
        <p:nvPicPr>
          <p:cNvPr id="2" name="图片 -2147482542"/>
          <p:cNvPicPr>
            <a:picLocks noChangeAspect="1"/>
          </p:cNvPicPr>
          <p:nvPr/>
        </p:nvPicPr>
        <p:blipFill>
          <a:blip r:embed="rId3"/>
          <a:stretch>
            <a:fillRect/>
          </a:stretch>
        </p:blipFill>
        <p:spPr>
          <a:xfrm>
            <a:off x="5108575" y="1671320"/>
            <a:ext cx="5501640" cy="4700270"/>
          </a:xfrm>
          <a:prstGeom prst="rect">
            <a:avLst/>
          </a:prstGeom>
          <a:noFill/>
          <a:ln w="9525">
            <a:noFill/>
          </a:ln>
        </p:spPr>
      </p:pic>
      <p:sp>
        <p:nvSpPr>
          <p:cNvPr id="3" name="文本框 2"/>
          <p:cNvSpPr txBox="1"/>
          <p:nvPr/>
        </p:nvSpPr>
        <p:spPr>
          <a:xfrm>
            <a:off x="149225" y="2720975"/>
            <a:ext cx="4660265" cy="138366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对于judge部分，以左右部分为例，就分别记录当前点的右、左部分的ans值。</a:t>
            </a:r>
          </a:p>
        </p:txBody>
      </p:sp>
      <p:sp>
        <p:nvSpPr>
          <p:cNvPr id="7" name="文本框 6"/>
          <p:cNvSpPr txBox="1"/>
          <p:nvPr/>
        </p:nvSpPr>
        <p:spPr>
          <a:xfrm>
            <a:off x="149225" y="4317365"/>
            <a:ext cx="4959350" cy="224536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对于Color和Down部分，就是把主要把被覆盖位置对应的原始的原始坐标进行染色，并把动态地图进行更新的过程。除此还有记录得到的分数值。</a:t>
            </a:r>
          </a:p>
        </p:txBody>
      </p:sp>
      <p:pic>
        <p:nvPicPr>
          <p:cNvPr id="8" name="图片 7"/>
          <p:cNvPicPr>
            <a:picLocks noChangeAspect="1"/>
          </p:cNvPicPr>
          <p:nvPr/>
        </p:nvPicPr>
        <p:blipFill>
          <a:blip r:embed="rId4"/>
          <a:stretch>
            <a:fillRect/>
          </a:stretch>
        </p:blipFill>
        <p:spPr>
          <a:xfrm>
            <a:off x="5108575" y="2720658"/>
            <a:ext cx="4801870" cy="17748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000"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000"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5" grpId="0"/>
      <p:bldP spid="5" grpId="1"/>
      <p:bldP spid="2" grpId="0"/>
      <p:bldP spid="2"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1" name="文本框 10"/>
          <p:cNvSpPr txBox="1"/>
          <p:nvPr/>
        </p:nvSpPr>
        <p:spPr>
          <a:xfrm>
            <a:off x="149225" y="1671320"/>
            <a:ext cx="4660265" cy="52197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judge函数</a:t>
            </a:r>
          </a:p>
        </p:txBody>
      </p:sp>
      <p:pic>
        <p:nvPicPr>
          <p:cNvPr id="14" name="图片 13"/>
          <p:cNvPicPr>
            <a:picLocks noChangeAspect="1"/>
          </p:cNvPicPr>
          <p:nvPr/>
        </p:nvPicPr>
        <p:blipFill>
          <a:blip r:embed="rId2"/>
          <a:stretch>
            <a:fillRect/>
          </a:stretch>
        </p:blipFill>
        <p:spPr>
          <a:xfrm>
            <a:off x="5049520" y="1648460"/>
            <a:ext cx="6525895" cy="1184910"/>
          </a:xfrm>
          <a:prstGeom prst="rect">
            <a:avLst/>
          </a:prstGeom>
          <a:noFill/>
          <a:ln w="9525">
            <a:noFill/>
          </a:ln>
        </p:spPr>
      </p:pic>
      <p:sp>
        <p:nvSpPr>
          <p:cNvPr id="15" name="文本框 14"/>
          <p:cNvSpPr txBox="1"/>
          <p:nvPr/>
        </p:nvSpPr>
        <p:spPr>
          <a:xfrm>
            <a:off x="-17145" y="2618740"/>
            <a:ext cx="4660265" cy="267652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此部分代码用于处理当前位置左右可以消去的情况，我们把每个可以消去的元素（除了当前位置对应的元素）都对它进行着色，并把它所在的列进行Down操作</a:t>
            </a:r>
          </a:p>
        </p:txBody>
      </p:sp>
      <p:pic>
        <p:nvPicPr>
          <p:cNvPr id="2" name="图片 -2147482551"/>
          <p:cNvPicPr>
            <a:picLocks noChangeAspect="1"/>
          </p:cNvPicPr>
          <p:nvPr/>
        </p:nvPicPr>
        <p:blipFill>
          <a:blip r:embed="rId3"/>
          <a:stretch>
            <a:fillRect/>
          </a:stretch>
        </p:blipFill>
        <p:spPr>
          <a:xfrm>
            <a:off x="5133340" y="2833370"/>
            <a:ext cx="5695315" cy="38874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000" fill="hold">
                                          <p:stCondLst>
                                            <p:cond delay="0"/>
                                          </p:stCondLst>
                                        </p:cTn>
                                        <p:tgtEl>
                                          <p:spTgt spid="15"/>
                                        </p:tgtEl>
                                        <p:attrNameLst>
                                          <p:attrName>style.visibility</p:attrName>
                                        </p:attrNameLst>
                                      </p:cBhvr>
                                      <p:to>
                                        <p:strVal val="visible"/>
                                      </p:to>
                                    </p:set>
                                    <p:animEffect transition="in" filter="wipe(up)">
                                      <p:cBhvr>
                                        <p:cTn id="1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11" grpId="1"/>
      <p:bldP spid="15" grpId="0"/>
      <p:bldP spid="1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1" name="文本框 10"/>
          <p:cNvSpPr txBox="1"/>
          <p:nvPr/>
        </p:nvSpPr>
        <p:spPr>
          <a:xfrm>
            <a:off x="149225" y="1671320"/>
            <a:ext cx="4660265" cy="52197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judge函数</a:t>
            </a:r>
          </a:p>
        </p:txBody>
      </p:sp>
      <p:pic>
        <p:nvPicPr>
          <p:cNvPr id="2" name="图片 -2147482540"/>
          <p:cNvPicPr>
            <a:picLocks noChangeAspect="1"/>
          </p:cNvPicPr>
          <p:nvPr/>
        </p:nvPicPr>
        <p:blipFill>
          <a:blip r:embed="rId2"/>
          <a:stretch>
            <a:fillRect/>
          </a:stretch>
        </p:blipFill>
        <p:spPr>
          <a:xfrm>
            <a:off x="5831840" y="2193290"/>
            <a:ext cx="5615940" cy="1354455"/>
          </a:xfrm>
          <a:prstGeom prst="rect">
            <a:avLst/>
          </a:prstGeom>
          <a:noFill/>
          <a:ln w="9525">
            <a:noFill/>
          </a:ln>
        </p:spPr>
      </p:pic>
      <p:sp>
        <p:nvSpPr>
          <p:cNvPr id="15" name="文本框 14"/>
          <p:cNvSpPr txBox="1"/>
          <p:nvPr/>
        </p:nvSpPr>
        <p:spPr>
          <a:xfrm>
            <a:off x="17780" y="2193290"/>
            <a:ext cx="4660265" cy="224536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如果当前位置的上下元素可以消去时，我们只需消去对该列元素进行一次Down操作，但是要把所有消去的点都进行着色Color操作</a:t>
            </a:r>
          </a:p>
        </p:txBody>
      </p:sp>
      <p:pic>
        <p:nvPicPr>
          <p:cNvPr id="3" name="图片 -2147482539"/>
          <p:cNvPicPr>
            <a:picLocks noChangeAspect="1"/>
          </p:cNvPicPr>
          <p:nvPr/>
        </p:nvPicPr>
        <p:blipFill>
          <a:blip r:embed="rId3"/>
          <a:stretch>
            <a:fillRect/>
          </a:stretch>
        </p:blipFill>
        <p:spPr>
          <a:xfrm>
            <a:off x="5831840" y="4190365"/>
            <a:ext cx="5523230" cy="1731645"/>
          </a:xfrm>
          <a:prstGeom prst="rect">
            <a:avLst/>
          </a:prstGeom>
          <a:noFill/>
          <a:ln w="9525">
            <a:noFill/>
          </a:ln>
        </p:spPr>
      </p:pic>
      <p:sp>
        <p:nvSpPr>
          <p:cNvPr id="5" name="文本框 4"/>
          <p:cNvSpPr txBox="1"/>
          <p:nvPr/>
        </p:nvSpPr>
        <p:spPr>
          <a:xfrm>
            <a:off x="17780" y="4558030"/>
            <a:ext cx="4660265" cy="2245360"/>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注意我们还有特判下如果有得消、且当前位置所在列没被消去的情况，我们需要额外把当前位置进行Color和Down操作。</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2" grpId="0"/>
      <p:bldP spid="2" grpId="1"/>
      <p:bldP spid="15" grpId="0"/>
      <p:bldP spid="1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5" name="文本框 14"/>
          <p:cNvSpPr txBox="1"/>
          <p:nvPr/>
        </p:nvSpPr>
        <p:spPr>
          <a:xfrm>
            <a:off x="220980" y="1671320"/>
            <a:ext cx="4660265" cy="3538220"/>
          </a:xfrm>
          <a:prstGeom prst="rect">
            <a:avLst/>
          </a:prstGeom>
          <a:noFill/>
        </p:spPr>
        <p:txBody>
          <a:bodyPr wrap="square" rtlCol="0">
            <a:spAutoFit/>
          </a:bodyPr>
          <a:lstStyle/>
          <a:p>
            <a:r>
              <a:rPr lang="en-US" altLang="zh-CN" sz="2800" dirty="0">
                <a:solidFill>
                  <a:schemeClr val="accent1">
                    <a:lumMod val="60000"/>
                    <a:lumOff val="40000"/>
                  </a:schemeClr>
                </a:solidFill>
                <a:latin typeface="+mn-ea"/>
                <a:cs typeface="+mn-ea"/>
                <a:sym typeface="+mn-ea"/>
              </a:rPr>
              <a:t>对于Color操作，我们来看下具体代码实现，先获取当前位置的初始位置xx和yy，再把这个位置相应vis值置为当前的深度+1,其中vis是一个全局的二维数组，用于储存每个初始位置的值，初始每个位置的vis为0。</a:t>
            </a:r>
          </a:p>
        </p:txBody>
      </p:sp>
      <p:sp>
        <p:nvSpPr>
          <p:cNvPr id="2" name="文本框 1"/>
          <p:cNvSpPr txBox="1"/>
          <p:nvPr/>
        </p:nvSpPr>
        <p:spPr>
          <a:xfrm>
            <a:off x="220980" y="5353050"/>
            <a:ext cx="4660265" cy="953135"/>
          </a:xfrm>
          <a:prstGeom prst="rect">
            <a:avLst/>
          </a:prstGeom>
          <a:noFill/>
        </p:spPr>
        <p:txBody>
          <a:bodyPr wrap="square" rtlCol="0">
            <a:spAutoFit/>
          </a:bodyPr>
          <a:lstStyle/>
          <a:p>
            <a:r>
              <a:rPr lang="en-US" altLang="zh-CN" sz="2800">
                <a:solidFill>
                  <a:schemeClr val="accent1">
                    <a:lumMod val="60000"/>
                    <a:lumOff val="40000"/>
                  </a:schemeClr>
                </a:solidFill>
                <a:latin typeface="+mn-ea"/>
                <a:cs typeface="+mn-ea"/>
                <a:sym typeface="+mn-ea"/>
              </a:rPr>
              <a:t>Decolor是对地图状态的恢复过程,和Color相对应。</a:t>
            </a:r>
          </a:p>
        </p:txBody>
      </p:sp>
      <p:pic>
        <p:nvPicPr>
          <p:cNvPr id="3" name="图片 -2147482547"/>
          <p:cNvPicPr>
            <a:picLocks noChangeAspect="1"/>
          </p:cNvPicPr>
          <p:nvPr/>
        </p:nvPicPr>
        <p:blipFill>
          <a:blip r:embed="rId2"/>
          <a:stretch>
            <a:fillRect/>
          </a:stretch>
        </p:blipFill>
        <p:spPr>
          <a:xfrm>
            <a:off x="5290185" y="1951990"/>
            <a:ext cx="5297805" cy="1715135"/>
          </a:xfrm>
          <a:prstGeom prst="rect">
            <a:avLst/>
          </a:prstGeom>
          <a:noFill/>
          <a:ln w="9525">
            <a:noFill/>
          </a:ln>
        </p:spPr>
      </p:pic>
      <p:pic>
        <p:nvPicPr>
          <p:cNvPr id="5" name="图片 -2147482538"/>
          <p:cNvPicPr>
            <a:picLocks noChangeAspect="1"/>
          </p:cNvPicPr>
          <p:nvPr/>
        </p:nvPicPr>
        <p:blipFill>
          <a:blip r:embed="rId3"/>
          <a:stretch>
            <a:fillRect/>
          </a:stretch>
        </p:blipFill>
        <p:spPr>
          <a:xfrm>
            <a:off x="5290185" y="4425950"/>
            <a:ext cx="5424805" cy="173609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000"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15" grpId="0"/>
      <p:bldP spid="15" grpId="1"/>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8250" y="1149350"/>
            <a:ext cx="6553835" cy="521970"/>
          </a:xfrm>
          <a:prstGeom prst="rect">
            <a:avLst/>
          </a:prstGeom>
          <a:noFill/>
        </p:spPr>
        <p:txBody>
          <a:bodyPr wrap="square" rtlCol="0">
            <a:spAutoFit/>
          </a:bodyPr>
          <a:lstStyle/>
          <a:p>
            <a:r>
              <a:rPr sz="2800">
                <a:solidFill>
                  <a:schemeClr val="accent1"/>
                </a:solidFill>
              </a:rPr>
              <a:t>3.递归函数及其回溯的实现</a:t>
            </a:r>
          </a:p>
        </p:txBody>
      </p:sp>
      <p:sp>
        <p:nvSpPr>
          <p:cNvPr id="16" name="燕尾形 28"/>
          <p:cNvSpPr/>
          <p:nvPr/>
        </p:nvSpPr>
        <p:spPr>
          <a:xfrm>
            <a:off x="51816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2" name="燕尾形 28"/>
          <p:cNvSpPr/>
          <p:nvPr/>
        </p:nvSpPr>
        <p:spPr>
          <a:xfrm>
            <a:off x="22098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3" name="燕尾形 28"/>
          <p:cNvSpPr/>
          <p:nvPr/>
        </p:nvSpPr>
        <p:spPr>
          <a:xfrm>
            <a:off x="815340" y="1149350"/>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cs typeface="+mn-ea"/>
              <a:sym typeface="+mn-lt"/>
            </a:endParaRPr>
          </a:p>
        </p:txBody>
      </p:sp>
      <p:sp>
        <p:nvSpPr>
          <p:cNvPr id="15" name="文本框 14"/>
          <p:cNvSpPr txBox="1"/>
          <p:nvPr/>
        </p:nvSpPr>
        <p:spPr>
          <a:xfrm>
            <a:off x="220980" y="1671320"/>
            <a:ext cx="4660265" cy="1383665"/>
          </a:xfrm>
          <a:prstGeom prst="rect">
            <a:avLst/>
          </a:prstGeom>
          <a:noFill/>
        </p:spPr>
        <p:txBody>
          <a:bodyPr wrap="square" rtlCol="0">
            <a:spAutoFit/>
          </a:bodyPr>
          <a:lstStyle/>
          <a:p>
            <a:r>
              <a:rPr lang="en-US" altLang="zh-CN" sz="2800" dirty="0" err="1">
                <a:solidFill>
                  <a:schemeClr val="accent1">
                    <a:lumMod val="60000"/>
                    <a:lumOff val="40000"/>
                  </a:schemeClr>
                </a:solidFill>
                <a:latin typeface="+mn-ea"/>
                <a:cs typeface="+mn-ea"/>
                <a:sym typeface="+mn-ea"/>
              </a:rPr>
              <a:t>add_status用于判断当前状态是否已出现过，若出现过则进行剪枝</a:t>
            </a:r>
            <a:endParaRPr lang="en-US" altLang="zh-CN" sz="2800" dirty="0">
              <a:solidFill>
                <a:schemeClr val="accent1">
                  <a:lumMod val="60000"/>
                  <a:lumOff val="40000"/>
                </a:schemeClr>
              </a:solidFill>
              <a:latin typeface="+mn-ea"/>
              <a:cs typeface="+mn-ea"/>
              <a:sym typeface="+mn-ea"/>
            </a:endParaRPr>
          </a:p>
        </p:txBody>
      </p:sp>
      <p:pic>
        <p:nvPicPr>
          <p:cNvPr id="2" name="图片 -2147482557"/>
          <p:cNvPicPr>
            <a:picLocks noChangeAspect="1"/>
          </p:cNvPicPr>
          <p:nvPr/>
        </p:nvPicPr>
        <p:blipFill>
          <a:blip r:embed="rId2"/>
          <a:stretch>
            <a:fillRect/>
          </a:stretch>
        </p:blipFill>
        <p:spPr>
          <a:xfrm>
            <a:off x="2993390" y="2724150"/>
            <a:ext cx="8775065" cy="33401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2" grpId="1" animBg="1"/>
      <p:bldP spid="13" grpId="1" animBg="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92405" y="1642110"/>
            <a:ext cx="11587480" cy="2274570"/>
          </a:xfrm>
          <a:prstGeom prst="rect">
            <a:avLst/>
          </a:prstGeom>
        </p:spPr>
        <p:txBody>
          <a:bodyPr wrap="square" lIns="121907" tIns="60953" rIns="121907" bIns="60953">
            <a:spAutoFit/>
          </a:bodyPr>
          <a:lstStyle/>
          <a:p>
            <a:r>
              <a:rPr lang="en-US" altLang="zh-CN" sz="2800">
                <a:latin typeface="+mn-ea"/>
                <a:cs typeface="+mn-ea"/>
              </a:rPr>
              <a:t>《开心消消乐》是一款乐元素研发的三消类休闲游戏。游戏中消除的对象为小动物的头像，包括小浣熊、小狐狸、小青蛙和小鸡等动物头像。玩家通过移动动物头像位置凑够同行/同列3个或3个以上即可消除。</a:t>
            </a:r>
            <a:endParaRPr lang="en-US" altLang="zh-CN" sz="2800">
              <a:latin typeface="+mj-ea"/>
              <a:ea typeface="+mj-ea"/>
            </a:endParaRPr>
          </a:p>
          <a:p>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2" name="文本框 1"/>
          <p:cNvSpPr txBox="1"/>
          <p:nvPr/>
        </p:nvSpPr>
        <p:spPr>
          <a:xfrm>
            <a:off x="192405" y="3765550"/>
            <a:ext cx="10094595" cy="2245360"/>
          </a:xfrm>
          <a:prstGeom prst="rect">
            <a:avLst/>
          </a:prstGeom>
          <a:noFill/>
        </p:spPr>
        <p:txBody>
          <a:bodyPr wrap="square" rtlCol="0">
            <a:spAutoFit/>
          </a:bodyPr>
          <a:lstStyle/>
          <a:p>
            <a:r>
              <a:rPr lang="en-US" altLang="zh-CN" sz="2800">
                <a:latin typeface="+mn-ea"/>
                <a:cs typeface="+mn-ea"/>
                <a:sym typeface="+mn-ea"/>
              </a:rPr>
              <a:t>现在定义消消乐规则如下：</a:t>
            </a:r>
            <a:endParaRPr lang="en-US" altLang="zh-CN" sz="2800">
              <a:latin typeface="+mn-ea"/>
              <a:cs typeface="+mn-ea"/>
            </a:endParaRPr>
          </a:p>
          <a:p>
            <a:r>
              <a:rPr lang="en-US" altLang="zh-CN" sz="2800">
                <a:latin typeface="+mn-ea"/>
                <a:cs typeface="+mn-ea"/>
                <a:sym typeface="+mn-ea"/>
              </a:rPr>
              <a:t>1、游戏中共允许K种对象，分布在大小为M×N的格子布局中。</a:t>
            </a:r>
            <a:endParaRPr lang="en-US" altLang="zh-CN" sz="2800">
              <a:latin typeface="+mn-ea"/>
              <a:cs typeface="+mn-ea"/>
            </a:endParaRPr>
          </a:p>
          <a:p>
            <a:r>
              <a:rPr lang="en-US" altLang="zh-CN" sz="2800">
                <a:latin typeface="+mn-ea"/>
                <a:cs typeface="+mn-ea"/>
                <a:sym typeface="+mn-ea"/>
              </a:rPr>
              <a:t>2、交换两个对象位置，凑够3个或3个以上即可消除，被消除的空格由正上方对象掉落填充。</a:t>
            </a:r>
            <a:endParaRPr lang="en-US" altLang="zh-CN" sz="2800">
              <a:latin typeface="+mn-ea"/>
              <a:cs typeface="+mn-ea"/>
            </a:endParaRPr>
          </a:p>
          <a:p>
            <a:r>
              <a:rPr lang="en-US" altLang="zh-CN" sz="2800">
                <a:latin typeface="+mn-ea"/>
                <a:cs typeface="+mn-ea"/>
                <a:sym typeface="+mn-ea"/>
              </a:rPr>
              <a:t>3、当没有可通过交换消除的对象时，游戏终止。</a:t>
            </a:r>
            <a:endParaRPr lang="zh-CN" altLang="en-US" sz="280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X步操作的最大得分</a:t>
            </a:r>
            <a:endParaRPr lang="zh-CN" altLang="en-US" sz="2800" b="1"/>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15" name="文本框 14"/>
          <p:cNvSpPr txBox="1"/>
          <p:nvPr/>
        </p:nvSpPr>
        <p:spPr>
          <a:xfrm>
            <a:off x="180340" y="2913498"/>
            <a:ext cx="4660265" cy="2245360"/>
          </a:xfrm>
          <a:prstGeom prst="rect">
            <a:avLst/>
          </a:prstGeom>
          <a:noFill/>
        </p:spPr>
        <p:txBody>
          <a:bodyPr wrap="square" rtlCol="0">
            <a:spAutoFit/>
          </a:bodyPr>
          <a:lstStyle/>
          <a:p>
            <a:r>
              <a:rPr lang="en-US" altLang="zh-CN" sz="2800" dirty="0" err="1">
                <a:solidFill>
                  <a:schemeClr val="accent1">
                    <a:lumMod val="60000"/>
                    <a:lumOff val="40000"/>
                  </a:schemeClr>
                </a:solidFill>
                <a:latin typeface="+mn-ea"/>
                <a:cs typeface="+mn-ea"/>
                <a:sym typeface="+mn-ea"/>
              </a:rPr>
              <a:t>现在整个代码的实现已基本讲解完，我们运行一些小规模数据，对其得到的分数和所消耗的时间进行观测和记录</a:t>
            </a:r>
            <a:r>
              <a:rPr lang="en-US" altLang="zh-CN" sz="2800" dirty="0">
                <a:solidFill>
                  <a:schemeClr val="accent1">
                    <a:lumMod val="60000"/>
                    <a:lumOff val="40000"/>
                  </a:schemeClr>
                </a:solidFill>
                <a:latin typeface="+mn-ea"/>
                <a:cs typeface="+mn-ea"/>
                <a:sym typeface="+mn-ea"/>
              </a:rPr>
              <a:t>。</a:t>
            </a:r>
          </a:p>
        </p:txBody>
      </p:sp>
      <p:sp>
        <p:nvSpPr>
          <p:cNvPr id="8" name="文本框 7"/>
          <p:cNvSpPr txBox="1"/>
          <p:nvPr/>
        </p:nvSpPr>
        <p:spPr>
          <a:xfrm>
            <a:off x="5432824" y="2913498"/>
            <a:ext cx="4660265" cy="1815882"/>
          </a:xfrm>
          <a:prstGeom prst="rect">
            <a:avLst/>
          </a:prstGeom>
          <a:noFill/>
        </p:spPr>
        <p:txBody>
          <a:bodyPr wrap="square" rtlCol="0">
            <a:spAutoFit/>
          </a:bodyPr>
          <a:lstStyle/>
          <a:p>
            <a:r>
              <a:rPr lang="en-US" altLang="zh-CN" sz="2800" dirty="0" smtClean="0">
                <a:solidFill>
                  <a:schemeClr val="accent1">
                    <a:lumMod val="60000"/>
                    <a:lumOff val="40000"/>
                  </a:schemeClr>
                </a:solidFill>
                <a:latin typeface="+mn-ea"/>
                <a:cs typeface="+mn-ea"/>
                <a:sym typeface="+mn-ea"/>
              </a:rPr>
              <a:t>Debug:</a:t>
            </a:r>
          </a:p>
          <a:p>
            <a:r>
              <a:rPr lang="en-US" altLang="zh-CN" sz="2800" dirty="0" smtClean="0">
                <a:solidFill>
                  <a:schemeClr val="accent1">
                    <a:lumMod val="60000"/>
                    <a:lumOff val="40000"/>
                  </a:schemeClr>
                </a:solidFill>
                <a:latin typeface="+mn-ea"/>
                <a:cs typeface="+mn-ea"/>
                <a:sym typeface="+mn-ea"/>
              </a:rPr>
              <a:t>Judge row/col</a:t>
            </a:r>
          </a:p>
          <a:p>
            <a:r>
              <a:rPr lang="en-US" altLang="zh-CN" sz="2800" dirty="0" smtClean="0">
                <a:solidFill>
                  <a:schemeClr val="accent1">
                    <a:lumMod val="60000"/>
                    <a:lumOff val="40000"/>
                  </a:schemeClr>
                </a:solidFill>
                <a:latin typeface="+mn-ea"/>
                <a:cs typeface="+mn-ea"/>
                <a:sym typeface="+mn-ea"/>
              </a:rPr>
              <a:t>Down</a:t>
            </a:r>
            <a:r>
              <a:rPr lang="zh-CN" altLang="en-US" sz="2800" dirty="0" smtClean="0">
                <a:solidFill>
                  <a:schemeClr val="accent1">
                    <a:lumMod val="60000"/>
                    <a:lumOff val="40000"/>
                  </a:schemeClr>
                </a:solidFill>
                <a:latin typeface="+mn-ea"/>
                <a:cs typeface="+mn-ea"/>
                <a:sym typeface="+mn-ea"/>
              </a:rPr>
              <a:t>后的操作 </a:t>
            </a:r>
            <a:r>
              <a:rPr lang="en-US" altLang="zh-CN" sz="2800" smtClean="0">
                <a:solidFill>
                  <a:schemeClr val="accent1">
                    <a:lumMod val="60000"/>
                    <a:lumOff val="40000"/>
                  </a:schemeClr>
                </a:solidFill>
                <a:latin typeface="+mn-ea"/>
                <a:cs typeface="+mn-ea"/>
                <a:sym typeface="+mn-ea"/>
              </a:rPr>
              <a:t>cur3 tmp3</a:t>
            </a:r>
            <a:endParaRPr lang="en-US" altLang="zh-CN" sz="2800" dirty="0" smtClean="0">
              <a:solidFill>
                <a:schemeClr val="accent1">
                  <a:lumMod val="60000"/>
                  <a:lumOff val="40000"/>
                </a:schemeClr>
              </a:solidFill>
              <a:latin typeface="+mn-ea"/>
              <a:cs typeface="+mn-ea"/>
              <a:sym typeface="+mn-ea"/>
            </a:endParaRPr>
          </a:p>
          <a:p>
            <a:endParaRPr lang="en-US" altLang="zh-CN" sz="2800" dirty="0">
              <a:solidFill>
                <a:schemeClr val="accent1">
                  <a:lumMod val="60000"/>
                  <a:lumOff val="40000"/>
                </a:schemeClr>
              </a:solidFill>
              <a:latin typeface="+mn-ea"/>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2"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6" grpId="1" animBg="1"/>
      <p:bldP spid="15" grpId="0"/>
      <p:bldP spid="15" grpId="1"/>
      <p:bldP spid="8" grpId="1"/>
      <p:bldP spid="8"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3" name="直接连接符 2"/>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pic>
        <p:nvPicPr>
          <p:cNvPr id="6" name="图片 5"/>
          <p:cNvPicPr>
            <a:picLocks noChangeAspect="1"/>
          </p:cNvPicPr>
          <p:nvPr/>
        </p:nvPicPr>
        <p:blipFill>
          <a:blip r:embed="rId3"/>
          <a:stretch>
            <a:fillRect/>
          </a:stretch>
        </p:blipFill>
        <p:spPr>
          <a:xfrm>
            <a:off x="4549466" y="1588195"/>
            <a:ext cx="3438525" cy="2724150"/>
          </a:xfrm>
          <a:prstGeom prst="rect">
            <a:avLst/>
          </a:prstGeom>
        </p:spPr>
      </p:pic>
      <p:sp>
        <p:nvSpPr>
          <p:cNvPr id="7" name="文本框 6"/>
          <p:cNvSpPr txBox="1"/>
          <p:nvPr/>
        </p:nvSpPr>
        <p:spPr>
          <a:xfrm>
            <a:off x="220980" y="1958964"/>
            <a:ext cx="4660265" cy="523220"/>
          </a:xfrm>
          <a:prstGeom prst="rect">
            <a:avLst/>
          </a:prstGeom>
          <a:noFill/>
        </p:spPr>
        <p:txBody>
          <a:bodyPr wrap="square" rtlCol="0">
            <a:spAutoFit/>
          </a:bodyPr>
          <a:lstStyle/>
          <a:p>
            <a:r>
              <a:rPr lang="zh-CN" altLang="en-US" sz="2800" dirty="0" smtClean="0">
                <a:solidFill>
                  <a:schemeClr val="accent1">
                    <a:lumMod val="60000"/>
                    <a:lumOff val="40000"/>
                  </a:schemeClr>
                </a:solidFill>
                <a:latin typeface="+mn-ea"/>
                <a:cs typeface="+mn-ea"/>
                <a:sym typeface="+mn-ea"/>
              </a:rPr>
              <a:t>方法一：精度高，剪枝差</a:t>
            </a:r>
            <a:endParaRPr lang="en-US" altLang="zh-CN" sz="2800" dirty="0" smtClean="0">
              <a:solidFill>
                <a:schemeClr val="accent1">
                  <a:lumMod val="60000"/>
                  <a:lumOff val="40000"/>
                </a:schemeClr>
              </a:solidFill>
              <a:latin typeface="+mn-ea"/>
              <a:cs typeface="+mn-ea"/>
              <a:sym typeface="+mn-ea"/>
            </a:endParaRPr>
          </a:p>
        </p:txBody>
      </p:sp>
      <p:sp>
        <p:nvSpPr>
          <p:cNvPr id="8" name="文本框 7"/>
          <p:cNvSpPr txBox="1"/>
          <p:nvPr/>
        </p:nvSpPr>
        <p:spPr>
          <a:xfrm>
            <a:off x="220980" y="3486774"/>
            <a:ext cx="4660265" cy="523220"/>
          </a:xfrm>
          <a:prstGeom prst="rect">
            <a:avLst/>
          </a:prstGeom>
          <a:noFill/>
        </p:spPr>
        <p:txBody>
          <a:bodyPr wrap="square" rtlCol="0">
            <a:spAutoFit/>
          </a:bodyPr>
          <a:lstStyle/>
          <a:p>
            <a:r>
              <a:rPr lang="zh-CN" altLang="en-US" sz="2800" dirty="0" smtClean="0">
                <a:solidFill>
                  <a:schemeClr val="accent1">
                    <a:lumMod val="60000"/>
                    <a:lumOff val="40000"/>
                  </a:schemeClr>
                </a:solidFill>
                <a:latin typeface="+mn-ea"/>
                <a:cs typeface="+mn-ea"/>
                <a:sym typeface="+mn-ea"/>
              </a:rPr>
              <a:t>方法</a:t>
            </a:r>
            <a:r>
              <a:rPr lang="zh-CN" altLang="en-US" sz="2800" dirty="0">
                <a:solidFill>
                  <a:schemeClr val="accent1">
                    <a:lumMod val="60000"/>
                    <a:lumOff val="40000"/>
                  </a:schemeClr>
                </a:solidFill>
                <a:latin typeface="+mn-ea"/>
                <a:cs typeface="+mn-ea"/>
                <a:sym typeface="+mn-ea"/>
              </a:rPr>
              <a:t>二</a:t>
            </a:r>
            <a:r>
              <a:rPr lang="zh-CN" altLang="en-US" sz="2800" dirty="0" smtClean="0">
                <a:solidFill>
                  <a:schemeClr val="accent1">
                    <a:lumMod val="60000"/>
                    <a:lumOff val="40000"/>
                  </a:schemeClr>
                </a:solidFill>
                <a:latin typeface="+mn-ea"/>
                <a:cs typeface="+mn-ea"/>
                <a:sym typeface="+mn-ea"/>
              </a:rPr>
              <a:t>：精度低，剪枝快</a:t>
            </a:r>
            <a:endParaRPr lang="en-US" altLang="zh-CN" sz="2800" dirty="0" smtClean="0">
              <a:solidFill>
                <a:schemeClr val="accent1">
                  <a:lumMod val="60000"/>
                  <a:lumOff val="40000"/>
                </a:schemeClr>
              </a:solidFill>
              <a:latin typeface="+mn-ea"/>
              <a:cs typeface="+mn-ea"/>
              <a:sym typeface="+mn-ea"/>
            </a:endParaRPr>
          </a:p>
        </p:txBody>
      </p:sp>
      <p:pic>
        <p:nvPicPr>
          <p:cNvPr id="9" name="图片 8"/>
          <p:cNvPicPr>
            <a:picLocks noChangeAspect="1"/>
          </p:cNvPicPr>
          <p:nvPr/>
        </p:nvPicPr>
        <p:blipFill>
          <a:blip r:embed="rId4"/>
          <a:stretch>
            <a:fillRect/>
          </a:stretch>
        </p:blipFill>
        <p:spPr>
          <a:xfrm>
            <a:off x="8241347" y="3258174"/>
            <a:ext cx="3619500" cy="3267075"/>
          </a:xfrm>
          <a:prstGeom prst="rect">
            <a:avLst/>
          </a:prstGeom>
        </p:spPr>
      </p:pic>
      <p:pic>
        <p:nvPicPr>
          <p:cNvPr id="10" name="图片 9"/>
          <p:cNvPicPr>
            <a:picLocks noChangeAspect="1"/>
          </p:cNvPicPr>
          <p:nvPr/>
        </p:nvPicPr>
        <p:blipFill>
          <a:blip r:embed="rId5"/>
          <a:stretch>
            <a:fillRect/>
          </a:stretch>
        </p:blipFill>
        <p:spPr>
          <a:xfrm>
            <a:off x="1402967" y="4891711"/>
            <a:ext cx="3736592" cy="1119629"/>
          </a:xfrm>
          <a:prstGeom prst="rect">
            <a:avLst/>
          </a:prstGeom>
        </p:spPr>
      </p:pic>
    </p:spTree>
    <p:extLst>
      <p:ext uri="{BB962C8B-B14F-4D97-AF65-F5344CB8AC3E}">
        <p14:creationId xmlns:p14="http://schemas.microsoft.com/office/powerpoint/2010/main" val="399324508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000" fill="hold">
                                          <p:stCondLst>
                                            <p:cond delay="0"/>
                                          </p:stCondLst>
                                        </p:cTn>
                                        <p:tgtEl>
                                          <p:spTgt spid="5"/>
                                        </p:tgtEl>
                                        <p:attrNameLst>
                                          <p:attrName>style.visibility</p:attrName>
                                        </p:attrNameLst>
                                      </p:cBhvr>
                                      <p:to>
                                        <p:strVal val="visible"/>
                                      </p:to>
                                    </p:set>
                                    <p:animEffect transition="in" filter="wheel(1)">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7"/>
                                        </p:tgtEl>
                                        <p:attrNameLst>
                                          <p:attrName>style.visibility</p:attrName>
                                        </p:attrNameLst>
                                      </p:cBhvr>
                                      <p:to>
                                        <p:strVal val="visible"/>
                                      </p:to>
                                    </p:set>
                                    <p:animEffect transition="in" filter="wipe(up)">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000" fill="hold">
                                          <p:stCondLst>
                                            <p:cond delay="0"/>
                                          </p:stCondLst>
                                        </p:cTn>
                                        <p:tgtEl>
                                          <p:spTgt spid="8"/>
                                        </p:tgtEl>
                                        <p:attrNameLst>
                                          <p:attrName>style.visibility</p:attrName>
                                        </p:attrNameLst>
                                      </p:cBhvr>
                                      <p:to>
                                        <p:strVal val="visible"/>
                                      </p:to>
                                    </p:set>
                                    <p:animEffect transition="in" filter="wipe(up)">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1+#ppt_w/2"/>
                                          </p:val>
                                        </p:tav>
                                        <p:tav tm="100000">
                                          <p:val>
                                            <p:strVal val="#ppt_x"/>
                                          </p:val>
                                        </p:tav>
                                      </p:tavLst>
                                    </p:anim>
                                    <p:anim calcmode="lin" valueType="num">
                                      <p:cBhvr additive="base">
                                        <p:cTn id="4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1+#ppt_w/2"/>
                                          </p:val>
                                        </p:tav>
                                        <p:tav tm="100000">
                                          <p:val>
                                            <p:strVal val="#ppt_x"/>
                                          </p:val>
                                        </p:tav>
                                      </p:tavLst>
                                    </p:anim>
                                    <p:anim calcmode="lin" valueType="num">
                                      <p:cBhvr additive="base">
                                        <p:cTn id="5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ldLvl="0" animBg="1"/>
      <p:bldP spid="4" grpId="1" animBg="1"/>
      <p:bldP spid="7" grpId="0"/>
      <p:bldP spid="7" grpId="1"/>
      <p:bldP spid="8" grpId="0"/>
      <p:bldP spid="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4886" y="2254468"/>
            <a:ext cx="11797114" cy="1863944"/>
          </a:xfrm>
          <a:prstGeom prst="rect">
            <a:avLst/>
          </a:prstGeom>
        </p:spPr>
      </p:pic>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矩形 6"/>
          <p:cNvSpPr/>
          <p:nvPr/>
        </p:nvSpPr>
        <p:spPr>
          <a:xfrm>
            <a:off x="11341228" y="2773065"/>
            <a:ext cx="819807" cy="1345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541284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5" grpId="1"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pic>
        <p:nvPicPr>
          <p:cNvPr id="7" name="图片 6"/>
          <p:cNvPicPr>
            <a:picLocks noChangeAspect="1"/>
          </p:cNvPicPr>
          <p:nvPr/>
        </p:nvPicPr>
        <p:blipFill>
          <a:blip r:embed="rId3"/>
          <a:stretch>
            <a:fillRect/>
          </a:stretch>
        </p:blipFill>
        <p:spPr>
          <a:xfrm>
            <a:off x="0" y="2353040"/>
            <a:ext cx="12076997" cy="1966584"/>
          </a:xfrm>
          <a:prstGeom prst="rect">
            <a:avLst/>
          </a:prstGeom>
        </p:spPr>
      </p:pic>
      <p:sp>
        <p:nvSpPr>
          <p:cNvPr id="8" name="矩形 7"/>
          <p:cNvSpPr/>
          <p:nvPr/>
        </p:nvSpPr>
        <p:spPr>
          <a:xfrm>
            <a:off x="11204245" y="2800984"/>
            <a:ext cx="765810" cy="1506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06162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000" fill="hold">
                                          <p:stCondLst>
                                            <p:cond delay="0"/>
                                          </p:stCondLst>
                                        </p:cTn>
                                        <p:tgtEl>
                                          <p:spTgt spid="7"/>
                                        </p:tgtEl>
                                        <p:attrNameLst>
                                          <p:attrName>style.visibility</p:attrName>
                                        </p:attrNameLst>
                                      </p:cBhvr>
                                      <p:to>
                                        <p:strVal val="visible"/>
                                      </p:to>
                                    </p:set>
                                    <p:animEffect transition="in" filter="wipe(up)">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0114" y="2331167"/>
            <a:ext cx="11091425" cy="1815163"/>
          </a:xfrm>
          <a:prstGeom prst="rect">
            <a:avLst/>
          </a:prstGeom>
        </p:spPr>
      </p:pic>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8" name="矩形 7"/>
          <p:cNvSpPr/>
          <p:nvPr/>
        </p:nvSpPr>
        <p:spPr>
          <a:xfrm>
            <a:off x="6615827" y="3669443"/>
            <a:ext cx="819807" cy="25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72193" y="2800983"/>
            <a:ext cx="819807" cy="1345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8280" y="4573132"/>
            <a:ext cx="8884920" cy="1815882"/>
          </a:xfrm>
          <a:prstGeom prst="rect">
            <a:avLst/>
          </a:prstGeom>
          <a:noFill/>
        </p:spPr>
        <p:txBody>
          <a:bodyPr wrap="square" rtlCol="0">
            <a:spAutoFit/>
          </a:bodyPr>
          <a:lstStyle/>
          <a:p>
            <a:r>
              <a:rPr lang="zh-CN" altLang="zh-CN" sz="2800" dirty="0">
                <a:solidFill>
                  <a:schemeClr val="accent1">
                    <a:lumMod val="40000"/>
                    <a:lumOff val="60000"/>
                  </a:schemeClr>
                </a:solidFill>
              </a:rPr>
              <a:t>从以上例子我们可以得知，在数据规模较小的情况下，剪枝</a:t>
            </a:r>
            <a:r>
              <a:rPr lang="en-US" altLang="zh-CN" sz="2800" dirty="0">
                <a:solidFill>
                  <a:schemeClr val="accent1">
                    <a:lumMod val="40000"/>
                    <a:lumOff val="60000"/>
                  </a:schemeClr>
                </a:solidFill>
              </a:rPr>
              <a:t>1</a:t>
            </a:r>
            <a:r>
              <a:rPr lang="zh-CN" altLang="zh-CN" sz="2800" dirty="0">
                <a:solidFill>
                  <a:schemeClr val="accent1">
                    <a:lumMod val="40000"/>
                    <a:lumOff val="60000"/>
                  </a:schemeClr>
                </a:solidFill>
              </a:rPr>
              <a:t>的准确度还是比较高的，但是相应的，剪枝</a:t>
            </a:r>
            <a:r>
              <a:rPr lang="en-US" altLang="zh-CN" sz="2800" dirty="0">
                <a:solidFill>
                  <a:schemeClr val="accent1">
                    <a:lumMod val="40000"/>
                    <a:lumOff val="60000"/>
                  </a:schemeClr>
                </a:solidFill>
              </a:rPr>
              <a:t>1</a:t>
            </a:r>
            <a:r>
              <a:rPr lang="zh-CN" altLang="zh-CN" sz="2800" dirty="0">
                <a:solidFill>
                  <a:schemeClr val="accent1">
                    <a:lumMod val="40000"/>
                    <a:lumOff val="60000"/>
                  </a:schemeClr>
                </a:solidFill>
              </a:rPr>
              <a:t>所耗时间相对比较大，剪枝</a:t>
            </a:r>
            <a:r>
              <a:rPr lang="en-US" altLang="zh-CN" sz="2800" dirty="0">
                <a:solidFill>
                  <a:schemeClr val="accent1">
                    <a:lumMod val="40000"/>
                    <a:lumOff val="60000"/>
                  </a:schemeClr>
                </a:solidFill>
              </a:rPr>
              <a:t>2</a:t>
            </a:r>
            <a:r>
              <a:rPr lang="zh-CN" altLang="zh-CN" sz="2800" dirty="0">
                <a:solidFill>
                  <a:schemeClr val="accent1">
                    <a:lumMod val="40000"/>
                    <a:lumOff val="60000"/>
                  </a:schemeClr>
                </a:solidFill>
              </a:rPr>
              <a:t>的准确度有所降低，但相对的其准确度有所升高了。</a:t>
            </a:r>
            <a:endParaRPr lang="en-US" altLang="zh-CN" sz="2800" dirty="0" smtClean="0">
              <a:solidFill>
                <a:schemeClr val="accent1">
                  <a:lumMod val="40000"/>
                  <a:lumOff val="60000"/>
                </a:schemeClr>
              </a:solidFill>
              <a:latin typeface="+mn-ea"/>
              <a:cs typeface="+mn-ea"/>
              <a:sym typeface="+mn-ea"/>
            </a:endParaRPr>
          </a:p>
        </p:txBody>
      </p:sp>
    </p:spTree>
    <p:extLst>
      <p:ext uri="{BB962C8B-B14F-4D97-AF65-F5344CB8AC3E}">
        <p14:creationId xmlns:p14="http://schemas.microsoft.com/office/powerpoint/2010/main" val="363553483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000"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9" grpId="0" animBg="1"/>
      <p:bldP spid="10" grpId="0"/>
      <p:bldP spid="10"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100" y="2841415"/>
            <a:ext cx="5948503" cy="3590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0" y="1457329"/>
            <a:ext cx="8884920" cy="1384995"/>
          </a:xfrm>
          <a:prstGeom prst="rect">
            <a:avLst/>
          </a:prstGeom>
          <a:noFill/>
        </p:spPr>
        <p:txBody>
          <a:bodyPr wrap="square" rtlCol="0">
            <a:spAutoFit/>
          </a:bodyPr>
          <a:lstStyle>
            <a:defPPr>
              <a:defRPr lang="zh-CN"/>
            </a:defPPr>
            <a:lvl1pPr>
              <a:defRPr sz="2800">
                <a:solidFill>
                  <a:schemeClr val="accent1">
                    <a:lumMod val="40000"/>
                    <a:lumOff val="60000"/>
                  </a:schemeClr>
                </a:solidFill>
              </a:defRPr>
            </a:lvl1pPr>
          </a:lstStyle>
          <a:p>
            <a:r>
              <a:rPr lang="zh-CN" altLang="en-US" dirty="0"/>
              <a:t>对于这两种剪枝的特点都很明显，剪枝的时候我们不可能精确度和准确性同时兼顾。接下来我们跑下剪枝</a:t>
            </a:r>
            <a:r>
              <a:rPr lang="en-US" altLang="zh-CN" dirty="0"/>
              <a:t>2</a:t>
            </a:r>
            <a:r>
              <a:rPr lang="zh-CN" altLang="en-US" dirty="0"/>
              <a:t>能得到的最大规模，以及对应得到的分数。</a:t>
            </a:r>
            <a:endParaRPr lang="en-US" altLang="zh-CN" dirty="0">
              <a:sym typeface="+mn-ea"/>
            </a:endParaRPr>
          </a:p>
        </p:txBody>
      </p:sp>
      <p:sp>
        <p:nvSpPr>
          <p:cNvPr id="4" name="文本框 3"/>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5" name="直接连接符 4"/>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841414"/>
            <a:ext cx="5109373"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19033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2051"/>
                                        </p:tgtEl>
                                        <p:attrNameLst>
                                          <p:attrName>style.visibility</p:attrName>
                                        </p:attrNameLst>
                                      </p:cBhvr>
                                      <p:to>
                                        <p:strVal val="visible"/>
                                      </p:to>
                                    </p:set>
                                    <p:animEffect transition="in" filter="wipe(up)">
                                      <p:cBhvr>
                                        <p:cTn id="12" dur="1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2050"/>
                                        </p:tgtEl>
                                        <p:attrNameLst>
                                          <p:attrName>style.visibility</p:attrName>
                                        </p:attrNameLst>
                                      </p:cBhvr>
                                      <p:to>
                                        <p:strVal val="visible"/>
                                      </p:to>
                                    </p:set>
                                    <p:animEffect transition="in" filter="wipe(up)">
                                      <p:cBhvr>
                                        <p:cTn id="1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457329"/>
            <a:ext cx="8884920" cy="1384995"/>
          </a:xfrm>
          <a:prstGeom prst="rect">
            <a:avLst/>
          </a:prstGeom>
          <a:noFill/>
        </p:spPr>
        <p:txBody>
          <a:bodyPr wrap="square" rtlCol="0">
            <a:spAutoFit/>
          </a:bodyPr>
          <a:lstStyle/>
          <a:p>
            <a:r>
              <a:rPr lang="zh-CN" altLang="en-US" sz="2800" dirty="0" smtClean="0">
                <a:solidFill>
                  <a:schemeClr val="accent1">
                    <a:lumMod val="40000"/>
                    <a:lumOff val="60000"/>
                  </a:schemeClr>
                </a:solidFill>
              </a:rPr>
              <a:t>这</a:t>
            </a:r>
            <a:r>
              <a:rPr lang="zh-CN" altLang="en-US" sz="2800" dirty="0">
                <a:solidFill>
                  <a:schemeClr val="accent1">
                    <a:lumMod val="40000"/>
                    <a:lumOff val="60000"/>
                  </a:schemeClr>
                </a:solidFill>
              </a:rPr>
              <a:t>些</a:t>
            </a:r>
            <a:r>
              <a:rPr lang="zh-CN" altLang="en-US" sz="2800" dirty="0" smtClean="0">
                <a:solidFill>
                  <a:schemeClr val="accent1">
                    <a:lumMod val="40000"/>
                    <a:lumOff val="60000"/>
                  </a:schemeClr>
                </a:solidFill>
              </a:rPr>
              <a:t>例子</a:t>
            </a:r>
            <a:r>
              <a:rPr lang="zh-CN" altLang="en-US" sz="2800" dirty="0">
                <a:solidFill>
                  <a:schemeClr val="accent1">
                    <a:lumMod val="40000"/>
                    <a:lumOff val="60000"/>
                  </a:schemeClr>
                </a:solidFill>
              </a:rPr>
              <a:t>得分情况低，且消耗时间少，说明在</a:t>
            </a:r>
            <a:r>
              <a:rPr lang="zh-CN" altLang="en-US" sz="2800" dirty="0" smtClean="0">
                <a:solidFill>
                  <a:schemeClr val="accent1">
                    <a:lumMod val="40000"/>
                    <a:lumOff val="60000"/>
                  </a:schemeClr>
                </a:solidFill>
              </a:rPr>
              <a:t>这些例子</a:t>
            </a:r>
            <a:r>
              <a:rPr lang="zh-CN" altLang="en-US" sz="2800" dirty="0">
                <a:solidFill>
                  <a:schemeClr val="accent1">
                    <a:lumMod val="40000"/>
                    <a:lumOff val="60000"/>
                  </a:schemeClr>
                </a:solidFill>
              </a:rPr>
              <a:t>中剪枝方法</a:t>
            </a:r>
            <a:r>
              <a:rPr lang="en-US" altLang="zh-CN" sz="2800" dirty="0">
                <a:solidFill>
                  <a:schemeClr val="accent1">
                    <a:lumMod val="40000"/>
                    <a:lumOff val="60000"/>
                  </a:schemeClr>
                </a:solidFill>
              </a:rPr>
              <a:t>2</a:t>
            </a:r>
            <a:r>
              <a:rPr lang="zh-CN" altLang="en-US" sz="2800" dirty="0">
                <a:solidFill>
                  <a:schemeClr val="accent1">
                    <a:lumMod val="40000"/>
                    <a:lumOff val="60000"/>
                  </a:schemeClr>
                </a:solidFill>
              </a:rPr>
              <a:t>剪枝也过于多，导致得到的解和最优解相差比较大，相应的其运行时间比较短。</a:t>
            </a:r>
            <a:endParaRPr lang="en-US" altLang="zh-CN" sz="2800" dirty="0" smtClean="0">
              <a:solidFill>
                <a:schemeClr val="accent1">
                  <a:lumMod val="40000"/>
                  <a:lumOff val="60000"/>
                </a:schemeClr>
              </a:solidFill>
              <a:latin typeface="+mn-ea"/>
              <a:cs typeface="+mn-ea"/>
              <a:sym typeface="+mn-ea"/>
            </a:endParaRPr>
          </a:p>
        </p:txBody>
      </p:sp>
      <p:sp>
        <p:nvSpPr>
          <p:cNvPr id="4" name="文本框 3"/>
          <p:cNvSpPr txBox="1"/>
          <p:nvPr/>
        </p:nvSpPr>
        <p:spPr>
          <a:xfrm>
            <a:off x="7366635" y="836930"/>
            <a:ext cx="4035425" cy="521970"/>
          </a:xfrm>
          <a:prstGeom prst="rect">
            <a:avLst/>
          </a:prstGeom>
          <a:noFill/>
        </p:spPr>
        <p:txBody>
          <a:bodyPr wrap="square" rtlCol="0">
            <a:spAutoFit/>
          </a:bodyPr>
          <a:lstStyle/>
          <a:p>
            <a:r>
              <a:rPr lang="zh-CN" altLang="en-US" sz="2800" b="1" dirty="0" smtClean="0">
                <a:latin typeface="+mn-ea"/>
                <a:cs typeface="+mn-ea"/>
                <a:sym typeface="+mn-ea"/>
              </a:rPr>
              <a:t>剪枝</a:t>
            </a:r>
            <a:endParaRPr lang="zh-CN" altLang="en-US" sz="2800" b="1" dirty="0"/>
          </a:p>
        </p:txBody>
      </p:sp>
      <p:cxnSp>
        <p:nvCxnSpPr>
          <p:cNvPr id="5" name="直接连接符 4"/>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868633"/>
            <a:ext cx="5240337" cy="355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659" y="2842324"/>
            <a:ext cx="492442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060959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3074"/>
                                        </p:tgtEl>
                                        <p:attrNameLst>
                                          <p:attrName>style.visibility</p:attrName>
                                        </p:attrNameLst>
                                      </p:cBhvr>
                                      <p:to>
                                        <p:strVal val="visible"/>
                                      </p:to>
                                    </p:set>
                                    <p:animEffect transition="in" filter="wipe(up)">
                                      <p:cBhvr>
                                        <p:cTn id="12" dur="1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3075"/>
                                        </p:tgtEl>
                                        <p:attrNameLst>
                                          <p:attrName>style.visibility</p:attrName>
                                        </p:attrNameLst>
                                      </p:cBhvr>
                                      <p:to>
                                        <p:strVal val="visible"/>
                                      </p:to>
                                    </p:set>
                                    <p:animEffect transition="in" filter="wipe(up)">
                                      <p:cBhvr>
                                        <p:cTn id="1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6"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03</a:t>
            </a:r>
            <a:endParaRPr lang="en-US" altLang="zh-CN" sz="6600" dirty="0">
              <a:solidFill>
                <a:schemeClr val="bg1"/>
              </a:solidFill>
              <a:cs typeface="+mn-ea"/>
              <a:sym typeface="+mn-lt"/>
            </a:endParaRPr>
          </a:p>
        </p:txBody>
      </p:sp>
      <p:sp>
        <p:nvSpPr>
          <p:cNvPr id="30" name="TextBox 3"/>
          <p:cNvSpPr txBox="1"/>
          <p:nvPr/>
        </p:nvSpPr>
        <p:spPr>
          <a:xfrm>
            <a:off x="2671182" y="3982943"/>
            <a:ext cx="2554539" cy="677104"/>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复杂</a:t>
            </a:r>
            <a:r>
              <a:rPr lang="zh-CN" altLang="en-US" sz="3600" b="1" dirty="0" smtClean="0">
                <a:solidFill>
                  <a:schemeClr val="bg1"/>
                </a:solidFill>
                <a:cs typeface="+mn-ea"/>
                <a:sym typeface="+mn-lt"/>
              </a:rPr>
              <a:t>度分析</a:t>
            </a:r>
            <a:endParaRPr lang="zh-CN" altLang="en-US" sz="36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6151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p:stCondLst>
                                    <p:cond delay="0"/>
                                  </p:st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147300" cy="1384995"/>
          </a:xfrm>
          <a:prstGeom prst="rect">
            <a:avLst/>
          </a:prstGeom>
          <a:noFill/>
        </p:spPr>
        <p:txBody>
          <a:bodyPr wrap="square" rtlCol="0">
            <a:spAutoFit/>
          </a:bodyPr>
          <a:lstStyle>
            <a:defPPr>
              <a:defRPr lang="zh-CN"/>
            </a:defPPr>
            <a:lvl1pPr>
              <a:defRPr sz="2800">
                <a:solidFill>
                  <a:schemeClr val="accent1">
                    <a:lumMod val="40000"/>
                    <a:lumOff val="60000"/>
                  </a:schemeClr>
                </a:solidFill>
              </a:defRPr>
            </a:lvl1pPr>
          </a:lstStyle>
          <a:p>
            <a:r>
              <a:rPr lang="zh-CN" altLang="en-US" dirty="0"/>
              <a:t>对于暴力法，当数据规模</a:t>
            </a:r>
            <a:r>
              <a:rPr lang="en-US" altLang="zh-CN" dirty="0"/>
              <a:t>M</a:t>
            </a:r>
            <a:r>
              <a:rPr lang="zh-CN" altLang="en-US" dirty="0"/>
              <a:t>、</a:t>
            </a:r>
            <a:r>
              <a:rPr lang="en-US" altLang="zh-CN" dirty="0"/>
              <a:t>K</a:t>
            </a:r>
            <a:r>
              <a:rPr lang="zh-CN" altLang="en-US" dirty="0"/>
              <a:t>、</a:t>
            </a:r>
            <a:r>
              <a:rPr lang="en-US" altLang="zh-CN" dirty="0"/>
              <a:t>X</a:t>
            </a:r>
            <a:r>
              <a:rPr lang="zh-CN" altLang="en-US" dirty="0"/>
              <a:t>分别为</a:t>
            </a:r>
            <a:r>
              <a:rPr lang="en-US" altLang="zh-CN" dirty="0"/>
              <a:t>4</a:t>
            </a:r>
            <a:r>
              <a:rPr lang="zh-CN" altLang="en-US" dirty="0"/>
              <a:t>、</a:t>
            </a:r>
            <a:r>
              <a:rPr lang="en-US" altLang="zh-CN" dirty="0"/>
              <a:t>4</a:t>
            </a:r>
            <a:r>
              <a:rPr lang="zh-CN" altLang="en-US" dirty="0"/>
              <a:t>、</a:t>
            </a:r>
            <a:r>
              <a:rPr lang="en-US" altLang="zh-CN" dirty="0"/>
              <a:t>8</a:t>
            </a:r>
            <a:r>
              <a:rPr lang="zh-CN" altLang="en-US" dirty="0"/>
              <a:t>时，</a:t>
            </a:r>
            <a:r>
              <a:rPr lang="en-US" altLang="zh-CN" dirty="0"/>
              <a:t>N</a:t>
            </a:r>
            <a:r>
              <a:rPr lang="zh-CN" altLang="en-US" dirty="0"/>
              <a:t>从</a:t>
            </a:r>
            <a:r>
              <a:rPr lang="en-US" altLang="zh-CN" dirty="0"/>
              <a:t>4</a:t>
            </a:r>
            <a:r>
              <a:rPr lang="zh-CN" altLang="en-US" dirty="0"/>
              <a:t>到</a:t>
            </a:r>
            <a:r>
              <a:rPr lang="en-US" altLang="zh-CN" dirty="0"/>
              <a:t>8</a:t>
            </a:r>
            <a:r>
              <a:rPr lang="zh-CN" altLang="en-US" dirty="0"/>
              <a:t>变化时，在取</a:t>
            </a:r>
            <a:r>
              <a:rPr lang="en-US" altLang="zh-CN" dirty="0"/>
              <a:t>20</a:t>
            </a:r>
            <a:r>
              <a:rPr lang="zh-CN" altLang="en-US" dirty="0"/>
              <a:t>组样例的情况下得到的消耗时间如下所示，随着</a:t>
            </a:r>
            <a:r>
              <a:rPr lang="en-US" altLang="zh-CN" dirty="0"/>
              <a:t>N</a:t>
            </a:r>
            <a:r>
              <a:rPr lang="zh-CN" altLang="en-US" dirty="0"/>
              <a:t>规模的增大，所耗时间是成阶乘级别增长的。</a:t>
            </a:r>
            <a:endParaRPr lang="en-US" altLang="zh-CN" dirty="0">
              <a:sym typeface="+mn-ea"/>
            </a:endParaRP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0863"/>
            <a:ext cx="6199629" cy="477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1" y="3090863"/>
            <a:ext cx="5460682" cy="35385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9325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4098"/>
                                        </p:tgtEl>
                                        <p:attrNameLst>
                                          <p:attrName>style.visibility</p:attrName>
                                        </p:attrNameLst>
                                      </p:cBhvr>
                                      <p:to>
                                        <p:strVal val="visible"/>
                                      </p:to>
                                    </p:set>
                                    <p:animEffect transition="in" filter="wipe(up)">
                                      <p:cBhvr>
                                        <p:cTn id="12" dur="10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4099"/>
                                        </p:tgtEl>
                                        <p:attrNameLst>
                                          <p:attrName>style.visibility</p:attrName>
                                        </p:attrNameLst>
                                      </p:cBhvr>
                                      <p:to>
                                        <p:strVal val="visible"/>
                                      </p:to>
                                    </p:set>
                                    <p:animEffect transition="in" filter="wipe(up)">
                                      <p:cBhvr>
                                        <p:cTn id="17"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147300" cy="1384995"/>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规模的增大，所耗时间是成阶乘级别增长的。</a:t>
            </a:r>
            <a:endParaRPr lang="en-US" altLang="zh-CN" sz="2800" dirty="0" smtClean="0">
              <a:solidFill>
                <a:schemeClr val="accent1">
                  <a:lumMod val="40000"/>
                  <a:lumOff val="60000"/>
                </a:schemeClr>
              </a:solidFill>
              <a:latin typeface="+mn-ea"/>
              <a:cs typeface="+mn-ea"/>
              <a:sym typeface="+mn-ea"/>
            </a:endParaRP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090863"/>
            <a:ext cx="564994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065" y="3090863"/>
            <a:ext cx="514572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1187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5122"/>
                                        </p:tgtEl>
                                        <p:attrNameLst>
                                          <p:attrName>style.visibility</p:attrName>
                                        </p:attrNameLst>
                                      </p:cBhvr>
                                      <p:to>
                                        <p:strVal val="visible"/>
                                      </p:to>
                                    </p:set>
                                    <p:animEffect transition="in" filter="wipe(up)">
                                      <p:cBhvr>
                                        <p:cTn id="12" dur="10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5123"/>
                                        </p:tgtEl>
                                        <p:attrNameLst>
                                          <p:attrName>style.visibility</p:attrName>
                                        </p:attrNameLst>
                                      </p:cBhvr>
                                      <p:to>
                                        <p:strVal val="visible"/>
                                      </p:to>
                                    </p:set>
                                    <p:animEffect transition="in" filter="wipe(up)">
                                      <p:cBhvr>
                                        <p:cTn id="17" dur="1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92405" y="1642110"/>
            <a:ext cx="11587480" cy="1412875"/>
          </a:xfrm>
          <a:prstGeom prst="rect">
            <a:avLst/>
          </a:prstGeom>
        </p:spPr>
        <p:txBody>
          <a:bodyPr wrap="square" lIns="121907" tIns="60953" rIns="121907" bIns="60953">
            <a:spAutoFit/>
          </a:bodyPr>
          <a:lstStyle/>
          <a:p>
            <a:r>
              <a:rPr lang="en-US" altLang="zh-CN" sz="2800">
                <a:latin typeface="+mn-ea"/>
                <a:cs typeface="+mn-ea"/>
              </a:rPr>
              <a:t>一、给定K, M, N编写代码计算通过一步操作（交换）可得的最大得分。</a:t>
            </a:r>
          </a:p>
          <a:p>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2" name="文本框 1"/>
          <p:cNvSpPr txBox="1"/>
          <p:nvPr/>
        </p:nvSpPr>
        <p:spPr>
          <a:xfrm>
            <a:off x="192405" y="2489835"/>
            <a:ext cx="10094595" cy="953135"/>
          </a:xfrm>
          <a:prstGeom prst="rect">
            <a:avLst/>
          </a:prstGeom>
          <a:noFill/>
        </p:spPr>
        <p:txBody>
          <a:bodyPr wrap="square" rtlCol="0">
            <a:spAutoFit/>
          </a:bodyPr>
          <a:lstStyle/>
          <a:p>
            <a:r>
              <a:rPr lang="en-US" altLang="zh-CN" sz="2800">
                <a:latin typeface="+mn-ea"/>
                <a:cs typeface="+mn-ea"/>
                <a:sym typeface="+mn-ea"/>
              </a:rPr>
              <a:t>二、 在一的基础上利用回溯算法，找出X交换步骤之后的最大得分。</a:t>
            </a:r>
          </a:p>
        </p:txBody>
      </p:sp>
      <p:sp>
        <p:nvSpPr>
          <p:cNvPr id="3" name="文本框 2"/>
          <p:cNvSpPr txBox="1"/>
          <p:nvPr/>
        </p:nvSpPr>
        <p:spPr>
          <a:xfrm>
            <a:off x="192405" y="3576955"/>
            <a:ext cx="10094595" cy="1383665"/>
          </a:xfrm>
          <a:prstGeom prst="rect">
            <a:avLst/>
          </a:prstGeom>
          <a:noFill/>
        </p:spPr>
        <p:txBody>
          <a:bodyPr wrap="square" rtlCol="0">
            <a:spAutoFit/>
          </a:bodyPr>
          <a:lstStyle/>
          <a:p>
            <a:r>
              <a:rPr lang="zh-CN" altLang="en-US" sz="2800">
                <a:latin typeface="+mn-ea"/>
                <a:cs typeface="+mn-ea"/>
                <a:sym typeface="+mn-ea"/>
              </a:rPr>
              <a:t>三、</a:t>
            </a:r>
            <a:r>
              <a:rPr lang="en-US" altLang="zh-CN" sz="2800">
                <a:latin typeface="+mn-ea"/>
                <a:cs typeface="+mn-ea"/>
                <a:sym typeface="+mn-ea"/>
              </a:rPr>
              <a:t> 对于数值较大的K、M、N、X，在允许近似最优解的情况下，对2中实现的算法进行优化剪枝。并与内容2中最终结果和执行速度进行比较。</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P spid="3" grpId="0"/>
      <p:bldP spid="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512452"/>
            <a:ext cx="10668000" cy="1815882"/>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2</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6</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规模的增大，所耗时间是成阶乘级别增长的，且增长的速度和</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相比，相对比较快。</a:t>
            </a:r>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97262"/>
            <a:ext cx="626228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1" y="3328334"/>
            <a:ext cx="5282882" cy="321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61415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6146"/>
                                        </p:tgtEl>
                                        <p:attrNameLst>
                                          <p:attrName>style.visibility</p:attrName>
                                        </p:attrNameLst>
                                      </p:cBhvr>
                                      <p:to>
                                        <p:strVal val="visible"/>
                                      </p:to>
                                    </p:set>
                                    <p:animEffect transition="in" filter="wipe(up)">
                                      <p:cBhvr>
                                        <p:cTn id="12" dur="1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6147"/>
                                        </p:tgtEl>
                                        <p:attrNameLst>
                                          <p:attrName>style.visibility</p:attrName>
                                        </p:attrNameLst>
                                      </p:cBhvr>
                                      <p:to>
                                        <p:strVal val="visible"/>
                                      </p:to>
                                    </p:set>
                                    <p:animEffect transition="in" filter="wipe(up)">
                                      <p:cBhvr>
                                        <p:cTn id="17" dur="1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541000" cy="1815882"/>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规模的增大，所耗时间是逐渐减少的，且减少速度在一开始比较明显，在后面消耗时间比较少时，降低的速度就比较不明显</a:t>
            </a:r>
            <a:r>
              <a:rPr lang="zh-CN" altLang="en-US" sz="2800" dirty="0" smtClean="0">
                <a:solidFill>
                  <a:schemeClr val="accent1">
                    <a:lumMod val="40000"/>
                    <a:lumOff val="60000"/>
                  </a:schemeClr>
                </a:solidFill>
              </a:rPr>
              <a:t>了。</a:t>
            </a:r>
            <a:endParaRPr lang="en-US" altLang="zh-CN" sz="2800" dirty="0" smtClean="0">
              <a:solidFill>
                <a:schemeClr val="accent1">
                  <a:lumMod val="40000"/>
                  <a:lumOff val="60000"/>
                </a:schemeClr>
              </a:solidFill>
              <a:latin typeface="+mn-ea"/>
              <a:cs typeface="+mn-ea"/>
              <a:sym typeface="+mn-ea"/>
            </a:endParaRP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71875"/>
            <a:ext cx="60266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065" y="3495040"/>
            <a:ext cx="5148898" cy="304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9631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7170"/>
                                        </p:tgtEl>
                                        <p:attrNameLst>
                                          <p:attrName>style.visibility</p:attrName>
                                        </p:attrNameLst>
                                      </p:cBhvr>
                                      <p:to>
                                        <p:strVal val="visible"/>
                                      </p:to>
                                    </p:set>
                                    <p:animEffect transition="in" filter="wipe(up)">
                                      <p:cBhvr>
                                        <p:cTn id="12" dur="1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7171"/>
                                        </p:tgtEl>
                                        <p:attrNameLst>
                                          <p:attrName>style.visibility</p:attrName>
                                        </p:attrNameLst>
                                      </p:cBhvr>
                                      <p:to>
                                        <p:strVal val="visible"/>
                                      </p:to>
                                    </p:set>
                                    <p:animEffect transition="in" filter="wipe(up)">
                                      <p:cBhvr>
                                        <p:cTn id="17" dur="1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756900" cy="1384995"/>
          </a:xfrm>
          <a:prstGeom prst="rect">
            <a:avLst/>
          </a:prstGeom>
          <a:noFill/>
        </p:spPr>
        <p:txBody>
          <a:bodyPr wrap="square" rtlCol="0">
            <a:spAutoFit/>
          </a:bodyPr>
          <a:lstStyle/>
          <a:p>
            <a:r>
              <a:rPr lang="zh-CN" altLang="en-US" sz="2800" dirty="0">
                <a:solidFill>
                  <a:schemeClr val="accent1">
                    <a:lumMod val="40000"/>
                    <a:lumOff val="60000"/>
                  </a:schemeClr>
                </a:solidFill>
              </a:rPr>
              <a:t>对于剪枝后</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和</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对时间的影响，当数据规模</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规模的增大，所耗时间是成阶乘级别增长的。</a:t>
            </a:r>
            <a:endParaRPr lang="en-US" altLang="zh-CN" sz="2800" dirty="0" smtClean="0">
              <a:solidFill>
                <a:schemeClr val="accent1">
                  <a:lumMod val="40000"/>
                  <a:lumOff val="60000"/>
                </a:schemeClr>
              </a:solidFill>
              <a:latin typeface="+mn-ea"/>
              <a:cs typeface="+mn-ea"/>
              <a:sym typeface="+mn-ea"/>
            </a:endParaRP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03563"/>
            <a:ext cx="60284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301" y="3103563"/>
            <a:ext cx="5310188"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90318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8194"/>
                                        </p:tgtEl>
                                        <p:attrNameLst>
                                          <p:attrName>style.visibility</p:attrName>
                                        </p:attrNameLst>
                                      </p:cBhvr>
                                      <p:to>
                                        <p:strVal val="visible"/>
                                      </p:to>
                                    </p:set>
                                    <p:animEffect transition="in" filter="wipe(up)">
                                      <p:cBhvr>
                                        <p:cTn id="12" dur="10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8195"/>
                                        </p:tgtEl>
                                        <p:attrNameLst>
                                          <p:attrName>style.visibility</p:attrName>
                                        </p:attrNameLst>
                                      </p:cBhvr>
                                      <p:to>
                                        <p:strVal val="visible"/>
                                      </p:to>
                                    </p:set>
                                    <p:animEffect transition="in" filter="wipe(up)">
                                      <p:cBhvr>
                                        <p:cTn id="17" dur="1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147300" cy="1384995"/>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规模的增大，所耗时间是成阶乘级别增长的。</a:t>
            </a:r>
            <a:endParaRPr lang="en-US" altLang="zh-CN" sz="2800" dirty="0" smtClean="0">
              <a:solidFill>
                <a:schemeClr val="accent1">
                  <a:lumMod val="40000"/>
                  <a:lumOff val="60000"/>
                </a:schemeClr>
              </a:solidFill>
              <a:latin typeface="+mn-ea"/>
              <a:cs typeface="+mn-ea"/>
              <a:sym typeface="+mn-ea"/>
            </a:endParaRP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0863"/>
            <a:ext cx="6202459"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300" y="3090863"/>
            <a:ext cx="5210809"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622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9218"/>
                                        </p:tgtEl>
                                        <p:attrNameLst>
                                          <p:attrName>style.visibility</p:attrName>
                                        </p:attrNameLst>
                                      </p:cBhvr>
                                      <p:to>
                                        <p:strVal val="visible"/>
                                      </p:to>
                                    </p:set>
                                    <p:animEffect transition="in" filter="wipe(up)">
                                      <p:cBhvr>
                                        <p:cTn id="12" dur="1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9219"/>
                                        </p:tgtEl>
                                        <p:attrNameLst>
                                          <p:attrName>style.visibility</p:attrName>
                                        </p:attrNameLst>
                                      </p:cBhvr>
                                      <p:to>
                                        <p:strVal val="visible"/>
                                      </p:to>
                                    </p:set>
                                    <p:animEffect transition="in" filter="wipe(up)">
                                      <p:cBhvr>
                                        <p:cTn id="17" dur="1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147300" cy="1384995"/>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2</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6</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规模的增大，所耗时间是成阶乘级别增长的。</a:t>
            </a:r>
            <a:endParaRPr lang="en-US" altLang="zh-CN" sz="2800" dirty="0" smtClean="0">
              <a:solidFill>
                <a:schemeClr val="accent1">
                  <a:lumMod val="40000"/>
                  <a:lumOff val="60000"/>
                </a:schemeClr>
              </a:solidFill>
              <a:latin typeface="+mn-ea"/>
              <a:cs typeface="+mn-ea"/>
              <a:sym typeface="+mn-ea"/>
            </a:endParaRP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0862"/>
            <a:ext cx="5490616"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065" y="3090862"/>
            <a:ext cx="5145723"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33424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10242"/>
                                        </p:tgtEl>
                                        <p:attrNameLst>
                                          <p:attrName>style.visibility</p:attrName>
                                        </p:attrNameLst>
                                      </p:cBhvr>
                                      <p:to>
                                        <p:strVal val="visible"/>
                                      </p:to>
                                    </p:set>
                                    <p:animEffect transition="in" filter="wipe(up)">
                                      <p:cBhvr>
                                        <p:cTn id="12" dur="10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10243"/>
                                        </p:tgtEl>
                                        <p:attrNameLst>
                                          <p:attrName>style.visibility</p:attrName>
                                        </p:attrNameLst>
                                      </p:cBhvr>
                                      <p:to>
                                        <p:strVal val="visible"/>
                                      </p:to>
                                    </p:set>
                                    <p:animEffect transition="in" filter="wipe(up)">
                                      <p:cBhvr>
                                        <p:cTn id="17" dur="1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457329"/>
            <a:ext cx="10147300" cy="1815882"/>
          </a:xfrm>
          <a:prstGeom prst="rect">
            <a:avLst/>
          </a:prstGeom>
          <a:noFill/>
        </p:spPr>
        <p:txBody>
          <a:bodyPr wrap="square" rtlCol="0">
            <a:spAutoFit/>
          </a:bodyPr>
          <a:lstStyle/>
          <a:p>
            <a:r>
              <a:rPr lang="zh-CN" altLang="en-US" sz="2800" dirty="0">
                <a:solidFill>
                  <a:schemeClr val="accent1">
                    <a:lumMod val="40000"/>
                    <a:lumOff val="60000"/>
                  </a:schemeClr>
                </a:solidFill>
              </a:rPr>
              <a:t>当数据规模</a:t>
            </a:r>
            <a:r>
              <a:rPr lang="en-US" altLang="zh-CN" sz="2800" dirty="0">
                <a:solidFill>
                  <a:schemeClr val="accent1">
                    <a:lumMod val="40000"/>
                    <a:lumOff val="60000"/>
                  </a:schemeClr>
                </a:solidFill>
              </a:rPr>
              <a:t>N</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M</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X</a:t>
            </a:r>
            <a:r>
              <a:rPr lang="zh-CN" altLang="en-US" sz="2800" dirty="0">
                <a:solidFill>
                  <a:schemeClr val="accent1">
                    <a:lumMod val="40000"/>
                    <a:lumOff val="60000"/>
                  </a:schemeClr>
                </a:solidFill>
              </a:rPr>
              <a:t>分别为</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时，</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从</a:t>
            </a:r>
            <a:r>
              <a:rPr lang="en-US" altLang="zh-CN" sz="2800" dirty="0">
                <a:solidFill>
                  <a:schemeClr val="accent1">
                    <a:lumMod val="40000"/>
                    <a:lumOff val="60000"/>
                  </a:schemeClr>
                </a:solidFill>
              </a:rPr>
              <a:t>4</a:t>
            </a:r>
            <a:r>
              <a:rPr lang="zh-CN" altLang="en-US" sz="2800" dirty="0">
                <a:solidFill>
                  <a:schemeClr val="accent1">
                    <a:lumMod val="40000"/>
                    <a:lumOff val="60000"/>
                  </a:schemeClr>
                </a:solidFill>
              </a:rPr>
              <a:t>到</a:t>
            </a:r>
            <a:r>
              <a:rPr lang="en-US" altLang="zh-CN" sz="2800" dirty="0">
                <a:solidFill>
                  <a:schemeClr val="accent1">
                    <a:lumMod val="40000"/>
                    <a:lumOff val="60000"/>
                  </a:schemeClr>
                </a:solidFill>
              </a:rPr>
              <a:t>8</a:t>
            </a:r>
            <a:r>
              <a:rPr lang="zh-CN" altLang="en-US" sz="2800" dirty="0">
                <a:solidFill>
                  <a:schemeClr val="accent1">
                    <a:lumMod val="40000"/>
                    <a:lumOff val="60000"/>
                  </a:schemeClr>
                </a:solidFill>
              </a:rPr>
              <a:t>变化时，在取</a:t>
            </a:r>
            <a:r>
              <a:rPr lang="en-US" altLang="zh-CN" sz="2800" dirty="0">
                <a:solidFill>
                  <a:schemeClr val="accent1">
                    <a:lumMod val="40000"/>
                    <a:lumOff val="60000"/>
                  </a:schemeClr>
                </a:solidFill>
              </a:rPr>
              <a:t>20</a:t>
            </a:r>
            <a:r>
              <a:rPr lang="zh-CN" altLang="en-US" sz="2800" dirty="0">
                <a:solidFill>
                  <a:schemeClr val="accent1">
                    <a:lumMod val="40000"/>
                    <a:lumOff val="60000"/>
                  </a:schemeClr>
                </a:solidFill>
              </a:rPr>
              <a:t>组样例的情况下得到的消耗时间如下所示，随着</a:t>
            </a:r>
            <a:r>
              <a:rPr lang="en-US" altLang="zh-CN" sz="2800" dirty="0">
                <a:solidFill>
                  <a:schemeClr val="accent1">
                    <a:lumMod val="40000"/>
                    <a:lumOff val="60000"/>
                  </a:schemeClr>
                </a:solidFill>
              </a:rPr>
              <a:t>K</a:t>
            </a:r>
            <a:r>
              <a:rPr lang="zh-CN" altLang="en-US" sz="2800" dirty="0">
                <a:solidFill>
                  <a:schemeClr val="accent1">
                    <a:lumMod val="40000"/>
                    <a:lumOff val="60000"/>
                  </a:schemeClr>
                </a:solidFill>
              </a:rPr>
              <a:t>规模的增大，所耗时间是逐渐减少的，且减少速度在一开始比较明显，在后面消耗时间比较少时，降低的速度就比较不明显了。</a:t>
            </a:r>
            <a:endParaRPr lang="en-US" altLang="zh-CN" sz="2800" dirty="0" smtClean="0">
              <a:solidFill>
                <a:schemeClr val="accent1">
                  <a:lumMod val="40000"/>
                  <a:lumOff val="60000"/>
                </a:schemeClr>
              </a:solidFill>
              <a:latin typeface="+mn-ea"/>
              <a:cs typeface="+mn-ea"/>
              <a:sym typeface="+mn-ea"/>
            </a:endParaRPr>
          </a:p>
        </p:txBody>
      </p:sp>
      <p:pic>
        <p:nvPicPr>
          <p:cNvPr id="112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67" y="3421062"/>
            <a:ext cx="591619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700" y="3421062"/>
            <a:ext cx="509745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4142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11266"/>
                                        </p:tgtEl>
                                        <p:attrNameLst>
                                          <p:attrName>style.visibility</p:attrName>
                                        </p:attrNameLst>
                                      </p:cBhvr>
                                      <p:to>
                                        <p:strVal val="visible"/>
                                      </p:to>
                                    </p:set>
                                    <p:animEffect transition="in" filter="wipe(up)">
                                      <p:cBhvr>
                                        <p:cTn id="12" dur="10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000" fill="hold">
                                          <p:stCondLst>
                                            <p:cond delay="0"/>
                                          </p:stCondLst>
                                        </p:cTn>
                                        <p:tgtEl>
                                          <p:spTgt spid="11267"/>
                                        </p:tgtEl>
                                        <p:attrNameLst>
                                          <p:attrName>style.visibility</p:attrName>
                                        </p:attrNameLst>
                                      </p:cBhvr>
                                      <p:to>
                                        <p:strVal val="visible"/>
                                      </p:to>
                                    </p:set>
                                    <p:animEffect transition="in" filter="wipe(up)">
                                      <p:cBhvr>
                                        <p:cTn id="17" dur="1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654631"/>
            <a:ext cx="10147300" cy="1815882"/>
          </a:xfrm>
          <a:prstGeom prst="rect">
            <a:avLst/>
          </a:prstGeom>
          <a:noFill/>
        </p:spPr>
        <p:txBody>
          <a:bodyPr wrap="square" rtlCol="0">
            <a:spAutoFit/>
          </a:bodyPr>
          <a:lstStyle/>
          <a:p>
            <a:r>
              <a:rPr lang="zh-CN" altLang="en-US" sz="2800" dirty="0">
                <a:solidFill>
                  <a:schemeClr val="accent1">
                    <a:lumMod val="40000"/>
                    <a:lumOff val="60000"/>
                  </a:schemeClr>
                </a:solidFill>
                <a:latin typeface="+mn-ea"/>
                <a:cs typeface="+mn-ea"/>
                <a:sym typeface="+mn-ea"/>
              </a:rPr>
              <a:t>从以上分析我们可以知道，无论是暴力法还是剪枝后的方法，</a:t>
            </a:r>
            <a:r>
              <a:rPr lang="en-US" altLang="zh-CN" sz="2800" dirty="0">
                <a:solidFill>
                  <a:schemeClr val="accent1">
                    <a:lumMod val="40000"/>
                    <a:lumOff val="60000"/>
                  </a:schemeClr>
                </a:solidFill>
                <a:latin typeface="+mn-ea"/>
                <a:cs typeface="+mn-ea"/>
                <a:sym typeface="+mn-ea"/>
              </a:rPr>
              <a:t>N</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M</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K</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X</a:t>
            </a:r>
            <a:r>
              <a:rPr lang="zh-CN" altLang="en-US" sz="2800" dirty="0">
                <a:solidFill>
                  <a:schemeClr val="accent1">
                    <a:lumMod val="40000"/>
                    <a:lumOff val="60000"/>
                  </a:schemeClr>
                </a:solidFill>
                <a:latin typeface="+mn-ea"/>
                <a:cs typeface="+mn-ea"/>
                <a:sym typeface="+mn-ea"/>
              </a:rPr>
              <a:t>对它们的影响都是一样的层次的，对于</a:t>
            </a:r>
            <a:r>
              <a:rPr lang="en-US" altLang="zh-CN" sz="2800" dirty="0">
                <a:solidFill>
                  <a:schemeClr val="accent1">
                    <a:lumMod val="40000"/>
                    <a:lumOff val="60000"/>
                  </a:schemeClr>
                </a:solidFill>
                <a:latin typeface="+mn-ea"/>
                <a:cs typeface="+mn-ea"/>
                <a:sym typeface="+mn-ea"/>
              </a:rPr>
              <a:t>N</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M</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X</a:t>
            </a:r>
            <a:r>
              <a:rPr lang="zh-CN" altLang="en-US" sz="2800" dirty="0">
                <a:solidFill>
                  <a:schemeClr val="accent1">
                    <a:lumMod val="40000"/>
                    <a:lumOff val="60000"/>
                  </a:schemeClr>
                </a:solidFill>
                <a:latin typeface="+mn-ea"/>
                <a:cs typeface="+mn-ea"/>
                <a:sym typeface="+mn-ea"/>
              </a:rPr>
              <a:t>，其对消耗时间的影响都是阶乘级别的，是正相关的，对于</a:t>
            </a:r>
            <a:r>
              <a:rPr lang="en-US" altLang="zh-CN" sz="2800" dirty="0">
                <a:solidFill>
                  <a:schemeClr val="accent1">
                    <a:lumMod val="40000"/>
                    <a:lumOff val="60000"/>
                  </a:schemeClr>
                </a:solidFill>
                <a:latin typeface="+mn-ea"/>
                <a:cs typeface="+mn-ea"/>
                <a:sym typeface="+mn-ea"/>
              </a:rPr>
              <a:t>K</a:t>
            </a:r>
            <a:r>
              <a:rPr lang="zh-CN" altLang="en-US" sz="2800" dirty="0">
                <a:solidFill>
                  <a:schemeClr val="accent1">
                    <a:lumMod val="40000"/>
                    <a:lumOff val="60000"/>
                  </a:schemeClr>
                </a:solidFill>
                <a:latin typeface="+mn-ea"/>
                <a:cs typeface="+mn-ea"/>
                <a:sym typeface="+mn-ea"/>
              </a:rPr>
              <a:t>，随着其的增长，消耗时间是逐渐减少的，即</a:t>
            </a:r>
            <a:r>
              <a:rPr lang="en-US" altLang="zh-CN" sz="2800" dirty="0">
                <a:solidFill>
                  <a:schemeClr val="accent1">
                    <a:lumMod val="40000"/>
                    <a:lumOff val="60000"/>
                  </a:schemeClr>
                </a:solidFill>
                <a:latin typeface="+mn-ea"/>
                <a:cs typeface="+mn-ea"/>
                <a:sym typeface="+mn-ea"/>
              </a:rPr>
              <a:t>K</a:t>
            </a:r>
            <a:r>
              <a:rPr lang="zh-CN" altLang="en-US" sz="2800" dirty="0">
                <a:solidFill>
                  <a:schemeClr val="accent1">
                    <a:lumMod val="40000"/>
                    <a:lumOff val="60000"/>
                  </a:schemeClr>
                </a:solidFill>
                <a:latin typeface="+mn-ea"/>
                <a:cs typeface="+mn-ea"/>
                <a:sym typeface="+mn-ea"/>
              </a:rPr>
              <a:t>和消耗时间是成反比的。</a:t>
            </a:r>
            <a:endParaRPr lang="en-US" altLang="zh-CN" sz="2800" dirty="0" smtClean="0">
              <a:solidFill>
                <a:schemeClr val="accent1">
                  <a:lumMod val="40000"/>
                  <a:lumOff val="60000"/>
                </a:schemeClr>
              </a:solidFill>
              <a:latin typeface="+mn-ea"/>
              <a:cs typeface="+mn-ea"/>
              <a:sym typeface="+mn-ea"/>
            </a:endParaRPr>
          </a:p>
        </p:txBody>
      </p:sp>
      <p:sp>
        <p:nvSpPr>
          <p:cNvPr id="8" name="文本框 7"/>
          <p:cNvSpPr txBox="1"/>
          <p:nvPr/>
        </p:nvSpPr>
        <p:spPr>
          <a:xfrm>
            <a:off x="0" y="3775531"/>
            <a:ext cx="10147300" cy="1815882"/>
          </a:xfrm>
          <a:prstGeom prst="rect">
            <a:avLst/>
          </a:prstGeom>
          <a:noFill/>
        </p:spPr>
        <p:txBody>
          <a:bodyPr wrap="square" rtlCol="0">
            <a:spAutoFit/>
          </a:bodyPr>
          <a:lstStyle/>
          <a:p>
            <a:r>
              <a:rPr lang="zh-CN" altLang="en-US" sz="2800" dirty="0">
                <a:solidFill>
                  <a:schemeClr val="accent1">
                    <a:lumMod val="40000"/>
                    <a:lumOff val="60000"/>
                  </a:schemeClr>
                </a:solidFill>
                <a:latin typeface="+mn-ea"/>
                <a:cs typeface="+mn-ea"/>
                <a:sym typeface="+mn-ea"/>
              </a:rPr>
              <a:t>由于对于每个特定的样例，其交换次数都是、递归深度在相同规模下都是可能会又很大的差别的，所以对于以上得到的数据和图像只能作为参考，而不能完全把它们作为标准，通过以上的数据不能说</a:t>
            </a:r>
            <a:r>
              <a:rPr lang="en-US" altLang="zh-CN" sz="2800" dirty="0">
                <a:solidFill>
                  <a:schemeClr val="accent1">
                    <a:lumMod val="40000"/>
                    <a:lumOff val="60000"/>
                  </a:schemeClr>
                </a:solidFill>
                <a:latin typeface="+mn-ea"/>
                <a:cs typeface="+mn-ea"/>
                <a:sym typeface="+mn-ea"/>
              </a:rPr>
              <a:t>X</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M</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N</a:t>
            </a:r>
            <a:r>
              <a:rPr lang="zh-CN" altLang="en-US" sz="2800" dirty="0">
                <a:solidFill>
                  <a:schemeClr val="accent1">
                    <a:lumMod val="40000"/>
                    <a:lumOff val="60000"/>
                  </a:schemeClr>
                </a:solidFill>
                <a:latin typeface="+mn-ea"/>
                <a:cs typeface="+mn-ea"/>
                <a:sym typeface="+mn-ea"/>
              </a:rPr>
              <a:t>对消耗时间影响哪个更大一些。。</a:t>
            </a:r>
            <a:endParaRPr lang="en-US" altLang="zh-CN" sz="2800" dirty="0" smtClean="0">
              <a:solidFill>
                <a:schemeClr val="accent1">
                  <a:lumMod val="40000"/>
                  <a:lumOff val="60000"/>
                </a:schemeClr>
              </a:solidFill>
              <a:latin typeface="+mn-ea"/>
              <a:cs typeface="+mn-ea"/>
              <a:sym typeface="+mn-ea"/>
            </a:endParaRPr>
          </a:p>
        </p:txBody>
      </p:sp>
    </p:spTree>
    <p:extLst>
      <p:ext uri="{BB962C8B-B14F-4D97-AF65-F5344CB8AC3E}">
        <p14:creationId xmlns:p14="http://schemas.microsoft.com/office/powerpoint/2010/main" val="21102069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P spid="8" grpId="0"/>
      <p:bldP spid="8"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1654631"/>
            <a:ext cx="10147300" cy="1384995"/>
          </a:xfrm>
          <a:prstGeom prst="rect">
            <a:avLst/>
          </a:prstGeom>
          <a:noFill/>
        </p:spPr>
        <p:txBody>
          <a:bodyPr wrap="square" rtlCol="0">
            <a:spAutoFit/>
          </a:bodyPr>
          <a:lstStyle/>
          <a:p>
            <a:r>
              <a:rPr lang="zh-CN" altLang="en-US" sz="2800" dirty="0">
                <a:solidFill>
                  <a:schemeClr val="accent1">
                    <a:lumMod val="40000"/>
                    <a:lumOff val="60000"/>
                  </a:schemeClr>
                </a:solidFill>
                <a:latin typeface="+mn-ea"/>
                <a:cs typeface="+mn-ea"/>
                <a:sym typeface="+mn-ea"/>
              </a:rPr>
              <a:t>至于</a:t>
            </a:r>
            <a:r>
              <a:rPr lang="en-US" altLang="zh-CN" sz="2800" dirty="0">
                <a:solidFill>
                  <a:schemeClr val="accent1">
                    <a:lumMod val="40000"/>
                    <a:lumOff val="60000"/>
                  </a:schemeClr>
                </a:solidFill>
                <a:latin typeface="+mn-ea"/>
                <a:cs typeface="+mn-ea"/>
                <a:sym typeface="+mn-ea"/>
              </a:rPr>
              <a:t>N</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M</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K</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X</a:t>
            </a:r>
            <a:r>
              <a:rPr lang="zh-CN" altLang="en-US" sz="2800" dirty="0">
                <a:solidFill>
                  <a:schemeClr val="accent1">
                    <a:lumMod val="40000"/>
                    <a:lumOff val="60000"/>
                  </a:schemeClr>
                </a:solidFill>
                <a:latin typeface="+mn-ea"/>
                <a:cs typeface="+mn-ea"/>
                <a:sym typeface="+mn-ea"/>
              </a:rPr>
              <a:t>对该算法的空间复杂度的影响，我们没法定量分析具体的函数表达式出来，但通过对代码的解析我们可以总体上知道。</a:t>
            </a:r>
          </a:p>
        </p:txBody>
      </p:sp>
      <p:sp>
        <p:nvSpPr>
          <p:cNvPr id="8" name="文本框 7"/>
          <p:cNvSpPr txBox="1"/>
          <p:nvPr/>
        </p:nvSpPr>
        <p:spPr>
          <a:xfrm>
            <a:off x="0" y="3237836"/>
            <a:ext cx="10147300" cy="2246769"/>
          </a:xfrm>
          <a:prstGeom prst="rect">
            <a:avLst/>
          </a:prstGeom>
          <a:noFill/>
        </p:spPr>
        <p:txBody>
          <a:bodyPr wrap="square" rtlCol="0">
            <a:spAutoFit/>
          </a:bodyPr>
          <a:lstStyle/>
          <a:p>
            <a:r>
              <a:rPr lang="en-US" altLang="zh-CN" sz="2800" dirty="0">
                <a:solidFill>
                  <a:schemeClr val="accent1">
                    <a:lumMod val="40000"/>
                    <a:lumOff val="60000"/>
                  </a:schemeClr>
                </a:solidFill>
                <a:latin typeface="+mn-ea"/>
                <a:cs typeface="+mn-ea"/>
                <a:sym typeface="+mn-ea"/>
              </a:rPr>
              <a:t>N</a:t>
            </a:r>
            <a:r>
              <a:rPr lang="zh-CN" altLang="en-US" sz="2800" dirty="0">
                <a:solidFill>
                  <a:schemeClr val="accent1">
                    <a:lumMod val="40000"/>
                    <a:lumOff val="60000"/>
                  </a:schemeClr>
                </a:solidFill>
                <a:latin typeface="+mn-ea"/>
                <a:cs typeface="+mn-ea"/>
                <a:sym typeface="+mn-ea"/>
              </a:rPr>
              <a:t>、</a:t>
            </a:r>
            <a:r>
              <a:rPr lang="en-US" altLang="zh-CN" sz="2800" dirty="0">
                <a:solidFill>
                  <a:schemeClr val="accent1">
                    <a:lumMod val="40000"/>
                    <a:lumOff val="60000"/>
                  </a:schemeClr>
                </a:solidFill>
                <a:latin typeface="+mn-ea"/>
                <a:cs typeface="+mn-ea"/>
                <a:sym typeface="+mn-ea"/>
              </a:rPr>
              <a:t>M</a:t>
            </a:r>
            <a:r>
              <a:rPr lang="zh-CN" altLang="en-US" sz="2800" dirty="0">
                <a:solidFill>
                  <a:schemeClr val="accent1">
                    <a:lumMod val="40000"/>
                    <a:lumOff val="60000"/>
                  </a:schemeClr>
                </a:solidFill>
                <a:latin typeface="+mn-ea"/>
                <a:cs typeface="+mn-ea"/>
                <a:sym typeface="+mn-ea"/>
              </a:rPr>
              <a:t>是直接影响矩阵的规模，它们增大，对于空间复杂度的贡献都是阶乘级别的，因为它们会影响到每个深度下的消耗空间，但相对的，由于次算法整个过程只维护一个动态地图，其空间消耗会小一些；对于</a:t>
            </a:r>
            <a:r>
              <a:rPr lang="en-US" altLang="zh-CN" sz="2800" dirty="0">
                <a:solidFill>
                  <a:schemeClr val="accent1">
                    <a:lumMod val="40000"/>
                    <a:lumOff val="60000"/>
                  </a:schemeClr>
                </a:solidFill>
                <a:latin typeface="+mn-ea"/>
                <a:cs typeface="+mn-ea"/>
                <a:sym typeface="+mn-ea"/>
              </a:rPr>
              <a:t>X</a:t>
            </a:r>
            <a:r>
              <a:rPr lang="zh-CN" altLang="en-US" sz="2800" dirty="0">
                <a:solidFill>
                  <a:schemeClr val="accent1">
                    <a:lumMod val="40000"/>
                    <a:lumOff val="60000"/>
                  </a:schemeClr>
                </a:solidFill>
                <a:latin typeface="+mn-ea"/>
                <a:cs typeface="+mn-ea"/>
                <a:sym typeface="+mn-ea"/>
              </a:rPr>
              <a:t>，它是直接影响递归的深度的，所以它对空间复杂度的影响也是阶乘级别的。</a:t>
            </a:r>
            <a:endParaRPr lang="en-US" altLang="zh-CN" sz="2800" dirty="0" smtClean="0">
              <a:solidFill>
                <a:schemeClr val="accent1">
                  <a:lumMod val="40000"/>
                  <a:lumOff val="60000"/>
                </a:schemeClr>
              </a:solidFill>
              <a:latin typeface="+mn-ea"/>
              <a:cs typeface="+mn-ea"/>
              <a:sym typeface="+mn-ea"/>
            </a:endParaRPr>
          </a:p>
        </p:txBody>
      </p:sp>
    </p:spTree>
    <p:extLst>
      <p:ext uri="{BB962C8B-B14F-4D97-AF65-F5344CB8AC3E}">
        <p14:creationId xmlns:p14="http://schemas.microsoft.com/office/powerpoint/2010/main" val="15082955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P spid="8" grpId="0"/>
      <p:bldP spid="8"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66635" y="836930"/>
            <a:ext cx="4035425" cy="521970"/>
          </a:xfrm>
          <a:prstGeom prst="rect">
            <a:avLst/>
          </a:prstGeom>
          <a:noFill/>
        </p:spPr>
        <p:txBody>
          <a:bodyPr wrap="square" rtlCol="0">
            <a:spAutoFit/>
          </a:bodyPr>
          <a:lstStyle/>
          <a:p>
            <a:r>
              <a:rPr lang="zh-CN" altLang="en-US" sz="2800" b="1" dirty="0">
                <a:latin typeface="+mn-ea"/>
                <a:cs typeface="+mn-ea"/>
                <a:sym typeface="+mn-ea"/>
              </a:rPr>
              <a:t>复杂</a:t>
            </a:r>
            <a:r>
              <a:rPr lang="zh-CN" altLang="en-US" sz="2800" b="1" dirty="0" smtClean="0">
                <a:latin typeface="+mn-ea"/>
                <a:cs typeface="+mn-ea"/>
                <a:sym typeface="+mn-ea"/>
              </a:rPr>
              <a:t>度分析</a:t>
            </a:r>
            <a:endParaRPr lang="zh-CN" altLang="en-US" sz="2800" b="1" dirty="0"/>
          </a:p>
        </p:txBody>
      </p:sp>
      <p:cxnSp>
        <p:nvCxnSpPr>
          <p:cNvPr id="4" name="直接连接符 3"/>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
        <p:nvSpPr>
          <p:cNvPr id="7" name="文本框 6"/>
          <p:cNvSpPr txBox="1"/>
          <p:nvPr/>
        </p:nvSpPr>
        <p:spPr>
          <a:xfrm>
            <a:off x="0" y="2107536"/>
            <a:ext cx="8394700" cy="1815882"/>
          </a:xfrm>
          <a:prstGeom prst="rect">
            <a:avLst/>
          </a:prstGeom>
          <a:noFill/>
        </p:spPr>
        <p:txBody>
          <a:bodyPr wrap="square" rtlCol="0">
            <a:spAutoFit/>
          </a:bodyPr>
          <a:lstStyle/>
          <a:p>
            <a:r>
              <a:rPr lang="zh-CN" altLang="en-US" sz="2800" dirty="0">
                <a:solidFill>
                  <a:schemeClr val="accent1">
                    <a:lumMod val="40000"/>
                    <a:lumOff val="60000"/>
                  </a:schemeClr>
                </a:solidFill>
                <a:latin typeface="+mn-ea"/>
                <a:cs typeface="+mn-ea"/>
                <a:sym typeface="+mn-ea"/>
              </a:rPr>
              <a:t>综上我们可以得知，对于递归算法，一般空间复杂度和时间复杂度是相互联系的，如果一个变量对影响了时间复杂度，那么其也影响了空间复杂度。矩阵的规模、递归的深度都会影响空间、时间复杂度。</a:t>
            </a:r>
          </a:p>
        </p:txBody>
      </p:sp>
    </p:spTree>
    <p:extLst>
      <p:ext uri="{BB962C8B-B14F-4D97-AF65-F5344CB8AC3E}">
        <p14:creationId xmlns:p14="http://schemas.microsoft.com/office/powerpoint/2010/main" val="410481108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1920" t="18905" r="6951" b="52969"/>
          <a:stretch>
            <a:fillRect/>
          </a:stretch>
        </p:blipFill>
        <p:spPr>
          <a:xfrm>
            <a:off x="-93980" y="0"/>
            <a:ext cx="12331700" cy="6858000"/>
          </a:xfrm>
          <a:prstGeom prst="rect">
            <a:avLst/>
          </a:prstGeom>
        </p:spPr>
      </p:pic>
      <p:sp>
        <p:nvSpPr>
          <p:cNvPr id="30" name="TextBox 29"/>
          <p:cNvSpPr txBox="1"/>
          <p:nvPr/>
        </p:nvSpPr>
        <p:spPr>
          <a:xfrm>
            <a:off x="5372472" y="1865774"/>
            <a:ext cx="5262979" cy="1107996"/>
          </a:xfrm>
          <a:prstGeom prst="rect">
            <a:avLst/>
          </a:prstGeom>
          <a:noFill/>
        </p:spPr>
        <p:txBody>
          <a:bodyPr wrap="none" rtlCol="0">
            <a:spAutoFit/>
          </a:bodyPr>
          <a:lstStyle/>
          <a:p>
            <a:pPr algn="ctr"/>
            <a:r>
              <a:rPr lang="zh-CN" altLang="en-US" sz="6600" dirty="0">
                <a:solidFill>
                  <a:schemeClr val="bg1"/>
                </a:solidFill>
                <a:cs typeface="+mn-ea"/>
                <a:sym typeface="+mn-lt"/>
              </a:rPr>
              <a:t>感谢您的观看</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57105" y="3025499"/>
            <a:ext cx="3782695" cy="1136015"/>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02</a:t>
            </a:r>
          </a:p>
        </p:txBody>
      </p:sp>
      <p:sp>
        <p:nvSpPr>
          <p:cNvPr id="30" name="TextBox 3"/>
          <p:cNvSpPr txBox="1"/>
          <p:nvPr/>
        </p:nvSpPr>
        <p:spPr>
          <a:xfrm>
            <a:off x="2912766" y="3982943"/>
            <a:ext cx="20713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问题求解</a:t>
            </a: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17170" y="1776730"/>
            <a:ext cx="11587480" cy="2274570"/>
          </a:xfrm>
          <a:prstGeom prst="rect">
            <a:avLst/>
          </a:prstGeom>
        </p:spPr>
        <p:txBody>
          <a:bodyPr wrap="square" lIns="121907" tIns="60953" rIns="121907" bIns="60953">
            <a:spAutoFit/>
          </a:bodyPr>
          <a:lstStyle/>
          <a:p>
            <a:r>
              <a:rPr lang="en-US" altLang="zh-CN" sz="2800">
                <a:solidFill>
                  <a:schemeClr val="accent1">
                    <a:lumMod val="60000"/>
                    <a:lumOff val="40000"/>
                  </a:schemeClr>
                </a:solidFill>
                <a:latin typeface="+mn-ea"/>
                <a:cs typeface="+mn-ea"/>
              </a:rPr>
              <a:t>思路：枚举地图上的每对点，交换他们的位置，如果交换其中至少一个点能凑够同行/同列3个或3个以上，那么可以进行消去。首先初始答案为0，二重循环枚举每个点，找和他相邻的右边或者下边的点并进行交换，此处不用枚举左边和上边的点，因为它上边的点会有这个状态。</a:t>
            </a:r>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3" name="文本框 2"/>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一步操作的最大得分</a:t>
            </a:r>
            <a:endParaRPr lang="zh-CN" altLang="en-US" sz="2800" b="1"/>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000" fill="hold">
                                          <p:stCondLst>
                                            <p:cond delay="0"/>
                                          </p:stCondLst>
                                        </p:cTn>
                                        <p:tgtEl>
                                          <p:spTgt spid="28"/>
                                        </p:tgtEl>
                                        <p:attrNameLst>
                                          <p:attrName>style.visibility</p:attrName>
                                        </p:attrNameLst>
                                      </p:cBhvr>
                                      <p:to>
                                        <p:strVal val="visible"/>
                                      </p:to>
                                    </p:set>
                                    <p:animEffect transition="in" filter="wipe(up)">
                                      <p:cBhvr>
                                        <p:cTn id="3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3" grpId="1"/>
      <p:bldP spid="6" grpId="0" bldLvl="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92405" y="1642110"/>
            <a:ext cx="11587480" cy="5291455"/>
          </a:xfrm>
          <a:prstGeom prst="rect">
            <a:avLst/>
          </a:prstGeom>
        </p:spPr>
        <p:txBody>
          <a:bodyPr wrap="square" lIns="121907" tIns="60953" rIns="121907" bIns="60953">
            <a:spAutoFit/>
          </a:bodyPr>
          <a:lstStyle/>
          <a:p>
            <a:r>
              <a:rPr lang="en-US" altLang="zh-CN" sz="2800">
                <a:latin typeface="+mn-ea"/>
                <a:cs typeface="+mn-ea"/>
              </a:rPr>
              <a:t>ans=0</a:t>
            </a:r>
          </a:p>
          <a:p>
            <a:r>
              <a:rPr lang="en-US" altLang="zh-CN" sz="2800">
                <a:latin typeface="+mn-ea"/>
                <a:cs typeface="+mn-ea"/>
              </a:rPr>
              <a:t>for i=0 to i=N-1</a:t>
            </a:r>
          </a:p>
          <a:p>
            <a:r>
              <a:rPr lang="en-US" altLang="zh-CN" sz="2800">
                <a:latin typeface="+mn-ea"/>
                <a:cs typeface="+mn-ea"/>
              </a:rPr>
              <a:t>  for j=0 to j=M-1</a:t>
            </a:r>
          </a:p>
          <a:p>
            <a:r>
              <a:rPr lang="en-US" altLang="zh-CN" sz="2800">
                <a:latin typeface="+mn-ea"/>
                <a:cs typeface="+mn-ea"/>
              </a:rPr>
              <a:t>      Swap(mp[i][j],mp[i+1][j])</a:t>
            </a:r>
          </a:p>
          <a:p>
            <a:r>
              <a:rPr lang="en-US" altLang="zh-CN" sz="2800">
                <a:latin typeface="+mn-ea"/>
                <a:cs typeface="+mn-ea"/>
              </a:rPr>
              <a:t>      if(judge(mp[i][j],i,j)||judge(mp[i+1][j],i+1,j))</a:t>
            </a:r>
          </a:p>
          <a:p>
            <a:r>
              <a:rPr lang="en-US" altLang="zh-CN" sz="2800">
                <a:latin typeface="+mn-ea"/>
                <a:cs typeface="+mn-ea"/>
              </a:rPr>
              <a:t>          ans=max(ans,cal(mp[i][j],i,j)+cal(mp[i+1][j],i+1,j)</a:t>
            </a:r>
          </a:p>
          <a:p>
            <a:r>
              <a:rPr lang="en-US" altLang="zh-CN" sz="2800">
                <a:latin typeface="+mn-ea"/>
                <a:cs typeface="+mn-ea"/>
              </a:rPr>
              <a:t>      Swap(mp[i][j],mp[i][j+1])</a:t>
            </a:r>
          </a:p>
          <a:p>
            <a:r>
              <a:rPr lang="en-US" altLang="zh-CN" sz="2800">
                <a:latin typeface="+mn-ea"/>
                <a:cs typeface="+mn-ea"/>
              </a:rPr>
              <a:t>      Swap(mp[i][j],mp[i+1][j])</a:t>
            </a:r>
          </a:p>
          <a:p>
            <a:r>
              <a:rPr lang="en-US" altLang="zh-CN" sz="2800">
                <a:latin typeface="+mn-ea"/>
                <a:cs typeface="+mn-ea"/>
              </a:rPr>
              <a:t>if(judge(mp[i][j],mp[i][j+1])||judge(mp[i][j+1],i,j+1))</a:t>
            </a:r>
          </a:p>
          <a:p>
            <a:r>
              <a:rPr lang="en-US" altLang="zh-CN" sz="2800">
                <a:latin typeface="+mn-ea"/>
                <a:cs typeface="+mn-ea"/>
              </a:rPr>
              <a:t>          ans=max(ans,cal(mp[i][j],i,j)+cal(mp[i][j+1],i,j+1)</a:t>
            </a:r>
          </a:p>
          <a:p>
            <a:r>
              <a:rPr lang="en-US" altLang="zh-CN" sz="2800">
                <a:latin typeface="+mn-ea"/>
                <a:cs typeface="+mn-ea"/>
              </a:rPr>
              <a:t>      Swap(mp[i][j],mp[i][j+1])</a:t>
            </a: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3" name="矩形 2"/>
          <p:cNvSpPr/>
          <p:nvPr/>
        </p:nvSpPr>
        <p:spPr>
          <a:xfrm>
            <a:off x="93345" y="918210"/>
            <a:ext cx="11587480" cy="551180"/>
          </a:xfrm>
          <a:prstGeom prst="rect">
            <a:avLst/>
          </a:prstGeom>
        </p:spPr>
        <p:txBody>
          <a:bodyPr wrap="square" lIns="121907" tIns="60953" rIns="121907" bIns="60953">
            <a:spAutoFit/>
          </a:bodyPr>
          <a:lstStyle/>
          <a:p>
            <a:r>
              <a:rPr lang="en-US" altLang="zh-CN" sz="2800">
                <a:solidFill>
                  <a:schemeClr val="accent1">
                    <a:lumMod val="60000"/>
                    <a:lumOff val="40000"/>
                  </a:schemeClr>
                </a:solidFill>
                <a:latin typeface="+mn-ea"/>
                <a:cs typeface="+mn-ea"/>
                <a:sym typeface="+mn-ea"/>
              </a:rPr>
              <a:t>伪代码如下所示</a:t>
            </a:r>
            <a:endParaRPr lang="zh-CN" altLang="zh-CN" sz="2800" dirty="0">
              <a:latin typeface="+mj-ea"/>
              <a:ea typeface="+mj-ea"/>
            </a:endParaRPr>
          </a:p>
        </p:txBody>
      </p:sp>
      <p:sp>
        <p:nvSpPr>
          <p:cNvPr id="4" name="文本框 3"/>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一步操作的最大得分</a:t>
            </a:r>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28"/>
                                        </p:tgtEl>
                                        <p:attrNameLst>
                                          <p:attrName>style.visibility</p:attrName>
                                        </p:attrNameLst>
                                      </p:cBhvr>
                                      <p:to>
                                        <p:strVal val="visible"/>
                                      </p:to>
                                    </p:set>
                                    <p:animEffect transition="in" filter="wipe(up)">
                                      <p:cBhvr>
                                        <p:cTn id="1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4" grpId="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941060" y="1610360"/>
            <a:ext cx="5260340" cy="2274570"/>
          </a:xfrm>
          <a:prstGeom prst="rect">
            <a:avLst/>
          </a:prstGeom>
        </p:spPr>
        <p:txBody>
          <a:bodyPr wrap="square" lIns="121907" tIns="60953" rIns="121907" bIns="60953">
            <a:spAutoFit/>
          </a:bodyPr>
          <a:lstStyle/>
          <a:p>
            <a:r>
              <a:rPr lang="en-US" altLang="zh-CN" sz="2800">
                <a:solidFill>
                  <a:schemeClr val="accent1">
                    <a:lumMod val="60000"/>
                    <a:lumOff val="40000"/>
                  </a:schemeClr>
                </a:solidFill>
                <a:latin typeface="+mn-ea"/>
                <a:cs typeface="+mn-ea"/>
              </a:rPr>
              <a:t>其中judge(val,x,y)是用来判断当前点和周围点是否可以凑成同行或同列3个以上消去</a:t>
            </a:r>
            <a:endParaRPr lang="en-US" altLang="zh-CN" sz="2800">
              <a:latin typeface="+mn-ea"/>
              <a:cs typeface="+mn-ea"/>
            </a:endParaRPr>
          </a:p>
          <a:p>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2" name="文本框 1"/>
          <p:cNvSpPr txBox="1"/>
          <p:nvPr/>
        </p:nvSpPr>
        <p:spPr>
          <a:xfrm>
            <a:off x="5429885" y="2855595"/>
            <a:ext cx="5519420" cy="3969385"/>
          </a:xfrm>
          <a:prstGeom prst="rect">
            <a:avLst/>
          </a:prstGeom>
          <a:noFill/>
        </p:spPr>
        <p:txBody>
          <a:bodyPr wrap="square" rtlCol="0">
            <a:spAutoFit/>
          </a:bodyPr>
          <a:lstStyle/>
          <a:p>
            <a:endParaRPr lang="en-US" altLang="zh-CN" sz="2800">
              <a:latin typeface="+mn-ea"/>
              <a:cs typeface="+mn-ea"/>
              <a:sym typeface="+mn-ea"/>
            </a:endParaRPr>
          </a:p>
          <a:p>
            <a:r>
              <a:rPr lang="en-US" altLang="zh-CN" sz="2800">
                <a:latin typeface="+mn-ea"/>
                <a:cs typeface="+mn-ea"/>
                <a:sym typeface="+mn-ea"/>
              </a:rPr>
              <a:t>ans=0</a:t>
            </a:r>
          </a:p>
          <a:p>
            <a:r>
              <a:rPr lang="en-US" altLang="zh-CN" sz="2800">
                <a:latin typeface="+mn-ea"/>
                <a:cs typeface="+mn-ea"/>
                <a:sym typeface="+mn-ea"/>
              </a:rPr>
              <a:t>while(mp[i][j+1]==val)</a:t>
            </a:r>
          </a:p>
          <a:p>
            <a:r>
              <a:rPr lang="en-US" altLang="zh-CN" sz="2800">
                <a:latin typeface="+mn-ea"/>
                <a:cs typeface="+mn-ea"/>
                <a:sym typeface="+mn-ea"/>
              </a:rPr>
              <a:t>      ans++;j++;</a:t>
            </a:r>
          </a:p>
          <a:p>
            <a:r>
              <a:rPr lang="en-US" altLang="zh-CN" sz="2800">
                <a:latin typeface="+mn-ea"/>
                <a:cs typeface="+mn-ea"/>
                <a:sym typeface="+mn-ea"/>
              </a:rPr>
              <a:t>while(mp[i][j+1]==val)</a:t>
            </a:r>
          </a:p>
          <a:p>
            <a:r>
              <a:rPr lang="en-US" altLang="zh-CN" sz="2800">
                <a:latin typeface="+mn-ea"/>
                <a:cs typeface="+mn-ea"/>
                <a:sym typeface="+mn-ea"/>
              </a:rPr>
              <a:t>      ans++;j++;</a:t>
            </a:r>
          </a:p>
          <a:p>
            <a:r>
              <a:rPr lang="en-US" altLang="zh-CN" sz="2800">
                <a:latin typeface="+mn-ea"/>
                <a:cs typeface="+mn-ea"/>
                <a:sym typeface="+mn-ea"/>
              </a:rPr>
              <a:t>  if(ans&gt;=3)</a:t>
            </a:r>
          </a:p>
          <a:p>
            <a:r>
              <a:rPr lang="en-US" altLang="zh-CN" sz="2800">
                <a:latin typeface="+mn-ea"/>
                <a:cs typeface="+mn-ea"/>
                <a:sym typeface="+mn-ea"/>
              </a:rPr>
              <a:t>       return true;</a:t>
            </a:r>
          </a:p>
          <a:p>
            <a:r>
              <a:rPr lang="en-US" altLang="zh-CN" sz="2800">
                <a:latin typeface="+mn-ea"/>
                <a:cs typeface="+mn-ea"/>
                <a:sym typeface="+mn-ea"/>
              </a:rPr>
              <a:t>  return false;</a:t>
            </a:r>
          </a:p>
        </p:txBody>
      </p:sp>
      <p:sp>
        <p:nvSpPr>
          <p:cNvPr id="3" name="矩形 2"/>
          <p:cNvSpPr/>
          <p:nvPr/>
        </p:nvSpPr>
        <p:spPr>
          <a:xfrm>
            <a:off x="278130" y="930910"/>
            <a:ext cx="4497705" cy="5721985"/>
          </a:xfrm>
          <a:prstGeom prst="rect">
            <a:avLst/>
          </a:prstGeom>
        </p:spPr>
        <p:txBody>
          <a:bodyPr wrap="square" lIns="121907" tIns="60953" rIns="121907" bIns="60953">
            <a:spAutoFit/>
          </a:bodyPr>
          <a:lstStyle/>
          <a:p>
            <a:r>
              <a:rPr lang="en-US" altLang="zh-CN" sz="2800">
                <a:latin typeface="+mn-ea"/>
                <a:cs typeface="+mn-ea"/>
                <a:sym typeface="+mn-ea"/>
              </a:rPr>
              <a:t>Judge(val,x,y)</a:t>
            </a:r>
          </a:p>
          <a:p>
            <a:r>
              <a:rPr lang="en-US" altLang="zh-CN" sz="2800">
                <a:latin typeface="+mn-ea"/>
                <a:cs typeface="+mn-ea"/>
                <a:sym typeface="+mn-ea"/>
              </a:rPr>
              <a:t>  i=x,j=y;</a:t>
            </a:r>
          </a:p>
          <a:p>
            <a:r>
              <a:rPr lang="en-US" altLang="zh-CN" sz="2800">
                <a:latin typeface="+mn-ea"/>
                <a:cs typeface="+mn-ea"/>
                <a:sym typeface="+mn-ea"/>
              </a:rPr>
              <a:t>  ans=0</a:t>
            </a:r>
          </a:p>
          <a:p>
            <a:r>
              <a:rPr lang="en-US" altLang="zh-CN" sz="2800">
                <a:latin typeface="+mn-ea"/>
                <a:cs typeface="+mn-ea"/>
                <a:sym typeface="+mn-ea"/>
              </a:rPr>
              <a:t>  while(mp[i+1][j]==val)</a:t>
            </a:r>
          </a:p>
          <a:p>
            <a:r>
              <a:rPr lang="en-US" altLang="zh-CN" sz="2800">
                <a:latin typeface="+mn-ea"/>
                <a:cs typeface="+mn-ea"/>
                <a:sym typeface="+mn-ea"/>
              </a:rPr>
              <a:t>      ans++;i++;</a:t>
            </a:r>
          </a:p>
          <a:p>
            <a:r>
              <a:rPr lang="en-US" altLang="zh-CN" sz="2800">
                <a:latin typeface="+mn-ea"/>
                <a:cs typeface="+mn-ea"/>
                <a:sym typeface="+mn-ea"/>
              </a:rPr>
              <a:t>  i=x;j=y;</a:t>
            </a:r>
          </a:p>
          <a:p>
            <a:r>
              <a:rPr lang="en-US" altLang="zh-CN" sz="2800">
                <a:latin typeface="+mn-ea"/>
                <a:cs typeface="+mn-ea"/>
                <a:sym typeface="+mn-ea"/>
              </a:rPr>
              <a:t>  while(mp[i-1][j]==val)</a:t>
            </a:r>
          </a:p>
          <a:p>
            <a:r>
              <a:rPr lang="en-US" altLang="zh-CN" sz="2800">
                <a:latin typeface="+mn-ea"/>
                <a:cs typeface="+mn-ea"/>
                <a:sym typeface="+mn-ea"/>
              </a:rPr>
              <a:t>      ans++;i--;</a:t>
            </a:r>
          </a:p>
          <a:p>
            <a:r>
              <a:rPr lang="en-US" altLang="zh-CN" sz="2800">
                <a:latin typeface="+mn-ea"/>
                <a:cs typeface="+mn-ea"/>
                <a:sym typeface="+mn-ea"/>
              </a:rPr>
              <a:t>  i=x;j=y;</a:t>
            </a:r>
          </a:p>
          <a:p>
            <a:r>
              <a:rPr lang="en-US" altLang="zh-CN" sz="2800">
                <a:latin typeface="+mn-ea"/>
                <a:cs typeface="+mn-ea"/>
                <a:sym typeface="+mn-ea"/>
              </a:rPr>
              <a:t>  if(ans&gt;=3)</a:t>
            </a:r>
          </a:p>
          <a:p>
            <a:r>
              <a:rPr lang="en-US" altLang="zh-CN" sz="2800">
                <a:latin typeface="+mn-ea"/>
                <a:cs typeface="+mn-ea"/>
                <a:sym typeface="+mn-ea"/>
              </a:rPr>
              <a:t>       return true;</a:t>
            </a:r>
            <a:endParaRPr lang="en-US" altLang="zh-CN" sz="2800">
              <a:latin typeface="+mn-ea"/>
              <a:cs typeface="+mn-ea"/>
            </a:endParaRPr>
          </a:p>
          <a:p>
            <a:r>
              <a:rPr lang="en-US" altLang="zh-CN" sz="2800" dirty="0" smtClean="0">
                <a:latin typeface="+mj-ea"/>
                <a:ea typeface="+mj-ea"/>
              </a:rPr>
              <a:t>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4" name="文本框 3"/>
          <p:cNvSpPr txBox="1"/>
          <p:nvPr/>
        </p:nvSpPr>
        <p:spPr>
          <a:xfrm>
            <a:off x="7366635" y="836930"/>
            <a:ext cx="4035425" cy="521970"/>
          </a:xfrm>
          <a:prstGeom prst="rect">
            <a:avLst/>
          </a:prstGeom>
          <a:noFill/>
        </p:spPr>
        <p:txBody>
          <a:bodyPr wrap="square" rtlCol="0">
            <a:spAutoFit/>
          </a:bodyPr>
          <a:lstStyle/>
          <a:p>
            <a:r>
              <a:rPr lang="en-US" altLang="zh-CN" sz="2800" b="1">
                <a:latin typeface="+mn-ea"/>
                <a:cs typeface="+mn-ea"/>
                <a:sym typeface="+mn-ea"/>
              </a:rPr>
              <a:t>一步操作的最大得分</a:t>
            </a:r>
          </a:p>
        </p:txBody>
      </p:sp>
      <p:cxnSp>
        <p:nvCxnSpPr>
          <p:cNvPr id="30" name="直接连接符 29"/>
          <p:cNvCxnSpPr/>
          <p:nvPr/>
        </p:nvCxnSpPr>
        <p:spPr>
          <a:xfrm>
            <a:off x="6108065" y="1456420"/>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426190" y="100774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150" y="1169309"/>
            <a:ext cx="574390" cy="57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2" grpId="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简约IT部门年终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ags/tag3.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689</TotalTime>
  <Words>2653</Words>
  <Application>Microsoft Office PowerPoint</Application>
  <PresentationFormat>宽屏</PresentationFormat>
  <Paragraphs>329</Paragraphs>
  <Slides>59</Slides>
  <Notes>37</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59</vt:i4>
      </vt:variant>
    </vt:vector>
  </HeadingPairs>
  <TitlesOfParts>
    <vt:vector size="66" baseType="lpstr">
      <vt:lpstr>宋体</vt:lpstr>
      <vt:lpstr>微软雅黑</vt:lpstr>
      <vt:lpstr>Arial</vt:lpstr>
      <vt:lpstr>Calibri</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创意简约IT部门年终总结PPT模板</dc:title>
  <dc:creator>Administrator</dc:creator>
  <cp:lastModifiedBy>BL8</cp:lastModifiedBy>
  <cp:revision>121</cp:revision>
  <dcterms:created xsi:type="dcterms:W3CDTF">2017-12-01T13:10:00Z</dcterms:created>
  <dcterms:modified xsi:type="dcterms:W3CDTF">2019-04-23T02:59:57Z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