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31"/>
  </p:notesMasterIdLst>
  <p:handoutMasterIdLst>
    <p:handoutMasterId r:id="rId32"/>
  </p:handoutMasterIdLst>
  <p:sldIdLst>
    <p:sldId id="256" r:id="rId3"/>
    <p:sldId id="257" r:id="rId4"/>
    <p:sldId id="260" r:id="rId5"/>
    <p:sldId id="295" r:id="rId6"/>
    <p:sldId id="331" r:id="rId7"/>
    <p:sldId id="299"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288" r:id="rId30"/>
  </p:sldIdLst>
  <p:sldSz cx="12192000" cy="6858000"/>
  <p:notesSz cx="7104063" cy="10234613"/>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9EFF"/>
    <a:srgbClr val="3498FF"/>
    <a:srgbClr val="FFFFFF"/>
    <a:srgbClr val="D9D3FF"/>
    <a:srgbClr val="C5E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30" autoAdjust="0"/>
    <p:restoredTop sz="94713" autoAdjust="0"/>
  </p:normalViewPr>
  <p:slideViewPr>
    <p:cSldViewPr snapToGrid="0">
      <p:cViewPr varScale="1">
        <p:scale>
          <a:sx n="61" d="100"/>
          <a:sy n="61" d="100"/>
        </p:scale>
        <p:origin x="90" y="1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6" d="100"/>
          <a:sy n="46" d="100"/>
        </p:scale>
        <p:origin x="276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extLst>
              <c:ext xmlns:c16="http://schemas.microsoft.com/office/drawing/2014/chart" uri="{C3380CC4-5D6E-409C-BE32-E72D297353CC}">
                <c16:uniqueId val="{00000001-EB77-4DF2-9C46-C4D1255435FD}"/>
              </c:ext>
            </c:extLst>
          </c:dPt>
          <c:dPt>
            <c:idx val="1"/>
            <c:bubble3D val="0"/>
            <c:explosion val="0"/>
            <c:spPr>
              <a:solidFill>
                <a:schemeClr val="bg1"/>
              </a:solidFill>
              <a:ln w="12700" cap="flat">
                <a:noFill/>
                <a:miter lim="400000"/>
              </a:ln>
              <a:effectLst/>
            </c:spPr>
            <c:extLst>
              <c:ext xmlns:c16="http://schemas.microsoft.com/office/drawing/2014/chart" uri="{C3380CC4-5D6E-409C-BE32-E72D297353CC}">
                <c16:uniqueId val="{00000003-EB77-4DF2-9C46-C4D1255435FD}"/>
              </c:ext>
            </c:extLst>
          </c:dPt>
          <c:cat>
            <c:strRef>
              <c:f>Sheet1!$B$1:$C$1</c:f>
              <c:strCache>
                <c:ptCount val="2"/>
                <c:pt idx="0">
                  <c:v>Active</c:v>
                </c:pt>
                <c:pt idx="1">
                  <c:v>non Active</c:v>
                </c:pt>
              </c:strCache>
            </c:strRef>
          </c:cat>
          <c:val>
            <c:numRef>
              <c:f>Sheet1!$B$2:$C$2</c:f>
              <c:numCache>
                <c:formatCode>General</c:formatCode>
                <c:ptCount val="2"/>
                <c:pt idx="0">
                  <c:v>65</c:v>
                </c:pt>
                <c:pt idx="1">
                  <c:v>36</c:v>
                </c:pt>
              </c:numCache>
            </c:numRef>
          </c:val>
          <c:extLst>
            <c:ext xmlns:c16="http://schemas.microsoft.com/office/drawing/2014/chart" uri="{C3380CC4-5D6E-409C-BE32-E72D297353CC}">
              <c16:uniqueId val="{00000004-EB77-4DF2-9C46-C4D1255435FD}"/>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extLst>
              <c:ext xmlns:c16="http://schemas.microsoft.com/office/drawing/2014/chart" uri="{C3380CC4-5D6E-409C-BE32-E72D297353CC}">
                <c16:uniqueId val="{00000001-EB77-4DF2-9C46-C4D1255435FD}"/>
              </c:ext>
            </c:extLst>
          </c:dPt>
          <c:dPt>
            <c:idx val="1"/>
            <c:bubble3D val="0"/>
            <c:explosion val="0"/>
            <c:spPr>
              <a:solidFill>
                <a:schemeClr val="bg1"/>
              </a:solidFill>
              <a:ln w="12700" cap="flat">
                <a:noFill/>
                <a:miter lim="400000"/>
              </a:ln>
              <a:effectLst/>
            </c:spPr>
            <c:extLst>
              <c:ext xmlns:c16="http://schemas.microsoft.com/office/drawing/2014/chart" uri="{C3380CC4-5D6E-409C-BE32-E72D297353CC}">
                <c16:uniqueId val="{00000003-EB77-4DF2-9C46-C4D1255435FD}"/>
              </c:ext>
            </c:extLst>
          </c:dPt>
          <c:cat>
            <c:strRef>
              <c:f>Sheet1!$B$1:$C$1</c:f>
              <c:strCache>
                <c:ptCount val="2"/>
                <c:pt idx="0">
                  <c:v>Active</c:v>
                </c:pt>
                <c:pt idx="1">
                  <c:v>non Active</c:v>
                </c:pt>
              </c:strCache>
            </c:strRef>
          </c:cat>
          <c:val>
            <c:numRef>
              <c:f>Sheet1!$B$2:$C$2</c:f>
              <c:numCache>
                <c:formatCode>General</c:formatCode>
                <c:ptCount val="2"/>
                <c:pt idx="0">
                  <c:v>65</c:v>
                </c:pt>
                <c:pt idx="1">
                  <c:v>36</c:v>
                </c:pt>
              </c:numCache>
            </c:numRef>
          </c:val>
          <c:extLst>
            <c:ext xmlns:c16="http://schemas.microsoft.com/office/drawing/2014/chart" uri="{C3380CC4-5D6E-409C-BE32-E72D297353CC}">
              <c16:uniqueId val="{00000004-EB77-4DF2-9C46-C4D1255435FD}"/>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extLst>
              <c:ext xmlns:c16="http://schemas.microsoft.com/office/drawing/2014/chart" uri="{C3380CC4-5D6E-409C-BE32-E72D297353CC}">
                <c16:uniqueId val="{00000001-EB77-4DF2-9C46-C4D1255435FD}"/>
              </c:ext>
            </c:extLst>
          </c:dPt>
          <c:dPt>
            <c:idx val="1"/>
            <c:bubble3D val="0"/>
            <c:explosion val="0"/>
            <c:spPr>
              <a:solidFill>
                <a:schemeClr val="bg1"/>
              </a:solidFill>
              <a:ln w="12700" cap="flat">
                <a:noFill/>
                <a:miter lim="400000"/>
              </a:ln>
              <a:effectLst/>
            </c:spPr>
            <c:extLst>
              <c:ext xmlns:c16="http://schemas.microsoft.com/office/drawing/2014/chart" uri="{C3380CC4-5D6E-409C-BE32-E72D297353CC}">
                <c16:uniqueId val="{00000003-EB77-4DF2-9C46-C4D1255435FD}"/>
              </c:ext>
            </c:extLst>
          </c:dPt>
          <c:cat>
            <c:strRef>
              <c:f>Sheet1!$B$1:$C$1</c:f>
              <c:strCache>
                <c:ptCount val="2"/>
                <c:pt idx="0">
                  <c:v>Active</c:v>
                </c:pt>
                <c:pt idx="1">
                  <c:v>non Active</c:v>
                </c:pt>
              </c:strCache>
            </c:strRef>
          </c:cat>
          <c:val>
            <c:numRef>
              <c:f>Sheet1!$B$2:$C$2</c:f>
              <c:numCache>
                <c:formatCode>General</c:formatCode>
                <c:ptCount val="2"/>
                <c:pt idx="0">
                  <c:v>65</c:v>
                </c:pt>
                <c:pt idx="1">
                  <c:v>36</c:v>
                </c:pt>
              </c:numCache>
            </c:numRef>
          </c:val>
          <c:extLst>
            <c:ext xmlns:c16="http://schemas.microsoft.com/office/drawing/2014/chart" uri="{C3380CC4-5D6E-409C-BE32-E72D297353CC}">
              <c16:uniqueId val="{00000004-EB77-4DF2-9C46-C4D1255435FD}"/>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2019/6/23</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2019/6/23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5515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523858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406266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4163132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326798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14163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6222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988147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948746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379742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447325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4123845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422464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032026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656690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4034003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276388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217057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455830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432188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56878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564781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238482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936662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37082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2019/6/23</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331434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5225380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资源 31133"/>
          <p:cNvPicPr>
            <a:picLocks noChangeAspect="1"/>
          </p:cNvPicPr>
          <p:nvPr userDrawn="1"/>
        </p:nvPicPr>
        <p:blipFill>
          <a:blip r:embed="rId5"/>
          <a:srcRect l="12775" b="51283"/>
          <a:stretch>
            <a:fillRect/>
          </a:stretch>
        </p:blipFill>
        <p:spPr>
          <a:xfrm>
            <a:off x="-64135" y="-19685"/>
            <a:ext cx="12356465" cy="6905625"/>
          </a:xfrm>
          <a:prstGeom prst="rect">
            <a:avLst/>
          </a:prstGeom>
        </p:spPr>
      </p:pic>
      <p:sp>
        <p:nvSpPr>
          <p:cNvPr id="8" name="矩形 7"/>
          <p:cNvSpPr/>
          <p:nvPr userDrawn="1"/>
        </p:nvSpPr>
        <p:spPr>
          <a:xfrm>
            <a:off x="-172085" y="727075"/>
            <a:ext cx="12496165" cy="6096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1"/>
          <p:cNvSpPr txBox="1"/>
          <p:nvPr userDrawn="1"/>
        </p:nvSpPr>
        <p:spPr>
          <a:xfrm>
            <a:off x="289795" y="14148"/>
            <a:ext cx="3785476" cy="712927"/>
          </a:xfrm>
          <a:prstGeom prst="rect">
            <a:avLst/>
          </a:prstGeom>
          <a:noFill/>
        </p:spPr>
        <p:txBody>
          <a:bodyPr wrap="none" lIns="96433" tIns="48216" rIns="96433" bIns="48216" rtlCol="0">
            <a:spAutoFit/>
          </a:bodyPr>
          <a:lstStyle/>
          <a:p>
            <a:pPr defTabSz="963930"/>
            <a:r>
              <a:rPr lang="zh-CN" altLang="en-US" sz="4000" dirty="0" smtClean="0">
                <a:solidFill>
                  <a:schemeClr val="bg1"/>
                </a:solidFill>
                <a:latin typeface="微软雅黑" panose="020B0503020204020204" charset="-122"/>
                <a:ea typeface="微软雅黑" panose="020B0503020204020204" charset="-122"/>
                <a:cs typeface="+mn-ea"/>
                <a:sym typeface="+mn-lt"/>
              </a:rPr>
              <a:t>最大流应用问题</a:t>
            </a:r>
            <a:endParaRPr lang="zh-CN" altLang="en-US" sz="4000" dirty="0">
              <a:solidFill>
                <a:schemeClr val="bg1"/>
              </a:solidFill>
              <a:latin typeface="微软雅黑" panose="020B0503020204020204" charset="-122"/>
              <a:ea typeface="微软雅黑" panose="020B0503020204020204" charset="-122"/>
              <a:cs typeface="+mn-ea"/>
              <a:sym typeface="+mn-lt"/>
            </a:endParaRPr>
          </a:p>
        </p:txBody>
      </p:sp>
    </p:spTree>
  </p:cSld>
  <p:clrMap bg1="lt1" tx1="dk1" bg2="lt2" tx2="dk2" accent1="accent1" accent2="accent2" accent3="accent3" accent4="accent4" accent5="accent5" accent6="accent6" hlink="hlink" folHlink="folHlink"/>
  <p:sldLayoutIdLst>
    <p:sldLayoutId id="2147483666" r:id="rId1"/>
    <p:sldLayoutId id="2147483670" r:id="rId2"/>
    <p:sldLayoutId id="2147483671" r:id="rId3"/>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1.xml"/><Relationship Id="rId1" Type="http://schemas.openxmlformats.org/officeDocument/2006/relationships/slideLayout" Target="../slideLayouts/slideLayout4.xml"/><Relationship Id="rId5" Type="http://schemas.openxmlformats.org/officeDocument/2006/relationships/image" Target="../media/image13.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slideLayout" Target="../slideLayouts/slideLayout4.xml"/><Relationship Id="rId5" Type="http://schemas.openxmlformats.org/officeDocument/2006/relationships/image" Target="../media/image14.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3.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4"/>
          <a:srcRect l="41920" t="18905" r="6951" b="52969"/>
          <a:stretch>
            <a:fillRect/>
          </a:stretch>
        </p:blipFill>
        <p:spPr>
          <a:xfrm>
            <a:off x="-93980" y="0"/>
            <a:ext cx="12331700" cy="6858000"/>
          </a:xfrm>
          <a:prstGeom prst="rect">
            <a:avLst/>
          </a:prstGeom>
        </p:spPr>
      </p:pic>
      <p:sp>
        <p:nvSpPr>
          <p:cNvPr id="30" name="TextBox 29"/>
          <p:cNvSpPr txBox="1"/>
          <p:nvPr/>
        </p:nvSpPr>
        <p:spPr>
          <a:xfrm>
            <a:off x="4949289" y="1865774"/>
            <a:ext cx="6109365" cy="1107996"/>
          </a:xfrm>
          <a:prstGeom prst="rect">
            <a:avLst/>
          </a:prstGeom>
          <a:noFill/>
        </p:spPr>
        <p:txBody>
          <a:bodyPr wrap="none" rtlCol="0">
            <a:spAutoFit/>
          </a:bodyPr>
          <a:lstStyle/>
          <a:p>
            <a:pPr algn="ctr"/>
            <a:r>
              <a:rPr lang="zh-CN" altLang="en-US" sz="6600" dirty="0" smtClean="0">
                <a:solidFill>
                  <a:schemeClr val="bg1"/>
                </a:solidFill>
                <a:cs typeface="+mn-ea"/>
                <a:sym typeface="+mn-lt"/>
              </a:rPr>
              <a:t>最大流应用问题</a:t>
            </a:r>
            <a:endParaRPr lang="zh-CN" altLang="en-US" sz="6600" dirty="0">
              <a:solidFill>
                <a:schemeClr val="bg1"/>
              </a:solidFill>
              <a:cs typeface="+mn-ea"/>
              <a:sym typeface="+mn-lt"/>
            </a:endParaRPr>
          </a:p>
        </p:txBody>
      </p:sp>
      <p:sp>
        <p:nvSpPr>
          <p:cNvPr id="32" name="矩形 31"/>
          <p:cNvSpPr/>
          <p:nvPr/>
        </p:nvSpPr>
        <p:spPr>
          <a:xfrm>
            <a:off x="5718139" y="3143910"/>
            <a:ext cx="4571229" cy="336540"/>
          </a:xfrm>
          <a:prstGeom prst="rect">
            <a:avLst/>
          </a:prstGeom>
          <a:gradFill>
            <a:gsLst>
              <a:gs pos="0">
                <a:srgbClr val="C5E2FF"/>
              </a:gs>
              <a:gs pos="52000">
                <a:srgbClr val="D9D3FF"/>
              </a:gs>
              <a:gs pos="100000">
                <a:schemeClr val="accent1">
                  <a:lumMod val="30000"/>
                  <a:lumOff val="70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2C9EFF"/>
                </a:solidFill>
                <a:cs typeface="+mn-ea"/>
                <a:sym typeface="+mn-lt"/>
              </a:rPr>
              <a:t>2017153005 </a:t>
            </a:r>
            <a:r>
              <a:rPr lang="zh-CN" altLang="en-US" sz="1600" dirty="0" smtClean="0">
                <a:solidFill>
                  <a:srgbClr val="2C9EFF"/>
                </a:solidFill>
                <a:cs typeface="+mn-ea"/>
                <a:sym typeface="+mn-lt"/>
              </a:rPr>
              <a:t>罗泽鸿</a:t>
            </a:r>
            <a:endParaRPr lang="zh-CN" altLang="en-US" sz="1600" dirty="0">
              <a:solidFill>
                <a:srgbClr val="2C9EFF"/>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lt">
                                    <p:tmPct val="30000"/>
                                  </p:iterate>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 calcmode="lin" valueType="num">
                                      <p:cBhvr additive="base">
                                        <p:cTn id="10" dur="500"/>
                                        <p:tgtEl>
                                          <p:spTgt spid="32"/>
                                        </p:tgtEl>
                                        <p:attrNameLst>
                                          <p:attrName>ppt_x</p:attrName>
                                        </p:attrNameLst>
                                      </p:cBhvr>
                                      <p:tavLst>
                                        <p:tav tm="0">
                                          <p:val>
                                            <p:strVal val="#ppt_x-#ppt_w*1.125000"/>
                                          </p:val>
                                        </p:tav>
                                        <p:tav tm="100000">
                                          <p:val>
                                            <p:strVal val="#ppt_x"/>
                                          </p:val>
                                        </p:tav>
                                      </p:tavLst>
                                    </p:anim>
                                    <p:animEffect transition="in" filter="wipe(right)">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 y="2415164"/>
            <a:ext cx="10026869" cy="984871"/>
          </a:xfrm>
          <a:prstGeom prst="rect">
            <a:avLst/>
          </a:prstGeom>
        </p:spPr>
        <p:txBody>
          <a:bodyPr wrap="square" lIns="121907" tIns="60953" rIns="121907" bIns="60953">
            <a:spAutoFit/>
          </a:bodyPr>
          <a:lstStyle/>
          <a:p>
            <a:r>
              <a:rPr lang="zh-CN" altLang="en-US" sz="2800" dirty="0">
                <a:latin typeface="+mj-ea"/>
                <a:ea typeface="+mj-ea"/>
              </a:rPr>
              <a:t>在连通图</a:t>
            </a:r>
            <a:r>
              <a:rPr lang="en-US" altLang="zh-CN" sz="2800" dirty="0">
                <a:latin typeface="+mj-ea"/>
                <a:ea typeface="+mj-ea"/>
              </a:rPr>
              <a:t>G=(V,E)</a:t>
            </a:r>
            <a:r>
              <a:rPr lang="zh-CN" altLang="en-US" sz="2800" dirty="0">
                <a:latin typeface="+mj-ea"/>
                <a:ea typeface="+mj-ea"/>
              </a:rPr>
              <a:t>中，定义</a:t>
            </a:r>
            <a:r>
              <a:rPr lang="en-US" altLang="zh-CN" sz="2800" dirty="0" err="1">
                <a:latin typeface="+mj-ea"/>
                <a:ea typeface="+mj-ea"/>
              </a:rPr>
              <a:t>fij</a:t>
            </a:r>
            <a:r>
              <a:rPr lang="zh-CN" altLang="en-US" sz="2800" dirty="0">
                <a:latin typeface="+mj-ea"/>
                <a:ea typeface="+mj-ea"/>
              </a:rPr>
              <a:t>为边的流量，</a:t>
            </a:r>
            <a:r>
              <a:rPr lang="en-US" altLang="zh-CN" sz="2800" dirty="0" err="1">
                <a:latin typeface="+mj-ea"/>
                <a:ea typeface="+mj-ea"/>
              </a:rPr>
              <a:t>Cij</a:t>
            </a:r>
            <a:r>
              <a:rPr lang="zh-CN" altLang="en-US" sz="2800" dirty="0">
                <a:latin typeface="+mj-ea"/>
                <a:ea typeface="+mj-ea"/>
              </a:rPr>
              <a:t>为边的容量一个流称为可行流，如果：</a:t>
            </a:r>
          </a:p>
        </p:txBody>
      </p:sp>
      <p:cxnSp>
        <p:nvCxnSpPr>
          <p:cNvPr id="9" name="直接连接符 8"/>
          <p:cNvCxnSpPr/>
          <p:nvPr/>
        </p:nvCxnSpPr>
        <p:spPr>
          <a:xfrm>
            <a:off x="4742714" y="1940878"/>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11" name="椭圆 10"/>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7" b="1" dirty="0">
                <a:solidFill>
                  <a:srgbClr val="FFFFFF"/>
                </a:solidFill>
                <a:cs typeface="+mn-ea"/>
                <a:sym typeface="+mn-lt"/>
              </a:endParaRPr>
            </a:p>
          </p:txBody>
        </p:sp>
        <p:sp>
          <p:nvSpPr>
            <p:cNvPr id="12" name="矩形 11"/>
            <p:cNvSpPr/>
            <p:nvPr/>
          </p:nvSpPr>
          <p:spPr>
            <a:xfrm>
              <a:off x="4439181" y="1610567"/>
              <a:ext cx="506496"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前置技能</a:t>
              </a:r>
              <a:endParaRPr lang="zh-CN" altLang="en-US" sz="2800" b="1" dirty="0">
                <a:solidFill>
                  <a:srgbClr val="FFFFFF"/>
                </a:solidFill>
                <a:cs typeface="+mn-ea"/>
                <a:sym typeface="+mn-lt"/>
              </a:endParaRPr>
            </a:p>
          </p:txBody>
        </p:sp>
      </p:grpSp>
      <p:sp>
        <p:nvSpPr>
          <p:cNvPr id="13" name="矩形 12"/>
          <p:cNvSpPr/>
          <p:nvPr/>
        </p:nvSpPr>
        <p:spPr>
          <a:xfrm>
            <a:off x="6722259" y="1175861"/>
            <a:ext cx="5784912" cy="627978"/>
          </a:xfrm>
          <a:prstGeom prst="rect">
            <a:avLst/>
          </a:prstGeom>
        </p:spPr>
        <p:txBody>
          <a:bodyPr wrap="square" lIns="121907" tIns="60953" rIns="121907" bIns="60953">
            <a:spAutoFit/>
          </a:bodyPr>
          <a:lstStyle/>
          <a:p>
            <a:pPr>
              <a:lnSpc>
                <a:spcPct val="130000"/>
              </a:lnSpc>
              <a:spcBef>
                <a:spcPts val="800"/>
              </a:spcBef>
            </a:pPr>
            <a:r>
              <a:rPr lang="zh-CN" altLang="en-US" sz="2800" dirty="0" smtClean="0"/>
              <a:t>最大流相关概念</a:t>
            </a:r>
            <a:endParaRPr lang="zh-CN" altLang="en-US" sz="2800" dirty="0">
              <a:solidFill>
                <a:schemeClr val="tx1">
                  <a:lumMod val="65000"/>
                  <a:lumOff val="35000"/>
                </a:schemeClr>
              </a:solidFill>
              <a:cs typeface="+mn-ea"/>
              <a:sym typeface="+mn-lt"/>
            </a:endParaRPr>
          </a:p>
        </p:txBody>
      </p:sp>
      <p:sp>
        <p:nvSpPr>
          <p:cNvPr id="17" name="矩形 16"/>
          <p:cNvSpPr/>
          <p:nvPr/>
        </p:nvSpPr>
        <p:spPr>
          <a:xfrm>
            <a:off x="175211" y="3400035"/>
            <a:ext cx="11744400" cy="984871"/>
          </a:xfrm>
          <a:prstGeom prst="rect">
            <a:avLst/>
          </a:prstGeom>
        </p:spPr>
        <p:txBody>
          <a:bodyPr wrap="square" lIns="121907" tIns="60953" rIns="121907" bIns="60953">
            <a:spAutoFit/>
          </a:bodyPr>
          <a:lstStyle/>
          <a:p>
            <a:r>
              <a:rPr lang="zh-CN" altLang="en-US" sz="2800" dirty="0">
                <a:latin typeface="+mj-ea"/>
                <a:ea typeface="+mj-ea"/>
              </a:rPr>
              <a:t>（</a:t>
            </a:r>
            <a:r>
              <a:rPr lang="en-US" altLang="zh-CN" sz="2800" dirty="0">
                <a:latin typeface="+mj-ea"/>
                <a:ea typeface="+mj-ea"/>
              </a:rPr>
              <a:t>1</a:t>
            </a:r>
            <a:r>
              <a:rPr lang="zh-CN" altLang="en-US" sz="2800" dirty="0" smtClean="0">
                <a:latin typeface="+mj-ea"/>
                <a:ea typeface="+mj-ea"/>
              </a:rPr>
              <a:t>）对于</a:t>
            </a:r>
            <a:r>
              <a:rPr lang="en-US" altLang="zh-CN" sz="2800" dirty="0" smtClean="0">
                <a:latin typeface="+mj-ea"/>
                <a:ea typeface="+mj-ea"/>
              </a:rPr>
              <a:t>G</a:t>
            </a:r>
            <a:r>
              <a:rPr lang="zh-CN" altLang="en-US" sz="2800" dirty="0" smtClean="0">
                <a:latin typeface="+mj-ea"/>
                <a:ea typeface="+mj-ea"/>
              </a:rPr>
              <a:t>中每条边，有</a:t>
            </a:r>
            <a:r>
              <a:rPr lang="en-US" altLang="zh-CN" sz="2800" dirty="0">
                <a:latin typeface="+mj-ea"/>
                <a:ea typeface="+mj-ea"/>
              </a:rPr>
              <a:t>0&lt;=</a:t>
            </a:r>
            <a:r>
              <a:rPr lang="en-US" altLang="zh-CN" sz="2800" dirty="0" err="1">
                <a:latin typeface="+mj-ea"/>
                <a:ea typeface="+mj-ea"/>
              </a:rPr>
              <a:t>fij</a:t>
            </a:r>
            <a:r>
              <a:rPr lang="en-US" altLang="zh-CN" sz="2800" dirty="0">
                <a:latin typeface="+mj-ea"/>
                <a:ea typeface="+mj-ea"/>
              </a:rPr>
              <a:t>&lt;=</a:t>
            </a:r>
            <a:r>
              <a:rPr lang="en-US" altLang="zh-CN" sz="2800" dirty="0" err="1">
                <a:latin typeface="+mj-ea"/>
                <a:ea typeface="+mj-ea"/>
              </a:rPr>
              <a:t>Cij</a:t>
            </a:r>
            <a:r>
              <a:rPr lang="zh-CN" altLang="en-US" sz="2800" dirty="0">
                <a:latin typeface="+mj-ea"/>
                <a:ea typeface="+mj-ea"/>
              </a:rPr>
              <a:t>，即任意一条边的</a:t>
            </a:r>
            <a:r>
              <a:rPr lang="zh-CN" altLang="en-US" sz="2800" dirty="0" smtClean="0">
                <a:latin typeface="+mj-ea"/>
                <a:ea typeface="+mj-ea"/>
              </a:rPr>
              <a:t>流量非</a:t>
            </a:r>
            <a:r>
              <a:rPr lang="zh-CN" altLang="en-US" sz="2800" dirty="0">
                <a:latin typeface="+mj-ea"/>
                <a:ea typeface="+mj-ea"/>
              </a:rPr>
              <a:t>负数，且不超过</a:t>
            </a:r>
            <a:r>
              <a:rPr lang="zh-CN" altLang="en-US" sz="2800" dirty="0" smtClean="0">
                <a:latin typeface="+mj-ea"/>
                <a:ea typeface="+mj-ea"/>
              </a:rPr>
              <a:t>其边上</a:t>
            </a:r>
            <a:r>
              <a:rPr lang="zh-CN" altLang="en-US" sz="2800" dirty="0">
                <a:latin typeface="+mj-ea"/>
                <a:ea typeface="+mj-ea"/>
              </a:rPr>
              <a:t>的容量。</a:t>
            </a:r>
          </a:p>
        </p:txBody>
      </p:sp>
      <p:sp>
        <p:nvSpPr>
          <p:cNvPr id="18" name="矩形 17"/>
          <p:cNvSpPr/>
          <p:nvPr/>
        </p:nvSpPr>
        <p:spPr>
          <a:xfrm>
            <a:off x="175211" y="4424552"/>
            <a:ext cx="10835433" cy="553984"/>
          </a:xfrm>
          <a:prstGeom prst="rect">
            <a:avLst/>
          </a:prstGeom>
        </p:spPr>
        <p:txBody>
          <a:bodyPr wrap="square" lIns="121907" tIns="60953" rIns="121907" bIns="60953">
            <a:spAutoFit/>
          </a:bodyPr>
          <a:lstStyle/>
          <a:p>
            <a:r>
              <a:rPr lang="zh-CN" altLang="en-US" sz="2800" dirty="0" smtClean="0">
                <a:latin typeface="+mj-ea"/>
                <a:ea typeface="+mj-ea"/>
              </a:rPr>
              <a:t>（</a:t>
            </a:r>
            <a:r>
              <a:rPr lang="en-US" altLang="zh-CN" sz="2800" dirty="0" smtClean="0">
                <a:latin typeface="+mj-ea"/>
                <a:ea typeface="+mj-ea"/>
              </a:rPr>
              <a:t>2</a:t>
            </a:r>
            <a:r>
              <a:rPr lang="zh-CN" altLang="en-US" sz="2800" dirty="0" smtClean="0">
                <a:latin typeface="+mj-ea"/>
                <a:ea typeface="+mj-ea"/>
              </a:rPr>
              <a:t>）对于</a:t>
            </a:r>
            <a:r>
              <a:rPr lang="zh-CN" altLang="en-US" sz="2800" dirty="0">
                <a:latin typeface="+mj-ea"/>
                <a:ea typeface="+mj-ea"/>
              </a:rPr>
              <a:t>中间点，有∑</a:t>
            </a:r>
            <a:r>
              <a:rPr lang="en-US" altLang="zh-CN" sz="2800" dirty="0" err="1">
                <a:latin typeface="+mj-ea"/>
                <a:ea typeface="+mj-ea"/>
              </a:rPr>
              <a:t>fki</a:t>
            </a:r>
            <a:r>
              <a:rPr lang="en-US" altLang="zh-CN" sz="2800" dirty="0">
                <a:latin typeface="+mj-ea"/>
                <a:ea typeface="+mj-ea"/>
              </a:rPr>
              <a:t>=∑</a:t>
            </a:r>
            <a:r>
              <a:rPr lang="en-US" altLang="zh-CN" sz="2800" dirty="0" err="1">
                <a:latin typeface="+mj-ea"/>
                <a:ea typeface="+mj-ea"/>
              </a:rPr>
              <a:t>ij</a:t>
            </a:r>
            <a:r>
              <a:rPr lang="zh-CN" altLang="en-US" sz="2800" dirty="0">
                <a:latin typeface="+mj-ea"/>
                <a:ea typeface="+mj-ea"/>
              </a:rPr>
              <a:t>，即点的流入量等于点的流出量。</a:t>
            </a:r>
          </a:p>
        </p:txBody>
      </p:sp>
      <p:sp>
        <p:nvSpPr>
          <p:cNvPr id="19" name="矩形 18"/>
          <p:cNvSpPr/>
          <p:nvPr/>
        </p:nvSpPr>
        <p:spPr>
          <a:xfrm>
            <a:off x="175211" y="5092785"/>
            <a:ext cx="16690356" cy="553984"/>
          </a:xfrm>
          <a:prstGeom prst="rect">
            <a:avLst/>
          </a:prstGeom>
        </p:spPr>
        <p:txBody>
          <a:bodyPr wrap="square" lIns="121907" tIns="60953" rIns="121907" bIns="60953">
            <a:spAutoFit/>
          </a:bodyPr>
          <a:lstStyle/>
          <a:p>
            <a:r>
              <a:rPr lang="zh-CN" altLang="en-US" sz="2800" dirty="0" smtClean="0">
                <a:latin typeface="+mj-ea"/>
                <a:ea typeface="+mj-ea"/>
              </a:rPr>
              <a:t>（</a:t>
            </a:r>
            <a:r>
              <a:rPr lang="en-US" altLang="zh-CN" sz="2800" dirty="0" smtClean="0">
                <a:latin typeface="+mj-ea"/>
                <a:ea typeface="+mj-ea"/>
              </a:rPr>
              <a:t>3</a:t>
            </a:r>
            <a:r>
              <a:rPr lang="zh-CN" altLang="en-US" sz="2800" dirty="0" smtClean="0">
                <a:latin typeface="+mj-ea"/>
                <a:ea typeface="+mj-ea"/>
              </a:rPr>
              <a:t>）对于</a:t>
            </a:r>
            <a:r>
              <a:rPr lang="zh-CN" altLang="en-US" sz="2800" dirty="0">
                <a:latin typeface="+mj-ea"/>
                <a:ea typeface="+mj-ea"/>
              </a:rPr>
              <a:t>出发点</a:t>
            </a:r>
            <a:r>
              <a:rPr lang="en-US" altLang="zh-CN" sz="2800" dirty="0">
                <a:latin typeface="+mj-ea"/>
                <a:ea typeface="+mj-ea"/>
              </a:rPr>
              <a:t>s</a:t>
            </a:r>
            <a:r>
              <a:rPr lang="zh-CN" altLang="en-US" sz="2800" dirty="0">
                <a:latin typeface="+mj-ea"/>
                <a:ea typeface="+mj-ea"/>
              </a:rPr>
              <a:t>和汇点</a:t>
            </a:r>
            <a:r>
              <a:rPr lang="en-US" altLang="zh-CN" sz="2800" dirty="0">
                <a:latin typeface="+mj-ea"/>
                <a:ea typeface="+mj-ea"/>
              </a:rPr>
              <a:t>t</a:t>
            </a:r>
            <a:r>
              <a:rPr lang="zh-CN" altLang="en-US" sz="2800" dirty="0">
                <a:latin typeface="+mj-ea"/>
                <a:ea typeface="+mj-ea"/>
              </a:rPr>
              <a:t>，有∑</a:t>
            </a:r>
            <a:r>
              <a:rPr lang="en-US" altLang="zh-CN" sz="2800" dirty="0" err="1">
                <a:latin typeface="+mj-ea"/>
                <a:ea typeface="+mj-ea"/>
              </a:rPr>
              <a:t>fsi</a:t>
            </a:r>
            <a:r>
              <a:rPr lang="en-US" altLang="zh-CN" sz="2800" dirty="0">
                <a:latin typeface="+mj-ea"/>
                <a:ea typeface="+mj-ea"/>
              </a:rPr>
              <a:t>=∑fit</a:t>
            </a:r>
            <a:r>
              <a:rPr lang="zh-CN" altLang="en-US" sz="2800" dirty="0">
                <a:latin typeface="+mj-ea"/>
                <a:ea typeface="+mj-ea"/>
              </a:rPr>
              <a:t>，即点的流出量等于汇点的流入量</a:t>
            </a:r>
          </a:p>
        </p:txBody>
      </p:sp>
    </p:spTree>
    <p:extLst>
      <p:ext uri="{BB962C8B-B14F-4D97-AF65-F5344CB8AC3E}">
        <p14:creationId xmlns:p14="http://schemas.microsoft.com/office/powerpoint/2010/main" val="186697877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27245" y="2257959"/>
            <a:ext cx="9962027" cy="1415758"/>
          </a:xfrm>
          <a:prstGeom prst="rect">
            <a:avLst/>
          </a:prstGeom>
        </p:spPr>
        <p:txBody>
          <a:bodyPr wrap="square" lIns="121907" tIns="60953" rIns="121907" bIns="60953">
            <a:spAutoFit/>
          </a:bodyPr>
          <a:lstStyle/>
          <a:p>
            <a:r>
              <a:rPr lang="zh-CN" altLang="en-US" sz="2800" dirty="0">
                <a:latin typeface="+mj-ea"/>
                <a:ea typeface="+mj-ea"/>
              </a:rPr>
              <a:t>前后向弧：对于一条源点</a:t>
            </a:r>
            <a:r>
              <a:rPr lang="en-US" altLang="zh-CN" sz="2800" dirty="0" err="1">
                <a:latin typeface="+mj-ea"/>
                <a:ea typeface="+mj-ea"/>
              </a:rPr>
              <a:t>st</a:t>
            </a:r>
            <a:r>
              <a:rPr lang="zh-CN" altLang="en-US" sz="2800" dirty="0">
                <a:latin typeface="+mj-ea"/>
                <a:ea typeface="+mj-ea"/>
              </a:rPr>
              <a:t>到汇点</a:t>
            </a:r>
            <a:r>
              <a:rPr lang="en-US" altLang="zh-CN" sz="2800" dirty="0" err="1">
                <a:latin typeface="+mj-ea"/>
                <a:ea typeface="+mj-ea"/>
              </a:rPr>
              <a:t>ed</a:t>
            </a:r>
            <a:r>
              <a:rPr lang="zh-CN" altLang="en-US" sz="2800" dirty="0">
                <a:latin typeface="+mj-ea"/>
                <a:ea typeface="+mj-ea"/>
              </a:rPr>
              <a:t>的链</a:t>
            </a:r>
            <a:r>
              <a:rPr lang="en-US" altLang="zh-CN" sz="2800" dirty="0">
                <a:latin typeface="+mj-ea"/>
                <a:ea typeface="+mj-ea"/>
              </a:rPr>
              <a:t>u</a:t>
            </a:r>
            <a:r>
              <a:rPr lang="zh-CN" altLang="en-US" sz="2800" dirty="0">
                <a:latin typeface="+mj-ea"/>
                <a:ea typeface="+mj-ea"/>
              </a:rPr>
              <a:t>，规定从源点</a:t>
            </a:r>
            <a:r>
              <a:rPr lang="en-US" altLang="zh-CN" sz="2800" dirty="0" err="1">
                <a:latin typeface="+mj-ea"/>
                <a:ea typeface="+mj-ea"/>
              </a:rPr>
              <a:t>st</a:t>
            </a:r>
            <a:r>
              <a:rPr lang="zh-CN" altLang="en-US" sz="2800" dirty="0">
                <a:latin typeface="+mj-ea"/>
                <a:ea typeface="+mj-ea"/>
              </a:rPr>
              <a:t>到汇点</a:t>
            </a:r>
            <a:r>
              <a:rPr lang="en-US" altLang="zh-CN" sz="2800" dirty="0" err="1">
                <a:latin typeface="+mj-ea"/>
                <a:ea typeface="+mj-ea"/>
              </a:rPr>
              <a:t>ed</a:t>
            </a:r>
            <a:r>
              <a:rPr lang="zh-CN" altLang="en-US" sz="2800" dirty="0">
                <a:latin typeface="+mj-ea"/>
                <a:ea typeface="+mj-ea"/>
              </a:rPr>
              <a:t>的方向为链的方向，链上与链方向一致的边称为前向边（弧），与链方向相反的边称为后向边（弧）。</a:t>
            </a:r>
          </a:p>
        </p:txBody>
      </p:sp>
      <p:cxnSp>
        <p:nvCxnSpPr>
          <p:cNvPr id="9" name="直接连接符 8"/>
          <p:cNvCxnSpPr/>
          <p:nvPr/>
        </p:nvCxnSpPr>
        <p:spPr>
          <a:xfrm>
            <a:off x="4742714" y="1940878"/>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11" name="椭圆 10"/>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7" b="1" dirty="0">
                <a:solidFill>
                  <a:srgbClr val="FFFFFF"/>
                </a:solidFill>
                <a:cs typeface="+mn-ea"/>
                <a:sym typeface="+mn-lt"/>
              </a:endParaRPr>
            </a:p>
          </p:txBody>
        </p:sp>
        <p:sp>
          <p:nvSpPr>
            <p:cNvPr id="12" name="矩形 11"/>
            <p:cNvSpPr/>
            <p:nvPr/>
          </p:nvSpPr>
          <p:spPr>
            <a:xfrm>
              <a:off x="4439181" y="1610567"/>
              <a:ext cx="506496"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前置技能</a:t>
              </a:r>
              <a:endParaRPr lang="zh-CN" altLang="en-US" sz="2800" b="1" dirty="0">
                <a:solidFill>
                  <a:srgbClr val="FFFFFF"/>
                </a:solidFill>
                <a:cs typeface="+mn-ea"/>
                <a:sym typeface="+mn-lt"/>
              </a:endParaRPr>
            </a:p>
          </p:txBody>
        </p:sp>
      </p:grpSp>
      <p:sp>
        <p:nvSpPr>
          <p:cNvPr id="13" name="矩形 12"/>
          <p:cNvSpPr/>
          <p:nvPr/>
        </p:nvSpPr>
        <p:spPr>
          <a:xfrm>
            <a:off x="6722259" y="1175861"/>
            <a:ext cx="5784912" cy="627978"/>
          </a:xfrm>
          <a:prstGeom prst="rect">
            <a:avLst/>
          </a:prstGeom>
        </p:spPr>
        <p:txBody>
          <a:bodyPr wrap="square" lIns="121907" tIns="60953" rIns="121907" bIns="60953">
            <a:spAutoFit/>
          </a:bodyPr>
          <a:lstStyle/>
          <a:p>
            <a:pPr>
              <a:lnSpc>
                <a:spcPct val="130000"/>
              </a:lnSpc>
              <a:spcBef>
                <a:spcPts val="800"/>
              </a:spcBef>
            </a:pPr>
            <a:r>
              <a:rPr lang="zh-CN" altLang="en-US" sz="2800" dirty="0" smtClean="0"/>
              <a:t>最大流相关概念</a:t>
            </a:r>
            <a:endParaRPr lang="zh-CN" altLang="en-US" sz="2800" dirty="0">
              <a:solidFill>
                <a:schemeClr val="tx1">
                  <a:lumMod val="65000"/>
                  <a:lumOff val="35000"/>
                </a:schemeClr>
              </a:solidFill>
              <a:cs typeface="+mn-ea"/>
              <a:sym typeface="+mn-lt"/>
            </a:endParaRPr>
          </a:p>
        </p:txBody>
      </p:sp>
      <p:sp>
        <p:nvSpPr>
          <p:cNvPr id="18" name="矩形 17"/>
          <p:cNvSpPr/>
          <p:nvPr/>
        </p:nvSpPr>
        <p:spPr>
          <a:xfrm>
            <a:off x="227247" y="4397024"/>
            <a:ext cx="9962026" cy="1415758"/>
          </a:xfrm>
          <a:prstGeom prst="rect">
            <a:avLst/>
          </a:prstGeom>
        </p:spPr>
        <p:txBody>
          <a:bodyPr wrap="square" lIns="121907" tIns="60953" rIns="121907" bIns="60953">
            <a:spAutoFit/>
          </a:bodyPr>
          <a:lstStyle/>
          <a:p>
            <a:r>
              <a:rPr lang="zh-CN" altLang="en-US" sz="2800" dirty="0">
                <a:latin typeface="+mj-ea"/>
                <a:ea typeface="+mj-ea"/>
              </a:rPr>
              <a:t>可增广链：对于一条链，对于当前的可行流，如果前向弧的流量非负且小于容量，或后向弧的流量大于</a:t>
            </a:r>
            <a:r>
              <a:rPr lang="en-US" altLang="zh-CN" sz="2800" dirty="0">
                <a:latin typeface="+mj-ea"/>
                <a:ea typeface="+mj-ea"/>
              </a:rPr>
              <a:t>0</a:t>
            </a:r>
            <a:r>
              <a:rPr lang="zh-CN" altLang="en-US" sz="2800" dirty="0">
                <a:latin typeface="+mj-ea"/>
                <a:ea typeface="+mj-ea"/>
              </a:rPr>
              <a:t>且不超过容量时，则称该链为从</a:t>
            </a:r>
            <a:r>
              <a:rPr lang="en-US" altLang="zh-CN" sz="2800" dirty="0" err="1">
                <a:latin typeface="+mj-ea"/>
                <a:ea typeface="+mj-ea"/>
              </a:rPr>
              <a:t>st</a:t>
            </a:r>
            <a:r>
              <a:rPr lang="zh-CN" altLang="en-US" sz="2800" dirty="0">
                <a:latin typeface="+mj-ea"/>
                <a:ea typeface="+mj-ea"/>
              </a:rPr>
              <a:t>到</a:t>
            </a:r>
            <a:r>
              <a:rPr lang="en-US" altLang="zh-CN" sz="2800" dirty="0" err="1">
                <a:latin typeface="+mj-ea"/>
                <a:ea typeface="+mj-ea"/>
              </a:rPr>
              <a:t>ed</a:t>
            </a:r>
            <a:r>
              <a:rPr lang="zh-CN" altLang="en-US" sz="2800" dirty="0">
                <a:latin typeface="+mj-ea"/>
                <a:ea typeface="+mj-ea"/>
              </a:rPr>
              <a:t>的关于该可行流的可增广链。</a:t>
            </a:r>
          </a:p>
        </p:txBody>
      </p:sp>
    </p:spTree>
    <p:extLst>
      <p:ext uri="{BB962C8B-B14F-4D97-AF65-F5344CB8AC3E}">
        <p14:creationId xmlns:p14="http://schemas.microsoft.com/office/powerpoint/2010/main" val="230888160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6112" y="2213694"/>
            <a:ext cx="9962027" cy="984871"/>
          </a:xfrm>
          <a:prstGeom prst="rect">
            <a:avLst/>
          </a:prstGeom>
        </p:spPr>
        <p:txBody>
          <a:bodyPr wrap="square" lIns="121907" tIns="60953" rIns="121907" bIns="60953">
            <a:spAutoFit/>
          </a:bodyPr>
          <a:lstStyle/>
          <a:p>
            <a:r>
              <a:rPr lang="zh-CN" altLang="en-US" sz="2800" dirty="0">
                <a:latin typeface="+mj-ea"/>
                <a:ea typeface="+mj-ea"/>
              </a:rPr>
              <a:t>割集：对于一个网络图</a:t>
            </a:r>
            <a:r>
              <a:rPr lang="en-US" altLang="zh-CN" sz="2800" dirty="0">
                <a:latin typeface="+mj-ea"/>
                <a:ea typeface="+mj-ea"/>
              </a:rPr>
              <a:t>G=(V,E)</a:t>
            </a:r>
            <a:r>
              <a:rPr lang="zh-CN" altLang="en-US" sz="2800" dirty="0">
                <a:latin typeface="+mj-ea"/>
                <a:ea typeface="+mj-ea"/>
              </a:rPr>
              <a:t>，从</a:t>
            </a:r>
            <a:r>
              <a:rPr lang="en-US" altLang="zh-CN" sz="2800" dirty="0" err="1">
                <a:latin typeface="+mj-ea"/>
                <a:ea typeface="+mj-ea"/>
              </a:rPr>
              <a:t>st</a:t>
            </a:r>
            <a:r>
              <a:rPr lang="zh-CN" altLang="en-US" sz="2800" dirty="0">
                <a:latin typeface="+mj-ea"/>
                <a:ea typeface="+mj-ea"/>
              </a:rPr>
              <a:t>出发、以</a:t>
            </a:r>
            <a:r>
              <a:rPr lang="en-US" altLang="zh-CN" sz="2800" dirty="0" err="1">
                <a:latin typeface="+mj-ea"/>
                <a:ea typeface="+mj-ea"/>
              </a:rPr>
              <a:t>ed</a:t>
            </a:r>
            <a:r>
              <a:rPr lang="zh-CN" altLang="en-US" sz="2800" dirty="0">
                <a:latin typeface="+mj-ea"/>
                <a:ea typeface="+mj-ea"/>
              </a:rPr>
              <a:t>为汇点，若存在一个边集</a:t>
            </a:r>
            <a:r>
              <a:rPr lang="en-US" altLang="zh-CN" sz="2800" dirty="0">
                <a:latin typeface="+mj-ea"/>
                <a:ea typeface="+mj-ea"/>
              </a:rPr>
              <a:t>E</a:t>
            </a:r>
            <a:r>
              <a:rPr lang="zh-CN" altLang="en-US" sz="2800" dirty="0">
                <a:latin typeface="+mj-ea"/>
                <a:ea typeface="+mj-ea"/>
              </a:rPr>
              <a:t>的边集</a:t>
            </a:r>
            <a:r>
              <a:rPr lang="en-US" altLang="zh-CN" sz="2800" dirty="0">
                <a:latin typeface="+mj-ea"/>
                <a:ea typeface="+mj-ea"/>
              </a:rPr>
              <a:t>E1</a:t>
            </a:r>
            <a:r>
              <a:rPr lang="zh-CN" altLang="en-US" sz="2800" dirty="0">
                <a:latin typeface="+mj-ea"/>
                <a:ea typeface="+mj-ea"/>
              </a:rPr>
              <a:t>，该边集称为关于</a:t>
            </a:r>
            <a:r>
              <a:rPr lang="en-US" altLang="zh-CN" sz="2800" dirty="0">
                <a:latin typeface="+mj-ea"/>
                <a:ea typeface="+mj-ea"/>
              </a:rPr>
              <a:t>G</a:t>
            </a:r>
            <a:r>
              <a:rPr lang="zh-CN" altLang="en-US" sz="2800" dirty="0">
                <a:latin typeface="+mj-ea"/>
                <a:ea typeface="+mj-ea"/>
              </a:rPr>
              <a:t>的割集，如果</a:t>
            </a:r>
          </a:p>
        </p:txBody>
      </p:sp>
      <p:cxnSp>
        <p:nvCxnSpPr>
          <p:cNvPr id="9" name="直接连接符 8"/>
          <p:cNvCxnSpPr/>
          <p:nvPr/>
        </p:nvCxnSpPr>
        <p:spPr>
          <a:xfrm>
            <a:off x="4742714" y="1940878"/>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11" name="椭圆 10"/>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7" b="1" dirty="0">
                <a:solidFill>
                  <a:srgbClr val="FFFFFF"/>
                </a:solidFill>
                <a:cs typeface="+mn-ea"/>
                <a:sym typeface="+mn-lt"/>
              </a:endParaRPr>
            </a:p>
          </p:txBody>
        </p:sp>
        <p:sp>
          <p:nvSpPr>
            <p:cNvPr id="12" name="矩形 11"/>
            <p:cNvSpPr/>
            <p:nvPr/>
          </p:nvSpPr>
          <p:spPr>
            <a:xfrm>
              <a:off x="4439181" y="1610567"/>
              <a:ext cx="506496"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前置技能</a:t>
              </a:r>
              <a:endParaRPr lang="zh-CN" altLang="en-US" sz="2800" b="1" dirty="0">
                <a:solidFill>
                  <a:srgbClr val="FFFFFF"/>
                </a:solidFill>
                <a:cs typeface="+mn-ea"/>
                <a:sym typeface="+mn-lt"/>
              </a:endParaRPr>
            </a:p>
          </p:txBody>
        </p:sp>
      </p:grpSp>
      <p:sp>
        <p:nvSpPr>
          <p:cNvPr id="13" name="矩形 12"/>
          <p:cNvSpPr/>
          <p:nvPr/>
        </p:nvSpPr>
        <p:spPr>
          <a:xfrm>
            <a:off x="6722259" y="1175861"/>
            <a:ext cx="5784912" cy="627978"/>
          </a:xfrm>
          <a:prstGeom prst="rect">
            <a:avLst/>
          </a:prstGeom>
        </p:spPr>
        <p:txBody>
          <a:bodyPr wrap="square" lIns="121907" tIns="60953" rIns="121907" bIns="60953">
            <a:spAutoFit/>
          </a:bodyPr>
          <a:lstStyle/>
          <a:p>
            <a:pPr>
              <a:lnSpc>
                <a:spcPct val="130000"/>
              </a:lnSpc>
              <a:spcBef>
                <a:spcPts val="800"/>
              </a:spcBef>
            </a:pPr>
            <a:r>
              <a:rPr lang="zh-CN" altLang="en-US" sz="2800" dirty="0" smtClean="0"/>
              <a:t>最大流相关概念</a:t>
            </a:r>
            <a:endParaRPr lang="zh-CN" altLang="en-US" sz="2800" dirty="0">
              <a:solidFill>
                <a:schemeClr val="tx1">
                  <a:lumMod val="65000"/>
                  <a:lumOff val="35000"/>
                </a:schemeClr>
              </a:solidFill>
              <a:cs typeface="+mn-ea"/>
              <a:sym typeface="+mn-lt"/>
            </a:endParaRPr>
          </a:p>
        </p:txBody>
      </p:sp>
      <p:sp>
        <p:nvSpPr>
          <p:cNvPr id="18" name="矩形 17"/>
          <p:cNvSpPr/>
          <p:nvPr/>
        </p:nvSpPr>
        <p:spPr>
          <a:xfrm>
            <a:off x="26113" y="3511594"/>
            <a:ext cx="9962026" cy="984871"/>
          </a:xfrm>
          <a:prstGeom prst="rect">
            <a:avLst/>
          </a:prstGeom>
        </p:spPr>
        <p:txBody>
          <a:bodyPr wrap="square" lIns="121907" tIns="60953" rIns="121907" bIns="60953">
            <a:spAutoFit/>
          </a:bodyPr>
          <a:lstStyle/>
          <a:p>
            <a:r>
              <a:rPr lang="en-US" altLang="zh-CN" sz="2800" dirty="0" smtClean="0">
                <a:latin typeface="+mj-ea"/>
                <a:ea typeface="+mj-ea"/>
              </a:rPr>
              <a:t>1</a:t>
            </a:r>
            <a:r>
              <a:rPr lang="zh-CN" altLang="en-US" sz="2800" dirty="0" smtClean="0">
                <a:latin typeface="+mj-ea"/>
                <a:ea typeface="+mj-ea"/>
              </a:rPr>
              <a:t>、把</a:t>
            </a:r>
            <a:r>
              <a:rPr lang="zh-CN" altLang="en-US" sz="2800" dirty="0">
                <a:latin typeface="+mj-ea"/>
                <a:ea typeface="+mj-ea"/>
              </a:rPr>
              <a:t>整个边集</a:t>
            </a:r>
            <a:r>
              <a:rPr lang="en-US" altLang="zh-CN" sz="2800" dirty="0">
                <a:latin typeface="+mj-ea"/>
                <a:ea typeface="+mj-ea"/>
              </a:rPr>
              <a:t>E1</a:t>
            </a:r>
            <a:r>
              <a:rPr lang="zh-CN" altLang="en-US" sz="2800" dirty="0">
                <a:latin typeface="+mj-ea"/>
                <a:ea typeface="+mj-ea"/>
              </a:rPr>
              <a:t>的弧从网络</a:t>
            </a:r>
            <a:r>
              <a:rPr lang="en-US" altLang="zh-CN" sz="2800" dirty="0">
                <a:latin typeface="+mj-ea"/>
                <a:ea typeface="+mj-ea"/>
              </a:rPr>
              <a:t>G</a:t>
            </a:r>
            <a:r>
              <a:rPr lang="zh-CN" altLang="en-US" sz="2800" dirty="0">
                <a:latin typeface="+mj-ea"/>
                <a:ea typeface="+mj-ea"/>
              </a:rPr>
              <a:t>中丢去，则不存在从</a:t>
            </a:r>
            <a:r>
              <a:rPr lang="en-US" altLang="zh-CN" sz="2800" dirty="0" err="1">
                <a:latin typeface="+mj-ea"/>
                <a:ea typeface="+mj-ea"/>
              </a:rPr>
              <a:t>st</a:t>
            </a:r>
            <a:r>
              <a:rPr lang="zh-CN" altLang="en-US" sz="2800" dirty="0">
                <a:latin typeface="+mj-ea"/>
                <a:ea typeface="+mj-ea"/>
              </a:rPr>
              <a:t>到</a:t>
            </a:r>
            <a:r>
              <a:rPr lang="en-US" altLang="zh-CN" sz="2800" dirty="0" err="1">
                <a:latin typeface="+mj-ea"/>
                <a:ea typeface="+mj-ea"/>
              </a:rPr>
              <a:t>ed</a:t>
            </a:r>
            <a:r>
              <a:rPr lang="zh-CN" altLang="en-US" sz="2800" dirty="0">
                <a:latin typeface="+mj-ea"/>
                <a:ea typeface="+mj-ea"/>
              </a:rPr>
              <a:t>的有向图，则图（</a:t>
            </a:r>
            <a:r>
              <a:rPr lang="en-US" altLang="zh-CN" sz="2800" dirty="0">
                <a:latin typeface="+mj-ea"/>
                <a:ea typeface="+mj-ea"/>
              </a:rPr>
              <a:t>V,E-E1</a:t>
            </a:r>
            <a:r>
              <a:rPr lang="zh-CN" altLang="en-US" sz="2800" dirty="0">
                <a:latin typeface="+mj-ea"/>
                <a:ea typeface="+mj-ea"/>
              </a:rPr>
              <a:t>）不连通</a:t>
            </a:r>
          </a:p>
        </p:txBody>
      </p:sp>
      <p:sp>
        <p:nvSpPr>
          <p:cNvPr id="14" name="矩形 13"/>
          <p:cNvSpPr/>
          <p:nvPr/>
        </p:nvSpPr>
        <p:spPr>
          <a:xfrm>
            <a:off x="26113" y="4809494"/>
            <a:ext cx="9962026" cy="984871"/>
          </a:xfrm>
          <a:prstGeom prst="rect">
            <a:avLst/>
          </a:prstGeom>
        </p:spPr>
        <p:txBody>
          <a:bodyPr wrap="square" lIns="121907" tIns="60953" rIns="121907" bIns="60953">
            <a:spAutoFit/>
          </a:bodyPr>
          <a:lstStyle/>
          <a:p>
            <a:r>
              <a:rPr lang="en-US" altLang="zh-CN" sz="2800" dirty="0" smtClean="0">
                <a:latin typeface="+mj-ea"/>
                <a:ea typeface="+mj-ea"/>
              </a:rPr>
              <a:t>2</a:t>
            </a:r>
            <a:r>
              <a:rPr lang="zh-CN" altLang="en-US" sz="2800" dirty="0" smtClean="0">
                <a:latin typeface="+mj-ea"/>
                <a:ea typeface="+mj-ea"/>
              </a:rPr>
              <a:t>、若</a:t>
            </a:r>
            <a:r>
              <a:rPr lang="zh-CN" altLang="en-US" sz="2800" dirty="0">
                <a:latin typeface="+mj-ea"/>
                <a:ea typeface="+mj-ea"/>
              </a:rPr>
              <a:t>没把整个边集</a:t>
            </a:r>
            <a:r>
              <a:rPr lang="en-US" altLang="zh-CN" sz="2800" dirty="0">
                <a:latin typeface="+mj-ea"/>
                <a:ea typeface="+mj-ea"/>
              </a:rPr>
              <a:t>E1</a:t>
            </a:r>
            <a:r>
              <a:rPr lang="zh-CN" altLang="en-US" sz="2800" dirty="0">
                <a:latin typeface="+mj-ea"/>
                <a:ea typeface="+mj-ea"/>
              </a:rPr>
              <a:t>的弧从</a:t>
            </a:r>
            <a:r>
              <a:rPr lang="en-US" altLang="zh-CN" sz="2800" dirty="0">
                <a:latin typeface="+mj-ea"/>
                <a:ea typeface="+mj-ea"/>
              </a:rPr>
              <a:t>G</a:t>
            </a:r>
            <a:r>
              <a:rPr lang="zh-CN" altLang="en-US" sz="2800" dirty="0">
                <a:latin typeface="+mj-ea"/>
                <a:ea typeface="+mj-ea"/>
              </a:rPr>
              <a:t>中丢去，即</a:t>
            </a:r>
            <a:r>
              <a:rPr lang="en-US" altLang="zh-CN" sz="2800" dirty="0">
                <a:latin typeface="+mj-ea"/>
                <a:ea typeface="+mj-ea"/>
              </a:rPr>
              <a:t>E2</a:t>
            </a:r>
            <a:r>
              <a:rPr lang="zh-CN" altLang="en-US" sz="2800" dirty="0">
                <a:latin typeface="+mj-ea"/>
                <a:ea typeface="+mj-ea"/>
              </a:rPr>
              <a:t>为</a:t>
            </a:r>
            <a:r>
              <a:rPr lang="en-US" altLang="zh-CN" sz="2800" dirty="0">
                <a:latin typeface="+mj-ea"/>
                <a:ea typeface="+mj-ea"/>
              </a:rPr>
              <a:t>E1</a:t>
            </a:r>
            <a:r>
              <a:rPr lang="zh-CN" altLang="en-US" sz="2800" dirty="0">
                <a:latin typeface="+mj-ea"/>
                <a:ea typeface="+mj-ea"/>
              </a:rPr>
              <a:t>的真子集，图（</a:t>
            </a:r>
            <a:r>
              <a:rPr lang="en-US" altLang="zh-CN" sz="2800" dirty="0">
                <a:latin typeface="+mj-ea"/>
                <a:ea typeface="+mj-ea"/>
              </a:rPr>
              <a:t>V,E-E2</a:t>
            </a:r>
            <a:r>
              <a:rPr lang="zh-CN" altLang="en-US" sz="2800" dirty="0">
                <a:latin typeface="+mj-ea"/>
                <a:ea typeface="+mj-ea"/>
              </a:rPr>
              <a:t>）仍连通。</a:t>
            </a:r>
          </a:p>
        </p:txBody>
      </p:sp>
      <p:sp>
        <p:nvSpPr>
          <p:cNvPr id="15" name="矩形 14"/>
          <p:cNvSpPr/>
          <p:nvPr/>
        </p:nvSpPr>
        <p:spPr>
          <a:xfrm>
            <a:off x="26112" y="6107394"/>
            <a:ext cx="9962026" cy="553984"/>
          </a:xfrm>
          <a:prstGeom prst="rect">
            <a:avLst/>
          </a:prstGeom>
        </p:spPr>
        <p:txBody>
          <a:bodyPr wrap="square" lIns="121907" tIns="60953" rIns="121907" bIns="60953">
            <a:spAutoFit/>
          </a:bodyPr>
          <a:lstStyle/>
          <a:p>
            <a:r>
              <a:rPr lang="zh-CN" altLang="en-US" sz="2800" dirty="0">
                <a:latin typeface="+mj-ea"/>
                <a:ea typeface="+mj-ea"/>
              </a:rPr>
              <a:t>最小割：网络图中容量最小的割集。</a:t>
            </a:r>
          </a:p>
        </p:txBody>
      </p:sp>
    </p:spTree>
    <p:extLst>
      <p:ext uri="{BB962C8B-B14F-4D97-AF65-F5344CB8AC3E}">
        <p14:creationId xmlns:p14="http://schemas.microsoft.com/office/powerpoint/2010/main" val="158875110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8"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3"/>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36587" y="3025499"/>
            <a:ext cx="3823733" cy="1138769"/>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a:t>
            </a:r>
            <a:r>
              <a:rPr lang="en-US" altLang="zh-CN" sz="6600" dirty="0" smtClean="0">
                <a:solidFill>
                  <a:schemeClr val="bg1"/>
                </a:solidFill>
                <a:cs typeface="+mn-ea"/>
                <a:sym typeface="+mn-lt"/>
              </a:rPr>
              <a:t>03</a:t>
            </a:r>
            <a:endParaRPr lang="en-US" altLang="zh-CN" sz="6600" dirty="0">
              <a:solidFill>
                <a:schemeClr val="bg1"/>
              </a:solidFill>
              <a:cs typeface="+mn-ea"/>
              <a:sym typeface="+mn-lt"/>
            </a:endParaRPr>
          </a:p>
        </p:txBody>
      </p:sp>
      <p:sp>
        <p:nvSpPr>
          <p:cNvPr id="30" name="TextBox 3"/>
          <p:cNvSpPr txBox="1"/>
          <p:nvPr/>
        </p:nvSpPr>
        <p:spPr>
          <a:xfrm>
            <a:off x="3825311" y="3982943"/>
            <a:ext cx="246280" cy="800215"/>
          </a:xfrm>
          <a:prstGeom prst="rect">
            <a:avLst/>
          </a:prstGeom>
          <a:noFill/>
        </p:spPr>
        <p:txBody>
          <a:bodyPr wrap="none" lIns="121917" tIns="60958" rIns="121917" bIns="60958" rtlCol="0">
            <a:spAutoFit/>
          </a:bodyPr>
          <a:lstStyle/>
          <a:p>
            <a:pPr algn="ctr"/>
            <a:endParaRPr lang="zh-CN" altLang="en-US" sz="4400" b="1" dirty="0">
              <a:solidFill>
                <a:schemeClr val="bg1"/>
              </a:solidFill>
              <a:cs typeface="+mn-ea"/>
              <a:sym typeface="+mn-lt"/>
            </a:endParaRP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6" name="TextBox 21"/>
          <p:cNvSpPr txBox="1"/>
          <p:nvPr/>
        </p:nvSpPr>
        <p:spPr>
          <a:xfrm>
            <a:off x="2579330" y="4255001"/>
            <a:ext cx="2864540" cy="538609"/>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3200" b="1" kern="0" dirty="0" smtClean="0">
                <a:solidFill>
                  <a:schemeClr val="bg1"/>
                </a:solidFill>
                <a:cs typeface="+mn-ea"/>
                <a:sym typeface="+mn-lt"/>
              </a:rPr>
              <a:t>最大流算法详解</a:t>
            </a:r>
            <a:endParaRPr lang="en-US" sz="3200" b="1" kern="0" dirty="0">
              <a:solidFill>
                <a:schemeClr val="bg1"/>
              </a:solidFill>
              <a:cs typeface="+mn-ea"/>
              <a:sym typeface="+mn-lt"/>
            </a:endParaRPr>
          </a:p>
        </p:txBody>
      </p:sp>
    </p:spTree>
    <p:extLst>
      <p:ext uri="{BB962C8B-B14F-4D97-AF65-F5344CB8AC3E}">
        <p14:creationId xmlns:p14="http://schemas.microsoft.com/office/powerpoint/2010/main" val="207283593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16" presetClass="entr" presetSubtype="21" fill="hold" grpId="0" nodeType="afterEffect" nodePh="1">
                                  <p:stCondLst>
                                    <p:cond delay="0"/>
                                  </p:stCondLst>
                                  <p:endCondLst>
                                    <p:cond evt="begin" delay="0">
                                      <p:tn val="10"/>
                                    </p:cond>
                                  </p:end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par>
                          <p:cTn id="13" fill="hold">
                            <p:stCondLst>
                              <p:cond delay="1250"/>
                            </p:stCondLst>
                            <p:childTnLst>
                              <p:par>
                                <p:cTn id="14" presetID="16" presetClass="entr" presetSubtype="21"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arn(inVertical)">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09438" y="1238995"/>
            <a:ext cx="9962026" cy="553984"/>
          </a:xfrm>
          <a:prstGeom prst="rect">
            <a:avLst/>
          </a:prstGeom>
        </p:spPr>
        <p:txBody>
          <a:bodyPr wrap="square" lIns="121907" tIns="60953" rIns="121907" bIns="60953">
            <a:spAutoFit/>
          </a:bodyPr>
          <a:lstStyle/>
          <a:p>
            <a:r>
              <a:rPr lang="en-US" altLang="zh-CN" sz="2800" dirty="0" err="1">
                <a:latin typeface="+mj-ea"/>
                <a:ea typeface="+mj-ea"/>
              </a:rPr>
              <a:t>Ford_Fulkerson</a:t>
            </a:r>
            <a:r>
              <a:rPr lang="zh-CN" altLang="en-US" sz="2800" dirty="0">
                <a:latin typeface="+mj-ea"/>
                <a:ea typeface="+mj-ea"/>
              </a:rPr>
              <a:t>算法</a:t>
            </a:r>
          </a:p>
        </p:txBody>
      </p:sp>
      <p:sp>
        <p:nvSpPr>
          <p:cNvPr id="14" name="矩形 13"/>
          <p:cNvSpPr/>
          <p:nvPr/>
        </p:nvSpPr>
        <p:spPr>
          <a:xfrm>
            <a:off x="-209438" y="2253605"/>
            <a:ext cx="7430045" cy="1600424"/>
          </a:xfrm>
          <a:prstGeom prst="rect">
            <a:avLst/>
          </a:prstGeom>
        </p:spPr>
        <p:txBody>
          <a:bodyPr wrap="square" lIns="121907" tIns="60953" rIns="121907" bIns="60953">
            <a:spAutoFit/>
          </a:bodyPr>
          <a:lstStyle/>
          <a:p>
            <a:r>
              <a:rPr lang="zh-CN" altLang="en-US" sz="2400" dirty="0" smtClean="0">
                <a:latin typeface="+mj-ea"/>
                <a:ea typeface="+mj-ea"/>
              </a:rPr>
              <a:t>任意</a:t>
            </a:r>
            <a:r>
              <a:rPr lang="zh-CN" altLang="en-US" sz="2400" dirty="0">
                <a:latin typeface="+mj-ea"/>
                <a:ea typeface="+mj-ea"/>
              </a:rPr>
              <a:t>选择一条可行流，寻找关于这条可行流的可增广链，如果增广链存在，则对改可行流进行调整，得到新的可行流。一直重复这个过程，直到找不到增广链为止。那么最终得到的流就是我们要的最大流</a:t>
            </a:r>
            <a:r>
              <a:rPr lang="zh-CN" altLang="en-US" sz="2400" dirty="0" smtClean="0">
                <a:latin typeface="+mj-ea"/>
                <a:ea typeface="+mj-ea"/>
              </a:rPr>
              <a:t>。</a:t>
            </a:r>
            <a:endParaRPr lang="zh-CN" altLang="en-US" sz="2400" dirty="0">
              <a:latin typeface="+mj-ea"/>
              <a:ea typeface="+mj-ea"/>
            </a:endParaRPr>
          </a:p>
        </p:txBody>
      </p:sp>
      <p:sp>
        <p:nvSpPr>
          <p:cNvPr id="16" name="Oval 65"/>
          <p:cNvSpPr>
            <a:spLocks noChangeArrowheads="1"/>
          </p:cNvSpPr>
          <p:nvPr/>
        </p:nvSpPr>
        <p:spPr bwMode="auto">
          <a:xfrm rot="10800000" flipV="1">
            <a:off x="9752588" y="2264331"/>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438">
              <a:defRPr/>
            </a:pPr>
            <a:endParaRPr lang="zh-CN" altLang="en-US" sz="2399" kern="0" dirty="0">
              <a:solidFill>
                <a:sysClr val="windowText" lastClr="000000"/>
              </a:solidFill>
              <a:cs typeface="+mn-ea"/>
              <a:sym typeface="+mn-lt"/>
            </a:endParaRPr>
          </a:p>
        </p:txBody>
      </p:sp>
      <p:grpSp>
        <p:nvGrpSpPr>
          <p:cNvPr id="17" name="组合 153"/>
          <p:cNvGrpSpPr/>
          <p:nvPr/>
        </p:nvGrpSpPr>
        <p:grpSpPr>
          <a:xfrm>
            <a:off x="10148147" y="931470"/>
            <a:ext cx="1253067" cy="1334512"/>
            <a:chOff x="4056282" y="1203598"/>
            <a:chExt cx="1328333" cy="1414234"/>
          </a:xfrm>
          <a:solidFill>
            <a:srgbClr val="325F0B"/>
          </a:solidFill>
        </p:grpSpPr>
        <p:sp>
          <p:nvSpPr>
            <p:cNvPr id="19" name="菱形 18"/>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endParaRPr lang="zh-CN" altLang="en-US" sz="2665" dirty="0">
                <a:solidFill>
                  <a:srgbClr val="FFFFFF"/>
                </a:solidFill>
                <a:cs typeface="+mn-ea"/>
                <a:sym typeface="+mn-lt"/>
              </a:endParaRPr>
            </a:p>
          </p:txBody>
        </p:sp>
        <p:sp>
          <p:nvSpPr>
            <p:cNvPr id="20" name="菱形 19"/>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r>
                <a:rPr lang="en-US" altLang="zh-CN" sz="4265" dirty="0">
                  <a:solidFill>
                    <a:srgbClr val="FFFFFF"/>
                  </a:solidFill>
                  <a:cs typeface="+mn-ea"/>
                  <a:sym typeface="+mn-lt"/>
                </a:rPr>
                <a:t>A</a:t>
              </a:r>
              <a:endParaRPr lang="zh-CN" altLang="en-US" sz="4265" dirty="0">
                <a:solidFill>
                  <a:srgbClr val="FFFFFF"/>
                </a:solidFill>
                <a:cs typeface="+mn-ea"/>
                <a:sym typeface="+mn-lt"/>
              </a:endParaRPr>
            </a:p>
          </p:txBody>
        </p:sp>
      </p:grpSp>
      <p:pic>
        <p:nvPicPr>
          <p:cNvPr id="2" name="图片 1"/>
          <p:cNvPicPr>
            <a:picLocks noChangeAspect="1"/>
          </p:cNvPicPr>
          <p:nvPr/>
        </p:nvPicPr>
        <p:blipFill>
          <a:blip r:embed="rId3"/>
          <a:stretch>
            <a:fillRect/>
          </a:stretch>
        </p:blipFill>
        <p:spPr>
          <a:xfrm>
            <a:off x="7224960" y="3074276"/>
            <a:ext cx="4466151" cy="3169527"/>
          </a:xfrm>
          <a:prstGeom prst="rect">
            <a:avLst/>
          </a:prstGeom>
        </p:spPr>
      </p:pic>
      <p:sp>
        <p:nvSpPr>
          <p:cNvPr id="21" name="矩形 20"/>
          <p:cNvSpPr/>
          <p:nvPr/>
        </p:nvSpPr>
        <p:spPr>
          <a:xfrm>
            <a:off x="-209438" y="4098171"/>
            <a:ext cx="7430045" cy="1969756"/>
          </a:xfrm>
          <a:prstGeom prst="rect">
            <a:avLst/>
          </a:prstGeom>
        </p:spPr>
        <p:txBody>
          <a:bodyPr wrap="square" lIns="121907" tIns="60953" rIns="121907" bIns="60953">
            <a:spAutoFit/>
          </a:bodyPr>
          <a:lstStyle/>
          <a:p>
            <a:r>
              <a:rPr lang="zh-CN" altLang="en-US" sz="2400" dirty="0" smtClean="0">
                <a:latin typeface="+mj-ea"/>
                <a:ea typeface="+mj-ea"/>
              </a:rPr>
              <a:t>如右代码</a:t>
            </a:r>
            <a:r>
              <a:rPr lang="zh-CN" altLang="en-US" sz="2400" dirty="0">
                <a:latin typeface="+mj-ea"/>
                <a:ea typeface="+mj-ea"/>
              </a:rPr>
              <a:t>所示，在</a:t>
            </a:r>
            <a:r>
              <a:rPr lang="en-US" altLang="zh-CN" sz="2400" dirty="0" err="1">
                <a:latin typeface="+mj-ea"/>
                <a:ea typeface="+mj-ea"/>
              </a:rPr>
              <a:t>Ford_Fulkerson</a:t>
            </a:r>
            <a:r>
              <a:rPr lang="zh-CN" altLang="en-US" sz="2400" dirty="0">
                <a:latin typeface="+mj-ea"/>
                <a:ea typeface="+mj-ea"/>
              </a:rPr>
              <a:t>算法中，我们用</a:t>
            </a:r>
            <a:r>
              <a:rPr lang="en-US" altLang="zh-CN" sz="2400" dirty="0" err="1">
                <a:latin typeface="+mj-ea"/>
                <a:ea typeface="+mj-ea"/>
              </a:rPr>
              <a:t>dfs</a:t>
            </a:r>
            <a:r>
              <a:rPr lang="zh-CN" altLang="en-US" sz="2400" dirty="0">
                <a:latin typeface="+mj-ea"/>
                <a:ea typeface="+mj-ea"/>
              </a:rPr>
              <a:t>求增广链</a:t>
            </a:r>
            <a:r>
              <a:rPr lang="en-US" altLang="zh-CN" sz="2400" dirty="0" err="1">
                <a:latin typeface="+mj-ea"/>
                <a:ea typeface="+mj-ea"/>
              </a:rPr>
              <a:t>dfs</a:t>
            </a:r>
            <a:r>
              <a:rPr lang="en-US" altLang="zh-CN" sz="2400" dirty="0">
                <a:latin typeface="+mj-ea"/>
                <a:ea typeface="+mj-ea"/>
              </a:rPr>
              <a:t>(</a:t>
            </a:r>
            <a:r>
              <a:rPr lang="en-US" altLang="zh-CN" sz="2400" dirty="0" err="1">
                <a:latin typeface="+mj-ea"/>
                <a:ea typeface="+mj-ea"/>
              </a:rPr>
              <a:t>u,f</a:t>
            </a:r>
            <a:r>
              <a:rPr lang="en-US" altLang="zh-CN" sz="2400" dirty="0">
                <a:latin typeface="+mj-ea"/>
                <a:ea typeface="+mj-ea"/>
              </a:rPr>
              <a:t>)</a:t>
            </a:r>
            <a:r>
              <a:rPr lang="zh-CN" altLang="en-US" sz="2400" dirty="0">
                <a:latin typeface="+mj-ea"/>
                <a:ea typeface="+mj-ea"/>
              </a:rPr>
              <a:t>的参数表示当前流进入的点和流的大小，一开始流的大小就是无穷大，起始点就是汇点</a:t>
            </a:r>
            <a:r>
              <a:rPr lang="en-US" altLang="zh-CN" sz="2400" dirty="0" err="1">
                <a:latin typeface="+mj-ea"/>
                <a:ea typeface="+mj-ea"/>
              </a:rPr>
              <a:t>st</a:t>
            </a:r>
            <a:r>
              <a:rPr lang="zh-CN" altLang="en-US" sz="2400" dirty="0">
                <a:latin typeface="+mj-ea"/>
                <a:ea typeface="+mj-ea"/>
              </a:rPr>
              <a:t>，通过</a:t>
            </a:r>
            <a:r>
              <a:rPr lang="en-US" altLang="zh-CN" sz="2400" dirty="0" err="1">
                <a:latin typeface="+mj-ea"/>
                <a:ea typeface="+mj-ea"/>
              </a:rPr>
              <a:t>dfs</a:t>
            </a:r>
            <a:r>
              <a:rPr lang="zh-CN" altLang="en-US" sz="2400" dirty="0">
                <a:latin typeface="+mj-ea"/>
                <a:ea typeface="+mj-ea"/>
              </a:rPr>
              <a:t>寻求增广链，如果存在增广链，我们则更新当前最大流，并继续这个过程。</a:t>
            </a:r>
          </a:p>
        </p:txBody>
      </p:sp>
    </p:spTree>
    <p:extLst>
      <p:ext uri="{BB962C8B-B14F-4D97-AF65-F5344CB8AC3E}">
        <p14:creationId xmlns:p14="http://schemas.microsoft.com/office/powerpoint/2010/main" val="324201609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6" grpId="0"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09438" y="1238995"/>
            <a:ext cx="9962026" cy="553984"/>
          </a:xfrm>
          <a:prstGeom prst="rect">
            <a:avLst/>
          </a:prstGeom>
        </p:spPr>
        <p:txBody>
          <a:bodyPr wrap="square" lIns="121907" tIns="60953" rIns="121907" bIns="60953">
            <a:spAutoFit/>
          </a:bodyPr>
          <a:lstStyle/>
          <a:p>
            <a:r>
              <a:rPr lang="en-US" altLang="zh-CN" sz="2800" dirty="0" err="1">
                <a:latin typeface="+mj-ea"/>
                <a:ea typeface="+mj-ea"/>
              </a:rPr>
              <a:t>Ford_Fulkerson</a:t>
            </a:r>
            <a:r>
              <a:rPr lang="zh-CN" altLang="en-US" sz="2800" dirty="0">
                <a:latin typeface="+mj-ea"/>
                <a:ea typeface="+mj-ea"/>
              </a:rPr>
              <a:t>算法</a:t>
            </a:r>
          </a:p>
        </p:txBody>
      </p:sp>
      <p:sp>
        <p:nvSpPr>
          <p:cNvPr id="14" name="矩形 13"/>
          <p:cNvSpPr/>
          <p:nvPr/>
        </p:nvSpPr>
        <p:spPr>
          <a:xfrm>
            <a:off x="-209438" y="2253605"/>
            <a:ext cx="7430045" cy="3816415"/>
          </a:xfrm>
          <a:prstGeom prst="rect">
            <a:avLst/>
          </a:prstGeom>
        </p:spPr>
        <p:txBody>
          <a:bodyPr wrap="square" lIns="121907" tIns="60953" rIns="121907" bIns="60953">
            <a:spAutoFit/>
          </a:bodyPr>
          <a:lstStyle/>
          <a:p>
            <a:r>
              <a:rPr lang="zh-CN" altLang="en-US" sz="2400" dirty="0">
                <a:latin typeface="+mj-ea"/>
                <a:ea typeface="+mj-ea"/>
              </a:rPr>
              <a:t>右边</a:t>
            </a:r>
            <a:r>
              <a:rPr lang="zh-CN" altLang="en-US" sz="2400" dirty="0" smtClean="0">
                <a:latin typeface="+mj-ea"/>
                <a:ea typeface="+mj-ea"/>
              </a:rPr>
              <a:t>过程</a:t>
            </a:r>
            <a:r>
              <a:rPr lang="zh-CN" altLang="en-US" sz="2400" dirty="0">
                <a:latin typeface="+mj-ea"/>
                <a:ea typeface="+mj-ea"/>
              </a:rPr>
              <a:t>就是</a:t>
            </a:r>
            <a:r>
              <a:rPr lang="en-US" altLang="zh-CN" sz="2400" dirty="0" err="1">
                <a:latin typeface="+mj-ea"/>
                <a:ea typeface="+mj-ea"/>
              </a:rPr>
              <a:t>Ford_Fulkerson</a:t>
            </a:r>
            <a:r>
              <a:rPr lang="zh-CN" altLang="en-US" sz="2400" dirty="0">
                <a:latin typeface="+mj-ea"/>
                <a:ea typeface="+mj-ea"/>
              </a:rPr>
              <a:t>算法用</a:t>
            </a:r>
            <a:r>
              <a:rPr lang="en-US" altLang="zh-CN" sz="2400" dirty="0" err="1">
                <a:latin typeface="+mj-ea"/>
                <a:ea typeface="+mj-ea"/>
              </a:rPr>
              <a:t>dfs</a:t>
            </a:r>
            <a:r>
              <a:rPr lang="zh-CN" altLang="en-US" sz="2400" dirty="0">
                <a:latin typeface="+mj-ea"/>
                <a:ea typeface="+mj-ea"/>
              </a:rPr>
              <a:t>寻求增广链的过程。首先判断下当前的点，如果该点是汇点，说明我们已经达到终点了，我们直接返回当前的流；否则我们执行后面的过程，对于当前流所在点，我们寻找那些和当前点相连的，且流还没有经过的点，当然如果此时边的边权为</a:t>
            </a:r>
            <a:r>
              <a:rPr lang="en-US" altLang="zh-CN" sz="2400" dirty="0">
                <a:latin typeface="+mj-ea"/>
                <a:ea typeface="+mj-ea"/>
              </a:rPr>
              <a:t>0</a:t>
            </a:r>
            <a:r>
              <a:rPr lang="zh-CN" altLang="en-US" sz="2400" dirty="0">
                <a:latin typeface="+mj-ea"/>
                <a:ea typeface="+mj-ea"/>
              </a:rPr>
              <a:t>，说明其容量为</a:t>
            </a:r>
            <a:r>
              <a:rPr lang="en-US" altLang="zh-CN" sz="2400" dirty="0">
                <a:latin typeface="+mj-ea"/>
                <a:ea typeface="+mj-ea"/>
              </a:rPr>
              <a:t>0</a:t>
            </a:r>
            <a:r>
              <a:rPr lang="zh-CN" altLang="en-US" sz="2400" dirty="0">
                <a:latin typeface="+mj-ea"/>
                <a:ea typeface="+mj-ea"/>
              </a:rPr>
              <a:t>，可行流不能对该点进行增广了，否则的话我们就直接将可行流进入该点，如果通过该点能到达汇点，那么我们就更新下边权，将当前边的边权减去得到的流量，其反向边的边权加上这个流量，并返回我们得到的流量。</a:t>
            </a:r>
          </a:p>
        </p:txBody>
      </p:sp>
      <p:sp>
        <p:nvSpPr>
          <p:cNvPr id="16" name="Oval 65"/>
          <p:cNvSpPr>
            <a:spLocks noChangeArrowheads="1"/>
          </p:cNvSpPr>
          <p:nvPr/>
        </p:nvSpPr>
        <p:spPr bwMode="auto">
          <a:xfrm rot="10800000" flipV="1">
            <a:off x="9752588" y="2264331"/>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438">
              <a:defRPr/>
            </a:pPr>
            <a:endParaRPr lang="zh-CN" altLang="en-US" sz="2399" kern="0" dirty="0">
              <a:solidFill>
                <a:sysClr val="windowText" lastClr="000000"/>
              </a:solidFill>
              <a:cs typeface="+mn-ea"/>
              <a:sym typeface="+mn-lt"/>
            </a:endParaRPr>
          </a:p>
        </p:txBody>
      </p:sp>
      <p:grpSp>
        <p:nvGrpSpPr>
          <p:cNvPr id="17" name="组合 153"/>
          <p:cNvGrpSpPr/>
          <p:nvPr/>
        </p:nvGrpSpPr>
        <p:grpSpPr>
          <a:xfrm>
            <a:off x="10148147" y="931470"/>
            <a:ext cx="1253067" cy="1334512"/>
            <a:chOff x="4056282" y="1203598"/>
            <a:chExt cx="1328333" cy="1414234"/>
          </a:xfrm>
          <a:solidFill>
            <a:srgbClr val="325F0B"/>
          </a:solidFill>
        </p:grpSpPr>
        <p:sp>
          <p:nvSpPr>
            <p:cNvPr id="19" name="菱形 18"/>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endParaRPr lang="zh-CN" altLang="en-US" sz="2665" dirty="0">
                <a:solidFill>
                  <a:srgbClr val="FFFFFF"/>
                </a:solidFill>
                <a:cs typeface="+mn-ea"/>
                <a:sym typeface="+mn-lt"/>
              </a:endParaRPr>
            </a:p>
          </p:txBody>
        </p:sp>
        <p:sp>
          <p:nvSpPr>
            <p:cNvPr id="20" name="菱形 19"/>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r>
                <a:rPr lang="en-US" altLang="zh-CN" sz="4265" dirty="0">
                  <a:solidFill>
                    <a:srgbClr val="FFFFFF"/>
                  </a:solidFill>
                  <a:cs typeface="+mn-ea"/>
                  <a:sym typeface="+mn-lt"/>
                </a:rPr>
                <a:t>A</a:t>
              </a:r>
              <a:endParaRPr lang="zh-CN" altLang="en-US" sz="4265" dirty="0">
                <a:solidFill>
                  <a:srgbClr val="FFFFFF"/>
                </a:solidFill>
                <a:cs typeface="+mn-ea"/>
                <a:sym typeface="+mn-lt"/>
              </a:endParaRPr>
            </a:p>
          </p:txBody>
        </p:sp>
      </p:grpSp>
      <p:pic>
        <p:nvPicPr>
          <p:cNvPr id="3" name="图片 2"/>
          <p:cNvPicPr>
            <a:picLocks noChangeAspect="1"/>
          </p:cNvPicPr>
          <p:nvPr/>
        </p:nvPicPr>
        <p:blipFill>
          <a:blip r:embed="rId3"/>
          <a:stretch>
            <a:fillRect/>
          </a:stretch>
        </p:blipFill>
        <p:spPr>
          <a:xfrm>
            <a:off x="7923473" y="3280310"/>
            <a:ext cx="3658230" cy="2921124"/>
          </a:xfrm>
          <a:prstGeom prst="rect">
            <a:avLst/>
          </a:prstGeom>
        </p:spPr>
      </p:pic>
    </p:spTree>
    <p:extLst>
      <p:ext uri="{BB962C8B-B14F-4D97-AF65-F5344CB8AC3E}">
        <p14:creationId xmlns:p14="http://schemas.microsoft.com/office/powerpoint/2010/main" val="57754924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09438" y="1238995"/>
            <a:ext cx="9962026" cy="553984"/>
          </a:xfrm>
          <a:prstGeom prst="rect">
            <a:avLst/>
          </a:prstGeom>
        </p:spPr>
        <p:txBody>
          <a:bodyPr wrap="square" lIns="121907" tIns="60953" rIns="121907" bIns="60953">
            <a:spAutoFit/>
          </a:bodyPr>
          <a:lstStyle/>
          <a:p>
            <a:r>
              <a:rPr lang="en-US" altLang="zh-CN" sz="2800" dirty="0" err="1">
                <a:latin typeface="+mj-ea"/>
              </a:rPr>
              <a:t>Edmonds_karps</a:t>
            </a:r>
            <a:r>
              <a:rPr lang="zh-CN" altLang="en-US" sz="2800" dirty="0">
                <a:latin typeface="+mj-ea"/>
              </a:rPr>
              <a:t>算法</a:t>
            </a:r>
            <a:endParaRPr lang="zh-CN" altLang="en-US" sz="2800" dirty="0">
              <a:latin typeface="+mj-ea"/>
              <a:ea typeface="+mj-ea"/>
            </a:endParaRPr>
          </a:p>
        </p:txBody>
      </p:sp>
      <p:sp>
        <p:nvSpPr>
          <p:cNvPr id="14" name="矩形 13"/>
          <p:cNvSpPr/>
          <p:nvPr/>
        </p:nvSpPr>
        <p:spPr>
          <a:xfrm>
            <a:off x="-209438" y="1792979"/>
            <a:ext cx="7430045" cy="3077751"/>
          </a:xfrm>
          <a:prstGeom prst="rect">
            <a:avLst/>
          </a:prstGeom>
        </p:spPr>
        <p:txBody>
          <a:bodyPr wrap="square" lIns="121907" tIns="60953" rIns="121907" bIns="60953">
            <a:spAutoFit/>
          </a:bodyPr>
          <a:lstStyle/>
          <a:p>
            <a:r>
              <a:rPr lang="en-US" altLang="zh-CN" sz="2400" dirty="0" err="1">
                <a:latin typeface="+mj-ea"/>
                <a:ea typeface="+mj-ea"/>
              </a:rPr>
              <a:t>Edmonds_karps</a:t>
            </a:r>
            <a:r>
              <a:rPr lang="zh-CN" altLang="en-US" sz="2400" dirty="0">
                <a:latin typeface="+mj-ea"/>
                <a:ea typeface="+mj-ea"/>
              </a:rPr>
              <a:t>算法的思路和</a:t>
            </a:r>
            <a:r>
              <a:rPr lang="en-US" altLang="zh-CN" sz="2400" dirty="0" err="1">
                <a:latin typeface="+mj-ea"/>
                <a:ea typeface="+mj-ea"/>
              </a:rPr>
              <a:t>Ford_Fulkerson</a:t>
            </a:r>
            <a:r>
              <a:rPr lang="zh-CN" altLang="en-US" sz="2400" dirty="0">
                <a:latin typeface="+mj-ea"/>
                <a:ea typeface="+mj-ea"/>
              </a:rPr>
              <a:t>算法有共通的地方，任意选择一条可行流，寻找关于这条可行流的可增广链，如果增广链存在，则对改可行流进行调整，得到新的可行流。一直重复这个过程，直到找不到增广链为止</a:t>
            </a:r>
            <a:r>
              <a:rPr lang="zh-CN" altLang="en-US" sz="2400" dirty="0" smtClean="0">
                <a:latin typeface="+mj-ea"/>
                <a:ea typeface="+mj-ea"/>
              </a:rPr>
              <a:t>。</a:t>
            </a:r>
            <a:r>
              <a:rPr lang="en-US" altLang="zh-CN" sz="2400" dirty="0" err="1" smtClean="0">
                <a:latin typeface="+mj-ea"/>
                <a:ea typeface="+mj-ea"/>
              </a:rPr>
              <a:t>Edmonds_karps</a:t>
            </a:r>
            <a:r>
              <a:rPr lang="zh-CN" altLang="en-US" sz="2400" dirty="0">
                <a:latin typeface="+mj-ea"/>
                <a:ea typeface="+mj-ea"/>
              </a:rPr>
              <a:t>算法和</a:t>
            </a:r>
            <a:r>
              <a:rPr lang="en-US" altLang="zh-CN" sz="2400" dirty="0" err="1">
                <a:latin typeface="+mj-ea"/>
                <a:ea typeface="+mj-ea"/>
              </a:rPr>
              <a:t>Ford_Fulkerson</a:t>
            </a:r>
            <a:r>
              <a:rPr lang="zh-CN" altLang="en-US" sz="2400" dirty="0">
                <a:latin typeface="+mj-ea"/>
                <a:ea typeface="+mj-ea"/>
              </a:rPr>
              <a:t>算法有所不同，不是用</a:t>
            </a:r>
            <a:r>
              <a:rPr lang="en-US" altLang="zh-CN" sz="2400" dirty="0" err="1">
                <a:latin typeface="+mj-ea"/>
                <a:ea typeface="+mj-ea"/>
              </a:rPr>
              <a:t>dfs</a:t>
            </a:r>
            <a:r>
              <a:rPr lang="zh-CN" altLang="en-US" sz="2400" dirty="0">
                <a:latin typeface="+mj-ea"/>
                <a:ea typeface="+mj-ea"/>
              </a:rPr>
              <a:t>来完成，而是用</a:t>
            </a:r>
            <a:r>
              <a:rPr lang="en-US" altLang="zh-CN" sz="2400" dirty="0" err="1">
                <a:latin typeface="+mj-ea"/>
                <a:ea typeface="+mj-ea"/>
              </a:rPr>
              <a:t>bfs</a:t>
            </a:r>
            <a:r>
              <a:rPr lang="zh-CN" altLang="en-US" sz="2400" dirty="0">
                <a:latin typeface="+mj-ea"/>
                <a:ea typeface="+mj-ea"/>
              </a:rPr>
              <a:t>来实现的，且每次得到的增广链是当前可增广链中最短的。</a:t>
            </a:r>
          </a:p>
        </p:txBody>
      </p:sp>
      <p:sp>
        <p:nvSpPr>
          <p:cNvPr id="16" name="Oval 65"/>
          <p:cNvSpPr>
            <a:spLocks noChangeArrowheads="1"/>
          </p:cNvSpPr>
          <p:nvPr/>
        </p:nvSpPr>
        <p:spPr bwMode="auto">
          <a:xfrm rot="10800000" flipV="1">
            <a:off x="9752588" y="2264331"/>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438">
              <a:defRPr/>
            </a:pPr>
            <a:endParaRPr lang="zh-CN" altLang="en-US" sz="2399" kern="0" dirty="0">
              <a:solidFill>
                <a:sysClr val="windowText" lastClr="000000"/>
              </a:solidFill>
              <a:cs typeface="+mn-ea"/>
              <a:sym typeface="+mn-lt"/>
            </a:endParaRPr>
          </a:p>
        </p:txBody>
      </p:sp>
      <p:grpSp>
        <p:nvGrpSpPr>
          <p:cNvPr id="17" name="组合 153"/>
          <p:cNvGrpSpPr/>
          <p:nvPr/>
        </p:nvGrpSpPr>
        <p:grpSpPr>
          <a:xfrm>
            <a:off x="10148147" y="931470"/>
            <a:ext cx="1253067" cy="1334512"/>
            <a:chOff x="4056282" y="1203598"/>
            <a:chExt cx="1328333" cy="1414234"/>
          </a:xfrm>
          <a:solidFill>
            <a:srgbClr val="325F0B"/>
          </a:solidFill>
        </p:grpSpPr>
        <p:sp>
          <p:nvSpPr>
            <p:cNvPr id="19" name="菱形 18"/>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endParaRPr lang="zh-CN" altLang="en-US" sz="2665" dirty="0">
                <a:solidFill>
                  <a:srgbClr val="FFFFFF"/>
                </a:solidFill>
                <a:cs typeface="+mn-ea"/>
                <a:sym typeface="+mn-lt"/>
              </a:endParaRPr>
            </a:p>
          </p:txBody>
        </p:sp>
        <p:sp>
          <p:nvSpPr>
            <p:cNvPr id="20" name="菱形 19"/>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r>
                <a:rPr lang="en-US" altLang="zh-CN" sz="4265" dirty="0">
                  <a:solidFill>
                    <a:srgbClr val="FFFFFF"/>
                  </a:solidFill>
                  <a:cs typeface="+mn-ea"/>
                  <a:sym typeface="+mn-lt"/>
                </a:rPr>
                <a:t>B</a:t>
              </a:r>
              <a:endParaRPr lang="zh-CN" altLang="en-US" sz="4265" dirty="0">
                <a:solidFill>
                  <a:srgbClr val="FFFFFF"/>
                </a:solidFill>
                <a:cs typeface="+mn-ea"/>
                <a:sym typeface="+mn-lt"/>
              </a:endParaRPr>
            </a:p>
          </p:txBody>
        </p:sp>
      </p:grpSp>
      <p:sp>
        <p:nvSpPr>
          <p:cNvPr id="21" name="矩形 20"/>
          <p:cNvSpPr/>
          <p:nvPr/>
        </p:nvSpPr>
        <p:spPr>
          <a:xfrm>
            <a:off x="-209438" y="4870730"/>
            <a:ext cx="7430045" cy="1600424"/>
          </a:xfrm>
          <a:prstGeom prst="rect">
            <a:avLst/>
          </a:prstGeom>
        </p:spPr>
        <p:txBody>
          <a:bodyPr wrap="square" lIns="121907" tIns="60953" rIns="121907" bIns="60953">
            <a:spAutoFit/>
          </a:bodyPr>
          <a:lstStyle/>
          <a:p>
            <a:r>
              <a:rPr lang="zh-CN" altLang="en-US" sz="2400" dirty="0" smtClean="0">
                <a:latin typeface="+mj-ea"/>
                <a:ea typeface="+mj-ea"/>
              </a:rPr>
              <a:t>如</a:t>
            </a:r>
            <a:r>
              <a:rPr lang="zh-CN" altLang="en-US" sz="2400" dirty="0">
                <a:latin typeface="+mj-ea"/>
                <a:ea typeface="+mj-ea"/>
              </a:rPr>
              <a:t>右</a:t>
            </a:r>
            <a:r>
              <a:rPr lang="zh-CN" altLang="en-US" sz="2400" dirty="0" smtClean="0">
                <a:latin typeface="+mj-ea"/>
                <a:ea typeface="+mj-ea"/>
              </a:rPr>
              <a:t>代码</a:t>
            </a:r>
            <a:r>
              <a:rPr lang="zh-CN" altLang="en-US" sz="2400" dirty="0">
                <a:latin typeface="+mj-ea"/>
                <a:ea typeface="+mj-ea"/>
              </a:rPr>
              <a:t>所示，在</a:t>
            </a:r>
            <a:r>
              <a:rPr lang="en-US" altLang="zh-CN" sz="2400" dirty="0" err="1">
                <a:latin typeface="+mj-ea"/>
                <a:ea typeface="+mj-ea"/>
              </a:rPr>
              <a:t>Edmonds_karps</a:t>
            </a:r>
            <a:r>
              <a:rPr lang="zh-CN" altLang="en-US" sz="2400" dirty="0">
                <a:latin typeface="+mj-ea"/>
                <a:ea typeface="+mj-ea"/>
              </a:rPr>
              <a:t>算法中，我们用</a:t>
            </a:r>
            <a:r>
              <a:rPr lang="en-US" altLang="zh-CN" sz="2400" dirty="0" err="1">
                <a:latin typeface="+mj-ea"/>
                <a:ea typeface="+mj-ea"/>
              </a:rPr>
              <a:t>bfs</a:t>
            </a:r>
            <a:r>
              <a:rPr lang="zh-CN" altLang="en-US" sz="2400" dirty="0">
                <a:latin typeface="+mj-ea"/>
                <a:ea typeface="+mj-ea"/>
              </a:rPr>
              <a:t>求增广链，每次得到一条最短路径的增广链，就把这个链上的边的边都减去我们新增加的流，并把其反向边加上这个新增加的流。并继续这个过程。</a:t>
            </a:r>
          </a:p>
        </p:txBody>
      </p:sp>
      <p:pic>
        <p:nvPicPr>
          <p:cNvPr id="3" name="图片 2"/>
          <p:cNvPicPr>
            <a:picLocks noChangeAspect="1"/>
          </p:cNvPicPr>
          <p:nvPr/>
        </p:nvPicPr>
        <p:blipFill>
          <a:blip r:embed="rId3"/>
          <a:stretch>
            <a:fillRect/>
          </a:stretch>
        </p:blipFill>
        <p:spPr>
          <a:xfrm>
            <a:off x="7977353" y="2577518"/>
            <a:ext cx="3189698" cy="3490410"/>
          </a:xfrm>
          <a:prstGeom prst="rect">
            <a:avLst/>
          </a:prstGeom>
        </p:spPr>
      </p:pic>
    </p:spTree>
    <p:extLst>
      <p:ext uri="{BB962C8B-B14F-4D97-AF65-F5344CB8AC3E}">
        <p14:creationId xmlns:p14="http://schemas.microsoft.com/office/powerpoint/2010/main" val="405195229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6" grpId="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09438" y="1238995"/>
            <a:ext cx="9962026" cy="553984"/>
          </a:xfrm>
          <a:prstGeom prst="rect">
            <a:avLst/>
          </a:prstGeom>
        </p:spPr>
        <p:txBody>
          <a:bodyPr wrap="square" lIns="121907" tIns="60953" rIns="121907" bIns="60953">
            <a:spAutoFit/>
          </a:bodyPr>
          <a:lstStyle/>
          <a:p>
            <a:r>
              <a:rPr lang="en-US" altLang="zh-CN" sz="2800" dirty="0" err="1">
                <a:latin typeface="+mj-ea"/>
              </a:rPr>
              <a:t>Edmonds_karps</a:t>
            </a:r>
            <a:r>
              <a:rPr lang="zh-CN" altLang="en-US" sz="2800" dirty="0">
                <a:latin typeface="+mj-ea"/>
              </a:rPr>
              <a:t>算法</a:t>
            </a:r>
            <a:endParaRPr lang="zh-CN" altLang="en-US" sz="2800" dirty="0">
              <a:latin typeface="+mj-ea"/>
              <a:ea typeface="+mj-ea"/>
            </a:endParaRPr>
          </a:p>
        </p:txBody>
      </p:sp>
      <p:sp>
        <p:nvSpPr>
          <p:cNvPr id="14" name="矩形 13"/>
          <p:cNvSpPr/>
          <p:nvPr/>
        </p:nvSpPr>
        <p:spPr>
          <a:xfrm>
            <a:off x="-209438" y="1792979"/>
            <a:ext cx="7430045" cy="2339088"/>
          </a:xfrm>
          <a:prstGeom prst="rect">
            <a:avLst/>
          </a:prstGeom>
        </p:spPr>
        <p:txBody>
          <a:bodyPr wrap="square" lIns="121907" tIns="60953" rIns="121907" bIns="60953">
            <a:spAutoFit/>
          </a:bodyPr>
          <a:lstStyle/>
          <a:p>
            <a:r>
              <a:rPr lang="zh-CN" altLang="en-US" sz="2400" dirty="0">
                <a:latin typeface="+mj-ea"/>
                <a:ea typeface="+mj-ea"/>
              </a:rPr>
              <a:t>右边</a:t>
            </a:r>
            <a:r>
              <a:rPr lang="zh-CN" altLang="en-US" sz="2400" dirty="0" smtClean="0">
                <a:latin typeface="+mj-ea"/>
                <a:ea typeface="+mj-ea"/>
              </a:rPr>
              <a:t>代码</a:t>
            </a:r>
            <a:r>
              <a:rPr lang="zh-CN" altLang="en-US" sz="2400" dirty="0">
                <a:latin typeface="+mj-ea"/>
                <a:ea typeface="+mj-ea"/>
              </a:rPr>
              <a:t>是</a:t>
            </a:r>
            <a:r>
              <a:rPr lang="en-US" altLang="zh-CN" sz="2400" dirty="0" err="1">
                <a:latin typeface="+mj-ea"/>
                <a:ea typeface="+mj-ea"/>
              </a:rPr>
              <a:t>Edmonds_karps</a:t>
            </a:r>
            <a:r>
              <a:rPr lang="zh-CN" altLang="en-US" sz="2400" dirty="0">
                <a:latin typeface="+mj-ea"/>
                <a:ea typeface="+mj-ea"/>
              </a:rPr>
              <a:t>算法用</a:t>
            </a:r>
            <a:r>
              <a:rPr lang="en-US" altLang="zh-CN" sz="2400" dirty="0" err="1">
                <a:latin typeface="+mj-ea"/>
                <a:ea typeface="+mj-ea"/>
              </a:rPr>
              <a:t>bfs</a:t>
            </a:r>
            <a:r>
              <a:rPr lang="zh-CN" altLang="en-US" sz="2400" dirty="0">
                <a:latin typeface="+mj-ea"/>
                <a:ea typeface="+mj-ea"/>
              </a:rPr>
              <a:t>寻求增广链的过程，流首先从源点进入，且其流的初始值是无穷大；对于当前流，我们寻找所有那些和当前点相连，且流未经过的、边权不为</a:t>
            </a:r>
            <a:r>
              <a:rPr lang="en-US" altLang="zh-CN" sz="2400" dirty="0">
                <a:latin typeface="+mj-ea"/>
                <a:ea typeface="+mj-ea"/>
              </a:rPr>
              <a:t>0</a:t>
            </a:r>
            <a:r>
              <a:rPr lang="zh-CN" altLang="en-US" sz="2400" dirty="0">
                <a:latin typeface="+mj-ea"/>
                <a:ea typeface="+mj-ea"/>
              </a:rPr>
              <a:t>的点，取当前流的流量和当前点到该点的边权两者的最小值做为流到新的点的流量，同时把该新点的父亲结点标记为当前点。</a:t>
            </a:r>
          </a:p>
        </p:txBody>
      </p:sp>
      <p:sp>
        <p:nvSpPr>
          <p:cNvPr id="16" name="Oval 65"/>
          <p:cNvSpPr>
            <a:spLocks noChangeArrowheads="1"/>
          </p:cNvSpPr>
          <p:nvPr/>
        </p:nvSpPr>
        <p:spPr bwMode="auto">
          <a:xfrm rot="10800000" flipV="1">
            <a:off x="9752588" y="2264331"/>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438">
              <a:defRPr/>
            </a:pPr>
            <a:endParaRPr lang="zh-CN" altLang="en-US" sz="2399" kern="0" dirty="0">
              <a:solidFill>
                <a:sysClr val="windowText" lastClr="000000"/>
              </a:solidFill>
              <a:cs typeface="+mn-ea"/>
              <a:sym typeface="+mn-lt"/>
            </a:endParaRPr>
          </a:p>
        </p:txBody>
      </p:sp>
      <p:grpSp>
        <p:nvGrpSpPr>
          <p:cNvPr id="17" name="组合 153"/>
          <p:cNvGrpSpPr/>
          <p:nvPr/>
        </p:nvGrpSpPr>
        <p:grpSpPr>
          <a:xfrm>
            <a:off x="10148147" y="931470"/>
            <a:ext cx="1253067" cy="1334512"/>
            <a:chOff x="4056282" y="1203598"/>
            <a:chExt cx="1328333" cy="1414234"/>
          </a:xfrm>
          <a:solidFill>
            <a:srgbClr val="325F0B"/>
          </a:solidFill>
        </p:grpSpPr>
        <p:sp>
          <p:nvSpPr>
            <p:cNvPr id="19" name="菱形 18"/>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endParaRPr lang="zh-CN" altLang="en-US" sz="2665" dirty="0">
                <a:solidFill>
                  <a:srgbClr val="FFFFFF"/>
                </a:solidFill>
                <a:cs typeface="+mn-ea"/>
                <a:sym typeface="+mn-lt"/>
              </a:endParaRPr>
            </a:p>
          </p:txBody>
        </p:sp>
        <p:sp>
          <p:nvSpPr>
            <p:cNvPr id="20" name="菱形 19"/>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r>
                <a:rPr lang="en-US" altLang="zh-CN" sz="4265" dirty="0">
                  <a:solidFill>
                    <a:srgbClr val="FFFFFF"/>
                  </a:solidFill>
                  <a:cs typeface="+mn-ea"/>
                  <a:sym typeface="+mn-lt"/>
                </a:rPr>
                <a:t>B</a:t>
              </a:r>
              <a:endParaRPr lang="zh-CN" altLang="en-US" sz="4265" dirty="0">
                <a:solidFill>
                  <a:srgbClr val="FFFFFF"/>
                </a:solidFill>
                <a:cs typeface="+mn-ea"/>
                <a:sym typeface="+mn-lt"/>
              </a:endParaRPr>
            </a:p>
          </p:txBody>
        </p:sp>
      </p:grpSp>
      <p:pic>
        <p:nvPicPr>
          <p:cNvPr id="4" name="图片 3"/>
          <p:cNvPicPr>
            <a:picLocks noChangeAspect="1"/>
          </p:cNvPicPr>
          <p:nvPr/>
        </p:nvPicPr>
        <p:blipFill>
          <a:blip r:embed="rId3"/>
          <a:stretch>
            <a:fillRect/>
          </a:stretch>
        </p:blipFill>
        <p:spPr>
          <a:xfrm>
            <a:off x="7220607" y="2529623"/>
            <a:ext cx="4770049" cy="3630447"/>
          </a:xfrm>
          <a:prstGeom prst="rect">
            <a:avLst/>
          </a:prstGeom>
        </p:spPr>
      </p:pic>
      <p:sp>
        <p:nvSpPr>
          <p:cNvPr id="11" name="矩形 10"/>
          <p:cNvSpPr/>
          <p:nvPr/>
        </p:nvSpPr>
        <p:spPr>
          <a:xfrm>
            <a:off x="-209438" y="4458923"/>
            <a:ext cx="7430045" cy="1600424"/>
          </a:xfrm>
          <a:prstGeom prst="rect">
            <a:avLst/>
          </a:prstGeom>
        </p:spPr>
        <p:txBody>
          <a:bodyPr wrap="square" lIns="121907" tIns="60953" rIns="121907" bIns="60953">
            <a:spAutoFit/>
          </a:bodyPr>
          <a:lstStyle/>
          <a:p>
            <a:r>
              <a:rPr lang="zh-CN" altLang="en-US" sz="2400" dirty="0">
                <a:latin typeface="+mj-ea"/>
                <a:ea typeface="+mj-ea"/>
              </a:rPr>
              <a:t>如果我们的当前流走到了汇点，说明我们到达了目的地，则把我们当前的流的流量返回，做为我们这次的新增的流。如果最后都没走到汇点，说明不存在增广链了，我们返回</a:t>
            </a:r>
            <a:r>
              <a:rPr lang="en-US" altLang="zh-CN" sz="2400" dirty="0">
                <a:latin typeface="+mj-ea"/>
                <a:ea typeface="+mj-ea"/>
              </a:rPr>
              <a:t>-1</a:t>
            </a:r>
            <a:r>
              <a:rPr lang="zh-CN" altLang="en-US" sz="2400" dirty="0">
                <a:latin typeface="+mj-ea"/>
                <a:ea typeface="+mj-ea"/>
              </a:rPr>
              <a:t>，表示此次增广链不存在。</a:t>
            </a:r>
          </a:p>
        </p:txBody>
      </p:sp>
    </p:spTree>
    <p:extLst>
      <p:ext uri="{BB962C8B-B14F-4D97-AF65-F5344CB8AC3E}">
        <p14:creationId xmlns:p14="http://schemas.microsoft.com/office/powerpoint/2010/main" val="272802058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09438" y="1238995"/>
            <a:ext cx="9962026" cy="553984"/>
          </a:xfrm>
          <a:prstGeom prst="rect">
            <a:avLst/>
          </a:prstGeom>
        </p:spPr>
        <p:txBody>
          <a:bodyPr wrap="square" lIns="121907" tIns="60953" rIns="121907" bIns="60953">
            <a:spAutoFit/>
          </a:bodyPr>
          <a:lstStyle/>
          <a:p>
            <a:r>
              <a:rPr lang="en-US" altLang="zh-CN" sz="2800" dirty="0" err="1">
                <a:latin typeface="+mj-ea"/>
              </a:rPr>
              <a:t>Dinic</a:t>
            </a:r>
            <a:r>
              <a:rPr lang="zh-CN" altLang="en-US" sz="2800" dirty="0">
                <a:latin typeface="+mj-ea"/>
              </a:rPr>
              <a:t>算法</a:t>
            </a:r>
            <a:endParaRPr lang="zh-CN" altLang="en-US" sz="2800" dirty="0">
              <a:latin typeface="+mj-ea"/>
              <a:ea typeface="+mj-ea"/>
            </a:endParaRPr>
          </a:p>
        </p:txBody>
      </p:sp>
      <p:sp>
        <p:nvSpPr>
          <p:cNvPr id="14" name="矩形 13"/>
          <p:cNvSpPr/>
          <p:nvPr/>
        </p:nvSpPr>
        <p:spPr>
          <a:xfrm>
            <a:off x="-209438" y="1792979"/>
            <a:ext cx="7430045" cy="2708420"/>
          </a:xfrm>
          <a:prstGeom prst="rect">
            <a:avLst/>
          </a:prstGeom>
        </p:spPr>
        <p:txBody>
          <a:bodyPr wrap="square" lIns="121907" tIns="60953" rIns="121907" bIns="60953">
            <a:spAutoFit/>
          </a:bodyPr>
          <a:lstStyle/>
          <a:p>
            <a:r>
              <a:rPr lang="en-US" altLang="zh-CN" sz="2400" dirty="0" err="1">
                <a:latin typeface="+mj-ea"/>
                <a:ea typeface="+mj-ea"/>
              </a:rPr>
              <a:t>Dinic</a:t>
            </a:r>
            <a:r>
              <a:rPr lang="zh-CN" altLang="en-US" sz="2400" dirty="0">
                <a:latin typeface="+mj-ea"/>
                <a:ea typeface="+mj-ea"/>
              </a:rPr>
              <a:t>算法求最大流的过程和上述两种算法一样，也是用可行流找增广链的思路。任意选择一条可行流，寻找关于这条可行流的可增广链，如果增广链存在，则对改可行流进行调整，得到新的可行流。一直重复这个过程，直到找不到增广链为止。那么最终得到的流就是我们要的最大流。不过在寻找增广链时用了</a:t>
            </a:r>
            <a:r>
              <a:rPr lang="en-US" altLang="zh-CN" sz="2400" dirty="0" err="1">
                <a:latin typeface="+mj-ea"/>
                <a:ea typeface="+mj-ea"/>
              </a:rPr>
              <a:t>bfs</a:t>
            </a:r>
            <a:r>
              <a:rPr lang="zh-CN" altLang="en-US" sz="2400" dirty="0">
                <a:latin typeface="+mj-ea"/>
                <a:ea typeface="+mj-ea"/>
              </a:rPr>
              <a:t>，在更新当前可行流时用了</a:t>
            </a:r>
            <a:r>
              <a:rPr lang="en-US" altLang="zh-CN" sz="2400" dirty="0" err="1">
                <a:latin typeface="+mj-ea"/>
                <a:ea typeface="+mj-ea"/>
              </a:rPr>
              <a:t>dfs</a:t>
            </a:r>
            <a:r>
              <a:rPr lang="zh-CN" altLang="en-US" sz="2400" dirty="0">
                <a:latin typeface="+mj-ea"/>
                <a:ea typeface="+mj-ea"/>
              </a:rPr>
              <a:t>。</a:t>
            </a:r>
          </a:p>
        </p:txBody>
      </p:sp>
      <p:sp>
        <p:nvSpPr>
          <p:cNvPr id="16" name="Oval 65"/>
          <p:cNvSpPr>
            <a:spLocks noChangeArrowheads="1"/>
          </p:cNvSpPr>
          <p:nvPr/>
        </p:nvSpPr>
        <p:spPr bwMode="auto">
          <a:xfrm rot="10800000" flipV="1">
            <a:off x="9752588" y="2264331"/>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438">
              <a:defRPr/>
            </a:pPr>
            <a:endParaRPr lang="zh-CN" altLang="en-US" sz="2399" kern="0" dirty="0">
              <a:solidFill>
                <a:sysClr val="windowText" lastClr="000000"/>
              </a:solidFill>
              <a:cs typeface="+mn-ea"/>
              <a:sym typeface="+mn-lt"/>
            </a:endParaRPr>
          </a:p>
        </p:txBody>
      </p:sp>
      <p:grpSp>
        <p:nvGrpSpPr>
          <p:cNvPr id="17" name="组合 153"/>
          <p:cNvGrpSpPr/>
          <p:nvPr/>
        </p:nvGrpSpPr>
        <p:grpSpPr>
          <a:xfrm>
            <a:off x="10148147" y="931470"/>
            <a:ext cx="1253067" cy="1334512"/>
            <a:chOff x="4056282" y="1203598"/>
            <a:chExt cx="1328333" cy="1414234"/>
          </a:xfrm>
          <a:solidFill>
            <a:srgbClr val="325F0B"/>
          </a:solidFill>
        </p:grpSpPr>
        <p:sp>
          <p:nvSpPr>
            <p:cNvPr id="19" name="菱形 18"/>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endParaRPr lang="zh-CN" altLang="en-US" sz="2665" dirty="0">
                <a:solidFill>
                  <a:srgbClr val="FFFFFF"/>
                </a:solidFill>
                <a:cs typeface="+mn-ea"/>
                <a:sym typeface="+mn-lt"/>
              </a:endParaRPr>
            </a:p>
          </p:txBody>
        </p:sp>
        <p:sp>
          <p:nvSpPr>
            <p:cNvPr id="20" name="菱形 19"/>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r>
                <a:rPr lang="en-US" altLang="zh-CN" sz="4265" dirty="0">
                  <a:solidFill>
                    <a:srgbClr val="FFFFFF"/>
                  </a:solidFill>
                  <a:cs typeface="+mn-ea"/>
                  <a:sym typeface="+mn-lt"/>
                </a:rPr>
                <a:t>C</a:t>
              </a:r>
              <a:endParaRPr lang="zh-CN" altLang="en-US" sz="4265" dirty="0">
                <a:solidFill>
                  <a:srgbClr val="FFFFFF"/>
                </a:solidFill>
                <a:cs typeface="+mn-ea"/>
                <a:sym typeface="+mn-lt"/>
              </a:endParaRPr>
            </a:p>
          </p:txBody>
        </p:sp>
      </p:grpSp>
      <p:pic>
        <p:nvPicPr>
          <p:cNvPr id="2" name="图片 1"/>
          <p:cNvPicPr>
            <a:picLocks noChangeAspect="1"/>
          </p:cNvPicPr>
          <p:nvPr/>
        </p:nvPicPr>
        <p:blipFill>
          <a:blip r:embed="rId3"/>
          <a:stretch>
            <a:fillRect/>
          </a:stretch>
        </p:blipFill>
        <p:spPr>
          <a:xfrm>
            <a:off x="7358846" y="2737333"/>
            <a:ext cx="3936707" cy="2421671"/>
          </a:xfrm>
          <a:prstGeom prst="rect">
            <a:avLst/>
          </a:prstGeom>
        </p:spPr>
      </p:pic>
      <p:sp>
        <p:nvSpPr>
          <p:cNvPr id="11" name="矩形 10"/>
          <p:cNvSpPr/>
          <p:nvPr/>
        </p:nvSpPr>
        <p:spPr>
          <a:xfrm>
            <a:off x="-209438" y="4725366"/>
            <a:ext cx="7430045" cy="1600424"/>
          </a:xfrm>
          <a:prstGeom prst="rect">
            <a:avLst/>
          </a:prstGeom>
        </p:spPr>
        <p:txBody>
          <a:bodyPr wrap="square" lIns="121907" tIns="60953" rIns="121907" bIns="60953">
            <a:spAutoFit/>
          </a:bodyPr>
          <a:lstStyle/>
          <a:p>
            <a:r>
              <a:rPr lang="zh-CN" altLang="en-US" sz="2400" dirty="0" smtClean="0">
                <a:latin typeface="+mj-ea"/>
                <a:ea typeface="+mj-ea"/>
              </a:rPr>
              <a:t>如</a:t>
            </a:r>
            <a:r>
              <a:rPr lang="zh-CN" altLang="en-US" sz="2400" dirty="0">
                <a:latin typeface="+mj-ea"/>
                <a:ea typeface="+mj-ea"/>
              </a:rPr>
              <a:t>右</a:t>
            </a:r>
            <a:r>
              <a:rPr lang="zh-CN" altLang="en-US" sz="2400" dirty="0" smtClean="0">
                <a:latin typeface="+mj-ea"/>
                <a:ea typeface="+mj-ea"/>
              </a:rPr>
              <a:t>代码</a:t>
            </a:r>
            <a:r>
              <a:rPr lang="zh-CN" altLang="en-US" sz="2400" dirty="0">
                <a:latin typeface="+mj-ea"/>
                <a:ea typeface="+mj-ea"/>
              </a:rPr>
              <a:t>所示，这是我们</a:t>
            </a:r>
            <a:r>
              <a:rPr lang="en-US" altLang="zh-CN" sz="2400" dirty="0" err="1">
                <a:latin typeface="+mj-ea"/>
                <a:ea typeface="+mj-ea"/>
              </a:rPr>
              <a:t>Dinic</a:t>
            </a:r>
            <a:r>
              <a:rPr lang="zh-CN" altLang="en-US" sz="2400" dirty="0">
                <a:latin typeface="+mj-ea"/>
                <a:ea typeface="+mj-ea"/>
              </a:rPr>
              <a:t>算法求最大流的过程，我们用</a:t>
            </a:r>
            <a:r>
              <a:rPr lang="en-US" altLang="zh-CN" sz="2400" dirty="0" err="1">
                <a:latin typeface="+mj-ea"/>
                <a:ea typeface="+mj-ea"/>
              </a:rPr>
              <a:t>bfs</a:t>
            </a:r>
            <a:r>
              <a:rPr lang="zh-CN" altLang="en-US" sz="2400" dirty="0">
                <a:latin typeface="+mj-ea"/>
                <a:ea typeface="+mj-ea"/>
              </a:rPr>
              <a:t>求增广链，每次得到一条最短路径的增广链，就用</a:t>
            </a:r>
            <a:r>
              <a:rPr lang="en-US" altLang="zh-CN" sz="2400" dirty="0" err="1">
                <a:latin typeface="+mj-ea"/>
                <a:ea typeface="+mj-ea"/>
              </a:rPr>
              <a:t>dfs</a:t>
            </a:r>
            <a:r>
              <a:rPr lang="zh-CN" altLang="en-US" sz="2400" dirty="0">
                <a:latin typeface="+mj-ea"/>
                <a:ea typeface="+mj-ea"/>
              </a:rPr>
              <a:t>把这个链上的边的边都减去我们新增加的流，并把其反向边加上这个新增加的流。并继续这个过程。</a:t>
            </a:r>
          </a:p>
        </p:txBody>
      </p:sp>
    </p:spTree>
    <p:extLst>
      <p:ext uri="{BB962C8B-B14F-4D97-AF65-F5344CB8AC3E}">
        <p14:creationId xmlns:p14="http://schemas.microsoft.com/office/powerpoint/2010/main" val="276684805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6"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09438" y="1238995"/>
            <a:ext cx="9962026" cy="553984"/>
          </a:xfrm>
          <a:prstGeom prst="rect">
            <a:avLst/>
          </a:prstGeom>
        </p:spPr>
        <p:txBody>
          <a:bodyPr wrap="square" lIns="121907" tIns="60953" rIns="121907" bIns="60953">
            <a:spAutoFit/>
          </a:bodyPr>
          <a:lstStyle/>
          <a:p>
            <a:r>
              <a:rPr lang="en-US" altLang="zh-CN" sz="2800" dirty="0" err="1">
                <a:latin typeface="+mj-ea"/>
              </a:rPr>
              <a:t>Dinic</a:t>
            </a:r>
            <a:r>
              <a:rPr lang="zh-CN" altLang="en-US" sz="2800" dirty="0">
                <a:latin typeface="+mj-ea"/>
              </a:rPr>
              <a:t>算法</a:t>
            </a:r>
            <a:endParaRPr lang="zh-CN" altLang="en-US" sz="2800" dirty="0">
              <a:latin typeface="+mj-ea"/>
              <a:ea typeface="+mj-ea"/>
            </a:endParaRPr>
          </a:p>
        </p:txBody>
      </p:sp>
      <p:sp>
        <p:nvSpPr>
          <p:cNvPr id="14" name="矩形 13"/>
          <p:cNvSpPr/>
          <p:nvPr/>
        </p:nvSpPr>
        <p:spPr>
          <a:xfrm>
            <a:off x="0" y="2448696"/>
            <a:ext cx="5033686" cy="3447083"/>
          </a:xfrm>
          <a:prstGeom prst="rect">
            <a:avLst/>
          </a:prstGeom>
        </p:spPr>
        <p:txBody>
          <a:bodyPr wrap="square" lIns="121907" tIns="60953" rIns="121907" bIns="60953">
            <a:spAutoFit/>
          </a:bodyPr>
          <a:lstStyle/>
          <a:p>
            <a:r>
              <a:rPr lang="zh-CN" altLang="en-US" sz="2400" dirty="0" smtClean="0">
                <a:latin typeface="+mj-ea"/>
                <a:ea typeface="+mj-ea"/>
              </a:rPr>
              <a:t>如右所</a:t>
            </a:r>
            <a:r>
              <a:rPr lang="zh-CN" altLang="en-US" sz="2400" dirty="0">
                <a:latin typeface="+mj-ea"/>
                <a:ea typeface="+mj-ea"/>
              </a:rPr>
              <a:t>示，这是</a:t>
            </a:r>
            <a:r>
              <a:rPr lang="en-US" altLang="zh-CN" sz="2400" dirty="0" err="1">
                <a:latin typeface="+mj-ea"/>
                <a:ea typeface="+mj-ea"/>
              </a:rPr>
              <a:t>Dinic</a:t>
            </a:r>
            <a:r>
              <a:rPr lang="zh-CN" altLang="en-US" sz="2400" dirty="0">
                <a:latin typeface="+mj-ea"/>
                <a:ea typeface="+mj-ea"/>
              </a:rPr>
              <a:t>算法求增广链的过程，流首先从源点</a:t>
            </a:r>
            <a:r>
              <a:rPr lang="zh-CN" altLang="en-US" sz="2400" dirty="0" smtClean="0">
                <a:latin typeface="+mj-ea"/>
                <a:ea typeface="+mj-ea"/>
              </a:rPr>
              <a:t>进入；</a:t>
            </a:r>
            <a:r>
              <a:rPr lang="zh-CN" altLang="en-US" sz="2400" dirty="0">
                <a:latin typeface="+mj-ea"/>
                <a:ea typeface="+mj-ea"/>
              </a:rPr>
              <a:t>对于当前流，我们寻找所有那些和当前点相连，且流未经过的、边权不为</a:t>
            </a:r>
            <a:r>
              <a:rPr lang="en-US" altLang="zh-CN" sz="2400" dirty="0">
                <a:latin typeface="+mj-ea"/>
                <a:ea typeface="+mj-ea"/>
              </a:rPr>
              <a:t>0</a:t>
            </a:r>
            <a:r>
              <a:rPr lang="zh-CN" altLang="en-US" sz="2400" dirty="0">
                <a:latin typeface="+mj-ea"/>
                <a:ea typeface="+mj-ea"/>
              </a:rPr>
              <a:t>的点，把得到的新的点深度标记未当前点的深度加</a:t>
            </a:r>
            <a:r>
              <a:rPr lang="en-US" altLang="zh-CN" sz="2400" dirty="0">
                <a:latin typeface="+mj-ea"/>
                <a:ea typeface="+mj-ea"/>
              </a:rPr>
              <a:t>1</a:t>
            </a:r>
            <a:r>
              <a:rPr lang="zh-CN" altLang="en-US" sz="2400" dirty="0">
                <a:latin typeface="+mj-ea"/>
                <a:ea typeface="+mj-ea"/>
              </a:rPr>
              <a:t>，重复这个过程，就可以记录每个点的深度。如果最后不能访问到汇点，明不存在增广链</a:t>
            </a:r>
            <a:r>
              <a:rPr lang="zh-CN" altLang="en-US" sz="2400" dirty="0" smtClean="0">
                <a:latin typeface="+mj-ea"/>
                <a:ea typeface="+mj-ea"/>
              </a:rPr>
              <a:t>了。</a:t>
            </a:r>
            <a:endParaRPr lang="zh-CN" altLang="en-US" sz="2400" dirty="0">
              <a:latin typeface="+mj-ea"/>
              <a:ea typeface="+mj-ea"/>
            </a:endParaRPr>
          </a:p>
        </p:txBody>
      </p:sp>
      <p:sp>
        <p:nvSpPr>
          <p:cNvPr id="16" name="Oval 65"/>
          <p:cNvSpPr>
            <a:spLocks noChangeArrowheads="1"/>
          </p:cNvSpPr>
          <p:nvPr/>
        </p:nvSpPr>
        <p:spPr bwMode="auto">
          <a:xfrm rot="10800000" flipV="1">
            <a:off x="9752588" y="2264331"/>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438">
              <a:defRPr/>
            </a:pPr>
            <a:endParaRPr lang="zh-CN" altLang="en-US" sz="2399" kern="0" dirty="0">
              <a:solidFill>
                <a:sysClr val="windowText" lastClr="000000"/>
              </a:solidFill>
              <a:cs typeface="+mn-ea"/>
              <a:sym typeface="+mn-lt"/>
            </a:endParaRPr>
          </a:p>
        </p:txBody>
      </p:sp>
      <p:grpSp>
        <p:nvGrpSpPr>
          <p:cNvPr id="17" name="组合 153"/>
          <p:cNvGrpSpPr/>
          <p:nvPr/>
        </p:nvGrpSpPr>
        <p:grpSpPr>
          <a:xfrm>
            <a:off x="10148147" y="931470"/>
            <a:ext cx="1253067" cy="1334512"/>
            <a:chOff x="4056282" y="1203598"/>
            <a:chExt cx="1328333" cy="1414234"/>
          </a:xfrm>
          <a:solidFill>
            <a:srgbClr val="325F0B"/>
          </a:solidFill>
        </p:grpSpPr>
        <p:sp>
          <p:nvSpPr>
            <p:cNvPr id="19" name="菱形 18"/>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endParaRPr lang="zh-CN" altLang="en-US" sz="2665" dirty="0">
                <a:solidFill>
                  <a:srgbClr val="FFFFFF"/>
                </a:solidFill>
                <a:cs typeface="+mn-ea"/>
                <a:sym typeface="+mn-lt"/>
              </a:endParaRPr>
            </a:p>
          </p:txBody>
        </p:sp>
        <p:sp>
          <p:nvSpPr>
            <p:cNvPr id="20" name="菱形 19"/>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r>
                <a:rPr lang="en-US" altLang="zh-CN" sz="4265" dirty="0">
                  <a:solidFill>
                    <a:srgbClr val="FFFFFF"/>
                  </a:solidFill>
                  <a:cs typeface="+mn-ea"/>
                  <a:sym typeface="+mn-lt"/>
                </a:rPr>
                <a:t>C</a:t>
              </a:r>
              <a:endParaRPr lang="zh-CN" altLang="en-US" sz="4265" dirty="0">
                <a:solidFill>
                  <a:srgbClr val="FFFFFF"/>
                </a:solidFill>
                <a:cs typeface="+mn-ea"/>
                <a:sym typeface="+mn-lt"/>
              </a:endParaRPr>
            </a:p>
          </p:txBody>
        </p:sp>
      </p:grpSp>
      <p:pic>
        <p:nvPicPr>
          <p:cNvPr id="3" name="图片 2"/>
          <p:cNvPicPr>
            <a:picLocks noChangeAspect="1"/>
          </p:cNvPicPr>
          <p:nvPr/>
        </p:nvPicPr>
        <p:blipFill>
          <a:blip r:embed="rId3"/>
          <a:stretch>
            <a:fillRect/>
          </a:stretch>
        </p:blipFill>
        <p:spPr>
          <a:xfrm>
            <a:off x="6189228" y="2448696"/>
            <a:ext cx="5106325" cy="4096935"/>
          </a:xfrm>
          <a:prstGeom prst="rect">
            <a:avLst/>
          </a:prstGeom>
        </p:spPr>
      </p:pic>
    </p:spTree>
    <p:extLst>
      <p:ext uri="{BB962C8B-B14F-4D97-AF65-F5344CB8AC3E}">
        <p14:creationId xmlns:p14="http://schemas.microsoft.com/office/powerpoint/2010/main" val="155797576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6"/>
          <a:srcRect l="41920" t="6248" r="6951" b="65626"/>
          <a:stretch>
            <a:fillRect/>
          </a:stretch>
        </p:blipFill>
        <p:spPr>
          <a:xfrm>
            <a:off x="-37021" y="0"/>
            <a:ext cx="12331700" cy="6858000"/>
          </a:xfrm>
          <a:prstGeom prst="rect">
            <a:avLst/>
          </a:prstGeom>
        </p:spPr>
      </p:pic>
      <p:grpSp>
        <p:nvGrpSpPr>
          <p:cNvPr id="3" name="组合 2"/>
          <p:cNvGrpSpPr/>
          <p:nvPr/>
        </p:nvGrpSpPr>
        <p:grpSpPr>
          <a:xfrm>
            <a:off x="201003" y="2277089"/>
            <a:ext cx="12834640" cy="2509598"/>
            <a:chOff x="22860" y="2040521"/>
            <a:chExt cx="12169140" cy="2379602"/>
          </a:xfrm>
        </p:grpSpPr>
        <p:sp>
          <p:nvSpPr>
            <p:cNvPr id="17" name="椭圆 16"/>
            <p:cNvSpPr/>
            <p:nvPr/>
          </p:nvSpPr>
          <p:spPr>
            <a:xfrm>
              <a:off x="8447272" y="2069831"/>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9" name="直接连接符 38"/>
            <p:cNvCxnSpPr/>
            <p:nvPr/>
          </p:nvCxnSpPr>
          <p:spPr>
            <a:xfrm>
              <a:off x="22860" y="2652734"/>
              <a:ext cx="12169140" cy="0"/>
            </a:xfrm>
            <a:prstGeom prst="lin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40" name="椭圆 39"/>
            <p:cNvSpPr/>
            <p:nvPr/>
          </p:nvSpPr>
          <p:spPr>
            <a:xfrm>
              <a:off x="1097912" y="2040521"/>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TextBox 85"/>
            <p:cNvSpPr txBox="1"/>
            <p:nvPr/>
          </p:nvSpPr>
          <p:spPr>
            <a:xfrm>
              <a:off x="1311003" y="2268012"/>
              <a:ext cx="798243" cy="758768"/>
            </a:xfrm>
            <a:prstGeom prst="rect">
              <a:avLst/>
            </a:prstGeom>
            <a:noFill/>
          </p:spPr>
          <p:txBody>
            <a:bodyPr wrap="none" rtlCol="0">
              <a:spAutoFit/>
            </a:bodyPr>
            <a:lstStyle/>
            <a:p>
              <a:pPr algn="ctr"/>
              <a:r>
                <a:rPr lang="en-US" altLang="zh-CN" sz="4600" dirty="0">
                  <a:solidFill>
                    <a:srgbClr val="2C9EFF"/>
                  </a:solidFill>
                  <a:cs typeface="+mn-ea"/>
                  <a:sym typeface="+mn-lt"/>
                </a:rPr>
                <a:t>01</a:t>
              </a:r>
            </a:p>
          </p:txBody>
        </p:sp>
        <p:sp>
          <p:nvSpPr>
            <p:cNvPr id="42" name="椭圆 41"/>
            <p:cNvSpPr/>
            <p:nvPr/>
          </p:nvSpPr>
          <p:spPr>
            <a:xfrm>
              <a:off x="3405181" y="2040521"/>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5846313" y="2040521"/>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TextBox 94"/>
            <p:cNvSpPr txBox="1"/>
            <p:nvPr/>
          </p:nvSpPr>
          <p:spPr>
            <a:xfrm>
              <a:off x="3623071" y="2250654"/>
              <a:ext cx="798243" cy="758768"/>
            </a:xfrm>
            <a:prstGeom prst="rect">
              <a:avLst/>
            </a:prstGeom>
            <a:noFill/>
            <a:ln>
              <a:noFill/>
            </a:ln>
          </p:spPr>
          <p:txBody>
            <a:bodyPr wrap="none" rtlCol="0">
              <a:spAutoFit/>
            </a:bodyPr>
            <a:lstStyle/>
            <a:p>
              <a:pPr algn="ctr"/>
              <a:r>
                <a:rPr lang="en-US" altLang="zh-CN" sz="4600" dirty="0">
                  <a:solidFill>
                    <a:srgbClr val="2C9EFF"/>
                  </a:solidFill>
                  <a:cs typeface="+mn-ea"/>
                  <a:sym typeface="+mn-lt"/>
                </a:rPr>
                <a:t>02</a:t>
              </a:r>
            </a:p>
          </p:txBody>
        </p:sp>
        <p:sp>
          <p:nvSpPr>
            <p:cNvPr id="50" name="TextBox 95"/>
            <p:cNvSpPr txBox="1"/>
            <p:nvPr/>
          </p:nvSpPr>
          <p:spPr>
            <a:xfrm>
              <a:off x="6059403" y="2268012"/>
              <a:ext cx="798243" cy="758768"/>
            </a:xfrm>
            <a:prstGeom prst="rect">
              <a:avLst/>
            </a:prstGeom>
            <a:noFill/>
          </p:spPr>
          <p:txBody>
            <a:bodyPr wrap="none" rtlCol="0">
              <a:spAutoFit/>
            </a:bodyPr>
            <a:lstStyle/>
            <a:p>
              <a:pPr algn="ctr"/>
              <a:r>
                <a:rPr lang="en-US" altLang="zh-CN" sz="4600" dirty="0">
                  <a:solidFill>
                    <a:srgbClr val="2C9EFF"/>
                  </a:solidFill>
                  <a:cs typeface="+mn-ea"/>
                  <a:sym typeface="+mn-lt"/>
                </a:rPr>
                <a:t>03</a:t>
              </a:r>
            </a:p>
          </p:txBody>
        </p:sp>
        <p:sp>
          <p:nvSpPr>
            <p:cNvPr id="18" name="TextBox 17"/>
            <p:cNvSpPr txBox="1"/>
            <p:nvPr/>
          </p:nvSpPr>
          <p:spPr>
            <a:xfrm>
              <a:off x="504197" y="3960234"/>
              <a:ext cx="2362749" cy="452343"/>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smtClean="0">
                  <a:solidFill>
                    <a:srgbClr val="0070C0"/>
                  </a:solidFill>
                  <a:cs typeface="+mn-ea"/>
                  <a:sym typeface="+mn-lt"/>
                </a:rPr>
                <a:t>问题描述</a:t>
              </a:r>
              <a:endParaRPr lang="en-US" sz="2800" b="1" kern="0" dirty="0">
                <a:solidFill>
                  <a:srgbClr val="0070C0"/>
                </a:solidFill>
                <a:cs typeface="+mn-ea"/>
                <a:sym typeface="+mn-lt"/>
              </a:endParaRPr>
            </a:p>
          </p:txBody>
        </p:sp>
        <p:sp>
          <p:nvSpPr>
            <p:cNvPr id="20" name="TextBox 19"/>
            <p:cNvSpPr txBox="1"/>
            <p:nvPr/>
          </p:nvSpPr>
          <p:spPr>
            <a:xfrm>
              <a:off x="2891498" y="3967780"/>
              <a:ext cx="2362749" cy="452343"/>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a:solidFill>
                    <a:srgbClr val="0070C0"/>
                  </a:solidFill>
                  <a:cs typeface="+mn-ea"/>
                  <a:sym typeface="+mn-lt"/>
                </a:rPr>
                <a:t>最大</a:t>
              </a:r>
              <a:r>
                <a:rPr lang="zh-CN" altLang="en-US" sz="2800" b="1" kern="0" dirty="0" smtClean="0">
                  <a:solidFill>
                    <a:srgbClr val="0070C0"/>
                  </a:solidFill>
                  <a:cs typeface="+mn-ea"/>
                  <a:sym typeface="+mn-lt"/>
                </a:rPr>
                <a:t>流前置技能</a:t>
              </a:r>
              <a:endParaRPr lang="en-US" sz="2800" b="1" kern="0" dirty="0">
                <a:solidFill>
                  <a:srgbClr val="0070C0"/>
                </a:solidFill>
                <a:cs typeface="+mn-ea"/>
                <a:sym typeface="+mn-lt"/>
              </a:endParaRPr>
            </a:p>
          </p:txBody>
        </p:sp>
        <p:sp>
          <p:nvSpPr>
            <p:cNvPr id="22" name="TextBox 21"/>
            <p:cNvSpPr txBox="1"/>
            <p:nvPr/>
          </p:nvSpPr>
          <p:spPr>
            <a:xfrm>
              <a:off x="5463997" y="3954293"/>
              <a:ext cx="2362749" cy="452343"/>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smtClean="0">
                  <a:solidFill>
                    <a:srgbClr val="0070C0"/>
                  </a:solidFill>
                  <a:cs typeface="+mn-ea"/>
                  <a:sym typeface="+mn-lt"/>
                </a:rPr>
                <a:t>最大流算法详解</a:t>
              </a:r>
              <a:endParaRPr lang="en-US" sz="2800" b="1" kern="0" dirty="0">
                <a:solidFill>
                  <a:srgbClr val="0070C0"/>
                </a:solidFill>
                <a:cs typeface="+mn-ea"/>
                <a:sym typeface="+mn-lt"/>
              </a:endParaRPr>
            </a:p>
          </p:txBody>
        </p:sp>
        <p:sp>
          <p:nvSpPr>
            <p:cNvPr id="16" name="TextBox 95"/>
            <p:cNvSpPr txBox="1"/>
            <p:nvPr/>
          </p:nvSpPr>
          <p:spPr>
            <a:xfrm>
              <a:off x="8660363" y="2250654"/>
              <a:ext cx="798244" cy="758768"/>
            </a:xfrm>
            <a:prstGeom prst="rect">
              <a:avLst/>
            </a:prstGeom>
            <a:noFill/>
          </p:spPr>
          <p:txBody>
            <a:bodyPr wrap="none" rtlCol="0">
              <a:spAutoFit/>
            </a:bodyPr>
            <a:lstStyle/>
            <a:p>
              <a:pPr algn="ctr"/>
              <a:r>
                <a:rPr lang="en-US" altLang="zh-CN" sz="4600" dirty="0" smtClean="0">
                  <a:solidFill>
                    <a:srgbClr val="2C9EFF"/>
                  </a:solidFill>
                  <a:cs typeface="+mn-ea"/>
                  <a:sym typeface="+mn-lt"/>
                </a:rPr>
                <a:t>04</a:t>
              </a:r>
              <a:endParaRPr lang="en-US" altLang="zh-CN" sz="4600" dirty="0">
                <a:solidFill>
                  <a:srgbClr val="2C9EFF"/>
                </a:solidFill>
                <a:cs typeface="+mn-ea"/>
                <a:sym typeface="+mn-lt"/>
              </a:endParaRPr>
            </a:p>
          </p:txBody>
        </p:sp>
        <p:sp>
          <p:nvSpPr>
            <p:cNvPr id="19" name="TextBox 21"/>
            <p:cNvSpPr txBox="1"/>
            <p:nvPr/>
          </p:nvSpPr>
          <p:spPr>
            <a:xfrm>
              <a:off x="8061048" y="3967780"/>
              <a:ext cx="2362749" cy="452343"/>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smtClean="0">
                  <a:solidFill>
                    <a:srgbClr val="0070C0"/>
                  </a:solidFill>
                  <a:cs typeface="+mn-ea"/>
                  <a:sym typeface="+mn-lt"/>
                </a:rPr>
                <a:t>问题求解与优化</a:t>
              </a:r>
              <a:endParaRPr lang="en-US" sz="2800" b="1" kern="0" dirty="0">
                <a:solidFill>
                  <a:srgbClr val="0070C0"/>
                </a:solidFill>
                <a:cs typeface="+mn-ea"/>
                <a:sym typeface="+mn-lt"/>
              </a:endParaRPr>
            </a:p>
          </p:txBody>
        </p:sp>
      </p:grpSp>
      <p:sp>
        <p:nvSpPr>
          <p:cNvPr id="75" name="MH_Others_1"/>
          <p:cNvSpPr txBox="1"/>
          <p:nvPr>
            <p:custDataLst>
              <p:tags r:id="rId2"/>
            </p:custDataLst>
          </p:nvPr>
        </p:nvSpPr>
        <p:spPr>
          <a:xfrm>
            <a:off x="4501048" y="660643"/>
            <a:ext cx="2117275" cy="653727"/>
          </a:xfrm>
          <a:prstGeom prst="rect">
            <a:avLst/>
          </a:prstGeom>
          <a:noFill/>
        </p:spPr>
        <p:txBody>
          <a:bodyPr wrap="square" lIns="0" tIns="0" rIns="0" bIns="0" rtlCol="0" anchor="ctr" anchorCtr="0">
            <a:noAutofit/>
          </a:bodyPr>
          <a:lstStyle/>
          <a:p>
            <a:pPr algn="ctr"/>
            <a:r>
              <a:rPr lang="zh-CN" altLang="en-US" sz="4800" dirty="0">
                <a:solidFill>
                  <a:schemeClr val="bg1"/>
                </a:solidFill>
                <a:cs typeface="+mn-ea"/>
                <a:sym typeface="+mn-lt"/>
              </a:rPr>
              <a:t>目录</a:t>
            </a:r>
          </a:p>
        </p:txBody>
      </p:sp>
      <p:sp>
        <p:nvSpPr>
          <p:cNvPr id="76" name="MH_Others_2"/>
          <p:cNvSpPr txBox="1"/>
          <p:nvPr>
            <p:custDataLst>
              <p:tags r:id="rId3"/>
            </p:custDataLst>
          </p:nvPr>
        </p:nvSpPr>
        <p:spPr>
          <a:xfrm>
            <a:off x="4375364" y="1273710"/>
            <a:ext cx="2613255" cy="461665"/>
          </a:xfrm>
          <a:prstGeom prst="rect">
            <a:avLst/>
          </a:prstGeom>
          <a:noFill/>
        </p:spPr>
        <p:txBody>
          <a:bodyPr wrap="square">
            <a:spAutoFit/>
          </a:bodyPr>
          <a:lstStyle/>
          <a:p>
            <a:pPr algn="ctr">
              <a:defRPr/>
            </a:pPr>
            <a:r>
              <a:rPr lang="en-US" altLang="zh-CN" sz="2400" spc="400" dirty="0">
                <a:solidFill>
                  <a:schemeClr val="bg1"/>
                </a:solidFill>
                <a:cs typeface="+mn-ea"/>
                <a:sym typeface="+mn-lt"/>
              </a:rPr>
              <a:t>CONTENTS</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randombar(horizontal)">
                                      <p:cBhvr>
                                        <p:cTn id="7" dur="500"/>
                                        <p:tgtEl>
                                          <p:spTgt spid="7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randombar(horizontal)">
                                      <p:cBhvr>
                                        <p:cTn id="10" dur="5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09438" y="1238995"/>
            <a:ext cx="9962026" cy="553984"/>
          </a:xfrm>
          <a:prstGeom prst="rect">
            <a:avLst/>
          </a:prstGeom>
        </p:spPr>
        <p:txBody>
          <a:bodyPr wrap="square" lIns="121907" tIns="60953" rIns="121907" bIns="60953">
            <a:spAutoFit/>
          </a:bodyPr>
          <a:lstStyle/>
          <a:p>
            <a:r>
              <a:rPr lang="en-US" altLang="zh-CN" sz="2800" dirty="0" err="1">
                <a:latin typeface="+mj-ea"/>
              </a:rPr>
              <a:t>Dinic</a:t>
            </a:r>
            <a:r>
              <a:rPr lang="zh-CN" altLang="en-US" sz="2800" dirty="0">
                <a:latin typeface="+mj-ea"/>
              </a:rPr>
              <a:t>算法</a:t>
            </a:r>
            <a:endParaRPr lang="zh-CN" altLang="en-US" sz="2800" dirty="0">
              <a:latin typeface="+mj-ea"/>
              <a:ea typeface="+mj-ea"/>
            </a:endParaRPr>
          </a:p>
        </p:txBody>
      </p:sp>
      <p:sp>
        <p:nvSpPr>
          <p:cNvPr id="14" name="矩形 13"/>
          <p:cNvSpPr/>
          <p:nvPr/>
        </p:nvSpPr>
        <p:spPr>
          <a:xfrm>
            <a:off x="0" y="2448696"/>
            <a:ext cx="5033686" cy="4555079"/>
          </a:xfrm>
          <a:prstGeom prst="rect">
            <a:avLst/>
          </a:prstGeom>
        </p:spPr>
        <p:txBody>
          <a:bodyPr wrap="square" lIns="121907" tIns="60953" rIns="121907" bIns="60953">
            <a:spAutoFit/>
          </a:bodyPr>
          <a:lstStyle/>
          <a:p>
            <a:r>
              <a:rPr lang="zh-CN" altLang="en-US" sz="2400" dirty="0" smtClean="0">
                <a:latin typeface="+mj-ea"/>
                <a:ea typeface="+mj-ea"/>
              </a:rPr>
              <a:t>如右所</a:t>
            </a:r>
            <a:r>
              <a:rPr lang="zh-CN" altLang="en-US" sz="2400" dirty="0">
                <a:latin typeface="+mj-ea"/>
                <a:ea typeface="+mj-ea"/>
              </a:rPr>
              <a:t>示，这是</a:t>
            </a:r>
            <a:r>
              <a:rPr lang="en-US" altLang="zh-CN" sz="2400" dirty="0" err="1">
                <a:latin typeface="+mj-ea"/>
                <a:ea typeface="+mj-ea"/>
              </a:rPr>
              <a:t>Dinic</a:t>
            </a:r>
            <a:r>
              <a:rPr lang="zh-CN" altLang="en-US" sz="2400" dirty="0">
                <a:latin typeface="+mj-ea"/>
                <a:ea typeface="+mj-ea"/>
              </a:rPr>
              <a:t>算法用</a:t>
            </a:r>
            <a:r>
              <a:rPr lang="en-US" altLang="zh-CN" sz="2400" dirty="0" err="1">
                <a:latin typeface="+mj-ea"/>
                <a:ea typeface="+mj-ea"/>
              </a:rPr>
              <a:t>dfs</a:t>
            </a:r>
            <a:r>
              <a:rPr lang="zh-CN" altLang="en-US" sz="2400" dirty="0">
                <a:latin typeface="+mj-ea"/>
                <a:ea typeface="+mj-ea"/>
              </a:rPr>
              <a:t>更新可行可行流的过程，</a:t>
            </a:r>
            <a:r>
              <a:rPr lang="en-US" altLang="zh-CN" sz="2400" dirty="0" err="1">
                <a:latin typeface="+mj-ea"/>
                <a:ea typeface="+mj-ea"/>
              </a:rPr>
              <a:t>dfs</a:t>
            </a:r>
            <a:r>
              <a:rPr lang="zh-CN" altLang="en-US" sz="2400" dirty="0">
                <a:latin typeface="+mj-ea"/>
                <a:ea typeface="+mj-ea"/>
              </a:rPr>
              <a:t>的两个参数分别表示当前流进入的点和流的大小，一开始流的大小就是无穷大，起始点就是汇点</a:t>
            </a:r>
            <a:r>
              <a:rPr lang="en-US" altLang="zh-CN" sz="2400" dirty="0" err="1">
                <a:latin typeface="+mj-ea"/>
                <a:ea typeface="+mj-ea"/>
              </a:rPr>
              <a:t>st</a:t>
            </a:r>
            <a:r>
              <a:rPr lang="zh-CN" altLang="en-US" sz="2400" dirty="0">
                <a:latin typeface="+mj-ea"/>
                <a:ea typeface="+mj-ea"/>
              </a:rPr>
              <a:t>，对于每个点，我们用前面</a:t>
            </a:r>
            <a:r>
              <a:rPr lang="en-US" altLang="zh-CN" sz="2400" dirty="0" err="1">
                <a:latin typeface="+mj-ea"/>
                <a:ea typeface="+mj-ea"/>
              </a:rPr>
              <a:t>bfs</a:t>
            </a:r>
            <a:r>
              <a:rPr lang="zh-CN" altLang="en-US" sz="2400" dirty="0">
                <a:latin typeface="+mj-ea"/>
                <a:ea typeface="+mj-ea"/>
              </a:rPr>
              <a:t>获得的增广链，不用深度搜索那些不在增广链式的边，只需把把当前每个点和其增广链上相连的点的边权减去当前获取的流的值，并把其反向边加上该流的值，最后返回的是当前点总共获得的新的流量。</a:t>
            </a:r>
          </a:p>
        </p:txBody>
      </p:sp>
      <p:sp>
        <p:nvSpPr>
          <p:cNvPr id="16" name="Oval 65"/>
          <p:cNvSpPr>
            <a:spLocks noChangeArrowheads="1"/>
          </p:cNvSpPr>
          <p:nvPr/>
        </p:nvSpPr>
        <p:spPr bwMode="auto">
          <a:xfrm rot="10800000" flipV="1">
            <a:off x="9752588" y="2264331"/>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438">
              <a:defRPr/>
            </a:pPr>
            <a:endParaRPr lang="zh-CN" altLang="en-US" sz="2399" kern="0" dirty="0">
              <a:solidFill>
                <a:sysClr val="windowText" lastClr="000000"/>
              </a:solidFill>
              <a:cs typeface="+mn-ea"/>
              <a:sym typeface="+mn-lt"/>
            </a:endParaRPr>
          </a:p>
        </p:txBody>
      </p:sp>
      <p:grpSp>
        <p:nvGrpSpPr>
          <p:cNvPr id="17" name="组合 153"/>
          <p:cNvGrpSpPr/>
          <p:nvPr/>
        </p:nvGrpSpPr>
        <p:grpSpPr>
          <a:xfrm>
            <a:off x="10148147" y="931470"/>
            <a:ext cx="1253067" cy="1334512"/>
            <a:chOff x="4056282" y="1203598"/>
            <a:chExt cx="1328333" cy="1414234"/>
          </a:xfrm>
          <a:solidFill>
            <a:srgbClr val="325F0B"/>
          </a:solidFill>
        </p:grpSpPr>
        <p:sp>
          <p:nvSpPr>
            <p:cNvPr id="19" name="菱形 18"/>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endParaRPr lang="zh-CN" altLang="en-US" sz="2665" dirty="0">
                <a:solidFill>
                  <a:srgbClr val="FFFFFF"/>
                </a:solidFill>
                <a:cs typeface="+mn-ea"/>
                <a:sym typeface="+mn-lt"/>
              </a:endParaRPr>
            </a:p>
          </p:txBody>
        </p:sp>
        <p:sp>
          <p:nvSpPr>
            <p:cNvPr id="20" name="菱形 19"/>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r>
                <a:rPr lang="en-US" altLang="zh-CN" sz="4265" dirty="0">
                  <a:solidFill>
                    <a:srgbClr val="FFFFFF"/>
                  </a:solidFill>
                  <a:cs typeface="+mn-ea"/>
                  <a:sym typeface="+mn-lt"/>
                </a:rPr>
                <a:t>C</a:t>
              </a:r>
              <a:endParaRPr lang="zh-CN" altLang="en-US" sz="4265" dirty="0">
                <a:solidFill>
                  <a:srgbClr val="FFFFFF"/>
                </a:solidFill>
                <a:cs typeface="+mn-ea"/>
                <a:sym typeface="+mn-lt"/>
              </a:endParaRPr>
            </a:p>
          </p:txBody>
        </p:sp>
      </p:grpSp>
      <p:pic>
        <p:nvPicPr>
          <p:cNvPr id="2" name="图片 1"/>
          <p:cNvPicPr>
            <a:picLocks noChangeAspect="1"/>
          </p:cNvPicPr>
          <p:nvPr/>
        </p:nvPicPr>
        <p:blipFill>
          <a:blip r:embed="rId3"/>
          <a:stretch>
            <a:fillRect/>
          </a:stretch>
        </p:blipFill>
        <p:spPr>
          <a:xfrm>
            <a:off x="5734890" y="2448697"/>
            <a:ext cx="5380785" cy="4131272"/>
          </a:xfrm>
          <a:prstGeom prst="rect">
            <a:avLst/>
          </a:prstGeom>
        </p:spPr>
      </p:pic>
    </p:spTree>
    <p:extLst>
      <p:ext uri="{BB962C8B-B14F-4D97-AF65-F5344CB8AC3E}">
        <p14:creationId xmlns:p14="http://schemas.microsoft.com/office/powerpoint/2010/main" val="318449449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09438" y="1238995"/>
            <a:ext cx="9962026" cy="553984"/>
          </a:xfrm>
          <a:prstGeom prst="rect">
            <a:avLst/>
          </a:prstGeom>
        </p:spPr>
        <p:txBody>
          <a:bodyPr wrap="square" lIns="121907" tIns="60953" rIns="121907" bIns="60953">
            <a:spAutoFit/>
          </a:bodyPr>
          <a:lstStyle/>
          <a:p>
            <a:r>
              <a:rPr lang="zh-CN" altLang="en-US" sz="2800" dirty="0">
                <a:latin typeface="+mj-ea"/>
              </a:rPr>
              <a:t>最大流时间时间复杂度分析</a:t>
            </a:r>
            <a:endParaRPr lang="zh-CN" altLang="en-US" sz="2800" dirty="0">
              <a:latin typeface="+mj-ea"/>
            </a:endParaRPr>
          </a:p>
        </p:txBody>
      </p:sp>
      <p:sp>
        <p:nvSpPr>
          <p:cNvPr id="14" name="矩形 13"/>
          <p:cNvSpPr/>
          <p:nvPr/>
        </p:nvSpPr>
        <p:spPr>
          <a:xfrm>
            <a:off x="-105661" y="2620009"/>
            <a:ext cx="11401214" cy="492428"/>
          </a:xfrm>
          <a:prstGeom prst="rect">
            <a:avLst/>
          </a:prstGeom>
        </p:spPr>
        <p:txBody>
          <a:bodyPr wrap="square" lIns="121907" tIns="60953" rIns="121907" bIns="60953">
            <a:spAutoFit/>
          </a:bodyPr>
          <a:lstStyle/>
          <a:p>
            <a:r>
              <a:rPr lang="zh-CN" altLang="en-US" sz="2400" dirty="0">
                <a:latin typeface="+mj-ea"/>
                <a:ea typeface="+mj-ea"/>
              </a:rPr>
              <a:t>对于</a:t>
            </a:r>
            <a:r>
              <a:rPr lang="en-US" altLang="zh-CN" sz="2400" dirty="0" err="1">
                <a:latin typeface="+mj-ea"/>
                <a:ea typeface="+mj-ea"/>
              </a:rPr>
              <a:t>Ford_Fulkerson</a:t>
            </a:r>
            <a:r>
              <a:rPr lang="zh-CN" altLang="en-US" sz="2400" dirty="0">
                <a:latin typeface="+mj-ea"/>
                <a:ea typeface="+mj-ea"/>
              </a:rPr>
              <a:t>算法，用</a:t>
            </a:r>
            <a:r>
              <a:rPr lang="en-US" altLang="zh-CN" sz="2400" dirty="0" err="1">
                <a:latin typeface="+mj-ea"/>
                <a:ea typeface="+mj-ea"/>
              </a:rPr>
              <a:t>dfs</a:t>
            </a:r>
            <a:r>
              <a:rPr lang="zh-CN" altLang="en-US" sz="2400" dirty="0">
                <a:latin typeface="+mj-ea"/>
                <a:ea typeface="+mj-ea"/>
              </a:rPr>
              <a:t>来寻找增广路径，需要时间为</a:t>
            </a:r>
            <a:r>
              <a:rPr lang="en-US" altLang="zh-CN" sz="2400" dirty="0">
                <a:latin typeface="+mj-ea"/>
                <a:ea typeface="+mj-ea"/>
              </a:rPr>
              <a:t>O</a:t>
            </a:r>
            <a:r>
              <a:rPr lang="zh-CN" altLang="en-US" sz="2400" dirty="0">
                <a:latin typeface="+mj-ea"/>
                <a:ea typeface="+mj-ea"/>
              </a:rPr>
              <a:t>（</a:t>
            </a:r>
            <a:r>
              <a:rPr lang="en-US" altLang="zh-CN" sz="2400" dirty="0">
                <a:latin typeface="+mj-ea"/>
                <a:ea typeface="+mj-ea"/>
              </a:rPr>
              <a:t>V*E^2</a:t>
            </a:r>
            <a:r>
              <a:rPr lang="zh-CN" altLang="en-US" sz="2400" dirty="0">
                <a:latin typeface="+mj-ea"/>
                <a:ea typeface="+mj-ea"/>
              </a:rPr>
              <a:t>）；</a:t>
            </a:r>
          </a:p>
        </p:txBody>
      </p:sp>
      <p:sp>
        <p:nvSpPr>
          <p:cNvPr id="9" name="矩形 8"/>
          <p:cNvSpPr/>
          <p:nvPr/>
        </p:nvSpPr>
        <p:spPr>
          <a:xfrm>
            <a:off x="-105661" y="3649178"/>
            <a:ext cx="11401214" cy="492428"/>
          </a:xfrm>
          <a:prstGeom prst="rect">
            <a:avLst/>
          </a:prstGeom>
        </p:spPr>
        <p:txBody>
          <a:bodyPr wrap="square" lIns="121907" tIns="60953" rIns="121907" bIns="60953">
            <a:spAutoFit/>
          </a:bodyPr>
          <a:lstStyle/>
          <a:p>
            <a:r>
              <a:rPr lang="zh-CN" altLang="en-US" sz="2400" dirty="0">
                <a:latin typeface="+mj-ea"/>
                <a:ea typeface="+mj-ea"/>
              </a:rPr>
              <a:t>对于</a:t>
            </a:r>
            <a:r>
              <a:rPr lang="en-US" altLang="zh-CN" sz="2400" dirty="0" err="1">
                <a:latin typeface="+mj-ea"/>
                <a:ea typeface="+mj-ea"/>
              </a:rPr>
              <a:t>Edmonds_karps</a:t>
            </a:r>
            <a:r>
              <a:rPr lang="zh-CN" altLang="en-US" sz="2400" dirty="0">
                <a:latin typeface="+mj-ea"/>
                <a:ea typeface="+mj-ea"/>
              </a:rPr>
              <a:t>算法，用</a:t>
            </a:r>
            <a:r>
              <a:rPr lang="en-US" altLang="zh-CN" sz="2400" dirty="0" err="1">
                <a:latin typeface="+mj-ea"/>
                <a:ea typeface="+mj-ea"/>
              </a:rPr>
              <a:t>bfs</a:t>
            </a:r>
            <a:r>
              <a:rPr lang="zh-CN" altLang="en-US" sz="2400" dirty="0">
                <a:latin typeface="+mj-ea"/>
                <a:ea typeface="+mj-ea"/>
              </a:rPr>
              <a:t>来寻找增广路径，需要时间为</a:t>
            </a:r>
            <a:r>
              <a:rPr lang="en-US" altLang="zh-CN" sz="2400" dirty="0">
                <a:latin typeface="+mj-ea"/>
                <a:ea typeface="+mj-ea"/>
              </a:rPr>
              <a:t>O</a:t>
            </a:r>
            <a:r>
              <a:rPr lang="zh-CN" altLang="en-US" sz="2400" dirty="0">
                <a:latin typeface="+mj-ea"/>
                <a:ea typeface="+mj-ea"/>
              </a:rPr>
              <a:t>（</a:t>
            </a:r>
            <a:r>
              <a:rPr lang="en-US" altLang="zh-CN" sz="2400" dirty="0">
                <a:latin typeface="+mj-ea"/>
                <a:ea typeface="+mj-ea"/>
              </a:rPr>
              <a:t>V*E^2</a:t>
            </a:r>
            <a:r>
              <a:rPr lang="zh-CN" altLang="en-US" sz="2400" dirty="0">
                <a:latin typeface="+mj-ea"/>
                <a:ea typeface="+mj-ea"/>
              </a:rPr>
              <a:t>）；</a:t>
            </a:r>
          </a:p>
        </p:txBody>
      </p:sp>
      <p:sp>
        <p:nvSpPr>
          <p:cNvPr id="10" name="矩形 9"/>
          <p:cNvSpPr/>
          <p:nvPr/>
        </p:nvSpPr>
        <p:spPr>
          <a:xfrm>
            <a:off x="-105661" y="4797323"/>
            <a:ext cx="11401214" cy="492428"/>
          </a:xfrm>
          <a:prstGeom prst="rect">
            <a:avLst/>
          </a:prstGeom>
        </p:spPr>
        <p:txBody>
          <a:bodyPr wrap="square" lIns="121907" tIns="60953" rIns="121907" bIns="60953">
            <a:spAutoFit/>
          </a:bodyPr>
          <a:lstStyle/>
          <a:p>
            <a:r>
              <a:rPr lang="zh-CN" altLang="en-US" sz="2400" dirty="0">
                <a:latin typeface="+mj-ea"/>
                <a:ea typeface="+mj-ea"/>
              </a:rPr>
              <a:t>对于</a:t>
            </a:r>
            <a:r>
              <a:rPr lang="en-US" altLang="zh-CN" sz="2400" dirty="0" err="1">
                <a:latin typeface="+mj-ea"/>
                <a:ea typeface="+mj-ea"/>
              </a:rPr>
              <a:t>Dinic</a:t>
            </a:r>
            <a:r>
              <a:rPr lang="zh-CN" altLang="en-US" sz="2400" dirty="0">
                <a:latin typeface="+mj-ea"/>
                <a:ea typeface="+mj-ea"/>
              </a:rPr>
              <a:t>算法，用</a:t>
            </a:r>
            <a:r>
              <a:rPr lang="en-US" altLang="zh-CN" sz="2400" dirty="0" err="1">
                <a:latin typeface="+mj-ea"/>
                <a:ea typeface="+mj-ea"/>
              </a:rPr>
              <a:t>bfs</a:t>
            </a:r>
            <a:r>
              <a:rPr lang="zh-CN" altLang="en-US" sz="2400" dirty="0">
                <a:latin typeface="+mj-ea"/>
                <a:ea typeface="+mj-ea"/>
              </a:rPr>
              <a:t>来寻找增广路径，</a:t>
            </a:r>
            <a:r>
              <a:rPr lang="en-US" altLang="zh-CN" sz="2400" dirty="0" err="1">
                <a:latin typeface="+mj-ea"/>
                <a:ea typeface="+mj-ea"/>
              </a:rPr>
              <a:t>dfs</a:t>
            </a:r>
            <a:r>
              <a:rPr lang="zh-CN" altLang="en-US" sz="2400" dirty="0">
                <a:latin typeface="+mj-ea"/>
                <a:ea typeface="+mj-ea"/>
              </a:rPr>
              <a:t>更新可行流，需要时间</a:t>
            </a:r>
            <a:r>
              <a:rPr lang="en-US" altLang="zh-CN" sz="2400" dirty="0">
                <a:latin typeface="+mj-ea"/>
                <a:ea typeface="+mj-ea"/>
              </a:rPr>
              <a:t>O</a:t>
            </a:r>
            <a:r>
              <a:rPr lang="zh-CN" altLang="en-US" sz="2400" dirty="0">
                <a:latin typeface="+mj-ea"/>
                <a:ea typeface="+mj-ea"/>
              </a:rPr>
              <a:t>（</a:t>
            </a:r>
            <a:r>
              <a:rPr lang="en-US" altLang="zh-CN" sz="2400" dirty="0">
                <a:latin typeface="+mj-ea"/>
                <a:ea typeface="+mj-ea"/>
              </a:rPr>
              <a:t>V^2*E</a:t>
            </a:r>
            <a:r>
              <a:rPr lang="zh-CN" altLang="en-US" sz="2400" dirty="0" smtClean="0">
                <a:latin typeface="+mj-ea"/>
                <a:ea typeface="+mj-ea"/>
              </a:rPr>
              <a:t>）</a:t>
            </a:r>
            <a:r>
              <a:rPr lang="zh-CN" altLang="en-US" sz="2400" dirty="0">
                <a:latin typeface="+mj-ea"/>
                <a:ea typeface="+mj-ea"/>
              </a:rPr>
              <a:t>。</a:t>
            </a:r>
          </a:p>
        </p:txBody>
      </p:sp>
      <p:sp>
        <p:nvSpPr>
          <p:cNvPr id="11" name="Oval 65"/>
          <p:cNvSpPr>
            <a:spLocks noChangeArrowheads="1"/>
          </p:cNvSpPr>
          <p:nvPr/>
        </p:nvSpPr>
        <p:spPr bwMode="auto">
          <a:xfrm rot="10800000" flipV="1">
            <a:off x="9752588" y="2264331"/>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438">
              <a:defRPr/>
            </a:pPr>
            <a:endParaRPr lang="zh-CN" altLang="en-US" sz="2399" kern="0" dirty="0">
              <a:solidFill>
                <a:sysClr val="windowText" lastClr="000000"/>
              </a:solidFill>
              <a:cs typeface="+mn-ea"/>
              <a:sym typeface="+mn-lt"/>
            </a:endParaRPr>
          </a:p>
        </p:txBody>
      </p:sp>
      <p:grpSp>
        <p:nvGrpSpPr>
          <p:cNvPr id="12" name="组合 153"/>
          <p:cNvGrpSpPr/>
          <p:nvPr/>
        </p:nvGrpSpPr>
        <p:grpSpPr>
          <a:xfrm>
            <a:off x="10148147" y="931470"/>
            <a:ext cx="1253067" cy="1334512"/>
            <a:chOff x="4056282" y="1203598"/>
            <a:chExt cx="1328333" cy="1414234"/>
          </a:xfrm>
          <a:solidFill>
            <a:srgbClr val="325F0B"/>
          </a:solidFill>
        </p:grpSpPr>
        <p:sp>
          <p:nvSpPr>
            <p:cNvPr id="13" name="菱形 12"/>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endParaRPr lang="zh-CN" altLang="en-US" sz="2665" dirty="0">
                <a:solidFill>
                  <a:srgbClr val="FFFFFF"/>
                </a:solidFill>
                <a:cs typeface="+mn-ea"/>
                <a:sym typeface="+mn-lt"/>
              </a:endParaRPr>
            </a:p>
          </p:txBody>
        </p:sp>
        <p:sp>
          <p:nvSpPr>
            <p:cNvPr id="15" name="菱形 14"/>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r>
                <a:rPr lang="en-US" altLang="zh-CN" sz="4265" dirty="0">
                  <a:solidFill>
                    <a:srgbClr val="FFFFFF"/>
                  </a:solidFill>
                  <a:cs typeface="+mn-ea"/>
                  <a:sym typeface="+mn-lt"/>
                </a:rPr>
                <a:t>D</a:t>
              </a:r>
              <a:endParaRPr lang="zh-CN" altLang="en-US" sz="4265" dirty="0">
                <a:solidFill>
                  <a:srgbClr val="FFFFFF"/>
                </a:solidFill>
                <a:cs typeface="+mn-ea"/>
                <a:sym typeface="+mn-lt"/>
              </a:endParaRPr>
            </a:p>
          </p:txBody>
        </p:sp>
      </p:grpSp>
    </p:spTree>
    <p:extLst>
      <p:ext uri="{BB962C8B-B14F-4D97-AF65-F5344CB8AC3E}">
        <p14:creationId xmlns:p14="http://schemas.microsoft.com/office/powerpoint/2010/main" val="309191436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9" grpId="0"/>
      <p:bldP spid="10"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09438" y="1238995"/>
            <a:ext cx="9962026" cy="553984"/>
          </a:xfrm>
          <a:prstGeom prst="rect">
            <a:avLst/>
          </a:prstGeom>
        </p:spPr>
        <p:txBody>
          <a:bodyPr wrap="square" lIns="121907" tIns="60953" rIns="121907" bIns="60953">
            <a:spAutoFit/>
          </a:bodyPr>
          <a:lstStyle/>
          <a:p>
            <a:r>
              <a:rPr lang="zh-CN" altLang="en-US" sz="2800" dirty="0">
                <a:latin typeface="+mj-ea"/>
              </a:rPr>
              <a:t>最大流算法正确性证明</a:t>
            </a:r>
            <a:endParaRPr lang="zh-CN" altLang="en-US" sz="2800" dirty="0">
              <a:latin typeface="+mj-ea"/>
            </a:endParaRPr>
          </a:p>
        </p:txBody>
      </p:sp>
      <p:sp>
        <p:nvSpPr>
          <p:cNvPr id="14" name="矩形 13"/>
          <p:cNvSpPr/>
          <p:nvPr/>
        </p:nvSpPr>
        <p:spPr>
          <a:xfrm>
            <a:off x="-105662" y="2620009"/>
            <a:ext cx="12591951" cy="492428"/>
          </a:xfrm>
          <a:prstGeom prst="rect">
            <a:avLst/>
          </a:prstGeom>
        </p:spPr>
        <p:txBody>
          <a:bodyPr wrap="square" lIns="121907" tIns="60953" rIns="121907" bIns="60953">
            <a:spAutoFit/>
          </a:bodyPr>
          <a:lstStyle/>
          <a:p>
            <a:r>
              <a:rPr lang="zh-CN" altLang="en-US" sz="2400" dirty="0">
                <a:latin typeface="+mj-ea"/>
                <a:ea typeface="+mj-ea"/>
              </a:rPr>
              <a:t>证明</a:t>
            </a:r>
            <a:r>
              <a:rPr lang="en-US" altLang="zh-CN" sz="2400" dirty="0">
                <a:latin typeface="+mj-ea"/>
                <a:ea typeface="+mj-ea"/>
              </a:rPr>
              <a:t>1.</a:t>
            </a:r>
            <a:r>
              <a:rPr lang="zh-CN" altLang="en-US" sz="2400" dirty="0">
                <a:latin typeface="+mj-ea"/>
                <a:ea typeface="+mj-ea"/>
              </a:rPr>
              <a:t>对于可行流的任意一个割，割的流量</a:t>
            </a:r>
            <a:r>
              <a:rPr lang="en-US" altLang="zh-CN" sz="2400" dirty="0">
                <a:latin typeface="+mj-ea"/>
                <a:ea typeface="+mj-ea"/>
              </a:rPr>
              <a:t>=</a:t>
            </a:r>
            <a:r>
              <a:rPr lang="zh-CN" altLang="en-US" sz="2400" dirty="0">
                <a:latin typeface="+mj-ea"/>
                <a:ea typeface="+mj-ea"/>
              </a:rPr>
              <a:t>可行流流量，且可行流流量</a:t>
            </a:r>
            <a:r>
              <a:rPr lang="en-US" altLang="zh-CN" sz="2400" dirty="0">
                <a:latin typeface="+mj-ea"/>
                <a:ea typeface="+mj-ea"/>
              </a:rPr>
              <a:t>&lt;=</a:t>
            </a:r>
            <a:r>
              <a:rPr lang="zh-CN" altLang="en-US" sz="2400" dirty="0">
                <a:latin typeface="+mj-ea"/>
                <a:ea typeface="+mj-ea"/>
              </a:rPr>
              <a:t>割的容量</a:t>
            </a:r>
            <a:r>
              <a:rPr lang="zh-CN" altLang="en-US" sz="2400" dirty="0" smtClean="0">
                <a:latin typeface="+mj-ea"/>
                <a:ea typeface="+mj-ea"/>
              </a:rPr>
              <a:t>。</a:t>
            </a:r>
            <a:endParaRPr lang="zh-CN" altLang="en-US" sz="2400" dirty="0">
              <a:latin typeface="+mj-ea"/>
              <a:ea typeface="+mj-ea"/>
            </a:endParaRPr>
          </a:p>
        </p:txBody>
      </p:sp>
      <p:sp>
        <p:nvSpPr>
          <p:cNvPr id="9" name="矩形 8"/>
          <p:cNvSpPr/>
          <p:nvPr/>
        </p:nvSpPr>
        <p:spPr>
          <a:xfrm>
            <a:off x="-105661" y="3649178"/>
            <a:ext cx="11401214" cy="1969756"/>
          </a:xfrm>
          <a:prstGeom prst="rect">
            <a:avLst/>
          </a:prstGeom>
        </p:spPr>
        <p:txBody>
          <a:bodyPr wrap="square" lIns="121907" tIns="60953" rIns="121907" bIns="60953">
            <a:spAutoFit/>
          </a:bodyPr>
          <a:lstStyle/>
          <a:p>
            <a:r>
              <a:rPr lang="zh-CN" altLang="en-US" sz="2000" dirty="0">
                <a:latin typeface="+mj-ea"/>
                <a:ea typeface="+mj-ea"/>
              </a:rPr>
              <a:t>证明：对于图</a:t>
            </a:r>
            <a:r>
              <a:rPr lang="en-US" altLang="zh-CN" sz="2000" dirty="0">
                <a:latin typeface="+mj-ea"/>
                <a:ea typeface="+mj-ea"/>
              </a:rPr>
              <a:t>G=(V,E)</a:t>
            </a:r>
            <a:r>
              <a:rPr lang="zh-CN" altLang="en-US" sz="2000" dirty="0">
                <a:latin typeface="+mj-ea"/>
                <a:ea typeface="+mj-ea"/>
              </a:rPr>
              <a:t>，设可行流流量源点</a:t>
            </a:r>
            <a:r>
              <a:rPr lang="en-US" altLang="zh-CN" sz="2000" dirty="0" err="1">
                <a:latin typeface="+mj-ea"/>
                <a:ea typeface="+mj-ea"/>
              </a:rPr>
              <a:t>st</a:t>
            </a:r>
            <a:r>
              <a:rPr lang="en-US" altLang="zh-CN" sz="2000" dirty="0">
                <a:latin typeface="+mj-ea"/>
                <a:ea typeface="+mj-ea"/>
              </a:rPr>
              <a:t>,</a:t>
            </a:r>
            <a:r>
              <a:rPr lang="zh-CN" altLang="en-US" sz="2000" dirty="0">
                <a:latin typeface="+mj-ea"/>
                <a:ea typeface="+mj-ea"/>
              </a:rPr>
              <a:t>汇点</a:t>
            </a:r>
            <a:r>
              <a:rPr lang="en-US" altLang="zh-CN" sz="2000" dirty="0" err="1">
                <a:latin typeface="+mj-ea"/>
                <a:ea typeface="+mj-ea"/>
              </a:rPr>
              <a:t>ed</a:t>
            </a:r>
            <a:r>
              <a:rPr lang="en-US" altLang="zh-CN" sz="2000" dirty="0">
                <a:latin typeface="+mj-ea"/>
                <a:ea typeface="+mj-ea"/>
              </a:rPr>
              <a:t>,</a:t>
            </a:r>
            <a:r>
              <a:rPr lang="zh-CN" altLang="en-US" sz="2000" dirty="0">
                <a:latin typeface="+mj-ea"/>
                <a:ea typeface="+mj-ea"/>
              </a:rPr>
              <a:t>割（</a:t>
            </a:r>
            <a:r>
              <a:rPr lang="en-US" altLang="zh-CN" sz="2000" dirty="0">
                <a:latin typeface="+mj-ea"/>
                <a:ea typeface="+mj-ea"/>
              </a:rPr>
              <a:t>S0,T0</a:t>
            </a:r>
            <a:r>
              <a:rPr lang="zh-CN" altLang="en-US" sz="2000" dirty="0">
                <a:latin typeface="+mj-ea"/>
                <a:ea typeface="+mj-ea"/>
              </a:rPr>
              <a:t>）将容量网络分为</a:t>
            </a:r>
            <a:r>
              <a:rPr lang="en-US" altLang="zh-CN" sz="2000" dirty="0">
                <a:latin typeface="+mj-ea"/>
                <a:ea typeface="+mj-ea"/>
              </a:rPr>
              <a:t>T0={</a:t>
            </a:r>
            <a:r>
              <a:rPr lang="en-US" altLang="zh-CN" sz="2000" dirty="0" err="1">
                <a:latin typeface="+mj-ea"/>
                <a:ea typeface="+mj-ea"/>
              </a:rPr>
              <a:t>ed</a:t>
            </a:r>
            <a:r>
              <a:rPr lang="en-US" altLang="zh-CN" sz="2000" dirty="0">
                <a:latin typeface="+mj-ea"/>
                <a:ea typeface="+mj-ea"/>
              </a:rPr>
              <a:t>}</a:t>
            </a:r>
            <a:r>
              <a:rPr lang="zh-CN" altLang="en-US" sz="2000" dirty="0">
                <a:latin typeface="+mj-ea"/>
                <a:ea typeface="+mj-ea"/>
              </a:rPr>
              <a:t>，</a:t>
            </a:r>
            <a:r>
              <a:rPr lang="en-US" altLang="zh-CN" sz="2000" dirty="0">
                <a:latin typeface="+mj-ea"/>
                <a:ea typeface="+mj-ea"/>
              </a:rPr>
              <a:t>S0={V-V1}</a:t>
            </a:r>
            <a:r>
              <a:rPr lang="zh-CN" altLang="en-US" sz="2000" dirty="0">
                <a:latin typeface="+mj-ea"/>
                <a:ea typeface="+mj-ea"/>
              </a:rPr>
              <a:t>。对于这个割来说，割的流量就是流入汇点的所有流量之和，割（</a:t>
            </a:r>
            <a:r>
              <a:rPr lang="en-US" altLang="zh-CN" sz="2000" dirty="0">
                <a:latin typeface="+mj-ea"/>
                <a:ea typeface="+mj-ea"/>
              </a:rPr>
              <a:t>S0,T0</a:t>
            </a:r>
            <a:r>
              <a:rPr lang="zh-CN" altLang="en-US" sz="2000" dirty="0">
                <a:latin typeface="+mj-ea"/>
                <a:ea typeface="+mj-ea"/>
              </a:rPr>
              <a:t>）的流量就等于可行流的流量。而其它的割可以通过逐步添加顶点来获取，向</a:t>
            </a:r>
            <a:r>
              <a:rPr lang="en-US" altLang="zh-CN" sz="2000" dirty="0">
                <a:latin typeface="+mj-ea"/>
                <a:ea typeface="+mj-ea"/>
              </a:rPr>
              <a:t>T0</a:t>
            </a:r>
            <a:r>
              <a:rPr lang="zh-CN" altLang="en-US" sz="2000" dirty="0">
                <a:latin typeface="+mj-ea"/>
                <a:ea typeface="+mj-ea"/>
              </a:rPr>
              <a:t>添加</a:t>
            </a:r>
            <a:r>
              <a:rPr lang="en-US" altLang="zh-CN" sz="2000" dirty="0" err="1">
                <a:latin typeface="+mj-ea"/>
                <a:ea typeface="+mj-ea"/>
              </a:rPr>
              <a:t>Vp</a:t>
            </a:r>
            <a:r>
              <a:rPr lang="zh-CN" altLang="en-US" sz="2000" dirty="0">
                <a:latin typeface="+mj-ea"/>
                <a:ea typeface="+mj-ea"/>
              </a:rPr>
              <a:t>意味着割的流量会减去</a:t>
            </a:r>
            <a:r>
              <a:rPr lang="en-US" altLang="zh-CN" sz="2000" dirty="0" err="1">
                <a:latin typeface="+mj-ea"/>
                <a:ea typeface="+mj-ea"/>
              </a:rPr>
              <a:t>Vp</a:t>
            </a:r>
            <a:r>
              <a:rPr lang="zh-CN" altLang="en-US" sz="2000" dirty="0">
                <a:latin typeface="+mj-ea"/>
                <a:ea typeface="+mj-ea"/>
              </a:rPr>
              <a:t>到</a:t>
            </a:r>
            <a:r>
              <a:rPr lang="en-US" altLang="zh-CN" sz="2000" dirty="0">
                <a:latin typeface="+mj-ea"/>
                <a:ea typeface="+mj-ea"/>
              </a:rPr>
              <a:t>T0</a:t>
            </a:r>
            <a:r>
              <a:rPr lang="zh-CN" altLang="en-US" sz="2000" dirty="0">
                <a:latin typeface="+mj-ea"/>
                <a:ea typeface="+mj-ea"/>
              </a:rPr>
              <a:t>中所有顶点的流量之和，加上</a:t>
            </a:r>
            <a:r>
              <a:rPr lang="en-US" altLang="zh-CN" sz="2000" dirty="0" err="1">
                <a:latin typeface="+mj-ea"/>
                <a:ea typeface="+mj-ea"/>
              </a:rPr>
              <a:t>Vp</a:t>
            </a:r>
            <a:r>
              <a:rPr lang="zh-CN" altLang="en-US" sz="2000" dirty="0">
                <a:latin typeface="+mj-ea"/>
                <a:ea typeface="+mj-ea"/>
              </a:rPr>
              <a:t>到</a:t>
            </a:r>
            <a:r>
              <a:rPr lang="en-US" altLang="zh-CN" sz="2000" dirty="0">
                <a:latin typeface="+mj-ea"/>
                <a:ea typeface="+mj-ea"/>
              </a:rPr>
              <a:t>S0</a:t>
            </a:r>
            <a:r>
              <a:rPr lang="zh-CN" altLang="en-US" sz="2000" dirty="0">
                <a:latin typeface="+mj-ea"/>
                <a:ea typeface="+mj-ea"/>
              </a:rPr>
              <a:t>中各顶点容量之和，由可行流平衡条件，可得减少的流量</a:t>
            </a:r>
            <a:r>
              <a:rPr lang="en-US" altLang="zh-CN" sz="2000" dirty="0">
                <a:latin typeface="+mj-ea"/>
                <a:ea typeface="+mj-ea"/>
              </a:rPr>
              <a:t>=</a:t>
            </a:r>
            <a:r>
              <a:rPr lang="zh-CN" altLang="en-US" sz="2000" dirty="0">
                <a:latin typeface="+mj-ea"/>
                <a:ea typeface="+mj-ea"/>
              </a:rPr>
              <a:t>添加的流量，割的流量不变。所以所有割的流量</a:t>
            </a:r>
            <a:r>
              <a:rPr lang="en-US" altLang="zh-CN" sz="2000" dirty="0">
                <a:latin typeface="+mj-ea"/>
                <a:ea typeface="+mj-ea"/>
              </a:rPr>
              <a:t>=</a:t>
            </a:r>
            <a:r>
              <a:rPr lang="zh-CN" altLang="en-US" sz="2000" dirty="0">
                <a:latin typeface="+mj-ea"/>
                <a:ea typeface="+mj-ea"/>
              </a:rPr>
              <a:t>割（</a:t>
            </a:r>
            <a:r>
              <a:rPr lang="en-US" altLang="zh-CN" sz="2000" dirty="0">
                <a:latin typeface="+mj-ea"/>
                <a:ea typeface="+mj-ea"/>
              </a:rPr>
              <a:t>S0,T0</a:t>
            </a:r>
            <a:r>
              <a:rPr lang="zh-CN" altLang="en-US" sz="2000" dirty="0">
                <a:latin typeface="+mj-ea"/>
                <a:ea typeface="+mj-ea"/>
              </a:rPr>
              <a:t>）的流量</a:t>
            </a:r>
            <a:r>
              <a:rPr lang="en-US" altLang="zh-CN" sz="2000" dirty="0">
                <a:latin typeface="+mj-ea"/>
                <a:ea typeface="+mj-ea"/>
              </a:rPr>
              <a:t>=</a:t>
            </a:r>
            <a:r>
              <a:rPr lang="zh-CN" altLang="en-US" sz="2000" dirty="0">
                <a:latin typeface="+mj-ea"/>
                <a:ea typeface="+mj-ea"/>
              </a:rPr>
              <a:t>可行流的流量；又割的流量</a:t>
            </a:r>
            <a:r>
              <a:rPr lang="en-US" altLang="zh-CN" sz="2000" dirty="0">
                <a:latin typeface="+mj-ea"/>
                <a:ea typeface="+mj-ea"/>
              </a:rPr>
              <a:t>&lt;=</a:t>
            </a:r>
            <a:r>
              <a:rPr lang="zh-CN" altLang="en-US" sz="2000" dirty="0">
                <a:latin typeface="+mj-ea"/>
                <a:ea typeface="+mj-ea"/>
              </a:rPr>
              <a:t>割的容量</a:t>
            </a:r>
            <a:r>
              <a:rPr lang="en-US" altLang="zh-CN" sz="2000" dirty="0">
                <a:latin typeface="+mj-ea"/>
                <a:ea typeface="+mj-ea"/>
              </a:rPr>
              <a:t>,</a:t>
            </a:r>
            <a:r>
              <a:rPr lang="zh-CN" altLang="en-US" sz="2000" dirty="0">
                <a:latin typeface="+mj-ea"/>
                <a:ea typeface="+mj-ea"/>
              </a:rPr>
              <a:t>所以可行流流量</a:t>
            </a:r>
            <a:r>
              <a:rPr lang="en-US" altLang="zh-CN" sz="2000" dirty="0">
                <a:latin typeface="+mj-ea"/>
                <a:ea typeface="+mj-ea"/>
              </a:rPr>
              <a:t>&lt;=</a:t>
            </a:r>
            <a:r>
              <a:rPr lang="zh-CN" altLang="en-US" sz="2000" dirty="0">
                <a:latin typeface="+mj-ea"/>
                <a:ea typeface="+mj-ea"/>
              </a:rPr>
              <a:t>割的容量。</a:t>
            </a:r>
          </a:p>
        </p:txBody>
      </p:sp>
      <p:sp>
        <p:nvSpPr>
          <p:cNvPr id="11" name="Oval 65"/>
          <p:cNvSpPr>
            <a:spLocks noChangeArrowheads="1"/>
          </p:cNvSpPr>
          <p:nvPr/>
        </p:nvSpPr>
        <p:spPr bwMode="auto">
          <a:xfrm rot="10800000" flipV="1">
            <a:off x="9752588" y="2264331"/>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438">
              <a:defRPr/>
            </a:pPr>
            <a:endParaRPr lang="zh-CN" altLang="en-US" sz="2399" kern="0" dirty="0">
              <a:solidFill>
                <a:sysClr val="windowText" lastClr="000000"/>
              </a:solidFill>
              <a:cs typeface="+mn-ea"/>
              <a:sym typeface="+mn-lt"/>
            </a:endParaRPr>
          </a:p>
        </p:txBody>
      </p:sp>
      <p:grpSp>
        <p:nvGrpSpPr>
          <p:cNvPr id="12" name="组合 153"/>
          <p:cNvGrpSpPr/>
          <p:nvPr/>
        </p:nvGrpSpPr>
        <p:grpSpPr>
          <a:xfrm>
            <a:off x="10148147" y="931470"/>
            <a:ext cx="1253067" cy="1334512"/>
            <a:chOff x="4056282" y="1203598"/>
            <a:chExt cx="1328333" cy="1414234"/>
          </a:xfrm>
          <a:solidFill>
            <a:srgbClr val="325F0B"/>
          </a:solidFill>
        </p:grpSpPr>
        <p:sp>
          <p:nvSpPr>
            <p:cNvPr id="13" name="菱形 12"/>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endParaRPr lang="zh-CN" altLang="en-US" sz="2665" dirty="0">
                <a:solidFill>
                  <a:srgbClr val="FFFFFF"/>
                </a:solidFill>
                <a:cs typeface="+mn-ea"/>
                <a:sym typeface="+mn-lt"/>
              </a:endParaRPr>
            </a:p>
          </p:txBody>
        </p:sp>
        <p:sp>
          <p:nvSpPr>
            <p:cNvPr id="15" name="菱形 14"/>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r>
                <a:rPr lang="en-US" altLang="zh-CN" sz="4265" dirty="0">
                  <a:solidFill>
                    <a:srgbClr val="FFFFFF"/>
                  </a:solidFill>
                  <a:cs typeface="+mn-ea"/>
                  <a:sym typeface="+mn-lt"/>
                </a:rPr>
                <a:t>E</a:t>
              </a:r>
              <a:endParaRPr lang="zh-CN" altLang="en-US" sz="4265" dirty="0">
                <a:solidFill>
                  <a:srgbClr val="FFFFFF"/>
                </a:solidFill>
                <a:cs typeface="+mn-ea"/>
                <a:sym typeface="+mn-lt"/>
              </a:endParaRPr>
            </a:p>
          </p:txBody>
        </p:sp>
      </p:grpSp>
    </p:spTree>
    <p:extLst>
      <p:ext uri="{BB962C8B-B14F-4D97-AF65-F5344CB8AC3E}">
        <p14:creationId xmlns:p14="http://schemas.microsoft.com/office/powerpoint/2010/main" val="32435348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9"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09438" y="1238995"/>
            <a:ext cx="9962026" cy="553984"/>
          </a:xfrm>
          <a:prstGeom prst="rect">
            <a:avLst/>
          </a:prstGeom>
        </p:spPr>
        <p:txBody>
          <a:bodyPr wrap="square" lIns="121907" tIns="60953" rIns="121907" bIns="60953">
            <a:spAutoFit/>
          </a:bodyPr>
          <a:lstStyle/>
          <a:p>
            <a:r>
              <a:rPr lang="zh-CN" altLang="en-US" sz="2800" dirty="0">
                <a:latin typeface="+mj-ea"/>
              </a:rPr>
              <a:t>最大流算法正确性证明</a:t>
            </a:r>
            <a:endParaRPr lang="zh-CN" altLang="en-US" sz="2800" dirty="0">
              <a:latin typeface="+mj-ea"/>
            </a:endParaRPr>
          </a:p>
        </p:txBody>
      </p:sp>
      <p:sp>
        <p:nvSpPr>
          <p:cNvPr id="14" name="矩形 13"/>
          <p:cNvSpPr/>
          <p:nvPr/>
        </p:nvSpPr>
        <p:spPr>
          <a:xfrm>
            <a:off x="-105662" y="2620009"/>
            <a:ext cx="12591951" cy="492428"/>
          </a:xfrm>
          <a:prstGeom prst="rect">
            <a:avLst/>
          </a:prstGeom>
        </p:spPr>
        <p:txBody>
          <a:bodyPr wrap="square" lIns="121907" tIns="60953" rIns="121907" bIns="60953">
            <a:spAutoFit/>
          </a:bodyPr>
          <a:lstStyle/>
          <a:p>
            <a:r>
              <a:rPr lang="zh-CN" altLang="en-US" sz="2400" dirty="0">
                <a:latin typeface="+mj-ea"/>
                <a:ea typeface="+mj-ea"/>
              </a:rPr>
              <a:t>证明</a:t>
            </a:r>
            <a:r>
              <a:rPr lang="en-US" altLang="zh-CN" sz="2400" dirty="0">
                <a:latin typeface="+mj-ea"/>
                <a:ea typeface="+mj-ea"/>
              </a:rPr>
              <a:t>2</a:t>
            </a:r>
            <a:r>
              <a:rPr lang="zh-CN" altLang="en-US" sz="2400" dirty="0">
                <a:latin typeface="+mj-ea"/>
                <a:ea typeface="+mj-ea"/>
              </a:rPr>
              <a:t>：对于可行流</a:t>
            </a:r>
            <a:r>
              <a:rPr lang="en-US" altLang="zh-CN" sz="2400" dirty="0">
                <a:latin typeface="+mj-ea"/>
                <a:ea typeface="+mj-ea"/>
              </a:rPr>
              <a:t>G</a:t>
            </a:r>
            <a:r>
              <a:rPr lang="zh-CN" altLang="en-US" sz="2400" dirty="0">
                <a:latin typeface="+mj-ea"/>
                <a:ea typeface="+mj-ea"/>
              </a:rPr>
              <a:t>，设其流量为</a:t>
            </a:r>
            <a:r>
              <a:rPr lang="en-US" altLang="zh-CN" sz="2400" dirty="0">
                <a:latin typeface="+mj-ea"/>
                <a:ea typeface="+mj-ea"/>
              </a:rPr>
              <a:t>f</a:t>
            </a:r>
            <a:r>
              <a:rPr lang="zh-CN" altLang="en-US" sz="2400" dirty="0">
                <a:latin typeface="+mj-ea"/>
                <a:ea typeface="+mj-ea"/>
              </a:rPr>
              <a:t>，则有</a:t>
            </a:r>
            <a:r>
              <a:rPr lang="en-US" altLang="zh-CN" sz="2400" dirty="0">
                <a:latin typeface="+mj-ea"/>
                <a:ea typeface="+mj-ea"/>
              </a:rPr>
              <a:t>G</a:t>
            </a:r>
            <a:r>
              <a:rPr lang="zh-CN" altLang="en-US" sz="2400" dirty="0">
                <a:latin typeface="+mj-ea"/>
                <a:ea typeface="+mj-ea"/>
              </a:rPr>
              <a:t>中不存在增广路</a:t>
            </a:r>
            <a:r>
              <a:rPr lang="en-US" altLang="zh-CN" sz="2400" dirty="0">
                <a:latin typeface="+mj-ea"/>
                <a:ea typeface="+mj-ea"/>
              </a:rPr>
              <a:t>《==》f</a:t>
            </a:r>
            <a:r>
              <a:rPr lang="zh-CN" altLang="en-US" sz="2400" dirty="0">
                <a:latin typeface="+mj-ea"/>
                <a:ea typeface="+mj-ea"/>
              </a:rPr>
              <a:t>是最大流的流量。</a:t>
            </a:r>
          </a:p>
        </p:txBody>
      </p:sp>
      <p:sp>
        <p:nvSpPr>
          <p:cNvPr id="9" name="矩形 8"/>
          <p:cNvSpPr/>
          <p:nvPr/>
        </p:nvSpPr>
        <p:spPr>
          <a:xfrm>
            <a:off x="-105661" y="3275726"/>
            <a:ext cx="11401214" cy="2893086"/>
          </a:xfrm>
          <a:prstGeom prst="rect">
            <a:avLst/>
          </a:prstGeom>
        </p:spPr>
        <p:txBody>
          <a:bodyPr wrap="square" lIns="121907" tIns="60953" rIns="121907" bIns="60953">
            <a:spAutoFit/>
          </a:bodyPr>
          <a:lstStyle/>
          <a:p>
            <a:r>
              <a:rPr lang="zh-CN" altLang="zh-CN" sz="2000" dirty="0" smtClean="0"/>
              <a:t>首先</a:t>
            </a:r>
            <a:r>
              <a:rPr lang="zh-CN" altLang="zh-CN" sz="2000" dirty="0"/>
              <a:t>证明必要性，证明逆否命题，如果</a:t>
            </a:r>
            <a:r>
              <a:rPr lang="en-US" altLang="zh-CN" sz="2000" dirty="0"/>
              <a:t>G</a:t>
            </a:r>
            <a:r>
              <a:rPr lang="zh-CN" altLang="zh-CN" sz="2000" dirty="0"/>
              <a:t>中存在增广路，则</a:t>
            </a:r>
            <a:r>
              <a:rPr lang="en-US" altLang="zh-CN" sz="2000" dirty="0"/>
              <a:t>f</a:t>
            </a:r>
            <a:r>
              <a:rPr lang="zh-CN" altLang="zh-CN" sz="2000" dirty="0"/>
              <a:t>不是最大流流量。由前面增广路定义，增广路上每条前向弧可以继续增加流量，后向弧可以继续减少流量，这回导致流流量变大，因此</a:t>
            </a:r>
            <a:r>
              <a:rPr lang="en-US" altLang="zh-CN" sz="2000" dirty="0"/>
              <a:t>f</a:t>
            </a:r>
            <a:r>
              <a:rPr lang="zh-CN" altLang="zh-CN" sz="2000" dirty="0"/>
              <a:t>不是最大流。</a:t>
            </a:r>
          </a:p>
          <a:p>
            <a:r>
              <a:rPr lang="zh-CN" altLang="zh-CN" sz="2000" dirty="0"/>
              <a:t>再证明充分性，</a:t>
            </a:r>
            <a:r>
              <a:rPr lang="en-US" altLang="zh-CN" sz="2000" dirty="0"/>
              <a:t>G</a:t>
            </a:r>
            <a:r>
              <a:rPr lang="zh-CN" altLang="zh-CN" sz="2000" dirty="0"/>
              <a:t>不存在增广路，说明从源点到汇点存在任何一条链中一定存在饱和前向弧，或者零后向弧。取割集（</a:t>
            </a:r>
            <a:r>
              <a:rPr lang="en-US" altLang="zh-CN" sz="2000" dirty="0"/>
              <a:t>S,T</a:t>
            </a:r>
            <a:r>
              <a:rPr lang="zh-CN" altLang="zh-CN" sz="2000" dirty="0"/>
              <a:t>），其中</a:t>
            </a:r>
            <a:r>
              <a:rPr lang="en-US" altLang="zh-CN" sz="2000" dirty="0"/>
              <a:t>S</a:t>
            </a:r>
            <a:r>
              <a:rPr lang="zh-CN" altLang="zh-CN" sz="2000" dirty="0"/>
              <a:t>表示从源点</a:t>
            </a:r>
            <a:r>
              <a:rPr lang="en-US" altLang="zh-CN" sz="2000" dirty="0" err="1"/>
              <a:t>st</a:t>
            </a:r>
            <a:r>
              <a:rPr lang="zh-CN" altLang="zh-CN" sz="2000" dirty="0"/>
              <a:t>出发能通过非饱和前向弧和非零后向弧能到达的所有顶点构成的集合，</a:t>
            </a:r>
            <a:r>
              <a:rPr lang="en-US" altLang="zh-CN" sz="2000" dirty="0"/>
              <a:t>T</a:t>
            </a:r>
            <a:r>
              <a:rPr lang="zh-CN" altLang="zh-CN" sz="2000" dirty="0"/>
              <a:t>为剩下的点构成的集合，则</a:t>
            </a:r>
            <a:r>
              <a:rPr lang="en-US" altLang="zh-CN" sz="2000" dirty="0"/>
              <a:t>S</a:t>
            </a:r>
            <a:r>
              <a:rPr lang="zh-CN" altLang="zh-CN" sz="2000" dirty="0"/>
              <a:t>与</a:t>
            </a:r>
            <a:r>
              <a:rPr lang="en-US" altLang="zh-CN" sz="2000" dirty="0"/>
              <a:t>T</a:t>
            </a:r>
            <a:r>
              <a:rPr lang="zh-CN" altLang="zh-CN" sz="2000" dirty="0"/>
              <a:t>之间的弧必然都是饱和前向弧或者零后向弧。割的流量</a:t>
            </a:r>
            <a:r>
              <a:rPr lang="en-US" altLang="zh-CN" sz="2000" dirty="0"/>
              <a:t>=</a:t>
            </a:r>
            <a:r>
              <a:rPr lang="zh-CN" altLang="zh-CN" sz="2000" dirty="0"/>
              <a:t>前向弧流量</a:t>
            </a:r>
            <a:r>
              <a:rPr lang="en-US" altLang="zh-CN" sz="2000" dirty="0"/>
              <a:t>-</a:t>
            </a:r>
            <a:r>
              <a:rPr lang="zh-CN" altLang="zh-CN" sz="2000" dirty="0"/>
              <a:t>后向弧流量</a:t>
            </a:r>
            <a:r>
              <a:rPr lang="en-US" altLang="zh-CN" sz="2000" dirty="0"/>
              <a:t>=</a:t>
            </a:r>
            <a:r>
              <a:rPr lang="zh-CN" altLang="zh-CN" sz="2000" dirty="0"/>
              <a:t>前向弧流量</a:t>
            </a:r>
            <a:r>
              <a:rPr lang="en-US" altLang="zh-CN" sz="2000" dirty="0"/>
              <a:t>-0=</a:t>
            </a:r>
            <a:r>
              <a:rPr lang="zh-CN" altLang="zh-CN" sz="2000" dirty="0"/>
              <a:t>前向弧流量</a:t>
            </a:r>
            <a:r>
              <a:rPr lang="en-US" altLang="zh-CN" sz="2000" dirty="0"/>
              <a:t>=</a:t>
            </a:r>
            <a:r>
              <a:rPr lang="zh-CN" altLang="zh-CN" sz="2000" dirty="0"/>
              <a:t>割的容量，从而可以推出，存在一个割，满足割的流量</a:t>
            </a:r>
            <a:r>
              <a:rPr lang="en-US" altLang="zh-CN" sz="2000" dirty="0"/>
              <a:t>=</a:t>
            </a:r>
            <a:r>
              <a:rPr lang="zh-CN" altLang="zh-CN" sz="2000" dirty="0"/>
              <a:t>割的容量，又由前面的证明</a:t>
            </a:r>
            <a:r>
              <a:rPr lang="en-US" altLang="zh-CN" sz="2000" dirty="0"/>
              <a:t>1</a:t>
            </a:r>
            <a:r>
              <a:rPr lang="zh-CN" altLang="zh-CN" sz="2000" dirty="0"/>
              <a:t>，得到可行流流量</a:t>
            </a:r>
            <a:r>
              <a:rPr lang="en-US" altLang="zh-CN" sz="2000" dirty="0"/>
              <a:t>==</a:t>
            </a:r>
            <a:r>
              <a:rPr lang="zh-CN" altLang="zh-CN" sz="2000" dirty="0"/>
              <a:t>割的流量</a:t>
            </a:r>
            <a:r>
              <a:rPr lang="en-US" altLang="zh-CN" sz="2000" dirty="0"/>
              <a:t>=</a:t>
            </a:r>
            <a:r>
              <a:rPr lang="zh-CN" altLang="zh-CN" sz="2000" dirty="0"/>
              <a:t>割的容量，可行流流量</a:t>
            </a:r>
            <a:r>
              <a:rPr lang="en-US" altLang="zh-CN" sz="2000" dirty="0"/>
              <a:t>&lt;=</a:t>
            </a:r>
            <a:r>
              <a:rPr lang="zh-CN" altLang="zh-CN" sz="2000" dirty="0"/>
              <a:t>割的容量，从而推出流量</a:t>
            </a:r>
            <a:r>
              <a:rPr lang="en-US" altLang="zh-CN" sz="2000" dirty="0"/>
              <a:t>f</a:t>
            </a:r>
            <a:r>
              <a:rPr lang="zh-CN" altLang="zh-CN" sz="2000" dirty="0"/>
              <a:t>就是最大流流量。</a:t>
            </a:r>
          </a:p>
        </p:txBody>
      </p:sp>
      <p:sp>
        <p:nvSpPr>
          <p:cNvPr id="11" name="Oval 65"/>
          <p:cNvSpPr>
            <a:spLocks noChangeArrowheads="1"/>
          </p:cNvSpPr>
          <p:nvPr/>
        </p:nvSpPr>
        <p:spPr bwMode="auto">
          <a:xfrm rot="10800000" flipV="1">
            <a:off x="9752588" y="2264331"/>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438">
              <a:defRPr/>
            </a:pPr>
            <a:endParaRPr lang="zh-CN" altLang="en-US" sz="2399" kern="0" dirty="0">
              <a:solidFill>
                <a:sysClr val="windowText" lastClr="000000"/>
              </a:solidFill>
              <a:cs typeface="+mn-ea"/>
              <a:sym typeface="+mn-lt"/>
            </a:endParaRPr>
          </a:p>
        </p:txBody>
      </p:sp>
      <p:grpSp>
        <p:nvGrpSpPr>
          <p:cNvPr id="12" name="组合 153"/>
          <p:cNvGrpSpPr/>
          <p:nvPr/>
        </p:nvGrpSpPr>
        <p:grpSpPr>
          <a:xfrm>
            <a:off x="10148147" y="931470"/>
            <a:ext cx="1253067" cy="1334512"/>
            <a:chOff x="4056282" y="1203598"/>
            <a:chExt cx="1328333" cy="1414234"/>
          </a:xfrm>
          <a:solidFill>
            <a:srgbClr val="325F0B"/>
          </a:solidFill>
        </p:grpSpPr>
        <p:sp>
          <p:nvSpPr>
            <p:cNvPr id="13" name="菱形 12"/>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endParaRPr lang="zh-CN" altLang="en-US" sz="2665" dirty="0">
                <a:solidFill>
                  <a:srgbClr val="FFFFFF"/>
                </a:solidFill>
                <a:cs typeface="+mn-ea"/>
                <a:sym typeface="+mn-lt"/>
              </a:endParaRPr>
            </a:p>
          </p:txBody>
        </p:sp>
        <p:sp>
          <p:nvSpPr>
            <p:cNvPr id="15" name="菱形 14"/>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438">
                <a:defRPr/>
              </a:pPr>
              <a:r>
                <a:rPr lang="en-US" altLang="zh-CN" sz="4265" dirty="0">
                  <a:solidFill>
                    <a:srgbClr val="FFFFFF"/>
                  </a:solidFill>
                  <a:cs typeface="+mn-ea"/>
                  <a:sym typeface="+mn-lt"/>
                </a:rPr>
                <a:t>E</a:t>
              </a:r>
              <a:endParaRPr lang="zh-CN" altLang="en-US" sz="4265" dirty="0">
                <a:solidFill>
                  <a:srgbClr val="FFFFFF"/>
                </a:solidFill>
                <a:cs typeface="+mn-ea"/>
                <a:sym typeface="+mn-lt"/>
              </a:endParaRPr>
            </a:p>
          </p:txBody>
        </p:sp>
      </p:grpSp>
      <p:sp>
        <p:nvSpPr>
          <p:cNvPr id="10" name="矩形 9"/>
          <p:cNvSpPr/>
          <p:nvPr/>
        </p:nvSpPr>
        <p:spPr>
          <a:xfrm>
            <a:off x="0" y="6252134"/>
            <a:ext cx="11401214" cy="492428"/>
          </a:xfrm>
          <a:prstGeom prst="rect">
            <a:avLst/>
          </a:prstGeom>
        </p:spPr>
        <p:txBody>
          <a:bodyPr wrap="square" lIns="121907" tIns="60953" rIns="121907" bIns="60953">
            <a:spAutoFit/>
          </a:bodyPr>
          <a:lstStyle/>
          <a:p>
            <a:r>
              <a:rPr lang="zh-CN" altLang="zh-CN" sz="2400" dirty="0"/>
              <a:t>通过上面的证明</a:t>
            </a:r>
            <a:r>
              <a:rPr lang="en-US" altLang="zh-CN" sz="2400" dirty="0"/>
              <a:t>2</a:t>
            </a:r>
            <a:r>
              <a:rPr lang="zh-CN" altLang="zh-CN" sz="2400" dirty="0"/>
              <a:t>，我们就可以充分说明我们前面</a:t>
            </a:r>
            <a:r>
              <a:rPr lang="en-US" altLang="zh-CN" sz="2400" dirty="0"/>
              <a:t>3</a:t>
            </a:r>
            <a:r>
              <a:rPr lang="zh-CN" altLang="zh-CN" sz="2400" dirty="0"/>
              <a:t>个算法的正确性了。</a:t>
            </a:r>
          </a:p>
        </p:txBody>
      </p:sp>
    </p:spTree>
    <p:extLst>
      <p:ext uri="{BB962C8B-B14F-4D97-AF65-F5344CB8AC3E}">
        <p14:creationId xmlns:p14="http://schemas.microsoft.com/office/powerpoint/2010/main" val="376481326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3"/>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36587" y="3025499"/>
            <a:ext cx="3823733" cy="1138769"/>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a:t>
            </a:r>
            <a:r>
              <a:rPr lang="en-US" altLang="zh-CN" sz="6600" dirty="0" smtClean="0">
                <a:solidFill>
                  <a:schemeClr val="bg1"/>
                </a:solidFill>
                <a:cs typeface="+mn-ea"/>
                <a:sym typeface="+mn-lt"/>
              </a:rPr>
              <a:t>04</a:t>
            </a:r>
            <a:endParaRPr lang="en-US" altLang="zh-CN" sz="6600" dirty="0">
              <a:solidFill>
                <a:schemeClr val="bg1"/>
              </a:solidFill>
              <a:cs typeface="+mn-ea"/>
              <a:sym typeface="+mn-lt"/>
            </a:endParaRPr>
          </a:p>
        </p:txBody>
      </p:sp>
      <p:sp>
        <p:nvSpPr>
          <p:cNvPr id="30" name="TextBox 3"/>
          <p:cNvSpPr txBox="1"/>
          <p:nvPr/>
        </p:nvSpPr>
        <p:spPr>
          <a:xfrm>
            <a:off x="3825311" y="3982943"/>
            <a:ext cx="246280" cy="800215"/>
          </a:xfrm>
          <a:prstGeom prst="rect">
            <a:avLst/>
          </a:prstGeom>
          <a:noFill/>
        </p:spPr>
        <p:txBody>
          <a:bodyPr wrap="none" lIns="121917" tIns="60958" rIns="121917" bIns="60958" rtlCol="0">
            <a:spAutoFit/>
          </a:bodyPr>
          <a:lstStyle/>
          <a:p>
            <a:pPr algn="ctr"/>
            <a:endParaRPr lang="zh-CN" altLang="en-US" sz="4400" b="1" dirty="0">
              <a:solidFill>
                <a:schemeClr val="bg1"/>
              </a:solidFill>
              <a:cs typeface="+mn-ea"/>
              <a:sym typeface="+mn-lt"/>
            </a:endParaRP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6" name="TextBox 21"/>
          <p:cNvSpPr txBox="1"/>
          <p:nvPr/>
        </p:nvSpPr>
        <p:spPr>
          <a:xfrm>
            <a:off x="2579330" y="4255001"/>
            <a:ext cx="2864540" cy="538609"/>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3200" b="1" kern="0" dirty="0" smtClean="0">
                <a:solidFill>
                  <a:schemeClr val="bg1"/>
                </a:solidFill>
                <a:cs typeface="+mn-ea"/>
                <a:sym typeface="+mn-lt"/>
              </a:rPr>
              <a:t>问题求解与优化</a:t>
            </a:r>
            <a:endParaRPr lang="en-US" sz="3200" b="1" kern="0" dirty="0">
              <a:solidFill>
                <a:schemeClr val="bg1"/>
              </a:solidFill>
              <a:cs typeface="+mn-ea"/>
              <a:sym typeface="+mn-lt"/>
            </a:endParaRPr>
          </a:p>
        </p:txBody>
      </p:sp>
    </p:spTree>
    <p:extLst>
      <p:ext uri="{BB962C8B-B14F-4D97-AF65-F5344CB8AC3E}">
        <p14:creationId xmlns:p14="http://schemas.microsoft.com/office/powerpoint/2010/main" val="8407022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16" presetClass="entr" presetSubtype="21" fill="hold" grpId="0" nodeType="afterEffect" nodePh="1">
                                  <p:stCondLst>
                                    <p:cond delay="0"/>
                                  </p:stCondLst>
                                  <p:endCondLst>
                                    <p:cond evt="begin" delay="0">
                                      <p:tn val="10"/>
                                    </p:cond>
                                  </p:end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par>
                          <p:cTn id="13" fill="hold">
                            <p:stCondLst>
                              <p:cond delay="1250"/>
                            </p:stCondLst>
                            <p:childTnLst>
                              <p:par>
                                <p:cTn id="14" presetID="16" presetClass="entr" presetSubtype="21"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arn(inVertical)">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638527" y="932659"/>
            <a:ext cx="2366089" cy="2366089"/>
            <a:chOff x="3599042" y="2622394"/>
            <a:chExt cx="2366089" cy="2366089"/>
          </a:xfrm>
        </p:grpSpPr>
        <p:graphicFrame>
          <p:nvGraphicFramePr>
            <p:cNvPr id="5"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2"/>
            </a:graphicData>
          </a:graphic>
        </p:graphicFrame>
        <p:sp>
          <p:nvSpPr>
            <p:cNvPr id="6"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p>
          </p:txBody>
        </p:sp>
      </p:grpSp>
      <p:pic>
        <p:nvPicPr>
          <p:cNvPr id="7" name="图片 6"/>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8" name="矩形 7"/>
          <p:cNvSpPr/>
          <p:nvPr/>
        </p:nvSpPr>
        <p:spPr>
          <a:xfrm>
            <a:off x="0" y="1484892"/>
            <a:ext cx="7121317" cy="2339088"/>
          </a:xfrm>
          <a:prstGeom prst="rect">
            <a:avLst/>
          </a:prstGeom>
        </p:spPr>
        <p:txBody>
          <a:bodyPr wrap="square" lIns="121907" tIns="60953" rIns="121907" bIns="60953">
            <a:spAutoFit/>
          </a:bodyPr>
          <a:lstStyle/>
          <a:p>
            <a:r>
              <a:rPr lang="zh-CN" altLang="en-US" sz="2400" dirty="0">
                <a:latin typeface="+mj-ea"/>
                <a:ea typeface="+mj-ea"/>
              </a:rPr>
              <a:t>前面我们已提到，用得到的最大流再除以</a:t>
            </a:r>
            <a:r>
              <a:rPr lang="en-US" altLang="zh-CN" sz="2400" dirty="0">
                <a:latin typeface="+mj-ea"/>
                <a:ea typeface="+mj-ea"/>
              </a:rPr>
              <a:t>a</a:t>
            </a:r>
            <a:r>
              <a:rPr lang="zh-CN" altLang="en-US" sz="2400" dirty="0">
                <a:latin typeface="+mj-ea"/>
                <a:ea typeface="+mj-ea"/>
              </a:rPr>
              <a:t>，得到的就是这</a:t>
            </a:r>
            <a:r>
              <a:rPr lang="en-US" altLang="zh-CN" sz="2400" dirty="0">
                <a:latin typeface="+mj-ea"/>
                <a:ea typeface="+mj-ea"/>
              </a:rPr>
              <a:t>n</a:t>
            </a:r>
            <a:r>
              <a:rPr lang="zh-CN" altLang="en-US" sz="2400" dirty="0">
                <a:latin typeface="+mj-ea"/>
                <a:ea typeface="+mj-ea"/>
              </a:rPr>
              <a:t>个评委能评的最多论文数。如果能评的论文数小于总论文数</a:t>
            </a:r>
            <a:r>
              <a:rPr lang="en-US" altLang="zh-CN" sz="2400" dirty="0">
                <a:latin typeface="+mj-ea"/>
                <a:ea typeface="+mj-ea"/>
              </a:rPr>
              <a:t>m</a:t>
            </a:r>
            <a:r>
              <a:rPr lang="zh-CN" altLang="en-US" sz="2400" dirty="0">
                <a:latin typeface="+mj-ea"/>
                <a:ea typeface="+mj-ea"/>
              </a:rPr>
              <a:t>，则说明没有可行方案，输出无解；如果能评的论文数大于等于总论文数</a:t>
            </a:r>
            <a:r>
              <a:rPr lang="en-US" altLang="zh-CN" sz="2400" dirty="0">
                <a:latin typeface="+mj-ea"/>
                <a:ea typeface="+mj-ea"/>
              </a:rPr>
              <a:t>m</a:t>
            </a:r>
            <a:r>
              <a:rPr lang="zh-CN" altLang="en-US" sz="2400" dirty="0">
                <a:latin typeface="+mj-ea"/>
                <a:ea typeface="+mj-ea"/>
              </a:rPr>
              <a:t>，则说明存在可行方案，我们输出任意一种分配方案即可。</a:t>
            </a:r>
          </a:p>
        </p:txBody>
      </p:sp>
      <p:sp>
        <p:nvSpPr>
          <p:cNvPr id="9" name="矩形 8"/>
          <p:cNvSpPr/>
          <p:nvPr/>
        </p:nvSpPr>
        <p:spPr>
          <a:xfrm>
            <a:off x="-1" y="3960078"/>
            <a:ext cx="7121317" cy="1231092"/>
          </a:xfrm>
          <a:prstGeom prst="rect">
            <a:avLst/>
          </a:prstGeom>
        </p:spPr>
        <p:txBody>
          <a:bodyPr wrap="square" lIns="121907" tIns="60953" rIns="121907" bIns="60953">
            <a:spAutoFit/>
          </a:bodyPr>
          <a:lstStyle/>
          <a:p>
            <a:r>
              <a:rPr lang="zh-CN" altLang="en-US" sz="2400" dirty="0">
                <a:latin typeface="+mj-ea"/>
                <a:ea typeface="+mj-ea"/>
              </a:rPr>
              <a:t>在有解的情况下，输出任意一种分配方案，我们用简单的循环求解即可，</a:t>
            </a:r>
            <a:r>
              <a:rPr lang="zh-CN" altLang="en-US" sz="2400" dirty="0" smtClean="0">
                <a:latin typeface="+mj-ea"/>
                <a:ea typeface="+mj-ea"/>
              </a:rPr>
              <a:t>如</a:t>
            </a:r>
            <a:r>
              <a:rPr lang="zh-CN" altLang="en-US" sz="2400" dirty="0">
                <a:latin typeface="+mj-ea"/>
                <a:ea typeface="+mj-ea"/>
              </a:rPr>
              <a:t>右</a:t>
            </a:r>
            <a:r>
              <a:rPr lang="zh-CN" altLang="en-US" sz="2400" dirty="0" smtClean="0">
                <a:latin typeface="+mj-ea"/>
                <a:ea typeface="+mj-ea"/>
              </a:rPr>
              <a:t>所</a:t>
            </a:r>
            <a:r>
              <a:rPr lang="zh-CN" altLang="en-US" sz="2400" dirty="0">
                <a:latin typeface="+mj-ea"/>
                <a:ea typeface="+mj-ea"/>
              </a:rPr>
              <a:t>示。输出答案需要的时间为</a:t>
            </a:r>
            <a:r>
              <a:rPr lang="en-US" altLang="zh-CN" sz="2400" dirty="0">
                <a:latin typeface="+mj-ea"/>
                <a:ea typeface="+mj-ea"/>
              </a:rPr>
              <a:t>O(a*m)</a:t>
            </a:r>
          </a:p>
        </p:txBody>
      </p:sp>
      <p:pic>
        <p:nvPicPr>
          <p:cNvPr id="10" name="图片 9"/>
          <p:cNvPicPr>
            <a:picLocks noChangeAspect="1"/>
          </p:cNvPicPr>
          <p:nvPr/>
        </p:nvPicPr>
        <p:blipFill>
          <a:blip r:embed="rId5"/>
          <a:stretch>
            <a:fillRect/>
          </a:stretch>
        </p:blipFill>
        <p:spPr>
          <a:xfrm>
            <a:off x="7121316" y="3545647"/>
            <a:ext cx="4449730" cy="2937805"/>
          </a:xfrm>
          <a:prstGeom prst="rect">
            <a:avLst/>
          </a:prstGeom>
        </p:spPr>
      </p:pic>
    </p:spTree>
    <p:extLst>
      <p:ext uri="{BB962C8B-B14F-4D97-AF65-F5344CB8AC3E}">
        <p14:creationId xmlns:p14="http://schemas.microsoft.com/office/powerpoint/2010/main" val="307975011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000"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638527" y="932659"/>
            <a:ext cx="2366089" cy="2366089"/>
            <a:chOff x="3599042" y="2622394"/>
            <a:chExt cx="2366089" cy="2366089"/>
          </a:xfrm>
        </p:grpSpPr>
        <p:graphicFrame>
          <p:nvGraphicFramePr>
            <p:cNvPr id="5"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2"/>
            </a:graphicData>
          </a:graphic>
        </p:graphicFrame>
        <p:sp>
          <p:nvSpPr>
            <p:cNvPr id="6"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p>
          </p:txBody>
        </p:sp>
      </p:grpSp>
      <p:pic>
        <p:nvPicPr>
          <p:cNvPr id="7" name="图片 6"/>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8" name="矩形 7"/>
          <p:cNvSpPr/>
          <p:nvPr/>
        </p:nvSpPr>
        <p:spPr>
          <a:xfrm>
            <a:off x="0" y="1484892"/>
            <a:ext cx="7121317" cy="1600424"/>
          </a:xfrm>
          <a:prstGeom prst="rect">
            <a:avLst/>
          </a:prstGeom>
        </p:spPr>
        <p:txBody>
          <a:bodyPr wrap="square" lIns="121907" tIns="60953" rIns="121907" bIns="60953">
            <a:spAutoFit/>
          </a:bodyPr>
          <a:lstStyle/>
          <a:p>
            <a:r>
              <a:rPr lang="zh-CN" altLang="en-US" sz="2400" dirty="0">
                <a:latin typeface="+mj-ea"/>
                <a:ea typeface="+mj-ea"/>
              </a:rPr>
              <a:t>对于这道题，可以不用网络流的做法来完成，如果评委数小于论文数，或者最多能评的论文数小于总论文数</a:t>
            </a:r>
            <a:r>
              <a:rPr lang="en-US" altLang="zh-CN" sz="2400" dirty="0">
                <a:latin typeface="+mj-ea"/>
                <a:ea typeface="+mj-ea"/>
              </a:rPr>
              <a:t>m</a:t>
            </a:r>
            <a:r>
              <a:rPr lang="zh-CN" altLang="en-US" sz="2400" dirty="0">
                <a:latin typeface="+mj-ea"/>
                <a:ea typeface="+mj-ea"/>
              </a:rPr>
              <a:t>，则输出无解，否则用和上面一样的思路，循环求解出分配方案。</a:t>
            </a:r>
          </a:p>
        </p:txBody>
      </p:sp>
      <p:pic>
        <p:nvPicPr>
          <p:cNvPr id="3074"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9995" y="3472123"/>
            <a:ext cx="4342271" cy="3271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0" y="3472123"/>
            <a:ext cx="7121317" cy="1231092"/>
          </a:xfrm>
          <a:prstGeom prst="rect">
            <a:avLst/>
          </a:prstGeom>
        </p:spPr>
        <p:txBody>
          <a:bodyPr wrap="square" lIns="121907" tIns="60953" rIns="121907" bIns="60953">
            <a:spAutoFit/>
          </a:bodyPr>
          <a:lstStyle/>
          <a:p>
            <a:r>
              <a:rPr lang="zh-CN" altLang="en-US" sz="2400" dirty="0">
                <a:latin typeface="+mj-ea"/>
                <a:ea typeface="+mj-ea"/>
              </a:rPr>
              <a:t>对于求解最多能评的论文数，当</a:t>
            </a:r>
            <a:r>
              <a:rPr lang="en-US" altLang="zh-CN" sz="2400" dirty="0">
                <a:latin typeface="+mj-ea"/>
                <a:ea typeface="+mj-ea"/>
              </a:rPr>
              <a:t>n&gt;=a</a:t>
            </a:r>
            <a:r>
              <a:rPr lang="zh-CN" altLang="en-US" sz="2400" dirty="0">
                <a:latin typeface="+mj-ea"/>
                <a:ea typeface="+mj-ea"/>
              </a:rPr>
              <a:t>时，我们可以发现最多能评的论文数为</a:t>
            </a:r>
            <a:r>
              <a:rPr lang="en-US" altLang="zh-CN" sz="2400" dirty="0">
                <a:latin typeface="+mj-ea"/>
                <a:ea typeface="+mj-ea"/>
              </a:rPr>
              <a:t>n*b/a</a:t>
            </a:r>
            <a:r>
              <a:rPr lang="zh-CN" altLang="en-US" sz="2400" dirty="0">
                <a:latin typeface="+mj-ea"/>
                <a:ea typeface="+mj-ea"/>
              </a:rPr>
              <a:t>，其时间复杂度为</a:t>
            </a:r>
            <a:r>
              <a:rPr lang="en-US" altLang="zh-CN" sz="2400" dirty="0">
                <a:latin typeface="+mj-ea"/>
                <a:ea typeface="+mj-ea"/>
              </a:rPr>
              <a:t>O</a:t>
            </a:r>
            <a:r>
              <a:rPr lang="zh-CN" altLang="en-US" sz="2400" dirty="0">
                <a:latin typeface="+mj-ea"/>
                <a:ea typeface="+mj-ea"/>
              </a:rPr>
              <a:t>（</a:t>
            </a:r>
            <a:r>
              <a:rPr lang="en-US" altLang="zh-CN" sz="2400" dirty="0">
                <a:latin typeface="+mj-ea"/>
                <a:ea typeface="+mj-ea"/>
              </a:rPr>
              <a:t>1</a:t>
            </a:r>
            <a:r>
              <a:rPr lang="zh-CN" altLang="en-US" sz="2400" dirty="0">
                <a:latin typeface="+mj-ea"/>
                <a:ea typeface="+mj-ea"/>
              </a:rPr>
              <a:t>）；输出分配方案，其复杂度为</a:t>
            </a:r>
            <a:r>
              <a:rPr lang="en-US" altLang="zh-CN" sz="2400" dirty="0">
                <a:latin typeface="+mj-ea"/>
                <a:ea typeface="+mj-ea"/>
              </a:rPr>
              <a:t>O</a:t>
            </a:r>
            <a:r>
              <a:rPr lang="zh-CN" altLang="en-US" sz="2400" dirty="0">
                <a:latin typeface="+mj-ea"/>
                <a:ea typeface="+mj-ea"/>
              </a:rPr>
              <a:t>（</a:t>
            </a:r>
            <a:r>
              <a:rPr lang="en-US" altLang="zh-CN" sz="2400" dirty="0">
                <a:latin typeface="+mj-ea"/>
                <a:ea typeface="+mj-ea"/>
              </a:rPr>
              <a:t>a*m</a:t>
            </a:r>
            <a:r>
              <a:rPr lang="zh-CN" altLang="en-US" sz="2400" dirty="0">
                <a:latin typeface="+mj-ea"/>
                <a:ea typeface="+mj-ea"/>
              </a:rPr>
              <a:t>）。</a:t>
            </a:r>
          </a:p>
        </p:txBody>
      </p:sp>
    </p:spTree>
    <p:extLst>
      <p:ext uri="{BB962C8B-B14F-4D97-AF65-F5344CB8AC3E}">
        <p14:creationId xmlns:p14="http://schemas.microsoft.com/office/powerpoint/2010/main" val="24085186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638527" y="932659"/>
            <a:ext cx="2366089" cy="2366089"/>
            <a:chOff x="3599042" y="2622394"/>
            <a:chExt cx="2366089" cy="2366089"/>
          </a:xfrm>
        </p:grpSpPr>
        <p:graphicFrame>
          <p:nvGraphicFramePr>
            <p:cNvPr id="5"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2"/>
            </a:graphicData>
          </a:graphic>
        </p:graphicFrame>
        <p:sp>
          <p:nvSpPr>
            <p:cNvPr id="6"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p>
          </p:txBody>
        </p:sp>
      </p:grpSp>
      <p:pic>
        <p:nvPicPr>
          <p:cNvPr id="7" name="图片 6"/>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8" name="矩形 7"/>
          <p:cNvSpPr/>
          <p:nvPr/>
        </p:nvSpPr>
        <p:spPr>
          <a:xfrm>
            <a:off x="0" y="1484892"/>
            <a:ext cx="7121317" cy="1231092"/>
          </a:xfrm>
          <a:prstGeom prst="rect">
            <a:avLst/>
          </a:prstGeom>
        </p:spPr>
        <p:txBody>
          <a:bodyPr wrap="square" lIns="121907" tIns="60953" rIns="121907" bIns="60953">
            <a:spAutoFit/>
          </a:bodyPr>
          <a:lstStyle/>
          <a:p>
            <a:r>
              <a:rPr lang="zh-CN" altLang="en-US" sz="2400" dirty="0">
                <a:latin typeface="+mj-ea"/>
                <a:ea typeface="+mj-ea"/>
              </a:rPr>
              <a:t>取论文数、评委数、每篇论文需要的评委人数、每个评委能评的论文数分别为</a:t>
            </a:r>
            <a:r>
              <a:rPr lang="en-US" altLang="zh-CN" sz="2400" dirty="0">
                <a:latin typeface="+mj-ea"/>
                <a:ea typeface="+mj-ea"/>
              </a:rPr>
              <a:t>10  3  2  4</a:t>
            </a:r>
            <a:r>
              <a:rPr lang="zh-CN" altLang="en-US" sz="2400" dirty="0">
                <a:latin typeface="+mj-ea"/>
                <a:ea typeface="+mj-ea"/>
              </a:rPr>
              <a:t>，用贪心法和最大流算法都得到了一样的结果。</a:t>
            </a:r>
          </a:p>
        </p:txBody>
      </p:sp>
      <p:sp>
        <p:nvSpPr>
          <p:cNvPr id="11" name="矩形 10"/>
          <p:cNvSpPr/>
          <p:nvPr/>
        </p:nvSpPr>
        <p:spPr>
          <a:xfrm>
            <a:off x="1" y="3958156"/>
            <a:ext cx="6732236" cy="1600424"/>
          </a:xfrm>
          <a:prstGeom prst="rect">
            <a:avLst/>
          </a:prstGeom>
        </p:spPr>
        <p:txBody>
          <a:bodyPr wrap="square" lIns="121907" tIns="60953" rIns="121907" bIns="60953">
            <a:spAutoFit/>
          </a:bodyPr>
          <a:lstStyle/>
          <a:p>
            <a:r>
              <a:rPr lang="zh-CN" altLang="en-US" sz="2400" dirty="0">
                <a:latin typeface="+mj-ea"/>
                <a:ea typeface="+mj-ea"/>
              </a:rPr>
              <a:t>再取论文数、评委数、每篇论文需要的评委人数、每个评委能评的论文数分别为</a:t>
            </a:r>
            <a:r>
              <a:rPr lang="en-US" altLang="zh-CN" sz="2400" dirty="0">
                <a:latin typeface="+mj-ea"/>
                <a:ea typeface="+mj-ea"/>
              </a:rPr>
              <a:t>10  5  2  4</a:t>
            </a:r>
            <a:r>
              <a:rPr lang="zh-CN" altLang="en-US" sz="2400" dirty="0">
                <a:latin typeface="+mj-ea"/>
                <a:ea typeface="+mj-ea"/>
              </a:rPr>
              <a:t>，则我们同样用贪心法和最大流算法都能得到一样的结果，</a:t>
            </a:r>
            <a:r>
              <a:rPr lang="zh-CN" altLang="en-US" sz="2400" dirty="0" smtClean="0">
                <a:latin typeface="+mj-ea"/>
                <a:ea typeface="+mj-ea"/>
              </a:rPr>
              <a:t>如右所</a:t>
            </a:r>
            <a:r>
              <a:rPr lang="zh-CN" altLang="en-US" sz="2400" dirty="0">
                <a:latin typeface="+mj-ea"/>
                <a:ea typeface="+mj-ea"/>
              </a:rPr>
              <a:t>示</a:t>
            </a:r>
            <a:r>
              <a:rPr lang="zh-CN" altLang="en-US" sz="2400" dirty="0" smtClean="0">
                <a:latin typeface="+mj-ea"/>
                <a:ea typeface="+mj-ea"/>
              </a:rPr>
              <a:t>。</a:t>
            </a:r>
            <a:endParaRPr lang="zh-CN" altLang="en-US" sz="2400" dirty="0">
              <a:latin typeface="+mj-ea"/>
              <a:ea typeface="+mj-ea"/>
            </a:endParaRPr>
          </a:p>
        </p:txBody>
      </p:sp>
      <p:pic>
        <p:nvPicPr>
          <p:cNvPr id="4098"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890" y="2843119"/>
            <a:ext cx="6590346" cy="98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1132" y="4072266"/>
            <a:ext cx="479107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1" y="5685715"/>
            <a:ext cx="7252137" cy="1231092"/>
          </a:xfrm>
          <a:prstGeom prst="rect">
            <a:avLst/>
          </a:prstGeom>
        </p:spPr>
        <p:txBody>
          <a:bodyPr wrap="square" lIns="121907" tIns="60953" rIns="121907" bIns="60953">
            <a:spAutoFit/>
          </a:bodyPr>
          <a:lstStyle/>
          <a:p>
            <a:r>
              <a:rPr lang="zh-CN" altLang="en-US" sz="2400" dirty="0">
                <a:latin typeface="+mj-ea"/>
                <a:ea typeface="+mj-ea"/>
              </a:rPr>
              <a:t>对</a:t>
            </a:r>
            <a:r>
              <a:rPr lang="en-US" altLang="zh-CN" sz="2400" dirty="0">
                <a:latin typeface="+mj-ea"/>
                <a:ea typeface="+mj-ea"/>
              </a:rPr>
              <a:t>n</a:t>
            </a:r>
            <a:r>
              <a:rPr lang="zh-CN" altLang="en-US" sz="2400" dirty="0">
                <a:latin typeface="+mj-ea"/>
                <a:ea typeface="+mj-ea"/>
              </a:rPr>
              <a:t>、</a:t>
            </a:r>
            <a:r>
              <a:rPr lang="en-US" altLang="zh-CN" sz="2400" dirty="0">
                <a:latin typeface="+mj-ea"/>
                <a:ea typeface="+mj-ea"/>
              </a:rPr>
              <a:t>m</a:t>
            </a:r>
            <a:r>
              <a:rPr lang="zh-CN" altLang="en-US" sz="2400" dirty="0">
                <a:latin typeface="+mj-ea"/>
                <a:ea typeface="+mj-ea"/>
              </a:rPr>
              <a:t>、</a:t>
            </a:r>
            <a:r>
              <a:rPr lang="en-US" altLang="zh-CN" sz="2400" dirty="0">
                <a:latin typeface="+mj-ea"/>
                <a:ea typeface="+mj-ea"/>
              </a:rPr>
              <a:t>a</a:t>
            </a:r>
            <a:r>
              <a:rPr lang="zh-CN" altLang="en-US" sz="2400" dirty="0">
                <a:latin typeface="+mj-ea"/>
                <a:ea typeface="+mj-ea"/>
              </a:rPr>
              <a:t>、</a:t>
            </a:r>
            <a:r>
              <a:rPr lang="en-US" altLang="zh-CN" sz="2400" dirty="0">
                <a:latin typeface="+mj-ea"/>
                <a:ea typeface="+mj-ea"/>
              </a:rPr>
              <a:t>b</a:t>
            </a:r>
            <a:r>
              <a:rPr lang="zh-CN" altLang="en-US" sz="2400" dirty="0">
                <a:latin typeface="+mj-ea"/>
                <a:ea typeface="+mj-ea"/>
              </a:rPr>
              <a:t>分别输入不同的值，用贪心法和最大流算法结果都是一样的，对于</a:t>
            </a:r>
            <a:r>
              <a:rPr lang="en-US" altLang="zh-CN" sz="2400" dirty="0">
                <a:latin typeface="+mj-ea"/>
                <a:ea typeface="+mj-ea"/>
              </a:rPr>
              <a:t>n&lt;a</a:t>
            </a:r>
            <a:r>
              <a:rPr lang="zh-CN" altLang="en-US" sz="2400" dirty="0">
                <a:latin typeface="+mj-ea"/>
                <a:ea typeface="+mj-ea"/>
              </a:rPr>
              <a:t>时或</a:t>
            </a:r>
            <a:r>
              <a:rPr lang="en-US" altLang="zh-CN" sz="2400" dirty="0">
                <a:latin typeface="+mj-ea"/>
                <a:ea typeface="+mj-ea"/>
              </a:rPr>
              <a:t>n*b/a&lt;m</a:t>
            </a:r>
            <a:r>
              <a:rPr lang="zh-CN" altLang="en-US" sz="2400" dirty="0">
                <a:latin typeface="+mj-ea"/>
                <a:ea typeface="+mj-ea"/>
              </a:rPr>
              <a:t>时，输出无解；否则的话都有相应的解。</a:t>
            </a:r>
          </a:p>
        </p:txBody>
      </p:sp>
    </p:spTree>
    <p:extLst>
      <p:ext uri="{BB962C8B-B14F-4D97-AF65-F5344CB8AC3E}">
        <p14:creationId xmlns:p14="http://schemas.microsoft.com/office/powerpoint/2010/main" val="26173229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1000"/>
                                        <p:tgtEl>
                                          <p:spTgt spid="4098"/>
                                        </p:tgtEl>
                                      </p:cBhvr>
                                    </p:animEffect>
                                    <p:anim calcmode="lin" valueType="num">
                                      <p:cBhvr>
                                        <p:cTn id="13" dur="1000" fill="hold"/>
                                        <p:tgtEl>
                                          <p:spTgt spid="4098"/>
                                        </p:tgtEl>
                                        <p:attrNameLst>
                                          <p:attrName>ppt_x</p:attrName>
                                        </p:attrNameLst>
                                      </p:cBhvr>
                                      <p:tavLst>
                                        <p:tav tm="0">
                                          <p:val>
                                            <p:strVal val="#ppt_x"/>
                                          </p:val>
                                        </p:tav>
                                        <p:tav tm="100000">
                                          <p:val>
                                            <p:strVal val="#ppt_x"/>
                                          </p:val>
                                        </p:tav>
                                      </p:tavLst>
                                    </p:anim>
                                    <p:anim calcmode="lin" valueType="num">
                                      <p:cBhvr>
                                        <p:cTn id="14"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099"/>
                                        </p:tgtEl>
                                        <p:attrNameLst>
                                          <p:attrName>style.visibility</p:attrName>
                                        </p:attrNameLst>
                                      </p:cBhvr>
                                      <p:to>
                                        <p:strVal val="visible"/>
                                      </p:to>
                                    </p:set>
                                    <p:animEffect transition="in" filter="fade">
                                      <p:cBhvr>
                                        <p:cTn id="24" dur="1000"/>
                                        <p:tgtEl>
                                          <p:spTgt spid="4099"/>
                                        </p:tgtEl>
                                      </p:cBhvr>
                                    </p:animEffect>
                                    <p:anim calcmode="lin" valueType="num">
                                      <p:cBhvr>
                                        <p:cTn id="25" dur="1000" fill="hold"/>
                                        <p:tgtEl>
                                          <p:spTgt spid="4099"/>
                                        </p:tgtEl>
                                        <p:attrNameLst>
                                          <p:attrName>ppt_x</p:attrName>
                                        </p:attrNameLst>
                                      </p:cBhvr>
                                      <p:tavLst>
                                        <p:tav tm="0">
                                          <p:val>
                                            <p:strVal val="#ppt_x"/>
                                          </p:val>
                                        </p:tav>
                                        <p:tav tm="100000">
                                          <p:val>
                                            <p:strVal val="#ppt_x"/>
                                          </p:val>
                                        </p:tav>
                                      </p:tavLst>
                                    </p:anim>
                                    <p:anim calcmode="lin" valueType="num">
                                      <p:cBhvr>
                                        <p:cTn id="26"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3"/>
          <a:srcRect l="41920" t="18905" r="6951" b="52969"/>
          <a:stretch>
            <a:fillRect/>
          </a:stretch>
        </p:blipFill>
        <p:spPr>
          <a:xfrm>
            <a:off x="-93980" y="0"/>
            <a:ext cx="12331700" cy="6858000"/>
          </a:xfrm>
          <a:prstGeom prst="rect">
            <a:avLst/>
          </a:prstGeom>
        </p:spPr>
      </p:pic>
      <p:sp>
        <p:nvSpPr>
          <p:cNvPr id="30" name="TextBox 29"/>
          <p:cNvSpPr txBox="1"/>
          <p:nvPr/>
        </p:nvSpPr>
        <p:spPr>
          <a:xfrm>
            <a:off x="5372472" y="1865774"/>
            <a:ext cx="5262979" cy="1107996"/>
          </a:xfrm>
          <a:prstGeom prst="rect">
            <a:avLst/>
          </a:prstGeom>
          <a:noFill/>
        </p:spPr>
        <p:txBody>
          <a:bodyPr wrap="none" rtlCol="0">
            <a:spAutoFit/>
          </a:bodyPr>
          <a:lstStyle/>
          <a:p>
            <a:pPr algn="ctr"/>
            <a:r>
              <a:rPr lang="zh-CN" altLang="en-US" sz="6600" dirty="0">
                <a:solidFill>
                  <a:schemeClr val="bg1"/>
                </a:solidFill>
                <a:cs typeface="+mn-ea"/>
                <a:sym typeface="+mn-lt"/>
              </a:rPr>
              <a:t>感谢您的观看</a:t>
            </a:r>
          </a:p>
        </p:txBody>
      </p:sp>
    </p:spTree>
    <p:extLst>
      <p:ext uri="{BB962C8B-B14F-4D97-AF65-F5344CB8AC3E}">
        <p14:creationId xmlns:p14="http://schemas.microsoft.com/office/powerpoint/2010/main" val="424470801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lt">
                                    <p:tmPct val="30000"/>
                                  </p:iterate>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4"/>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36586" y="3025499"/>
            <a:ext cx="3823734" cy="1138769"/>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01</a:t>
            </a:r>
          </a:p>
        </p:txBody>
      </p:sp>
      <p:sp>
        <p:nvSpPr>
          <p:cNvPr id="30" name="TextBox 3"/>
          <p:cNvSpPr txBox="1"/>
          <p:nvPr/>
        </p:nvSpPr>
        <p:spPr>
          <a:xfrm>
            <a:off x="3825311" y="3982943"/>
            <a:ext cx="246280" cy="800215"/>
          </a:xfrm>
          <a:prstGeom prst="rect">
            <a:avLst/>
          </a:prstGeom>
          <a:noFill/>
        </p:spPr>
        <p:txBody>
          <a:bodyPr wrap="none" lIns="121917" tIns="60958" rIns="121917" bIns="60958" rtlCol="0">
            <a:spAutoFit/>
          </a:bodyPr>
          <a:lstStyle/>
          <a:p>
            <a:pPr algn="ctr"/>
            <a:endParaRPr lang="zh-CN" altLang="en-US" sz="4400" b="1" dirty="0">
              <a:solidFill>
                <a:schemeClr val="bg1"/>
              </a:solidFill>
              <a:cs typeface="+mn-ea"/>
              <a:sym typeface="+mn-lt"/>
            </a:endParaRP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6" name="TextBox 21"/>
          <p:cNvSpPr txBox="1"/>
          <p:nvPr/>
        </p:nvSpPr>
        <p:spPr>
          <a:xfrm>
            <a:off x="2579330" y="4255001"/>
            <a:ext cx="2491962" cy="538609"/>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3200" b="1" kern="0" dirty="0" smtClean="0">
                <a:solidFill>
                  <a:schemeClr val="bg1"/>
                </a:solidFill>
                <a:cs typeface="+mn-ea"/>
                <a:sym typeface="+mn-lt"/>
              </a:rPr>
              <a:t>问题描述</a:t>
            </a:r>
            <a:endParaRPr lang="en-US" sz="3200" b="1" kern="0"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16" presetClass="entr" presetSubtype="21" fill="hold" grpId="0" nodeType="afterEffect" nodePh="1">
                                  <p:stCondLst>
                                    <p:cond delay="0"/>
                                  </p:stCondLst>
                                  <p:endCondLst>
                                    <p:cond evt="begin" delay="0">
                                      <p:tn val="10"/>
                                    </p:cond>
                                  </p:end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par>
                          <p:cTn id="13" fill="hold">
                            <p:stCondLst>
                              <p:cond delay="1250"/>
                            </p:stCondLst>
                            <p:childTnLst>
                              <p:par>
                                <p:cTn id="14" presetID="16" presetClass="entr" presetSubtype="21"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arn(inVertical)">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 y="1194818"/>
            <a:ext cx="9080205" cy="984871"/>
          </a:xfrm>
          <a:prstGeom prst="rect">
            <a:avLst/>
          </a:prstGeom>
        </p:spPr>
        <p:txBody>
          <a:bodyPr wrap="square" lIns="121907" tIns="60953" rIns="121907" bIns="60953">
            <a:spAutoFit/>
          </a:bodyPr>
          <a:lstStyle/>
          <a:p>
            <a:r>
              <a:rPr lang="en-US" altLang="zh-CN" sz="2800" dirty="0">
                <a:latin typeface="+mj-ea"/>
                <a:ea typeface="+mj-ea"/>
              </a:rPr>
              <a:t>1. </a:t>
            </a:r>
            <a:r>
              <a:rPr lang="zh-CN" altLang="en-US" sz="2800" dirty="0">
                <a:latin typeface="+mj-ea"/>
                <a:ea typeface="+mj-ea"/>
              </a:rPr>
              <a:t>有</a:t>
            </a:r>
            <a:r>
              <a:rPr lang="en-US" altLang="zh-CN" sz="2800" dirty="0">
                <a:latin typeface="+mj-ea"/>
                <a:ea typeface="+mj-ea"/>
              </a:rPr>
              <a:t>m</a:t>
            </a:r>
            <a:r>
              <a:rPr lang="zh-CN" altLang="en-US" sz="2800" dirty="0">
                <a:latin typeface="+mj-ea"/>
                <a:ea typeface="+mj-ea"/>
              </a:rPr>
              <a:t>篇论文和</a:t>
            </a:r>
            <a:r>
              <a:rPr lang="en-US" altLang="zh-CN" sz="2800" dirty="0">
                <a:latin typeface="+mj-ea"/>
                <a:ea typeface="+mj-ea"/>
              </a:rPr>
              <a:t>n</a:t>
            </a:r>
            <a:r>
              <a:rPr lang="zh-CN" altLang="en-US" sz="2800" dirty="0">
                <a:latin typeface="+mj-ea"/>
                <a:ea typeface="+mj-ea"/>
              </a:rPr>
              <a:t>个评审，每篇论文需要安排</a:t>
            </a:r>
            <a:r>
              <a:rPr lang="en-US" altLang="zh-CN" sz="2800" dirty="0">
                <a:latin typeface="+mj-ea"/>
                <a:ea typeface="+mj-ea"/>
              </a:rPr>
              <a:t>a</a:t>
            </a:r>
            <a:r>
              <a:rPr lang="zh-CN" altLang="en-US" sz="2800" dirty="0">
                <a:latin typeface="+mj-ea"/>
                <a:ea typeface="+mj-ea"/>
              </a:rPr>
              <a:t>个评审，每个评审最多评</a:t>
            </a:r>
            <a:r>
              <a:rPr lang="en-US" altLang="zh-CN" sz="2800" dirty="0">
                <a:latin typeface="+mj-ea"/>
                <a:ea typeface="+mj-ea"/>
              </a:rPr>
              <a:t>b</a:t>
            </a:r>
            <a:r>
              <a:rPr lang="zh-CN" altLang="en-US" sz="2800" dirty="0">
                <a:latin typeface="+mj-ea"/>
                <a:ea typeface="+mj-ea"/>
              </a:rPr>
              <a:t>篇论文。请设计一个论文分配方案。</a:t>
            </a:r>
            <a:endParaRPr lang="zh-CN" altLang="en-US" sz="2800" dirty="0">
              <a:latin typeface="+mj-ea"/>
              <a:ea typeface="+mj-ea"/>
            </a:endParaRPr>
          </a:p>
        </p:txBody>
      </p:sp>
      <p:sp>
        <p:nvSpPr>
          <p:cNvPr id="8" name="矩形 7"/>
          <p:cNvSpPr/>
          <p:nvPr/>
        </p:nvSpPr>
        <p:spPr>
          <a:xfrm>
            <a:off x="0" y="2706130"/>
            <a:ext cx="9080205" cy="984871"/>
          </a:xfrm>
          <a:prstGeom prst="rect">
            <a:avLst/>
          </a:prstGeom>
        </p:spPr>
        <p:txBody>
          <a:bodyPr wrap="square" lIns="121907" tIns="60953" rIns="121907" bIns="60953">
            <a:spAutoFit/>
          </a:bodyPr>
          <a:lstStyle/>
          <a:p>
            <a:r>
              <a:rPr lang="en-US" altLang="zh-CN" sz="2800" dirty="0">
                <a:latin typeface="+mj-ea"/>
                <a:ea typeface="+mj-ea"/>
              </a:rPr>
              <a:t>2. </a:t>
            </a:r>
            <a:r>
              <a:rPr lang="zh-CN" altLang="en-US" sz="2800" dirty="0">
                <a:latin typeface="+mj-ea"/>
                <a:ea typeface="+mj-ea"/>
              </a:rPr>
              <a:t>要求应用最大流解决上述问题，画出</a:t>
            </a:r>
            <a:r>
              <a:rPr lang="en-US" altLang="zh-CN" sz="2800" dirty="0">
                <a:latin typeface="+mj-ea"/>
                <a:ea typeface="+mj-ea"/>
              </a:rPr>
              <a:t>m=10</a:t>
            </a:r>
            <a:r>
              <a:rPr lang="zh-CN" altLang="en-US" sz="2800" dirty="0">
                <a:latin typeface="+mj-ea"/>
                <a:ea typeface="+mj-ea"/>
              </a:rPr>
              <a:t>，</a:t>
            </a:r>
            <a:r>
              <a:rPr lang="en-US" altLang="zh-CN" sz="2800" dirty="0">
                <a:latin typeface="+mj-ea"/>
                <a:ea typeface="+mj-ea"/>
              </a:rPr>
              <a:t>n=3</a:t>
            </a:r>
            <a:r>
              <a:rPr lang="zh-CN" altLang="en-US" sz="2800" dirty="0">
                <a:latin typeface="+mj-ea"/>
                <a:ea typeface="+mj-ea"/>
              </a:rPr>
              <a:t>的流网络图并解释说明流网络图与论文评审问题的关系。</a:t>
            </a:r>
          </a:p>
        </p:txBody>
      </p:sp>
      <p:sp>
        <p:nvSpPr>
          <p:cNvPr id="9" name="矩形 8"/>
          <p:cNvSpPr/>
          <p:nvPr/>
        </p:nvSpPr>
        <p:spPr>
          <a:xfrm>
            <a:off x="0" y="4619990"/>
            <a:ext cx="9080205" cy="984871"/>
          </a:xfrm>
          <a:prstGeom prst="rect">
            <a:avLst/>
          </a:prstGeom>
        </p:spPr>
        <p:txBody>
          <a:bodyPr wrap="square" lIns="121907" tIns="60953" rIns="121907" bIns="60953">
            <a:spAutoFit/>
          </a:bodyPr>
          <a:lstStyle/>
          <a:p>
            <a:r>
              <a:rPr lang="en-US" altLang="zh-CN" sz="2800" dirty="0">
                <a:latin typeface="+mj-ea"/>
                <a:ea typeface="+mj-ea"/>
              </a:rPr>
              <a:t>3. </a:t>
            </a:r>
            <a:r>
              <a:rPr lang="zh-CN" altLang="en-US" sz="2800" dirty="0">
                <a:latin typeface="+mj-ea"/>
                <a:ea typeface="+mj-ea"/>
              </a:rPr>
              <a:t>编程实现所设计算法，计算</a:t>
            </a:r>
            <a:r>
              <a:rPr lang="en-US" altLang="zh-CN" sz="2800" dirty="0">
                <a:latin typeface="+mj-ea"/>
                <a:ea typeface="+mj-ea"/>
              </a:rPr>
              <a:t>a</a:t>
            </a:r>
            <a:r>
              <a:rPr lang="zh-CN" altLang="en-US" sz="2800" dirty="0">
                <a:latin typeface="+mj-ea"/>
                <a:ea typeface="+mj-ea"/>
              </a:rPr>
              <a:t>和</a:t>
            </a:r>
            <a:r>
              <a:rPr lang="en-US" altLang="zh-CN" sz="2800" dirty="0">
                <a:latin typeface="+mj-ea"/>
                <a:ea typeface="+mj-ea"/>
              </a:rPr>
              <a:t>b</a:t>
            </a:r>
            <a:r>
              <a:rPr lang="zh-CN" altLang="en-US" sz="2800" dirty="0">
                <a:latin typeface="+mj-ea"/>
                <a:ea typeface="+mj-ea"/>
              </a:rPr>
              <a:t>取不同值情况下的分配方案，如果没有可行方案则输出无解。</a:t>
            </a:r>
            <a:endParaRPr lang="zh-CN" altLang="en-US" sz="2800" dirty="0">
              <a:latin typeface="+mj-ea"/>
              <a:ea typeface="+mj-ea"/>
            </a:endParaRPr>
          </a:p>
        </p:txBody>
      </p:sp>
    </p:spTree>
    <p:extLst>
      <p:ext uri="{BB962C8B-B14F-4D97-AF65-F5344CB8AC3E}">
        <p14:creationId xmlns:p14="http://schemas.microsoft.com/office/powerpoint/2010/main" val="201627469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3"/>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36587" y="3025499"/>
            <a:ext cx="3823733" cy="1138769"/>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a:t>
            </a:r>
            <a:r>
              <a:rPr lang="en-US" altLang="zh-CN" sz="6600" dirty="0" smtClean="0">
                <a:solidFill>
                  <a:schemeClr val="bg1"/>
                </a:solidFill>
                <a:cs typeface="+mn-ea"/>
                <a:sym typeface="+mn-lt"/>
              </a:rPr>
              <a:t>02</a:t>
            </a:r>
            <a:endParaRPr lang="en-US" altLang="zh-CN" sz="6600" dirty="0">
              <a:solidFill>
                <a:schemeClr val="bg1"/>
              </a:solidFill>
              <a:cs typeface="+mn-ea"/>
              <a:sym typeface="+mn-lt"/>
            </a:endParaRPr>
          </a:p>
        </p:txBody>
      </p:sp>
      <p:sp>
        <p:nvSpPr>
          <p:cNvPr id="30" name="TextBox 3"/>
          <p:cNvSpPr txBox="1"/>
          <p:nvPr/>
        </p:nvSpPr>
        <p:spPr>
          <a:xfrm>
            <a:off x="3825311" y="3982943"/>
            <a:ext cx="246280" cy="800215"/>
          </a:xfrm>
          <a:prstGeom prst="rect">
            <a:avLst/>
          </a:prstGeom>
          <a:noFill/>
        </p:spPr>
        <p:txBody>
          <a:bodyPr wrap="none" lIns="121917" tIns="60958" rIns="121917" bIns="60958" rtlCol="0">
            <a:spAutoFit/>
          </a:bodyPr>
          <a:lstStyle/>
          <a:p>
            <a:pPr algn="ctr"/>
            <a:endParaRPr lang="zh-CN" altLang="en-US" sz="4400" b="1" dirty="0">
              <a:solidFill>
                <a:schemeClr val="bg1"/>
              </a:solidFill>
              <a:cs typeface="+mn-ea"/>
              <a:sym typeface="+mn-lt"/>
            </a:endParaRP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6" name="TextBox 21"/>
          <p:cNvSpPr txBox="1"/>
          <p:nvPr/>
        </p:nvSpPr>
        <p:spPr>
          <a:xfrm>
            <a:off x="2579330" y="4255001"/>
            <a:ext cx="2864540" cy="538609"/>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3200" b="1" kern="0" dirty="0" smtClean="0">
                <a:solidFill>
                  <a:schemeClr val="bg1"/>
                </a:solidFill>
                <a:cs typeface="+mn-ea"/>
                <a:sym typeface="+mn-lt"/>
              </a:rPr>
              <a:t>最大流前置技能</a:t>
            </a:r>
            <a:endParaRPr lang="en-US" sz="3200" b="1" kern="0" dirty="0">
              <a:solidFill>
                <a:schemeClr val="bg1"/>
              </a:solidFill>
              <a:cs typeface="+mn-ea"/>
              <a:sym typeface="+mn-lt"/>
            </a:endParaRPr>
          </a:p>
        </p:txBody>
      </p:sp>
    </p:spTree>
    <p:extLst>
      <p:ext uri="{BB962C8B-B14F-4D97-AF65-F5344CB8AC3E}">
        <p14:creationId xmlns:p14="http://schemas.microsoft.com/office/powerpoint/2010/main" val="165403823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16" presetClass="entr" presetSubtype="21" fill="hold" grpId="0" nodeType="afterEffect" nodePh="1">
                                  <p:stCondLst>
                                    <p:cond delay="0"/>
                                  </p:stCondLst>
                                  <p:endCondLst>
                                    <p:cond evt="begin" delay="0">
                                      <p:tn val="10"/>
                                    </p:cond>
                                  </p:end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par>
                          <p:cTn id="13" fill="hold">
                            <p:stCondLst>
                              <p:cond delay="1250"/>
                            </p:stCondLst>
                            <p:childTnLst>
                              <p:par>
                                <p:cTn id="14" presetID="16" presetClass="entr" presetSubtype="21"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arn(inVertical)">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2415164"/>
            <a:ext cx="5319474" cy="1846645"/>
          </a:xfrm>
          <a:prstGeom prst="rect">
            <a:avLst/>
          </a:prstGeom>
        </p:spPr>
        <p:txBody>
          <a:bodyPr wrap="square" lIns="121907" tIns="60953" rIns="121907" bIns="60953">
            <a:spAutoFit/>
          </a:bodyPr>
          <a:lstStyle/>
          <a:p>
            <a:r>
              <a:rPr lang="zh-CN" altLang="en-US" sz="2800" dirty="0" smtClean="0">
                <a:latin typeface="+mj-ea"/>
                <a:ea typeface="+mj-ea"/>
              </a:rPr>
              <a:t>我们</a:t>
            </a:r>
            <a:r>
              <a:rPr lang="zh-CN" altLang="en-US" sz="2800" dirty="0">
                <a:latin typeface="+mj-ea"/>
                <a:ea typeface="+mj-ea"/>
              </a:rPr>
              <a:t>设置一个超级源点，设置一个超级汇点，将超级源点到</a:t>
            </a:r>
            <a:r>
              <a:rPr lang="en-US" altLang="zh-CN" sz="2800" dirty="0">
                <a:latin typeface="+mj-ea"/>
                <a:ea typeface="+mj-ea"/>
              </a:rPr>
              <a:t>n</a:t>
            </a:r>
            <a:r>
              <a:rPr lang="zh-CN" altLang="en-US" sz="2800" dirty="0">
                <a:latin typeface="+mj-ea"/>
                <a:ea typeface="+mj-ea"/>
              </a:rPr>
              <a:t>个评委连边，边权为</a:t>
            </a:r>
            <a:r>
              <a:rPr lang="en-US" altLang="zh-CN" sz="2800" dirty="0">
                <a:latin typeface="+mj-ea"/>
                <a:ea typeface="+mj-ea"/>
              </a:rPr>
              <a:t>b</a:t>
            </a:r>
            <a:r>
              <a:rPr lang="zh-CN" altLang="en-US" sz="2800" dirty="0">
                <a:latin typeface="+mj-ea"/>
                <a:ea typeface="+mj-ea"/>
              </a:rPr>
              <a:t>，表示每个评委最多能评</a:t>
            </a:r>
            <a:r>
              <a:rPr lang="en-US" altLang="zh-CN" sz="2800" dirty="0">
                <a:latin typeface="+mj-ea"/>
                <a:ea typeface="+mj-ea"/>
              </a:rPr>
              <a:t>b</a:t>
            </a:r>
            <a:r>
              <a:rPr lang="zh-CN" altLang="en-US" sz="2800" dirty="0">
                <a:latin typeface="+mj-ea"/>
                <a:ea typeface="+mj-ea"/>
              </a:rPr>
              <a:t>篇论文</a:t>
            </a:r>
            <a:r>
              <a:rPr lang="zh-CN" altLang="en-US" sz="2800" dirty="0" smtClean="0">
                <a:latin typeface="+mj-ea"/>
                <a:ea typeface="+mj-ea"/>
              </a:rPr>
              <a:t>；</a:t>
            </a:r>
            <a:endParaRPr lang="zh-CN" altLang="en-US" sz="2800" dirty="0">
              <a:latin typeface="+mj-ea"/>
              <a:ea typeface="+mj-ea"/>
            </a:endParaRPr>
          </a:p>
        </p:txBody>
      </p:sp>
      <p:cxnSp>
        <p:nvCxnSpPr>
          <p:cNvPr id="9" name="直接连接符 8"/>
          <p:cNvCxnSpPr/>
          <p:nvPr/>
        </p:nvCxnSpPr>
        <p:spPr>
          <a:xfrm>
            <a:off x="4742714" y="1940878"/>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11" name="椭圆 10"/>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7" b="1" dirty="0">
                <a:solidFill>
                  <a:srgbClr val="FFFFFF"/>
                </a:solidFill>
                <a:cs typeface="+mn-ea"/>
                <a:sym typeface="+mn-lt"/>
              </a:endParaRPr>
            </a:p>
          </p:txBody>
        </p:sp>
        <p:sp>
          <p:nvSpPr>
            <p:cNvPr id="12" name="矩形 11"/>
            <p:cNvSpPr/>
            <p:nvPr/>
          </p:nvSpPr>
          <p:spPr>
            <a:xfrm>
              <a:off x="4439181" y="1610567"/>
              <a:ext cx="506496"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前置技能</a:t>
              </a:r>
              <a:endParaRPr lang="zh-CN" altLang="en-US" sz="2800" b="1" dirty="0">
                <a:solidFill>
                  <a:srgbClr val="FFFFFF"/>
                </a:solidFill>
                <a:cs typeface="+mn-ea"/>
                <a:sym typeface="+mn-lt"/>
              </a:endParaRPr>
            </a:p>
          </p:txBody>
        </p:sp>
      </p:grpSp>
      <p:sp>
        <p:nvSpPr>
          <p:cNvPr id="13" name="矩形 12"/>
          <p:cNvSpPr/>
          <p:nvPr/>
        </p:nvSpPr>
        <p:spPr>
          <a:xfrm>
            <a:off x="6722259" y="1175861"/>
            <a:ext cx="5784912" cy="627978"/>
          </a:xfrm>
          <a:prstGeom prst="rect">
            <a:avLst/>
          </a:prstGeom>
        </p:spPr>
        <p:txBody>
          <a:bodyPr wrap="square" lIns="121907" tIns="60953" rIns="121907" bIns="60953">
            <a:spAutoFit/>
          </a:bodyPr>
          <a:lstStyle/>
          <a:p>
            <a:pPr>
              <a:lnSpc>
                <a:spcPct val="130000"/>
              </a:lnSpc>
              <a:spcBef>
                <a:spcPts val="800"/>
              </a:spcBef>
            </a:pPr>
            <a:r>
              <a:rPr lang="zh-CN" altLang="en-US" sz="2800" dirty="0" smtClean="0"/>
              <a:t>网络流构图</a:t>
            </a:r>
            <a:endParaRPr lang="zh-CN" altLang="en-US" sz="2800" dirty="0">
              <a:solidFill>
                <a:schemeClr val="tx1">
                  <a:lumMod val="65000"/>
                  <a:lumOff val="35000"/>
                </a:schemeClr>
              </a:solidFill>
              <a:cs typeface="+mn-ea"/>
              <a:sym typeface="+mn-lt"/>
            </a:endParaRPr>
          </a:p>
        </p:txBody>
      </p:sp>
      <p:sp>
        <p:nvSpPr>
          <p:cNvPr id="14" name="矩形 13"/>
          <p:cNvSpPr/>
          <p:nvPr/>
        </p:nvSpPr>
        <p:spPr>
          <a:xfrm>
            <a:off x="0" y="4909269"/>
            <a:ext cx="5319474" cy="1415758"/>
          </a:xfrm>
          <a:prstGeom prst="rect">
            <a:avLst/>
          </a:prstGeom>
        </p:spPr>
        <p:txBody>
          <a:bodyPr wrap="square" lIns="121907" tIns="60953" rIns="121907" bIns="60953">
            <a:spAutoFit/>
          </a:bodyPr>
          <a:lstStyle/>
          <a:p>
            <a:r>
              <a:rPr lang="zh-CN" altLang="en-US" sz="2800" dirty="0">
                <a:latin typeface="+mj-ea"/>
              </a:rPr>
              <a:t>将</a:t>
            </a:r>
            <a:r>
              <a:rPr lang="en-US" altLang="zh-CN" sz="2800" dirty="0">
                <a:latin typeface="+mj-ea"/>
              </a:rPr>
              <a:t>n</a:t>
            </a:r>
            <a:r>
              <a:rPr lang="zh-CN" altLang="en-US" sz="2800" dirty="0">
                <a:latin typeface="+mj-ea"/>
              </a:rPr>
              <a:t>个评委和</a:t>
            </a:r>
            <a:r>
              <a:rPr lang="en-US" altLang="zh-CN" sz="2800" dirty="0">
                <a:latin typeface="+mj-ea"/>
              </a:rPr>
              <a:t>m</a:t>
            </a:r>
            <a:r>
              <a:rPr lang="zh-CN" altLang="en-US" sz="2800" dirty="0">
                <a:latin typeface="+mj-ea"/>
              </a:rPr>
              <a:t>篇论文间都连边，边权为</a:t>
            </a:r>
            <a:r>
              <a:rPr lang="en-US" altLang="zh-CN" sz="2800" dirty="0">
                <a:latin typeface="+mj-ea"/>
              </a:rPr>
              <a:t>1</a:t>
            </a:r>
            <a:r>
              <a:rPr lang="zh-CN" altLang="en-US" sz="2800" dirty="0">
                <a:latin typeface="+mj-ea"/>
              </a:rPr>
              <a:t>，表示每个评委能对任意一篇论文进行评分</a:t>
            </a:r>
            <a:r>
              <a:rPr lang="zh-CN" altLang="en-US" sz="2800" dirty="0" smtClean="0">
                <a:latin typeface="+mj-ea"/>
              </a:rPr>
              <a:t>；</a:t>
            </a:r>
            <a:endParaRPr lang="zh-CN" altLang="en-US" sz="2800" dirty="0">
              <a:latin typeface="+mj-ea"/>
            </a:endParaRPr>
          </a:p>
        </p:txBody>
      </p:sp>
      <p:sp>
        <p:nvSpPr>
          <p:cNvPr id="15" name="矩形 14"/>
          <p:cNvSpPr/>
          <p:nvPr/>
        </p:nvSpPr>
        <p:spPr>
          <a:xfrm>
            <a:off x="5734968" y="3553930"/>
            <a:ext cx="5319474" cy="1415758"/>
          </a:xfrm>
          <a:prstGeom prst="rect">
            <a:avLst/>
          </a:prstGeom>
        </p:spPr>
        <p:txBody>
          <a:bodyPr wrap="square" lIns="121907" tIns="60953" rIns="121907" bIns="60953">
            <a:spAutoFit/>
          </a:bodyPr>
          <a:lstStyle/>
          <a:p>
            <a:r>
              <a:rPr lang="zh-CN" altLang="en-US" sz="2800" dirty="0">
                <a:latin typeface="+mj-ea"/>
              </a:rPr>
              <a:t>再将</a:t>
            </a:r>
            <a:r>
              <a:rPr lang="en-US" altLang="zh-CN" sz="2800" dirty="0">
                <a:latin typeface="+mj-ea"/>
              </a:rPr>
              <a:t>m</a:t>
            </a:r>
            <a:r>
              <a:rPr lang="zh-CN" altLang="en-US" sz="2800" dirty="0">
                <a:latin typeface="+mj-ea"/>
              </a:rPr>
              <a:t>篇论文和超级汇点间连边，边权为</a:t>
            </a:r>
            <a:r>
              <a:rPr lang="en-US" altLang="zh-CN" sz="2800" dirty="0">
                <a:latin typeface="+mj-ea"/>
              </a:rPr>
              <a:t>a</a:t>
            </a:r>
            <a:r>
              <a:rPr lang="zh-CN" altLang="en-US" sz="2800" dirty="0">
                <a:latin typeface="+mj-ea"/>
              </a:rPr>
              <a:t>，表示每篇论文需要</a:t>
            </a:r>
            <a:r>
              <a:rPr lang="en-US" altLang="zh-CN" sz="2800" dirty="0">
                <a:latin typeface="+mj-ea"/>
              </a:rPr>
              <a:t>a</a:t>
            </a:r>
            <a:r>
              <a:rPr lang="zh-CN" altLang="en-US" sz="2800" dirty="0">
                <a:latin typeface="+mj-ea"/>
              </a:rPr>
              <a:t>个评委</a:t>
            </a:r>
            <a:r>
              <a:rPr lang="zh-CN" altLang="en-US" sz="2800" dirty="0" smtClean="0">
                <a:latin typeface="+mj-ea"/>
              </a:rPr>
              <a:t>。</a:t>
            </a:r>
            <a:endParaRPr lang="zh-CN" altLang="en-US" sz="2800" dirty="0">
              <a:latin typeface="+mj-ea"/>
            </a:endParaRPr>
          </a:p>
        </p:txBody>
      </p:sp>
    </p:spTree>
    <p:extLst>
      <p:ext uri="{BB962C8B-B14F-4D97-AF65-F5344CB8AC3E}">
        <p14:creationId xmlns:p14="http://schemas.microsoft.com/office/powerpoint/2010/main" val="29135225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3" presetClass="entr" presetSubtype="28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strVal val="4/3*#ppt_w"/>
                                          </p:val>
                                        </p:tav>
                                        <p:tav tm="100000">
                                          <p:val>
                                            <p:strVal val="#ppt_w"/>
                                          </p:val>
                                        </p:tav>
                                      </p:tavLst>
                                    </p:anim>
                                    <p:anim calcmode="lin" valueType="num">
                                      <p:cBhvr>
                                        <p:cTn id="12" dur="500" fill="hold"/>
                                        <p:tgtEl>
                                          <p:spTgt spid="10"/>
                                        </p:tgtEl>
                                        <p:attrNameLst>
                                          <p:attrName>ppt_h</p:attrName>
                                        </p:attrNameLst>
                                      </p:cBhvr>
                                      <p:tavLst>
                                        <p:tav tm="0">
                                          <p:val>
                                            <p:strVal val="4/3*#ppt_h"/>
                                          </p:val>
                                        </p:tav>
                                        <p:tav tm="100000">
                                          <p:val>
                                            <p:strVal val="#ppt_h"/>
                                          </p:val>
                                        </p:tav>
                                      </p:tavLst>
                                    </p:anim>
                                  </p:childTnLst>
                                </p:cTn>
                              </p:par>
                              <p:par>
                                <p:cTn id="13" presetID="2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4742714" y="1940878"/>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11" name="椭圆 10"/>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7" b="1" dirty="0">
                <a:solidFill>
                  <a:srgbClr val="FFFFFF"/>
                </a:solidFill>
                <a:cs typeface="+mn-ea"/>
                <a:sym typeface="+mn-lt"/>
              </a:endParaRPr>
            </a:p>
          </p:txBody>
        </p:sp>
        <p:sp>
          <p:nvSpPr>
            <p:cNvPr id="12" name="矩形 11"/>
            <p:cNvSpPr/>
            <p:nvPr/>
          </p:nvSpPr>
          <p:spPr>
            <a:xfrm>
              <a:off x="4439181" y="1610567"/>
              <a:ext cx="506496"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前置技能</a:t>
              </a:r>
              <a:endParaRPr lang="zh-CN" altLang="en-US" sz="2800" b="1" dirty="0">
                <a:solidFill>
                  <a:srgbClr val="FFFFFF"/>
                </a:solidFill>
                <a:cs typeface="+mn-ea"/>
                <a:sym typeface="+mn-lt"/>
              </a:endParaRPr>
            </a:p>
          </p:txBody>
        </p:sp>
      </p:grpSp>
      <p:sp>
        <p:nvSpPr>
          <p:cNvPr id="13" name="矩形 12"/>
          <p:cNvSpPr/>
          <p:nvPr/>
        </p:nvSpPr>
        <p:spPr>
          <a:xfrm>
            <a:off x="6722259" y="1175861"/>
            <a:ext cx="5784912" cy="627978"/>
          </a:xfrm>
          <a:prstGeom prst="rect">
            <a:avLst/>
          </a:prstGeom>
        </p:spPr>
        <p:txBody>
          <a:bodyPr wrap="square" lIns="121907" tIns="60953" rIns="121907" bIns="60953">
            <a:spAutoFit/>
          </a:bodyPr>
          <a:lstStyle/>
          <a:p>
            <a:pPr>
              <a:lnSpc>
                <a:spcPct val="130000"/>
              </a:lnSpc>
              <a:spcBef>
                <a:spcPts val="800"/>
              </a:spcBef>
            </a:pPr>
            <a:r>
              <a:rPr lang="zh-CN" altLang="en-US" sz="2800" dirty="0" smtClean="0"/>
              <a:t>网络流构图</a:t>
            </a:r>
            <a:endParaRPr lang="zh-CN" altLang="en-US" sz="2800" dirty="0">
              <a:solidFill>
                <a:schemeClr val="tx1">
                  <a:lumMod val="65000"/>
                  <a:lumOff val="35000"/>
                </a:schemeClr>
              </a:solidFill>
              <a:cs typeface="+mn-ea"/>
              <a:sym typeface="+mn-lt"/>
            </a:endParaRPr>
          </a:p>
        </p:txBody>
      </p:sp>
      <p:sp>
        <p:nvSpPr>
          <p:cNvPr id="16" name="矩形 15"/>
          <p:cNvSpPr/>
          <p:nvPr/>
        </p:nvSpPr>
        <p:spPr>
          <a:xfrm>
            <a:off x="-1" y="2257959"/>
            <a:ext cx="5337545" cy="4431968"/>
          </a:xfrm>
          <a:prstGeom prst="rect">
            <a:avLst/>
          </a:prstGeom>
        </p:spPr>
        <p:txBody>
          <a:bodyPr wrap="square" lIns="121907" tIns="60953" rIns="121907" bIns="60953">
            <a:spAutoFit/>
          </a:bodyPr>
          <a:lstStyle/>
          <a:p>
            <a:r>
              <a:rPr lang="zh-CN" altLang="en-US" sz="2800" dirty="0">
                <a:latin typeface="+mj-ea"/>
              </a:rPr>
              <a:t>从超级源点出发，跑一遍网络流，计算得到的最大流，用这个得到的最大流再除以</a:t>
            </a:r>
            <a:r>
              <a:rPr lang="en-US" altLang="zh-CN" sz="2800" dirty="0">
                <a:latin typeface="+mj-ea"/>
              </a:rPr>
              <a:t>a</a:t>
            </a:r>
            <a:r>
              <a:rPr lang="zh-CN" altLang="en-US" sz="2800" dirty="0">
                <a:latin typeface="+mj-ea"/>
              </a:rPr>
              <a:t>，得到的就是这</a:t>
            </a:r>
            <a:r>
              <a:rPr lang="en-US" altLang="zh-CN" sz="2800" dirty="0">
                <a:latin typeface="+mj-ea"/>
              </a:rPr>
              <a:t>n</a:t>
            </a:r>
            <a:r>
              <a:rPr lang="zh-CN" altLang="en-US" sz="2800" dirty="0">
                <a:latin typeface="+mj-ea"/>
              </a:rPr>
              <a:t>个评委能评的最多论文数。如果能评的论文数小于总论文数</a:t>
            </a:r>
            <a:r>
              <a:rPr lang="en-US" altLang="zh-CN" sz="2800" dirty="0">
                <a:latin typeface="+mj-ea"/>
              </a:rPr>
              <a:t>m</a:t>
            </a:r>
            <a:r>
              <a:rPr lang="zh-CN" altLang="en-US" sz="2800" dirty="0">
                <a:latin typeface="+mj-ea"/>
              </a:rPr>
              <a:t>，则说明没有可行方案，输出无解；如果能评的论文数大于等于总论文数</a:t>
            </a:r>
            <a:r>
              <a:rPr lang="en-US" altLang="zh-CN" sz="2800" dirty="0">
                <a:latin typeface="+mj-ea"/>
              </a:rPr>
              <a:t>m</a:t>
            </a:r>
            <a:r>
              <a:rPr lang="zh-CN" altLang="en-US" sz="2800" dirty="0">
                <a:latin typeface="+mj-ea"/>
              </a:rPr>
              <a:t>，则说明存在可行方案，我们输出任意一种分配方案即可</a:t>
            </a:r>
            <a:r>
              <a:rPr lang="zh-CN" altLang="en-US" sz="2800" dirty="0" smtClean="0">
                <a:latin typeface="+mj-ea"/>
              </a:rPr>
              <a:t>。其图如右所示。</a:t>
            </a:r>
            <a:endParaRPr lang="zh-CN" altLang="en-US" sz="2800" dirty="0">
              <a:latin typeface="+mj-ea"/>
            </a:endParaRPr>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205" y="2906734"/>
            <a:ext cx="6244406" cy="367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778476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4742714" y="1940878"/>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11" name="椭圆 10"/>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7" b="1" dirty="0">
                <a:solidFill>
                  <a:srgbClr val="FFFFFF"/>
                </a:solidFill>
                <a:cs typeface="+mn-ea"/>
                <a:sym typeface="+mn-lt"/>
              </a:endParaRPr>
            </a:p>
          </p:txBody>
        </p:sp>
        <p:sp>
          <p:nvSpPr>
            <p:cNvPr id="12" name="矩形 11"/>
            <p:cNvSpPr/>
            <p:nvPr/>
          </p:nvSpPr>
          <p:spPr>
            <a:xfrm>
              <a:off x="4439181" y="1610567"/>
              <a:ext cx="506496"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前置技能</a:t>
              </a:r>
              <a:endParaRPr lang="zh-CN" altLang="en-US" sz="2800" b="1" dirty="0">
                <a:solidFill>
                  <a:srgbClr val="FFFFFF"/>
                </a:solidFill>
                <a:cs typeface="+mn-ea"/>
                <a:sym typeface="+mn-lt"/>
              </a:endParaRPr>
            </a:p>
          </p:txBody>
        </p:sp>
      </p:grpSp>
      <p:sp>
        <p:nvSpPr>
          <p:cNvPr id="13" name="矩形 12"/>
          <p:cNvSpPr/>
          <p:nvPr/>
        </p:nvSpPr>
        <p:spPr>
          <a:xfrm>
            <a:off x="6722259" y="1175861"/>
            <a:ext cx="5784912" cy="627978"/>
          </a:xfrm>
          <a:prstGeom prst="rect">
            <a:avLst/>
          </a:prstGeom>
        </p:spPr>
        <p:txBody>
          <a:bodyPr wrap="square" lIns="121907" tIns="60953" rIns="121907" bIns="60953">
            <a:spAutoFit/>
          </a:bodyPr>
          <a:lstStyle/>
          <a:p>
            <a:pPr>
              <a:lnSpc>
                <a:spcPct val="130000"/>
              </a:lnSpc>
              <a:spcBef>
                <a:spcPts val="800"/>
              </a:spcBef>
            </a:pPr>
            <a:r>
              <a:rPr lang="zh-CN" altLang="en-US" sz="2800" dirty="0" smtClean="0"/>
              <a:t>网络流构图</a:t>
            </a:r>
            <a:endParaRPr lang="zh-CN" altLang="en-US" sz="2800" dirty="0">
              <a:solidFill>
                <a:schemeClr val="tx1">
                  <a:lumMod val="65000"/>
                  <a:lumOff val="35000"/>
                </a:schemeClr>
              </a:solidFill>
              <a:cs typeface="+mn-ea"/>
              <a:sym typeface="+mn-lt"/>
            </a:endParaRPr>
          </a:p>
        </p:txBody>
      </p:sp>
      <p:sp>
        <p:nvSpPr>
          <p:cNvPr id="16" name="矩形 15"/>
          <p:cNvSpPr/>
          <p:nvPr/>
        </p:nvSpPr>
        <p:spPr>
          <a:xfrm>
            <a:off x="-1" y="2257959"/>
            <a:ext cx="5337545" cy="984871"/>
          </a:xfrm>
          <a:prstGeom prst="rect">
            <a:avLst/>
          </a:prstGeom>
        </p:spPr>
        <p:txBody>
          <a:bodyPr wrap="square" lIns="121907" tIns="60953" rIns="121907" bIns="60953">
            <a:spAutoFit/>
          </a:bodyPr>
          <a:lstStyle/>
          <a:p>
            <a:r>
              <a:rPr lang="zh-CN" altLang="en-US" sz="2800" dirty="0">
                <a:latin typeface="+mj-ea"/>
              </a:rPr>
              <a:t>当</a:t>
            </a:r>
            <a:r>
              <a:rPr lang="en-US" altLang="zh-CN" sz="2800" dirty="0">
                <a:latin typeface="+mj-ea"/>
              </a:rPr>
              <a:t>m=10</a:t>
            </a:r>
            <a:r>
              <a:rPr lang="zh-CN" altLang="en-US" sz="2800" dirty="0">
                <a:latin typeface="+mj-ea"/>
              </a:rPr>
              <a:t>，</a:t>
            </a:r>
            <a:r>
              <a:rPr lang="en-US" altLang="zh-CN" sz="2800" dirty="0">
                <a:latin typeface="+mj-ea"/>
              </a:rPr>
              <a:t>n=3</a:t>
            </a:r>
            <a:r>
              <a:rPr lang="zh-CN" altLang="en-US" sz="2800" dirty="0">
                <a:latin typeface="+mj-ea"/>
              </a:rPr>
              <a:t>时，得到的网络流图</a:t>
            </a:r>
            <a:r>
              <a:rPr lang="zh-CN" altLang="en-US" sz="2800" dirty="0" smtClean="0">
                <a:latin typeface="+mj-ea"/>
              </a:rPr>
              <a:t>如右所示</a:t>
            </a:r>
            <a:endParaRPr lang="zh-CN" altLang="en-US" sz="2800" dirty="0">
              <a:latin typeface="+mj-ea"/>
            </a:endParaRPr>
          </a:p>
        </p:txBody>
      </p:sp>
      <p:pic>
        <p:nvPicPr>
          <p:cNvPr id="205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79" y="2706130"/>
            <a:ext cx="4688594" cy="4041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755056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1000"/>
                                        <p:tgtEl>
                                          <p:spTgt spid="2052"/>
                                        </p:tgtEl>
                                      </p:cBhvr>
                                    </p:animEffect>
                                    <p:anim calcmode="lin" valueType="num">
                                      <p:cBhvr>
                                        <p:cTn id="13" dur="1000" fill="hold"/>
                                        <p:tgtEl>
                                          <p:spTgt spid="2052"/>
                                        </p:tgtEl>
                                        <p:attrNameLst>
                                          <p:attrName>ppt_x</p:attrName>
                                        </p:attrNameLst>
                                      </p:cBhvr>
                                      <p:tavLst>
                                        <p:tav tm="0">
                                          <p:val>
                                            <p:strVal val="#ppt_x"/>
                                          </p:val>
                                        </p:tav>
                                        <p:tav tm="100000">
                                          <p:val>
                                            <p:strVal val="#ppt_x"/>
                                          </p:val>
                                        </p:tav>
                                      </p:tavLst>
                                    </p:anim>
                                    <p:anim calcmode="lin" valueType="num">
                                      <p:cBhvr>
                                        <p:cTn id="14"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 y="2415164"/>
            <a:ext cx="6722259" cy="984871"/>
          </a:xfrm>
          <a:prstGeom prst="rect">
            <a:avLst/>
          </a:prstGeom>
        </p:spPr>
        <p:txBody>
          <a:bodyPr wrap="square" lIns="121907" tIns="60953" rIns="121907" bIns="60953">
            <a:spAutoFit/>
          </a:bodyPr>
          <a:lstStyle/>
          <a:p>
            <a:r>
              <a:rPr lang="zh-CN" altLang="en-US" sz="2800" dirty="0" smtClean="0">
                <a:latin typeface="+mj-ea"/>
                <a:ea typeface="+mj-ea"/>
              </a:rPr>
              <a:t>源点：图的出发点，</a:t>
            </a:r>
            <a:r>
              <a:rPr lang="zh-CN" altLang="en-US" sz="2800" dirty="0">
                <a:latin typeface="+mj-ea"/>
              </a:rPr>
              <a:t>汇点：图的终点</a:t>
            </a:r>
            <a:endParaRPr lang="en-US" altLang="zh-CN" sz="2800" dirty="0">
              <a:latin typeface="+mj-ea"/>
            </a:endParaRPr>
          </a:p>
          <a:p>
            <a:endParaRPr lang="zh-CN" altLang="en-US" sz="2800" dirty="0">
              <a:latin typeface="+mj-ea"/>
              <a:ea typeface="+mj-ea"/>
            </a:endParaRPr>
          </a:p>
        </p:txBody>
      </p:sp>
      <p:cxnSp>
        <p:nvCxnSpPr>
          <p:cNvPr id="9" name="直接连接符 8"/>
          <p:cNvCxnSpPr/>
          <p:nvPr/>
        </p:nvCxnSpPr>
        <p:spPr>
          <a:xfrm>
            <a:off x="4742714" y="1940878"/>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11" name="椭圆 10"/>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7" b="1" dirty="0">
                <a:solidFill>
                  <a:srgbClr val="FFFFFF"/>
                </a:solidFill>
                <a:cs typeface="+mn-ea"/>
                <a:sym typeface="+mn-lt"/>
              </a:endParaRPr>
            </a:p>
          </p:txBody>
        </p:sp>
        <p:sp>
          <p:nvSpPr>
            <p:cNvPr id="12" name="矩形 11"/>
            <p:cNvSpPr/>
            <p:nvPr/>
          </p:nvSpPr>
          <p:spPr>
            <a:xfrm>
              <a:off x="4439181" y="1610567"/>
              <a:ext cx="506496"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前置技能</a:t>
              </a:r>
              <a:endParaRPr lang="zh-CN" altLang="en-US" sz="2800" b="1" dirty="0">
                <a:solidFill>
                  <a:srgbClr val="FFFFFF"/>
                </a:solidFill>
                <a:cs typeface="+mn-ea"/>
                <a:sym typeface="+mn-lt"/>
              </a:endParaRPr>
            </a:p>
          </p:txBody>
        </p:sp>
      </p:grpSp>
      <p:sp>
        <p:nvSpPr>
          <p:cNvPr id="13" name="矩形 12"/>
          <p:cNvSpPr/>
          <p:nvPr/>
        </p:nvSpPr>
        <p:spPr>
          <a:xfrm>
            <a:off x="6722259" y="1175861"/>
            <a:ext cx="5784912" cy="627978"/>
          </a:xfrm>
          <a:prstGeom prst="rect">
            <a:avLst/>
          </a:prstGeom>
        </p:spPr>
        <p:txBody>
          <a:bodyPr wrap="square" lIns="121907" tIns="60953" rIns="121907" bIns="60953">
            <a:spAutoFit/>
          </a:bodyPr>
          <a:lstStyle/>
          <a:p>
            <a:pPr>
              <a:lnSpc>
                <a:spcPct val="130000"/>
              </a:lnSpc>
              <a:spcBef>
                <a:spcPts val="800"/>
              </a:spcBef>
            </a:pPr>
            <a:r>
              <a:rPr lang="zh-CN" altLang="en-US" sz="2800" dirty="0" smtClean="0"/>
              <a:t>最大流相关概念</a:t>
            </a:r>
            <a:endParaRPr lang="zh-CN" altLang="en-US" sz="2800" dirty="0">
              <a:solidFill>
                <a:schemeClr val="tx1">
                  <a:lumMod val="65000"/>
                  <a:lumOff val="35000"/>
                </a:schemeClr>
              </a:solidFill>
              <a:cs typeface="+mn-ea"/>
              <a:sym typeface="+mn-lt"/>
            </a:endParaRPr>
          </a:p>
        </p:txBody>
      </p:sp>
      <p:sp>
        <p:nvSpPr>
          <p:cNvPr id="17" name="矩形 16"/>
          <p:cNvSpPr/>
          <p:nvPr/>
        </p:nvSpPr>
        <p:spPr>
          <a:xfrm>
            <a:off x="5319473" y="3057496"/>
            <a:ext cx="6600137" cy="1846645"/>
          </a:xfrm>
          <a:prstGeom prst="rect">
            <a:avLst/>
          </a:prstGeom>
        </p:spPr>
        <p:txBody>
          <a:bodyPr wrap="square" lIns="121907" tIns="60953" rIns="121907" bIns="60953">
            <a:spAutoFit/>
          </a:bodyPr>
          <a:lstStyle/>
          <a:p>
            <a:r>
              <a:rPr lang="zh-CN" altLang="en-US" sz="2800" dirty="0" smtClean="0">
                <a:latin typeface="+mj-ea"/>
                <a:ea typeface="+mj-ea"/>
              </a:rPr>
              <a:t>对于</a:t>
            </a:r>
            <a:r>
              <a:rPr lang="zh-CN" altLang="en-US" sz="2800" dirty="0">
                <a:latin typeface="+mj-ea"/>
                <a:ea typeface="+mj-ea"/>
              </a:rPr>
              <a:t>一个可行流</a:t>
            </a:r>
            <a:r>
              <a:rPr lang="en-US" altLang="zh-CN" sz="2800" dirty="0" err="1">
                <a:latin typeface="+mj-ea"/>
                <a:ea typeface="+mj-ea"/>
              </a:rPr>
              <a:t>fij</a:t>
            </a:r>
            <a:r>
              <a:rPr lang="zh-CN" altLang="en-US" sz="2800" dirty="0">
                <a:latin typeface="+mj-ea"/>
                <a:ea typeface="+mj-ea"/>
              </a:rPr>
              <a:t>，如果</a:t>
            </a:r>
            <a:r>
              <a:rPr lang="en-US" altLang="zh-CN" sz="2800" dirty="0" err="1">
                <a:latin typeface="+mj-ea"/>
                <a:ea typeface="+mj-ea"/>
              </a:rPr>
              <a:t>fij</a:t>
            </a:r>
            <a:r>
              <a:rPr lang="en-US" altLang="zh-CN" sz="2800" dirty="0">
                <a:latin typeface="+mj-ea"/>
                <a:ea typeface="+mj-ea"/>
              </a:rPr>
              <a:t>=</a:t>
            </a:r>
            <a:r>
              <a:rPr lang="en-US" altLang="zh-CN" sz="2800" dirty="0" err="1">
                <a:latin typeface="+mj-ea"/>
                <a:ea typeface="+mj-ea"/>
              </a:rPr>
              <a:t>cij</a:t>
            </a:r>
            <a:r>
              <a:rPr lang="zh-CN" altLang="en-US" sz="2800" dirty="0">
                <a:latin typeface="+mj-ea"/>
                <a:ea typeface="+mj-ea"/>
              </a:rPr>
              <a:t>，则说明该流对边（</a:t>
            </a:r>
            <a:r>
              <a:rPr lang="en-US" altLang="zh-CN" sz="2800" dirty="0" err="1">
                <a:latin typeface="+mj-ea"/>
                <a:ea typeface="+mj-ea"/>
              </a:rPr>
              <a:t>Vi,Vj</a:t>
            </a:r>
            <a:r>
              <a:rPr lang="zh-CN" altLang="en-US" sz="2800" dirty="0">
                <a:latin typeface="+mj-ea"/>
                <a:ea typeface="+mj-ea"/>
              </a:rPr>
              <a:t>）是饱和的，</a:t>
            </a:r>
            <a:r>
              <a:rPr lang="zh-CN" altLang="en-US" sz="2800" dirty="0" smtClean="0">
                <a:latin typeface="+mj-ea"/>
                <a:ea typeface="+mj-ea"/>
              </a:rPr>
              <a:t>否则该</a:t>
            </a:r>
            <a:r>
              <a:rPr lang="zh-CN" altLang="en-US" sz="2800" dirty="0">
                <a:latin typeface="+mj-ea"/>
                <a:ea typeface="+mj-ea"/>
              </a:rPr>
              <a:t>流对边（</a:t>
            </a:r>
            <a:r>
              <a:rPr lang="en-US" altLang="zh-CN" sz="2800" dirty="0" err="1">
                <a:latin typeface="+mj-ea"/>
                <a:ea typeface="+mj-ea"/>
              </a:rPr>
              <a:t>Vi,Vj</a:t>
            </a:r>
            <a:r>
              <a:rPr lang="zh-CN" altLang="en-US" sz="2800" dirty="0">
                <a:latin typeface="+mj-ea"/>
                <a:ea typeface="+mj-ea"/>
              </a:rPr>
              <a:t>）是不饱和的。</a:t>
            </a:r>
          </a:p>
          <a:p>
            <a:endParaRPr lang="zh-CN" altLang="en-US" sz="2800" dirty="0">
              <a:latin typeface="+mj-ea"/>
              <a:ea typeface="+mj-ea"/>
            </a:endParaRPr>
          </a:p>
        </p:txBody>
      </p:sp>
      <p:sp>
        <p:nvSpPr>
          <p:cNvPr id="18" name="矩形 17"/>
          <p:cNvSpPr/>
          <p:nvPr/>
        </p:nvSpPr>
        <p:spPr>
          <a:xfrm>
            <a:off x="0" y="4411705"/>
            <a:ext cx="5319474" cy="984871"/>
          </a:xfrm>
          <a:prstGeom prst="rect">
            <a:avLst/>
          </a:prstGeom>
        </p:spPr>
        <p:txBody>
          <a:bodyPr wrap="square" lIns="121907" tIns="60953" rIns="121907" bIns="60953">
            <a:spAutoFit/>
          </a:bodyPr>
          <a:lstStyle/>
          <a:p>
            <a:r>
              <a:rPr lang="zh-CN" altLang="en-US" sz="2800" dirty="0">
                <a:latin typeface="+mj-ea"/>
                <a:ea typeface="+mj-ea"/>
              </a:rPr>
              <a:t>流量</a:t>
            </a:r>
            <a:r>
              <a:rPr lang="zh-CN" altLang="en-US" sz="2800" dirty="0" smtClean="0">
                <a:latin typeface="+mj-ea"/>
                <a:ea typeface="+mj-ea"/>
              </a:rPr>
              <a:t>限制：流经</a:t>
            </a:r>
            <a:r>
              <a:rPr lang="zh-CN" altLang="en-US" sz="2800" dirty="0">
                <a:latin typeface="+mj-ea"/>
                <a:ea typeface="+mj-ea"/>
              </a:rPr>
              <a:t>边的流量不能超过边的容量</a:t>
            </a:r>
            <a:endParaRPr lang="zh-CN" altLang="en-US" sz="2800" dirty="0">
              <a:latin typeface="+mj-ea"/>
              <a:ea typeface="+mj-ea"/>
            </a:endParaRPr>
          </a:p>
        </p:txBody>
      </p:sp>
      <p:sp>
        <p:nvSpPr>
          <p:cNvPr id="19" name="矩形 18"/>
          <p:cNvSpPr/>
          <p:nvPr/>
        </p:nvSpPr>
        <p:spPr>
          <a:xfrm>
            <a:off x="5319473" y="4992488"/>
            <a:ext cx="5319474" cy="1415758"/>
          </a:xfrm>
          <a:prstGeom prst="rect">
            <a:avLst/>
          </a:prstGeom>
        </p:spPr>
        <p:txBody>
          <a:bodyPr wrap="square" lIns="121907" tIns="60953" rIns="121907" bIns="60953">
            <a:spAutoFit/>
          </a:bodyPr>
          <a:lstStyle/>
          <a:p>
            <a:r>
              <a:rPr lang="zh-CN" altLang="en-US" sz="2800" dirty="0">
                <a:latin typeface="+mj-ea"/>
                <a:ea typeface="+mj-ea"/>
              </a:rPr>
              <a:t>流量</a:t>
            </a:r>
            <a:r>
              <a:rPr lang="zh-CN" altLang="en-US" sz="2800" dirty="0" smtClean="0">
                <a:latin typeface="+mj-ea"/>
                <a:ea typeface="+mj-ea"/>
              </a:rPr>
              <a:t>平衡：源点</a:t>
            </a:r>
            <a:r>
              <a:rPr lang="zh-CN" altLang="en-US" sz="2800" dirty="0">
                <a:latin typeface="+mj-ea"/>
                <a:ea typeface="+mj-ea"/>
              </a:rPr>
              <a:t>的流出</a:t>
            </a:r>
            <a:r>
              <a:rPr lang="zh-CN" altLang="en-US" sz="2800" dirty="0" smtClean="0">
                <a:latin typeface="+mj-ea"/>
                <a:ea typeface="+mj-ea"/>
              </a:rPr>
              <a:t>量等于</a:t>
            </a:r>
            <a:r>
              <a:rPr lang="zh-CN" altLang="en-US" sz="2800" dirty="0">
                <a:latin typeface="+mj-ea"/>
                <a:ea typeface="+mj-ea"/>
              </a:rPr>
              <a:t>汇点的流入量，且除了源点和汇点外，流入</a:t>
            </a:r>
            <a:r>
              <a:rPr lang="zh-CN" altLang="en-US" sz="2800" dirty="0" smtClean="0">
                <a:latin typeface="+mj-ea"/>
                <a:ea typeface="+mj-ea"/>
              </a:rPr>
              <a:t>量等于</a:t>
            </a:r>
            <a:r>
              <a:rPr lang="zh-CN" altLang="en-US" sz="2800" dirty="0">
                <a:latin typeface="+mj-ea"/>
                <a:ea typeface="+mj-ea"/>
              </a:rPr>
              <a:t>流出量</a:t>
            </a:r>
            <a:endParaRPr lang="zh-CN" altLang="en-US" sz="2800" dirty="0">
              <a:latin typeface="+mj-ea"/>
              <a:ea typeface="+mj-ea"/>
            </a:endParaRPr>
          </a:p>
        </p:txBody>
      </p:sp>
    </p:spTree>
    <p:extLst>
      <p:ext uri="{BB962C8B-B14F-4D97-AF65-F5344CB8AC3E}">
        <p14:creationId xmlns:p14="http://schemas.microsoft.com/office/powerpoint/2010/main" val="17995556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3" grpId="0"/>
      <p:bldP spid="17" grpId="0"/>
      <p:bldP spid="18"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意简约IT部门年终总结PPT模板"/>
</p:tagLst>
</file>

<file path=ppt/tags/tag2.xml><?xml version="1.0" encoding="utf-8"?>
<p:tagLst xmlns:a="http://schemas.openxmlformats.org/drawingml/2006/main" xmlns:r="http://schemas.openxmlformats.org/officeDocument/2006/relationships" xmlns:p="http://schemas.openxmlformats.org/presentationml/2006/main">
  <p:tag name="MH" val="20170916095608"/>
  <p:tag name="MH_LIBRARY" val="CONTENTS"/>
  <p:tag name="MH_TYPE" val="OTHERS"/>
  <p:tag name="ID" val="553530"/>
</p:tagLst>
</file>

<file path=ppt/tags/tag3.xml><?xml version="1.0" encoding="utf-8"?>
<p:tagLst xmlns:a="http://schemas.openxmlformats.org/drawingml/2006/main" xmlns:r="http://schemas.openxmlformats.org/officeDocument/2006/relationships" xmlns:p="http://schemas.openxmlformats.org/presentationml/2006/main">
  <p:tag name="MH" val="20170916095608"/>
  <p:tag name="MH_LIBRARY" val="CONTENTS"/>
  <p:tag name="MH_TYPE" val="OTHERS"/>
  <p:tag name="ID" val="55353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fontScheme name="cx5aaezb">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fontScheme name="cx5aaezb">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832</TotalTime>
  <Words>2715</Words>
  <Application>Microsoft Office PowerPoint</Application>
  <PresentationFormat>宽屏</PresentationFormat>
  <Paragraphs>132</Paragraphs>
  <Slides>28</Slides>
  <Notes>25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Open Sans</vt:lpstr>
      <vt:lpstr>宋体</vt:lpstr>
      <vt:lpstr>微软雅黑</vt:lpstr>
      <vt:lpstr>Arial</vt:lpstr>
      <vt:lpstr>Calibri</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创意简约IT部门年终总结PPT模板</dc:title>
  <dc:creator>Administrator</dc:creator>
  <cp:lastModifiedBy>BL8</cp:lastModifiedBy>
  <cp:revision>83</cp:revision>
  <dcterms:created xsi:type="dcterms:W3CDTF">2017-12-01T13:10:00Z</dcterms:created>
  <dcterms:modified xsi:type="dcterms:W3CDTF">2019-06-23T02:16:35Z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