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50"/>
  </p:notesMasterIdLst>
  <p:handoutMasterIdLst>
    <p:handoutMasterId r:id="rId51"/>
  </p:handoutMasterIdLst>
  <p:sldIdLst>
    <p:sldId id="256" r:id="rId3"/>
    <p:sldId id="257" r:id="rId4"/>
    <p:sldId id="260" r:id="rId5"/>
    <p:sldId id="264" r:id="rId6"/>
    <p:sldId id="505" r:id="rId7"/>
    <p:sldId id="523" r:id="rId8"/>
    <p:sldId id="507" r:id="rId9"/>
    <p:sldId id="508"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295" r:id="rId23"/>
    <p:sldId id="536"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3" r:id="rId41"/>
    <p:sldId id="554" r:id="rId42"/>
    <p:sldId id="555" r:id="rId43"/>
    <p:sldId id="556" r:id="rId44"/>
    <p:sldId id="557" r:id="rId45"/>
    <p:sldId id="558" r:id="rId46"/>
    <p:sldId id="559" r:id="rId47"/>
    <p:sldId id="560" r:id="rId48"/>
    <p:sldId id="288" r:id="rId49"/>
  </p:sldIdLst>
  <p:sldSz cx="12192000" cy="6858000"/>
  <p:notesSz cx="7104063" cy="10234613"/>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9EFF"/>
    <a:srgbClr val="3498FF"/>
    <a:srgbClr val="FFFFFF"/>
    <a:srgbClr val="D9D3FF"/>
    <a:srgbClr val="C5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4" autoAdjust="0"/>
    <p:restoredTop sz="94146" autoAdjust="0"/>
  </p:normalViewPr>
  <p:slideViewPr>
    <p:cSldViewPr snapToGrid="0">
      <p:cViewPr varScale="1">
        <p:scale>
          <a:sx n="61" d="100"/>
          <a:sy n="61" d="100"/>
        </p:scale>
        <p:origin x="90" y="4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6" d="100"/>
          <a:sy n="46" d="100"/>
        </p:scale>
        <p:origin x="276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1F91-4388-A6D1-3D5CA6F21E08}"/>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1F91-4388-A6D1-3D5CA6F21E08}"/>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1F91-4388-A6D1-3D5CA6F21E0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5A1C-4C2D-8E01-CB66667DBB00}"/>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5A1C-4C2D-8E01-CB66667DBB00}"/>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5A1C-4C2D-8E01-CB66667DBB00}"/>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5A1C-4C2D-8E01-CB66667DBB00}"/>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5A1C-4C2D-8E01-CB66667DBB00}"/>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5A1C-4C2D-8E01-CB66667DBB00}"/>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1AA4BE"/>
            </a:solidFill>
            <a:ln w="12700" cap="flat">
              <a:noFill/>
              <a:miter lim="400000"/>
            </a:ln>
            <a:effectLst/>
          </c:spPr>
          <c:explosion val="1"/>
          <c:dPt>
            <c:idx val="0"/>
            <c:bubble3D val="0"/>
            <c:spPr>
              <a:solidFill>
                <a:srgbClr val="007D83"/>
              </a:solidFill>
              <a:ln w="12700" cap="flat">
                <a:noFill/>
                <a:miter lim="400000"/>
              </a:ln>
              <a:effectLst/>
            </c:spPr>
            <c:extLst>
              <c:ext xmlns:c16="http://schemas.microsoft.com/office/drawing/2014/chart" uri="{C3380CC4-5D6E-409C-BE32-E72D297353CC}">
                <c16:uniqueId val="{00000001-5A1C-4C2D-8E01-CB66667DBB00}"/>
              </c:ext>
            </c:extLst>
          </c:dPt>
          <c:dPt>
            <c:idx val="1"/>
            <c:bubble3D val="0"/>
            <c:explosion val="0"/>
            <c:spPr>
              <a:solidFill>
                <a:schemeClr val="bg1"/>
              </a:solidFill>
              <a:ln w="12700" cap="flat">
                <a:noFill/>
                <a:miter lim="400000"/>
              </a:ln>
              <a:effectLst/>
            </c:spPr>
            <c:extLst>
              <c:ext xmlns:c16="http://schemas.microsoft.com/office/drawing/2014/chart" uri="{C3380CC4-5D6E-409C-BE32-E72D297353CC}">
                <c16:uniqueId val="{00000003-5A1C-4C2D-8E01-CB66667DBB00}"/>
              </c:ext>
            </c:extLst>
          </c:dPt>
          <c:cat>
            <c:strRef>
              <c:f>Sheet1!$B$1:$C$1</c:f>
              <c:strCache>
                <c:ptCount val="2"/>
                <c:pt idx="0">
                  <c:v>Active</c:v>
                </c:pt>
                <c:pt idx="1">
                  <c:v>non Active</c:v>
                </c:pt>
              </c:strCache>
            </c:strRef>
          </c:cat>
          <c:val>
            <c:numRef>
              <c:f>Sheet1!$B$2:$C$2</c:f>
              <c:numCache>
                <c:formatCode>General</c:formatCode>
                <c:ptCount val="2"/>
                <c:pt idx="0">
                  <c:v>65</c:v>
                </c:pt>
                <c:pt idx="1">
                  <c:v>36</c:v>
                </c:pt>
              </c:numCache>
            </c:numRef>
          </c:val>
          <c:extLst>
            <c:ext xmlns:c16="http://schemas.microsoft.com/office/drawing/2014/chart" uri="{C3380CC4-5D6E-409C-BE32-E72D297353CC}">
              <c16:uniqueId val="{00000004-5A1C-4C2D-8E01-CB66667DBB00}"/>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lang="zh-CN"/>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2019/6/5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2019/6/5</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596375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577321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220219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623394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1863128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18440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200115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1823648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461039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558181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26943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2511018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3669053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3804523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992395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1187410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051078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93574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250350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33</a:t>
            </a:fld>
            <a:endParaRPr lang="zh-CN" altLang="en-US"/>
          </a:p>
        </p:txBody>
      </p:sp>
    </p:spTree>
    <p:extLst>
      <p:ext uri="{BB962C8B-B14F-4D97-AF65-F5344CB8AC3E}">
        <p14:creationId xmlns:p14="http://schemas.microsoft.com/office/powerpoint/2010/main" val="1120175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5047339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489587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6820348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2882295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16754178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2059414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40</a:t>
            </a:fld>
            <a:endParaRPr lang="zh-CN" altLang="en-US"/>
          </a:p>
        </p:txBody>
      </p:sp>
    </p:spTree>
    <p:extLst>
      <p:ext uri="{BB962C8B-B14F-4D97-AF65-F5344CB8AC3E}">
        <p14:creationId xmlns:p14="http://schemas.microsoft.com/office/powerpoint/2010/main" val="3631986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41</a:t>
            </a:fld>
            <a:endParaRPr lang="zh-CN" altLang="en-US"/>
          </a:p>
        </p:txBody>
      </p:sp>
    </p:spTree>
    <p:extLst>
      <p:ext uri="{BB962C8B-B14F-4D97-AF65-F5344CB8AC3E}">
        <p14:creationId xmlns:p14="http://schemas.microsoft.com/office/powerpoint/2010/main" val="20708368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85424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1765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555590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805020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09527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5533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2019/6/5</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2019/6/5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2019/6/5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descr="资源 31133"/>
          <p:cNvPicPr>
            <a:picLocks noChangeAspect="1"/>
          </p:cNvPicPr>
          <p:nvPr userDrawn="1"/>
        </p:nvPicPr>
        <p:blipFill>
          <a:blip r:embed="rId5"/>
          <a:srcRect l="12775" b="51283"/>
          <a:stretch>
            <a:fillRect/>
          </a:stretch>
        </p:blipFill>
        <p:spPr>
          <a:xfrm>
            <a:off x="-64135" y="-19685"/>
            <a:ext cx="12356465" cy="6905625"/>
          </a:xfrm>
          <a:prstGeom prst="rect">
            <a:avLst/>
          </a:prstGeom>
        </p:spPr>
      </p:pic>
      <p:sp>
        <p:nvSpPr>
          <p:cNvPr id="8" name="矩形 7"/>
          <p:cNvSpPr/>
          <p:nvPr userDrawn="1"/>
        </p:nvSpPr>
        <p:spPr>
          <a:xfrm>
            <a:off x="-172085" y="727075"/>
            <a:ext cx="12496165" cy="6096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41"/>
          <p:cNvSpPr txBox="1"/>
          <p:nvPr userDrawn="1"/>
        </p:nvSpPr>
        <p:spPr>
          <a:xfrm>
            <a:off x="289795" y="14148"/>
            <a:ext cx="707710" cy="712927"/>
          </a:xfrm>
          <a:prstGeom prst="rect">
            <a:avLst/>
          </a:prstGeom>
          <a:noFill/>
        </p:spPr>
        <p:txBody>
          <a:bodyPr wrap="none" lIns="96433" tIns="48216" rIns="96433" bIns="48216" rtlCol="0">
            <a:spAutoFit/>
          </a:bodyPr>
          <a:lstStyle/>
          <a:p>
            <a:pPr defTabSz="963930"/>
            <a:r>
              <a:rPr lang="zh-CN" altLang="en-US" sz="4000" dirty="0" smtClean="0">
                <a:solidFill>
                  <a:schemeClr val="bg1"/>
                </a:solidFill>
                <a:latin typeface="微软雅黑" panose="020B0503020204020204" charset="-122"/>
                <a:ea typeface="微软雅黑" panose="020B0503020204020204" charset="-122"/>
                <a:cs typeface="+mn-ea"/>
                <a:sym typeface="+mn-lt"/>
              </a:rPr>
              <a:t>桥</a:t>
            </a:r>
            <a:endParaRPr lang="en-US" altLang="zh-CN" sz="4000" dirty="0" smtClean="0">
              <a:solidFill>
                <a:schemeClr val="bg1"/>
              </a:solidFill>
              <a:latin typeface="微软雅黑" panose="020B0503020204020204" charset="-122"/>
              <a:ea typeface="微软雅黑" panose="020B0503020204020204" charset="-122"/>
              <a:cs typeface="+mn-ea"/>
              <a:sym typeface="+mn-lt"/>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1.xml"/><Relationship Id="rId1" Type="http://schemas.openxmlformats.org/officeDocument/2006/relationships/slideLayout" Target="../slideLayouts/slideLayout4.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image" Target="../media/image34.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3.xml"/><Relationship Id="rId1" Type="http://schemas.openxmlformats.org/officeDocument/2006/relationships/slideLayout" Target="../slideLayouts/slideLayout4.xml"/><Relationship Id="rId5" Type="http://schemas.openxmlformats.org/officeDocument/2006/relationships/image" Target="../media/image35.pn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1920" t="18905" r="6951" b="52969"/>
          <a:stretch>
            <a:fillRect/>
          </a:stretch>
        </p:blipFill>
        <p:spPr>
          <a:xfrm>
            <a:off x="-69850" y="0"/>
            <a:ext cx="12331700" cy="6858000"/>
          </a:xfrm>
          <a:prstGeom prst="rect">
            <a:avLst/>
          </a:prstGeom>
        </p:spPr>
      </p:pic>
      <p:sp>
        <p:nvSpPr>
          <p:cNvPr id="30" name="TextBox 29"/>
          <p:cNvSpPr txBox="1"/>
          <p:nvPr/>
        </p:nvSpPr>
        <p:spPr>
          <a:xfrm>
            <a:off x="7488443" y="1865774"/>
            <a:ext cx="1031051" cy="1107996"/>
          </a:xfrm>
          <a:prstGeom prst="rect">
            <a:avLst/>
          </a:prstGeom>
          <a:noFill/>
        </p:spPr>
        <p:txBody>
          <a:bodyPr wrap="none" rtlCol="0">
            <a:spAutoFit/>
          </a:bodyPr>
          <a:lstStyle/>
          <a:p>
            <a:pPr algn="ctr"/>
            <a:r>
              <a:rPr lang="zh-CN" altLang="en-US" sz="6600" dirty="0" smtClean="0">
                <a:solidFill>
                  <a:schemeClr val="bg1"/>
                </a:solidFill>
                <a:cs typeface="+mn-ea"/>
                <a:sym typeface="+mn-lt"/>
              </a:rPr>
              <a:t>桥</a:t>
            </a:r>
            <a:endParaRPr lang="zh-CN" altLang="zh-CN" sz="6600" dirty="0" smtClean="0">
              <a:solidFill>
                <a:schemeClr val="bg1"/>
              </a:solidFill>
              <a:cs typeface="+mn-ea"/>
              <a:sym typeface="+mn-lt"/>
            </a:endParaRPr>
          </a:p>
        </p:txBody>
      </p:sp>
      <p:sp>
        <p:nvSpPr>
          <p:cNvPr id="32" name="矩形 31"/>
          <p:cNvSpPr/>
          <p:nvPr/>
        </p:nvSpPr>
        <p:spPr>
          <a:xfrm>
            <a:off x="5718139" y="3143910"/>
            <a:ext cx="4571229" cy="336540"/>
          </a:xfrm>
          <a:prstGeom prst="rect">
            <a:avLst/>
          </a:prstGeom>
          <a:gradFill>
            <a:gsLst>
              <a:gs pos="0">
                <a:srgbClr val="C5E2FF"/>
              </a:gs>
              <a:gs pos="52000">
                <a:srgbClr val="D9D3FF"/>
              </a:gs>
              <a:gs pos="100000">
                <a:schemeClr val="accent1">
                  <a:lumMod val="30000"/>
                  <a:lumOff val="70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solidFill>
                  <a:srgbClr val="2C9EFF"/>
                </a:solidFill>
                <a:cs typeface="+mn-ea"/>
                <a:sym typeface="+mn-lt"/>
              </a:rPr>
              <a:t>2017153005 </a:t>
            </a:r>
            <a:r>
              <a:rPr lang="zh-CN" altLang="en-US" sz="1600" dirty="0" smtClean="0">
                <a:solidFill>
                  <a:srgbClr val="2C9EFF"/>
                </a:solidFill>
                <a:cs typeface="+mn-ea"/>
                <a:sym typeface="+mn-lt"/>
              </a:rPr>
              <a:t>罗泽鸿</a:t>
            </a:r>
            <a:endParaRPr lang="zh-CN" altLang="en-US" sz="1600" dirty="0">
              <a:solidFill>
                <a:srgbClr val="2C9EFF"/>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ppt_w*1.125000"/>
                                          </p:val>
                                        </p:tav>
                                        <p:tav tm="100000">
                                          <p:val>
                                            <p:strVal val="#ppt_x"/>
                                          </p:val>
                                        </p:tav>
                                      </p:tavLst>
                                    </p:anim>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存图方法</a:t>
            </a:r>
            <a:r>
              <a:rPr lang="zh-CN" altLang="en-US" sz="2800" dirty="0" smtClean="0">
                <a:latin typeface="+mj-ea"/>
              </a:rPr>
              <a:t>：</a:t>
            </a:r>
            <a:r>
              <a:rPr lang="en-US" altLang="zh-CN" sz="2800" dirty="0" smtClean="0">
                <a:latin typeface="+mj-ea"/>
              </a:rPr>
              <a:t>vector</a:t>
            </a:r>
            <a:endParaRPr lang="zh-CN" altLang="zh-CN" sz="2800" dirty="0">
              <a:latin typeface="+mj-ea"/>
            </a:endParaRPr>
          </a:p>
        </p:txBody>
      </p:sp>
      <p:grpSp>
        <p:nvGrpSpPr>
          <p:cNvPr id="11" name="组合 10"/>
          <p:cNvGrpSpPr/>
          <p:nvPr/>
        </p:nvGrpSpPr>
        <p:grpSpPr>
          <a:xfrm>
            <a:off x="542440" y="2706130"/>
            <a:ext cx="2637057" cy="2279744"/>
            <a:chOff x="6690992" y="3153103"/>
            <a:chExt cx="2637057" cy="2279744"/>
          </a:xfrm>
        </p:grpSpPr>
        <p:sp>
          <p:nvSpPr>
            <p:cNvPr id="14" name="椭圆 13"/>
            <p:cNvSpPr/>
            <p:nvPr/>
          </p:nvSpPr>
          <p:spPr>
            <a:xfrm>
              <a:off x="6763407"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7465159"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166911"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865274"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865274" y="379160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865274"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65647"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166911"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7462143"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757375"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6757375" y="443404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767108"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7495532"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66833" y="3815254"/>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163373"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7495532"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14" idx="6"/>
            </p:cNvCxnSpPr>
            <p:nvPr/>
          </p:nvCxnSpPr>
          <p:spPr>
            <a:xfrm>
              <a:off x="7078717"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2" name="直接连接符 31"/>
            <p:cNvCxnSpPr/>
            <p:nvPr/>
          </p:nvCxnSpPr>
          <p:spPr>
            <a:xfrm>
              <a:off x="8290804"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3" name="直接连接符 32"/>
            <p:cNvCxnSpPr/>
            <p:nvPr/>
          </p:nvCxnSpPr>
          <p:spPr>
            <a:xfrm>
              <a:off x="8437747"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4" name="直接连接符 33"/>
            <p:cNvCxnSpPr/>
            <p:nvPr/>
          </p:nvCxnSpPr>
          <p:spPr>
            <a:xfrm>
              <a:off x="8290804"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7" name="直接连接符 36"/>
            <p:cNvCxnSpPr/>
            <p:nvPr/>
          </p:nvCxnSpPr>
          <p:spPr>
            <a:xfrm>
              <a:off x="7034616"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8" name="直接连接符 37"/>
            <p:cNvCxnSpPr/>
            <p:nvPr/>
          </p:nvCxnSpPr>
          <p:spPr>
            <a:xfrm>
              <a:off x="6921062"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9" name="直接连接符 38"/>
            <p:cNvCxnSpPr/>
            <p:nvPr/>
          </p:nvCxnSpPr>
          <p:spPr>
            <a:xfrm>
              <a:off x="8290804" y="3326524"/>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21062" y="3854668"/>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653187" y="4619296"/>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8290804"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9012217"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032541" y="4568057"/>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986365" y="4034001"/>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7716334" y="4619296"/>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48" name="直接连接符 47"/>
            <p:cNvCxnSpPr/>
            <p:nvPr/>
          </p:nvCxnSpPr>
          <p:spPr>
            <a:xfrm>
              <a:off x="8437747" y="403400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sp>
          <p:nvSpPr>
            <p:cNvPr id="49" name="文本框 48"/>
            <p:cNvSpPr txBox="1"/>
            <p:nvPr/>
          </p:nvSpPr>
          <p:spPr>
            <a:xfrm>
              <a:off x="6749977" y="3174547"/>
              <a:ext cx="458320" cy="369332"/>
            </a:xfrm>
            <a:prstGeom prst="rect">
              <a:avLst/>
            </a:prstGeom>
            <a:noFill/>
          </p:spPr>
          <p:txBody>
            <a:bodyPr wrap="square" rtlCol="0">
              <a:spAutoFit/>
            </a:bodyPr>
            <a:lstStyle/>
            <a:p>
              <a:r>
                <a:rPr lang="en-US" altLang="zh-CN" dirty="0"/>
                <a:t>0</a:t>
              </a:r>
              <a:endParaRPr lang="zh-CN" altLang="en-US" dirty="0"/>
            </a:p>
          </p:txBody>
        </p:sp>
        <p:sp>
          <p:nvSpPr>
            <p:cNvPr id="50" name="文本框 49"/>
            <p:cNvSpPr txBox="1"/>
            <p:nvPr/>
          </p:nvSpPr>
          <p:spPr>
            <a:xfrm>
              <a:off x="7453043" y="3174547"/>
              <a:ext cx="458320" cy="369332"/>
            </a:xfrm>
            <a:prstGeom prst="rect">
              <a:avLst/>
            </a:prstGeom>
            <a:noFill/>
          </p:spPr>
          <p:txBody>
            <a:bodyPr wrap="square" rtlCol="0">
              <a:spAutoFit/>
            </a:bodyPr>
            <a:lstStyle/>
            <a:p>
              <a:r>
                <a:rPr lang="en-US" altLang="zh-CN" dirty="0" smtClean="0"/>
                <a:t>1</a:t>
              </a:r>
              <a:endParaRPr lang="zh-CN" altLang="en-US" dirty="0"/>
            </a:p>
          </p:txBody>
        </p:sp>
        <p:sp>
          <p:nvSpPr>
            <p:cNvPr id="51" name="文本框 50"/>
            <p:cNvSpPr txBox="1"/>
            <p:nvPr/>
          </p:nvSpPr>
          <p:spPr>
            <a:xfrm>
              <a:off x="8177795" y="3174547"/>
              <a:ext cx="458320" cy="369332"/>
            </a:xfrm>
            <a:prstGeom prst="rect">
              <a:avLst/>
            </a:prstGeom>
            <a:noFill/>
          </p:spPr>
          <p:txBody>
            <a:bodyPr wrap="square" rtlCol="0">
              <a:spAutoFit/>
            </a:bodyPr>
            <a:lstStyle/>
            <a:p>
              <a:r>
                <a:rPr lang="en-US" altLang="zh-CN" dirty="0" smtClean="0"/>
                <a:t>2</a:t>
              </a:r>
              <a:endParaRPr lang="zh-CN" altLang="en-US" dirty="0"/>
            </a:p>
          </p:txBody>
        </p:sp>
        <p:sp>
          <p:nvSpPr>
            <p:cNvPr id="52" name="文本框 51"/>
            <p:cNvSpPr txBox="1"/>
            <p:nvPr/>
          </p:nvSpPr>
          <p:spPr>
            <a:xfrm>
              <a:off x="8869729" y="3158780"/>
              <a:ext cx="458320" cy="369332"/>
            </a:xfrm>
            <a:prstGeom prst="rect">
              <a:avLst/>
            </a:prstGeom>
            <a:noFill/>
          </p:spPr>
          <p:txBody>
            <a:bodyPr wrap="square" rtlCol="0">
              <a:spAutoFit/>
            </a:bodyPr>
            <a:lstStyle/>
            <a:p>
              <a:r>
                <a:rPr lang="en-US" altLang="zh-CN" dirty="0" smtClean="0"/>
                <a:t>3</a:t>
              </a:r>
              <a:endParaRPr lang="zh-CN" altLang="en-US" dirty="0"/>
            </a:p>
          </p:txBody>
        </p:sp>
        <p:sp>
          <p:nvSpPr>
            <p:cNvPr id="54" name="文本框 53"/>
            <p:cNvSpPr txBox="1"/>
            <p:nvPr/>
          </p:nvSpPr>
          <p:spPr>
            <a:xfrm>
              <a:off x="8869729" y="3805165"/>
              <a:ext cx="458320" cy="369332"/>
            </a:xfrm>
            <a:prstGeom prst="rect">
              <a:avLst/>
            </a:prstGeom>
            <a:noFill/>
          </p:spPr>
          <p:txBody>
            <a:bodyPr wrap="square" rtlCol="0">
              <a:spAutoFit/>
            </a:bodyPr>
            <a:lstStyle/>
            <a:p>
              <a:r>
                <a:rPr lang="en-US" altLang="zh-CN" dirty="0" smtClean="0"/>
                <a:t>7</a:t>
              </a:r>
              <a:endParaRPr lang="zh-CN" altLang="en-US" dirty="0"/>
            </a:p>
          </p:txBody>
        </p:sp>
        <p:sp>
          <p:nvSpPr>
            <p:cNvPr id="55" name="文本框 54"/>
            <p:cNvSpPr txBox="1"/>
            <p:nvPr/>
          </p:nvSpPr>
          <p:spPr>
            <a:xfrm>
              <a:off x="8160730" y="3805165"/>
              <a:ext cx="458320" cy="369332"/>
            </a:xfrm>
            <a:prstGeom prst="rect">
              <a:avLst/>
            </a:prstGeom>
            <a:noFill/>
          </p:spPr>
          <p:txBody>
            <a:bodyPr wrap="square" rtlCol="0">
              <a:spAutoFit/>
            </a:bodyPr>
            <a:lstStyle/>
            <a:p>
              <a:r>
                <a:rPr lang="en-US" altLang="zh-CN" dirty="0" smtClean="0"/>
                <a:t>6</a:t>
              </a:r>
              <a:endParaRPr lang="zh-CN" altLang="en-US" dirty="0"/>
            </a:p>
          </p:txBody>
        </p:sp>
        <p:sp>
          <p:nvSpPr>
            <p:cNvPr id="56" name="文本框 55"/>
            <p:cNvSpPr txBox="1"/>
            <p:nvPr/>
          </p:nvSpPr>
          <p:spPr>
            <a:xfrm>
              <a:off x="7482612" y="3774689"/>
              <a:ext cx="458320" cy="369332"/>
            </a:xfrm>
            <a:prstGeom prst="rect">
              <a:avLst/>
            </a:prstGeom>
            <a:noFill/>
          </p:spPr>
          <p:txBody>
            <a:bodyPr wrap="square" rtlCol="0">
              <a:spAutoFit/>
            </a:bodyPr>
            <a:lstStyle/>
            <a:p>
              <a:r>
                <a:rPr lang="en-US" altLang="zh-CN" dirty="0" smtClean="0"/>
                <a:t>5</a:t>
              </a:r>
              <a:endParaRPr lang="zh-CN" altLang="en-US" dirty="0"/>
            </a:p>
          </p:txBody>
        </p:sp>
        <p:sp>
          <p:nvSpPr>
            <p:cNvPr id="57" name="文本框 56"/>
            <p:cNvSpPr txBox="1"/>
            <p:nvPr/>
          </p:nvSpPr>
          <p:spPr>
            <a:xfrm>
              <a:off x="6788359" y="3789401"/>
              <a:ext cx="458320" cy="369332"/>
            </a:xfrm>
            <a:prstGeom prst="rect">
              <a:avLst/>
            </a:prstGeom>
            <a:noFill/>
          </p:spPr>
          <p:txBody>
            <a:bodyPr wrap="square" rtlCol="0">
              <a:spAutoFit/>
            </a:bodyPr>
            <a:lstStyle/>
            <a:p>
              <a:r>
                <a:rPr lang="en-US" altLang="zh-CN" dirty="0" smtClean="0"/>
                <a:t>4</a:t>
              </a:r>
              <a:endParaRPr lang="zh-CN" altLang="en-US" dirty="0"/>
            </a:p>
          </p:txBody>
        </p:sp>
        <p:sp>
          <p:nvSpPr>
            <p:cNvPr id="58" name="文本框 57"/>
            <p:cNvSpPr txBox="1"/>
            <p:nvPr/>
          </p:nvSpPr>
          <p:spPr>
            <a:xfrm>
              <a:off x="6788359" y="4403679"/>
              <a:ext cx="458320" cy="369332"/>
            </a:xfrm>
            <a:prstGeom prst="rect">
              <a:avLst/>
            </a:prstGeom>
            <a:noFill/>
          </p:spPr>
          <p:txBody>
            <a:bodyPr wrap="square" rtlCol="0">
              <a:spAutoFit/>
            </a:bodyPr>
            <a:lstStyle/>
            <a:p>
              <a:r>
                <a:rPr lang="en-US" altLang="zh-CN" dirty="0" smtClean="0"/>
                <a:t>8</a:t>
              </a:r>
              <a:endParaRPr lang="zh-CN" altLang="en-US" dirty="0"/>
            </a:p>
          </p:txBody>
        </p:sp>
        <p:sp>
          <p:nvSpPr>
            <p:cNvPr id="59" name="文本框 58"/>
            <p:cNvSpPr txBox="1"/>
            <p:nvPr/>
          </p:nvSpPr>
          <p:spPr>
            <a:xfrm>
              <a:off x="7512418" y="4449477"/>
              <a:ext cx="458320" cy="369332"/>
            </a:xfrm>
            <a:prstGeom prst="rect">
              <a:avLst/>
            </a:prstGeom>
            <a:noFill/>
          </p:spPr>
          <p:txBody>
            <a:bodyPr wrap="square" rtlCol="0">
              <a:spAutoFit/>
            </a:bodyPr>
            <a:lstStyle/>
            <a:p>
              <a:r>
                <a:rPr lang="en-US" altLang="zh-CN" dirty="0" smtClean="0"/>
                <a:t>9</a:t>
              </a:r>
              <a:endParaRPr lang="zh-CN" altLang="en-US" dirty="0"/>
            </a:p>
          </p:txBody>
        </p:sp>
        <p:sp>
          <p:nvSpPr>
            <p:cNvPr id="60" name="文本框 59"/>
            <p:cNvSpPr txBox="1"/>
            <p:nvPr/>
          </p:nvSpPr>
          <p:spPr>
            <a:xfrm>
              <a:off x="8126371" y="4401942"/>
              <a:ext cx="525140" cy="369332"/>
            </a:xfrm>
            <a:prstGeom prst="rect">
              <a:avLst/>
            </a:prstGeom>
            <a:noFill/>
          </p:spPr>
          <p:txBody>
            <a:bodyPr wrap="square" rtlCol="0">
              <a:spAutoFit/>
            </a:bodyPr>
            <a:lstStyle/>
            <a:p>
              <a:r>
                <a:rPr lang="en-US" altLang="zh-CN" dirty="0" smtClean="0"/>
                <a:t>10</a:t>
              </a:r>
              <a:endParaRPr lang="zh-CN" altLang="en-US" dirty="0"/>
            </a:p>
          </p:txBody>
        </p:sp>
        <p:sp>
          <p:nvSpPr>
            <p:cNvPr id="61" name="文本框 60"/>
            <p:cNvSpPr txBox="1"/>
            <p:nvPr/>
          </p:nvSpPr>
          <p:spPr>
            <a:xfrm>
              <a:off x="8786995" y="5032563"/>
              <a:ext cx="442727" cy="369332"/>
            </a:xfrm>
            <a:prstGeom prst="rect">
              <a:avLst/>
            </a:prstGeom>
            <a:noFill/>
          </p:spPr>
          <p:txBody>
            <a:bodyPr wrap="square" rtlCol="0">
              <a:spAutoFit/>
            </a:bodyPr>
            <a:lstStyle/>
            <a:p>
              <a:r>
                <a:rPr lang="en-US" altLang="zh-CN" dirty="0" smtClean="0"/>
                <a:t>15</a:t>
              </a:r>
              <a:endParaRPr lang="zh-CN" altLang="en-US" dirty="0"/>
            </a:p>
          </p:txBody>
        </p:sp>
        <p:sp>
          <p:nvSpPr>
            <p:cNvPr id="62" name="文本框 61"/>
            <p:cNvSpPr txBox="1"/>
            <p:nvPr/>
          </p:nvSpPr>
          <p:spPr>
            <a:xfrm>
              <a:off x="8091450" y="5063515"/>
              <a:ext cx="458320" cy="369332"/>
            </a:xfrm>
            <a:prstGeom prst="rect">
              <a:avLst/>
            </a:prstGeom>
            <a:noFill/>
          </p:spPr>
          <p:txBody>
            <a:bodyPr wrap="square" rtlCol="0">
              <a:spAutoFit/>
            </a:bodyPr>
            <a:lstStyle/>
            <a:p>
              <a:r>
                <a:rPr lang="en-US" altLang="zh-CN" dirty="0" smtClean="0"/>
                <a:t>14</a:t>
              </a:r>
              <a:endParaRPr lang="zh-CN" altLang="en-US" dirty="0"/>
            </a:p>
          </p:txBody>
        </p:sp>
        <p:sp>
          <p:nvSpPr>
            <p:cNvPr id="63" name="文本框 62"/>
            <p:cNvSpPr txBox="1"/>
            <p:nvPr/>
          </p:nvSpPr>
          <p:spPr>
            <a:xfrm>
              <a:off x="7385035" y="5031984"/>
              <a:ext cx="458320" cy="369332"/>
            </a:xfrm>
            <a:prstGeom prst="rect">
              <a:avLst/>
            </a:prstGeom>
            <a:noFill/>
          </p:spPr>
          <p:txBody>
            <a:bodyPr wrap="square" rtlCol="0">
              <a:spAutoFit/>
            </a:bodyPr>
            <a:lstStyle/>
            <a:p>
              <a:r>
                <a:rPr lang="en-US" altLang="zh-CN" dirty="0" smtClean="0"/>
                <a:t>13</a:t>
              </a:r>
              <a:endParaRPr lang="zh-CN" altLang="en-US" dirty="0"/>
            </a:p>
          </p:txBody>
        </p:sp>
        <p:sp>
          <p:nvSpPr>
            <p:cNvPr id="64" name="文本框 63"/>
            <p:cNvSpPr txBox="1"/>
            <p:nvPr/>
          </p:nvSpPr>
          <p:spPr>
            <a:xfrm>
              <a:off x="6690992" y="5049485"/>
              <a:ext cx="438717" cy="369332"/>
            </a:xfrm>
            <a:prstGeom prst="rect">
              <a:avLst/>
            </a:prstGeom>
            <a:noFill/>
          </p:spPr>
          <p:txBody>
            <a:bodyPr wrap="square" rtlCol="0">
              <a:spAutoFit/>
            </a:bodyPr>
            <a:lstStyle/>
            <a:p>
              <a:r>
                <a:rPr lang="en-US" altLang="zh-CN" dirty="0" smtClean="0"/>
                <a:t>12</a:t>
              </a:r>
              <a:endParaRPr lang="zh-CN" altLang="en-US" dirty="0"/>
            </a:p>
          </p:txBody>
        </p:sp>
        <p:sp>
          <p:nvSpPr>
            <p:cNvPr id="65" name="文本框 64"/>
            <p:cNvSpPr txBox="1"/>
            <p:nvPr/>
          </p:nvSpPr>
          <p:spPr>
            <a:xfrm>
              <a:off x="8807144" y="4434630"/>
              <a:ext cx="458320" cy="369332"/>
            </a:xfrm>
            <a:prstGeom prst="rect">
              <a:avLst/>
            </a:prstGeom>
            <a:noFill/>
          </p:spPr>
          <p:txBody>
            <a:bodyPr wrap="square" rtlCol="0">
              <a:spAutoFit/>
            </a:bodyPr>
            <a:lstStyle/>
            <a:p>
              <a:r>
                <a:rPr lang="en-US" altLang="zh-CN" dirty="0" smtClean="0"/>
                <a:t>11</a:t>
              </a:r>
              <a:endParaRPr lang="zh-CN" altLang="en-US" dirty="0"/>
            </a:p>
          </p:txBody>
        </p:sp>
      </p:grpSp>
      <p:sp>
        <p:nvSpPr>
          <p:cNvPr id="66" name="矩形 65"/>
          <p:cNvSpPr/>
          <p:nvPr/>
        </p:nvSpPr>
        <p:spPr>
          <a:xfrm>
            <a:off x="4746278" y="2176806"/>
            <a:ext cx="2374192" cy="3570194"/>
          </a:xfrm>
          <a:prstGeom prst="rect">
            <a:avLst/>
          </a:prstGeom>
        </p:spPr>
        <p:txBody>
          <a:bodyPr wrap="square" lIns="121907" tIns="60953" rIns="121907" bIns="60953">
            <a:spAutoFit/>
          </a:bodyPr>
          <a:lstStyle/>
          <a:p>
            <a:r>
              <a:rPr lang="en-US" altLang="zh-CN" sz="2800" dirty="0" smtClean="0">
                <a:latin typeface="+mj-ea"/>
                <a:ea typeface="+mj-ea"/>
              </a:rPr>
              <a:t>0</a:t>
            </a:r>
            <a:r>
              <a:rPr lang="zh-CN" altLang="en-US" sz="2800" dirty="0" smtClean="0">
                <a:latin typeface="+mj-ea"/>
                <a:ea typeface="+mj-ea"/>
              </a:rPr>
              <a:t>：</a:t>
            </a:r>
            <a:r>
              <a:rPr lang="en-US" altLang="zh-CN" sz="2800" dirty="0" smtClean="0">
                <a:latin typeface="+mj-ea"/>
                <a:ea typeface="+mj-ea"/>
              </a:rPr>
              <a:t>1</a:t>
            </a:r>
          </a:p>
          <a:p>
            <a:r>
              <a:rPr lang="en-US" altLang="zh-CN" sz="2800" dirty="0" smtClean="0">
                <a:latin typeface="+mj-ea"/>
                <a:ea typeface="+mj-ea"/>
              </a:rPr>
              <a:t>1</a:t>
            </a:r>
            <a:r>
              <a:rPr lang="zh-CN" altLang="en-US" sz="2800" dirty="0" smtClean="0">
                <a:latin typeface="+mj-ea"/>
                <a:ea typeface="+mj-ea"/>
              </a:rPr>
              <a:t>：</a:t>
            </a:r>
            <a:r>
              <a:rPr lang="en-US" altLang="zh-CN" sz="2800" dirty="0" smtClean="0">
                <a:latin typeface="+mj-ea"/>
                <a:ea typeface="+mj-ea"/>
              </a:rPr>
              <a:t>0</a:t>
            </a:r>
          </a:p>
          <a:p>
            <a:r>
              <a:rPr lang="en-US" altLang="zh-CN" sz="2800" dirty="0" smtClean="0">
                <a:latin typeface="+mj-ea"/>
                <a:ea typeface="+mj-ea"/>
              </a:rPr>
              <a:t>2</a:t>
            </a:r>
            <a:r>
              <a:rPr lang="zh-CN" altLang="en-US" sz="2800" dirty="0" smtClean="0">
                <a:latin typeface="+mj-ea"/>
                <a:ea typeface="+mj-ea"/>
              </a:rPr>
              <a:t>：</a:t>
            </a:r>
            <a:r>
              <a:rPr lang="en-US" altLang="zh-CN" sz="2800" dirty="0" smtClean="0">
                <a:latin typeface="+mj-ea"/>
                <a:ea typeface="+mj-ea"/>
              </a:rPr>
              <a:t>3-&gt;6</a:t>
            </a:r>
          </a:p>
          <a:p>
            <a:r>
              <a:rPr lang="en-US" altLang="zh-CN" sz="2800" dirty="0" smtClean="0">
                <a:latin typeface="+mj-ea"/>
                <a:ea typeface="+mj-ea"/>
              </a:rPr>
              <a:t>3</a:t>
            </a:r>
            <a:r>
              <a:rPr lang="zh-CN" altLang="en-US" sz="2800" dirty="0" smtClean="0">
                <a:latin typeface="+mj-ea"/>
                <a:ea typeface="+mj-ea"/>
              </a:rPr>
              <a:t>：</a:t>
            </a:r>
            <a:r>
              <a:rPr lang="en-US" altLang="zh-CN" sz="2800" dirty="0" smtClean="0">
                <a:latin typeface="+mj-ea"/>
                <a:ea typeface="+mj-ea"/>
              </a:rPr>
              <a:t>2</a:t>
            </a:r>
          </a:p>
          <a:p>
            <a:r>
              <a:rPr lang="en-US" altLang="zh-CN" sz="2800" dirty="0" smtClean="0">
                <a:latin typeface="+mj-ea"/>
                <a:ea typeface="+mj-ea"/>
              </a:rPr>
              <a:t>4</a:t>
            </a:r>
            <a:r>
              <a:rPr lang="zh-CN" altLang="en-US" sz="2800" dirty="0" smtClean="0">
                <a:latin typeface="+mj-ea"/>
                <a:ea typeface="+mj-ea"/>
              </a:rPr>
              <a:t>：</a:t>
            </a:r>
            <a:r>
              <a:rPr lang="en-US" altLang="zh-CN" sz="2800" dirty="0" smtClean="0">
                <a:latin typeface="+mj-ea"/>
                <a:ea typeface="+mj-ea"/>
              </a:rPr>
              <a:t>8-&gt;9</a:t>
            </a:r>
          </a:p>
          <a:p>
            <a:r>
              <a:rPr lang="en-US" altLang="zh-CN" sz="2800" dirty="0" smtClean="0">
                <a:latin typeface="+mj-ea"/>
                <a:ea typeface="+mj-ea"/>
              </a:rPr>
              <a:t>5</a:t>
            </a:r>
            <a:r>
              <a:rPr lang="zh-CN" altLang="en-US" sz="2800" dirty="0" smtClean="0">
                <a:latin typeface="+mj-ea"/>
                <a:ea typeface="+mj-ea"/>
              </a:rPr>
              <a:t>：</a:t>
            </a:r>
            <a:endParaRPr lang="en-US" altLang="zh-CN" sz="2800" dirty="0" smtClean="0">
              <a:latin typeface="+mj-ea"/>
              <a:ea typeface="+mj-ea"/>
            </a:endParaRPr>
          </a:p>
          <a:p>
            <a:r>
              <a:rPr lang="en-US" altLang="zh-CN" sz="2800" dirty="0" smtClean="0">
                <a:latin typeface="+mj-ea"/>
                <a:ea typeface="+mj-ea"/>
              </a:rPr>
              <a:t>6</a:t>
            </a:r>
            <a:r>
              <a:rPr lang="zh-CN" altLang="en-US" sz="2800" dirty="0" smtClean="0">
                <a:latin typeface="+mj-ea"/>
                <a:ea typeface="+mj-ea"/>
              </a:rPr>
              <a:t>：</a:t>
            </a:r>
            <a:r>
              <a:rPr lang="en-US" altLang="zh-CN" sz="2800" dirty="0" smtClean="0">
                <a:latin typeface="+mj-ea"/>
              </a:rPr>
              <a:t>2-&gt;7</a:t>
            </a:r>
            <a:endParaRPr lang="en-US" altLang="zh-CN" sz="2800" dirty="0" smtClean="0">
              <a:latin typeface="+mj-ea"/>
              <a:ea typeface="+mj-ea"/>
            </a:endParaRPr>
          </a:p>
          <a:p>
            <a:r>
              <a:rPr lang="en-US" altLang="zh-CN" sz="2800" dirty="0" smtClean="0">
                <a:latin typeface="+mj-ea"/>
                <a:ea typeface="+mj-ea"/>
              </a:rPr>
              <a:t>7</a:t>
            </a:r>
            <a:r>
              <a:rPr lang="zh-CN" altLang="en-US" sz="2800" dirty="0" smtClean="0">
                <a:latin typeface="+mj-ea"/>
                <a:ea typeface="+mj-ea"/>
              </a:rPr>
              <a:t>：</a:t>
            </a:r>
            <a:r>
              <a:rPr lang="en-US" altLang="zh-CN" sz="2800" dirty="0" smtClean="0">
                <a:latin typeface="+mj-ea"/>
                <a:ea typeface="+mj-ea"/>
              </a:rPr>
              <a:t>6</a:t>
            </a:r>
          </a:p>
        </p:txBody>
      </p:sp>
      <p:cxnSp>
        <p:nvCxnSpPr>
          <p:cNvPr id="67" name="直接连接符 66"/>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7864721" y="2169872"/>
            <a:ext cx="4613408" cy="3570194"/>
          </a:xfrm>
          <a:prstGeom prst="rect">
            <a:avLst/>
          </a:prstGeom>
        </p:spPr>
        <p:txBody>
          <a:bodyPr wrap="square" lIns="121907" tIns="60953" rIns="121907" bIns="60953">
            <a:spAutoFit/>
          </a:bodyPr>
          <a:lstStyle/>
          <a:p>
            <a:r>
              <a:rPr lang="en-US" altLang="zh-CN" sz="2800" dirty="0" smtClean="0">
                <a:latin typeface="+mj-ea"/>
                <a:ea typeface="+mj-ea"/>
              </a:rPr>
              <a:t>8</a:t>
            </a:r>
            <a:r>
              <a:rPr lang="zh-CN" altLang="en-US" sz="2800" dirty="0" smtClean="0">
                <a:latin typeface="+mj-ea"/>
                <a:ea typeface="+mj-ea"/>
              </a:rPr>
              <a:t>：</a:t>
            </a:r>
            <a:r>
              <a:rPr lang="en-US" altLang="zh-CN" sz="2800" dirty="0" smtClean="0">
                <a:latin typeface="+mj-ea"/>
                <a:ea typeface="+mj-ea"/>
              </a:rPr>
              <a:t>4-&gt;9-&gt;13</a:t>
            </a:r>
          </a:p>
          <a:p>
            <a:r>
              <a:rPr lang="en-US" altLang="zh-CN" sz="2800" dirty="0" smtClean="0">
                <a:latin typeface="+mj-ea"/>
                <a:ea typeface="+mj-ea"/>
              </a:rPr>
              <a:t>9</a:t>
            </a:r>
            <a:r>
              <a:rPr lang="zh-CN" altLang="en-US" sz="2800" dirty="0" smtClean="0">
                <a:latin typeface="+mj-ea"/>
                <a:ea typeface="+mj-ea"/>
              </a:rPr>
              <a:t>：</a:t>
            </a:r>
            <a:r>
              <a:rPr lang="en-US" altLang="zh-CN" sz="2800" dirty="0" smtClean="0">
                <a:latin typeface="+mj-ea"/>
                <a:ea typeface="+mj-ea"/>
              </a:rPr>
              <a:t>4-&gt;8-&gt;10-&gt;13</a:t>
            </a:r>
          </a:p>
          <a:p>
            <a:r>
              <a:rPr lang="en-US" altLang="zh-CN" sz="2800" dirty="0" smtClean="0">
                <a:latin typeface="+mj-ea"/>
                <a:ea typeface="+mj-ea"/>
              </a:rPr>
              <a:t>10</a:t>
            </a:r>
            <a:r>
              <a:rPr lang="zh-CN" altLang="en-US" sz="2800" dirty="0" smtClean="0">
                <a:latin typeface="+mj-ea"/>
                <a:ea typeface="+mj-ea"/>
              </a:rPr>
              <a:t>：</a:t>
            </a:r>
            <a:r>
              <a:rPr lang="en-US" altLang="zh-CN" sz="2800" dirty="0" smtClean="0">
                <a:latin typeface="+mj-ea"/>
                <a:ea typeface="+mj-ea"/>
              </a:rPr>
              <a:t>9-&gt;11-&gt;14</a:t>
            </a:r>
          </a:p>
          <a:p>
            <a:r>
              <a:rPr lang="en-US" altLang="zh-CN" sz="2800" dirty="0" smtClean="0">
                <a:latin typeface="+mj-ea"/>
                <a:ea typeface="+mj-ea"/>
              </a:rPr>
              <a:t>11</a:t>
            </a:r>
            <a:r>
              <a:rPr lang="zh-CN" altLang="en-US" sz="2800" dirty="0" smtClean="0">
                <a:latin typeface="+mj-ea"/>
                <a:ea typeface="+mj-ea"/>
              </a:rPr>
              <a:t>：</a:t>
            </a:r>
            <a:r>
              <a:rPr lang="en-US" altLang="zh-CN" sz="2800" dirty="0" smtClean="0">
                <a:latin typeface="+mj-ea"/>
                <a:ea typeface="+mj-ea"/>
              </a:rPr>
              <a:t>10-&gt;15</a:t>
            </a:r>
          </a:p>
          <a:p>
            <a:r>
              <a:rPr lang="en-US" altLang="zh-CN" sz="2800" dirty="0" smtClean="0">
                <a:latin typeface="+mj-ea"/>
                <a:ea typeface="+mj-ea"/>
              </a:rPr>
              <a:t>12</a:t>
            </a:r>
            <a:r>
              <a:rPr lang="zh-CN" altLang="en-US" sz="2800" dirty="0" smtClean="0">
                <a:latin typeface="+mj-ea"/>
                <a:ea typeface="+mj-ea"/>
              </a:rPr>
              <a:t>：</a:t>
            </a:r>
            <a:r>
              <a:rPr lang="en-US" altLang="zh-CN" sz="2800" dirty="0" smtClean="0">
                <a:latin typeface="+mj-ea"/>
                <a:ea typeface="+mj-ea"/>
              </a:rPr>
              <a:t>13</a:t>
            </a:r>
          </a:p>
          <a:p>
            <a:r>
              <a:rPr lang="en-US" altLang="zh-CN" sz="2800" dirty="0" smtClean="0">
                <a:latin typeface="+mj-ea"/>
                <a:ea typeface="+mj-ea"/>
              </a:rPr>
              <a:t>13</a:t>
            </a:r>
            <a:r>
              <a:rPr lang="zh-CN" altLang="en-US" sz="2800" dirty="0" smtClean="0">
                <a:latin typeface="+mj-ea"/>
                <a:ea typeface="+mj-ea"/>
              </a:rPr>
              <a:t>：</a:t>
            </a:r>
            <a:r>
              <a:rPr lang="en-US" altLang="zh-CN" sz="2800" dirty="0" smtClean="0">
                <a:latin typeface="+mj-ea"/>
                <a:ea typeface="+mj-ea"/>
              </a:rPr>
              <a:t>8-&gt;9-&gt;12</a:t>
            </a:r>
          </a:p>
          <a:p>
            <a:r>
              <a:rPr lang="en-US" altLang="zh-CN" sz="2800" dirty="0" smtClean="0">
                <a:latin typeface="+mj-ea"/>
                <a:ea typeface="+mj-ea"/>
              </a:rPr>
              <a:t>14</a:t>
            </a:r>
            <a:r>
              <a:rPr lang="zh-CN" altLang="en-US" sz="2800" dirty="0" smtClean="0">
                <a:latin typeface="+mj-ea"/>
                <a:ea typeface="+mj-ea"/>
              </a:rPr>
              <a:t>：</a:t>
            </a:r>
            <a:r>
              <a:rPr lang="en-US" altLang="zh-CN" sz="2800" dirty="0" smtClean="0">
                <a:latin typeface="+mj-ea"/>
                <a:ea typeface="+mj-ea"/>
              </a:rPr>
              <a:t>10-&gt;15</a:t>
            </a:r>
          </a:p>
          <a:p>
            <a:r>
              <a:rPr lang="en-US" altLang="zh-CN" sz="2800" dirty="0" smtClean="0">
                <a:latin typeface="+mj-ea"/>
                <a:ea typeface="+mj-ea"/>
              </a:rPr>
              <a:t>15</a:t>
            </a:r>
            <a:r>
              <a:rPr lang="zh-CN" altLang="en-US" sz="2800" dirty="0" smtClean="0">
                <a:latin typeface="+mj-ea"/>
                <a:ea typeface="+mj-ea"/>
              </a:rPr>
              <a:t>：</a:t>
            </a:r>
            <a:r>
              <a:rPr lang="en-US" altLang="zh-CN" sz="2800" dirty="0" smtClean="0">
                <a:latin typeface="+mj-ea"/>
                <a:ea typeface="+mj-ea"/>
              </a:rPr>
              <a:t>11-&gt;14</a:t>
            </a:r>
          </a:p>
        </p:txBody>
      </p:sp>
    </p:spTree>
    <p:extLst>
      <p:ext uri="{BB962C8B-B14F-4D97-AF65-F5344CB8AC3E}">
        <p14:creationId xmlns:p14="http://schemas.microsoft.com/office/powerpoint/2010/main" val="9788857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fade">
                                      <p:cBhvr>
                                        <p:cTn id="14" dur="1000"/>
                                        <p:tgtEl>
                                          <p:spTgt spid="66"/>
                                        </p:tgtEl>
                                      </p:cBhvr>
                                    </p:animEffect>
                                    <p:anim calcmode="lin" valueType="num">
                                      <p:cBhvr>
                                        <p:cTn id="15" dur="1000" fill="hold"/>
                                        <p:tgtEl>
                                          <p:spTgt spid="66"/>
                                        </p:tgtEl>
                                        <p:attrNameLst>
                                          <p:attrName>ppt_x</p:attrName>
                                        </p:attrNameLst>
                                      </p:cBhvr>
                                      <p:tavLst>
                                        <p:tav tm="0">
                                          <p:val>
                                            <p:strVal val="#ppt_x"/>
                                          </p:val>
                                        </p:tav>
                                        <p:tav tm="100000">
                                          <p:val>
                                            <p:strVal val="#ppt_x"/>
                                          </p:val>
                                        </p:tav>
                                      </p:tavLst>
                                    </p:anim>
                                    <p:anim calcmode="lin" valueType="num">
                                      <p:cBhvr>
                                        <p:cTn id="1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1000"/>
                                        <p:tgtEl>
                                          <p:spTgt spid="68"/>
                                        </p:tgtEl>
                                      </p:cBhvr>
                                    </p:animEffect>
                                    <p:anim calcmode="lin" valueType="num">
                                      <p:cBhvr>
                                        <p:cTn id="22" dur="1000" fill="hold"/>
                                        <p:tgtEl>
                                          <p:spTgt spid="68"/>
                                        </p:tgtEl>
                                        <p:attrNameLst>
                                          <p:attrName>ppt_x</p:attrName>
                                        </p:attrNameLst>
                                      </p:cBhvr>
                                      <p:tavLst>
                                        <p:tav tm="0">
                                          <p:val>
                                            <p:strVal val="#ppt_x"/>
                                          </p:val>
                                        </p:tav>
                                        <p:tav tm="100000">
                                          <p:val>
                                            <p:strVal val="#ppt_x"/>
                                          </p:val>
                                        </p:tav>
                                      </p:tavLst>
                                    </p:anim>
                                    <p:anim calcmode="lin" valueType="num">
                                      <p:cBhvr>
                                        <p:cTn id="23"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46" name="矩形 45"/>
          <p:cNvSpPr/>
          <p:nvPr/>
        </p:nvSpPr>
        <p:spPr>
          <a:xfrm>
            <a:off x="-315089" y="2177043"/>
            <a:ext cx="7236372" cy="17489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并查集是把集合合并的一个算法，在把同一连通块的点放连一起，是常用的一种数据结构。</a:t>
            </a: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并查集的使用</a:t>
            </a:r>
            <a:endParaRPr lang="zh-CN" altLang="en-US" sz="2800" dirty="0">
              <a:latin typeface="+mj-ea"/>
            </a:endParaRPr>
          </a:p>
        </p:txBody>
      </p:sp>
      <p:sp>
        <p:nvSpPr>
          <p:cNvPr id="13" name="矩形 12"/>
          <p:cNvSpPr/>
          <p:nvPr/>
        </p:nvSpPr>
        <p:spPr>
          <a:xfrm>
            <a:off x="6189514" y="2480599"/>
            <a:ext cx="5538696" cy="1415758"/>
          </a:xfrm>
          <a:prstGeom prst="rect">
            <a:avLst/>
          </a:prstGeom>
        </p:spPr>
        <p:txBody>
          <a:bodyPr wrap="square" lIns="121907" tIns="60953" rIns="121907" bIns="60953">
            <a:spAutoFit/>
          </a:bodyPr>
          <a:lstStyle/>
          <a:p>
            <a:r>
              <a:rPr lang="zh-CN" altLang="nn-NO" sz="2800" dirty="0">
                <a:latin typeface="+mj-ea"/>
              </a:rPr>
              <a:t>初始化：</a:t>
            </a:r>
          </a:p>
          <a:p>
            <a:r>
              <a:rPr lang="nn-NO" altLang="zh-CN" sz="2800" dirty="0">
                <a:latin typeface="+mj-ea"/>
              </a:rPr>
              <a:t>       for(int i=0;i&lt;n;i++)</a:t>
            </a:r>
          </a:p>
          <a:p>
            <a:r>
              <a:rPr lang="nn-NO" altLang="zh-CN" sz="2800" dirty="0">
                <a:latin typeface="+mj-ea"/>
              </a:rPr>
              <a:t>              f[i]=i</a:t>
            </a:r>
            <a:r>
              <a:rPr lang="nn-NO" altLang="zh-CN" sz="2800" dirty="0" smtClean="0">
                <a:latin typeface="+mj-ea"/>
              </a:rPr>
              <a:t>;</a:t>
            </a:r>
            <a:endParaRPr lang="nn-NO" altLang="zh-CN" sz="2800" dirty="0">
              <a:latin typeface="+mj-ea"/>
            </a:endParaRPr>
          </a:p>
        </p:txBody>
      </p:sp>
      <p:sp>
        <p:nvSpPr>
          <p:cNvPr id="10" name="矩形 9"/>
          <p:cNvSpPr/>
          <p:nvPr/>
        </p:nvSpPr>
        <p:spPr>
          <a:xfrm>
            <a:off x="6189514" y="4149865"/>
            <a:ext cx="5927834" cy="2277532"/>
          </a:xfrm>
          <a:prstGeom prst="rect">
            <a:avLst/>
          </a:prstGeom>
        </p:spPr>
        <p:txBody>
          <a:bodyPr wrap="square" lIns="121907" tIns="60953" rIns="121907" bIns="60953">
            <a:spAutoFit/>
          </a:bodyPr>
          <a:lstStyle/>
          <a:p>
            <a:r>
              <a:rPr lang="zh-CN" altLang="en-US" sz="2800" dirty="0">
                <a:latin typeface="+mj-ea"/>
              </a:rPr>
              <a:t>查找连通块的根结点：</a:t>
            </a:r>
          </a:p>
          <a:p>
            <a:r>
              <a:rPr lang="en-US" altLang="zh-CN" sz="2800" dirty="0" err="1">
                <a:latin typeface="+mj-ea"/>
              </a:rPr>
              <a:t>int</a:t>
            </a:r>
            <a:r>
              <a:rPr lang="en-US" altLang="zh-CN" sz="2800" dirty="0">
                <a:latin typeface="+mj-ea"/>
              </a:rPr>
              <a:t> find1(</a:t>
            </a:r>
            <a:r>
              <a:rPr lang="en-US" altLang="zh-CN" sz="2800" dirty="0" err="1">
                <a:latin typeface="+mj-ea"/>
              </a:rPr>
              <a:t>int</a:t>
            </a:r>
            <a:r>
              <a:rPr lang="en-US" altLang="zh-CN" sz="2800" dirty="0">
                <a:latin typeface="+mj-ea"/>
              </a:rPr>
              <a:t> x)</a:t>
            </a:r>
          </a:p>
          <a:p>
            <a:r>
              <a:rPr lang="en-US" altLang="zh-CN" sz="2800" dirty="0">
                <a:latin typeface="+mj-ea"/>
              </a:rPr>
              <a:t>{</a:t>
            </a:r>
          </a:p>
          <a:p>
            <a:r>
              <a:rPr lang="en-US" altLang="zh-CN" sz="2800" dirty="0">
                <a:latin typeface="+mj-ea"/>
              </a:rPr>
              <a:t>       return x==f[x]?x:find1(f[x]);</a:t>
            </a:r>
          </a:p>
          <a:p>
            <a:r>
              <a:rPr lang="en-US" altLang="zh-CN" sz="2800" dirty="0" smtClean="0">
                <a:latin typeface="+mj-ea"/>
              </a:rPr>
              <a:t>}</a:t>
            </a:r>
            <a:r>
              <a:rPr lang="en-US" altLang="zh-CN" sz="2800" dirty="0">
                <a:latin typeface="+mj-ea"/>
              </a:rPr>
              <a:t>   </a:t>
            </a:r>
          </a:p>
        </p:txBody>
      </p:sp>
      <p:sp>
        <p:nvSpPr>
          <p:cNvPr id="11" name="矩形 10"/>
          <p:cNvSpPr/>
          <p:nvPr/>
        </p:nvSpPr>
        <p:spPr>
          <a:xfrm>
            <a:off x="47517" y="4149865"/>
            <a:ext cx="5927834" cy="2708420"/>
          </a:xfrm>
          <a:prstGeom prst="rect">
            <a:avLst/>
          </a:prstGeom>
        </p:spPr>
        <p:txBody>
          <a:bodyPr wrap="square" lIns="121907" tIns="60953" rIns="121907" bIns="60953">
            <a:spAutoFit/>
          </a:bodyPr>
          <a:lstStyle/>
          <a:p>
            <a:r>
              <a:rPr lang="zh-CN" altLang="en-US" sz="2800" dirty="0">
                <a:latin typeface="+mj-ea"/>
              </a:rPr>
              <a:t>两个连通块的合并：</a:t>
            </a:r>
          </a:p>
          <a:p>
            <a:r>
              <a:rPr lang="en-US" altLang="zh-CN" sz="2800" dirty="0">
                <a:latin typeface="+mj-ea"/>
              </a:rPr>
              <a:t>bool union1(</a:t>
            </a:r>
            <a:r>
              <a:rPr lang="en-US" altLang="zh-CN" sz="2800" dirty="0" err="1">
                <a:latin typeface="+mj-ea"/>
              </a:rPr>
              <a:t>int</a:t>
            </a:r>
            <a:r>
              <a:rPr lang="en-US" altLang="zh-CN" sz="2800" dirty="0">
                <a:latin typeface="+mj-ea"/>
              </a:rPr>
              <a:t> </a:t>
            </a:r>
            <a:r>
              <a:rPr lang="en-US" altLang="zh-CN" sz="2800" dirty="0" err="1">
                <a:latin typeface="+mj-ea"/>
              </a:rPr>
              <a:t>x,int</a:t>
            </a:r>
            <a:r>
              <a:rPr lang="en-US" altLang="zh-CN" sz="2800" dirty="0">
                <a:latin typeface="+mj-ea"/>
              </a:rPr>
              <a:t> y</a:t>
            </a:r>
            <a:r>
              <a:rPr lang="en-US" altLang="zh-CN" sz="2800" dirty="0" smtClean="0">
                <a:latin typeface="+mj-ea"/>
              </a:rPr>
              <a:t>){</a:t>
            </a:r>
            <a:endParaRPr lang="en-US" altLang="zh-CN" sz="2800" dirty="0">
              <a:latin typeface="+mj-ea"/>
            </a:endParaRPr>
          </a:p>
          <a:p>
            <a:r>
              <a:rPr lang="en-US" altLang="zh-CN" sz="2800" dirty="0">
                <a:latin typeface="+mj-ea"/>
              </a:rPr>
              <a:t>       </a:t>
            </a:r>
            <a:r>
              <a:rPr lang="en-US" altLang="zh-CN" sz="2800" dirty="0" err="1">
                <a:latin typeface="+mj-ea"/>
              </a:rPr>
              <a:t>int</a:t>
            </a:r>
            <a:r>
              <a:rPr lang="en-US" altLang="zh-CN" sz="2800" dirty="0">
                <a:latin typeface="+mj-ea"/>
              </a:rPr>
              <a:t> </a:t>
            </a:r>
            <a:r>
              <a:rPr lang="en-US" altLang="zh-CN" sz="2800" dirty="0" err="1">
                <a:latin typeface="+mj-ea"/>
              </a:rPr>
              <a:t>fx</a:t>
            </a:r>
            <a:r>
              <a:rPr lang="en-US" altLang="zh-CN" sz="2800" dirty="0">
                <a:latin typeface="+mj-ea"/>
              </a:rPr>
              <a:t>=find1(x),</a:t>
            </a:r>
            <a:r>
              <a:rPr lang="en-US" altLang="zh-CN" sz="2800" dirty="0" err="1">
                <a:latin typeface="+mj-ea"/>
              </a:rPr>
              <a:t>fy</a:t>
            </a:r>
            <a:r>
              <a:rPr lang="en-US" altLang="zh-CN" sz="2800" dirty="0">
                <a:latin typeface="+mj-ea"/>
              </a:rPr>
              <a:t>=find1(y);</a:t>
            </a:r>
          </a:p>
          <a:p>
            <a:r>
              <a:rPr lang="en-US" altLang="zh-CN" sz="2800" dirty="0">
                <a:latin typeface="+mj-ea"/>
              </a:rPr>
              <a:t>       if(</a:t>
            </a:r>
            <a:r>
              <a:rPr lang="en-US" altLang="zh-CN" sz="2800" dirty="0" err="1">
                <a:latin typeface="+mj-ea"/>
              </a:rPr>
              <a:t>fx</a:t>
            </a:r>
            <a:r>
              <a:rPr lang="en-US" altLang="zh-CN" sz="2800" dirty="0">
                <a:latin typeface="+mj-ea"/>
              </a:rPr>
              <a:t>!=</a:t>
            </a:r>
            <a:r>
              <a:rPr lang="en-US" altLang="zh-CN" sz="2800" dirty="0" err="1">
                <a:latin typeface="+mj-ea"/>
              </a:rPr>
              <a:t>fy</a:t>
            </a:r>
            <a:r>
              <a:rPr lang="en-US" altLang="zh-CN" sz="2800" dirty="0">
                <a:latin typeface="+mj-ea"/>
              </a:rPr>
              <a:t>){</a:t>
            </a:r>
          </a:p>
          <a:p>
            <a:r>
              <a:rPr lang="en-US" altLang="zh-CN" sz="2800" dirty="0">
                <a:latin typeface="+mj-ea"/>
              </a:rPr>
              <a:t>              f[</a:t>
            </a:r>
            <a:r>
              <a:rPr lang="en-US" altLang="zh-CN" sz="2800" dirty="0" err="1">
                <a:latin typeface="+mj-ea"/>
              </a:rPr>
              <a:t>fx</a:t>
            </a:r>
            <a:r>
              <a:rPr lang="en-US" altLang="zh-CN" sz="2800" dirty="0">
                <a:latin typeface="+mj-ea"/>
              </a:rPr>
              <a:t>]=</a:t>
            </a:r>
            <a:r>
              <a:rPr lang="en-US" altLang="zh-CN" sz="2800" dirty="0" err="1">
                <a:latin typeface="+mj-ea"/>
              </a:rPr>
              <a:t>fy</a:t>
            </a:r>
            <a:r>
              <a:rPr lang="en-US" altLang="zh-CN" sz="2800" dirty="0">
                <a:latin typeface="+mj-ea"/>
              </a:rPr>
              <a:t>;</a:t>
            </a:r>
          </a:p>
          <a:p>
            <a:r>
              <a:rPr lang="en-US" altLang="zh-CN" sz="2800" dirty="0" smtClean="0">
                <a:latin typeface="+mj-ea"/>
              </a:rPr>
              <a:t>}</a:t>
            </a:r>
            <a:endParaRPr lang="en-US" altLang="zh-CN" sz="2800" dirty="0">
              <a:latin typeface="+mj-ea"/>
            </a:endParaRPr>
          </a:p>
        </p:txBody>
      </p:sp>
    </p:spTree>
    <p:extLst>
      <p:ext uri="{BB962C8B-B14F-4D97-AF65-F5344CB8AC3E}">
        <p14:creationId xmlns:p14="http://schemas.microsoft.com/office/powerpoint/2010/main" val="214688998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3"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并查集的使用</a:t>
            </a:r>
            <a:endParaRPr lang="zh-CN" altLang="en-US" sz="2800" dirty="0">
              <a:latin typeface="+mj-ea"/>
            </a:endParaRPr>
          </a:p>
        </p:txBody>
      </p:sp>
      <p:sp>
        <p:nvSpPr>
          <p:cNvPr id="11" name="矩形 10"/>
          <p:cNvSpPr/>
          <p:nvPr/>
        </p:nvSpPr>
        <p:spPr>
          <a:xfrm>
            <a:off x="0" y="2634240"/>
            <a:ext cx="5454869" cy="2277532"/>
          </a:xfrm>
          <a:prstGeom prst="rect">
            <a:avLst/>
          </a:prstGeom>
        </p:spPr>
        <p:txBody>
          <a:bodyPr wrap="square" lIns="121907" tIns="60953" rIns="121907" bIns="60953">
            <a:spAutoFit/>
          </a:bodyPr>
          <a:lstStyle/>
          <a:p>
            <a:r>
              <a:rPr lang="zh-CN" altLang="en-US" sz="2800" dirty="0">
                <a:latin typeface="+mj-ea"/>
              </a:rPr>
              <a:t>我们要把</a:t>
            </a:r>
            <a:r>
              <a:rPr lang="en-US" altLang="zh-CN" sz="2800" dirty="0">
                <a:latin typeface="+mj-ea"/>
              </a:rPr>
              <a:t>4</a:t>
            </a:r>
            <a:r>
              <a:rPr lang="zh-CN" altLang="en-US" sz="2800" dirty="0">
                <a:latin typeface="+mj-ea"/>
              </a:rPr>
              <a:t>和</a:t>
            </a:r>
            <a:r>
              <a:rPr lang="en-US" altLang="zh-CN" sz="2800" dirty="0">
                <a:latin typeface="+mj-ea"/>
              </a:rPr>
              <a:t>3</a:t>
            </a:r>
            <a:r>
              <a:rPr lang="zh-CN" altLang="en-US" sz="2800" dirty="0">
                <a:latin typeface="+mj-ea"/>
              </a:rPr>
              <a:t>合并在一起，先找出</a:t>
            </a:r>
            <a:r>
              <a:rPr lang="en-US" altLang="zh-CN" sz="2800" dirty="0">
                <a:latin typeface="+mj-ea"/>
              </a:rPr>
              <a:t>4</a:t>
            </a:r>
            <a:r>
              <a:rPr lang="zh-CN" altLang="en-US" sz="2800" dirty="0">
                <a:latin typeface="+mj-ea"/>
              </a:rPr>
              <a:t>所在连通块根节点</a:t>
            </a:r>
            <a:r>
              <a:rPr lang="en-US" altLang="zh-CN" sz="2800" dirty="0">
                <a:latin typeface="+mj-ea"/>
              </a:rPr>
              <a:t>0</a:t>
            </a:r>
            <a:r>
              <a:rPr lang="zh-CN" altLang="en-US" sz="2800" dirty="0">
                <a:latin typeface="+mj-ea"/>
              </a:rPr>
              <a:t>，</a:t>
            </a:r>
            <a:r>
              <a:rPr lang="en-US" altLang="zh-CN" sz="2800" dirty="0">
                <a:latin typeface="+mj-ea"/>
              </a:rPr>
              <a:t>3</a:t>
            </a:r>
            <a:r>
              <a:rPr lang="zh-CN" altLang="en-US" sz="2800" dirty="0">
                <a:latin typeface="+mj-ea"/>
              </a:rPr>
              <a:t>所在连通块根结点</a:t>
            </a:r>
            <a:r>
              <a:rPr lang="en-US" altLang="zh-CN" sz="2800" dirty="0">
                <a:latin typeface="+mj-ea"/>
              </a:rPr>
              <a:t>5</a:t>
            </a:r>
            <a:r>
              <a:rPr lang="zh-CN" altLang="en-US" sz="2800" dirty="0">
                <a:latin typeface="+mj-ea"/>
              </a:rPr>
              <a:t>，</a:t>
            </a:r>
            <a:r>
              <a:rPr lang="en-US" altLang="zh-CN" sz="2800" dirty="0">
                <a:latin typeface="+mj-ea"/>
              </a:rPr>
              <a:t>0</a:t>
            </a:r>
            <a:r>
              <a:rPr lang="zh-CN" altLang="en-US" sz="2800" dirty="0">
                <a:latin typeface="+mj-ea"/>
              </a:rPr>
              <a:t>和</a:t>
            </a:r>
            <a:r>
              <a:rPr lang="en-US" altLang="zh-CN" sz="2800" dirty="0">
                <a:latin typeface="+mj-ea"/>
              </a:rPr>
              <a:t>5</a:t>
            </a:r>
            <a:r>
              <a:rPr lang="zh-CN" altLang="en-US" sz="2800" dirty="0">
                <a:latin typeface="+mj-ea"/>
              </a:rPr>
              <a:t>不在一个连通块，我们在把</a:t>
            </a:r>
            <a:r>
              <a:rPr lang="en-US" altLang="zh-CN" sz="2800" dirty="0">
                <a:latin typeface="+mj-ea"/>
              </a:rPr>
              <a:t>0</a:t>
            </a:r>
            <a:r>
              <a:rPr lang="zh-CN" altLang="en-US" sz="2800" dirty="0">
                <a:latin typeface="+mj-ea"/>
              </a:rPr>
              <a:t>和</a:t>
            </a:r>
            <a:r>
              <a:rPr lang="en-US" altLang="zh-CN" sz="2800" dirty="0">
                <a:latin typeface="+mj-ea"/>
              </a:rPr>
              <a:t>5</a:t>
            </a:r>
            <a:r>
              <a:rPr lang="zh-CN" altLang="en-US" sz="2800" dirty="0">
                <a:latin typeface="+mj-ea"/>
              </a:rPr>
              <a:t>合并，合并后得到新的连通块，如下。</a:t>
            </a:r>
          </a:p>
        </p:txBody>
      </p:sp>
      <p:pic>
        <p:nvPicPr>
          <p:cNvPr id="2050" name="Picture 2" descr="155965424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869" y="2552623"/>
            <a:ext cx="4805644" cy="2003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349" y="4904703"/>
            <a:ext cx="4810684" cy="187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93548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Effect transition="in" filter="fade">
                                      <p:cBhvr>
                                        <p:cTn id="19" dur="1000"/>
                                        <p:tgtEl>
                                          <p:spTgt spid="2051"/>
                                        </p:tgtEl>
                                      </p:cBhvr>
                                    </p:animEffect>
                                    <p:anim calcmode="lin" valueType="num">
                                      <p:cBhvr>
                                        <p:cTn id="20" dur="1000" fill="hold"/>
                                        <p:tgtEl>
                                          <p:spTgt spid="2051"/>
                                        </p:tgtEl>
                                        <p:attrNameLst>
                                          <p:attrName>ppt_x</p:attrName>
                                        </p:attrNameLst>
                                      </p:cBhvr>
                                      <p:tavLst>
                                        <p:tav tm="0">
                                          <p:val>
                                            <p:strVal val="#ppt_x"/>
                                          </p:val>
                                        </p:tav>
                                        <p:tav tm="100000">
                                          <p:val>
                                            <p:strVal val="#ppt_x"/>
                                          </p:val>
                                        </p:tav>
                                      </p:tavLst>
                                    </p:anim>
                                    <p:anim calcmode="lin" valueType="num">
                                      <p:cBhvr>
                                        <p:cTn id="21"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并查集的使用</a:t>
            </a:r>
            <a:endParaRPr lang="zh-CN" altLang="en-US" sz="2800" dirty="0">
              <a:latin typeface="+mj-ea"/>
            </a:endParaRPr>
          </a:p>
        </p:txBody>
      </p:sp>
      <p:sp>
        <p:nvSpPr>
          <p:cNvPr id="11" name="矩形 10"/>
          <p:cNvSpPr/>
          <p:nvPr/>
        </p:nvSpPr>
        <p:spPr>
          <a:xfrm>
            <a:off x="0" y="2037344"/>
            <a:ext cx="5454869" cy="2277532"/>
          </a:xfrm>
          <a:prstGeom prst="rect">
            <a:avLst/>
          </a:prstGeom>
        </p:spPr>
        <p:txBody>
          <a:bodyPr wrap="square" lIns="121907" tIns="60953" rIns="121907" bIns="60953">
            <a:spAutoFit/>
          </a:bodyPr>
          <a:lstStyle/>
          <a:p>
            <a:r>
              <a:rPr lang="zh-CN" altLang="en-US" sz="2800" dirty="0">
                <a:latin typeface="+mj-ea"/>
              </a:rPr>
              <a:t>并查集的路径压缩，可以用于减少其找根结点所需时间，其代码实现如下，和在查找根结点的过程中，更新当前结点的父结点为根结点。</a:t>
            </a:r>
          </a:p>
        </p:txBody>
      </p:sp>
      <p:sp>
        <p:nvSpPr>
          <p:cNvPr id="10" name="矩形 9"/>
          <p:cNvSpPr/>
          <p:nvPr/>
        </p:nvSpPr>
        <p:spPr>
          <a:xfrm>
            <a:off x="2081049" y="4548572"/>
            <a:ext cx="7725103" cy="1846645"/>
          </a:xfrm>
          <a:prstGeom prst="rect">
            <a:avLst/>
          </a:prstGeom>
        </p:spPr>
        <p:txBody>
          <a:bodyPr wrap="square" lIns="121907" tIns="60953" rIns="121907" bIns="60953">
            <a:spAutoFit/>
          </a:bodyPr>
          <a:lstStyle/>
          <a:p>
            <a:r>
              <a:rPr lang="en-US" altLang="zh-CN" sz="2800" dirty="0" err="1">
                <a:latin typeface="+mj-ea"/>
              </a:rPr>
              <a:t>int</a:t>
            </a:r>
            <a:r>
              <a:rPr lang="en-US" altLang="zh-CN" sz="2800" dirty="0">
                <a:latin typeface="+mj-ea"/>
              </a:rPr>
              <a:t> find1(</a:t>
            </a:r>
            <a:r>
              <a:rPr lang="en-US" altLang="zh-CN" sz="2800" dirty="0" err="1">
                <a:latin typeface="+mj-ea"/>
              </a:rPr>
              <a:t>int</a:t>
            </a:r>
            <a:r>
              <a:rPr lang="en-US" altLang="zh-CN" sz="2800" dirty="0">
                <a:latin typeface="+mj-ea"/>
              </a:rPr>
              <a:t> x)</a:t>
            </a:r>
          </a:p>
          <a:p>
            <a:r>
              <a:rPr lang="en-US" altLang="zh-CN" sz="2800" dirty="0">
                <a:latin typeface="+mj-ea"/>
              </a:rPr>
              <a:t>{</a:t>
            </a:r>
          </a:p>
          <a:p>
            <a:r>
              <a:rPr lang="en-US" altLang="zh-CN" sz="2800" dirty="0">
                <a:latin typeface="+mj-ea"/>
              </a:rPr>
              <a:t>       return x==f[x]?</a:t>
            </a:r>
            <a:r>
              <a:rPr lang="en-US" altLang="zh-CN" sz="2800" dirty="0" err="1">
                <a:latin typeface="+mj-ea"/>
              </a:rPr>
              <a:t>x:f</a:t>
            </a:r>
            <a:r>
              <a:rPr lang="en-US" altLang="zh-CN" sz="2800" dirty="0">
                <a:latin typeface="+mj-ea"/>
              </a:rPr>
              <a:t>[x]=find1(f[x]);</a:t>
            </a:r>
          </a:p>
          <a:p>
            <a:r>
              <a:rPr lang="en-US" altLang="zh-CN" sz="2800" dirty="0">
                <a:latin typeface="+mj-ea"/>
              </a:rPr>
              <a:t>}</a:t>
            </a:r>
          </a:p>
        </p:txBody>
      </p:sp>
    </p:spTree>
    <p:extLst>
      <p:ext uri="{BB962C8B-B14F-4D97-AF65-F5344CB8AC3E}">
        <p14:creationId xmlns:p14="http://schemas.microsoft.com/office/powerpoint/2010/main" val="128630314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并查集的使用</a:t>
            </a:r>
            <a:endParaRPr lang="zh-CN" altLang="en-US" sz="2800" dirty="0">
              <a:latin typeface="+mj-ea"/>
            </a:endParaRPr>
          </a:p>
        </p:txBody>
      </p:sp>
      <p:sp>
        <p:nvSpPr>
          <p:cNvPr id="11" name="矩形 10"/>
          <p:cNvSpPr/>
          <p:nvPr/>
        </p:nvSpPr>
        <p:spPr>
          <a:xfrm>
            <a:off x="43494" y="2037344"/>
            <a:ext cx="5454869" cy="2277532"/>
          </a:xfrm>
          <a:prstGeom prst="rect">
            <a:avLst/>
          </a:prstGeom>
        </p:spPr>
        <p:txBody>
          <a:bodyPr wrap="square" lIns="121907" tIns="60953" rIns="121907" bIns="60953">
            <a:spAutoFit/>
          </a:bodyPr>
          <a:lstStyle/>
          <a:p>
            <a:r>
              <a:rPr lang="zh-CN" altLang="en-US" sz="2800" dirty="0">
                <a:latin typeface="+mj-ea"/>
              </a:rPr>
              <a:t>并查集的路径压缩，可以用于减少其找根结点所需时间，其代码实现如下，和在查找根结点的过程中，更新当前结点的父结点为根结点。</a:t>
            </a:r>
          </a:p>
        </p:txBody>
      </p:sp>
      <p:pic>
        <p:nvPicPr>
          <p:cNvPr id="4098" name="Picture 2" descr="155965424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494" y="2706130"/>
            <a:ext cx="4418779" cy="184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0" y="4387930"/>
            <a:ext cx="5454869" cy="984871"/>
          </a:xfrm>
          <a:prstGeom prst="rect">
            <a:avLst/>
          </a:prstGeom>
        </p:spPr>
        <p:txBody>
          <a:bodyPr wrap="square" lIns="121907" tIns="60953" rIns="121907" bIns="60953">
            <a:spAutoFit/>
          </a:bodyPr>
          <a:lstStyle/>
          <a:p>
            <a:r>
              <a:rPr lang="zh-CN" altLang="en-US" sz="2800" dirty="0">
                <a:latin typeface="+mj-ea"/>
              </a:rPr>
              <a:t>把</a:t>
            </a:r>
            <a:r>
              <a:rPr lang="en-US" altLang="zh-CN" sz="2800" dirty="0">
                <a:latin typeface="+mj-ea"/>
              </a:rPr>
              <a:t>4</a:t>
            </a:r>
            <a:r>
              <a:rPr lang="zh-CN" altLang="en-US" sz="2800" dirty="0">
                <a:latin typeface="+mj-ea"/>
              </a:rPr>
              <a:t>和</a:t>
            </a:r>
            <a:r>
              <a:rPr lang="en-US" altLang="zh-CN" sz="2800" dirty="0">
                <a:latin typeface="+mj-ea"/>
              </a:rPr>
              <a:t>3</a:t>
            </a:r>
            <a:r>
              <a:rPr lang="zh-CN" altLang="en-US" sz="2800" dirty="0">
                <a:latin typeface="+mj-ea"/>
              </a:rPr>
              <a:t>各自所在连通块合并后，得到的新的连通</a:t>
            </a:r>
            <a:r>
              <a:rPr lang="zh-CN" altLang="en-US" sz="2800" dirty="0" smtClean="0">
                <a:latin typeface="+mj-ea"/>
              </a:rPr>
              <a:t>块，如右。</a:t>
            </a:r>
            <a:endParaRPr lang="zh-CN" altLang="en-US" sz="2800" dirty="0">
              <a:latin typeface="+mj-ea"/>
            </a:endParaRPr>
          </a:p>
        </p:txBody>
      </p:sp>
      <p:pic>
        <p:nvPicPr>
          <p:cNvPr id="4099"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0494" y="4651784"/>
            <a:ext cx="4489362" cy="189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1" y="5418360"/>
            <a:ext cx="5454869" cy="1415758"/>
          </a:xfrm>
          <a:prstGeom prst="rect">
            <a:avLst/>
          </a:prstGeom>
        </p:spPr>
        <p:txBody>
          <a:bodyPr wrap="square" lIns="121907" tIns="60953" rIns="121907" bIns="60953">
            <a:spAutoFit/>
          </a:bodyPr>
          <a:lstStyle/>
          <a:p>
            <a:r>
              <a:rPr lang="zh-CN" altLang="en-US" sz="2800" dirty="0">
                <a:latin typeface="+mj-ea"/>
              </a:rPr>
              <a:t>如果我们再调用一次</a:t>
            </a:r>
            <a:r>
              <a:rPr lang="en-US" altLang="zh-CN" sz="2800" dirty="0">
                <a:latin typeface="+mj-ea"/>
              </a:rPr>
              <a:t>find1(3)</a:t>
            </a:r>
            <a:r>
              <a:rPr lang="zh-CN" altLang="en-US" sz="2800" dirty="0">
                <a:latin typeface="+mj-ea"/>
              </a:rPr>
              <a:t>的话，则</a:t>
            </a:r>
            <a:r>
              <a:rPr lang="en-US" altLang="zh-CN" sz="2800" dirty="0">
                <a:latin typeface="+mj-ea"/>
              </a:rPr>
              <a:t>3</a:t>
            </a:r>
            <a:r>
              <a:rPr lang="zh-CN" altLang="en-US" sz="2800" dirty="0">
                <a:latin typeface="+mj-ea"/>
              </a:rPr>
              <a:t>的父结点也会再次更新，更新为新连通块的根节点。</a:t>
            </a:r>
          </a:p>
        </p:txBody>
      </p:sp>
      <p:pic>
        <p:nvPicPr>
          <p:cNvPr id="4100"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0889" y="4548400"/>
            <a:ext cx="5413070" cy="1994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795091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099"/>
                                        </p:tgtEl>
                                        <p:attrNameLst>
                                          <p:attrName>style.visibility</p:attrName>
                                        </p:attrNameLst>
                                      </p:cBhvr>
                                      <p:to>
                                        <p:strVal val="visible"/>
                                      </p:to>
                                    </p:set>
                                    <p:animEffect transition="in" filter="fade">
                                      <p:cBhvr>
                                        <p:cTn id="21" dur="1000"/>
                                        <p:tgtEl>
                                          <p:spTgt spid="4099"/>
                                        </p:tgtEl>
                                      </p:cBhvr>
                                    </p:animEffect>
                                    <p:anim calcmode="lin" valueType="num">
                                      <p:cBhvr>
                                        <p:cTn id="22" dur="1000" fill="hold"/>
                                        <p:tgtEl>
                                          <p:spTgt spid="4099"/>
                                        </p:tgtEl>
                                        <p:attrNameLst>
                                          <p:attrName>ppt_x</p:attrName>
                                        </p:attrNameLst>
                                      </p:cBhvr>
                                      <p:tavLst>
                                        <p:tav tm="0">
                                          <p:val>
                                            <p:strVal val="#ppt_x"/>
                                          </p:val>
                                        </p:tav>
                                        <p:tav tm="100000">
                                          <p:val>
                                            <p:strVal val="#ppt_x"/>
                                          </p:val>
                                        </p:tav>
                                      </p:tavLst>
                                    </p:anim>
                                    <p:anim calcmode="lin" valueType="num">
                                      <p:cBhvr>
                                        <p:cTn id="23" dur="1000" fill="hold"/>
                                        <p:tgtEl>
                                          <p:spTgt spid="409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100"/>
                                        </p:tgtEl>
                                        <p:attrNameLst>
                                          <p:attrName>style.visibility</p:attrName>
                                        </p:attrNameLst>
                                      </p:cBhvr>
                                      <p:to>
                                        <p:strVal val="visible"/>
                                      </p:to>
                                    </p:set>
                                    <p:anim calcmode="lin" valueType="num">
                                      <p:cBhvr additive="base">
                                        <p:cTn id="35" dur="500" fill="hold"/>
                                        <p:tgtEl>
                                          <p:spTgt spid="4100"/>
                                        </p:tgtEl>
                                        <p:attrNameLst>
                                          <p:attrName>ppt_x</p:attrName>
                                        </p:attrNameLst>
                                      </p:cBhvr>
                                      <p:tavLst>
                                        <p:tav tm="0">
                                          <p:val>
                                            <p:strVal val="#ppt_x"/>
                                          </p:val>
                                        </p:tav>
                                        <p:tav tm="100000">
                                          <p:val>
                                            <p:strVal val="#ppt_x"/>
                                          </p:val>
                                        </p:tav>
                                      </p:tavLst>
                                    </p:anim>
                                    <p:anim calcmode="lin" valueType="num">
                                      <p:cBhvr additive="base">
                                        <p:cTn id="36"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并查集的使用</a:t>
            </a:r>
            <a:endParaRPr lang="zh-CN" altLang="en-US" sz="2800" dirty="0">
              <a:latin typeface="+mj-ea"/>
            </a:endParaRPr>
          </a:p>
        </p:txBody>
      </p:sp>
      <p:sp>
        <p:nvSpPr>
          <p:cNvPr id="11" name="矩形 10"/>
          <p:cNvSpPr/>
          <p:nvPr/>
        </p:nvSpPr>
        <p:spPr>
          <a:xfrm>
            <a:off x="1" y="2037344"/>
            <a:ext cx="4051738" cy="2277532"/>
          </a:xfrm>
          <a:prstGeom prst="rect">
            <a:avLst/>
          </a:prstGeom>
        </p:spPr>
        <p:txBody>
          <a:bodyPr wrap="square" lIns="121907" tIns="60953" rIns="121907" bIns="60953">
            <a:spAutoFit/>
          </a:bodyPr>
          <a:lstStyle/>
          <a:p>
            <a:r>
              <a:rPr lang="zh-CN" altLang="en-US" sz="2800" dirty="0">
                <a:latin typeface="+mj-ea"/>
              </a:rPr>
              <a:t>并查集的按秩合并，可以使的并查集每个连通块的深度尽量小，使得连通块各结点访问其根结点的时间短一些。</a:t>
            </a:r>
          </a:p>
        </p:txBody>
      </p:sp>
      <p:sp>
        <p:nvSpPr>
          <p:cNvPr id="10" name="矩形 9"/>
          <p:cNvSpPr/>
          <p:nvPr/>
        </p:nvSpPr>
        <p:spPr>
          <a:xfrm>
            <a:off x="4466897" y="2037344"/>
            <a:ext cx="7725103" cy="4862856"/>
          </a:xfrm>
          <a:prstGeom prst="rect">
            <a:avLst/>
          </a:prstGeom>
        </p:spPr>
        <p:txBody>
          <a:bodyPr wrap="square" lIns="121907" tIns="60953" rIns="121907" bIns="60953">
            <a:spAutoFit/>
          </a:bodyPr>
          <a:lstStyle/>
          <a:p>
            <a:r>
              <a:rPr lang="en-US" altLang="zh-CN" sz="2800" dirty="0">
                <a:latin typeface="+mj-ea"/>
              </a:rPr>
              <a:t>bool union1(</a:t>
            </a:r>
            <a:r>
              <a:rPr lang="en-US" altLang="zh-CN" sz="2800" dirty="0" err="1">
                <a:latin typeface="+mj-ea"/>
              </a:rPr>
              <a:t>int</a:t>
            </a:r>
            <a:r>
              <a:rPr lang="en-US" altLang="zh-CN" sz="2800" dirty="0">
                <a:latin typeface="+mj-ea"/>
              </a:rPr>
              <a:t> </a:t>
            </a:r>
            <a:r>
              <a:rPr lang="en-US" altLang="zh-CN" sz="2800" dirty="0" err="1">
                <a:latin typeface="+mj-ea"/>
              </a:rPr>
              <a:t>x,int</a:t>
            </a:r>
            <a:r>
              <a:rPr lang="en-US" altLang="zh-CN" sz="2800" dirty="0">
                <a:latin typeface="+mj-ea"/>
              </a:rPr>
              <a:t> y)</a:t>
            </a:r>
          </a:p>
          <a:p>
            <a:r>
              <a:rPr lang="en-US" altLang="zh-CN" sz="2800" dirty="0">
                <a:latin typeface="+mj-ea"/>
              </a:rPr>
              <a:t>{</a:t>
            </a:r>
          </a:p>
          <a:p>
            <a:r>
              <a:rPr lang="en-US" altLang="zh-CN" sz="2800" dirty="0">
                <a:latin typeface="+mj-ea"/>
              </a:rPr>
              <a:t>       </a:t>
            </a:r>
            <a:r>
              <a:rPr lang="en-US" altLang="zh-CN" sz="2800" dirty="0" err="1">
                <a:latin typeface="+mj-ea"/>
              </a:rPr>
              <a:t>int</a:t>
            </a:r>
            <a:r>
              <a:rPr lang="en-US" altLang="zh-CN" sz="2800" dirty="0">
                <a:latin typeface="+mj-ea"/>
              </a:rPr>
              <a:t> </a:t>
            </a:r>
            <a:r>
              <a:rPr lang="en-US" altLang="zh-CN" sz="2800" dirty="0" err="1">
                <a:latin typeface="+mj-ea"/>
              </a:rPr>
              <a:t>fx</a:t>
            </a:r>
            <a:r>
              <a:rPr lang="en-US" altLang="zh-CN" sz="2800" dirty="0">
                <a:latin typeface="+mj-ea"/>
              </a:rPr>
              <a:t>=find1(x),</a:t>
            </a:r>
            <a:r>
              <a:rPr lang="en-US" altLang="zh-CN" sz="2800" dirty="0" err="1">
                <a:latin typeface="+mj-ea"/>
              </a:rPr>
              <a:t>fy</a:t>
            </a:r>
            <a:r>
              <a:rPr lang="en-US" altLang="zh-CN" sz="2800" dirty="0">
                <a:latin typeface="+mj-ea"/>
              </a:rPr>
              <a:t>=find1(y);</a:t>
            </a:r>
          </a:p>
          <a:p>
            <a:r>
              <a:rPr lang="en-US" altLang="zh-CN" sz="2800" dirty="0">
                <a:latin typeface="+mj-ea"/>
              </a:rPr>
              <a:t>       if(</a:t>
            </a:r>
            <a:r>
              <a:rPr lang="en-US" altLang="zh-CN" sz="2800" dirty="0" err="1">
                <a:latin typeface="+mj-ea"/>
              </a:rPr>
              <a:t>fx</a:t>
            </a:r>
            <a:r>
              <a:rPr lang="en-US" altLang="zh-CN" sz="2800" dirty="0">
                <a:latin typeface="+mj-ea"/>
              </a:rPr>
              <a:t>!=</a:t>
            </a:r>
            <a:r>
              <a:rPr lang="en-US" altLang="zh-CN" sz="2800" dirty="0" err="1">
                <a:latin typeface="+mj-ea"/>
              </a:rPr>
              <a:t>fy</a:t>
            </a:r>
            <a:r>
              <a:rPr lang="en-US" altLang="zh-CN" sz="2800" dirty="0">
                <a:latin typeface="+mj-ea"/>
              </a:rPr>
              <a:t>){</a:t>
            </a:r>
          </a:p>
          <a:p>
            <a:r>
              <a:rPr lang="en-US" altLang="zh-CN" sz="2800" dirty="0">
                <a:latin typeface="+mj-ea"/>
              </a:rPr>
              <a:t>              if(h[</a:t>
            </a:r>
            <a:r>
              <a:rPr lang="en-US" altLang="zh-CN" sz="2800" dirty="0" err="1">
                <a:latin typeface="+mj-ea"/>
              </a:rPr>
              <a:t>fx</a:t>
            </a:r>
            <a:r>
              <a:rPr lang="en-US" altLang="zh-CN" sz="2800" dirty="0">
                <a:latin typeface="+mj-ea"/>
              </a:rPr>
              <a:t>]&gt;h[</a:t>
            </a:r>
            <a:r>
              <a:rPr lang="en-US" altLang="zh-CN" sz="2800" dirty="0" err="1">
                <a:latin typeface="+mj-ea"/>
              </a:rPr>
              <a:t>fy</a:t>
            </a:r>
            <a:r>
              <a:rPr lang="en-US" altLang="zh-CN" sz="2800" dirty="0">
                <a:latin typeface="+mj-ea"/>
              </a:rPr>
              <a:t>]) swap(</a:t>
            </a:r>
            <a:r>
              <a:rPr lang="en-US" altLang="zh-CN" sz="2800" dirty="0" err="1">
                <a:latin typeface="+mj-ea"/>
              </a:rPr>
              <a:t>fx,fy</a:t>
            </a:r>
            <a:r>
              <a:rPr lang="en-US" altLang="zh-CN" sz="2800" dirty="0">
                <a:latin typeface="+mj-ea"/>
              </a:rPr>
              <a:t>);</a:t>
            </a:r>
          </a:p>
          <a:p>
            <a:r>
              <a:rPr lang="en-US" altLang="zh-CN" sz="2800" dirty="0">
                <a:latin typeface="+mj-ea"/>
              </a:rPr>
              <a:t>              f[</a:t>
            </a:r>
            <a:r>
              <a:rPr lang="en-US" altLang="zh-CN" sz="2800" dirty="0" err="1">
                <a:latin typeface="+mj-ea"/>
              </a:rPr>
              <a:t>fx</a:t>
            </a:r>
            <a:r>
              <a:rPr lang="en-US" altLang="zh-CN" sz="2800" dirty="0">
                <a:latin typeface="+mj-ea"/>
              </a:rPr>
              <a:t>]=</a:t>
            </a:r>
            <a:r>
              <a:rPr lang="en-US" altLang="zh-CN" sz="2800" dirty="0" err="1">
                <a:latin typeface="+mj-ea"/>
              </a:rPr>
              <a:t>fy</a:t>
            </a:r>
            <a:r>
              <a:rPr lang="en-US" altLang="zh-CN" sz="2800" dirty="0">
                <a:latin typeface="+mj-ea"/>
              </a:rPr>
              <a:t>;//</a:t>
            </a:r>
            <a:r>
              <a:rPr lang="zh-CN" altLang="en-US" sz="2800" dirty="0">
                <a:latin typeface="+mj-ea"/>
              </a:rPr>
              <a:t>将秩小的合并到秩大的 </a:t>
            </a:r>
          </a:p>
          <a:p>
            <a:r>
              <a:rPr lang="zh-CN" altLang="en-US" sz="2800" dirty="0">
                <a:latin typeface="+mj-ea"/>
              </a:rPr>
              <a:t>              </a:t>
            </a:r>
            <a:r>
              <a:rPr lang="en-US" altLang="zh-CN" sz="2800" dirty="0">
                <a:latin typeface="+mj-ea"/>
              </a:rPr>
              <a:t>h[</a:t>
            </a:r>
            <a:r>
              <a:rPr lang="en-US" altLang="zh-CN" sz="2800" dirty="0" err="1">
                <a:latin typeface="+mj-ea"/>
              </a:rPr>
              <a:t>fy</a:t>
            </a:r>
            <a:r>
              <a:rPr lang="en-US" altLang="zh-CN" sz="2800" dirty="0">
                <a:latin typeface="+mj-ea"/>
              </a:rPr>
              <a:t>]++;</a:t>
            </a:r>
          </a:p>
          <a:p>
            <a:r>
              <a:rPr lang="en-US" altLang="zh-CN" sz="2800" dirty="0">
                <a:latin typeface="+mj-ea"/>
              </a:rPr>
              <a:t>              return true;</a:t>
            </a:r>
          </a:p>
          <a:p>
            <a:r>
              <a:rPr lang="en-US" altLang="zh-CN" sz="2800" dirty="0">
                <a:latin typeface="+mj-ea"/>
              </a:rPr>
              <a:t>       }</a:t>
            </a:r>
          </a:p>
          <a:p>
            <a:r>
              <a:rPr lang="en-US" altLang="zh-CN" sz="2800" dirty="0">
                <a:latin typeface="+mj-ea"/>
              </a:rPr>
              <a:t>       return false;</a:t>
            </a:r>
          </a:p>
          <a:p>
            <a:r>
              <a:rPr lang="en-US" altLang="zh-CN" sz="2800" dirty="0">
                <a:latin typeface="+mj-ea"/>
              </a:rPr>
              <a:t>}</a:t>
            </a:r>
          </a:p>
        </p:txBody>
      </p:sp>
    </p:spTree>
    <p:extLst>
      <p:ext uri="{BB962C8B-B14F-4D97-AF65-F5344CB8AC3E}">
        <p14:creationId xmlns:p14="http://schemas.microsoft.com/office/powerpoint/2010/main" val="39032301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46" name="矩形 45"/>
          <p:cNvSpPr/>
          <p:nvPr/>
        </p:nvSpPr>
        <p:spPr>
          <a:xfrm>
            <a:off x="-331076" y="2045457"/>
            <a:ext cx="7236372" cy="180355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最近公共祖先的求解有多种方法，离线求法可以用并查集，在线求法可以用倍增算法、欧拉序</a:t>
            </a:r>
            <a:r>
              <a:rPr lang="en-US" altLang="zh-CN" sz="2800" dirty="0">
                <a:latin typeface="+mj-ea"/>
              </a:rPr>
              <a:t>+</a:t>
            </a:r>
            <a:r>
              <a:rPr lang="en-US" altLang="zh-CN" sz="2800" dirty="0" err="1" smtClean="0">
                <a:latin typeface="+mj-ea"/>
              </a:rPr>
              <a:t>rmq</a:t>
            </a:r>
            <a:r>
              <a:rPr lang="zh-CN" altLang="en-US" sz="2800" dirty="0" smtClean="0">
                <a:latin typeface="+mj-ea"/>
              </a:rPr>
              <a:t>。</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最近公共祖先的求解</a:t>
            </a:r>
          </a:p>
        </p:txBody>
      </p:sp>
      <p:sp>
        <p:nvSpPr>
          <p:cNvPr id="13" name="矩形 12"/>
          <p:cNvSpPr/>
          <p:nvPr/>
        </p:nvSpPr>
        <p:spPr>
          <a:xfrm>
            <a:off x="0" y="5388324"/>
            <a:ext cx="5538696" cy="984871"/>
          </a:xfrm>
          <a:prstGeom prst="rect">
            <a:avLst/>
          </a:prstGeom>
        </p:spPr>
        <p:txBody>
          <a:bodyPr wrap="square" lIns="121907" tIns="60953" rIns="121907" bIns="60953">
            <a:spAutoFit/>
          </a:bodyPr>
          <a:lstStyle/>
          <a:p>
            <a:r>
              <a:rPr lang="zh-CN" altLang="en-US" sz="2800" dirty="0">
                <a:latin typeface="+mj-ea"/>
              </a:rPr>
              <a:t>这里我们用欧拉序</a:t>
            </a:r>
            <a:r>
              <a:rPr lang="en-US" altLang="zh-CN" sz="2800" dirty="0">
                <a:latin typeface="+mj-ea"/>
              </a:rPr>
              <a:t>+</a:t>
            </a:r>
            <a:r>
              <a:rPr lang="en-US" altLang="zh-CN" sz="2800" dirty="0" err="1" smtClean="0">
                <a:latin typeface="+mj-ea"/>
              </a:rPr>
              <a:t>rmq</a:t>
            </a:r>
            <a:r>
              <a:rPr lang="zh-CN" altLang="en-US" sz="2800" dirty="0" smtClean="0">
                <a:latin typeface="+mj-ea"/>
              </a:rPr>
              <a:t>求解</a:t>
            </a:r>
            <a:r>
              <a:rPr lang="zh-CN" altLang="en-US" sz="2800" dirty="0">
                <a:latin typeface="+mj-ea"/>
              </a:rPr>
              <a:t>最近公共祖先。</a:t>
            </a:r>
          </a:p>
        </p:txBody>
      </p:sp>
      <p:sp>
        <p:nvSpPr>
          <p:cNvPr id="12" name="矩形 11"/>
          <p:cNvSpPr/>
          <p:nvPr/>
        </p:nvSpPr>
        <p:spPr>
          <a:xfrm>
            <a:off x="4955628" y="3945244"/>
            <a:ext cx="7236372" cy="118883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其中用</a:t>
            </a:r>
            <a:r>
              <a:rPr lang="en-US" altLang="zh-CN" sz="2800" dirty="0" err="1">
                <a:latin typeface="+mj-ea"/>
              </a:rPr>
              <a:t>rmq</a:t>
            </a:r>
            <a:r>
              <a:rPr lang="zh-CN" altLang="en-US" sz="2800" dirty="0">
                <a:latin typeface="+mj-ea"/>
              </a:rPr>
              <a:t>查询</a:t>
            </a:r>
            <a:r>
              <a:rPr lang="en-US" altLang="zh-CN" sz="2800" dirty="0" err="1">
                <a:latin typeface="+mj-ea"/>
              </a:rPr>
              <a:t>lca</a:t>
            </a:r>
            <a:r>
              <a:rPr lang="zh-CN" altLang="en-US" sz="2800" dirty="0">
                <a:latin typeface="+mj-ea"/>
              </a:rPr>
              <a:t>的时间效率最高，为</a:t>
            </a:r>
            <a:r>
              <a:rPr lang="en-US" altLang="zh-CN" sz="2800" dirty="0">
                <a:latin typeface="+mj-ea"/>
              </a:rPr>
              <a:t>O(1)</a:t>
            </a:r>
            <a:r>
              <a:rPr lang="zh-CN" altLang="en-US" sz="2800" dirty="0">
                <a:latin typeface="+mj-ea"/>
              </a:rPr>
              <a:t>时间</a:t>
            </a:r>
            <a:endParaRPr lang="zh-CN" altLang="en-US" sz="2800" dirty="0">
              <a:latin typeface="+mj-ea"/>
            </a:endParaRPr>
          </a:p>
        </p:txBody>
      </p:sp>
    </p:spTree>
    <p:extLst>
      <p:ext uri="{BB962C8B-B14F-4D97-AF65-F5344CB8AC3E}">
        <p14:creationId xmlns:p14="http://schemas.microsoft.com/office/powerpoint/2010/main" val="361700862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3"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最近公共祖先的求解</a:t>
            </a:r>
          </a:p>
        </p:txBody>
      </p:sp>
      <p:sp>
        <p:nvSpPr>
          <p:cNvPr id="10" name="矩形 9"/>
          <p:cNvSpPr/>
          <p:nvPr/>
        </p:nvSpPr>
        <p:spPr>
          <a:xfrm>
            <a:off x="126124" y="2150813"/>
            <a:ext cx="5927834" cy="2708420"/>
          </a:xfrm>
          <a:prstGeom prst="rect">
            <a:avLst/>
          </a:prstGeom>
        </p:spPr>
        <p:txBody>
          <a:bodyPr wrap="square" lIns="121907" tIns="60953" rIns="121907" bIns="60953">
            <a:spAutoFit/>
          </a:bodyPr>
          <a:lstStyle/>
          <a:p>
            <a:r>
              <a:rPr lang="zh-CN" altLang="en-US" sz="2800" dirty="0" smtClean="0">
                <a:latin typeface="+mj-ea"/>
              </a:rPr>
              <a:t>欧拉序</a:t>
            </a:r>
            <a:r>
              <a:rPr lang="zh-CN" altLang="en-US" sz="2800" dirty="0">
                <a:latin typeface="+mj-ea"/>
              </a:rPr>
              <a:t>，就是在</a:t>
            </a:r>
            <a:r>
              <a:rPr lang="en-US" altLang="zh-CN" sz="2800" dirty="0" err="1">
                <a:latin typeface="+mj-ea"/>
              </a:rPr>
              <a:t>dfs</a:t>
            </a:r>
            <a:r>
              <a:rPr lang="zh-CN" altLang="en-US" sz="2800" dirty="0">
                <a:latin typeface="+mj-ea"/>
              </a:rPr>
              <a:t>时，进入该点的子树，和从该点出来的子树，我们都记录下对应的时间戳，时间戳是递增的，从进入当前点</a:t>
            </a:r>
            <a:r>
              <a:rPr lang="en-US" altLang="zh-CN" sz="2800" dirty="0">
                <a:latin typeface="+mj-ea"/>
              </a:rPr>
              <a:t>u</a:t>
            </a:r>
            <a:r>
              <a:rPr lang="zh-CN" altLang="en-US" sz="2800" dirty="0">
                <a:latin typeface="+mj-ea"/>
              </a:rPr>
              <a:t>的子树，到从当前点</a:t>
            </a:r>
            <a:r>
              <a:rPr lang="en-US" altLang="zh-CN" sz="2800" dirty="0">
                <a:latin typeface="+mj-ea"/>
              </a:rPr>
              <a:t>u</a:t>
            </a:r>
            <a:r>
              <a:rPr lang="zh-CN" altLang="en-US" sz="2800" dirty="0">
                <a:latin typeface="+mj-ea"/>
              </a:rPr>
              <a:t>的子树出来，其时间戳最小的就是结点</a:t>
            </a:r>
            <a:r>
              <a:rPr lang="en-US" altLang="zh-CN" sz="2800" dirty="0">
                <a:latin typeface="+mj-ea"/>
              </a:rPr>
              <a:t>u</a:t>
            </a:r>
            <a:r>
              <a:rPr lang="zh-CN" altLang="en-US" sz="2800" dirty="0">
                <a:latin typeface="+mj-ea"/>
              </a:rPr>
              <a:t>了</a:t>
            </a:r>
            <a:r>
              <a:rPr lang="zh-CN" altLang="en-US" sz="2800" dirty="0" smtClean="0">
                <a:latin typeface="+mj-ea"/>
              </a:rPr>
              <a:t>。</a:t>
            </a:r>
            <a:endParaRPr lang="zh-CN" altLang="en-US" sz="2800" dirty="0">
              <a:latin typeface="+mj-ea"/>
            </a:endParaRPr>
          </a:p>
        </p:txBody>
      </p:sp>
      <p:sp>
        <p:nvSpPr>
          <p:cNvPr id="11" name="矩形 10"/>
          <p:cNvSpPr/>
          <p:nvPr/>
        </p:nvSpPr>
        <p:spPr>
          <a:xfrm>
            <a:off x="126124" y="5011355"/>
            <a:ext cx="5927834" cy="1846645"/>
          </a:xfrm>
          <a:prstGeom prst="rect">
            <a:avLst/>
          </a:prstGeom>
        </p:spPr>
        <p:txBody>
          <a:bodyPr wrap="square" lIns="121907" tIns="60953" rIns="121907" bIns="60953">
            <a:spAutoFit/>
          </a:bodyPr>
          <a:lstStyle/>
          <a:p>
            <a:r>
              <a:rPr lang="zh-CN" altLang="en-US" sz="2800" dirty="0">
                <a:latin typeface="+mj-ea"/>
              </a:rPr>
              <a:t>那么要查找树上任意两个结点</a:t>
            </a:r>
            <a:r>
              <a:rPr lang="en-US" altLang="zh-CN" sz="2800" dirty="0">
                <a:latin typeface="+mj-ea"/>
              </a:rPr>
              <a:t>u</a:t>
            </a:r>
            <a:r>
              <a:rPr lang="zh-CN" altLang="en-US" sz="2800" dirty="0">
                <a:latin typeface="+mj-ea"/>
              </a:rPr>
              <a:t>和</a:t>
            </a:r>
            <a:r>
              <a:rPr lang="en-US" altLang="zh-CN" sz="2800" dirty="0">
                <a:latin typeface="+mj-ea"/>
              </a:rPr>
              <a:t>v</a:t>
            </a:r>
            <a:r>
              <a:rPr lang="zh-CN" altLang="en-US" sz="2800" dirty="0">
                <a:latin typeface="+mj-ea"/>
              </a:rPr>
              <a:t>的公共祖先，只需要查询这个区间最小的那个时间戳对应的结点，就是我们要找的最近公共祖先了。</a:t>
            </a:r>
            <a:endParaRPr lang="zh-CN" altLang="en-US" sz="2800" dirty="0">
              <a:latin typeface="+mj-ea"/>
            </a:endParaRPr>
          </a:p>
        </p:txBody>
      </p:sp>
    </p:spTree>
    <p:extLst>
      <p:ext uri="{BB962C8B-B14F-4D97-AF65-F5344CB8AC3E}">
        <p14:creationId xmlns:p14="http://schemas.microsoft.com/office/powerpoint/2010/main" val="227598415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46" name="矩形 45"/>
          <p:cNvSpPr/>
          <p:nvPr/>
        </p:nvSpPr>
        <p:spPr>
          <a:xfrm>
            <a:off x="-370325" y="2128436"/>
            <a:ext cx="7236372" cy="3429451"/>
          </a:xfrm>
          <a:prstGeom prst="rect">
            <a:avLst/>
          </a:prstGeom>
        </p:spPr>
        <p:txBody>
          <a:bodyPr wrap="square" lIns="216000" tIns="60953" rIns="1044000" bIns="60953" anchor="b" anchorCtr="1">
            <a:spAutoFit/>
          </a:bodyPr>
          <a:lstStyle/>
          <a:p>
            <a:pPr marL="87630">
              <a:lnSpc>
                <a:spcPct val="130000"/>
              </a:lnSpc>
              <a:spcBef>
                <a:spcPts val="800"/>
              </a:spcBef>
            </a:pPr>
            <a:r>
              <a:rPr lang="en-US" altLang="zh-CN" sz="2800" dirty="0" err="1">
                <a:latin typeface="+mj-ea"/>
              </a:rPr>
              <a:t>dfn</a:t>
            </a:r>
            <a:r>
              <a:rPr lang="zh-CN" altLang="en-US" sz="2800" dirty="0">
                <a:latin typeface="+mj-ea"/>
              </a:rPr>
              <a:t>序记录每个结点的</a:t>
            </a:r>
            <a:r>
              <a:rPr lang="en-US" altLang="zh-CN" sz="2800" dirty="0" err="1">
                <a:latin typeface="+mj-ea"/>
              </a:rPr>
              <a:t>dfn</a:t>
            </a:r>
            <a:r>
              <a:rPr lang="zh-CN" altLang="en-US" sz="2800" dirty="0">
                <a:latin typeface="+mj-ea"/>
              </a:rPr>
              <a:t>序和其自身子树能达到的最小序</a:t>
            </a:r>
            <a:r>
              <a:rPr lang="en-US" altLang="zh-CN" sz="2800" dirty="0">
                <a:latin typeface="+mj-ea"/>
              </a:rPr>
              <a:t>low</a:t>
            </a:r>
            <a:r>
              <a:rPr lang="zh-CN" altLang="en-US" sz="2800" dirty="0">
                <a:latin typeface="+mj-ea"/>
              </a:rPr>
              <a:t>。对于树上父子边</a:t>
            </a:r>
            <a:r>
              <a:rPr lang="en-US" altLang="zh-CN" sz="2800" dirty="0">
                <a:latin typeface="+mj-ea"/>
              </a:rPr>
              <a:t>u-&gt;v</a:t>
            </a:r>
            <a:r>
              <a:rPr lang="zh-CN" altLang="en-US" sz="2800" dirty="0">
                <a:latin typeface="+mj-ea"/>
              </a:rPr>
              <a:t>，如果</a:t>
            </a:r>
            <a:r>
              <a:rPr lang="en-US" altLang="zh-CN" sz="2800" dirty="0" err="1">
                <a:latin typeface="+mj-ea"/>
              </a:rPr>
              <a:t>dfn</a:t>
            </a:r>
            <a:r>
              <a:rPr lang="en-US" altLang="zh-CN" sz="2800" dirty="0">
                <a:latin typeface="+mj-ea"/>
              </a:rPr>
              <a:t>[u]&lt;low[v]</a:t>
            </a:r>
            <a:r>
              <a:rPr lang="zh-CN" altLang="en-US" sz="2800" dirty="0">
                <a:latin typeface="+mj-ea"/>
              </a:rPr>
              <a:t>，即子结点</a:t>
            </a:r>
            <a:r>
              <a:rPr lang="en-US" altLang="zh-CN" sz="2800" dirty="0">
                <a:latin typeface="+mj-ea"/>
              </a:rPr>
              <a:t>v</a:t>
            </a:r>
            <a:r>
              <a:rPr lang="zh-CN" altLang="en-US" sz="2800" dirty="0">
                <a:latin typeface="+mj-ea"/>
              </a:rPr>
              <a:t>不通过</a:t>
            </a:r>
            <a:r>
              <a:rPr lang="en-US" altLang="zh-CN" sz="2800" dirty="0">
                <a:latin typeface="+mj-ea"/>
              </a:rPr>
              <a:t>u-v</a:t>
            </a:r>
            <a:r>
              <a:rPr lang="zh-CN" altLang="en-US" sz="2800" dirty="0">
                <a:latin typeface="+mj-ea"/>
              </a:rPr>
              <a:t>这条边不能到达树中</a:t>
            </a:r>
            <a:r>
              <a:rPr lang="en-US" altLang="zh-CN" sz="2800" dirty="0">
                <a:latin typeface="+mj-ea"/>
              </a:rPr>
              <a:t>u</a:t>
            </a:r>
            <a:r>
              <a:rPr lang="zh-CN" altLang="en-US" sz="2800" dirty="0">
                <a:latin typeface="+mj-ea"/>
              </a:rPr>
              <a:t>以上的结点，说明当前这条边</a:t>
            </a:r>
            <a:r>
              <a:rPr lang="en-US" altLang="zh-CN" sz="2800" dirty="0">
                <a:latin typeface="+mj-ea"/>
              </a:rPr>
              <a:t>u-v</a:t>
            </a:r>
            <a:r>
              <a:rPr lang="zh-CN" altLang="en-US" sz="2800" dirty="0">
                <a:latin typeface="+mj-ea"/>
              </a:rPr>
              <a:t>为割边，即桥。</a:t>
            </a: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en-US" altLang="zh-CN" sz="2800" dirty="0" err="1" smtClean="0">
                <a:latin typeface="+mj-ea"/>
              </a:rPr>
              <a:t>Tarjan</a:t>
            </a:r>
            <a:r>
              <a:rPr lang="zh-CN" altLang="en-US" sz="2800" dirty="0">
                <a:latin typeface="+mj-ea"/>
              </a:rPr>
              <a:t>算法求无向图中的桥</a:t>
            </a:r>
          </a:p>
        </p:txBody>
      </p:sp>
      <p:sp>
        <p:nvSpPr>
          <p:cNvPr id="13" name="矩形 12"/>
          <p:cNvSpPr/>
          <p:nvPr/>
        </p:nvSpPr>
        <p:spPr>
          <a:xfrm>
            <a:off x="6380915" y="4771760"/>
            <a:ext cx="5538696" cy="1846645"/>
          </a:xfrm>
          <a:prstGeom prst="rect">
            <a:avLst/>
          </a:prstGeom>
        </p:spPr>
        <p:txBody>
          <a:bodyPr wrap="square" lIns="121907" tIns="60953" rIns="121907" bIns="60953">
            <a:spAutoFit/>
          </a:bodyPr>
          <a:lstStyle/>
          <a:p>
            <a:r>
              <a:rPr lang="zh-CN" altLang="en-US" sz="2800" dirty="0">
                <a:latin typeface="+mj-ea"/>
              </a:rPr>
              <a:t>用</a:t>
            </a:r>
            <a:r>
              <a:rPr lang="en-US" altLang="zh-CN" sz="2800" dirty="0" err="1">
                <a:latin typeface="+mj-ea"/>
              </a:rPr>
              <a:t>tarjan</a:t>
            </a:r>
            <a:r>
              <a:rPr lang="zh-CN" altLang="en-US" sz="2800" dirty="0">
                <a:latin typeface="+mj-ea"/>
              </a:rPr>
              <a:t>求无向图中的桥，只需用一遍</a:t>
            </a:r>
            <a:r>
              <a:rPr lang="en-US" altLang="zh-CN" sz="2800" dirty="0" err="1">
                <a:latin typeface="+mj-ea"/>
              </a:rPr>
              <a:t>dfs</a:t>
            </a:r>
            <a:r>
              <a:rPr lang="zh-CN" altLang="en-US" sz="2800" dirty="0">
                <a:latin typeface="+mj-ea"/>
              </a:rPr>
              <a:t>即可找出图中所有的桥，其时间复杂度为</a:t>
            </a:r>
            <a:r>
              <a:rPr lang="en-US" altLang="zh-CN" sz="2800" dirty="0">
                <a:latin typeface="+mj-ea"/>
              </a:rPr>
              <a:t>O(</a:t>
            </a:r>
            <a:r>
              <a:rPr lang="en-US" altLang="zh-CN" sz="2800" dirty="0" err="1">
                <a:latin typeface="+mj-ea"/>
              </a:rPr>
              <a:t>n+m</a:t>
            </a:r>
            <a:r>
              <a:rPr lang="en-US" altLang="zh-CN" sz="2800" dirty="0">
                <a:latin typeface="+mj-ea"/>
              </a:rPr>
              <a:t>)</a:t>
            </a:r>
            <a:r>
              <a:rPr lang="zh-CN" altLang="en-US" sz="2800" dirty="0">
                <a:latin typeface="+mj-ea"/>
              </a:rPr>
              <a:t>，其中</a:t>
            </a:r>
            <a:r>
              <a:rPr lang="en-US" altLang="zh-CN" sz="2800" dirty="0">
                <a:latin typeface="+mj-ea"/>
              </a:rPr>
              <a:t>n</a:t>
            </a:r>
            <a:r>
              <a:rPr lang="zh-CN" altLang="en-US" sz="2800" dirty="0">
                <a:latin typeface="+mj-ea"/>
              </a:rPr>
              <a:t>、</a:t>
            </a:r>
            <a:r>
              <a:rPr lang="en-US" altLang="zh-CN" sz="2800" dirty="0">
                <a:latin typeface="+mj-ea"/>
              </a:rPr>
              <a:t>m</a:t>
            </a:r>
            <a:r>
              <a:rPr lang="zh-CN" altLang="en-US" sz="2800" dirty="0">
                <a:latin typeface="+mj-ea"/>
              </a:rPr>
              <a:t>为结点数、边数。</a:t>
            </a:r>
          </a:p>
        </p:txBody>
      </p:sp>
    </p:spTree>
    <p:extLst>
      <p:ext uri="{BB962C8B-B14F-4D97-AF65-F5344CB8AC3E}">
        <p14:creationId xmlns:p14="http://schemas.microsoft.com/office/powerpoint/2010/main" val="11275185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03</a:t>
            </a:r>
            <a:endParaRPr lang="en-US" altLang="zh-CN" sz="6600" dirty="0">
              <a:solidFill>
                <a:schemeClr val="bg1"/>
              </a:solidFill>
              <a:cs typeface="+mn-ea"/>
              <a:sym typeface="+mn-lt"/>
            </a:endParaRPr>
          </a:p>
        </p:txBody>
      </p:sp>
      <p:sp>
        <p:nvSpPr>
          <p:cNvPr id="30" name="TextBox 3"/>
          <p:cNvSpPr txBox="1"/>
          <p:nvPr/>
        </p:nvSpPr>
        <p:spPr>
          <a:xfrm>
            <a:off x="2898812" y="3982943"/>
            <a:ext cx="2099287" cy="677104"/>
          </a:xfrm>
          <a:prstGeom prst="rect">
            <a:avLst/>
          </a:prstGeom>
          <a:noFill/>
        </p:spPr>
        <p:txBody>
          <a:bodyPr wrap="none" lIns="121917" tIns="60958" rIns="121917" bIns="60958" rtlCol="0">
            <a:spAutoFit/>
          </a:bodyPr>
          <a:lstStyle/>
          <a:p>
            <a:pPr algn="ctr"/>
            <a:r>
              <a:rPr lang="zh-CN" altLang="en-US" sz="3600" b="1" dirty="0" smtClean="0">
                <a:solidFill>
                  <a:schemeClr val="bg1"/>
                </a:solidFill>
                <a:cs typeface="+mn-ea"/>
                <a:sym typeface="+mn-lt"/>
              </a:rPr>
              <a:t>问题求解</a:t>
            </a:r>
            <a:endParaRPr lang="en-US" altLang="zh-CN" sz="3600" b="1" dirty="0" smtClean="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37671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p:stCondLst>
                                    <p:cond delay="0"/>
                                  </p:st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6"/>
          <a:srcRect l="41920" t="6248" r="6951" b="65626"/>
          <a:stretch>
            <a:fillRect/>
          </a:stretch>
        </p:blipFill>
        <p:spPr>
          <a:xfrm>
            <a:off x="-70041" y="0"/>
            <a:ext cx="12331700" cy="6858000"/>
          </a:xfrm>
          <a:prstGeom prst="rect">
            <a:avLst/>
          </a:prstGeom>
        </p:spPr>
      </p:pic>
      <p:grpSp>
        <p:nvGrpSpPr>
          <p:cNvPr id="3" name="组合 2"/>
          <p:cNvGrpSpPr/>
          <p:nvPr/>
        </p:nvGrpSpPr>
        <p:grpSpPr>
          <a:xfrm>
            <a:off x="201003" y="2270765"/>
            <a:ext cx="12834640" cy="2270604"/>
            <a:chOff x="22860" y="2034524"/>
            <a:chExt cx="12169140" cy="2152987"/>
          </a:xfrm>
        </p:grpSpPr>
        <p:cxnSp>
          <p:nvCxnSpPr>
            <p:cNvPr id="39" name="直接连接符 38"/>
            <p:cNvCxnSpPr/>
            <p:nvPr/>
          </p:nvCxnSpPr>
          <p:spPr>
            <a:xfrm>
              <a:off x="22860" y="2652734"/>
              <a:ext cx="12169140" cy="0"/>
            </a:xfrm>
            <a:prstGeom prst="line">
              <a:avLst/>
            </a:prstGeom>
            <a:noFill/>
            <a:ln w="63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40" name="椭圆 39"/>
            <p:cNvSpPr/>
            <p:nvPr/>
          </p:nvSpPr>
          <p:spPr>
            <a:xfrm>
              <a:off x="750549" y="2034524"/>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TextBox 85"/>
            <p:cNvSpPr txBox="1"/>
            <p:nvPr/>
          </p:nvSpPr>
          <p:spPr>
            <a:xfrm>
              <a:off x="963640" y="2251403"/>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01</a:t>
              </a:r>
            </a:p>
          </p:txBody>
        </p:sp>
        <p:sp>
          <p:nvSpPr>
            <p:cNvPr id="42" name="椭圆 41"/>
            <p:cNvSpPr/>
            <p:nvPr/>
          </p:nvSpPr>
          <p:spPr>
            <a:xfrm>
              <a:off x="3362443" y="2040256"/>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6137378" y="2040563"/>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TextBox 94"/>
            <p:cNvSpPr txBox="1"/>
            <p:nvPr/>
          </p:nvSpPr>
          <p:spPr>
            <a:xfrm>
              <a:off x="3579599" y="2268012"/>
              <a:ext cx="789921" cy="757451"/>
            </a:xfrm>
            <a:prstGeom prst="rect">
              <a:avLst/>
            </a:prstGeom>
            <a:noFill/>
            <a:ln>
              <a:noFill/>
            </a:ln>
          </p:spPr>
          <p:txBody>
            <a:bodyPr wrap="none" rtlCol="0">
              <a:spAutoFit/>
            </a:bodyPr>
            <a:lstStyle/>
            <a:p>
              <a:pPr algn="ctr"/>
              <a:r>
                <a:rPr lang="en-US" altLang="zh-CN" sz="4600" dirty="0">
                  <a:solidFill>
                    <a:srgbClr val="2C9EFF"/>
                  </a:solidFill>
                  <a:cs typeface="+mn-ea"/>
                  <a:sym typeface="+mn-lt"/>
                </a:rPr>
                <a:t>02</a:t>
              </a:r>
            </a:p>
          </p:txBody>
        </p:sp>
        <p:sp>
          <p:nvSpPr>
            <p:cNvPr id="50" name="TextBox 95"/>
            <p:cNvSpPr txBox="1"/>
            <p:nvPr/>
          </p:nvSpPr>
          <p:spPr>
            <a:xfrm>
              <a:off x="6350469" y="2273391"/>
              <a:ext cx="798243" cy="758768"/>
            </a:xfrm>
            <a:prstGeom prst="rect">
              <a:avLst/>
            </a:prstGeom>
            <a:noFill/>
          </p:spPr>
          <p:txBody>
            <a:bodyPr wrap="none" rtlCol="0">
              <a:spAutoFit/>
            </a:bodyPr>
            <a:lstStyle/>
            <a:p>
              <a:pPr algn="ctr"/>
              <a:r>
                <a:rPr lang="en-US" altLang="zh-CN" sz="4600" dirty="0">
                  <a:solidFill>
                    <a:srgbClr val="2C9EFF"/>
                  </a:solidFill>
                  <a:cs typeface="+mn-ea"/>
                  <a:sym typeface="+mn-lt"/>
                </a:rPr>
                <a:t>03</a:t>
              </a:r>
            </a:p>
          </p:txBody>
        </p:sp>
        <p:sp>
          <p:nvSpPr>
            <p:cNvPr id="18" name="TextBox 17"/>
            <p:cNvSpPr txBox="1"/>
            <p:nvPr/>
          </p:nvSpPr>
          <p:spPr>
            <a:xfrm>
              <a:off x="200184" y="3735168"/>
              <a:ext cx="2362749" cy="452343"/>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问题描述</a:t>
              </a:r>
              <a:endParaRPr lang="zh-CN" altLang="en-US" sz="2800" b="1" kern="0" dirty="0" smtClean="0">
                <a:solidFill>
                  <a:srgbClr val="0070C0"/>
                </a:solidFill>
                <a:cs typeface="+mn-ea"/>
                <a:sym typeface="+mn-lt"/>
              </a:endParaRPr>
            </a:p>
          </p:txBody>
        </p:sp>
        <p:sp>
          <p:nvSpPr>
            <p:cNvPr id="20" name="TextBox 19"/>
            <p:cNvSpPr txBox="1"/>
            <p:nvPr/>
          </p:nvSpPr>
          <p:spPr>
            <a:xfrm>
              <a:off x="2750548" y="3735168"/>
              <a:ext cx="2092207"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a:solidFill>
                    <a:srgbClr val="0070C0"/>
                  </a:solidFill>
                  <a:cs typeface="+mn-ea"/>
                  <a:sym typeface="+mn-lt"/>
                </a:rPr>
                <a:t>前</a:t>
              </a:r>
              <a:r>
                <a:rPr lang="zh-CN" altLang="en-US" sz="2800" b="1" kern="0" dirty="0" smtClean="0">
                  <a:solidFill>
                    <a:srgbClr val="0070C0"/>
                  </a:solidFill>
                  <a:cs typeface="+mn-ea"/>
                  <a:sym typeface="+mn-lt"/>
                </a:rPr>
                <a:t>置技能</a:t>
              </a:r>
              <a:endParaRPr lang="zh-CN" altLang="en-US" sz="2800" b="1" kern="0" dirty="0">
                <a:solidFill>
                  <a:srgbClr val="0070C0"/>
                </a:solidFill>
                <a:cs typeface="+mn-ea"/>
                <a:sym typeface="+mn-lt"/>
              </a:endParaRPr>
            </a:p>
          </p:txBody>
        </p:sp>
        <p:sp>
          <p:nvSpPr>
            <p:cNvPr id="22" name="TextBox 21"/>
            <p:cNvSpPr txBox="1"/>
            <p:nvPr/>
          </p:nvSpPr>
          <p:spPr>
            <a:xfrm>
              <a:off x="5160686" y="3735168"/>
              <a:ext cx="3054924"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问题求解</a:t>
              </a:r>
              <a:endParaRPr lang="zh-CN" altLang="en-US" sz="2800" b="1" kern="0" dirty="0" smtClean="0">
                <a:solidFill>
                  <a:srgbClr val="0070C0"/>
                </a:solidFill>
                <a:cs typeface="+mn-ea"/>
                <a:sym typeface="+mn-lt"/>
              </a:endParaRPr>
            </a:p>
          </p:txBody>
        </p:sp>
        <p:sp>
          <p:nvSpPr>
            <p:cNvPr id="16" name="椭圆 15"/>
            <p:cNvSpPr/>
            <p:nvPr/>
          </p:nvSpPr>
          <p:spPr>
            <a:xfrm>
              <a:off x="8832961" y="2040564"/>
              <a:ext cx="1224425" cy="1224425"/>
            </a:xfrm>
            <a:prstGeom prst="ellipse">
              <a:avLst/>
            </a:prstGeom>
            <a:gradFill>
              <a:gsLst>
                <a:gs pos="0">
                  <a:srgbClr val="C5E2FF"/>
                </a:gs>
                <a:gs pos="52000">
                  <a:srgbClr val="D9D3FF"/>
                </a:gs>
                <a:gs pos="100000">
                  <a:schemeClr val="accent1">
                    <a:lumMod val="30000"/>
                    <a:lumOff val="70000"/>
                  </a:schemeClr>
                </a:gs>
              </a:gsLst>
              <a:lin ang="18900000" scaled="0"/>
            </a:gradFill>
            <a:ln w="38100">
              <a:noFill/>
            </a:ln>
            <a:effectLst>
              <a:outerShdw blurRad="152400" dist="127000" dir="2700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TextBox 95"/>
            <p:cNvSpPr txBox="1"/>
            <p:nvPr/>
          </p:nvSpPr>
          <p:spPr>
            <a:xfrm>
              <a:off x="9046052" y="2273349"/>
              <a:ext cx="798244" cy="758768"/>
            </a:xfrm>
            <a:prstGeom prst="rect">
              <a:avLst/>
            </a:prstGeom>
            <a:noFill/>
          </p:spPr>
          <p:txBody>
            <a:bodyPr wrap="none" rtlCol="0">
              <a:spAutoFit/>
            </a:bodyPr>
            <a:lstStyle/>
            <a:p>
              <a:pPr algn="ctr"/>
              <a:r>
                <a:rPr lang="en-US" altLang="zh-CN" sz="4600" dirty="0" smtClean="0">
                  <a:solidFill>
                    <a:srgbClr val="2C9EFF"/>
                  </a:solidFill>
                  <a:cs typeface="+mn-ea"/>
                  <a:sym typeface="+mn-lt"/>
                </a:rPr>
                <a:t>04</a:t>
              </a:r>
              <a:endParaRPr lang="en-US" altLang="zh-CN" sz="4600" dirty="0">
                <a:solidFill>
                  <a:srgbClr val="2C9EFF"/>
                </a:solidFill>
                <a:cs typeface="+mn-ea"/>
                <a:sym typeface="+mn-lt"/>
              </a:endParaRPr>
            </a:p>
          </p:txBody>
        </p:sp>
        <p:sp>
          <p:nvSpPr>
            <p:cNvPr id="19" name="TextBox 21"/>
            <p:cNvSpPr txBox="1"/>
            <p:nvPr/>
          </p:nvSpPr>
          <p:spPr>
            <a:xfrm>
              <a:off x="8215610" y="3735168"/>
              <a:ext cx="3054924" cy="451580"/>
            </a:xfrm>
            <a:prstGeom prst="rect">
              <a:avLst/>
            </a:prstGeom>
            <a:noFill/>
          </p:spPr>
          <p:txBody>
            <a:bodyPr wrap="square" lIns="0" rIns="0" bIns="0" rtlCol="0">
              <a:spAutoFit/>
            </a:bodyPr>
            <a:lstStyle/>
            <a:p>
              <a:pPr algn="ctr" defTabSz="963930" fontAlgn="auto">
                <a:spcBef>
                  <a:spcPts val="0"/>
                </a:spcBef>
                <a:spcAft>
                  <a:spcPts val="0"/>
                </a:spcAft>
                <a:tabLst>
                  <a:tab pos="1081405" algn="l"/>
                </a:tabLst>
                <a:defRPr/>
              </a:pPr>
              <a:r>
                <a:rPr lang="zh-CN" altLang="en-US" sz="2800" b="1" kern="0" dirty="0" smtClean="0">
                  <a:solidFill>
                    <a:srgbClr val="0070C0"/>
                  </a:solidFill>
                  <a:cs typeface="+mn-ea"/>
                  <a:sym typeface="+mn-lt"/>
                </a:rPr>
                <a:t>算法比较与分析</a:t>
              </a:r>
              <a:endParaRPr lang="zh-CN" altLang="en-US" sz="2800" b="1" kern="0" dirty="0" smtClean="0">
                <a:solidFill>
                  <a:srgbClr val="0070C0"/>
                </a:solidFill>
                <a:cs typeface="+mn-ea"/>
                <a:sym typeface="+mn-lt"/>
              </a:endParaRPr>
            </a:p>
          </p:txBody>
        </p:sp>
      </p:grpSp>
      <p:sp>
        <p:nvSpPr>
          <p:cNvPr id="75" name="MH_Others_1"/>
          <p:cNvSpPr txBox="1"/>
          <p:nvPr>
            <p:custDataLst>
              <p:tags r:id="rId2"/>
            </p:custDataLst>
          </p:nvPr>
        </p:nvSpPr>
        <p:spPr>
          <a:xfrm>
            <a:off x="4501048" y="660643"/>
            <a:ext cx="2117275" cy="653727"/>
          </a:xfrm>
          <a:prstGeom prst="rect">
            <a:avLst/>
          </a:prstGeom>
          <a:noFill/>
        </p:spPr>
        <p:txBody>
          <a:bodyPr wrap="square" lIns="0" tIns="0" rIns="0" bIns="0" rtlCol="0" anchor="ctr" anchorCtr="0">
            <a:noAutofit/>
          </a:bodyPr>
          <a:lstStyle/>
          <a:p>
            <a:pPr algn="ctr"/>
            <a:r>
              <a:rPr lang="zh-CN" altLang="en-US" sz="4800" dirty="0">
                <a:solidFill>
                  <a:schemeClr val="bg1"/>
                </a:solidFill>
                <a:cs typeface="+mn-ea"/>
                <a:sym typeface="+mn-lt"/>
              </a:rPr>
              <a:t>目录</a:t>
            </a:r>
          </a:p>
        </p:txBody>
      </p:sp>
      <p:sp>
        <p:nvSpPr>
          <p:cNvPr id="76" name="MH_Others_2"/>
          <p:cNvSpPr txBox="1"/>
          <p:nvPr>
            <p:custDataLst>
              <p:tags r:id="rId3"/>
            </p:custDataLst>
          </p:nvPr>
        </p:nvSpPr>
        <p:spPr>
          <a:xfrm>
            <a:off x="4375364" y="1273710"/>
            <a:ext cx="2613255" cy="461665"/>
          </a:xfrm>
          <a:prstGeom prst="rect">
            <a:avLst/>
          </a:prstGeom>
          <a:noFill/>
        </p:spPr>
        <p:txBody>
          <a:bodyPr wrap="square">
            <a:spAutoFit/>
          </a:bodyPr>
          <a:lstStyle/>
          <a:p>
            <a:pPr algn="ctr">
              <a:defRPr/>
            </a:pPr>
            <a:r>
              <a:rPr lang="en-US" altLang="zh-CN" sz="2400" spc="400" dirty="0">
                <a:solidFill>
                  <a:schemeClr val="bg1"/>
                </a:solidFill>
                <a:cs typeface="+mn-ea"/>
                <a:sym typeface="+mn-lt"/>
              </a:rPr>
              <a:t>CONTENTS</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randombar(horizontal)">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46761" y="2205047"/>
            <a:ext cx="7236372" cy="17489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先求出原图的连通分量数，然后枚举每条边，如果删去该边后，原图连通分量数增多了，说明该边是桥。</a:t>
            </a: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a:t>
            </a:r>
          </a:p>
        </p:txBody>
      </p:sp>
      <p:sp>
        <p:nvSpPr>
          <p:cNvPr id="9" name="矩形 8"/>
          <p:cNvSpPr/>
          <p:nvPr/>
        </p:nvSpPr>
        <p:spPr>
          <a:xfrm>
            <a:off x="4425239" y="4194795"/>
            <a:ext cx="7611734" cy="246630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枚举每条边，所耗时间为</a:t>
            </a:r>
            <a:r>
              <a:rPr lang="en-US" altLang="zh-CN" sz="2800" dirty="0">
                <a:latin typeface="+mj-ea"/>
              </a:rPr>
              <a:t>O(m)</a:t>
            </a:r>
            <a:r>
              <a:rPr lang="zh-CN" altLang="en-US" sz="2800" dirty="0">
                <a:latin typeface="+mj-ea"/>
              </a:rPr>
              <a:t>，计算当前图连通分量数，需要</a:t>
            </a:r>
            <a:r>
              <a:rPr lang="zh-CN" altLang="en-US" sz="2800" dirty="0" smtClean="0">
                <a:latin typeface="+mj-ea"/>
              </a:rPr>
              <a:t>时间为</a:t>
            </a:r>
            <a:r>
              <a:rPr lang="en-US" altLang="zh-CN" sz="2800" dirty="0" smtClean="0">
                <a:latin typeface="+mj-ea"/>
              </a:rPr>
              <a:t>O(</a:t>
            </a:r>
            <a:r>
              <a:rPr lang="en-US" altLang="zh-CN" sz="2800" dirty="0" err="1" smtClean="0">
                <a:latin typeface="+mj-ea"/>
              </a:rPr>
              <a:t>n+m</a:t>
            </a:r>
            <a:r>
              <a:rPr lang="en-US" altLang="zh-CN" sz="2800" dirty="0">
                <a:latin typeface="+mj-ea"/>
              </a:rPr>
              <a:t>)</a:t>
            </a:r>
          </a:p>
          <a:p>
            <a:pPr marL="87630">
              <a:lnSpc>
                <a:spcPct val="130000"/>
              </a:lnSpc>
              <a:spcBef>
                <a:spcPts val="800"/>
              </a:spcBef>
            </a:pPr>
            <a:r>
              <a:rPr lang="zh-CN" altLang="en-US" sz="2800" dirty="0">
                <a:latin typeface="+mj-ea"/>
              </a:rPr>
              <a:t>所以整体上，该算法时间复杂度为</a:t>
            </a:r>
            <a:r>
              <a:rPr lang="en-US" altLang="zh-CN" sz="2800" dirty="0">
                <a:latin typeface="+mj-ea"/>
              </a:rPr>
              <a:t>O(m*(</a:t>
            </a:r>
            <a:r>
              <a:rPr lang="en-US" altLang="zh-CN" sz="2800" dirty="0" err="1">
                <a:latin typeface="+mj-ea"/>
              </a:rPr>
              <a:t>n+m</a:t>
            </a:r>
            <a:r>
              <a:rPr lang="en-US" altLang="zh-CN" sz="2800" dirty="0">
                <a:latin typeface="+mj-ea"/>
              </a:rPr>
              <a:t>))</a:t>
            </a:r>
            <a:r>
              <a:rPr lang="zh-CN" altLang="en-US" sz="2800" dirty="0">
                <a:latin typeface="+mj-ea"/>
              </a:rPr>
              <a:t>。</a:t>
            </a:r>
          </a:p>
        </p:txBody>
      </p:sp>
    </p:spTree>
    <p:extLst>
      <p:ext uri="{BB962C8B-B14F-4D97-AF65-F5344CB8AC3E}">
        <p14:creationId xmlns:p14="http://schemas.microsoft.com/office/powerpoint/2010/main" val="3668334263"/>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862" y="2520036"/>
            <a:ext cx="5538696" cy="1846645"/>
          </a:xfrm>
          <a:prstGeom prst="rect">
            <a:avLst/>
          </a:prstGeom>
        </p:spPr>
        <p:txBody>
          <a:bodyPr wrap="square" lIns="121907" tIns="60953" rIns="121907" bIns="60953">
            <a:spAutoFit/>
          </a:bodyPr>
          <a:lstStyle/>
          <a:p>
            <a:r>
              <a:rPr lang="zh-CN" altLang="en-US" sz="2800" dirty="0" smtClean="0">
                <a:latin typeface="+mj-ea"/>
                <a:ea typeface="+mj-ea"/>
              </a:rPr>
              <a:t>先求出原图的连通分量的个数，枚举每条边，如果删去该边后，图的连通分量数增多了，说明该边是桥</a:t>
            </a:r>
            <a:r>
              <a:rPr lang="en-US" altLang="zh-CN" sz="2800" dirty="0" smtClean="0">
                <a:latin typeface="+mj-ea"/>
                <a:ea typeface="+mj-ea"/>
              </a:rPr>
              <a:t>       </a:t>
            </a:r>
            <a:endParaRPr lang="zh-CN" altLang="zh-CN" sz="2800" dirty="0">
              <a:latin typeface="+mj-ea"/>
              <a:ea typeface="+mj-ea"/>
            </a:endParaRPr>
          </a:p>
        </p:txBody>
      </p:sp>
      <p:sp>
        <p:nvSpPr>
          <p:cNvPr id="2" name="椭圆 1"/>
          <p:cNvSpPr/>
          <p:nvPr/>
        </p:nvSpPr>
        <p:spPr>
          <a:xfrm>
            <a:off x="6763407"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7465159"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166911"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865274"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865274" y="379160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8865274"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8865647"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166911"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7462143"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6757375"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6757375" y="443404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767108"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7495532"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166833" y="3815254"/>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8163373"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495532"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stCxn id="2" idx="6"/>
          </p:cNvCxnSpPr>
          <p:nvPr/>
        </p:nvCxnSpPr>
        <p:spPr>
          <a:xfrm>
            <a:off x="7078717"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7" name="直接连接符 36"/>
          <p:cNvCxnSpPr/>
          <p:nvPr/>
        </p:nvCxnSpPr>
        <p:spPr>
          <a:xfrm>
            <a:off x="8290804"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8" name="直接连接符 37"/>
          <p:cNvCxnSpPr/>
          <p:nvPr/>
        </p:nvCxnSpPr>
        <p:spPr>
          <a:xfrm>
            <a:off x="8437747"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39" name="直接连接符 38"/>
          <p:cNvCxnSpPr/>
          <p:nvPr/>
        </p:nvCxnSpPr>
        <p:spPr>
          <a:xfrm>
            <a:off x="8290804"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40" name="直接连接符 39"/>
          <p:cNvCxnSpPr/>
          <p:nvPr/>
        </p:nvCxnSpPr>
        <p:spPr>
          <a:xfrm>
            <a:off x="7034616"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41" name="直接连接符 40"/>
          <p:cNvCxnSpPr/>
          <p:nvPr/>
        </p:nvCxnSpPr>
        <p:spPr>
          <a:xfrm>
            <a:off x="6921062"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15" name="直接连接符 14"/>
          <p:cNvCxnSpPr/>
          <p:nvPr/>
        </p:nvCxnSpPr>
        <p:spPr>
          <a:xfrm>
            <a:off x="8290804" y="3326524"/>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21062" y="3854668"/>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7653187" y="4619296"/>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290804"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012217"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7032541" y="4568057"/>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6986365" y="4034001"/>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716334" y="4619296"/>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51" name="直接连接符 50"/>
          <p:cNvCxnSpPr/>
          <p:nvPr/>
        </p:nvCxnSpPr>
        <p:spPr>
          <a:xfrm>
            <a:off x="8437747" y="403400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sp>
        <p:nvSpPr>
          <p:cNvPr id="52" name="矩形 51"/>
          <p:cNvSpPr/>
          <p:nvPr/>
        </p:nvSpPr>
        <p:spPr>
          <a:xfrm>
            <a:off x="5862" y="4469523"/>
            <a:ext cx="5538696" cy="553984"/>
          </a:xfrm>
          <a:prstGeom prst="rect">
            <a:avLst/>
          </a:prstGeom>
        </p:spPr>
        <p:txBody>
          <a:bodyPr wrap="square" lIns="121907" tIns="60953" rIns="121907" bIns="60953">
            <a:spAutoFit/>
          </a:bodyPr>
          <a:lstStyle/>
          <a:p>
            <a:r>
              <a:rPr lang="zh-CN" altLang="en-US" sz="2800" dirty="0" smtClean="0">
                <a:latin typeface="+mj-ea"/>
                <a:ea typeface="+mj-ea"/>
              </a:rPr>
              <a:t>原图连通数：</a:t>
            </a:r>
            <a:r>
              <a:rPr lang="en-US" altLang="zh-CN" sz="2800" dirty="0">
                <a:latin typeface="+mj-ea"/>
                <a:ea typeface="+mj-ea"/>
              </a:rPr>
              <a:t>4</a:t>
            </a:r>
            <a:endParaRPr lang="zh-CN" altLang="zh-CN" sz="2800" dirty="0">
              <a:latin typeface="+mj-ea"/>
              <a:ea typeface="+mj-ea"/>
            </a:endParaRPr>
          </a:p>
        </p:txBody>
      </p:sp>
      <p:sp>
        <p:nvSpPr>
          <p:cNvPr id="53" name="矩形 52"/>
          <p:cNvSpPr/>
          <p:nvPr/>
        </p:nvSpPr>
        <p:spPr>
          <a:xfrm>
            <a:off x="-17425" y="5134231"/>
            <a:ext cx="2681798" cy="553984"/>
          </a:xfrm>
          <a:prstGeom prst="rect">
            <a:avLst/>
          </a:prstGeom>
        </p:spPr>
        <p:txBody>
          <a:bodyPr wrap="square" lIns="121907" tIns="60953" rIns="121907" bIns="60953">
            <a:spAutoFit/>
          </a:bodyPr>
          <a:lstStyle/>
          <a:p>
            <a:r>
              <a:rPr lang="zh-CN" altLang="en-US" sz="2800" dirty="0" smtClean="0">
                <a:latin typeface="+mj-ea"/>
                <a:ea typeface="+mj-ea"/>
              </a:rPr>
              <a:t>当前图连通数</a:t>
            </a:r>
            <a:r>
              <a:rPr lang="zh-CN" altLang="en-US" sz="2800" dirty="0">
                <a:latin typeface="+mj-ea"/>
                <a:ea typeface="+mj-ea"/>
              </a:rPr>
              <a:t>：</a:t>
            </a:r>
            <a:endParaRPr lang="zh-CN" altLang="zh-CN" sz="2800" dirty="0">
              <a:latin typeface="+mj-ea"/>
              <a:ea typeface="+mj-ea"/>
            </a:endParaRPr>
          </a:p>
        </p:txBody>
      </p:sp>
      <p:sp>
        <p:nvSpPr>
          <p:cNvPr id="54" name="矩形 53"/>
          <p:cNvSpPr/>
          <p:nvPr/>
        </p:nvSpPr>
        <p:spPr>
          <a:xfrm>
            <a:off x="2539949" y="5181527"/>
            <a:ext cx="604386" cy="553984"/>
          </a:xfrm>
          <a:prstGeom prst="rect">
            <a:avLst/>
          </a:prstGeom>
        </p:spPr>
        <p:txBody>
          <a:bodyPr wrap="square" lIns="121907" tIns="60953" rIns="121907" bIns="60953">
            <a:spAutoFit/>
          </a:bodyPr>
          <a:lstStyle/>
          <a:p>
            <a:r>
              <a:rPr lang="en-US" altLang="zh-CN" sz="2800" dirty="0">
                <a:latin typeface="+mj-ea"/>
                <a:ea typeface="+mj-ea"/>
              </a:rPr>
              <a:t>5</a:t>
            </a:r>
            <a:endParaRPr lang="zh-CN" altLang="zh-CN" sz="2800" dirty="0">
              <a:latin typeface="+mj-ea"/>
              <a:ea typeface="+mj-ea"/>
            </a:endParaRPr>
          </a:p>
        </p:txBody>
      </p:sp>
      <p:cxnSp>
        <p:nvCxnSpPr>
          <p:cNvPr id="55" name="直接连接符 54"/>
          <p:cNvCxnSpPr/>
          <p:nvPr/>
        </p:nvCxnSpPr>
        <p:spPr>
          <a:xfrm>
            <a:off x="7032541" y="3326524"/>
            <a:ext cx="574470" cy="0"/>
          </a:xfrm>
          <a:prstGeom prst="line">
            <a:avLst/>
          </a:prstGeom>
          <a:ln w="28575">
            <a:solidFill>
              <a:srgbClr val="FF0000"/>
            </a:solidFill>
          </a:ln>
        </p:spPr>
        <p:style>
          <a:lnRef idx="3">
            <a:schemeClr val="accent6"/>
          </a:lnRef>
          <a:fillRef idx="0">
            <a:schemeClr val="accent6"/>
          </a:fillRef>
          <a:effectRef idx="2">
            <a:schemeClr val="accent6"/>
          </a:effectRef>
          <a:fontRef idx="minor">
            <a:schemeClr val="tx1"/>
          </a:fontRef>
        </p:style>
      </p:cxnSp>
      <p:sp>
        <p:nvSpPr>
          <p:cNvPr id="56" name="矩形 55"/>
          <p:cNvSpPr/>
          <p:nvPr/>
        </p:nvSpPr>
        <p:spPr>
          <a:xfrm>
            <a:off x="2521796" y="5181526"/>
            <a:ext cx="604386" cy="553984"/>
          </a:xfrm>
          <a:prstGeom prst="rect">
            <a:avLst/>
          </a:prstGeom>
        </p:spPr>
        <p:txBody>
          <a:bodyPr wrap="square" lIns="121907" tIns="60953" rIns="121907" bIns="60953">
            <a:spAutoFit/>
          </a:bodyPr>
          <a:lstStyle/>
          <a:p>
            <a:r>
              <a:rPr lang="en-US" altLang="zh-CN" sz="2800" dirty="0" smtClean="0">
                <a:latin typeface="+mj-ea"/>
                <a:ea typeface="+mj-ea"/>
              </a:rPr>
              <a:t>4</a:t>
            </a:r>
            <a:endParaRPr lang="zh-CN" altLang="zh-CN" sz="2800" dirty="0">
              <a:latin typeface="+mj-ea"/>
              <a:ea typeface="+mj-ea"/>
            </a:endParaRPr>
          </a:p>
        </p:txBody>
      </p:sp>
      <p:cxnSp>
        <p:nvCxnSpPr>
          <p:cNvPr id="57" name="直接连接符 56"/>
          <p:cNvCxnSpPr/>
          <p:nvPr/>
        </p:nvCxnSpPr>
        <p:spPr>
          <a:xfrm>
            <a:off x="8339136" y="3326524"/>
            <a:ext cx="574470" cy="0"/>
          </a:xfrm>
          <a:prstGeom prst="line">
            <a:avLst/>
          </a:prstGeom>
          <a:ln w="28575">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58" name="直接连接符 57"/>
          <p:cNvCxnSpPr/>
          <p:nvPr/>
        </p:nvCxnSpPr>
        <p:spPr>
          <a:xfrm>
            <a:off x="8290804" y="3419146"/>
            <a:ext cx="0" cy="6148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8478683" y="4034001"/>
            <a:ext cx="574470" cy="0"/>
          </a:xfrm>
          <a:prstGeom prst="line">
            <a:avLst/>
          </a:prstGeom>
          <a:ln w="28575">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60" name="直接连接符 59"/>
          <p:cNvCxnSpPr/>
          <p:nvPr/>
        </p:nvCxnSpPr>
        <p:spPr>
          <a:xfrm>
            <a:off x="7764666" y="4619296"/>
            <a:ext cx="574470" cy="0"/>
          </a:xfrm>
          <a:prstGeom prst="line">
            <a:avLst/>
          </a:prstGeom>
          <a:ln w="28575">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61" name="直接连接符 60"/>
          <p:cNvCxnSpPr/>
          <p:nvPr/>
        </p:nvCxnSpPr>
        <p:spPr>
          <a:xfrm>
            <a:off x="7032541" y="5234151"/>
            <a:ext cx="574470" cy="0"/>
          </a:xfrm>
          <a:prstGeom prst="line">
            <a:avLst/>
          </a:prstGeom>
          <a:ln w="28575">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62" name="直接连接符 61"/>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3" name="组合 6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64" name="椭圆 63"/>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65" name="矩形 64"/>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66" name="矩形 65"/>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par>
                                <p:cTn id="22" presetID="10" presetClass="entr" presetSubtype="0"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par>
                                <p:cTn id="79" presetID="10"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500"/>
                                        <p:tgtEl>
                                          <p:spTgt spid="39"/>
                                        </p:tgtEl>
                                      </p:cBhvr>
                                    </p:animEffect>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par>
                                <p:cTn id="91" presetID="10" presetClass="entr" presetSubtype="0" fill="hold"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fade">
                                      <p:cBhvr>
                                        <p:cTn id="93" dur="500"/>
                                        <p:tgtEl>
                                          <p:spTgt spid="45"/>
                                        </p:tgtEl>
                                      </p:cBhvr>
                                    </p:animEffect>
                                  </p:childTnLst>
                                </p:cTn>
                              </p:par>
                              <p:par>
                                <p:cTn id="94" presetID="10" presetClass="entr" presetSubtype="0" fill="hold" nodeType="with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par>
                                <p:cTn id="97" presetID="10" presetClass="entr" presetSubtype="0" fill="hold" nodeType="withEffect">
                                  <p:stCondLst>
                                    <p:cond delay="0"/>
                                  </p:stCondLst>
                                  <p:childTnLst>
                                    <p:set>
                                      <p:cBhvr>
                                        <p:cTn id="98" dur="1" fill="hold">
                                          <p:stCondLst>
                                            <p:cond delay="0"/>
                                          </p:stCondLst>
                                        </p:cTn>
                                        <p:tgtEl>
                                          <p:spTgt spid="48"/>
                                        </p:tgtEl>
                                        <p:attrNameLst>
                                          <p:attrName>style.visibility</p:attrName>
                                        </p:attrNameLst>
                                      </p:cBhvr>
                                      <p:to>
                                        <p:strVal val="visible"/>
                                      </p:to>
                                    </p:set>
                                    <p:animEffect transition="in" filter="fade">
                                      <p:cBhvr>
                                        <p:cTn id="99" dur="500"/>
                                        <p:tgtEl>
                                          <p:spTgt spid="48"/>
                                        </p:tgtEl>
                                      </p:cBhvr>
                                    </p:animEffect>
                                  </p:childTnLst>
                                </p:cTn>
                              </p:par>
                              <p:par>
                                <p:cTn id="100" presetID="10" presetClass="entr" presetSubtype="0" fill="hold" nodeType="withEffect">
                                  <p:stCondLst>
                                    <p:cond delay="0"/>
                                  </p:stCondLst>
                                  <p:childTnLst>
                                    <p:set>
                                      <p:cBhvr>
                                        <p:cTn id="101" dur="1" fill="hold">
                                          <p:stCondLst>
                                            <p:cond delay="0"/>
                                          </p:stCondLst>
                                        </p:cTn>
                                        <p:tgtEl>
                                          <p:spTgt spid="49"/>
                                        </p:tgtEl>
                                        <p:attrNameLst>
                                          <p:attrName>style.visibility</p:attrName>
                                        </p:attrNameLst>
                                      </p:cBhvr>
                                      <p:to>
                                        <p:strVal val="visible"/>
                                      </p:to>
                                    </p:set>
                                    <p:animEffect transition="in" filter="fade">
                                      <p:cBhvr>
                                        <p:cTn id="102" dur="500"/>
                                        <p:tgtEl>
                                          <p:spTgt spid="4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wipe(down)">
                                      <p:cBhvr>
                                        <p:cTn id="107" dur="500"/>
                                        <p:tgtEl>
                                          <p:spTgt spid="5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down)">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fade">
                                      <p:cBhvr>
                                        <p:cTn id="117" dur="500"/>
                                        <p:tgtEl>
                                          <p:spTgt spid="5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nodeType="clickEffect">
                                  <p:stCondLst>
                                    <p:cond delay="0"/>
                                  </p:stCondLst>
                                  <p:childTnLst>
                                    <p:animEffect transition="out" filter="fade">
                                      <p:cBhvr>
                                        <p:cTn id="121" dur="500"/>
                                        <p:tgtEl>
                                          <p:spTgt spid="4"/>
                                        </p:tgtEl>
                                      </p:cBhvr>
                                    </p:animEffect>
                                    <p:set>
                                      <p:cBhvr>
                                        <p:cTn id="122" dur="1" fill="hold">
                                          <p:stCondLst>
                                            <p:cond delay="499"/>
                                          </p:stCondLst>
                                        </p:cTn>
                                        <p:tgtEl>
                                          <p:spTgt spid="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500"/>
                                        <p:tgtEl>
                                          <p:spTgt spid="55"/>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54"/>
                                        </p:tgtEl>
                                        <p:attrNameLst>
                                          <p:attrName>style.visibility</p:attrName>
                                        </p:attrNameLst>
                                      </p:cBhvr>
                                      <p:to>
                                        <p:strVal val="visible"/>
                                      </p:to>
                                    </p:set>
                                    <p:animEffect transition="in" filter="wipe(down)">
                                      <p:cBhvr>
                                        <p:cTn id="130" dur="500"/>
                                        <p:tgtEl>
                                          <p:spTgt spid="54"/>
                                        </p:tgtEl>
                                      </p:cBhvr>
                                    </p:animEffect>
                                  </p:childTnLst>
                                </p:cTn>
                              </p:par>
                              <p:par>
                                <p:cTn id="131" presetID="10" presetClass="exit" presetSubtype="0" fill="hold" grpId="1" nodeType="withEffect">
                                  <p:stCondLst>
                                    <p:cond delay="0"/>
                                  </p:stCondLst>
                                  <p:childTnLst>
                                    <p:animEffect transition="out" filter="fade">
                                      <p:cBhvr>
                                        <p:cTn id="132" dur="500"/>
                                        <p:tgtEl>
                                          <p:spTgt spid="56"/>
                                        </p:tgtEl>
                                      </p:cBhvr>
                                    </p:animEffect>
                                    <p:set>
                                      <p:cBhvr>
                                        <p:cTn id="133" dur="1" fill="hold">
                                          <p:stCondLst>
                                            <p:cond delay="499"/>
                                          </p:stCondLst>
                                        </p:cTn>
                                        <p:tgtEl>
                                          <p:spTgt spid="56"/>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54"/>
                                        </p:tgtEl>
                                      </p:cBhvr>
                                    </p:animEffect>
                                    <p:set>
                                      <p:cBhvr>
                                        <p:cTn id="138" dur="1" fill="hold">
                                          <p:stCondLst>
                                            <p:cond delay="499"/>
                                          </p:stCondLst>
                                        </p:cTn>
                                        <p:tgtEl>
                                          <p:spTgt spid="54"/>
                                        </p:tgtEl>
                                        <p:attrNameLst>
                                          <p:attrName>style.visibility</p:attrName>
                                        </p:attrNameLst>
                                      </p:cBhvr>
                                      <p:to>
                                        <p:strVal val="hidden"/>
                                      </p:to>
                                    </p:set>
                                  </p:childTnLst>
                                </p:cTn>
                              </p:par>
                              <p:par>
                                <p:cTn id="139" presetID="10" presetClass="entr" presetSubtype="0" fill="hold" grpId="2" nodeType="withEffect">
                                  <p:stCondLst>
                                    <p:cond delay="0"/>
                                  </p:stCondLst>
                                  <p:childTnLst>
                                    <p:set>
                                      <p:cBhvr>
                                        <p:cTn id="140" dur="1" fill="hold">
                                          <p:stCondLst>
                                            <p:cond delay="0"/>
                                          </p:stCondLst>
                                        </p:cTn>
                                        <p:tgtEl>
                                          <p:spTgt spid="56"/>
                                        </p:tgtEl>
                                        <p:attrNameLst>
                                          <p:attrName>style.visibility</p:attrName>
                                        </p:attrNameLst>
                                      </p:cBhvr>
                                      <p:to>
                                        <p:strVal val="visible"/>
                                      </p:to>
                                    </p:set>
                                    <p:animEffect transition="in" filter="fade">
                                      <p:cBhvr>
                                        <p:cTn id="141" dur="500"/>
                                        <p:tgtEl>
                                          <p:spTgt spid="56"/>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xit" presetSubtype="0" fill="hold" nodeType="clickEffect">
                                  <p:stCondLst>
                                    <p:cond delay="0"/>
                                  </p:stCondLst>
                                  <p:childTnLst>
                                    <p:animEffect transition="out" filter="fade">
                                      <p:cBhvr>
                                        <p:cTn id="145" dur="500"/>
                                        <p:tgtEl>
                                          <p:spTgt spid="37"/>
                                        </p:tgtEl>
                                      </p:cBhvr>
                                    </p:animEffect>
                                    <p:set>
                                      <p:cBhvr>
                                        <p:cTn id="146" dur="1" fill="hold">
                                          <p:stCondLst>
                                            <p:cond delay="499"/>
                                          </p:stCondLst>
                                        </p:cTn>
                                        <p:tgtEl>
                                          <p:spTgt spid="37"/>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57"/>
                                        </p:tgtEl>
                                        <p:attrNameLst>
                                          <p:attrName>style.visibility</p:attrName>
                                        </p:attrNameLst>
                                      </p:cBhvr>
                                      <p:to>
                                        <p:strVal val="visible"/>
                                      </p:to>
                                    </p:set>
                                    <p:animEffect transition="in" filter="fade">
                                      <p:cBhvr>
                                        <p:cTn id="149" dur="500"/>
                                        <p:tgtEl>
                                          <p:spTgt spid="5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nodeType="clickEffect">
                                  <p:stCondLst>
                                    <p:cond delay="0"/>
                                  </p:stCondLst>
                                  <p:childTnLst>
                                    <p:animEffect transition="out" filter="fade">
                                      <p:cBhvr>
                                        <p:cTn id="153" dur="500"/>
                                        <p:tgtEl>
                                          <p:spTgt spid="15"/>
                                        </p:tgtEl>
                                      </p:cBhvr>
                                    </p:animEffect>
                                    <p:set>
                                      <p:cBhvr>
                                        <p:cTn id="154" dur="1" fill="hold">
                                          <p:stCondLst>
                                            <p:cond delay="499"/>
                                          </p:stCondLst>
                                        </p:cTn>
                                        <p:tgtEl>
                                          <p:spTgt spid="15"/>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58"/>
                                        </p:tgtEl>
                                        <p:attrNameLst>
                                          <p:attrName>style.visibility</p:attrName>
                                        </p:attrNameLst>
                                      </p:cBhvr>
                                      <p:to>
                                        <p:strVal val="visible"/>
                                      </p:to>
                                    </p:set>
                                    <p:animEffect transition="in" filter="fade">
                                      <p:cBhvr>
                                        <p:cTn id="157" dur="500"/>
                                        <p:tgtEl>
                                          <p:spTgt spid="58"/>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nodeType="clickEffect">
                                  <p:stCondLst>
                                    <p:cond delay="0"/>
                                  </p:stCondLst>
                                  <p:childTnLst>
                                    <p:animEffect transition="out" filter="fade">
                                      <p:cBhvr>
                                        <p:cTn id="161" dur="500"/>
                                        <p:tgtEl>
                                          <p:spTgt spid="51"/>
                                        </p:tgtEl>
                                      </p:cBhvr>
                                    </p:animEffect>
                                    <p:set>
                                      <p:cBhvr>
                                        <p:cTn id="162" dur="1" fill="hold">
                                          <p:stCondLst>
                                            <p:cond delay="499"/>
                                          </p:stCondLst>
                                        </p:cTn>
                                        <p:tgtEl>
                                          <p:spTgt spid="51"/>
                                        </p:tgtEl>
                                        <p:attrNameLst>
                                          <p:attrName>style.visibility</p:attrName>
                                        </p:attrNameLst>
                                      </p:cBhvr>
                                      <p:to>
                                        <p:strVal val="hidden"/>
                                      </p:to>
                                    </p:set>
                                  </p:childTnLst>
                                </p:cTn>
                              </p:par>
                              <p:par>
                                <p:cTn id="163" presetID="10" presetClass="entr" presetSubtype="0" fill="hold" nodeType="with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fad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nodeType="clickEffect">
                                  <p:stCondLst>
                                    <p:cond delay="0"/>
                                  </p:stCondLst>
                                  <p:childTnLst>
                                    <p:animEffect transition="out" filter="fade">
                                      <p:cBhvr>
                                        <p:cTn id="169" dur="500"/>
                                        <p:tgtEl>
                                          <p:spTgt spid="50"/>
                                        </p:tgtEl>
                                      </p:cBhvr>
                                    </p:animEffect>
                                    <p:set>
                                      <p:cBhvr>
                                        <p:cTn id="170" dur="1" fill="hold">
                                          <p:stCondLst>
                                            <p:cond delay="499"/>
                                          </p:stCondLst>
                                        </p:cTn>
                                        <p:tgtEl>
                                          <p:spTgt spid="50"/>
                                        </p:tgtEl>
                                        <p:attrNameLst>
                                          <p:attrName>style.visibility</p:attrName>
                                        </p:attrNameLst>
                                      </p:cBhvr>
                                      <p:to>
                                        <p:strVal val="hidden"/>
                                      </p:to>
                                    </p:set>
                                  </p:childTnLst>
                                </p:cTn>
                              </p:par>
                              <p:par>
                                <p:cTn id="171" presetID="10" presetClass="entr" presetSubtype="0" fill="hold" nodeType="withEffect">
                                  <p:stCondLst>
                                    <p:cond delay="0"/>
                                  </p:stCondLst>
                                  <p:childTnLst>
                                    <p:set>
                                      <p:cBhvr>
                                        <p:cTn id="172" dur="1" fill="hold">
                                          <p:stCondLst>
                                            <p:cond delay="0"/>
                                          </p:stCondLst>
                                        </p:cTn>
                                        <p:tgtEl>
                                          <p:spTgt spid="60"/>
                                        </p:tgtEl>
                                        <p:attrNameLst>
                                          <p:attrName>style.visibility</p:attrName>
                                        </p:attrNameLst>
                                      </p:cBhvr>
                                      <p:to>
                                        <p:strVal val="visible"/>
                                      </p:to>
                                    </p:set>
                                    <p:animEffect transition="in" filter="fade">
                                      <p:cBhvr>
                                        <p:cTn id="173" dur="500"/>
                                        <p:tgtEl>
                                          <p:spTgt spid="60"/>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nodeType="clickEffect">
                                  <p:stCondLst>
                                    <p:cond delay="0"/>
                                  </p:stCondLst>
                                  <p:childTnLst>
                                    <p:animEffect transition="out" filter="fade">
                                      <p:cBhvr>
                                        <p:cTn id="177" dur="500"/>
                                        <p:tgtEl>
                                          <p:spTgt spid="40"/>
                                        </p:tgtEl>
                                      </p:cBhvr>
                                    </p:animEffect>
                                    <p:set>
                                      <p:cBhvr>
                                        <p:cTn id="178" dur="1" fill="hold">
                                          <p:stCondLst>
                                            <p:cond delay="499"/>
                                          </p:stCondLst>
                                        </p:cTn>
                                        <p:tgtEl>
                                          <p:spTgt spid="40"/>
                                        </p:tgtEl>
                                        <p:attrNameLst>
                                          <p:attrName>style.visibility</p:attrName>
                                        </p:attrNameLst>
                                      </p:cBhvr>
                                      <p:to>
                                        <p:strVal val="hidden"/>
                                      </p:to>
                                    </p:set>
                                  </p:childTnLst>
                                </p:cTn>
                              </p:par>
                              <p:par>
                                <p:cTn id="179" presetID="10" presetClass="entr" presetSubtype="0" fill="hold" nodeType="withEffect">
                                  <p:stCondLst>
                                    <p:cond delay="0"/>
                                  </p:stCondLst>
                                  <p:childTnLst>
                                    <p:set>
                                      <p:cBhvr>
                                        <p:cTn id="180" dur="1" fill="hold">
                                          <p:stCondLst>
                                            <p:cond delay="0"/>
                                          </p:stCondLst>
                                        </p:cTn>
                                        <p:tgtEl>
                                          <p:spTgt spid="61"/>
                                        </p:tgtEl>
                                        <p:attrNameLst>
                                          <p:attrName>style.visibility</p:attrName>
                                        </p:attrNameLst>
                                      </p:cBhvr>
                                      <p:to>
                                        <p:strVal val="visible"/>
                                      </p:to>
                                    </p:set>
                                    <p:animEffect transition="in" filter="fade">
                                      <p:cBhvr>
                                        <p:cTn id="18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 grpId="0" animBg="1"/>
      <p:bldP spid="16" grpId="0" animBg="1"/>
      <p:bldP spid="17" grpId="0" animBg="1"/>
      <p:bldP spid="18" grpId="0" animBg="1"/>
      <p:bldP spid="19" grpId="0" animBg="1"/>
      <p:bldP spid="20" grpId="0" animBg="1"/>
      <p:bldP spid="21" grpId="0" animBg="1"/>
      <p:bldP spid="23" grpId="0" animBg="1"/>
      <p:bldP spid="27" grpId="0" animBg="1"/>
      <p:bldP spid="29" grpId="0" animBg="1"/>
      <p:bldP spid="31" grpId="0" animBg="1"/>
      <p:bldP spid="32" grpId="0" animBg="1"/>
      <p:bldP spid="33" grpId="0" animBg="1"/>
      <p:bldP spid="34" grpId="0" animBg="1"/>
      <p:bldP spid="35" grpId="0" animBg="1"/>
      <p:bldP spid="36" grpId="0" animBg="1"/>
      <p:bldP spid="52" grpId="0"/>
      <p:bldP spid="53" grpId="0"/>
      <p:bldP spid="54" grpId="0"/>
      <p:bldP spid="54" grpId="1"/>
      <p:bldP spid="56" grpId="0"/>
      <p:bldP spid="56" grpId="1"/>
      <p:bldP spid="56" grpId="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26320" y="1964055"/>
            <a:ext cx="4857934" cy="236371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随机生成了小规模数据，取</a:t>
            </a:r>
            <a:r>
              <a:rPr lang="en-US" altLang="zh-CN" sz="2800" dirty="0">
                <a:latin typeface="+mj-ea"/>
              </a:rPr>
              <a:t>n</a:t>
            </a:r>
            <a:r>
              <a:rPr lang="zh-CN" altLang="en-US" sz="2800" dirty="0">
                <a:latin typeface="+mj-ea"/>
              </a:rPr>
              <a:t>和</a:t>
            </a:r>
            <a:r>
              <a:rPr lang="en-US" altLang="zh-CN" sz="2800" dirty="0">
                <a:latin typeface="+mj-ea"/>
              </a:rPr>
              <a:t>m</a:t>
            </a:r>
            <a:r>
              <a:rPr lang="zh-CN" altLang="en-US" sz="2800" dirty="0">
                <a:latin typeface="+mj-ea"/>
              </a:rPr>
              <a:t>都相同，在不同数据规模下消耗时间</a:t>
            </a:r>
            <a:r>
              <a:rPr lang="zh-CN" altLang="en-US" sz="2800" dirty="0" smtClean="0">
                <a:latin typeface="+mj-ea"/>
              </a:rPr>
              <a:t>如右</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a:t>
            </a: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851" y="2742209"/>
            <a:ext cx="7988354" cy="66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851" y="3559059"/>
            <a:ext cx="7751871" cy="327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480367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fade">
                                      <p:cBhvr>
                                        <p:cTn id="14" dur="1000"/>
                                        <p:tgtEl>
                                          <p:spTgt spid="5122"/>
                                        </p:tgtEl>
                                      </p:cBhvr>
                                    </p:animEffect>
                                    <p:anim calcmode="lin" valueType="num">
                                      <p:cBhvr>
                                        <p:cTn id="15" dur="1000" fill="hold"/>
                                        <p:tgtEl>
                                          <p:spTgt spid="5122"/>
                                        </p:tgtEl>
                                        <p:attrNameLst>
                                          <p:attrName>ppt_x</p:attrName>
                                        </p:attrNameLst>
                                      </p:cBhvr>
                                      <p:tavLst>
                                        <p:tav tm="0">
                                          <p:val>
                                            <p:strVal val="#ppt_x"/>
                                          </p:val>
                                        </p:tav>
                                        <p:tav tm="100000">
                                          <p:val>
                                            <p:strVal val="#ppt_x"/>
                                          </p:val>
                                        </p:tav>
                                      </p:tavLst>
                                    </p:anim>
                                    <p:anim calcmode="lin" valueType="num">
                                      <p:cBhvr>
                                        <p:cTn id="16"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23"/>
                                        </p:tgtEl>
                                        <p:attrNameLst>
                                          <p:attrName>style.visibility</p:attrName>
                                        </p:attrNameLst>
                                      </p:cBhvr>
                                      <p:to>
                                        <p:strVal val="visible"/>
                                      </p:to>
                                    </p:set>
                                    <p:animEffect transition="in" filter="fade">
                                      <p:cBhvr>
                                        <p:cTn id="21" dur="1000"/>
                                        <p:tgtEl>
                                          <p:spTgt spid="5123"/>
                                        </p:tgtEl>
                                      </p:cBhvr>
                                    </p:animEffect>
                                    <p:anim calcmode="lin" valueType="num">
                                      <p:cBhvr>
                                        <p:cTn id="22" dur="1000" fill="hold"/>
                                        <p:tgtEl>
                                          <p:spTgt spid="5123"/>
                                        </p:tgtEl>
                                        <p:attrNameLst>
                                          <p:attrName>ppt_x</p:attrName>
                                        </p:attrNameLst>
                                      </p:cBhvr>
                                      <p:tavLst>
                                        <p:tav tm="0">
                                          <p:val>
                                            <p:strVal val="#ppt_x"/>
                                          </p:val>
                                        </p:tav>
                                        <p:tav tm="100000">
                                          <p:val>
                                            <p:strVal val="#ppt_x"/>
                                          </p:val>
                                        </p:tav>
                                      </p:tavLst>
                                    </p:anim>
                                    <p:anim calcmode="lin" valueType="num">
                                      <p:cBhvr>
                                        <p:cTn id="23"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4" name="椭圆 3"/>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5" name="矩形 4"/>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6" name="矩形 5"/>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a:t>
            </a:r>
          </a:p>
        </p:txBody>
      </p:sp>
      <p:sp>
        <p:nvSpPr>
          <p:cNvPr id="7" name="矩形 6"/>
          <p:cNvSpPr/>
          <p:nvPr/>
        </p:nvSpPr>
        <p:spPr>
          <a:xfrm>
            <a:off x="-26320" y="2524208"/>
            <a:ext cx="4857934" cy="180355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取</a:t>
            </a:r>
            <a:r>
              <a:rPr lang="en-US" altLang="zh-CN" sz="2800" dirty="0">
                <a:latin typeface="+mj-ea"/>
              </a:rPr>
              <a:t>n=1000,m</a:t>
            </a:r>
            <a:r>
              <a:rPr lang="zh-CN" altLang="en-US" sz="2800" dirty="0">
                <a:latin typeface="+mj-ea"/>
              </a:rPr>
              <a:t>在不同数据规模下消耗时间</a:t>
            </a:r>
            <a:r>
              <a:rPr lang="zh-CN" altLang="en-US" sz="2800" dirty="0" smtClean="0">
                <a:latin typeface="+mj-ea"/>
              </a:rPr>
              <a:t>如右</a:t>
            </a:r>
            <a:endParaRPr lang="zh-CN" altLang="en-US" sz="2800" dirty="0">
              <a:latin typeface="+mj-ea"/>
            </a:endParaRPr>
          </a:p>
        </p:txBody>
      </p:sp>
      <p:pic>
        <p:nvPicPr>
          <p:cNvPr id="614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613" y="2726782"/>
            <a:ext cx="7327143" cy="70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表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613" y="3468622"/>
            <a:ext cx="7327143" cy="332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51032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6"/>
                                        </p:tgtEl>
                                        <p:attrNameLst>
                                          <p:attrName>style.visibility</p:attrName>
                                        </p:attrNameLst>
                                      </p:cBhvr>
                                      <p:to>
                                        <p:strVal val="visible"/>
                                      </p:to>
                                    </p:set>
                                    <p:animEffect transition="in" filter="fade">
                                      <p:cBhvr>
                                        <p:cTn id="14" dur="1000"/>
                                        <p:tgtEl>
                                          <p:spTgt spid="6146"/>
                                        </p:tgtEl>
                                      </p:cBhvr>
                                    </p:animEffect>
                                    <p:anim calcmode="lin" valueType="num">
                                      <p:cBhvr>
                                        <p:cTn id="15" dur="1000" fill="hold"/>
                                        <p:tgtEl>
                                          <p:spTgt spid="6146"/>
                                        </p:tgtEl>
                                        <p:attrNameLst>
                                          <p:attrName>ppt_x</p:attrName>
                                        </p:attrNameLst>
                                      </p:cBhvr>
                                      <p:tavLst>
                                        <p:tav tm="0">
                                          <p:val>
                                            <p:strVal val="#ppt_x"/>
                                          </p:val>
                                        </p:tav>
                                        <p:tav tm="100000">
                                          <p:val>
                                            <p:strVal val="#ppt_x"/>
                                          </p:val>
                                        </p:tav>
                                      </p:tavLst>
                                    </p:anim>
                                    <p:anim calcmode="lin" valueType="num">
                                      <p:cBhvr>
                                        <p:cTn id="16"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gtEl>
                                        <p:attrNameLst>
                                          <p:attrName>style.visibility</p:attrName>
                                        </p:attrNameLst>
                                      </p:cBhvr>
                                      <p:to>
                                        <p:strVal val="visible"/>
                                      </p:to>
                                    </p:set>
                                    <p:animEffect transition="in" filter="fade">
                                      <p:cBhvr>
                                        <p:cTn id="21" dur="1000"/>
                                        <p:tgtEl>
                                          <p:spTgt spid="6147"/>
                                        </p:tgtEl>
                                      </p:cBhvr>
                                    </p:animEffect>
                                    <p:anim calcmode="lin" valueType="num">
                                      <p:cBhvr>
                                        <p:cTn id="22" dur="1000" fill="hold"/>
                                        <p:tgtEl>
                                          <p:spTgt spid="6147"/>
                                        </p:tgtEl>
                                        <p:attrNameLst>
                                          <p:attrName>ppt_x</p:attrName>
                                        </p:attrNameLst>
                                      </p:cBhvr>
                                      <p:tavLst>
                                        <p:tav tm="0">
                                          <p:val>
                                            <p:strVal val="#ppt_x"/>
                                          </p:val>
                                        </p:tav>
                                        <p:tav tm="100000">
                                          <p:val>
                                            <p:strVal val="#ppt_x"/>
                                          </p:val>
                                        </p:tav>
                                      </p:tavLst>
                                    </p:anim>
                                    <p:anim calcmode="lin" valueType="num">
                                      <p:cBhvr>
                                        <p:cTn id="23" dur="1000" fill="hold"/>
                                        <p:tgtEl>
                                          <p:spTgt spid="61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0" y="2371765"/>
            <a:ext cx="7236372" cy="124340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在原来暴力算法基础上，加上并查集，刚开始每个点都是单独一个</a:t>
            </a:r>
            <a:r>
              <a:rPr lang="zh-CN" altLang="en-US" sz="2800" dirty="0" smtClean="0">
                <a:latin typeface="+mj-ea"/>
              </a:rPr>
              <a:t>集合。</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暴力算法并查集优化</a:t>
            </a:r>
            <a:r>
              <a:rPr lang="en-US" altLang="zh-CN" sz="2800" dirty="0">
                <a:latin typeface="+mj-ea"/>
              </a:rPr>
              <a:t>|</a:t>
            </a:r>
            <a:endParaRPr lang="zh-CN" altLang="en-US" sz="2800" dirty="0">
              <a:latin typeface="+mj-ea"/>
            </a:endParaRPr>
          </a:p>
        </p:txBody>
      </p:sp>
      <p:sp>
        <p:nvSpPr>
          <p:cNvPr id="10" name="矩形 9"/>
          <p:cNvSpPr/>
          <p:nvPr/>
        </p:nvSpPr>
        <p:spPr>
          <a:xfrm>
            <a:off x="4400084" y="4022643"/>
            <a:ext cx="7236372" cy="2309144"/>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判断当前边两个结点是不是一个连通块上，若是，说明该边不可能是桥，直接</a:t>
            </a:r>
            <a:r>
              <a:rPr lang="en-US" altLang="zh-CN" sz="2800" dirty="0">
                <a:latin typeface="+mj-ea"/>
              </a:rPr>
              <a:t>continue</a:t>
            </a:r>
            <a:r>
              <a:rPr lang="zh-CN" altLang="en-US" sz="2800" dirty="0">
                <a:latin typeface="+mj-ea"/>
              </a:rPr>
              <a:t>；每枚举完一条边，把相应的点都放在同一连通上。</a:t>
            </a:r>
            <a:endParaRPr lang="zh-CN" altLang="en-US" sz="2800" dirty="0">
              <a:latin typeface="+mj-ea"/>
            </a:endParaRPr>
          </a:p>
        </p:txBody>
      </p:sp>
    </p:spTree>
    <p:extLst>
      <p:ext uri="{BB962C8B-B14F-4D97-AF65-F5344CB8AC3E}">
        <p14:creationId xmlns:p14="http://schemas.microsoft.com/office/powerpoint/2010/main" val="35637361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暴力算法并查集优化</a:t>
            </a:r>
            <a:r>
              <a:rPr lang="en-US" altLang="zh-CN" sz="2800" dirty="0">
                <a:latin typeface="+mj-ea"/>
              </a:rPr>
              <a:t>|</a:t>
            </a:r>
            <a:endParaRPr lang="zh-CN" altLang="en-US" sz="2800" dirty="0">
              <a:latin typeface="+mj-ea"/>
            </a:endParaRPr>
          </a:p>
        </p:txBody>
      </p:sp>
      <p:sp>
        <p:nvSpPr>
          <p:cNvPr id="10" name="矩形 9"/>
          <p:cNvSpPr/>
          <p:nvPr/>
        </p:nvSpPr>
        <p:spPr>
          <a:xfrm>
            <a:off x="-220621" y="848495"/>
            <a:ext cx="7916986" cy="5847741"/>
          </a:xfrm>
          <a:prstGeom prst="rect">
            <a:avLst/>
          </a:prstGeom>
        </p:spPr>
        <p:txBody>
          <a:bodyPr wrap="square" lIns="216000" tIns="60953" rIns="1044000" bIns="60953" anchor="b" anchorCtr="1">
            <a:spAutoFit/>
          </a:bodyPr>
          <a:lstStyle/>
          <a:p>
            <a:pPr marL="87630">
              <a:lnSpc>
                <a:spcPct val="130000"/>
              </a:lnSpc>
              <a:spcBef>
                <a:spcPts val="800"/>
              </a:spcBef>
            </a:pPr>
            <a:r>
              <a:rPr lang="en-US" altLang="zh-CN" sz="2400" dirty="0">
                <a:latin typeface="+mj-ea"/>
              </a:rPr>
              <a:t>for(u=0 to n-1){</a:t>
            </a:r>
          </a:p>
          <a:p>
            <a:pPr marL="87630">
              <a:lnSpc>
                <a:spcPct val="130000"/>
              </a:lnSpc>
              <a:spcBef>
                <a:spcPts val="800"/>
              </a:spcBef>
            </a:pPr>
            <a:r>
              <a:rPr lang="en-US" altLang="zh-CN" sz="2400" dirty="0">
                <a:latin typeface="+mj-ea"/>
              </a:rPr>
              <a:t>	for(edge of u:){</a:t>
            </a:r>
          </a:p>
          <a:p>
            <a:pPr marL="87630">
              <a:lnSpc>
                <a:spcPct val="130000"/>
              </a:lnSpc>
              <a:spcBef>
                <a:spcPts val="800"/>
              </a:spcBef>
            </a:pPr>
            <a:r>
              <a:rPr lang="en-US" altLang="zh-CN" sz="2400" dirty="0">
                <a:latin typeface="+mj-ea"/>
              </a:rPr>
              <a:t>		v=</a:t>
            </a:r>
            <a:r>
              <a:rPr lang="en-US" altLang="zh-CN" sz="2400" dirty="0" err="1">
                <a:latin typeface="+mj-ea"/>
              </a:rPr>
              <a:t>cur_edge.v</a:t>
            </a:r>
            <a:r>
              <a:rPr lang="en-US" altLang="zh-CN" sz="2400" dirty="0">
                <a:latin typeface="+mj-ea"/>
              </a:rPr>
              <a:t>;</a:t>
            </a:r>
          </a:p>
          <a:p>
            <a:pPr marL="87630">
              <a:lnSpc>
                <a:spcPct val="130000"/>
              </a:lnSpc>
              <a:spcBef>
                <a:spcPts val="800"/>
              </a:spcBef>
            </a:pPr>
            <a:r>
              <a:rPr lang="en-US" altLang="zh-CN" sz="2400" dirty="0">
                <a:latin typeface="+mj-ea"/>
              </a:rPr>
              <a:t>		if(v</a:t>
            </a:r>
            <a:r>
              <a:rPr lang="zh-CN" altLang="en-US" sz="2400" dirty="0">
                <a:latin typeface="+mj-ea"/>
              </a:rPr>
              <a:t>已访问</a:t>
            </a:r>
            <a:r>
              <a:rPr lang="en-US" altLang="zh-CN" sz="2400" dirty="0">
                <a:latin typeface="+mj-ea"/>
              </a:rPr>
              <a:t>) continue;</a:t>
            </a:r>
          </a:p>
          <a:p>
            <a:pPr marL="87630">
              <a:lnSpc>
                <a:spcPct val="130000"/>
              </a:lnSpc>
              <a:spcBef>
                <a:spcPts val="800"/>
              </a:spcBef>
            </a:pPr>
            <a:r>
              <a:rPr lang="en-US" altLang="zh-CN" sz="2400" dirty="0">
                <a:latin typeface="+mj-ea"/>
              </a:rPr>
              <a:t>		</a:t>
            </a:r>
            <a:r>
              <a:rPr lang="en-US" altLang="zh-CN" sz="2400" dirty="0">
                <a:solidFill>
                  <a:schemeClr val="accent2"/>
                </a:solidFill>
                <a:latin typeface="+mj-ea"/>
              </a:rPr>
              <a:t>if(find1(u)==find1(v)) continue;</a:t>
            </a:r>
          </a:p>
          <a:p>
            <a:pPr marL="87630">
              <a:lnSpc>
                <a:spcPct val="130000"/>
              </a:lnSpc>
              <a:spcBef>
                <a:spcPts val="800"/>
              </a:spcBef>
            </a:pPr>
            <a:r>
              <a:rPr lang="en-US" altLang="zh-CN" sz="2400" dirty="0">
                <a:latin typeface="+mj-ea"/>
              </a:rPr>
              <a:t>		</a:t>
            </a:r>
            <a:r>
              <a:rPr lang="en-US" altLang="zh-CN" sz="2400" dirty="0" smtClean="0">
                <a:latin typeface="+mj-ea"/>
              </a:rPr>
              <a:t>…</a:t>
            </a:r>
            <a:endParaRPr lang="en-US" altLang="zh-CN" sz="2400" dirty="0">
              <a:latin typeface="+mj-ea"/>
            </a:endParaRPr>
          </a:p>
          <a:p>
            <a:pPr marL="87630">
              <a:lnSpc>
                <a:spcPct val="130000"/>
              </a:lnSpc>
              <a:spcBef>
                <a:spcPts val="800"/>
              </a:spcBef>
            </a:pPr>
            <a:r>
              <a:rPr lang="en-US" altLang="zh-CN" sz="2400" dirty="0">
                <a:latin typeface="+mj-ea"/>
              </a:rPr>
              <a:t>		set </a:t>
            </a:r>
            <a:r>
              <a:rPr lang="en-US" altLang="zh-CN" sz="2400" dirty="0" err="1">
                <a:latin typeface="+mj-ea"/>
              </a:rPr>
              <a:t>cur_edge.dele</a:t>
            </a:r>
            <a:r>
              <a:rPr lang="en-US" altLang="zh-CN" sz="2400" dirty="0">
                <a:latin typeface="+mj-ea"/>
              </a:rPr>
              <a:t> to false;</a:t>
            </a:r>
          </a:p>
          <a:p>
            <a:pPr marL="87630">
              <a:lnSpc>
                <a:spcPct val="130000"/>
              </a:lnSpc>
              <a:spcBef>
                <a:spcPts val="800"/>
              </a:spcBef>
            </a:pPr>
            <a:r>
              <a:rPr lang="en-US" altLang="zh-CN" sz="2400" dirty="0">
                <a:latin typeface="+mj-ea"/>
              </a:rPr>
              <a:t>		</a:t>
            </a:r>
            <a:r>
              <a:rPr lang="en-US" altLang="zh-CN" sz="2400" dirty="0">
                <a:solidFill>
                  <a:schemeClr val="accent2"/>
                </a:solidFill>
                <a:latin typeface="+mj-ea"/>
              </a:rPr>
              <a:t>union1(</a:t>
            </a:r>
            <a:r>
              <a:rPr lang="en-US" altLang="zh-CN" sz="2400" dirty="0" err="1">
                <a:solidFill>
                  <a:schemeClr val="accent2"/>
                </a:solidFill>
                <a:latin typeface="+mj-ea"/>
              </a:rPr>
              <a:t>u,v</a:t>
            </a:r>
            <a:r>
              <a:rPr lang="en-US" altLang="zh-CN" sz="2400" dirty="0">
                <a:solidFill>
                  <a:schemeClr val="accent2"/>
                </a:solidFill>
                <a:latin typeface="+mj-ea"/>
              </a:rPr>
              <a:t>);</a:t>
            </a:r>
          </a:p>
          <a:p>
            <a:pPr marL="87630">
              <a:lnSpc>
                <a:spcPct val="130000"/>
              </a:lnSpc>
              <a:spcBef>
                <a:spcPts val="800"/>
              </a:spcBef>
            </a:pPr>
            <a:r>
              <a:rPr lang="en-US" altLang="zh-CN" sz="2400" dirty="0">
                <a:latin typeface="+mj-ea"/>
              </a:rPr>
              <a:t>	</a:t>
            </a:r>
            <a:r>
              <a:rPr lang="en-US" altLang="zh-CN" sz="2400" dirty="0" smtClean="0">
                <a:latin typeface="+mj-ea"/>
              </a:rPr>
              <a:t>}</a:t>
            </a:r>
          </a:p>
          <a:p>
            <a:pPr marL="87630">
              <a:lnSpc>
                <a:spcPct val="130000"/>
              </a:lnSpc>
              <a:spcBef>
                <a:spcPts val="800"/>
              </a:spcBef>
            </a:pPr>
            <a:r>
              <a:rPr lang="en-US" altLang="zh-CN" sz="2400" dirty="0">
                <a:latin typeface="+mj-ea"/>
              </a:rPr>
              <a:t>}</a:t>
            </a:r>
          </a:p>
        </p:txBody>
      </p:sp>
      <p:sp>
        <p:nvSpPr>
          <p:cNvPr id="11" name="矩形 10"/>
          <p:cNvSpPr/>
          <p:nvPr/>
        </p:nvSpPr>
        <p:spPr>
          <a:xfrm>
            <a:off x="5714483" y="4026641"/>
            <a:ext cx="7611734" cy="246630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枚举每条边，所耗时间为</a:t>
            </a:r>
            <a:r>
              <a:rPr lang="en-US" altLang="zh-CN" sz="2800" dirty="0">
                <a:latin typeface="+mj-ea"/>
              </a:rPr>
              <a:t>O(m)</a:t>
            </a:r>
            <a:r>
              <a:rPr lang="zh-CN" altLang="en-US" sz="2800" dirty="0">
                <a:latin typeface="+mj-ea"/>
              </a:rPr>
              <a:t>，计算当前图连通分量数，需要</a:t>
            </a:r>
            <a:r>
              <a:rPr lang="zh-CN" altLang="en-US" sz="2800" dirty="0" smtClean="0">
                <a:latin typeface="+mj-ea"/>
              </a:rPr>
              <a:t>时间为</a:t>
            </a:r>
            <a:r>
              <a:rPr lang="en-US" altLang="zh-CN" sz="2800" dirty="0" smtClean="0">
                <a:latin typeface="+mj-ea"/>
              </a:rPr>
              <a:t>O(</a:t>
            </a:r>
            <a:r>
              <a:rPr lang="en-US" altLang="zh-CN" sz="2800" dirty="0" err="1" smtClean="0">
                <a:latin typeface="+mj-ea"/>
              </a:rPr>
              <a:t>n+m</a:t>
            </a:r>
            <a:r>
              <a:rPr lang="en-US" altLang="zh-CN" sz="2800" dirty="0">
                <a:latin typeface="+mj-ea"/>
              </a:rPr>
              <a:t>)</a:t>
            </a:r>
          </a:p>
          <a:p>
            <a:pPr marL="87630">
              <a:lnSpc>
                <a:spcPct val="130000"/>
              </a:lnSpc>
              <a:spcBef>
                <a:spcPts val="800"/>
              </a:spcBef>
            </a:pPr>
            <a:r>
              <a:rPr lang="zh-CN" altLang="en-US" sz="2800" dirty="0">
                <a:latin typeface="+mj-ea"/>
              </a:rPr>
              <a:t>所以整体上，该算法时间复杂度为</a:t>
            </a:r>
            <a:r>
              <a:rPr lang="en-US" altLang="zh-CN" sz="2800" dirty="0">
                <a:latin typeface="+mj-ea"/>
              </a:rPr>
              <a:t>O(m*(</a:t>
            </a:r>
            <a:r>
              <a:rPr lang="en-US" altLang="zh-CN" sz="2800" dirty="0" err="1">
                <a:latin typeface="+mj-ea"/>
              </a:rPr>
              <a:t>n+m</a:t>
            </a:r>
            <a:r>
              <a:rPr lang="en-US" altLang="zh-CN" sz="2800" dirty="0">
                <a:latin typeface="+mj-ea"/>
              </a:rPr>
              <a:t>))</a:t>
            </a:r>
            <a:r>
              <a:rPr lang="zh-CN" altLang="en-US" sz="2800" dirty="0">
                <a:latin typeface="+mj-ea"/>
              </a:rPr>
              <a:t>。</a:t>
            </a:r>
          </a:p>
        </p:txBody>
      </p:sp>
    </p:spTree>
    <p:extLst>
      <p:ext uri="{BB962C8B-B14F-4D97-AF65-F5344CB8AC3E}">
        <p14:creationId xmlns:p14="http://schemas.microsoft.com/office/powerpoint/2010/main" val="165491066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暴力算法并查集优化</a:t>
            </a:r>
            <a:r>
              <a:rPr lang="en-US" altLang="zh-CN" sz="2800" dirty="0">
                <a:latin typeface="+mj-ea"/>
              </a:rPr>
              <a:t>|</a:t>
            </a:r>
            <a:endParaRPr lang="zh-CN" altLang="en-US" sz="2800" dirty="0">
              <a:latin typeface="+mj-ea"/>
            </a:endParaRPr>
          </a:p>
        </p:txBody>
      </p:sp>
      <p:sp>
        <p:nvSpPr>
          <p:cNvPr id="9" name="矩形 8"/>
          <p:cNvSpPr/>
          <p:nvPr/>
        </p:nvSpPr>
        <p:spPr>
          <a:xfrm>
            <a:off x="-251259" y="1574806"/>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取和暴力算法一样的测试数据，取</a:t>
            </a:r>
            <a:r>
              <a:rPr lang="en-US" altLang="zh-CN" sz="2400" dirty="0">
                <a:latin typeface="+mj-ea"/>
              </a:rPr>
              <a:t>n</a:t>
            </a:r>
            <a:r>
              <a:rPr lang="zh-CN" altLang="en-US" sz="2400" dirty="0">
                <a:latin typeface="+mj-ea"/>
              </a:rPr>
              <a:t>和</a:t>
            </a:r>
            <a:r>
              <a:rPr lang="en-US" altLang="zh-CN" sz="2400" dirty="0">
                <a:latin typeface="+mj-ea"/>
              </a:rPr>
              <a:t>m</a:t>
            </a:r>
            <a:r>
              <a:rPr lang="zh-CN" altLang="en-US" sz="2400" dirty="0">
                <a:latin typeface="+mj-ea"/>
              </a:rPr>
              <a:t>相同，在不同数据规模下消耗时间进行记录</a:t>
            </a: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7" y="2756312"/>
            <a:ext cx="7463273" cy="670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741190"/>
            <a:ext cx="7463273" cy="278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93149" y="3469517"/>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smtClean="0">
                <a:latin typeface="+mj-ea"/>
              </a:rPr>
              <a:t>优化</a:t>
            </a:r>
            <a:r>
              <a:rPr lang="zh-CN" altLang="en-US" sz="2400" dirty="0">
                <a:latin typeface="+mj-ea"/>
              </a:rPr>
              <a:t>后效果不明显，这是因为求并查集求连通块根结点、合并并查集都要消耗额外的</a:t>
            </a:r>
            <a:r>
              <a:rPr lang="zh-CN" altLang="en-US" sz="2400" dirty="0" smtClean="0">
                <a:latin typeface="+mj-ea"/>
              </a:rPr>
              <a:t>时间</a:t>
            </a:r>
            <a:r>
              <a:rPr lang="zh-CN" altLang="en-US" sz="2400" dirty="0">
                <a:latin typeface="+mj-ea"/>
              </a:rPr>
              <a:t>。</a:t>
            </a:r>
          </a:p>
        </p:txBody>
      </p:sp>
      <p:sp>
        <p:nvSpPr>
          <p:cNvPr id="13" name="矩形 12"/>
          <p:cNvSpPr/>
          <p:nvPr/>
        </p:nvSpPr>
        <p:spPr>
          <a:xfrm>
            <a:off x="-393149" y="5490372"/>
            <a:ext cx="5958377"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稀疏图的情况下，这种</a:t>
            </a:r>
            <a:r>
              <a:rPr lang="zh-CN" altLang="en-US" sz="2400" dirty="0" smtClean="0">
                <a:latin typeface="+mj-ea"/>
              </a:rPr>
              <a:t>优化不能</a:t>
            </a:r>
            <a:r>
              <a:rPr lang="zh-CN" altLang="en-US" sz="2400" dirty="0">
                <a:latin typeface="+mj-ea"/>
              </a:rPr>
              <a:t>达到我们要的优化效果。</a:t>
            </a:r>
            <a:endParaRPr lang="zh-CN" altLang="en-US" sz="2400" dirty="0">
              <a:latin typeface="+mj-ea"/>
            </a:endParaRPr>
          </a:p>
        </p:txBody>
      </p:sp>
    </p:spTree>
    <p:extLst>
      <p:ext uri="{BB962C8B-B14F-4D97-AF65-F5344CB8AC3E}">
        <p14:creationId xmlns:p14="http://schemas.microsoft.com/office/powerpoint/2010/main" val="321061249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Effect transition="in" filter="fade">
                                      <p:cBhvr>
                                        <p:cTn id="14" dur="1000"/>
                                        <p:tgtEl>
                                          <p:spTgt spid="7170"/>
                                        </p:tgtEl>
                                      </p:cBhvr>
                                    </p:animEffect>
                                    <p:anim calcmode="lin" valueType="num">
                                      <p:cBhvr>
                                        <p:cTn id="15" dur="1000" fill="hold"/>
                                        <p:tgtEl>
                                          <p:spTgt spid="7170"/>
                                        </p:tgtEl>
                                        <p:attrNameLst>
                                          <p:attrName>ppt_x</p:attrName>
                                        </p:attrNameLst>
                                      </p:cBhvr>
                                      <p:tavLst>
                                        <p:tav tm="0">
                                          <p:val>
                                            <p:strVal val="#ppt_x"/>
                                          </p:val>
                                        </p:tav>
                                        <p:tav tm="100000">
                                          <p:val>
                                            <p:strVal val="#ppt_x"/>
                                          </p:val>
                                        </p:tav>
                                      </p:tavLst>
                                    </p:anim>
                                    <p:anim calcmode="lin" valueType="num">
                                      <p:cBhvr>
                                        <p:cTn id="16"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171"/>
                                        </p:tgtEl>
                                        <p:attrNameLst>
                                          <p:attrName>style.visibility</p:attrName>
                                        </p:attrNameLst>
                                      </p:cBhvr>
                                      <p:to>
                                        <p:strVal val="visible"/>
                                      </p:to>
                                    </p:set>
                                    <p:animEffect transition="in" filter="fade">
                                      <p:cBhvr>
                                        <p:cTn id="21" dur="1000"/>
                                        <p:tgtEl>
                                          <p:spTgt spid="7171"/>
                                        </p:tgtEl>
                                      </p:cBhvr>
                                    </p:animEffect>
                                    <p:anim calcmode="lin" valueType="num">
                                      <p:cBhvr>
                                        <p:cTn id="22" dur="1000" fill="hold"/>
                                        <p:tgtEl>
                                          <p:spTgt spid="7171"/>
                                        </p:tgtEl>
                                        <p:attrNameLst>
                                          <p:attrName>ppt_x</p:attrName>
                                        </p:attrNameLst>
                                      </p:cBhvr>
                                      <p:tavLst>
                                        <p:tav tm="0">
                                          <p:val>
                                            <p:strVal val="#ppt_x"/>
                                          </p:val>
                                        </p:tav>
                                        <p:tav tm="100000">
                                          <p:val>
                                            <p:strVal val="#ppt_x"/>
                                          </p:val>
                                        </p:tav>
                                      </p:tavLst>
                                    </p:anim>
                                    <p:anim calcmode="lin" valueType="num">
                                      <p:cBhvr>
                                        <p:cTn id="23"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a:t>
            </a:r>
            <a:r>
              <a:rPr lang="zh-CN" altLang="en-US" sz="2800" dirty="0" smtClean="0">
                <a:latin typeface="+mj-ea"/>
              </a:rPr>
              <a:t>优化</a:t>
            </a:r>
            <a:r>
              <a:rPr lang="en-US" altLang="zh-CN" sz="2800" dirty="0" smtClean="0">
                <a:latin typeface="+mj-ea"/>
              </a:rPr>
              <a:t>I</a:t>
            </a:r>
            <a:endParaRPr lang="zh-CN" altLang="en-US" sz="2800" dirty="0">
              <a:latin typeface="+mj-ea"/>
            </a:endParaRPr>
          </a:p>
        </p:txBody>
      </p:sp>
      <p:sp>
        <p:nvSpPr>
          <p:cNvPr id="9" name="矩形 8"/>
          <p:cNvSpPr/>
          <p:nvPr/>
        </p:nvSpPr>
        <p:spPr>
          <a:xfrm>
            <a:off x="-499601" y="1989791"/>
            <a:ext cx="6462873"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取和暴力算法一样的测试数据，固定</a:t>
            </a:r>
            <a:r>
              <a:rPr lang="en-US" altLang="zh-CN" sz="2400" dirty="0">
                <a:latin typeface="+mj-ea"/>
              </a:rPr>
              <a:t>n=1000,</a:t>
            </a:r>
            <a:r>
              <a:rPr lang="zh-CN" altLang="en-US" sz="2400" dirty="0">
                <a:latin typeface="+mj-ea"/>
              </a:rPr>
              <a:t>取</a:t>
            </a:r>
            <a:r>
              <a:rPr lang="en-US" altLang="zh-CN" sz="2400" dirty="0">
                <a:latin typeface="+mj-ea"/>
              </a:rPr>
              <a:t>m</a:t>
            </a:r>
            <a:r>
              <a:rPr lang="zh-CN" altLang="en-US" sz="2400" dirty="0">
                <a:latin typeface="+mj-ea"/>
              </a:rPr>
              <a:t>在不同数据规模下消耗时间进行记录</a:t>
            </a:r>
          </a:p>
        </p:txBody>
      </p:sp>
      <p:sp>
        <p:nvSpPr>
          <p:cNvPr id="12" name="矩形 11"/>
          <p:cNvSpPr/>
          <p:nvPr/>
        </p:nvSpPr>
        <p:spPr>
          <a:xfrm>
            <a:off x="-321788" y="3564937"/>
            <a:ext cx="5958377"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smtClean="0">
                <a:latin typeface="+mj-ea"/>
              </a:rPr>
              <a:t>在</a:t>
            </a:r>
            <a:r>
              <a:rPr lang="zh-CN" altLang="en-US" sz="2400" dirty="0">
                <a:latin typeface="+mj-ea"/>
              </a:rPr>
              <a:t>密集图时，这种优化思路有了明显的</a:t>
            </a:r>
            <a:r>
              <a:rPr lang="zh-CN" altLang="en-US" sz="2400" dirty="0" smtClean="0">
                <a:latin typeface="+mj-ea"/>
              </a:rPr>
              <a:t>成效。</a:t>
            </a:r>
            <a:endParaRPr lang="zh-CN" altLang="en-US" sz="2400" dirty="0">
              <a:latin typeface="+mj-ea"/>
            </a:endParaRPr>
          </a:p>
        </p:txBody>
      </p:sp>
      <p:sp>
        <p:nvSpPr>
          <p:cNvPr id="13" name="矩形 12"/>
          <p:cNvSpPr/>
          <p:nvPr/>
        </p:nvSpPr>
        <p:spPr>
          <a:xfrm>
            <a:off x="-393149" y="4844633"/>
            <a:ext cx="5596606"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边一多时，后面很多边集已经在同一集合，确定不是割边，不需要跑暴力算法来判断其是否为割边。</a:t>
            </a:r>
            <a:endParaRPr lang="zh-CN" altLang="en-US" sz="2400" dirty="0">
              <a:latin typeface="+mj-ea"/>
            </a:endParaRP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7" y="2711622"/>
            <a:ext cx="7463273" cy="715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881137"/>
            <a:ext cx="7463274" cy="2661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88874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fade">
                                      <p:cBhvr>
                                        <p:cTn id="14" dur="1000"/>
                                        <p:tgtEl>
                                          <p:spTgt spid="8194"/>
                                        </p:tgtEl>
                                      </p:cBhvr>
                                    </p:animEffect>
                                    <p:anim calcmode="lin" valueType="num">
                                      <p:cBhvr>
                                        <p:cTn id="15" dur="1000" fill="hold"/>
                                        <p:tgtEl>
                                          <p:spTgt spid="8194"/>
                                        </p:tgtEl>
                                        <p:attrNameLst>
                                          <p:attrName>ppt_x</p:attrName>
                                        </p:attrNameLst>
                                      </p:cBhvr>
                                      <p:tavLst>
                                        <p:tav tm="0">
                                          <p:val>
                                            <p:strVal val="#ppt_x"/>
                                          </p:val>
                                        </p:tav>
                                        <p:tav tm="100000">
                                          <p:val>
                                            <p:strVal val="#ppt_x"/>
                                          </p:val>
                                        </p:tav>
                                      </p:tavLst>
                                    </p:anim>
                                    <p:anim calcmode="lin" valueType="num">
                                      <p:cBhvr>
                                        <p:cTn id="16"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195"/>
                                        </p:tgtEl>
                                        <p:attrNameLst>
                                          <p:attrName>style.visibility</p:attrName>
                                        </p:attrNameLst>
                                      </p:cBhvr>
                                      <p:to>
                                        <p:strVal val="visible"/>
                                      </p:to>
                                    </p:set>
                                    <p:animEffect transition="in" filter="fade">
                                      <p:cBhvr>
                                        <p:cTn id="21" dur="1000"/>
                                        <p:tgtEl>
                                          <p:spTgt spid="8195"/>
                                        </p:tgtEl>
                                      </p:cBhvr>
                                    </p:animEffect>
                                    <p:anim calcmode="lin" valueType="num">
                                      <p:cBhvr>
                                        <p:cTn id="22" dur="1000" fill="hold"/>
                                        <p:tgtEl>
                                          <p:spTgt spid="8195"/>
                                        </p:tgtEl>
                                        <p:attrNameLst>
                                          <p:attrName>ppt_x</p:attrName>
                                        </p:attrNameLst>
                                      </p:cBhvr>
                                      <p:tavLst>
                                        <p:tav tm="0">
                                          <p:val>
                                            <p:strVal val="#ppt_x"/>
                                          </p:val>
                                        </p:tav>
                                        <p:tav tm="100000">
                                          <p:val>
                                            <p:strVal val="#ppt_x"/>
                                          </p:val>
                                        </p:tav>
                                      </p:tavLst>
                                    </p:anim>
                                    <p:anim calcmode="lin" valueType="num">
                                      <p:cBhvr>
                                        <p:cTn id="23" dur="1000" fill="hold"/>
                                        <p:tgtEl>
                                          <p:spTgt spid="819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74079" y="2150813"/>
            <a:ext cx="7236372" cy="236371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在暴力算法的基础上，先求图的生成树，求生成树的过程类似最小生成树的</a:t>
            </a:r>
            <a:r>
              <a:rPr lang="en-US" altLang="zh-CN" sz="2800" dirty="0" err="1">
                <a:latin typeface="+mj-ea"/>
              </a:rPr>
              <a:t>kruscal</a:t>
            </a:r>
            <a:r>
              <a:rPr lang="zh-CN" altLang="en-US" sz="2800" dirty="0">
                <a:latin typeface="+mj-ea"/>
              </a:rPr>
              <a:t>算法，用并查集，把没有同一集合的点连在</a:t>
            </a:r>
            <a:r>
              <a:rPr lang="zh-CN" altLang="en-US" sz="2800" dirty="0" smtClean="0">
                <a:latin typeface="+mj-ea"/>
              </a:rPr>
              <a:t>一块。</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暴力算法并查集优化</a:t>
            </a:r>
            <a:r>
              <a:rPr lang="en-US" altLang="zh-CN" sz="2800" dirty="0">
                <a:latin typeface="+mj-ea"/>
              </a:rPr>
              <a:t>||</a:t>
            </a:r>
            <a:endParaRPr lang="zh-CN" altLang="en-US" sz="2800" dirty="0">
              <a:latin typeface="+mj-ea"/>
            </a:endParaRPr>
          </a:p>
        </p:txBody>
      </p:sp>
      <p:sp>
        <p:nvSpPr>
          <p:cNvPr id="10" name="矩形 9"/>
          <p:cNvSpPr/>
          <p:nvPr/>
        </p:nvSpPr>
        <p:spPr>
          <a:xfrm>
            <a:off x="-189186" y="4905518"/>
            <a:ext cx="7236372" cy="118883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求出生成树后，不在生成树上的边，就都不是桥。</a:t>
            </a:r>
            <a:endParaRPr lang="zh-CN" altLang="en-US" sz="2800" dirty="0">
              <a:latin typeface="+mj-ea"/>
            </a:endParaRPr>
          </a:p>
        </p:txBody>
      </p:sp>
      <p:sp>
        <p:nvSpPr>
          <p:cNvPr id="9" name="矩形 8"/>
          <p:cNvSpPr/>
          <p:nvPr/>
        </p:nvSpPr>
        <p:spPr>
          <a:xfrm>
            <a:off x="5864774" y="3651497"/>
            <a:ext cx="7236372" cy="286929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求出生成树后，不在生成树上的边，就都不是桥；枚举每条边，不是树上边不需要考虑，否则用暴力做法来判断该边是否为桥，所以整体上，该算法时间复杂度为</a:t>
            </a:r>
            <a:r>
              <a:rPr lang="en-US" altLang="zh-CN" sz="2800" dirty="0">
                <a:latin typeface="+mj-ea"/>
              </a:rPr>
              <a:t>O(n*(</a:t>
            </a:r>
            <a:r>
              <a:rPr lang="en-US" altLang="zh-CN" sz="2800" dirty="0" err="1">
                <a:latin typeface="+mj-ea"/>
              </a:rPr>
              <a:t>n+m</a:t>
            </a:r>
            <a:r>
              <a:rPr lang="en-US" altLang="zh-CN" sz="2800" dirty="0">
                <a:latin typeface="+mj-ea"/>
              </a:rPr>
              <a:t>))</a:t>
            </a:r>
            <a:r>
              <a:rPr lang="zh-CN" altLang="en-US" sz="2800" dirty="0">
                <a:latin typeface="+mj-ea"/>
              </a:rPr>
              <a:t>。</a:t>
            </a:r>
            <a:endParaRPr lang="zh-CN" altLang="en-US" sz="2800" dirty="0">
              <a:latin typeface="+mj-ea"/>
            </a:endParaRPr>
          </a:p>
        </p:txBody>
      </p:sp>
    </p:spTree>
    <p:extLst>
      <p:ext uri="{BB962C8B-B14F-4D97-AF65-F5344CB8AC3E}">
        <p14:creationId xmlns:p14="http://schemas.microsoft.com/office/powerpoint/2010/main" val="97926340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0"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a:t>
            </a:r>
            <a:r>
              <a:rPr lang="zh-CN" altLang="en-US" sz="2800" dirty="0" smtClean="0">
                <a:latin typeface="+mj-ea"/>
              </a:rPr>
              <a:t>优化</a:t>
            </a:r>
            <a:r>
              <a:rPr lang="en-US" altLang="zh-CN" sz="2800" dirty="0">
                <a:latin typeface="+mj-ea"/>
              </a:rPr>
              <a:t>II</a:t>
            </a:r>
            <a:endParaRPr lang="zh-CN" altLang="en-US" sz="2800" dirty="0">
              <a:latin typeface="+mj-ea"/>
            </a:endParaRPr>
          </a:p>
        </p:txBody>
      </p:sp>
      <p:sp>
        <p:nvSpPr>
          <p:cNvPr id="9" name="矩形 8"/>
          <p:cNvSpPr/>
          <p:nvPr/>
        </p:nvSpPr>
        <p:spPr>
          <a:xfrm>
            <a:off x="-251259" y="1574806"/>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取和暴力算法一样的测试数据，取</a:t>
            </a:r>
            <a:r>
              <a:rPr lang="en-US" altLang="zh-CN" sz="2400" dirty="0">
                <a:latin typeface="+mj-ea"/>
              </a:rPr>
              <a:t>n</a:t>
            </a:r>
            <a:r>
              <a:rPr lang="zh-CN" altLang="en-US" sz="2400" dirty="0">
                <a:latin typeface="+mj-ea"/>
              </a:rPr>
              <a:t>和</a:t>
            </a:r>
            <a:r>
              <a:rPr lang="en-US" altLang="zh-CN" sz="2400" dirty="0">
                <a:latin typeface="+mj-ea"/>
              </a:rPr>
              <a:t>m</a:t>
            </a:r>
            <a:r>
              <a:rPr lang="zh-CN" altLang="en-US" sz="2400" dirty="0">
                <a:latin typeface="+mj-ea"/>
              </a:rPr>
              <a:t>相同，在不同数据规模下消耗时间进行记录</a:t>
            </a:r>
          </a:p>
        </p:txBody>
      </p:sp>
      <p:sp>
        <p:nvSpPr>
          <p:cNvPr id="12" name="矩形 11"/>
          <p:cNvSpPr/>
          <p:nvPr/>
        </p:nvSpPr>
        <p:spPr>
          <a:xfrm>
            <a:off x="-251260" y="3813883"/>
            <a:ext cx="5958377" cy="2476946"/>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这种优化思路，对于稀疏图优化</a:t>
            </a:r>
            <a:r>
              <a:rPr lang="zh-CN" altLang="en-US" sz="2400" dirty="0" smtClean="0">
                <a:latin typeface="+mj-ea"/>
              </a:rPr>
              <a:t>效果不</a:t>
            </a:r>
            <a:r>
              <a:rPr lang="zh-CN" altLang="en-US" sz="2400" dirty="0">
                <a:latin typeface="+mj-ea"/>
              </a:rPr>
              <a:t>多，因为此时</a:t>
            </a:r>
            <a:r>
              <a:rPr lang="en-US" altLang="zh-CN" sz="2400" dirty="0">
                <a:latin typeface="+mj-ea"/>
              </a:rPr>
              <a:t>n</a:t>
            </a:r>
            <a:r>
              <a:rPr lang="zh-CN" altLang="en-US" sz="2400" dirty="0">
                <a:latin typeface="+mj-ea"/>
              </a:rPr>
              <a:t>和</a:t>
            </a:r>
            <a:r>
              <a:rPr lang="en-US" altLang="zh-CN" sz="2400" dirty="0">
                <a:latin typeface="+mj-ea"/>
              </a:rPr>
              <a:t>m</a:t>
            </a:r>
            <a:r>
              <a:rPr lang="zh-CN" altLang="en-US" sz="2400" dirty="0">
                <a:latin typeface="+mj-ea"/>
              </a:rPr>
              <a:t>规模相差不大，而用并查集建立生成树，需要额外消耗一些时间，这样就显的优化效果不明显。</a:t>
            </a: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7" y="2718215"/>
            <a:ext cx="7463273" cy="71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7" y="3626069"/>
            <a:ext cx="7463273" cy="3105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206023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fade">
                                      <p:cBhvr>
                                        <p:cTn id="14" dur="1000"/>
                                        <p:tgtEl>
                                          <p:spTgt spid="9218"/>
                                        </p:tgtEl>
                                      </p:cBhvr>
                                    </p:animEffect>
                                    <p:anim calcmode="lin" valueType="num">
                                      <p:cBhvr>
                                        <p:cTn id="15" dur="1000" fill="hold"/>
                                        <p:tgtEl>
                                          <p:spTgt spid="9218"/>
                                        </p:tgtEl>
                                        <p:attrNameLst>
                                          <p:attrName>ppt_x</p:attrName>
                                        </p:attrNameLst>
                                      </p:cBhvr>
                                      <p:tavLst>
                                        <p:tav tm="0">
                                          <p:val>
                                            <p:strVal val="#ppt_x"/>
                                          </p:val>
                                        </p:tav>
                                        <p:tav tm="100000">
                                          <p:val>
                                            <p:strVal val="#ppt_x"/>
                                          </p:val>
                                        </p:tav>
                                      </p:tavLst>
                                    </p:anim>
                                    <p:anim calcmode="lin" valueType="num">
                                      <p:cBhvr>
                                        <p:cTn id="16"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219"/>
                                        </p:tgtEl>
                                        <p:attrNameLst>
                                          <p:attrName>style.visibility</p:attrName>
                                        </p:attrNameLst>
                                      </p:cBhvr>
                                      <p:to>
                                        <p:strVal val="visible"/>
                                      </p:to>
                                    </p:set>
                                    <p:animEffect transition="in" filter="fade">
                                      <p:cBhvr>
                                        <p:cTn id="21" dur="1000"/>
                                        <p:tgtEl>
                                          <p:spTgt spid="9219"/>
                                        </p:tgtEl>
                                      </p:cBhvr>
                                    </p:animEffect>
                                    <p:anim calcmode="lin" valueType="num">
                                      <p:cBhvr>
                                        <p:cTn id="22" dur="1000" fill="hold"/>
                                        <p:tgtEl>
                                          <p:spTgt spid="9219"/>
                                        </p:tgtEl>
                                        <p:attrNameLst>
                                          <p:attrName>ppt_x</p:attrName>
                                        </p:attrNameLst>
                                      </p:cBhvr>
                                      <p:tavLst>
                                        <p:tav tm="0">
                                          <p:val>
                                            <p:strVal val="#ppt_x"/>
                                          </p:val>
                                        </p:tav>
                                        <p:tav tm="100000">
                                          <p:val>
                                            <p:strVal val="#ppt_x"/>
                                          </p:val>
                                        </p:tav>
                                      </p:tavLst>
                                    </p:anim>
                                    <p:anim calcmode="lin" valueType="num">
                                      <p:cBhvr>
                                        <p:cTn id="23" dur="1000" fill="hold"/>
                                        <p:tgtEl>
                                          <p:spTgt spid="921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4"/>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6" y="3025499"/>
            <a:ext cx="3823734"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01</a:t>
            </a:r>
          </a:p>
        </p:txBody>
      </p:sp>
      <p:sp>
        <p:nvSpPr>
          <p:cNvPr id="30" name="TextBox 3"/>
          <p:cNvSpPr txBox="1"/>
          <p:nvPr/>
        </p:nvSpPr>
        <p:spPr>
          <a:xfrm>
            <a:off x="2902015" y="3982943"/>
            <a:ext cx="2092875" cy="677104"/>
          </a:xfrm>
          <a:prstGeom prst="rect">
            <a:avLst/>
          </a:prstGeom>
          <a:noFill/>
        </p:spPr>
        <p:txBody>
          <a:bodyPr wrap="none" lIns="121917" tIns="60958" rIns="121917" bIns="60958" rtlCol="0">
            <a:spAutoFit/>
          </a:bodyPr>
          <a:lstStyle/>
          <a:p>
            <a:pPr algn="ctr"/>
            <a:r>
              <a:rPr lang="zh-CN" altLang="en-US" sz="3600" b="1" dirty="0" smtClean="0">
                <a:solidFill>
                  <a:schemeClr val="bg1"/>
                </a:solidFill>
                <a:cs typeface="+mn-ea"/>
                <a:sym typeface="+mn-lt"/>
              </a:rPr>
              <a:t>问题描述</a:t>
            </a:r>
            <a:endParaRPr lang="en-US" altLang="zh-CN" sz="3600" b="1" dirty="0" smtClean="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p:stCondLst>
                                    <p:cond delay="0"/>
                                  </p:st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暴力算法并查集</a:t>
            </a:r>
            <a:r>
              <a:rPr lang="zh-CN" altLang="en-US" sz="2800" dirty="0" smtClean="0">
                <a:latin typeface="+mj-ea"/>
              </a:rPr>
              <a:t>优化</a:t>
            </a:r>
            <a:r>
              <a:rPr lang="en-US" altLang="zh-CN" sz="2800" dirty="0">
                <a:latin typeface="+mj-ea"/>
              </a:rPr>
              <a:t>II</a:t>
            </a:r>
            <a:endParaRPr lang="zh-CN" altLang="en-US" sz="2800" dirty="0">
              <a:latin typeface="+mj-ea"/>
            </a:endParaRPr>
          </a:p>
        </p:txBody>
      </p:sp>
      <p:sp>
        <p:nvSpPr>
          <p:cNvPr id="9" name="矩形 8"/>
          <p:cNvSpPr/>
          <p:nvPr/>
        </p:nvSpPr>
        <p:spPr>
          <a:xfrm>
            <a:off x="-251259" y="1574806"/>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取和暴力算法一样的测试数据，固定</a:t>
            </a:r>
            <a:r>
              <a:rPr lang="en-US" altLang="zh-CN" sz="2400" dirty="0">
                <a:latin typeface="+mj-ea"/>
              </a:rPr>
              <a:t>n=1000, </a:t>
            </a:r>
            <a:r>
              <a:rPr lang="zh-CN" altLang="en-US" sz="2400" dirty="0">
                <a:latin typeface="+mj-ea"/>
              </a:rPr>
              <a:t>取</a:t>
            </a:r>
            <a:r>
              <a:rPr lang="en-US" altLang="zh-CN" sz="2400" dirty="0">
                <a:latin typeface="+mj-ea"/>
              </a:rPr>
              <a:t>m</a:t>
            </a:r>
            <a:r>
              <a:rPr lang="zh-CN" altLang="en-US" sz="2400" dirty="0">
                <a:latin typeface="+mj-ea"/>
              </a:rPr>
              <a:t>在不同数据规模下消耗时间进行记录</a:t>
            </a:r>
          </a:p>
        </p:txBody>
      </p:sp>
      <p:sp>
        <p:nvSpPr>
          <p:cNvPr id="12" name="矩形 11"/>
          <p:cNvSpPr/>
          <p:nvPr/>
        </p:nvSpPr>
        <p:spPr>
          <a:xfrm>
            <a:off x="-251260" y="3718816"/>
            <a:ext cx="5958377"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在密集图时，这种优化思路有了明显的成效，边一多时，会出现很多非树上边，确定不是割边，不需要跑暴力算法来判断其是否为割边。</a:t>
            </a: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5" y="2731119"/>
            <a:ext cx="7463273" cy="69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532057"/>
            <a:ext cx="7463273" cy="301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88924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Effect transition="in" filter="fade">
                                      <p:cBhvr>
                                        <p:cTn id="14" dur="1000"/>
                                        <p:tgtEl>
                                          <p:spTgt spid="10242"/>
                                        </p:tgtEl>
                                      </p:cBhvr>
                                    </p:animEffect>
                                    <p:anim calcmode="lin" valueType="num">
                                      <p:cBhvr>
                                        <p:cTn id="15" dur="1000" fill="hold"/>
                                        <p:tgtEl>
                                          <p:spTgt spid="10242"/>
                                        </p:tgtEl>
                                        <p:attrNameLst>
                                          <p:attrName>ppt_x</p:attrName>
                                        </p:attrNameLst>
                                      </p:cBhvr>
                                      <p:tavLst>
                                        <p:tav tm="0">
                                          <p:val>
                                            <p:strVal val="#ppt_x"/>
                                          </p:val>
                                        </p:tav>
                                        <p:tav tm="100000">
                                          <p:val>
                                            <p:strVal val="#ppt_x"/>
                                          </p:val>
                                        </p:tav>
                                      </p:tavLst>
                                    </p:anim>
                                    <p:anim calcmode="lin" valueType="num">
                                      <p:cBhvr>
                                        <p:cTn id="16"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gtEl>
                                        <p:attrNameLst>
                                          <p:attrName>style.visibility</p:attrName>
                                        </p:attrNameLst>
                                      </p:cBhvr>
                                      <p:to>
                                        <p:strVal val="visible"/>
                                      </p:to>
                                    </p:set>
                                    <p:animEffect transition="in" filter="fade">
                                      <p:cBhvr>
                                        <p:cTn id="21" dur="1000"/>
                                        <p:tgtEl>
                                          <p:spTgt spid="10243"/>
                                        </p:tgtEl>
                                      </p:cBhvr>
                                    </p:animEffect>
                                    <p:anim calcmode="lin" valueType="num">
                                      <p:cBhvr>
                                        <p:cTn id="22" dur="1000" fill="hold"/>
                                        <p:tgtEl>
                                          <p:spTgt spid="10243"/>
                                        </p:tgtEl>
                                        <p:attrNameLst>
                                          <p:attrName>ppt_x</p:attrName>
                                        </p:attrNameLst>
                                      </p:cBhvr>
                                      <p:tavLst>
                                        <p:tav tm="0">
                                          <p:val>
                                            <p:strVal val="#ppt_x"/>
                                          </p:val>
                                        </p:tav>
                                        <p:tav tm="100000">
                                          <p:val>
                                            <p:strVal val="#ppt_x"/>
                                          </p:val>
                                        </p:tav>
                                      </p:tavLst>
                                    </p:anim>
                                    <p:anim calcmode="lin" valueType="num">
                                      <p:cBhvr>
                                        <p:cTn id="23"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73421" y="2147062"/>
            <a:ext cx="7236372" cy="292386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在求出生成树后，用树上差分的思想，把所有非树上边</a:t>
            </a:r>
            <a:r>
              <a:rPr lang="en-US" altLang="zh-CN" sz="2800" dirty="0">
                <a:latin typeface="+mj-ea"/>
              </a:rPr>
              <a:t>u-v</a:t>
            </a:r>
            <a:r>
              <a:rPr lang="zh-CN" altLang="en-US" sz="2800" dirty="0">
                <a:latin typeface="+mj-ea"/>
              </a:rPr>
              <a:t>都在树上做标记，把树上</a:t>
            </a:r>
            <a:r>
              <a:rPr lang="en-US" altLang="zh-CN" sz="2800" dirty="0">
                <a:latin typeface="+mj-ea"/>
              </a:rPr>
              <a:t>u</a:t>
            </a:r>
            <a:r>
              <a:rPr lang="zh-CN" altLang="en-US" sz="2800" dirty="0">
                <a:latin typeface="+mj-ea"/>
              </a:rPr>
              <a:t>到</a:t>
            </a:r>
            <a:r>
              <a:rPr lang="en-US" altLang="zh-CN" sz="2800" dirty="0">
                <a:latin typeface="+mj-ea"/>
              </a:rPr>
              <a:t>v</a:t>
            </a:r>
            <a:r>
              <a:rPr lang="zh-CN" altLang="en-US" sz="2800" dirty="0">
                <a:latin typeface="+mj-ea"/>
              </a:rPr>
              <a:t>的所有边都加</a:t>
            </a:r>
            <a:r>
              <a:rPr lang="en-US" altLang="zh-CN" sz="2800" dirty="0">
                <a:latin typeface="+mj-ea"/>
              </a:rPr>
              <a:t>1</a:t>
            </a:r>
            <a:r>
              <a:rPr lang="zh-CN" altLang="en-US" sz="2800" dirty="0">
                <a:latin typeface="+mj-ea"/>
              </a:rPr>
              <a:t>，那么最后树上边值大于</a:t>
            </a:r>
            <a:r>
              <a:rPr lang="en-US" altLang="zh-CN" sz="2800" dirty="0">
                <a:latin typeface="+mj-ea"/>
              </a:rPr>
              <a:t>0</a:t>
            </a:r>
            <a:r>
              <a:rPr lang="zh-CN" altLang="en-US" sz="2800" dirty="0">
                <a:latin typeface="+mj-ea"/>
              </a:rPr>
              <a:t>的边都不是割边，否则为割边</a:t>
            </a:r>
            <a:r>
              <a:rPr lang="zh-CN" altLang="en-US" sz="2800" dirty="0" smtClean="0">
                <a:latin typeface="+mj-ea"/>
              </a:rPr>
              <a:t>。</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p>
        </p:txBody>
      </p:sp>
      <p:sp>
        <p:nvSpPr>
          <p:cNvPr id="9" name="矩形 8"/>
          <p:cNvSpPr/>
          <p:nvPr/>
        </p:nvSpPr>
        <p:spPr>
          <a:xfrm>
            <a:off x="5864774" y="3328917"/>
            <a:ext cx="7236372" cy="292386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要把树上</a:t>
            </a:r>
            <a:r>
              <a:rPr lang="en-US" altLang="zh-CN" sz="2800" dirty="0">
                <a:latin typeface="+mj-ea"/>
              </a:rPr>
              <a:t>u</a:t>
            </a:r>
            <a:r>
              <a:rPr lang="zh-CN" altLang="en-US" sz="2800" dirty="0">
                <a:latin typeface="+mj-ea"/>
              </a:rPr>
              <a:t>到</a:t>
            </a:r>
            <a:r>
              <a:rPr lang="en-US" altLang="zh-CN" sz="2800" dirty="0">
                <a:latin typeface="+mj-ea"/>
              </a:rPr>
              <a:t>v</a:t>
            </a:r>
            <a:r>
              <a:rPr lang="zh-CN" altLang="en-US" sz="2800" dirty="0">
                <a:latin typeface="+mj-ea"/>
              </a:rPr>
              <a:t>的所有边都加</a:t>
            </a:r>
            <a:r>
              <a:rPr lang="en-US" altLang="zh-CN" sz="2800" dirty="0">
                <a:latin typeface="+mj-ea"/>
              </a:rPr>
              <a:t>1</a:t>
            </a:r>
            <a:r>
              <a:rPr lang="zh-CN" altLang="en-US" sz="2800" dirty="0">
                <a:latin typeface="+mj-ea"/>
              </a:rPr>
              <a:t>，只要把</a:t>
            </a:r>
            <a:r>
              <a:rPr lang="en-US" altLang="zh-CN" sz="2800" dirty="0">
                <a:latin typeface="+mj-ea"/>
              </a:rPr>
              <a:t>u</a:t>
            </a:r>
            <a:r>
              <a:rPr lang="zh-CN" altLang="en-US" sz="2800" dirty="0">
                <a:latin typeface="+mj-ea"/>
              </a:rPr>
              <a:t>和</a:t>
            </a:r>
            <a:r>
              <a:rPr lang="en-US" altLang="zh-CN" sz="2800" dirty="0">
                <a:latin typeface="+mj-ea"/>
              </a:rPr>
              <a:t>v</a:t>
            </a:r>
            <a:r>
              <a:rPr lang="zh-CN" altLang="en-US" sz="2800" dirty="0">
                <a:latin typeface="+mj-ea"/>
              </a:rPr>
              <a:t>点权都加</a:t>
            </a:r>
            <a:r>
              <a:rPr lang="en-US" altLang="zh-CN" sz="2800" dirty="0">
                <a:latin typeface="+mj-ea"/>
              </a:rPr>
              <a:t>1</a:t>
            </a:r>
            <a:r>
              <a:rPr lang="zh-CN" altLang="en-US" sz="2800" dirty="0">
                <a:latin typeface="+mj-ea"/>
              </a:rPr>
              <a:t>，而最近公共</a:t>
            </a:r>
            <a:r>
              <a:rPr lang="zh-CN" altLang="en-US" sz="2800" dirty="0" smtClean="0">
                <a:latin typeface="+mj-ea"/>
              </a:rPr>
              <a:t>祖先减</a:t>
            </a:r>
            <a:r>
              <a:rPr lang="en-US" altLang="zh-CN" sz="2800" dirty="0" smtClean="0">
                <a:latin typeface="+mj-ea"/>
              </a:rPr>
              <a:t>2</a:t>
            </a:r>
            <a:r>
              <a:rPr lang="zh-CN" altLang="en-US" sz="2800" dirty="0">
                <a:latin typeface="+mj-ea"/>
              </a:rPr>
              <a:t>，最后再跑一遍</a:t>
            </a:r>
            <a:r>
              <a:rPr lang="en-US" altLang="zh-CN" sz="2800" dirty="0" err="1" smtClean="0">
                <a:latin typeface="+mj-ea"/>
              </a:rPr>
              <a:t>dfs</a:t>
            </a:r>
            <a:r>
              <a:rPr lang="zh-CN" altLang="en-US" sz="2800" dirty="0" smtClean="0">
                <a:latin typeface="+mj-ea"/>
              </a:rPr>
              <a:t>，把每个叶子结点的点权都加上，即</a:t>
            </a:r>
            <a:r>
              <a:rPr lang="zh-CN" altLang="en-US" sz="2800" dirty="0">
                <a:latin typeface="+mj-ea"/>
              </a:rPr>
              <a:t>可得到每个结点</a:t>
            </a:r>
            <a:r>
              <a:rPr lang="zh-CN" altLang="en-US" sz="2800" dirty="0" smtClean="0">
                <a:latin typeface="+mj-ea"/>
              </a:rPr>
              <a:t>的真实点</a:t>
            </a:r>
            <a:r>
              <a:rPr lang="zh-CN" altLang="en-US" sz="2800" dirty="0">
                <a:latin typeface="+mj-ea"/>
              </a:rPr>
              <a:t>权。</a:t>
            </a:r>
          </a:p>
        </p:txBody>
      </p:sp>
      <p:sp>
        <p:nvSpPr>
          <p:cNvPr id="11" name="矩形 10"/>
          <p:cNvSpPr/>
          <p:nvPr/>
        </p:nvSpPr>
        <p:spPr>
          <a:xfrm>
            <a:off x="-394138" y="5249233"/>
            <a:ext cx="7236372" cy="1188837"/>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把树上</a:t>
            </a:r>
            <a:r>
              <a:rPr lang="en-US" altLang="zh-CN" sz="2800" dirty="0">
                <a:latin typeface="+mj-ea"/>
              </a:rPr>
              <a:t>u</a:t>
            </a:r>
            <a:r>
              <a:rPr lang="zh-CN" altLang="en-US" sz="2800" dirty="0">
                <a:latin typeface="+mj-ea"/>
              </a:rPr>
              <a:t>到</a:t>
            </a:r>
            <a:r>
              <a:rPr lang="en-US" altLang="zh-CN" sz="2800" dirty="0">
                <a:latin typeface="+mj-ea"/>
              </a:rPr>
              <a:t>v</a:t>
            </a:r>
            <a:r>
              <a:rPr lang="zh-CN" altLang="en-US" sz="2800" dirty="0">
                <a:latin typeface="+mj-ea"/>
              </a:rPr>
              <a:t>的所有边都加</a:t>
            </a:r>
            <a:r>
              <a:rPr lang="en-US" altLang="zh-CN" sz="2800" dirty="0">
                <a:latin typeface="+mj-ea"/>
              </a:rPr>
              <a:t>1</a:t>
            </a:r>
            <a:r>
              <a:rPr lang="zh-CN" altLang="en-US" sz="2800" dirty="0">
                <a:latin typeface="+mj-ea"/>
              </a:rPr>
              <a:t>，这个过程可以用树上差分实现。</a:t>
            </a:r>
            <a:endParaRPr lang="zh-CN" altLang="en-US" sz="2800" dirty="0">
              <a:latin typeface="+mj-ea"/>
            </a:endParaRPr>
          </a:p>
        </p:txBody>
      </p:sp>
    </p:spTree>
    <p:extLst>
      <p:ext uri="{BB962C8B-B14F-4D97-AF65-F5344CB8AC3E}">
        <p14:creationId xmlns:p14="http://schemas.microsoft.com/office/powerpoint/2010/main" val="352969799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80571" y="2122512"/>
            <a:ext cx="7236372" cy="236371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smtClean="0">
                <a:latin typeface="+mj-ea"/>
              </a:rPr>
              <a:t>如右图</a:t>
            </a:r>
            <a:r>
              <a:rPr lang="zh-CN" altLang="en-US" sz="2800" dirty="0">
                <a:latin typeface="+mj-ea"/>
              </a:rPr>
              <a:t>所示，有两个非树上边</a:t>
            </a:r>
            <a:r>
              <a:rPr lang="en-US" altLang="zh-CN" sz="2800" dirty="0">
                <a:latin typeface="+mj-ea"/>
              </a:rPr>
              <a:t>2-4</a:t>
            </a:r>
            <a:r>
              <a:rPr lang="zh-CN" altLang="en-US" sz="2800" dirty="0">
                <a:latin typeface="+mj-ea"/>
              </a:rPr>
              <a:t>、</a:t>
            </a:r>
            <a:r>
              <a:rPr lang="en-US" altLang="zh-CN" sz="2800" dirty="0">
                <a:latin typeface="+mj-ea"/>
              </a:rPr>
              <a:t>8-3,</a:t>
            </a:r>
            <a:r>
              <a:rPr lang="zh-CN" altLang="en-US" sz="2800" dirty="0">
                <a:latin typeface="+mj-ea"/>
              </a:rPr>
              <a:t>我们把</a:t>
            </a:r>
            <a:r>
              <a:rPr lang="en-US" altLang="zh-CN" sz="2800" dirty="0">
                <a:latin typeface="+mj-ea"/>
              </a:rPr>
              <a:t>2</a:t>
            </a:r>
            <a:r>
              <a:rPr lang="zh-CN" altLang="en-US" sz="2800" dirty="0">
                <a:latin typeface="+mj-ea"/>
              </a:rPr>
              <a:t>、</a:t>
            </a:r>
            <a:r>
              <a:rPr lang="en-US" altLang="zh-CN" sz="2800" dirty="0">
                <a:latin typeface="+mj-ea"/>
              </a:rPr>
              <a:t>4</a:t>
            </a:r>
            <a:r>
              <a:rPr lang="zh-CN" altLang="en-US" sz="2800" dirty="0">
                <a:latin typeface="+mj-ea"/>
              </a:rPr>
              <a:t>加</a:t>
            </a:r>
            <a:r>
              <a:rPr lang="en-US" altLang="zh-CN" sz="2800" dirty="0">
                <a:latin typeface="+mj-ea"/>
              </a:rPr>
              <a:t>1</a:t>
            </a:r>
            <a:r>
              <a:rPr lang="zh-CN" altLang="en-US" sz="2800" dirty="0">
                <a:latin typeface="+mj-ea"/>
              </a:rPr>
              <a:t>，其最近公共祖先结点</a:t>
            </a:r>
            <a:r>
              <a:rPr lang="en-US" altLang="zh-CN" sz="2800" dirty="0">
                <a:latin typeface="+mj-ea"/>
              </a:rPr>
              <a:t>0</a:t>
            </a:r>
            <a:r>
              <a:rPr lang="zh-CN" altLang="en-US" sz="2800" dirty="0">
                <a:latin typeface="+mj-ea"/>
              </a:rPr>
              <a:t>减</a:t>
            </a:r>
            <a:r>
              <a:rPr lang="en-US" altLang="zh-CN" sz="2800" dirty="0">
                <a:latin typeface="+mj-ea"/>
              </a:rPr>
              <a:t>2</a:t>
            </a:r>
            <a:r>
              <a:rPr lang="zh-CN" altLang="en-US" sz="2800" dirty="0">
                <a:latin typeface="+mj-ea"/>
              </a:rPr>
              <a:t>；把</a:t>
            </a:r>
            <a:r>
              <a:rPr lang="en-US" altLang="zh-CN" sz="2800" dirty="0">
                <a:latin typeface="+mj-ea"/>
              </a:rPr>
              <a:t>3</a:t>
            </a:r>
            <a:r>
              <a:rPr lang="zh-CN" altLang="en-US" sz="2800" dirty="0">
                <a:latin typeface="+mj-ea"/>
              </a:rPr>
              <a:t>、</a:t>
            </a:r>
            <a:r>
              <a:rPr lang="en-US" altLang="zh-CN" sz="2800" dirty="0">
                <a:latin typeface="+mj-ea"/>
              </a:rPr>
              <a:t>8</a:t>
            </a:r>
            <a:r>
              <a:rPr lang="zh-CN" altLang="en-US" sz="2800" dirty="0">
                <a:latin typeface="+mj-ea"/>
              </a:rPr>
              <a:t>加</a:t>
            </a:r>
            <a:r>
              <a:rPr lang="en-US" altLang="zh-CN" sz="2800" dirty="0">
                <a:latin typeface="+mj-ea"/>
              </a:rPr>
              <a:t>1</a:t>
            </a:r>
            <a:r>
              <a:rPr lang="zh-CN" altLang="en-US" sz="2800" dirty="0">
                <a:latin typeface="+mj-ea"/>
              </a:rPr>
              <a:t>，其最近公共祖先结点</a:t>
            </a:r>
            <a:r>
              <a:rPr lang="en-US" altLang="zh-CN" sz="2800" dirty="0">
                <a:latin typeface="+mj-ea"/>
              </a:rPr>
              <a:t>2</a:t>
            </a:r>
            <a:r>
              <a:rPr lang="zh-CN" altLang="en-US" sz="2800" dirty="0">
                <a:latin typeface="+mj-ea"/>
              </a:rPr>
              <a:t>减</a:t>
            </a:r>
            <a:r>
              <a:rPr lang="en-US" altLang="zh-CN" sz="2800" dirty="0">
                <a:latin typeface="+mj-ea"/>
              </a:rPr>
              <a:t>2</a:t>
            </a: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p>
        </p:txBody>
      </p:sp>
      <p:pic>
        <p:nvPicPr>
          <p:cNvPr id="112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684" y="2848371"/>
            <a:ext cx="6296096" cy="404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219475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1000"/>
                                        <p:tgtEl>
                                          <p:spTgt spid="46"/>
                                        </p:tgtEl>
                                      </p:cBhvr>
                                    </p:animEffect>
                                    <p:anim calcmode="lin" valueType="num">
                                      <p:cBhvr>
                                        <p:cTn id="15" dur="1000" fill="hold"/>
                                        <p:tgtEl>
                                          <p:spTgt spid="46"/>
                                        </p:tgtEl>
                                        <p:attrNameLst>
                                          <p:attrName>ppt_x</p:attrName>
                                        </p:attrNameLst>
                                      </p:cBhvr>
                                      <p:tavLst>
                                        <p:tav tm="0">
                                          <p:val>
                                            <p:strVal val="#ppt_x"/>
                                          </p:val>
                                        </p:tav>
                                        <p:tav tm="100000">
                                          <p:val>
                                            <p:strVal val="#ppt_x"/>
                                          </p:val>
                                        </p:tav>
                                      </p:tavLst>
                                    </p:anim>
                                    <p:anim calcmode="lin" valueType="num">
                                      <p:cBhvr>
                                        <p:cTn id="1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36941" y="2358339"/>
            <a:ext cx="6125224" cy="124340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我们再跑一次</a:t>
            </a:r>
            <a:r>
              <a:rPr lang="en-US" altLang="zh-CN" sz="2800" dirty="0" err="1">
                <a:latin typeface="+mj-ea"/>
              </a:rPr>
              <a:t>dfs</a:t>
            </a:r>
            <a:r>
              <a:rPr lang="zh-CN" altLang="en-US" sz="2800" dirty="0">
                <a:latin typeface="+mj-ea"/>
              </a:rPr>
              <a:t>，得到每个结点的权</a:t>
            </a:r>
            <a:r>
              <a:rPr lang="zh-CN" altLang="en-US" sz="2800" dirty="0" smtClean="0">
                <a:latin typeface="+mj-ea"/>
              </a:rPr>
              <a:t>值。</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p>
        </p:txBody>
      </p:sp>
      <p:sp>
        <p:nvSpPr>
          <p:cNvPr id="9" name="矩形 8"/>
          <p:cNvSpPr/>
          <p:nvPr/>
        </p:nvSpPr>
        <p:spPr>
          <a:xfrm>
            <a:off x="-136941" y="3995791"/>
            <a:ext cx="7236372" cy="17489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可以看到非根结点点权为</a:t>
            </a:r>
            <a:r>
              <a:rPr lang="en-US" altLang="zh-CN" sz="2800" dirty="0">
                <a:latin typeface="+mj-ea"/>
              </a:rPr>
              <a:t>0</a:t>
            </a:r>
            <a:r>
              <a:rPr lang="zh-CN" altLang="en-US" sz="2800" dirty="0">
                <a:latin typeface="+mj-ea"/>
              </a:rPr>
              <a:t>的有</a:t>
            </a:r>
            <a:r>
              <a:rPr lang="en-US" altLang="zh-CN" sz="2800" dirty="0">
                <a:latin typeface="+mj-ea"/>
              </a:rPr>
              <a:t>0</a:t>
            </a:r>
            <a:r>
              <a:rPr lang="zh-CN" altLang="en-US" sz="2800" dirty="0">
                <a:latin typeface="+mj-ea"/>
              </a:rPr>
              <a:t>和</a:t>
            </a:r>
            <a:r>
              <a:rPr lang="en-US" altLang="zh-CN" sz="2800" dirty="0">
                <a:latin typeface="+mj-ea"/>
              </a:rPr>
              <a:t>9</a:t>
            </a:r>
            <a:r>
              <a:rPr lang="zh-CN" altLang="en-US" sz="2800" dirty="0">
                <a:latin typeface="+mj-ea"/>
              </a:rPr>
              <a:t>，它们和各自的父结点组成的父子边就是割边，即</a:t>
            </a:r>
            <a:r>
              <a:rPr lang="en-US" altLang="zh-CN" sz="2800" dirty="0">
                <a:latin typeface="+mj-ea"/>
              </a:rPr>
              <a:t>0-12</a:t>
            </a:r>
            <a:r>
              <a:rPr lang="zh-CN" altLang="en-US" sz="2800" dirty="0">
                <a:latin typeface="+mj-ea"/>
              </a:rPr>
              <a:t>和</a:t>
            </a:r>
            <a:r>
              <a:rPr lang="en-US" altLang="zh-CN" sz="2800" dirty="0">
                <a:latin typeface="+mj-ea"/>
              </a:rPr>
              <a:t>9-12</a:t>
            </a:r>
            <a:r>
              <a:rPr lang="zh-CN" altLang="en-US" sz="2800" dirty="0">
                <a:latin typeface="+mj-ea"/>
              </a:rPr>
              <a:t>就是割边。</a:t>
            </a:r>
          </a:p>
        </p:txBody>
      </p:sp>
      <p:pic>
        <p:nvPicPr>
          <p:cNvPr id="1229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028" y="2706130"/>
            <a:ext cx="6042982" cy="407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67374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290"/>
                                        </p:tgtEl>
                                        <p:attrNameLst>
                                          <p:attrName>style.visibility</p:attrName>
                                        </p:attrNameLst>
                                      </p:cBhvr>
                                      <p:to>
                                        <p:strVal val="visible"/>
                                      </p:to>
                                    </p:set>
                                    <p:animEffect transition="in" filter="fade">
                                      <p:cBhvr>
                                        <p:cTn id="14" dur="1000"/>
                                        <p:tgtEl>
                                          <p:spTgt spid="12290"/>
                                        </p:tgtEl>
                                      </p:cBhvr>
                                    </p:animEffect>
                                    <p:anim calcmode="lin" valueType="num">
                                      <p:cBhvr>
                                        <p:cTn id="15" dur="1000" fill="hold"/>
                                        <p:tgtEl>
                                          <p:spTgt spid="12290"/>
                                        </p:tgtEl>
                                        <p:attrNameLst>
                                          <p:attrName>ppt_x</p:attrName>
                                        </p:attrNameLst>
                                      </p:cBhvr>
                                      <p:tavLst>
                                        <p:tav tm="0">
                                          <p:val>
                                            <p:strVal val="#ppt_x"/>
                                          </p:val>
                                        </p:tav>
                                        <p:tav tm="100000">
                                          <p:val>
                                            <p:strVal val="#ppt_x"/>
                                          </p:val>
                                        </p:tav>
                                      </p:tavLst>
                                    </p:anim>
                                    <p:anim calcmode="lin" valueType="num">
                                      <p:cBhvr>
                                        <p:cTn id="16"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26124" y="2343496"/>
            <a:ext cx="6125224"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先求图的生成树，并查集用了按秩合并与路径压缩的优化，其查询和合并过程深度最多为</a:t>
            </a:r>
            <a:r>
              <a:rPr lang="en-US" altLang="zh-CN" sz="2400" dirty="0" err="1">
                <a:latin typeface="+mj-ea"/>
              </a:rPr>
              <a:t>logn</a:t>
            </a:r>
            <a:r>
              <a:rPr lang="zh-CN" altLang="en-US" sz="2400" dirty="0">
                <a:latin typeface="+mj-ea"/>
              </a:rPr>
              <a:t>级别，所需时间为</a:t>
            </a:r>
            <a:r>
              <a:rPr lang="en-US" altLang="zh-CN" sz="2400" dirty="0">
                <a:latin typeface="+mj-ea"/>
              </a:rPr>
              <a:t>O(</a:t>
            </a:r>
            <a:r>
              <a:rPr lang="en-US" altLang="zh-CN" sz="2400" dirty="0" err="1">
                <a:latin typeface="+mj-ea"/>
              </a:rPr>
              <a:t>m+nlogn</a:t>
            </a:r>
            <a:r>
              <a:rPr lang="en-US" altLang="zh-CN" sz="2400" dirty="0">
                <a:latin typeface="+mj-ea"/>
              </a:rPr>
              <a:t>)</a:t>
            </a:r>
            <a:r>
              <a:rPr lang="zh-CN" altLang="en-US" sz="2400" dirty="0" smtClean="0">
                <a:latin typeface="+mj-ea"/>
              </a:rPr>
              <a:t>；</a:t>
            </a:r>
            <a:endParaRPr lang="zh-CN" altLang="en-US" sz="24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p>
        </p:txBody>
      </p:sp>
      <p:sp>
        <p:nvSpPr>
          <p:cNvPr id="10" name="矩形 9"/>
          <p:cNvSpPr/>
          <p:nvPr/>
        </p:nvSpPr>
        <p:spPr>
          <a:xfrm>
            <a:off x="-126124" y="4608755"/>
            <a:ext cx="6125224"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求解</a:t>
            </a:r>
            <a:r>
              <a:rPr lang="en-US" altLang="zh-CN" sz="2400" dirty="0" err="1">
                <a:latin typeface="+mj-ea"/>
              </a:rPr>
              <a:t>lca</a:t>
            </a:r>
            <a:r>
              <a:rPr lang="zh-CN" altLang="en-US" sz="2400" dirty="0">
                <a:latin typeface="+mj-ea"/>
              </a:rPr>
              <a:t>用</a:t>
            </a:r>
            <a:r>
              <a:rPr lang="zh-CN" altLang="en-US" sz="2400" dirty="0" smtClean="0">
                <a:latin typeface="+mj-ea"/>
              </a:rPr>
              <a:t>了欧拉序</a:t>
            </a:r>
            <a:r>
              <a:rPr lang="zh-CN" altLang="en-US" sz="2400" dirty="0">
                <a:latin typeface="+mj-ea"/>
              </a:rPr>
              <a:t>来求解，</a:t>
            </a:r>
            <a:r>
              <a:rPr lang="en-US" altLang="zh-CN" sz="2400" dirty="0" err="1">
                <a:latin typeface="+mj-ea"/>
              </a:rPr>
              <a:t>lca</a:t>
            </a:r>
            <a:r>
              <a:rPr lang="zh-CN" altLang="en-US" sz="2400" dirty="0">
                <a:latin typeface="+mj-ea"/>
              </a:rPr>
              <a:t>预处理时间复杂度为</a:t>
            </a:r>
            <a:r>
              <a:rPr lang="en-US" altLang="zh-CN" sz="2400" dirty="0" err="1">
                <a:latin typeface="+mj-ea"/>
              </a:rPr>
              <a:t>nlogn</a:t>
            </a:r>
            <a:r>
              <a:rPr lang="zh-CN" altLang="en-US" sz="2400" dirty="0">
                <a:latin typeface="+mj-ea"/>
              </a:rPr>
              <a:t>，</a:t>
            </a:r>
            <a:r>
              <a:rPr lang="en-US" altLang="zh-CN" sz="2400" dirty="0" err="1">
                <a:latin typeface="+mj-ea"/>
              </a:rPr>
              <a:t>lca</a:t>
            </a:r>
            <a:r>
              <a:rPr lang="zh-CN" altLang="en-US" sz="2400" dirty="0">
                <a:latin typeface="+mj-ea"/>
              </a:rPr>
              <a:t>查询时间复杂度为</a:t>
            </a:r>
            <a:r>
              <a:rPr lang="en-US" altLang="zh-CN" sz="2400" dirty="0">
                <a:latin typeface="+mj-ea"/>
              </a:rPr>
              <a:t>O(1)</a:t>
            </a:r>
            <a:r>
              <a:rPr lang="zh-CN" altLang="en-US" sz="2400" dirty="0" smtClean="0">
                <a:latin typeface="+mj-ea"/>
              </a:rPr>
              <a:t>；</a:t>
            </a:r>
            <a:endParaRPr lang="zh-CN" altLang="en-US" sz="2400" dirty="0">
              <a:latin typeface="+mj-ea"/>
            </a:endParaRPr>
          </a:p>
        </p:txBody>
      </p:sp>
      <p:sp>
        <p:nvSpPr>
          <p:cNvPr id="11" name="矩形 10"/>
          <p:cNvSpPr/>
          <p:nvPr/>
        </p:nvSpPr>
        <p:spPr>
          <a:xfrm>
            <a:off x="4985817" y="2421650"/>
            <a:ext cx="6125224" cy="305967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树上差分枚举每条非树上边和最后</a:t>
            </a:r>
            <a:r>
              <a:rPr lang="en-US" altLang="zh-CN" sz="2400" dirty="0" err="1">
                <a:latin typeface="+mj-ea"/>
              </a:rPr>
              <a:t>dfs</a:t>
            </a:r>
            <a:r>
              <a:rPr lang="zh-CN" altLang="en-US" sz="2400" dirty="0">
                <a:latin typeface="+mj-ea"/>
              </a:rPr>
              <a:t>序合并求点权，其复杂度为</a:t>
            </a:r>
            <a:r>
              <a:rPr lang="en-US" altLang="zh-CN" sz="2400" dirty="0">
                <a:latin typeface="+mj-ea"/>
              </a:rPr>
              <a:t>(</a:t>
            </a:r>
            <a:r>
              <a:rPr lang="en-US" altLang="zh-CN" sz="2400" dirty="0" err="1">
                <a:latin typeface="+mj-ea"/>
              </a:rPr>
              <a:t>nlogn+m</a:t>
            </a:r>
            <a:r>
              <a:rPr lang="en-US" altLang="zh-CN" sz="2400" dirty="0" smtClean="0">
                <a:latin typeface="+mj-ea"/>
              </a:rPr>
              <a:t>);</a:t>
            </a:r>
          </a:p>
          <a:p>
            <a:pPr marL="87630">
              <a:lnSpc>
                <a:spcPct val="130000"/>
              </a:lnSpc>
              <a:spcBef>
                <a:spcPts val="800"/>
              </a:spcBef>
            </a:pPr>
            <a:r>
              <a:rPr lang="zh-CN" altLang="en-US" sz="2400" dirty="0" smtClean="0">
                <a:latin typeface="+mj-ea"/>
              </a:rPr>
              <a:t>最后</a:t>
            </a:r>
            <a:r>
              <a:rPr lang="zh-CN" altLang="en-US" sz="2400" dirty="0">
                <a:latin typeface="+mj-ea"/>
              </a:rPr>
              <a:t>树上的点，判断其和父结点构成的边是否为桥，时间复杂度为</a:t>
            </a:r>
            <a:r>
              <a:rPr lang="en-US" altLang="zh-CN" sz="2400" dirty="0">
                <a:latin typeface="+mj-ea"/>
              </a:rPr>
              <a:t>O(n</a:t>
            </a:r>
            <a:r>
              <a:rPr lang="en-US" altLang="zh-CN" sz="2400" dirty="0" smtClean="0">
                <a:latin typeface="+mj-ea"/>
              </a:rPr>
              <a:t>)</a:t>
            </a:r>
            <a:r>
              <a:rPr lang="zh-CN" altLang="en-US" sz="2400" dirty="0" smtClean="0">
                <a:latin typeface="+mj-ea"/>
              </a:rPr>
              <a:t>；</a:t>
            </a:r>
            <a:endParaRPr lang="en-US" altLang="zh-CN" sz="2400" dirty="0" smtClean="0">
              <a:latin typeface="+mj-ea"/>
            </a:endParaRPr>
          </a:p>
        </p:txBody>
      </p:sp>
      <p:sp>
        <p:nvSpPr>
          <p:cNvPr id="12" name="矩形 11"/>
          <p:cNvSpPr/>
          <p:nvPr/>
        </p:nvSpPr>
        <p:spPr>
          <a:xfrm>
            <a:off x="4152949" y="5749764"/>
            <a:ext cx="6125224"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所以整体时间复杂度为</a:t>
            </a:r>
            <a:r>
              <a:rPr lang="en-US" altLang="zh-CN" sz="2400" dirty="0">
                <a:latin typeface="+mj-ea"/>
              </a:rPr>
              <a:t>O(</a:t>
            </a:r>
            <a:r>
              <a:rPr lang="en-US" altLang="zh-CN" sz="2400" dirty="0" err="1">
                <a:latin typeface="+mj-ea"/>
              </a:rPr>
              <a:t>nlogn+m</a:t>
            </a:r>
            <a:r>
              <a:rPr lang="en-US" altLang="zh-CN" sz="2400" dirty="0">
                <a:latin typeface="+mj-ea"/>
              </a:rPr>
              <a:t>)</a:t>
            </a:r>
            <a:r>
              <a:rPr lang="zh-CN" altLang="en-US" sz="2400" dirty="0">
                <a:latin typeface="+mj-ea"/>
              </a:rPr>
              <a:t>。</a:t>
            </a:r>
            <a:endParaRPr lang="zh-CN" altLang="en-US" sz="2400" dirty="0">
              <a:latin typeface="+mj-ea"/>
            </a:endParaRPr>
          </a:p>
        </p:txBody>
      </p:sp>
    </p:spTree>
    <p:extLst>
      <p:ext uri="{BB962C8B-B14F-4D97-AF65-F5344CB8AC3E}">
        <p14:creationId xmlns:p14="http://schemas.microsoft.com/office/powerpoint/2010/main" val="123699668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0" grpId="0"/>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endParaRPr lang="zh-CN" altLang="en-US" sz="2800" dirty="0">
              <a:latin typeface="+mj-ea"/>
            </a:endParaRPr>
          </a:p>
        </p:txBody>
      </p:sp>
      <p:sp>
        <p:nvSpPr>
          <p:cNvPr id="9" name="矩形 8"/>
          <p:cNvSpPr/>
          <p:nvPr/>
        </p:nvSpPr>
        <p:spPr>
          <a:xfrm>
            <a:off x="-440444" y="2517577"/>
            <a:ext cx="5958377" cy="17489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取和暴力算法一样的测试数据，取</a:t>
            </a:r>
            <a:r>
              <a:rPr lang="en-US" altLang="zh-CN" sz="2800" dirty="0">
                <a:latin typeface="+mj-ea"/>
              </a:rPr>
              <a:t>n</a:t>
            </a:r>
            <a:r>
              <a:rPr lang="zh-CN" altLang="en-US" sz="2800" dirty="0">
                <a:latin typeface="+mj-ea"/>
              </a:rPr>
              <a:t>和</a:t>
            </a:r>
            <a:r>
              <a:rPr lang="en-US" altLang="zh-CN" sz="2800" dirty="0">
                <a:latin typeface="+mj-ea"/>
              </a:rPr>
              <a:t>m</a:t>
            </a:r>
            <a:r>
              <a:rPr lang="zh-CN" altLang="en-US" sz="2800" dirty="0">
                <a:latin typeface="+mj-ea"/>
              </a:rPr>
              <a:t>相同，在不同数据规模下消耗时间进行记录</a:t>
            </a:r>
          </a:p>
        </p:txBody>
      </p:sp>
      <p:pic>
        <p:nvPicPr>
          <p:cNvPr id="1331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7" y="2697471"/>
            <a:ext cx="7463273" cy="69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686504"/>
            <a:ext cx="7463273" cy="31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02270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gtEl>
                                        <p:attrNameLst>
                                          <p:attrName>style.visibility</p:attrName>
                                        </p:attrNameLst>
                                      </p:cBhvr>
                                      <p:to>
                                        <p:strVal val="visible"/>
                                      </p:to>
                                    </p:set>
                                    <p:animEffect transition="in" filter="fade">
                                      <p:cBhvr>
                                        <p:cTn id="14" dur="1000"/>
                                        <p:tgtEl>
                                          <p:spTgt spid="13314"/>
                                        </p:tgtEl>
                                      </p:cBhvr>
                                    </p:animEffect>
                                    <p:anim calcmode="lin" valueType="num">
                                      <p:cBhvr>
                                        <p:cTn id="15" dur="1000" fill="hold"/>
                                        <p:tgtEl>
                                          <p:spTgt spid="13314"/>
                                        </p:tgtEl>
                                        <p:attrNameLst>
                                          <p:attrName>ppt_x</p:attrName>
                                        </p:attrNameLst>
                                      </p:cBhvr>
                                      <p:tavLst>
                                        <p:tav tm="0">
                                          <p:val>
                                            <p:strVal val="#ppt_x"/>
                                          </p:val>
                                        </p:tav>
                                        <p:tav tm="100000">
                                          <p:val>
                                            <p:strVal val="#ppt_x"/>
                                          </p:val>
                                        </p:tav>
                                      </p:tavLst>
                                    </p:anim>
                                    <p:anim calcmode="lin" valueType="num">
                                      <p:cBhvr>
                                        <p:cTn id="16"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315"/>
                                        </p:tgtEl>
                                        <p:attrNameLst>
                                          <p:attrName>style.visibility</p:attrName>
                                        </p:attrNameLst>
                                      </p:cBhvr>
                                      <p:to>
                                        <p:strVal val="visible"/>
                                      </p:to>
                                    </p:set>
                                    <p:animEffect transition="in" filter="fade">
                                      <p:cBhvr>
                                        <p:cTn id="21" dur="1000"/>
                                        <p:tgtEl>
                                          <p:spTgt spid="13315"/>
                                        </p:tgtEl>
                                      </p:cBhvr>
                                    </p:animEffect>
                                    <p:anim calcmode="lin" valueType="num">
                                      <p:cBhvr>
                                        <p:cTn id="22" dur="1000" fill="hold"/>
                                        <p:tgtEl>
                                          <p:spTgt spid="13315"/>
                                        </p:tgtEl>
                                        <p:attrNameLst>
                                          <p:attrName>ppt_x</p:attrName>
                                        </p:attrNameLst>
                                      </p:cBhvr>
                                      <p:tavLst>
                                        <p:tav tm="0">
                                          <p:val>
                                            <p:strVal val="#ppt_x"/>
                                          </p:val>
                                        </p:tav>
                                        <p:tav tm="100000">
                                          <p:val>
                                            <p:strVal val="#ppt_x"/>
                                          </p:val>
                                        </p:tav>
                                      </p:tavLst>
                                    </p:anim>
                                    <p:anim calcmode="lin" valueType="num">
                                      <p:cBhvr>
                                        <p:cTn id="23" dur="1000" fill="hold"/>
                                        <p:tgtEl>
                                          <p:spTgt spid="133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树上差分求割边</a:t>
            </a:r>
            <a:endParaRPr lang="zh-CN" altLang="en-US" sz="2800" dirty="0">
              <a:latin typeface="+mj-ea"/>
            </a:endParaRPr>
          </a:p>
        </p:txBody>
      </p:sp>
      <p:sp>
        <p:nvSpPr>
          <p:cNvPr id="9" name="矩形 8"/>
          <p:cNvSpPr/>
          <p:nvPr/>
        </p:nvSpPr>
        <p:spPr>
          <a:xfrm>
            <a:off x="-440444" y="2749885"/>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取和暴力算法一样的测试数据，固定</a:t>
            </a:r>
            <a:r>
              <a:rPr lang="en-US" altLang="zh-CN" sz="2400" dirty="0">
                <a:latin typeface="+mj-ea"/>
              </a:rPr>
              <a:t>n=1000,</a:t>
            </a:r>
            <a:r>
              <a:rPr lang="zh-CN" altLang="en-US" sz="2400" dirty="0">
                <a:latin typeface="+mj-ea"/>
              </a:rPr>
              <a:t>取</a:t>
            </a:r>
            <a:r>
              <a:rPr lang="en-US" altLang="zh-CN" sz="2400" dirty="0">
                <a:latin typeface="+mj-ea"/>
              </a:rPr>
              <a:t>m</a:t>
            </a:r>
            <a:r>
              <a:rPr lang="zh-CN" altLang="en-US" sz="2400" dirty="0">
                <a:latin typeface="+mj-ea"/>
              </a:rPr>
              <a:t>在不同数据规模下消耗时间进行记录</a:t>
            </a:r>
          </a:p>
        </p:txBody>
      </p:sp>
      <p:pic>
        <p:nvPicPr>
          <p:cNvPr id="143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7" y="2743206"/>
            <a:ext cx="7463273" cy="66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491913"/>
            <a:ext cx="7463273" cy="3098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30085" y="4830982"/>
            <a:ext cx="5958377"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无论是稀疏图还是密集图，大数据规模和小数据规模，用差分算法消耗时间远小于用暴力算法的消耗时间。</a:t>
            </a:r>
          </a:p>
        </p:txBody>
      </p:sp>
    </p:spTree>
    <p:extLst>
      <p:ext uri="{BB962C8B-B14F-4D97-AF65-F5344CB8AC3E}">
        <p14:creationId xmlns:p14="http://schemas.microsoft.com/office/powerpoint/2010/main" val="371978026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8"/>
                                        </p:tgtEl>
                                        <p:attrNameLst>
                                          <p:attrName>style.visibility</p:attrName>
                                        </p:attrNameLst>
                                      </p:cBhvr>
                                      <p:to>
                                        <p:strVal val="visible"/>
                                      </p:to>
                                    </p:set>
                                    <p:animEffect transition="in" filter="fade">
                                      <p:cBhvr>
                                        <p:cTn id="14" dur="1000"/>
                                        <p:tgtEl>
                                          <p:spTgt spid="14338"/>
                                        </p:tgtEl>
                                      </p:cBhvr>
                                    </p:animEffect>
                                    <p:anim calcmode="lin" valueType="num">
                                      <p:cBhvr>
                                        <p:cTn id="15" dur="1000" fill="hold"/>
                                        <p:tgtEl>
                                          <p:spTgt spid="14338"/>
                                        </p:tgtEl>
                                        <p:attrNameLst>
                                          <p:attrName>ppt_x</p:attrName>
                                        </p:attrNameLst>
                                      </p:cBhvr>
                                      <p:tavLst>
                                        <p:tav tm="0">
                                          <p:val>
                                            <p:strVal val="#ppt_x"/>
                                          </p:val>
                                        </p:tav>
                                        <p:tav tm="100000">
                                          <p:val>
                                            <p:strVal val="#ppt_x"/>
                                          </p:val>
                                        </p:tav>
                                      </p:tavLst>
                                    </p:anim>
                                    <p:anim calcmode="lin" valueType="num">
                                      <p:cBhvr>
                                        <p:cTn id="16"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gtEl>
                                        <p:attrNameLst>
                                          <p:attrName>style.visibility</p:attrName>
                                        </p:attrNameLst>
                                      </p:cBhvr>
                                      <p:to>
                                        <p:strVal val="visible"/>
                                      </p:to>
                                    </p:set>
                                    <p:animEffect transition="in" filter="fade">
                                      <p:cBhvr>
                                        <p:cTn id="21" dur="1000"/>
                                        <p:tgtEl>
                                          <p:spTgt spid="14339"/>
                                        </p:tgtEl>
                                      </p:cBhvr>
                                    </p:animEffect>
                                    <p:anim calcmode="lin" valueType="num">
                                      <p:cBhvr>
                                        <p:cTn id="22" dur="1000" fill="hold"/>
                                        <p:tgtEl>
                                          <p:spTgt spid="14339"/>
                                        </p:tgtEl>
                                        <p:attrNameLst>
                                          <p:attrName>ppt_x</p:attrName>
                                        </p:attrNameLst>
                                      </p:cBhvr>
                                      <p:tavLst>
                                        <p:tav tm="0">
                                          <p:val>
                                            <p:strVal val="#ppt_x"/>
                                          </p:val>
                                        </p:tav>
                                        <p:tav tm="100000">
                                          <p:val>
                                            <p:strVal val="#ppt_x"/>
                                          </p:val>
                                        </p:tav>
                                      </p:tavLst>
                                    </p:anim>
                                    <p:anim calcmode="lin" valueType="num">
                                      <p:cBhvr>
                                        <p:cTn id="23" dur="1000" fill="hold"/>
                                        <p:tgtEl>
                                          <p:spTgt spid="1433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73421" y="2761781"/>
            <a:ext cx="7236372" cy="2309144"/>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在求出生成树后，枚举每个非树上边</a:t>
            </a:r>
            <a:r>
              <a:rPr lang="en-US" altLang="zh-CN" sz="2800" dirty="0">
                <a:latin typeface="+mj-ea"/>
              </a:rPr>
              <a:t>u-v</a:t>
            </a:r>
            <a:r>
              <a:rPr lang="zh-CN" altLang="en-US" sz="2800" dirty="0">
                <a:latin typeface="+mj-ea"/>
              </a:rPr>
              <a:t>，把树上</a:t>
            </a:r>
            <a:r>
              <a:rPr lang="en-US" altLang="zh-CN" sz="2800" dirty="0">
                <a:latin typeface="+mj-ea"/>
              </a:rPr>
              <a:t>u-v</a:t>
            </a:r>
            <a:r>
              <a:rPr lang="zh-CN" altLang="en-US" sz="2800" dirty="0">
                <a:latin typeface="+mj-ea"/>
              </a:rPr>
              <a:t>的所有结点用并查集的方法缩成一个连通块，同一连通块的点，之间的边都不是割边</a:t>
            </a:r>
            <a:r>
              <a:rPr lang="zh-CN" altLang="en-US" sz="2800" dirty="0" smtClean="0">
                <a:latin typeface="+mj-ea"/>
              </a:rPr>
              <a:t>。</a:t>
            </a:r>
            <a:endParaRPr lang="zh-CN" altLang="en-US" sz="28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并查集树上缩点</a:t>
            </a:r>
          </a:p>
        </p:txBody>
      </p:sp>
      <p:sp>
        <p:nvSpPr>
          <p:cNvPr id="11" name="矩形 10"/>
          <p:cNvSpPr/>
          <p:nvPr/>
        </p:nvSpPr>
        <p:spPr>
          <a:xfrm>
            <a:off x="-394138" y="5754820"/>
            <a:ext cx="7236372" cy="68325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smtClean="0">
                <a:latin typeface="+mj-ea"/>
              </a:rPr>
              <a:t>如右图</a:t>
            </a:r>
            <a:r>
              <a:rPr lang="zh-CN" altLang="en-US" sz="2800" dirty="0">
                <a:latin typeface="+mj-ea"/>
              </a:rPr>
              <a:t>所示，非树上边有</a:t>
            </a:r>
            <a:r>
              <a:rPr lang="en-US" altLang="zh-CN" sz="2800" dirty="0">
                <a:latin typeface="+mj-ea"/>
              </a:rPr>
              <a:t>2-4</a:t>
            </a:r>
            <a:r>
              <a:rPr lang="zh-CN" altLang="en-US" sz="2800" dirty="0">
                <a:latin typeface="+mj-ea"/>
              </a:rPr>
              <a:t>、</a:t>
            </a:r>
            <a:r>
              <a:rPr lang="en-US" altLang="zh-CN" sz="2800" dirty="0">
                <a:latin typeface="+mj-ea"/>
              </a:rPr>
              <a:t>3-8</a:t>
            </a:r>
            <a:endParaRPr lang="en-US" altLang="zh-CN" sz="2800" dirty="0">
              <a:latin typeface="+mj-ea"/>
            </a:endParaRPr>
          </a:p>
        </p:txBody>
      </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317" y="2761781"/>
            <a:ext cx="6273075" cy="401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949820"/>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362"/>
                                        </p:tgtEl>
                                        <p:attrNameLst>
                                          <p:attrName>style.visibility</p:attrName>
                                        </p:attrNameLst>
                                      </p:cBhvr>
                                      <p:to>
                                        <p:strVal val="visible"/>
                                      </p:to>
                                    </p:set>
                                    <p:animEffect transition="in" filter="fade">
                                      <p:cBhvr>
                                        <p:cTn id="26" dur="1000"/>
                                        <p:tgtEl>
                                          <p:spTgt spid="15362"/>
                                        </p:tgtEl>
                                      </p:cBhvr>
                                    </p:animEffect>
                                    <p:anim calcmode="lin" valueType="num">
                                      <p:cBhvr>
                                        <p:cTn id="27" dur="1000" fill="hold"/>
                                        <p:tgtEl>
                                          <p:spTgt spid="15362"/>
                                        </p:tgtEl>
                                        <p:attrNameLst>
                                          <p:attrName>ppt_x</p:attrName>
                                        </p:attrNameLst>
                                      </p:cBhvr>
                                      <p:tavLst>
                                        <p:tav tm="0">
                                          <p:val>
                                            <p:strVal val="#ppt_x"/>
                                          </p:val>
                                        </p:tav>
                                        <p:tav tm="100000">
                                          <p:val>
                                            <p:strVal val="#ppt_x"/>
                                          </p:val>
                                        </p:tav>
                                      </p:tavLst>
                                    </p:anim>
                                    <p:anim calcmode="lin" valueType="num">
                                      <p:cBhvr>
                                        <p:cTn id="28"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73421" y="2707215"/>
            <a:ext cx="7236372" cy="236371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我们把树上</a:t>
            </a:r>
            <a:r>
              <a:rPr lang="en-US" altLang="zh-CN" sz="2800" dirty="0">
                <a:latin typeface="+mj-ea"/>
              </a:rPr>
              <a:t>2</a:t>
            </a:r>
            <a:r>
              <a:rPr lang="zh-CN" altLang="en-US" sz="2800" dirty="0">
                <a:latin typeface="+mj-ea"/>
              </a:rPr>
              <a:t>到</a:t>
            </a:r>
            <a:r>
              <a:rPr lang="en-US" altLang="zh-CN" sz="2800" dirty="0">
                <a:latin typeface="+mj-ea"/>
              </a:rPr>
              <a:t>4</a:t>
            </a:r>
            <a:r>
              <a:rPr lang="zh-CN" altLang="en-US" sz="2800" dirty="0">
                <a:latin typeface="+mj-ea"/>
              </a:rPr>
              <a:t>的结点都合并为一个连通块，树上</a:t>
            </a:r>
            <a:r>
              <a:rPr lang="en-US" altLang="zh-CN" sz="2800" dirty="0">
                <a:latin typeface="+mj-ea"/>
              </a:rPr>
              <a:t>3</a:t>
            </a:r>
            <a:r>
              <a:rPr lang="zh-CN" altLang="en-US" sz="2800" dirty="0">
                <a:latin typeface="+mj-ea"/>
              </a:rPr>
              <a:t>到</a:t>
            </a:r>
            <a:r>
              <a:rPr lang="en-US" altLang="zh-CN" sz="2800" dirty="0">
                <a:latin typeface="+mj-ea"/>
              </a:rPr>
              <a:t>8</a:t>
            </a:r>
            <a:r>
              <a:rPr lang="zh-CN" altLang="en-US" sz="2800" dirty="0">
                <a:latin typeface="+mj-ea"/>
              </a:rPr>
              <a:t>的结点都合并为一个连通块，那么最后图就只剩下</a:t>
            </a:r>
            <a:r>
              <a:rPr lang="en-US" altLang="zh-CN" sz="2800" dirty="0">
                <a:latin typeface="+mj-ea"/>
              </a:rPr>
              <a:t>3</a:t>
            </a:r>
            <a:r>
              <a:rPr lang="zh-CN" altLang="en-US" sz="2800" dirty="0">
                <a:latin typeface="+mj-ea"/>
              </a:rPr>
              <a:t>个连通块，连通</a:t>
            </a:r>
            <a:r>
              <a:rPr lang="zh-CN" altLang="en-US" sz="2800" dirty="0" smtClean="0">
                <a:latin typeface="+mj-ea"/>
              </a:rPr>
              <a:t>块间的</a:t>
            </a:r>
            <a:r>
              <a:rPr lang="zh-CN" altLang="en-US" sz="2800" dirty="0">
                <a:latin typeface="+mj-ea"/>
              </a:rPr>
              <a:t>边，就是割</a:t>
            </a:r>
            <a:r>
              <a:rPr lang="zh-CN" altLang="en-US" sz="2800" dirty="0" smtClean="0">
                <a:latin typeface="+mj-ea"/>
              </a:rPr>
              <a:t>边</a:t>
            </a:r>
            <a:r>
              <a:rPr lang="zh-CN" altLang="en-US" sz="2800" dirty="0">
                <a:latin typeface="+mj-ea"/>
              </a:rPr>
              <a:t>。</a:t>
            </a: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并查集树上缩点</a:t>
            </a:r>
          </a:p>
        </p:txBody>
      </p:sp>
      <p:sp>
        <p:nvSpPr>
          <p:cNvPr id="11" name="矩形 10"/>
          <p:cNvSpPr/>
          <p:nvPr/>
        </p:nvSpPr>
        <p:spPr>
          <a:xfrm>
            <a:off x="-394138" y="5597165"/>
            <a:ext cx="5597594" cy="68325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所以</a:t>
            </a:r>
            <a:r>
              <a:rPr lang="en-US" altLang="zh-CN" sz="2800" dirty="0">
                <a:latin typeface="+mj-ea"/>
              </a:rPr>
              <a:t>0-12</a:t>
            </a:r>
            <a:r>
              <a:rPr lang="zh-CN" altLang="en-US" sz="2800" dirty="0">
                <a:latin typeface="+mj-ea"/>
              </a:rPr>
              <a:t>、</a:t>
            </a:r>
            <a:r>
              <a:rPr lang="en-US" altLang="zh-CN" sz="2800" dirty="0">
                <a:latin typeface="+mj-ea"/>
              </a:rPr>
              <a:t>9-12</a:t>
            </a:r>
            <a:r>
              <a:rPr lang="zh-CN" altLang="en-US" sz="2800" dirty="0">
                <a:latin typeface="+mj-ea"/>
              </a:rPr>
              <a:t>是割边</a:t>
            </a:r>
            <a:endParaRPr lang="zh-CN" altLang="en-US" sz="2800" dirty="0">
              <a:latin typeface="+mj-ea"/>
            </a:endParaRPr>
          </a:p>
        </p:txBody>
      </p:sp>
      <p:pic>
        <p:nvPicPr>
          <p:cNvPr id="1638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035" y="2814166"/>
            <a:ext cx="6216869" cy="3763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98723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86"/>
                                        </p:tgtEl>
                                        <p:attrNameLst>
                                          <p:attrName>style.visibility</p:attrName>
                                        </p:attrNameLst>
                                      </p:cBhvr>
                                      <p:to>
                                        <p:strVal val="visible"/>
                                      </p:to>
                                    </p:set>
                                    <p:animEffect transition="in" filter="fade">
                                      <p:cBhvr>
                                        <p:cTn id="14" dur="1000"/>
                                        <p:tgtEl>
                                          <p:spTgt spid="16386"/>
                                        </p:tgtEl>
                                      </p:cBhvr>
                                    </p:animEffect>
                                    <p:anim calcmode="lin" valueType="num">
                                      <p:cBhvr>
                                        <p:cTn id="15" dur="1000" fill="hold"/>
                                        <p:tgtEl>
                                          <p:spTgt spid="16386"/>
                                        </p:tgtEl>
                                        <p:attrNameLst>
                                          <p:attrName>ppt_x</p:attrName>
                                        </p:attrNameLst>
                                      </p:cBhvr>
                                      <p:tavLst>
                                        <p:tav tm="0">
                                          <p:val>
                                            <p:strVal val="#ppt_x"/>
                                          </p:val>
                                        </p:tav>
                                        <p:tav tm="100000">
                                          <p:val>
                                            <p:strVal val="#ppt_x"/>
                                          </p:val>
                                        </p:tav>
                                      </p:tavLst>
                                    </p:anim>
                                    <p:anim calcmode="lin" valueType="num">
                                      <p:cBhvr>
                                        <p:cTn id="16"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46" name="矩形 45"/>
          <p:cNvSpPr/>
          <p:nvPr/>
        </p:nvSpPr>
        <p:spPr>
          <a:xfrm>
            <a:off x="-164033" y="2103911"/>
            <a:ext cx="5634667" cy="204362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先求图的生成树，并查集用了按秩合并与路径压缩的优化，其查询和合并过程深度最多为</a:t>
            </a:r>
            <a:r>
              <a:rPr lang="en-US" altLang="zh-CN" sz="2400" dirty="0" err="1">
                <a:latin typeface="+mj-ea"/>
              </a:rPr>
              <a:t>logn</a:t>
            </a:r>
            <a:r>
              <a:rPr lang="zh-CN" altLang="en-US" sz="2400" dirty="0">
                <a:latin typeface="+mj-ea"/>
              </a:rPr>
              <a:t>级别，所需时间为</a:t>
            </a:r>
            <a:r>
              <a:rPr lang="en-US" altLang="zh-CN" sz="2400" dirty="0">
                <a:latin typeface="+mj-ea"/>
              </a:rPr>
              <a:t>O(</a:t>
            </a:r>
            <a:r>
              <a:rPr lang="en-US" altLang="zh-CN" sz="2400" dirty="0" err="1">
                <a:latin typeface="+mj-ea"/>
              </a:rPr>
              <a:t>m+nlogn</a:t>
            </a:r>
            <a:r>
              <a:rPr lang="en-US" altLang="zh-CN" sz="2400" dirty="0">
                <a:latin typeface="+mj-ea"/>
              </a:rPr>
              <a:t>)</a:t>
            </a:r>
            <a:r>
              <a:rPr lang="zh-CN" altLang="en-US" sz="2400" dirty="0" smtClean="0">
                <a:latin typeface="+mj-ea"/>
              </a:rPr>
              <a:t>；</a:t>
            </a:r>
            <a:endParaRPr lang="zh-CN" altLang="en-US" sz="2400" dirty="0">
              <a:latin typeface="+mj-ea"/>
            </a:endParaRPr>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并查集树上缩点</a:t>
            </a:r>
          </a:p>
        </p:txBody>
      </p:sp>
      <p:sp>
        <p:nvSpPr>
          <p:cNvPr id="11" name="矩形 10"/>
          <p:cNvSpPr/>
          <p:nvPr/>
        </p:nvSpPr>
        <p:spPr>
          <a:xfrm>
            <a:off x="-432047" y="4299818"/>
            <a:ext cx="5902681"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求解每个结点在树上的深度，以及其父亲结点，只需要</a:t>
            </a:r>
            <a:r>
              <a:rPr lang="en-US" altLang="zh-CN" sz="2400" dirty="0" err="1">
                <a:latin typeface="+mj-ea"/>
              </a:rPr>
              <a:t>dfs</a:t>
            </a:r>
            <a:r>
              <a:rPr lang="zh-CN" altLang="en-US" sz="2400" dirty="0">
                <a:latin typeface="+mj-ea"/>
              </a:rPr>
              <a:t>遍历所有树上结点，所需时间为</a:t>
            </a:r>
            <a:r>
              <a:rPr lang="en-US" altLang="zh-CN" sz="2400" dirty="0">
                <a:latin typeface="+mj-ea"/>
              </a:rPr>
              <a:t>O(n)</a:t>
            </a:r>
            <a:r>
              <a:rPr lang="zh-CN" altLang="en-US" sz="2400" dirty="0" smtClean="0">
                <a:latin typeface="+mj-ea"/>
              </a:rPr>
              <a:t>；</a:t>
            </a:r>
            <a:endParaRPr lang="zh-CN" altLang="en-US" sz="2400" dirty="0">
              <a:latin typeface="+mj-ea"/>
            </a:endParaRPr>
          </a:p>
        </p:txBody>
      </p:sp>
      <p:sp>
        <p:nvSpPr>
          <p:cNvPr id="10" name="矩形 9"/>
          <p:cNvSpPr/>
          <p:nvPr/>
        </p:nvSpPr>
        <p:spPr>
          <a:xfrm>
            <a:off x="5134268" y="2953536"/>
            <a:ext cx="5902681"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枚举每个非树上边，把树上</a:t>
            </a:r>
            <a:r>
              <a:rPr lang="en-US" altLang="zh-CN" sz="2400" dirty="0">
                <a:latin typeface="+mj-ea"/>
              </a:rPr>
              <a:t>u</a:t>
            </a:r>
            <a:r>
              <a:rPr lang="zh-CN" altLang="en-US" sz="2400" dirty="0">
                <a:latin typeface="+mj-ea"/>
              </a:rPr>
              <a:t>到</a:t>
            </a:r>
            <a:r>
              <a:rPr lang="en-US" altLang="zh-CN" sz="2400" dirty="0">
                <a:latin typeface="+mj-ea"/>
              </a:rPr>
              <a:t>v</a:t>
            </a:r>
            <a:r>
              <a:rPr lang="zh-CN" altLang="en-US" sz="2400" dirty="0">
                <a:latin typeface="+mj-ea"/>
              </a:rPr>
              <a:t>的所有结点都合并，这个过程最多合并</a:t>
            </a:r>
            <a:r>
              <a:rPr lang="en-US" altLang="zh-CN" sz="2400" dirty="0">
                <a:latin typeface="+mj-ea"/>
              </a:rPr>
              <a:t>n-1</a:t>
            </a:r>
            <a:r>
              <a:rPr lang="zh-CN" altLang="en-US" sz="2400" dirty="0">
                <a:latin typeface="+mj-ea"/>
              </a:rPr>
              <a:t>次，合并过程用了并查集，所需时间为</a:t>
            </a:r>
            <a:r>
              <a:rPr lang="en-US" altLang="zh-CN" sz="2400" dirty="0">
                <a:latin typeface="+mj-ea"/>
              </a:rPr>
              <a:t>O(</a:t>
            </a:r>
            <a:r>
              <a:rPr lang="en-US" altLang="zh-CN" sz="2400" dirty="0" err="1">
                <a:latin typeface="+mj-ea"/>
              </a:rPr>
              <a:t>m+nlogn</a:t>
            </a:r>
            <a:r>
              <a:rPr lang="en-US" altLang="zh-CN" sz="2400" dirty="0">
                <a:latin typeface="+mj-ea"/>
              </a:rPr>
              <a:t>)</a:t>
            </a:r>
            <a:r>
              <a:rPr lang="zh-CN" altLang="en-US" sz="2400" dirty="0" smtClean="0">
                <a:latin typeface="+mj-ea"/>
              </a:rPr>
              <a:t>；</a:t>
            </a:r>
            <a:endParaRPr lang="zh-CN" altLang="en-US" sz="2400" dirty="0">
              <a:latin typeface="+mj-ea"/>
            </a:endParaRPr>
          </a:p>
        </p:txBody>
      </p:sp>
      <p:sp>
        <p:nvSpPr>
          <p:cNvPr id="12" name="矩形 11"/>
          <p:cNvSpPr/>
          <p:nvPr/>
        </p:nvSpPr>
        <p:spPr>
          <a:xfrm>
            <a:off x="4719074" y="5198107"/>
            <a:ext cx="5902681"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整体上整个算法所需时间为</a:t>
            </a:r>
            <a:r>
              <a:rPr lang="en-US" altLang="zh-CN" sz="2400" dirty="0">
                <a:latin typeface="+mj-ea"/>
              </a:rPr>
              <a:t>O(</a:t>
            </a:r>
            <a:r>
              <a:rPr lang="en-US" altLang="zh-CN" sz="2400" dirty="0" err="1">
                <a:latin typeface="+mj-ea"/>
              </a:rPr>
              <a:t>m+nlogn</a:t>
            </a:r>
            <a:r>
              <a:rPr lang="en-US" altLang="zh-CN" sz="2400" dirty="0">
                <a:latin typeface="+mj-ea"/>
              </a:rPr>
              <a:t>)</a:t>
            </a:r>
            <a:r>
              <a:rPr lang="zh-CN" altLang="en-US" sz="2400" dirty="0">
                <a:latin typeface="+mj-ea"/>
              </a:rPr>
              <a:t>。</a:t>
            </a:r>
            <a:endParaRPr lang="zh-CN" altLang="en-US" sz="2400" dirty="0">
              <a:latin typeface="+mj-ea"/>
            </a:endParaRPr>
          </a:p>
        </p:txBody>
      </p:sp>
    </p:spTree>
    <p:extLst>
      <p:ext uri="{BB962C8B-B14F-4D97-AF65-F5344CB8AC3E}">
        <p14:creationId xmlns:p14="http://schemas.microsoft.com/office/powerpoint/2010/main" val="114724936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1"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引入</a:t>
              </a:r>
              <a:endParaRPr lang="zh-CN" altLang="en-US" sz="2800" b="1" dirty="0">
                <a:solidFill>
                  <a:srgbClr val="FFFFFF"/>
                </a:solidFill>
                <a:cs typeface="+mn-ea"/>
                <a:sym typeface="+mn-lt"/>
              </a:endParaRPr>
            </a:p>
          </p:txBody>
        </p:sp>
      </p:grpSp>
      <p:sp>
        <p:nvSpPr>
          <p:cNvPr id="46" name="矩形 45"/>
          <p:cNvSpPr/>
          <p:nvPr/>
        </p:nvSpPr>
        <p:spPr>
          <a:xfrm>
            <a:off x="0" y="1825014"/>
            <a:ext cx="5629629" cy="3988898"/>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t>在图论中，一条边被称为“桥”代表这条边一旦被删除，这张图的连通块数量会增加。等价地说，一条边是一座桥当且仅当这条边不在任何环上。一张图可以有零或多座桥。</a:t>
            </a:r>
          </a:p>
        </p:txBody>
      </p:sp>
      <p:pic>
        <p:nvPicPr>
          <p:cNvPr id="45" name="图片 44" descr="https://upload.wikimedia.org/wikipedia/commons/thumb/b/bf/Undirected.svg/125px-Undirected.svg.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31614" y="3651270"/>
            <a:ext cx="1886686" cy="1644630"/>
          </a:xfrm>
          <a:prstGeom prst="rect">
            <a:avLst/>
          </a:prstGeom>
          <a:noFill/>
          <a:ln>
            <a:noFill/>
          </a:ln>
        </p:spPr>
      </p:pic>
      <p:pic>
        <p:nvPicPr>
          <p:cNvPr id="47" name="图片 46" descr="https://upload.wikimedia.org/wikipedia/commons/thumb/d/df/Graph_cut_edges.svg/200px-Graph_cut_edges.svg.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70899" y="3067601"/>
            <a:ext cx="2511043" cy="2228299"/>
          </a:xfrm>
          <a:prstGeom prst="rect">
            <a:avLst/>
          </a:prstGeom>
          <a:noFill/>
          <a:ln>
            <a:noFill/>
          </a:ln>
        </p:spPr>
      </p:pic>
      <p:sp>
        <p:nvSpPr>
          <p:cNvPr id="10" name="文本框 9"/>
          <p:cNvSpPr txBox="1"/>
          <p:nvPr/>
        </p:nvSpPr>
        <p:spPr>
          <a:xfrm>
            <a:off x="5054600" y="5638800"/>
            <a:ext cx="1930400" cy="830997"/>
          </a:xfrm>
          <a:prstGeom prst="rect">
            <a:avLst/>
          </a:prstGeom>
          <a:noFill/>
        </p:spPr>
        <p:txBody>
          <a:bodyPr wrap="square" rtlCol="0">
            <a:spAutoFit/>
          </a:bodyPr>
          <a:lstStyle/>
          <a:p>
            <a:r>
              <a:rPr lang="zh-CN" altLang="en-US" sz="2400" dirty="0" smtClean="0"/>
              <a:t>没有桥的连通图</a:t>
            </a:r>
            <a:endParaRPr lang="zh-CN" altLang="en-US" sz="2400" dirty="0"/>
          </a:p>
        </p:txBody>
      </p:sp>
      <p:sp>
        <p:nvSpPr>
          <p:cNvPr id="48" name="文本框 47"/>
          <p:cNvSpPr txBox="1"/>
          <p:nvPr/>
        </p:nvSpPr>
        <p:spPr>
          <a:xfrm>
            <a:off x="8619754" y="5638800"/>
            <a:ext cx="2213331" cy="830997"/>
          </a:xfrm>
          <a:prstGeom prst="rect">
            <a:avLst/>
          </a:prstGeom>
          <a:noFill/>
        </p:spPr>
        <p:txBody>
          <a:bodyPr wrap="square" rtlCol="0">
            <a:spAutoFit/>
          </a:bodyPr>
          <a:lstStyle/>
          <a:p>
            <a:r>
              <a:rPr lang="zh-CN" altLang="en-US" sz="2400" dirty="0" smtClean="0"/>
              <a:t>含有桥的图，红色边为桥</a:t>
            </a:r>
            <a:endParaRPr lang="zh-CN" altLang="en-US" sz="2400" dirty="0"/>
          </a:p>
        </p:txBody>
      </p:sp>
      <p:sp>
        <p:nvSpPr>
          <p:cNvPr id="53" name="矩形 52"/>
          <p:cNvSpPr/>
          <p:nvPr/>
        </p:nvSpPr>
        <p:spPr>
          <a:xfrm>
            <a:off x="5203456" y="1149554"/>
            <a:ext cx="5629629" cy="627978"/>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t>找出一个无向图中所有的桥</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3*#ppt_w"/>
                                          </p:val>
                                        </p:tav>
                                        <p:tav tm="100000">
                                          <p:val>
                                            <p:strVal val="#ppt_w"/>
                                          </p:val>
                                        </p:tav>
                                      </p:tavLst>
                                    </p:anim>
                                    <p:anim calcmode="lin" valueType="num">
                                      <p:cBhvr>
                                        <p:cTn id="13"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1000"/>
                                        <p:tgtEl>
                                          <p:spTgt spid="48"/>
                                        </p:tgtEl>
                                      </p:cBhvr>
                                    </p:animEffect>
                                    <p:anim calcmode="lin" valueType="num">
                                      <p:cBhvr>
                                        <p:cTn id="50" dur="1000" fill="hold"/>
                                        <p:tgtEl>
                                          <p:spTgt spid="48"/>
                                        </p:tgtEl>
                                        <p:attrNameLst>
                                          <p:attrName>ppt_x</p:attrName>
                                        </p:attrNameLst>
                                      </p:cBhvr>
                                      <p:tavLst>
                                        <p:tav tm="0">
                                          <p:val>
                                            <p:strVal val="#ppt_x"/>
                                          </p:val>
                                        </p:tav>
                                        <p:tav tm="100000">
                                          <p:val>
                                            <p:strVal val="#ppt_x"/>
                                          </p:val>
                                        </p:tav>
                                      </p:tavLst>
                                    </p:anim>
                                    <p:anim calcmode="lin" valueType="num">
                                      <p:cBhvr>
                                        <p:cTn id="5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10" grpId="0"/>
      <p:bldP spid="48" grpId="0"/>
      <p:bldP spid="5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并查集树上缩点</a:t>
            </a:r>
            <a:endParaRPr lang="zh-CN" altLang="en-US" sz="2800" dirty="0">
              <a:latin typeface="+mj-ea"/>
            </a:endParaRPr>
          </a:p>
        </p:txBody>
      </p:sp>
      <p:sp>
        <p:nvSpPr>
          <p:cNvPr id="9" name="矩形 8"/>
          <p:cNvSpPr/>
          <p:nvPr/>
        </p:nvSpPr>
        <p:spPr>
          <a:xfrm>
            <a:off x="-440444" y="2517577"/>
            <a:ext cx="5958377" cy="17489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取和暴力算法一样的测试数据，取</a:t>
            </a:r>
            <a:r>
              <a:rPr lang="en-US" altLang="zh-CN" sz="2800" dirty="0">
                <a:latin typeface="+mj-ea"/>
              </a:rPr>
              <a:t>n</a:t>
            </a:r>
            <a:r>
              <a:rPr lang="zh-CN" altLang="en-US" sz="2800" dirty="0">
                <a:latin typeface="+mj-ea"/>
              </a:rPr>
              <a:t>和</a:t>
            </a:r>
            <a:r>
              <a:rPr lang="en-US" altLang="zh-CN" sz="2800" dirty="0">
                <a:latin typeface="+mj-ea"/>
              </a:rPr>
              <a:t>m</a:t>
            </a:r>
            <a:r>
              <a:rPr lang="zh-CN" altLang="en-US" sz="2800" dirty="0">
                <a:latin typeface="+mj-ea"/>
              </a:rPr>
              <a:t>相同，在不同数据规模下消耗时间进行记录</a:t>
            </a:r>
          </a:p>
        </p:txBody>
      </p:sp>
      <p:pic>
        <p:nvPicPr>
          <p:cNvPr id="174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5" y="2720157"/>
            <a:ext cx="7463273" cy="68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26" y="3607989"/>
            <a:ext cx="7463273" cy="307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16133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10"/>
                                        </p:tgtEl>
                                        <p:attrNameLst>
                                          <p:attrName>style.visibility</p:attrName>
                                        </p:attrNameLst>
                                      </p:cBhvr>
                                      <p:to>
                                        <p:strVal val="visible"/>
                                      </p:to>
                                    </p:set>
                                    <p:animEffect transition="in" filter="fade">
                                      <p:cBhvr>
                                        <p:cTn id="14" dur="1000"/>
                                        <p:tgtEl>
                                          <p:spTgt spid="17410"/>
                                        </p:tgtEl>
                                      </p:cBhvr>
                                    </p:animEffect>
                                    <p:anim calcmode="lin" valueType="num">
                                      <p:cBhvr>
                                        <p:cTn id="15" dur="1000" fill="hold"/>
                                        <p:tgtEl>
                                          <p:spTgt spid="17410"/>
                                        </p:tgtEl>
                                        <p:attrNameLst>
                                          <p:attrName>ppt_x</p:attrName>
                                        </p:attrNameLst>
                                      </p:cBhvr>
                                      <p:tavLst>
                                        <p:tav tm="0">
                                          <p:val>
                                            <p:strVal val="#ppt_x"/>
                                          </p:val>
                                        </p:tav>
                                        <p:tav tm="100000">
                                          <p:val>
                                            <p:strVal val="#ppt_x"/>
                                          </p:val>
                                        </p:tav>
                                      </p:tavLst>
                                    </p:anim>
                                    <p:anim calcmode="lin" valueType="num">
                                      <p:cBhvr>
                                        <p:cTn id="16"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411"/>
                                        </p:tgtEl>
                                        <p:attrNameLst>
                                          <p:attrName>style.visibility</p:attrName>
                                        </p:attrNameLst>
                                      </p:cBhvr>
                                      <p:to>
                                        <p:strVal val="visible"/>
                                      </p:to>
                                    </p:set>
                                    <p:animEffect transition="in" filter="fade">
                                      <p:cBhvr>
                                        <p:cTn id="21" dur="1000"/>
                                        <p:tgtEl>
                                          <p:spTgt spid="17411"/>
                                        </p:tgtEl>
                                      </p:cBhvr>
                                    </p:animEffect>
                                    <p:anim calcmode="lin" valueType="num">
                                      <p:cBhvr>
                                        <p:cTn id="22" dur="1000" fill="hold"/>
                                        <p:tgtEl>
                                          <p:spTgt spid="17411"/>
                                        </p:tgtEl>
                                        <p:attrNameLst>
                                          <p:attrName>ppt_x</p:attrName>
                                        </p:attrNameLst>
                                      </p:cBhvr>
                                      <p:tavLst>
                                        <p:tav tm="0">
                                          <p:val>
                                            <p:strVal val="#ppt_x"/>
                                          </p:val>
                                        </p:tav>
                                        <p:tav tm="100000">
                                          <p:val>
                                            <p:strVal val="#ppt_x"/>
                                          </p:val>
                                        </p:tav>
                                      </p:tavLst>
                                    </p:anim>
                                    <p:anim calcmode="lin" valueType="num">
                                      <p:cBhvr>
                                        <p:cTn id="23"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问题</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求解</a:t>
              </a:r>
              <a:endParaRPr lang="zh-CN" altLang="en-US" sz="2800" b="1" dirty="0">
                <a:solidFill>
                  <a:srgbClr val="FFFFFF"/>
                </a:solidFill>
                <a:cs typeface="+mn-ea"/>
                <a:sym typeface="+mn-lt"/>
              </a:endParaRPr>
            </a:p>
          </p:txBody>
        </p:sp>
      </p:gr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并查集树上缩点</a:t>
            </a:r>
            <a:endParaRPr lang="zh-CN" altLang="en-US" sz="2800" dirty="0">
              <a:latin typeface="+mj-ea"/>
            </a:endParaRPr>
          </a:p>
        </p:txBody>
      </p:sp>
      <p:sp>
        <p:nvSpPr>
          <p:cNvPr id="9" name="矩形 8"/>
          <p:cNvSpPr/>
          <p:nvPr/>
        </p:nvSpPr>
        <p:spPr>
          <a:xfrm>
            <a:off x="-440444" y="2749885"/>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取和暴力算法一样的测试数据，固定</a:t>
            </a:r>
            <a:r>
              <a:rPr lang="en-US" altLang="zh-CN" sz="2400" dirty="0">
                <a:latin typeface="+mj-ea"/>
              </a:rPr>
              <a:t>n=1000, </a:t>
            </a:r>
            <a:r>
              <a:rPr lang="zh-CN" altLang="en-US" sz="2400" dirty="0">
                <a:latin typeface="+mj-ea"/>
              </a:rPr>
              <a:t>取</a:t>
            </a:r>
            <a:r>
              <a:rPr lang="en-US" altLang="zh-CN" sz="2400" dirty="0">
                <a:latin typeface="+mj-ea"/>
              </a:rPr>
              <a:t>m</a:t>
            </a:r>
            <a:r>
              <a:rPr lang="zh-CN" altLang="en-US" sz="2400" dirty="0">
                <a:latin typeface="+mj-ea"/>
              </a:rPr>
              <a:t>在不同数据规模下消耗时间进行记录</a:t>
            </a:r>
          </a:p>
        </p:txBody>
      </p:sp>
      <p:pic>
        <p:nvPicPr>
          <p:cNvPr id="184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26" y="2735144"/>
            <a:ext cx="7463273" cy="68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图表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1614" y="3616719"/>
            <a:ext cx="7360385" cy="2453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440444" y="4460146"/>
            <a:ext cx="5958377"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从以上我们可以看到，无论是稀疏图还是密集图，大数据规模和小数据规模，用树上缩点算法消耗时间远小于用暴力算法的消耗时间。</a:t>
            </a:r>
          </a:p>
        </p:txBody>
      </p:sp>
    </p:spTree>
    <p:extLst>
      <p:ext uri="{BB962C8B-B14F-4D97-AF65-F5344CB8AC3E}">
        <p14:creationId xmlns:p14="http://schemas.microsoft.com/office/powerpoint/2010/main" val="3133319538"/>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4"/>
                                        </p:tgtEl>
                                        <p:attrNameLst>
                                          <p:attrName>style.visibility</p:attrName>
                                        </p:attrNameLst>
                                      </p:cBhvr>
                                      <p:to>
                                        <p:strVal val="visible"/>
                                      </p:to>
                                    </p:set>
                                    <p:animEffect transition="in" filter="fade">
                                      <p:cBhvr>
                                        <p:cTn id="14" dur="1000"/>
                                        <p:tgtEl>
                                          <p:spTgt spid="18434"/>
                                        </p:tgtEl>
                                      </p:cBhvr>
                                    </p:animEffect>
                                    <p:anim calcmode="lin" valueType="num">
                                      <p:cBhvr>
                                        <p:cTn id="15" dur="1000" fill="hold"/>
                                        <p:tgtEl>
                                          <p:spTgt spid="18434"/>
                                        </p:tgtEl>
                                        <p:attrNameLst>
                                          <p:attrName>ppt_x</p:attrName>
                                        </p:attrNameLst>
                                      </p:cBhvr>
                                      <p:tavLst>
                                        <p:tav tm="0">
                                          <p:val>
                                            <p:strVal val="#ppt_x"/>
                                          </p:val>
                                        </p:tav>
                                        <p:tav tm="100000">
                                          <p:val>
                                            <p:strVal val="#ppt_x"/>
                                          </p:val>
                                        </p:tav>
                                      </p:tavLst>
                                    </p:anim>
                                    <p:anim calcmode="lin" valueType="num">
                                      <p:cBhvr>
                                        <p:cTn id="16" dur="1000" fill="hold"/>
                                        <p:tgtEl>
                                          <p:spTgt spid="184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gtEl>
                                        <p:attrNameLst>
                                          <p:attrName>style.visibility</p:attrName>
                                        </p:attrNameLst>
                                      </p:cBhvr>
                                      <p:to>
                                        <p:strVal val="visible"/>
                                      </p:to>
                                    </p:set>
                                    <p:animEffect transition="in" filter="fade">
                                      <p:cBhvr>
                                        <p:cTn id="21" dur="1000"/>
                                        <p:tgtEl>
                                          <p:spTgt spid="18435"/>
                                        </p:tgtEl>
                                      </p:cBhvr>
                                    </p:animEffect>
                                    <p:anim calcmode="lin" valueType="num">
                                      <p:cBhvr>
                                        <p:cTn id="22" dur="1000" fill="hold"/>
                                        <p:tgtEl>
                                          <p:spTgt spid="18435"/>
                                        </p:tgtEl>
                                        <p:attrNameLst>
                                          <p:attrName>ppt_x</p:attrName>
                                        </p:attrNameLst>
                                      </p:cBhvr>
                                      <p:tavLst>
                                        <p:tav tm="0">
                                          <p:val>
                                            <p:strVal val="#ppt_x"/>
                                          </p:val>
                                        </p:tav>
                                        <p:tav tm="100000">
                                          <p:val>
                                            <p:strVal val="#ppt_x"/>
                                          </p:val>
                                        </p:tav>
                                      </p:tavLst>
                                    </p:anim>
                                    <p:anim calcmode="lin" valueType="num">
                                      <p:cBhvr>
                                        <p:cTn id="23" dur="1000" fill="hold"/>
                                        <p:tgtEl>
                                          <p:spTgt spid="1843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04</a:t>
            </a:r>
            <a:endParaRPr lang="en-US" altLang="zh-CN" sz="6600" dirty="0">
              <a:solidFill>
                <a:schemeClr val="bg1"/>
              </a:solidFill>
              <a:cs typeface="+mn-ea"/>
              <a:sym typeface="+mn-lt"/>
            </a:endParaRPr>
          </a:p>
        </p:txBody>
      </p:sp>
      <p:sp>
        <p:nvSpPr>
          <p:cNvPr id="30" name="TextBox 3"/>
          <p:cNvSpPr txBox="1"/>
          <p:nvPr/>
        </p:nvSpPr>
        <p:spPr>
          <a:xfrm>
            <a:off x="2209523" y="3982943"/>
            <a:ext cx="3477869" cy="677104"/>
          </a:xfrm>
          <a:prstGeom prst="rect">
            <a:avLst/>
          </a:prstGeom>
          <a:noFill/>
        </p:spPr>
        <p:txBody>
          <a:bodyPr wrap="none" lIns="121917" tIns="60958" rIns="121917" bIns="60958" rtlCol="0">
            <a:spAutoFit/>
          </a:bodyPr>
          <a:lstStyle/>
          <a:p>
            <a:pPr algn="ctr"/>
            <a:r>
              <a:rPr lang="zh-CN" altLang="en-US" sz="3600" b="1" dirty="0" smtClean="0">
                <a:solidFill>
                  <a:schemeClr val="bg1"/>
                </a:solidFill>
                <a:cs typeface="+mn-ea"/>
                <a:sym typeface="+mn-lt"/>
              </a:rPr>
              <a:t>算法比较与分析</a:t>
            </a:r>
            <a:endParaRPr lang="en-US" altLang="zh-CN" sz="3600" b="1" dirty="0" smtClean="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96095"/>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p:stCondLst>
                                    <p:cond delay="0"/>
                                  </p:st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smtClean="0">
                  <a:latin typeface="微软雅黑" panose="020B0503020204020204" charset="-122"/>
                  <a:ea typeface="微软雅黑" panose="020B0503020204020204" charset="-122"/>
                  <a:cs typeface="Open Sans" panose="020B0606030504020204" pitchFamily="34" charset="0"/>
                </a:rPr>
                <a:t>算法</a:t>
              </a:r>
              <a:r>
                <a:rPr lang="zh-CN" altLang="en-US" sz="2800" dirty="0">
                  <a:latin typeface="微软雅黑" panose="020B0503020204020204" charset="-122"/>
                  <a:ea typeface="微软雅黑" panose="020B0503020204020204" charset="-122"/>
                  <a:cs typeface="Open Sans" panose="020B0606030504020204" pitchFamily="34" charset="0"/>
                </a:rPr>
                <a:t>分析</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14" y="1105916"/>
            <a:ext cx="2046502" cy="2019574"/>
          </a:xfrm>
          <a:prstGeom prst="rect">
            <a:avLst/>
          </a:prstGeom>
        </p:spPr>
      </p:pic>
      <p:sp>
        <p:nvSpPr>
          <p:cNvPr id="8" name="矩形 7"/>
          <p:cNvSpPr/>
          <p:nvPr/>
        </p:nvSpPr>
        <p:spPr>
          <a:xfrm>
            <a:off x="-126126" y="1597427"/>
            <a:ext cx="5958377"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暴力算法优化</a:t>
            </a:r>
            <a:r>
              <a:rPr lang="en-US" altLang="zh-CN" sz="2400" dirty="0">
                <a:latin typeface="+mj-ea"/>
              </a:rPr>
              <a:t>|</a:t>
            </a:r>
            <a:r>
              <a:rPr lang="zh-CN" altLang="en-US" sz="2400" dirty="0">
                <a:latin typeface="+mj-ea"/>
              </a:rPr>
              <a:t>和暴力算法优化</a:t>
            </a:r>
            <a:r>
              <a:rPr lang="en-US" altLang="zh-CN" sz="2400" dirty="0">
                <a:latin typeface="+mj-ea"/>
              </a:rPr>
              <a:t>||</a:t>
            </a:r>
            <a:r>
              <a:rPr lang="zh-CN" altLang="en-US" sz="2400" dirty="0">
                <a:latin typeface="+mj-ea"/>
              </a:rPr>
              <a:t>对时间的优化都不是很明显</a:t>
            </a:r>
            <a:r>
              <a:rPr lang="zh-CN" altLang="en-US" sz="2400" dirty="0" smtClean="0">
                <a:latin typeface="+mj-ea"/>
              </a:rPr>
              <a:t>，</a:t>
            </a:r>
            <a:endParaRPr lang="en-US" altLang="zh-CN" sz="2400" dirty="0" smtClean="0">
              <a:latin typeface="+mj-ea"/>
            </a:endParaRPr>
          </a:p>
        </p:txBody>
      </p:sp>
      <p:sp>
        <p:nvSpPr>
          <p:cNvPr id="9" name="矩形 8"/>
          <p:cNvSpPr/>
          <p:nvPr/>
        </p:nvSpPr>
        <p:spPr>
          <a:xfrm>
            <a:off x="5416830" y="3852396"/>
            <a:ext cx="5958377"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树上差分和树上缩点则对暴力算法进行了更深层次的优化，把暴力算法</a:t>
            </a:r>
            <a:r>
              <a:rPr lang="en-US" altLang="zh-CN" sz="2400" dirty="0">
                <a:latin typeface="+mj-ea"/>
              </a:rPr>
              <a:t>O(m*(</a:t>
            </a:r>
            <a:r>
              <a:rPr lang="en-US" altLang="zh-CN" sz="2400" dirty="0" err="1">
                <a:latin typeface="+mj-ea"/>
              </a:rPr>
              <a:t>n+m</a:t>
            </a:r>
            <a:r>
              <a:rPr lang="en-US" altLang="zh-CN" sz="2400" dirty="0">
                <a:latin typeface="+mj-ea"/>
              </a:rPr>
              <a:t>))</a:t>
            </a:r>
            <a:r>
              <a:rPr lang="zh-CN" altLang="en-US" sz="2400" dirty="0">
                <a:latin typeface="+mj-ea"/>
              </a:rPr>
              <a:t>的复杂度降低为</a:t>
            </a:r>
            <a:r>
              <a:rPr lang="en-US" altLang="zh-CN" sz="2400" dirty="0">
                <a:latin typeface="+mj-ea"/>
              </a:rPr>
              <a:t>O(</a:t>
            </a:r>
            <a:r>
              <a:rPr lang="en-US" altLang="zh-CN" sz="2400" dirty="0" err="1">
                <a:latin typeface="+mj-ea"/>
              </a:rPr>
              <a:t>m+nlogn</a:t>
            </a:r>
            <a:r>
              <a:rPr lang="en-US" altLang="zh-CN" sz="2400" dirty="0">
                <a:latin typeface="+mj-ea"/>
              </a:rPr>
              <a:t>)</a:t>
            </a:r>
            <a:r>
              <a:rPr lang="zh-CN" altLang="en-US" sz="2400" dirty="0">
                <a:latin typeface="+mj-ea"/>
              </a:rPr>
              <a:t>。</a:t>
            </a:r>
          </a:p>
        </p:txBody>
      </p:sp>
      <p:sp>
        <p:nvSpPr>
          <p:cNvPr id="10" name="矩形 9"/>
          <p:cNvSpPr/>
          <p:nvPr/>
        </p:nvSpPr>
        <p:spPr>
          <a:xfrm>
            <a:off x="-126127" y="2912602"/>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暴力算法优化</a:t>
            </a:r>
            <a:r>
              <a:rPr lang="en-US" altLang="zh-CN" sz="2400" dirty="0">
                <a:latin typeface="+mj-ea"/>
              </a:rPr>
              <a:t>I</a:t>
            </a:r>
            <a:r>
              <a:rPr lang="zh-CN" altLang="en-US" sz="2400" dirty="0">
                <a:latin typeface="+mj-ea"/>
              </a:rPr>
              <a:t>是对常数的级别的优化，理论时间复杂度和暴力算法一样</a:t>
            </a:r>
            <a:r>
              <a:rPr lang="zh-CN" altLang="en-US" sz="2400" dirty="0" smtClean="0">
                <a:latin typeface="+mj-ea"/>
              </a:rPr>
              <a:t>；</a:t>
            </a:r>
            <a:endParaRPr lang="en-US" altLang="zh-CN" sz="2400" dirty="0">
              <a:latin typeface="+mj-ea"/>
            </a:endParaRPr>
          </a:p>
        </p:txBody>
      </p:sp>
      <p:sp>
        <p:nvSpPr>
          <p:cNvPr id="11" name="矩形 10"/>
          <p:cNvSpPr/>
          <p:nvPr/>
        </p:nvSpPr>
        <p:spPr>
          <a:xfrm>
            <a:off x="-126128" y="4578497"/>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暴力算法优化</a:t>
            </a:r>
            <a:r>
              <a:rPr lang="en-US" altLang="zh-CN" sz="2400" dirty="0">
                <a:latin typeface="+mj-ea"/>
              </a:rPr>
              <a:t>II</a:t>
            </a:r>
            <a:r>
              <a:rPr lang="zh-CN" altLang="en-US" sz="2400" dirty="0">
                <a:latin typeface="+mj-ea"/>
              </a:rPr>
              <a:t>是对密集图的优化，把暴力算法</a:t>
            </a:r>
            <a:r>
              <a:rPr lang="en-US" altLang="zh-CN" sz="2400" dirty="0">
                <a:latin typeface="+mj-ea"/>
              </a:rPr>
              <a:t>O(m*(</a:t>
            </a:r>
            <a:r>
              <a:rPr lang="en-US" altLang="zh-CN" sz="2400" dirty="0" err="1">
                <a:latin typeface="+mj-ea"/>
              </a:rPr>
              <a:t>n+m</a:t>
            </a:r>
            <a:r>
              <a:rPr lang="en-US" altLang="zh-CN" sz="2400" dirty="0">
                <a:latin typeface="+mj-ea"/>
              </a:rPr>
              <a:t>))</a:t>
            </a:r>
            <a:r>
              <a:rPr lang="zh-CN" altLang="en-US" sz="2400" dirty="0">
                <a:latin typeface="+mj-ea"/>
              </a:rPr>
              <a:t>的复杂度降低为</a:t>
            </a:r>
            <a:r>
              <a:rPr lang="en-US" altLang="zh-CN" sz="2400" dirty="0">
                <a:latin typeface="+mj-ea"/>
              </a:rPr>
              <a:t>O(n*(</a:t>
            </a:r>
            <a:r>
              <a:rPr lang="en-US" altLang="zh-CN" sz="2400" dirty="0" err="1">
                <a:latin typeface="+mj-ea"/>
              </a:rPr>
              <a:t>n+m</a:t>
            </a:r>
            <a:r>
              <a:rPr lang="en-US" altLang="zh-CN" sz="2400" dirty="0">
                <a:latin typeface="+mj-ea"/>
              </a:rPr>
              <a:t>))</a:t>
            </a:r>
            <a:r>
              <a:rPr lang="zh-CN" altLang="en-US" sz="2400" dirty="0">
                <a:latin typeface="+mj-ea"/>
              </a:rPr>
              <a:t>。</a:t>
            </a:r>
            <a:endParaRPr lang="zh-CN" altLang="en-US" sz="2400" dirty="0">
              <a:latin typeface="+mj-ea"/>
            </a:endParaRPr>
          </a:p>
        </p:txBody>
      </p:sp>
    </p:spTree>
    <p:extLst>
      <p:ext uri="{BB962C8B-B14F-4D97-AF65-F5344CB8AC3E}">
        <p14:creationId xmlns:p14="http://schemas.microsoft.com/office/powerpoint/2010/main" val="3500529551"/>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000" fill="hold">
                                          <p:stCondLst>
                                            <p:cond delay="0"/>
                                          </p:stCondLst>
                                        </p:cTn>
                                        <p:tgtEl>
                                          <p:spTgt spid="4"/>
                                        </p:tgtEl>
                                        <p:attrNameLst>
                                          <p:attrName>style.visibility</p:attrName>
                                        </p:attrNameLst>
                                      </p:cBhvr>
                                      <p:to>
                                        <p:strVal val="visible"/>
                                      </p:to>
                                    </p:set>
                                    <p:animEffect transition="in" filter="wipe(dow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000" fill="hold">
                                          <p:stCondLst>
                                            <p:cond delay="0"/>
                                          </p:stCondLst>
                                        </p:cTn>
                                        <p:tgtEl>
                                          <p:spTgt spid="7"/>
                                        </p:tgtEl>
                                        <p:attrNameLst>
                                          <p:attrName>style.visibility</p:attrName>
                                        </p:attrNameLst>
                                      </p:cBhvr>
                                      <p:to>
                                        <p:strVal val="visible"/>
                                      </p:to>
                                    </p:set>
                                    <p:animEffect transition="in" filter="wipe(down)">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smtClean="0">
                  <a:latin typeface="微软雅黑" panose="020B0503020204020204" charset="-122"/>
                  <a:ea typeface="微软雅黑" panose="020B0503020204020204" charset="-122"/>
                  <a:cs typeface="Open Sans" panose="020B0606030504020204" pitchFamily="34" charset="0"/>
                </a:rPr>
                <a:t>算法</a:t>
              </a:r>
              <a:r>
                <a:rPr lang="zh-CN" altLang="en-US" sz="2800" dirty="0">
                  <a:latin typeface="微软雅黑" panose="020B0503020204020204" charset="-122"/>
                  <a:ea typeface="微软雅黑" panose="020B0503020204020204" charset="-122"/>
                  <a:cs typeface="Open Sans" panose="020B0606030504020204" pitchFamily="34" charset="0"/>
                </a:rPr>
                <a:t>分析</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14" y="1105916"/>
            <a:ext cx="2046502" cy="2019574"/>
          </a:xfrm>
          <a:prstGeom prst="rect">
            <a:avLst/>
          </a:prstGeom>
        </p:spPr>
      </p:pic>
      <p:sp>
        <p:nvSpPr>
          <p:cNvPr id="8" name="矩形 7"/>
          <p:cNvSpPr/>
          <p:nvPr/>
        </p:nvSpPr>
        <p:spPr>
          <a:xfrm>
            <a:off x="4709726" y="1098847"/>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对于树上差分和树上缩点这两个算法，再加上经典的</a:t>
            </a:r>
            <a:r>
              <a:rPr lang="en-US" altLang="zh-CN" sz="2400" dirty="0" err="1">
                <a:latin typeface="+mj-ea"/>
              </a:rPr>
              <a:t>tarjan</a:t>
            </a:r>
            <a:r>
              <a:rPr lang="zh-CN" altLang="en-US" sz="2400" dirty="0">
                <a:latin typeface="+mj-ea"/>
              </a:rPr>
              <a:t>算法，我们单独进行比较</a:t>
            </a:r>
            <a:r>
              <a:rPr lang="zh-CN" altLang="en-US" sz="2400" dirty="0" smtClean="0">
                <a:latin typeface="+mj-ea"/>
              </a:rPr>
              <a:t>。</a:t>
            </a:r>
            <a:endParaRPr lang="zh-CN" altLang="en-US" sz="2400" dirty="0">
              <a:latin typeface="+mj-ea"/>
            </a:endParaRPr>
          </a:p>
        </p:txBody>
      </p:sp>
      <p:pic>
        <p:nvPicPr>
          <p:cNvPr id="19458" name="图表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32374"/>
            <a:ext cx="7756634" cy="402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219076" y="1142434"/>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取</a:t>
            </a:r>
            <a:r>
              <a:rPr lang="en-US" altLang="zh-CN" sz="2400" dirty="0">
                <a:latin typeface="+mj-ea"/>
              </a:rPr>
              <a:t>n</a:t>
            </a:r>
            <a:r>
              <a:rPr lang="zh-CN" altLang="en-US" sz="2400" dirty="0">
                <a:latin typeface="+mj-ea"/>
              </a:rPr>
              <a:t>和</a:t>
            </a:r>
            <a:r>
              <a:rPr lang="en-US" altLang="zh-CN" sz="2400" dirty="0">
                <a:latin typeface="+mj-ea"/>
              </a:rPr>
              <a:t>m</a:t>
            </a:r>
            <a:r>
              <a:rPr lang="zh-CN" altLang="en-US" sz="2400" dirty="0">
                <a:latin typeface="+mj-ea"/>
              </a:rPr>
              <a:t>相同，在</a:t>
            </a:r>
            <a:r>
              <a:rPr lang="en-US" altLang="zh-CN" sz="2400" dirty="0">
                <a:latin typeface="+mj-ea"/>
              </a:rPr>
              <a:t>1000</a:t>
            </a:r>
            <a:r>
              <a:rPr lang="zh-CN" altLang="en-US" sz="2400" dirty="0">
                <a:latin typeface="+mj-ea"/>
              </a:rPr>
              <a:t>、</a:t>
            </a:r>
            <a:r>
              <a:rPr lang="en-US" altLang="zh-CN" sz="2400" dirty="0">
                <a:latin typeface="+mj-ea"/>
              </a:rPr>
              <a:t>10000</a:t>
            </a:r>
            <a:r>
              <a:rPr lang="zh-CN" altLang="en-US" sz="2400" dirty="0">
                <a:latin typeface="+mj-ea"/>
              </a:rPr>
              <a:t>、</a:t>
            </a:r>
            <a:r>
              <a:rPr lang="en-US" altLang="zh-CN" sz="2400" dirty="0">
                <a:latin typeface="+mj-ea"/>
              </a:rPr>
              <a:t>100000</a:t>
            </a:r>
            <a:r>
              <a:rPr lang="zh-CN" altLang="en-US" sz="2400" dirty="0">
                <a:latin typeface="+mj-ea"/>
              </a:rPr>
              <a:t>的数据规模下的消耗时间进行记录。</a:t>
            </a:r>
            <a:endParaRPr lang="zh-CN" altLang="en-US" sz="2400" dirty="0">
              <a:latin typeface="+mj-ea"/>
            </a:endParaRPr>
          </a:p>
        </p:txBody>
      </p:sp>
      <p:sp>
        <p:nvSpPr>
          <p:cNvPr id="11" name="矩形 10"/>
          <p:cNvSpPr/>
          <p:nvPr/>
        </p:nvSpPr>
        <p:spPr>
          <a:xfrm>
            <a:off x="8144066" y="3343244"/>
            <a:ext cx="4452583" cy="300388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smtClean="0">
                <a:latin typeface="+mj-ea"/>
              </a:rPr>
              <a:t>从</a:t>
            </a:r>
            <a:r>
              <a:rPr lang="zh-CN" altLang="en-US" sz="2400" dirty="0">
                <a:latin typeface="+mj-ea"/>
              </a:rPr>
              <a:t>图</a:t>
            </a:r>
            <a:r>
              <a:rPr lang="zh-CN" altLang="en-US" sz="2400" dirty="0" smtClean="0">
                <a:latin typeface="+mj-ea"/>
              </a:rPr>
              <a:t>我们</a:t>
            </a:r>
            <a:r>
              <a:rPr lang="zh-CN" altLang="en-US" sz="2400" dirty="0">
                <a:latin typeface="+mj-ea"/>
              </a:rPr>
              <a:t>可以看到，稀疏图时，用树上差分这种算法相比其他两个算法其消耗时间会高一些，此时</a:t>
            </a:r>
            <a:r>
              <a:rPr lang="en-US" altLang="zh-CN" sz="2400" dirty="0" err="1">
                <a:latin typeface="+mj-ea"/>
              </a:rPr>
              <a:t>tarjan</a:t>
            </a:r>
            <a:r>
              <a:rPr lang="zh-CN" altLang="en-US" sz="2400" dirty="0">
                <a:latin typeface="+mj-ea"/>
              </a:rPr>
              <a:t>算法是</a:t>
            </a:r>
            <a:r>
              <a:rPr lang="en-US" altLang="zh-CN" sz="2400" dirty="0">
                <a:latin typeface="+mj-ea"/>
              </a:rPr>
              <a:t>3</a:t>
            </a:r>
            <a:r>
              <a:rPr lang="zh-CN" altLang="en-US" sz="2400" dirty="0">
                <a:latin typeface="+mj-ea"/>
              </a:rPr>
              <a:t>中算法中跑最快的。</a:t>
            </a:r>
          </a:p>
        </p:txBody>
      </p:sp>
    </p:spTree>
    <p:extLst>
      <p:ext uri="{BB962C8B-B14F-4D97-AF65-F5344CB8AC3E}">
        <p14:creationId xmlns:p14="http://schemas.microsoft.com/office/powerpoint/2010/main" val="218100825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458"/>
                                        </p:tgtEl>
                                        <p:attrNameLst>
                                          <p:attrName>style.visibility</p:attrName>
                                        </p:attrNameLst>
                                      </p:cBhvr>
                                      <p:to>
                                        <p:strVal val="visible"/>
                                      </p:to>
                                    </p:set>
                                    <p:animEffect transition="in" filter="fade">
                                      <p:cBhvr>
                                        <p:cTn id="21" dur="1000"/>
                                        <p:tgtEl>
                                          <p:spTgt spid="19458"/>
                                        </p:tgtEl>
                                      </p:cBhvr>
                                    </p:animEffect>
                                    <p:anim calcmode="lin" valueType="num">
                                      <p:cBhvr>
                                        <p:cTn id="22" dur="1000" fill="hold"/>
                                        <p:tgtEl>
                                          <p:spTgt spid="19458"/>
                                        </p:tgtEl>
                                        <p:attrNameLst>
                                          <p:attrName>ppt_x</p:attrName>
                                        </p:attrNameLst>
                                      </p:cBhvr>
                                      <p:tavLst>
                                        <p:tav tm="0">
                                          <p:val>
                                            <p:strVal val="#ppt_x"/>
                                          </p:val>
                                        </p:tav>
                                        <p:tav tm="100000">
                                          <p:val>
                                            <p:strVal val="#ppt_x"/>
                                          </p:val>
                                        </p:tav>
                                      </p:tavLst>
                                    </p:anim>
                                    <p:anim calcmode="lin" valueType="num">
                                      <p:cBhvr>
                                        <p:cTn id="23" dur="1000" fill="hold"/>
                                        <p:tgtEl>
                                          <p:spTgt spid="1945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smtClean="0">
                  <a:latin typeface="微软雅黑" panose="020B0503020204020204" charset="-122"/>
                  <a:ea typeface="微软雅黑" panose="020B0503020204020204" charset="-122"/>
                  <a:cs typeface="Open Sans" panose="020B0606030504020204" pitchFamily="34" charset="0"/>
                </a:rPr>
                <a:t>算法</a:t>
              </a:r>
              <a:r>
                <a:rPr lang="zh-CN" altLang="en-US" sz="2800" dirty="0">
                  <a:latin typeface="微软雅黑" panose="020B0503020204020204" charset="-122"/>
                  <a:ea typeface="微软雅黑" panose="020B0503020204020204" charset="-122"/>
                  <a:cs typeface="Open Sans" panose="020B0606030504020204" pitchFamily="34" charset="0"/>
                </a:rPr>
                <a:t>分析</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14" y="1105916"/>
            <a:ext cx="2046502" cy="2019574"/>
          </a:xfrm>
          <a:prstGeom prst="rect">
            <a:avLst/>
          </a:prstGeom>
        </p:spPr>
      </p:pic>
      <p:sp>
        <p:nvSpPr>
          <p:cNvPr id="10" name="矩形 9"/>
          <p:cNvSpPr/>
          <p:nvPr/>
        </p:nvSpPr>
        <p:spPr>
          <a:xfrm>
            <a:off x="0" y="1338913"/>
            <a:ext cx="5958377" cy="10365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固定</a:t>
            </a:r>
            <a:r>
              <a:rPr lang="en-US" altLang="zh-CN" sz="2400" dirty="0">
                <a:latin typeface="+mj-ea"/>
              </a:rPr>
              <a:t>n=1000</a:t>
            </a:r>
            <a:r>
              <a:rPr lang="zh-CN" altLang="en-US" sz="2400" dirty="0">
                <a:latin typeface="+mj-ea"/>
              </a:rPr>
              <a:t>，取</a:t>
            </a:r>
            <a:r>
              <a:rPr lang="en-US" altLang="zh-CN" sz="2400" dirty="0">
                <a:latin typeface="+mj-ea"/>
              </a:rPr>
              <a:t>m</a:t>
            </a:r>
            <a:r>
              <a:rPr lang="zh-CN" altLang="en-US" sz="2400" dirty="0">
                <a:latin typeface="+mj-ea"/>
              </a:rPr>
              <a:t>在不同数据规模下</a:t>
            </a:r>
            <a:r>
              <a:rPr lang="en-US" altLang="zh-CN" sz="2400" dirty="0">
                <a:latin typeface="+mj-ea"/>
              </a:rPr>
              <a:t>3</a:t>
            </a:r>
            <a:r>
              <a:rPr lang="zh-CN" altLang="en-US" sz="2400" dirty="0">
                <a:latin typeface="+mj-ea"/>
              </a:rPr>
              <a:t>种算法的消耗时间进行记录。</a:t>
            </a:r>
          </a:p>
        </p:txBody>
      </p:sp>
      <p:sp>
        <p:nvSpPr>
          <p:cNvPr id="11" name="矩形 10"/>
          <p:cNvSpPr/>
          <p:nvPr/>
        </p:nvSpPr>
        <p:spPr>
          <a:xfrm>
            <a:off x="7535917" y="3705873"/>
            <a:ext cx="5345962" cy="300388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smtClean="0">
                <a:latin typeface="+mj-ea"/>
              </a:rPr>
              <a:t>密集</a:t>
            </a:r>
            <a:r>
              <a:rPr lang="zh-CN" altLang="en-US" sz="2400" dirty="0">
                <a:latin typeface="+mj-ea"/>
              </a:rPr>
              <a:t>图时，树上差分算法比其他两个算法其消耗时间会高一些，此时用树上缩点算法时间相对低一些，因为边权一多，其树上需要缩点的地方就少一些，算法自然跑的快了。</a:t>
            </a:r>
          </a:p>
        </p:txBody>
      </p:sp>
      <p:pic>
        <p:nvPicPr>
          <p:cNvPr id="20482" name="图表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62972"/>
            <a:ext cx="7535917" cy="384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980756"/>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482"/>
                                        </p:tgtEl>
                                        <p:attrNameLst>
                                          <p:attrName>style.visibility</p:attrName>
                                        </p:attrNameLst>
                                      </p:cBhvr>
                                      <p:to>
                                        <p:strVal val="visible"/>
                                      </p:to>
                                    </p:set>
                                    <p:animEffect transition="in" filter="fade">
                                      <p:cBhvr>
                                        <p:cTn id="14" dur="1000"/>
                                        <p:tgtEl>
                                          <p:spTgt spid="20482"/>
                                        </p:tgtEl>
                                      </p:cBhvr>
                                    </p:animEffect>
                                    <p:anim calcmode="lin" valueType="num">
                                      <p:cBhvr>
                                        <p:cTn id="15" dur="1000" fill="hold"/>
                                        <p:tgtEl>
                                          <p:spTgt spid="20482"/>
                                        </p:tgtEl>
                                        <p:attrNameLst>
                                          <p:attrName>ppt_x</p:attrName>
                                        </p:attrNameLst>
                                      </p:cBhvr>
                                      <p:tavLst>
                                        <p:tav tm="0">
                                          <p:val>
                                            <p:strVal val="#ppt_x"/>
                                          </p:val>
                                        </p:tav>
                                        <p:tav tm="100000">
                                          <p:val>
                                            <p:strVal val="#ppt_x"/>
                                          </p:val>
                                        </p:tav>
                                      </p:tavLst>
                                    </p:anim>
                                    <p:anim calcmode="lin" valueType="num">
                                      <p:cBhvr>
                                        <p:cTn id="16"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638527" y="932659"/>
            <a:ext cx="2366089" cy="2366089"/>
            <a:chOff x="3599042" y="2622394"/>
            <a:chExt cx="2366089" cy="2366089"/>
          </a:xfrm>
        </p:grpSpPr>
        <p:graphicFrame>
          <p:nvGraphicFramePr>
            <p:cNvPr id="5" name="Chart 15581"/>
            <p:cNvGraphicFramePr/>
            <p:nvPr/>
          </p:nvGraphicFramePr>
          <p:xfrm>
            <a:off x="3599042" y="2622394"/>
            <a:ext cx="2366089" cy="2366089"/>
          </p:xfrm>
          <a:graphic>
            <a:graphicData uri="http://schemas.openxmlformats.org/drawingml/2006/chart">
              <c:chart xmlns:c="http://schemas.openxmlformats.org/drawingml/2006/chart" xmlns:r="http://schemas.openxmlformats.org/officeDocument/2006/relationships" r:id="rId2"/>
            </a:graphicData>
          </a:graphic>
        </p:graphicFrame>
        <p:sp>
          <p:nvSpPr>
            <p:cNvPr id="6" name="Shape 15584"/>
            <p:cNvSpPr/>
            <p:nvPr/>
          </p:nvSpPr>
          <p:spPr>
            <a:xfrm>
              <a:off x="4818723" y="3349299"/>
              <a:ext cx="1033999" cy="395251"/>
            </a:xfrm>
            <a:prstGeom prst="rect">
              <a:avLst/>
            </a:prstGeom>
            <a:ln w="12700">
              <a:miter lim="400000"/>
            </a:ln>
          </p:spPr>
          <p:txBody>
            <a:bodyPr lIns="25400" tIns="25400" rIns="25400" bIns="25400" anchor="ctr"/>
            <a:lstStyle>
              <a:lvl1pPr>
                <a:defRPr sz="3500">
                  <a:solidFill>
                    <a:srgbClr val="FFFFFF"/>
                  </a:solidFill>
                </a:defRPr>
              </a:lvl1pPr>
            </a:lstStyle>
            <a:p>
              <a:pPr algn="ctr"/>
              <a:r>
                <a:rPr lang="zh-CN" sz="2800" dirty="0" smtClean="0">
                  <a:latin typeface="微软雅黑" panose="020B0503020204020204" charset="-122"/>
                  <a:ea typeface="微软雅黑" panose="020B0503020204020204" charset="-122"/>
                  <a:cs typeface="Open Sans" panose="020B0606030504020204" pitchFamily="34" charset="0"/>
                </a:rPr>
                <a:t>算法</a:t>
              </a:r>
              <a:r>
                <a:rPr lang="zh-CN" altLang="en-US" sz="2800" dirty="0">
                  <a:latin typeface="微软雅黑" panose="020B0503020204020204" charset="-122"/>
                  <a:ea typeface="微软雅黑" panose="020B0503020204020204" charset="-122"/>
                  <a:cs typeface="Open Sans" panose="020B0606030504020204" pitchFamily="34" charset="0"/>
                </a:rPr>
                <a:t>分析</a:t>
              </a:r>
              <a:endParaRPr lang="zh-CN" sz="2800" dirty="0">
                <a:latin typeface="微软雅黑" panose="020B0503020204020204" charset="-122"/>
                <a:ea typeface="微软雅黑" panose="020B0503020204020204" charset="-122"/>
                <a:cs typeface="Open Sans" panose="020B0606030504020204" pitchFamily="34" charset="0"/>
              </a:endParaRPr>
            </a:p>
          </p:txBody>
        </p:sp>
      </p:grpSp>
      <p:pic>
        <p:nvPicPr>
          <p:cNvPr id="7" name="图片 6"/>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40000" contrast="40000"/>
                    </a14:imgEffect>
                    <a14:imgEffect>
                      <a14:colorTemperature colorTemp="11200"/>
                    </a14:imgEffect>
                    <a14:imgEffect>
                      <a14:sharpenSoften amount="25000"/>
                    </a14:imgEffect>
                  </a14:imgLayer>
                </a14:imgProps>
              </a:ext>
              <a:ext uri="{28A0092B-C50C-407E-A947-70E740481C1C}">
                <a14:useLocalDpi xmlns:a14="http://schemas.microsoft.com/office/drawing/2010/main" val="0"/>
              </a:ext>
            </a:extLst>
          </a:blip>
          <a:srcRect l="9277" t="10034" r="8990" b="9310"/>
          <a:stretch>
            <a:fillRect/>
          </a:stretch>
        </p:blipFill>
        <p:spPr>
          <a:xfrm>
            <a:off x="9958114" y="1105916"/>
            <a:ext cx="2046502" cy="2019574"/>
          </a:xfrm>
          <a:prstGeom prst="rect">
            <a:avLst/>
          </a:prstGeom>
        </p:spPr>
      </p:pic>
      <p:sp>
        <p:nvSpPr>
          <p:cNvPr id="10" name="矩形 9"/>
          <p:cNvSpPr/>
          <p:nvPr/>
        </p:nvSpPr>
        <p:spPr>
          <a:xfrm>
            <a:off x="-273701" y="899633"/>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对于题目给的大数据</a:t>
            </a:r>
            <a:r>
              <a:rPr lang="en-US" altLang="zh-CN" sz="2400" dirty="0">
                <a:latin typeface="+mj-ea"/>
              </a:rPr>
              <a:t>large.txt</a:t>
            </a:r>
            <a:r>
              <a:rPr lang="zh-CN" altLang="en-US" sz="2400" dirty="0">
                <a:latin typeface="+mj-ea"/>
              </a:rPr>
              <a:t>，我们</a:t>
            </a:r>
            <a:r>
              <a:rPr lang="zh-CN" altLang="en-US" sz="2400" dirty="0" smtClean="0">
                <a:latin typeface="+mj-ea"/>
              </a:rPr>
              <a:t>分别</a:t>
            </a:r>
            <a:r>
              <a:rPr lang="zh-CN" altLang="en-US" sz="2400" dirty="0">
                <a:latin typeface="+mj-ea"/>
              </a:rPr>
              <a:t>树上差分、树上缩点和</a:t>
            </a:r>
            <a:r>
              <a:rPr lang="en-US" altLang="zh-CN" sz="2400" dirty="0" err="1" smtClean="0">
                <a:latin typeface="+mj-ea"/>
              </a:rPr>
              <a:t>tarjan</a:t>
            </a:r>
            <a:r>
              <a:rPr lang="zh-CN" altLang="en-US" sz="2400" dirty="0" smtClean="0">
                <a:latin typeface="+mj-ea"/>
              </a:rPr>
              <a:t>算法</a:t>
            </a:r>
            <a:r>
              <a:rPr lang="zh-CN" altLang="en-US" sz="2400" dirty="0">
                <a:latin typeface="+mj-ea"/>
              </a:rPr>
              <a:t>来</a:t>
            </a:r>
            <a:r>
              <a:rPr lang="zh-CN" altLang="en-US" sz="2400" dirty="0" smtClean="0">
                <a:latin typeface="+mj-ea"/>
              </a:rPr>
              <a:t>跑。</a:t>
            </a:r>
            <a:endParaRPr lang="zh-CN" altLang="en-US" sz="2400" dirty="0">
              <a:latin typeface="+mj-ea"/>
            </a:endParaRPr>
          </a:p>
        </p:txBody>
      </p:sp>
      <p:sp>
        <p:nvSpPr>
          <p:cNvPr id="9" name="矩形 8"/>
          <p:cNvSpPr/>
          <p:nvPr/>
        </p:nvSpPr>
        <p:spPr>
          <a:xfrm>
            <a:off x="4682413" y="971074"/>
            <a:ext cx="5958377" cy="1563491"/>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得到消耗时间</a:t>
            </a:r>
            <a:r>
              <a:rPr lang="zh-CN" altLang="en-US" sz="2400" dirty="0" smtClean="0">
                <a:latin typeface="+mj-ea"/>
              </a:rPr>
              <a:t>如下所</a:t>
            </a:r>
            <a:r>
              <a:rPr lang="zh-CN" altLang="en-US" sz="2400" dirty="0">
                <a:latin typeface="+mj-ea"/>
              </a:rPr>
              <a:t>示，分别为</a:t>
            </a:r>
            <a:r>
              <a:rPr lang="en-US" altLang="zh-CN" sz="2400" dirty="0">
                <a:latin typeface="+mj-ea"/>
              </a:rPr>
              <a:t>2840.635ms</a:t>
            </a:r>
            <a:r>
              <a:rPr lang="zh-CN" altLang="en-US" sz="2400" dirty="0">
                <a:latin typeface="+mj-ea"/>
              </a:rPr>
              <a:t>，</a:t>
            </a:r>
            <a:r>
              <a:rPr lang="en-US" altLang="zh-CN" sz="2400" dirty="0">
                <a:latin typeface="+mj-ea"/>
              </a:rPr>
              <a:t>686.560ms</a:t>
            </a:r>
            <a:r>
              <a:rPr lang="zh-CN" altLang="en-US" sz="2400" dirty="0">
                <a:latin typeface="+mj-ea"/>
              </a:rPr>
              <a:t>和</a:t>
            </a:r>
            <a:r>
              <a:rPr lang="en-US" altLang="zh-CN" sz="2400" dirty="0">
                <a:latin typeface="+mj-ea"/>
              </a:rPr>
              <a:t>821.115ms</a:t>
            </a:r>
            <a:r>
              <a:rPr lang="zh-CN" altLang="en-US" sz="2400" dirty="0">
                <a:latin typeface="+mj-ea"/>
              </a:rPr>
              <a:t>。</a:t>
            </a:r>
            <a:endParaRPr lang="zh-CN" altLang="en-US" sz="2400" dirty="0">
              <a:latin typeface="+mj-ea"/>
            </a:endParaRPr>
          </a:p>
        </p:txBody>
      </p:sp>
      <p:pic>
        <p:nvPicPr>
          <p:cNvPr id="21507"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3658" y="3298747"/>
            <a:ext cx="6049196" cy="3245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6"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658" y="4281327"/>
            <a:ext cx="6080624" cy="2993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026" y="4921411"/>
            <a:ext cx="5982181" cy="3026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273702" y="2894180"/>
            <a:ext cx="5958377" cy="1996815"/>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smtClean="0">
                <a:latin typeface="+mj-ea"/>
              </a:rPr>
              <a:t>随着</a:t>
            </a:r>
            <a:r>
              <a:rPr lang="zh-CN" altLang="en-US" sz="2400" dirty="0">
                <a:latin typeface="+mj-ea"/>
              </a:rPr>
              <a:t>数据规模的增大，用树上差分的劣势显现的越来越明显，因为树上差分预处理求树上每个结点的时间戳会消耗比较多的常数时间</a:t>
            </a:r>
            <a:r>
              <a:rPr lang="zh-CN" altLang="en-US" sz="2400" dirty="0" smtClean="0">
                <a:latin typeface="+mj-ea"/>
              </a:rPr>
              <a:t>；</a:t>
            </a:r>
            <a:endParaRPr lang="zh-CN" altLang="en-US" sz="2400" dirty="0">
              <a:latin typeface="+mj-ea"/>
            </a:endParaRPr>
          </a:p>
        </p:txBody>
      </p:sp>
      <p:sp>
        <p:nvSpPr>
          <p:cNvPr id="14" name="矩形 13"/>
          <p:cNvSpPr/>
          <p:nvPr/>
        </p:nvSpPr>
        <p:spPr>
          <a:xfrm>
            <a:off x="-137332" y="5250610"/>
            <a:ext cx="5958377" cy="1516683"/>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400" dirty="0">
                <a:latin typeface="+mj-ea"/>
              </a:rPr>
              <a:t>对于密集图，随着数据规模的增大，树上缩点的算法仍有他的优势，甚至能快过经典的</a:t>
            </a:r>
            <a:r>
              <a:rPr lang="en-US" altLang="zh-CN" sz="2400" dirty="0" err="1">
                <a:latin typeface="+mj-ea"/>
              </a:rPr>
              <a:t>tarjan</a:t>
            </a:r>
            <a:r>
              <a:rPr lang="zh-CN" altLang="en-US" sz="2400" dirty="0">
                <a:latin typeface="+mj-ea"/>
              </a:rPr>
              <a:t>算法。</a:t>
            </a:r>
            <a:endParaRPr lang="zh-CN" altLang="en-US" sz="2400" dirty="0">
              <a:latin typeface="+mj-ea"/>
            </a:endParaRPr>
          </a:p>
        </p:txBody>
      </p:sp>
    </p:spTree>
    <p:extLst>
      <p:ext uri="{BB962C8B-B14F-4D97-AF65-F5344CB8AC3E}">
        <p14:creationId xmlns:p14="http://schemas.microsoft.com/office/powerpoint/2010/main" val="1037147942"/>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1507"/>
                                        </p:tgtEl>
                                        <p:attrNameLst>
                                          <p:attrName>style.visibility</p:attrName>
                                        </p:attrNameLst>
                                      </p:cBhvr>
                                      <p:to>
                                        <p:strVal val="visible"/>
                                      </p:to>
                                    </p:set>
                                    <p:anim calcmode="lin" valueType="num">
                                      <p:cBhvr additive="base">
                                        <p:cTn id="14" dur="500" fill="hold"/>
                                        <p:tgtEl>
                                          <p:spTgt spid="21507"/>
                                        </p:tgtEl>
                                        <p:attrNameLst>
                                          <p:attrName>ppt_x</p:attrName>
                                        </p:attrNameLst>
                                      </p:cBhvr>
                                      <p:tavLst>
                                        <p:tav tm="0">
                                          <p:val>
                                            <p:strVal val="#ppt_x"/>
                                          </p:val>
                                        </p:tav>
                                        <p:tav tm="100000">
                                          <p:val>
                                            <p:strVal val="#ppt_x"/>
                                          </p:val>
                                        </p:tav>
                                      </p:tavLst>
                                    </p:anim>
                                    <p:anim calcmode="lin" valueType="num">
                                      <p:cBhvr additive="base">
                                        <p:cTn id="15" dur="500" fill="hold"/>
                                        <p:tgtEl>
                                          <p:spTgt spid="21507"/>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1506"/>
                                        </p:tgtEl>
                                        <p:attrNameLst>
                                          <p:attrName>style.visibility</p:attrName>
                                        </p:attrNameLst>
                                      </p:cBhvr>
                                      <p:to>
                                        <p:strVal val="visible"/>
                                      </p:to>
                                    </p:set>
                                    <p:anim calcmode="lin" valueType="num">
                                      <p:cBhvr additive="base">
                                        <p:cTn id="20" dur="500" fill="hold"/>
                                        <p:tgtEl>
                                          <p:spTgt spid="21506"/>
                                        </p:tgtEl>
                                        <p:attrNameLst>
                                          <p:attrName>ppt_x</p:attrName>
                                        </p:attrNameLst>
                                      </p:cBhvr>
                                      <p:tavLst>
                                        <p:tav tm="0">
                                          <p:val>
                                            <p:strVal val="#ppt_x"/>
                                          </p:val>
                                        </p:tav>
                                        <p:tav tm="100000">
                                          <p:val>
                                            <p:strVal val="#ppt_x"/>
                                          </p:val>
                                        </p:tav>
                                      </p:tavLst>
                                    </p:anim>
                                    <p:anim calcmode="lin" valueType="num">
                                      <p:cBhvr additive="base">
                                        <p:cTn id="21" dur="500" fill="hold"/>
                                        <p:tgtEl>
                                          <p:spTgt spid="2150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1508"/>
                                        </p:tgtEl>
                                        <p:attrNameLst>
                                          <p:attrName>style.visibility</p:attrName>
                                        </p:attrNameLst>
                                      </p:cBhvr>
                                      <p:to>
                                        <p:strVal val="visible"/>
                                      </p:to>
                                    </p:set>
                                    <p:anim calcmode="lin" valueType="num">
                                      <p:cBhvr additive="base">
                                        <p:cTn id="26" dur="500" fill="hold"/>
                                        <p:tgtEl>
                                          <p:spTgt spid="21508"/>
                                        </p:tgtEl>
                                        <p:attrNameLst>
                                          <p:attrName>ppt_x</p:attrName>
                                        </p:attrNameLst>
                                      </p:cBhvr>
                                      <p:tavLst>
                                        <p:tav tm="0">
                                          <p:val>
                                            <p:strVal val="#ppt_x"/>
                                          </p:val>
                                        </p:tav>
                                        <p:tav tm="100000">
                                          <p:val>
                                            <p:strVal val="#ppt_x"/>
                                          </p:val>
                                        </p:tav>
                                      </p:tavLst>
                                    </p:anim>
                                    <p:anim calcmode="lin" valueType="num">
                                      <p:cBhvr additive="base">
                                        <p:cTn id="27" dur="500" fill="hold"/>
                                        <p:tgtEl>
                                          <p:spTgt spid="2150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3"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1920" t="18905" r="6951" b="52969"/>
          <a:stretch>
            <a:fillRect/>
          </a:stretch>
        </p:blipFill>
        <p:spPr>
          <a:xfrm>
            <a:off x="-93980" y="0"/>
            <a:ext cx="12331700" cy="6858000"/>
          </a:xfrm>
          <a:prstGeom prst="rect">
            <a:avLst/>
          </a:prstGeom>
        </p:spPr>
      </p:pic>
      <p:sp>
        <p:nvSpPr>
          <p:cNvPr id="30" name="TextBox 29"/>
          <p:cNvSpPr txBox="1"/>
          <p:nvPr/>
        </p:nvSpPr>
        <p:spPr>
          <a:xfrm>
            <a:off x="5372472" y="1865774"/>
            <a:ext cx="5262979" cy="1107996"/>
          </a:xfrm>
          <a:prstGeom prst="rect">
            <a:avLst/>
          </a:prstGeom>
          <a:noFill/>
        </p:spPr>
        <p:txBody>
          <a:bodyPr wrap="none" rtlCol="0">
            <a:spAutoFit/>
          </a:bodyPr>
          <a:lstStyle/>
          <a:p>
            <a:pPr algn="ctr"/>
            <a:r>
              <a:rPr lang="zh-CN" altLang="en-US" sz="6600" dirty="0">
                <a:solidFill>
                  <a:schemeClr val="bg1"/>
                </a:solidFill>
                <a:cs typeface="+mn-ea"/>
                <a:sym typeface="+mn-lt"/>
              </a:rPr>
              <a:t>感谢您的观看</a:t>
            </a: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iterate type="lt">
                                    <p:tmPct val="30000"/>
                                  </p:iterate>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624 [转换]"/>
          <p:cNvPicPr>
            <a:picLocks noChangeAspect="1"/>
          </p:cNvPicPr>
          <p:nvPr/>
        </p:nvPicPr>
        <p:blipFill>
          <a:blip r:embed="rId3"/>
          <a:srcRect l="46037" t="23939" r="12606" b="52969"/>
          <a:stretch>
            <a:fillRect/>
          </a:stretch>
        </p:blipFill>
        <p:spPr>
          <a:xfrm rot="10800000">
            <a:off x="-104140" y="-113665"/>
            <a:ext cx="12316460" cy="6952615"/>
          </a:xfrm>
          <a:prstGeom prst="rect">
            <a:avLst/>
          </a:prstGeom>
        </p:spPr>
      </p:pic>
      <p:sp>
        <p:nvSpPr>
          <p:cNvPr id="29" name="矩形 28"/>
          <p:cNvSpPr/>
          <p:nvPr/>
        </p:nvSpPr>
        <p:spPr>
          <a:xfrm>
            <a:off x="2036587" y="3025499"/>
            <a:ext cx="3823733" cy="1138769"/>
          </a:xfrm>
          <a:prstGeom prst="rect">
            <a:avLst/>
          </a:prstGeom>
        </p:spPr>
        <p:txBody>
          <a:bodyPr wrap="none" lIns="121917" tIns="60958" rIns="121917" bIns="60958">
            <a:spAutoFit/>
          </a:bodyPr>
          <a:lstStyle/>
          <a:p>
            <a:pPr algn="ctr"/>
            <a:r>
              <a:rPr lang="en-US" altLang="zh-CN" sz="6600" dirty="0">
                <a:solidFill>
                  <a:schemeClr val="bg1"/>
                </a:solidFill>
                <a:cs typeface="+mn-ea"/>
                <a:sym typeface="+mn-lt"/>
              </a:rPr>
              <a:t>PART  </a:t>
            </a:r>
            <a:r>
              <a:rPr lang="en-US" altLang="zh-CN" sz="6600" dirty="0" smtClean="0">
                <a:solidFill>
                  <a:schemeClr val="bg1"/>
                </a:solidFill>
                <a:cs typeface="+mn-ea"/>
                <a:sym typeface="+mn-lt"/>
              </a:rPr>
              <a:t>02</a:t>
            </a:r>
            <a:endParaRPr lang="en-US" altLang="zh-CN" sz="6600" dirty="0">
              <a:solidFill>
                <a:schemeClr val="bg1"/>
              </a:solidFill>
              <a:cs typeface="+mn-ea"/>
              <a:sym typeface="+mn-lt"/>
            </a:endParaRPr>
          </a:p>
        </p:txBody>
      </p:sp>
      <p:sp>
        <p:nvSpPr>
          <p:cNvPr id="30" name="TextBox 3"/>
          <p:cNvSpPr txBox="1"/>
          <p:nvPr/>
        </p:nvSpPr>
        <p:spPr>
          <a:xfrm>
            <a:off x="2902018" y="3982943"/>
            <a:ext cx="2092875" cy="677104"/>
          </a:xfrm>
          <a:prstGeom prst="rect">
            <a:avLst/>
          </a:prstGeom>
          <a:noFill/>
        </p:spPr>
        <p:txBody>
          <a:bodyPr wrap="none" lIns="121917" tIns="60958" rIns="121917" bIns="60958" rtlCol="0">
            <a:spAutoFit/>
          </a:bodyPr>
          <a:lstStyle/>
          <a:p>
            <a:pPr algn="ctr"/>
            <a:r>
              <a:rPr lang="zh-CN" altLang="en-US" sz="3600" b="1" dirty="0">
                <a:solidFill>
                  <a:schemeClr val="bg1"/>
                </a:solidFill>
                <a:cs typeface="+mn-ea"/>
                <a:sym typeface="+mn-lt"/>
              </a:rPr>
              <a:t>前</a:t>
            </a:r>
            <a:r>
              <a:rPr lang="zh-CN" altLang="en-US" sz="3600" b="1" dirty="0" smtClean="0">
                <a:solidFill>
                  <a:schemeClr val="bg1"/>
                </a:solidFill>
                <a:cs typeface="+mn-ea"/>
                <a:sym typeface="+mn-lt"/>
              </a:rPr>
              <a:t>置技能</a:t>
            </a:r>
            <a:endParaRPr lang="en-US" altLang="zh-CN" sz="3600" b="1" dirty="0" smtClean="0">
              <a:solidFill>
                <a:schemeClr val="bg1"/>
              </a:solidFill>
              <a:cs typeface="+mn-ea"/>
              <a:sym typeface="+mn-lt"/>
            </a:endParaRPr>
          </a:p>
        </p:txBody>
      </p:sp>
      <p:cxnSp>
        <p:nvCxnSpPr>
          <p:cNvPr id="32" name="直接连接符 31"/>
          <p:cNvCxnSpPr/>
          <p:nvPr/>
        </p:nvCxnSpPr>
        <p:spPr>
          <a:xfrm>
            <a:off x="1588342" y="4793610"/>
            <a:ext cx="4720220" cy="0"/>
          </a:xfrm>
          <a:prstGeom prst="line">
            <a:avLst/>
          </a:prstGeom>
          <a:ln>
            <a:solidFill>
              <a:schemeClr val="bg1"/>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42283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94000" fill="hold" grpId="0" nodeType="clickEffect">
                                  <p:stCondLst>
                                    <p:cond delay="0"/>
                                  </p:stCondLst>
                                  <p:iterate type="lt">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850"/>
                            </p:stCondLst>
                            <p:childTnLst>
                              <p:par>
                                <p:cTn id="11" presetID="16" presetClass="entr" presetSubtype="21" fill="hold" grpId="0" nodeType="clickPar">
                                  <p:stCondLst>
                                    <p:cond delay="0"/>
                                  </p:stCondLst>
                                  <p:childTnLst>
                                    <p:set>
                                      <p:cBhvr>
                                        <p:cTn id="12" dur="500"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childTnLst>
                          </p:cTn>
                        </p:par>
                        <p:par>
                          <p:cTn id="14" fill="hold">
                            <p:stCondLst>
                              <p:cond delay="1350"/>
                            </p:stCondLst>
                            <p:childTnLst>
                              <p:par>
                                <p:cTn id="15" presetID="16" presetClass="entr" presetSubtype="21"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46" name="矩形 45"/>
          <p:cNvSpPr/>
          <p:nvPr/>
        </p:nvSpPr>
        <p:spPr>
          <a:xfrm>
            <a:off x="0" y="1264860"/>
            <a:ext cx="5629629" cy="4549052"/>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链式前向星是一种按边的起点为划分标准，对于任意结点</a:t>
            </a:r>
            <a:r>
              <a:rPr lang="en-US" altLang="zh-CN" sz="2800" dirty="0">
                <a:latin typeface="+mj-ea"/>
              </a:rPr>
              <a:t>u</a:t>
            </a:r>
            <a:r>
              <a:rPr lang="zh-CN" altLang="en-US" sz="2800" dirty="0">
                <a:latin typeface="+mj-ea"/>
              </a:rPr>
              <a:t>，把和</a:t>
            </a:r>
            <a:r>
              <a:rPr lang="en-US" altLang="zh-CN" sz="2800" dirty="0">
                <a:latin typeface="+mj-ea"/>
              </a:rPr>
              <a:t>u</a:t>
            </a:r>
            <a:r>
              <a:rPr lang="zh-CN" altLang="en-US" sz="2800" dirty="0">
                <a:latin typeface="+mj-ea"/>
              </a:rPr>
              <a:t>相连的边都放在一起，像链表一样把这些边相连，访问这些边的时候所需时间为</a:t>
            </a:r>
            <a:r>
              <a:rPr lang="en-US" altLang="zh-CN" sz="2800" dirty="0">
                <a:latin typeface="+mj-ea"/>
              </a:rPr>
              <a:t>O(</a:t>
            </a:r>
            <a:r>
              <a:rPr lang="en-US" altLang="zh-CN" sz="2800" dirty="0" err="1">
                <a:latin typeface="+mj-ea"/>
              </a:rPr>
              <a:t>num</a:t>
            </a:r>
            <a:r>
              <a:rPr lang="en-US" altLang="zh-CN" sz="2800" dirty="0">
                <a:latin typeface="+mj-ea"/>
              </a:rPr>
              <a:t>[u])</a:t>
            </a:r>
            <a:r>
              <a:rPr lang="zh-CN" altLang="en-US" sz="2800" dirty="0">
                <a:latin typeface="+mj-ea"/>
              </a:rPr>
              <a:t>，</a:t>
            </a:r>
            <a:r>
              <a:rPr lang="en-US" altLang="zh-CN" sz="2800" dirty="0" err="1">
                <a:latin typeface="+mj-ea"/>
              </a:rPr>
              <a:t>num</a:t>
            </a:r>
            <a:r>
              <a:rPr lang="en-US" altLang="zh-CN" sz="2800" dirty="0">
                <a:latin typeface="+mj-ea"/>
              </a:rPr>
              <a:t>[u]</a:t>
            </a:r>
            <a:r>
              <a:rPr lang="zh-CN" altLang="en-US" sz="2800" dirty="0">
                <a:latin typeface="+mj-ea"/>
              </a:rPr>
              <a:t>为和</a:t>
            </a:r>
            <a:r>
              <a:rPr lang="en-US" altLang="zh-CN" sz="2800" dirty="0">
                <a:latin typeface="+mj-ea"/>
              </a:rPr>
              <a:t>u</a:t>
            </a:r>
            <a:r>
              <a:rPr lang="zh-CN" altLang="en-US" sz="2800" dirty="0">
                <a:latin typeface="+mj-ea"/>
              </a:rPr>
              <a:t>相连的边的数量。</a:t>
            </a:r>
            <a:endParaRPr lang="zh-CN" altLang="en-US" sz="2800" dirty="0"/>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存图方法：链式前向星</a:t>
            </a:r>
            <a:endParaRPr lang="zh-CN" altLang="zh-CN" sz="2800" dirty="0">
              <a:latin typeface="+mj-ea"/>
            </a:endParaRPr>
          </a:p>
        </p:txBody>
      </p:sp>
      <p:sp>
        <p:nvSpPr>
          <p:cNvPr id="12" name="矩形 11"/>
          <p:cNvSpPr/>
          <p:nvPr/>
        </p:nvSpPr>
        <p:spPr>
          <a:xfrm>
            <a:off x="5823336" y="2686106"/>
            <a:ext cx="6368663" cy="2277532"/>
          </a:xfrm>
          <a:prstGeom prst="rect">
            <a:avLst/>
          </a:prstGeom>
        </p:spPr>
        <p:txBody>
          <a:bodyPr wrap="square" lIns="121907" tIns="60953" rIns="121907" bIns="60953">
            <a:spAutoFit/>
          </a:bodyPr>
          <a:lstStyle/>
          <a:p>
            <a:r>
              <a:rPr lang="zh-CN" altLang="en-US" sz="2800" dirty="0" smtClean="0">
                <a:latin typeface="+mj-ea"/>
                <a:ea typeface="+mj-ea"/>
              </a:rPr>
              <a:t>所需数据类型</a:t>
            </a:r>
            <a:endParaRPr lang="en-US" altLang="zh-CN" sz="2800" dirty="0" smtClean="0">
              <a:latin typeface="+mj-ea"/>
              <a:ea typeface="+mj-ea"/>
            </a:endParaRPr>
          </a:p>
          <a:p>
            <a:r>
              <a:rPr lang="en-US" altLang="zh-CN" sz="2800" dirty="0">
                <a:latin typeface="+mj-ea"/>
                <a:ea typeface="+mj-ea"/>
              </a:rPr>
              <a:t>h</a:t>
            </a:r>
            <a:r>
              <a:rPr lang="en-US" altLang="zh-CN" sz="2800" dirty="0" smtClean="0">
                <a:latin typeface="+mj-ea"/>
                <a:ea typeface="+mj-ea"/>
              </a:rPr>
              <a:t>ead[</a:t>
            </a:r>
            <a:r>
              <a:rPr lang="en-US" altLang="zh-CN" sz="2800" dirty="0" err="1" smtClean="0">
                <a:latin typeface="+mj-ea"/>
                <a:ea typeface="+mj-ea"/>
              </a:rPr>
              <a:t>maxn</a:t>
            </a:r>
            <a:r>
              <a:rPr lang="en-US" altLang="zh-CN" sz="2800" dirty="0" smtClean="0">
                <a:latin typeface="+mj-ea"/>
                <a:ea typeface="+mj-ea"/>
              </a:rPr>
              <a:t>],tot;</a:t>
            </a:r>
          </a:p>
          <a:p>
            <a:r>
              <a:rPr lang="en-US" altLang="zh-CN" sz="2800" dirty="0" err="1">
                <a:latin typeface="+mj-ea"/>
                <a:ea typeface="+mj-ea"/>
              </a:rPr>
              <a:t>s</a:t>
            </a:r>
            <a:r>
              <a:rPr lang="en-US" altLang="zh-CN" sz="2800" dirty="0" err="1" smtClean="0">
                <a:latin typeface="+mj-ea"/>
                <a:ea typeface="+mj-ea"/>
              </a:rPr>
              <a:t>truct</a:t>
            </a:r>
            <a:r>
              <a:rPr lang="en-US" altLang="zh-CN" sz="2800" dirty="0" smtClean="0">
                <a:latin typeface="+mj-ea"/>
                <a:ea typeface="+mj-ea"/>
              </a:rPr>
              <a:t> edge{</a:t>
            </a:r>
          </a:p>
          <a:p>
            <a:r>
              <a:rPr lang="en-US" altLang="zh-CN" sz="2800" dirty="0">
                <a:latin typeface="+mj-ea"/>
                <a:ea typeface="+mj-ea"/>
              </a:rPr>
              <a:t> </a:t>
            </a:r>
            <a:r>
              <a:rPr lang="en-US" altLang="zh-CN" sz="2800" dirty="0" smtClean="0">
                <a:latin typeface="+mj-ea"/>
                <a:ea typeface="+mj-ea"/>
              </a:rPr>
              <a:t>     </a:t>
            </a:r>
            <a:r>
              <a:rPr lang="en-US" altLang="zh-CN" sz="2800" dirty="0" err="1" smtClean="0">
                <a:latin typeface="+mj-ea"/>
                <a:ea typeface="+mj-ea"/>
              </a:rPr>
              <a:t>int</a:t>
            </a:r>
            <a:r>
              <a:rPr lang="en-US" altLang="zh-CN" sz="2800" dirty="0" smtClean="0">
                <a:latin typeface="+mj-ea"/>
                <a:ea typeface="+mj-ea"/>
              </a:rPr>
              <a:t> </a:t>
            </a:r>
            <a:r>
              <a:rPr lang="en-US" altLang="zh-CN" sz="2800" dirty="0" err="1" smtClean="0">
                <a:latin typeface="+mj-ea"/>
                <a:ea typeface="+mj-ea"/>
              </a:rPr>
              <a:t>v,nxt</a:t>
            </a:r>
            <a:r>
              <a:rPr lang="en-US" altLang="zh-CN" sz="2800" dirty="0" smtClean="0">
                <a:latin typeface="+mj-ea"/>
                <a:ea typeface="+mj-ea"/>
              </a:rPr>
              <a:t>;//</a:t>
            </a:r>
            <a:r>
              <a:rPr lang="zh-CN" altLang="en-US" sz="2800" dirty="0" smtClean="0">
                <a:latin typeface="+mj-ea"/>
                <a:ea typeface="+mj-ea"/>
              </a:rPr>
              <a:t>结点，上一条边的编号</a:t>
            </a:r>
            <a:endParaRPr lang="en-US" altLang="zh-CN" sz="2800" dirty="0" smtClean="0">
              <a:latin typeface="+mj-ea"/>
              <a:ea typeface="+mj-ea"/>
            </a:endParaRPr>
          </a:p>
          <a:p>
            <a:r>
              <a:rPr lang="en-US" altLang="zh-CN" sz="2800" dirty="0" smtClean="0">
                <a:latin typeface="+mj-ea"/>
                <a:ea typeface="+mj-ea"/>
              </a:rPr>
              <a:t>}</a:t>
            </a:r>
          </a:p>
        </p:txBody>
      </p:sp>
      <p:sp>
        <p:nvSpPr>
          <p:cNvPr id="13" name="矩形 12"/>
          <p:cNvSpPr/>
          <p:nvPr/>
        </p:nvSpPr>
        <p:spPr>
          <a:xfrm>
            <a:off x="5823337" y="5394526"/>
            <a:ext cx="5538696" cy="1415758"/>
          </a:xfrm>
          <a:prstGeom prst="rect">
            <a:avLst/>
          </a:prstGeom>
        </p:spPr>
        <p:txBody>
          <a:bodyPr wrap="square" lIns="121907" tIns="60953" rIns="121907" bIns="60953">
            <a:spAutoFit/>
          </a:bodyPr>
          <a:lstStyle/>
          <a:p>
            <a:r>
              <a:rPr lang="en-US" altLang="zh-CN" sz="2800" dirty="0">
                <a:latin typeface="+mj-ea"/>
              </a:rPr>
              <a:t>head[u]</a:t>
            </a:r>
            <a:r>
              <a:rPr lang="zh-CN" altLang="en-US" sz="2800" dirty="0">
                <a:latin typeface="+mj-ea"/>
              </a:rPr>
              <a:t>：用于存储以</a:t>
            </a:r>
            <a:r>
              <a:rPr lang="en-US" altLang="zh-CN" sz="2800" dirty="0">
                <a:latin typeface="+mj-ea"/>
              </a:rPr>
              <a:t>u</a:t>
            </a:r>
            <a:r>
              <a:rPr lang="zh-CN" altLang="en-US" sz="2800" dirty="0">
                <a:latin typeface="+mj-ea"/>
              </a:rPr>
              <a:t>为结点</a:t>
            </a:r>
            <a:r>
              <a:rPr lang="zh-CN" altLang="en-US" sz="2800" dirty="0" smtClean="0">
                <a:latin typeface="+mj-ea"/>
              </a:rPr>
              <a:t>的最后一</a:t>
            </a:r>
            <a:r>
              <a:rPr lang="zh-CN" altLang="en-US" sz="2800" dirty="0">
                <a:latin typeface="+mj-ea"/>
              </a:rPr>
              <a:t>条边的</a:t>
            </a:r>
            <a:r>
              <a:rPr lang="zh-CN" altLang="en-US" sz="2800" dirty="0" smtClean="0">
                <a:latin typeface="+mj-ea"/>
              </a:rPr>
              <a:t>编号。</a:t>
            </a:r>
            <a:endParaRPr lang="en-US" altLang="zh-CN" sz="2800" dirty="0" smtClean="0">
              <a:latin typeface="+mj-ea"/>
            </a:endParaRPr>
          </a:p>
          <a:p>
            <a:r>
              <a:rPr lang="en-US" altLang="zh-CN" sz="2800" dirty="0" smtClean="0">
                <a:latin typeface="+mj-ea"/>
              </a:rPr>
              <a:t>e[</a:t>
            </a:r>
            <a:r>
              <a:rPr lang="en-US" altLang="zh-CN" sz="2800" dirty="0" err="1" smtClean="0">
                <a:latin typeface="+mj-ea"/>
              </a:rPr>
              <a:t>i</a:t>
            </a:r>
            <a:r>
              <a:rPr lang="en-US" altLang="zh-CN" sz="2800" dirty="0" smtClean="0">
                <a:latin typeface="+mj-ea"/>
              </a:rPr>
              <a:t>]</a:t>
            </a:r>
            <a:r>
              <a:rPr lang="zh-CN" altLang="en-US" sz="2800" dirty="0" smtClean="0">
                <a:latin typeface="+mj-ea"/>
              </a:rPr>
              <a:t>：用于存储编号为</a:t>
            </a:r>
            <a:r>
              <a:rPr lang="en-US" altLang="zh-CN" sz="2800" dirty="0" err="1" smtClean="0">
                <a:latin typeface="+mj-ea"/>
              </a:rPr>
              <a:t>i</a:t>
            </a:r>
            <a:r>
              <a:rPr lang="zh-CN" altLang="en-US" sz="2800" dirty="0" smtClean="0">
                <a:latin typeface="+mj-ea"/>
              </a:rPr>
              <a:t>的边的信息</a:t>
            </a:r>
            <a:endParaRPr lang="en-US" altLang="zh-CN" sz="2800" dirty="0">
              <a:latin typeface="+mj-ea"/>
            </a:endParaRPr>
          </a:p>
        </p:txBody>
      </p:sp>
    </p:spTree>
    <p:extLst>
      <p:ext uri="{BB962C8B-B14F-4D97-AF65-F5344CB8AC3E}">
        <p14:creationId xmlns:p14="http://schemas.microsoft.com/office/powerpoint/2010/main" val="36945291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28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strVal val="4/3*#ppt_w"/>
                                          </p:val>
                                        </p:tav>
                                        <p:tav tm="100000">
                                          <p:val>
                                            <p:strVal val="#ppt_w"/>
                                          </p:val>
                                        </p:tav>
                                      </p:tavLst>
                                    </p:anim>
                                    <p:anim calcmode="lin" valueType="num">
                                      <p:cBhvr>
                                        <p:cTn id="13"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fade">
                                      <p:cBhvr>
                                        <p:cTn id="18" dur="1000"/>
                                        <p:tgtEl>
                                          <p:spTgt spid="53"/>
                                        </p:tgtEl>
                                      </p:cBhvr>
                                    </p:animEffect>
                                    <p:anim calcmode="lin" valueType="num">
                                      <p:cBhvr>
                                        <p:cTn id="19" dur="1000" fill="hold"/>
                                        <p:tgtEl>
                                          <p:spTgt spid="53"/>
                                        </p:tgtEl>
                                        <p:attrNameLst>
                                          <p:attrName>ppt_x</p:attrName>
                                        </p:attrNameLst>
                                      </p:cBhvr>
                                      <p:tavLst>
                                        <p:tav tm="0">
                                          <p:val>
                                            <p:strVal val="#ppt_x"/>
                                          </p:val>
                                        </p:tav>
                                        <p:tav tm="100000">
                                          <p:val>
                                            <p:strVal val="#ppt_x"/>
                                          </p:val>
                                        </p:tav>
                                      </p:tavLst>
                                    </p:anim>
                                    <p:anim calcmode="lin" valueType="num">
                                      <p:cBhvr>
                                        <p:cTn id="2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down)">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4" name="椭圆 3"/>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5" name="矩形 4"/>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前置</a:t>
              </a:r>
              <a:endParaRPr lang="en-US" altLang="zh-CN" sz="2800" b="1" dirty="0">
                <a:solidFill>
                  <a:srgbClr val="FFFFFF"/>
                </a:solidFill>
                <a:cs typeface="+mn-ea"/>
                <a:sym typeface="+mn-lt"/>
              </a:endParaRPr>
            </a:p>
            <a:p>
              <a:pPr lvl="0" algn="ctr"/>
              <a:r>
                <a:rPr lang="zh-CN" altLang="en-US" sz="2800" b="1" dirty="0">
                  <a:solidFill>
                    <a:srgbClr val="FFFFFF"/>
                  </a:solidFill>
                  <a:cs typeface="+mn-ea"/>
                  <a:sym typeface="+mn-lt"/>
                </a:rPr>
                <a:t>技能</a:t>
              </a:r>
              <a:endParaRPr lang="zh-CN" altLang="en-US" sz="2800" b="1" dirty="0">
                <a:solidFill>
                  <a:srgbClr val="FFFFFF"/>
                </a:solidFill>
                <a:cs typeface="+mn-ea"/>
                <a:sym typeface="+mn-lt"/>
              </a:endParaRPr>
            </a:p>
          </p:txBody>
        </p:sp>
      </p:grpSp>
      <p:sp>
        <p:nvSpPr>
          <p:cNvPr id="6" name="矩形 5"/>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存图方法：链式前向星</a:t>
            </a:r>
            <a:endParaRPr lang="zh-CN" altLang="zh-CN" sz="2800" dirty="0">
              <a:latin typeface="+mj-ea"/>
            </a:endParaRPr>
          </a:p>
        </p:txBody>
      </p:sp>
      <p:sp>
        <p:nvSpPr>
          <p:cNvPr id="7" name="矩形 6"/>
          <p:cNvSpPr/>
          <p:nvPr/>
        </p:nvSpPr>
        <p:spPr>
          <a:xfrm>
            <a:off x="5862" y="2520036"/>
            <a:ext cx="5538696" cy="1415758"/>
          </a:xfrm>
          <a:prstGeom prst="rect">
            <a:avLst/>
          </a:prstGeom>
        </p:spPr>
        <p:txBody>
          <a:bodyPr wrap="square" lIns="121907" tIns="60953" rIns="121907" bIns="60953">
            <a:spAutoFit/>
          </a:bodyPr>
          <a:lstStyle/>
          <a:p>
            <a:r>
              <a:rPr lang="zh-CN" altLang="en-US" sz="2800" dirty="0" smtClean="0">
                <a:latin typeface="+mj-ea"/>
                <a:ea typeface="+mj-ea"/>
              </a:rPr>
              <a:t>初始化：</a:t>
            </a:r>
            <a:endParaRPr lang="en-US" altLang="zh-CN" sz="2800" dirty="0" smtClean="0">
              <a:latin typeface="+mj-ea"/>
              <a:ea typeface="+mj-ea"/>
            </a:endParaRPr>
          </a:p>
          <a:p>
            <a:r>
              <a:rPr lang="en-US" altLang="zh-CN" sz="2800" dirty="0">
                <a:latin typeface="+mj-ea"/>
                <a:ea typeface="+mj-ea"/>
              </a:rPr>
              <a:t>t</a:t>
            </a:r>
            <a:r>
              <a:rPr lang="en-US" altLang="zh-CN" sz="2800" dirty="0" smtClean="0">
                <a:latin typeface="+mj-ea"/>
                <a:ea typeface="+mj-ea"/>
              </a:rPr>
              <a:t>ot=0;</a:t>
            </a:r>
          </a:p>
          <a:p>
            <a:r>
              <a:rPr lang="en-US" altLang="zh-CN" sz="2800" dirty="0">
                <a:latin typeface="+mj-ea"/>
                <a:ea typeface="+mj-ea"/>
              </a:rPr>
              <a:t>s</a:t>
            </a:r>
            <a:r>
              <a:rPr lang="en-US" altLang="zh-CN" sz="2800" dirty="0" smtClean="0">
                <a:latin typeface="+mj-ea"/>
                <a:ea typeface="+mj-ea"/>
              </a:rPr>
              <a:t>et head[</a:t>
            </a:r>
            <a:r>
              <a:rPr lang="en-US" altLang="zh-CN" sz="2800" dirty="0" err="1" smtClean="0">
                <a:latin typeface="+mj-ea"/>
                <a:ea typeface="+mj-ea"/>
              </a:rPr>
              <a:t>i</a:t>
            </a:r>
            <a:r>
              <a:rPr lang="en-US" altLang="zh-CN" sz="2800" dirty="0" smtClean="0">
                <a:latin typeface="+mj-ea"/>
                <a:ea typeface="+mj-ea"/>
              </a:rPr>
              <a:t>] to -1</a:t>
            </a:r>
            <a:endParaRPr lang="zh-CN" altLang="zh-CN" sz="2800" dirty="0">
              <a:latin typeface="+mj-ea"/>
              <a:ea typeface="+mj-ea"/>
            </a:endParaRPr>
          </a:p>
        </p:txBody>
      </p:sp>
      <p:sp>
        <p:nvSpPr>
          <p:cNvPr id="8" name="矩形 7"/>
          <p:cNvSpPr/>
          <p:nvPr/>
        </p:nvSpPr>
        <p:spPr>
          <a:xfrm>
            <a:off x="-22684" y="3988675"/>
            <a:ext cx="5538696" cy="2277532"/>
          </a:xfrm>
          <a:prstGeom prst="rect">
            <a:avLst/>
          </a:prstGeom>
        </p:spPr>
        <p:txBody>
          <a:bodyPr wrap="square" lIns="121907" tIns="60953" rIns="121907" bIns="60953">
            <a:spAutoFit/>
          </a:bodyPr>
          <a:lstStyle/>
          <a:p>
            <a:r>
              <a:rPr lang="zh-CN" altLang="en-US" sz="2800" dirty="0">
                <a:latin typeface="+mj-ea"/>
                <a:ea typeface="+mj-ea"/>
              </a:rPr>
              <a:t>加</a:t>
            </a:r>
            <a:r>
              <a:rPr lang="zh-CN" altLang="en-US" sz="2800" dirty="0" smtClean="0">
                <a:latin typeface="+mj-ea"/>
                <a:ea typeface="+mj-ea"/>
              </a:rPr>
              <a:t>边：</a:t>
            </a:r>
            <a:endParaRPr lang="en-US" altLang="zh-CN" sz="2800" dirty="0" smtClean="0">
              <a:latin typeface="+mj-ea"/>
              <a:ea typeface="+mj-ea"/>
            </a:endParaRPr>
          </a:p>
          <a:p>
            <a:r>
              <a:rPr lang="en-US" altLang="zh-CN" sz="2800" dirty="0" smtClean="0">
                <a:latin typeface="+mj-ea"/>
                <a:ea typeface="+mj-ea"/>
              </a:rPr>
              <a:t>add (</a:t>
            </a:r>
            <a:r>
              <a:rPr lang="en-US" altLang="zh-CN" sz="2800" dirty="0" err="1" smtClean="0">
                <a:latin typeface="+mj-ea"/>
                <a:ea typeface="+mj-ea"/>
              </a:rPr>
              <a:t>u,v</a:t>
            </a:r>
            <a:r>
              <a:rPr lang="en-US" altLang="zh-CN" sz="2800" dirty="0" smtClean="0">
                <a:latin typeface="+mj-ea"/>
                <a:ea typeface="+mj-ea"/>
              </a:rPr>
              <a:t>)</a:t>
            </a:r>
          </a:p>
          <a:p>
            <a:r>
              <a:rPr lang="en-US" altLang="zh-CN" sz="2800" dirty="0">
                <a:latin typeface="+mj-ea"/>
                <a:ea typeface="+mj-ea"/>
              </a:rPr>
              <a:t> </a:t>
            </a:r>
            <a:r>
              <a:rPr lang="en-US" altLang="zh-CN" sz="2800" dirty="0" smtClean="0">
                <a:latin typeface="+mj-ea"/>
                <a:ea typeface="+mj-ea"/>
              </a:rPr>
              <a:t>      e[tot].v=v;</a:t>
            </a:r>
          </a:p>
          <a:p>
            <a:r>
              <a:rPr lang="en-US" altLang="zh-CN" sz="2800" dirty="0" smtClean="0">
                <a:latin typeface="+mj-ea"/>
                <a:ea typeface="+mj-ea"/>
              </a:rPr>
              <a:t>       e[tot].</a:t>
            </a:r>
            <a:r>
              <a:rPr lang="en-US" altLang="zh-CN" sz="2800" dirty="0" err="1" smtClean="0">
                <a:latin typeface="+mj-ea"/>
                <a:ea typeface="+mj-ea"/>
              </a:rPr>
              <a:t>nxt</a:t>
            </a:r>
            <a:r>
              <a:rPr lang="en-US" altLang="zh-CN" sz="2800" dirty="0" smtClean="0">
                <a:latin typeface="+mj-ea"/>
                <a:ea typeface="+mj-ea"/>
              </a:rPr>
              <a:t>=head[u];</a:t>
            </a:r>
          </a:p>
          <a:p>
            <a:r>
              <a:rPr lang="en-US" altLang="zh-CN" sz="2800" dirty="0">
                <a:latin typeface="+mj-ea"/>
                <a:ea typeface="+mj-ea"/>
              </a:rPr>
              <a:t> </a:t>
            </a:r>
            <a:r>
              <a:rPr lang="en-US" altLang="zh-CN" sz="2800" dirty="0" smtClean="0">
                <a:latin typeface="+mj-ea"/>
                <a:ea typeface="+mj-ea"/>
              </a:rPr>
              <a:t>      head[u]=tot++;</a:t>
            </a:r>
            <a:endParaRPr lang="zh-CN" altLang="zh-CN" sz="2800" dirty="0">
              <a:latin typeface="+mj-ea"/>
              <a:ea typeface="+mj-ea"/>
            </a:endParaRPr>
          </a:p>
        </p:txBody>
      </p:sp>
      <p:sp>
        <p:nvSpPr>
          <p:cNvPr id="87" name="矩形 86"/>
          <p:cNvSpPr/>
          <p:nvPr/>
        </p:nvSpPr>
        <p:spPr>
          <a:xfrm>
            <a:off x="3431374" y="2780295"/>
            <a:ext cx="8760625" cy="2277532"/>
          </a:xfrm>
          <a:prstGeom prst="rect">
            <a:avLst/>
          </a:prstGeom>
        </p:spPr>
        <p:txBody>
          <a:bodyPr wrap="square" lIns="121907" tIns="60953" rIns="121907" bIns="60953">
            <a:spAutoFit/>
          </a:bodyPr>
          <a:lstStyle/>
          <a:p>
            <a:r>
              <a:rPr lang="zh-CN" altLang="en-US" sz="2800" dirty="0" smtClean="0">
                <a:latin typeface="+mj-ea"/>
                <a:ea typeface="+mj-ea"/>
              </a:rPr>
              <a:t>边的遍历</a:t>
            </a:r>
            <a:endParaRPr lang="en-US" altLang="zh-CN" sz="2800" dirty="0" smtClean="0">
              <a:latin typeface="+mj-ea"/>
              <a:ea typeface="+mj-ea"/>
            </a:endParaRPr>
          </a:p>
          <a:p>
            <a:r>
              <a:rPr lang="en-US" altLang="zh-CN" sz="2800" dirty="0" smtClean="0">
                <a:latin typeface="+mj-ea"/>
                <a:ea typeface="+mj-ea"/>
              </a:rPr>
              <a:t>for </a:t>
            </a:r>
            <a:r>
              <a:rPr lang="en-US" altLang="zh-CN" sz="2800" dirty="0">
                <a:latin typeface="+mj-ea"/>
                <a:ea typeface="+mj-ea"/>
              </a:rPr>
              <a:t>u</a:t>
            </a:r>
            <a:r>
              <a:rPr lang="en-US" altLang="zh-CN" sz="2800" dirty="0" smtClean="0">
                <a:latin typeface="+mj-ea"/>
                <a:ea typeface="+mj-ea"/>
              </a:rPr>
              <a:t>=0 to u=n-1 //</a:t>
            </a:r>
            <a:r>
              <a:rPr lang="zh-CN" altLang="en-US" sz="2800" dirty="0" smtClean="0">
                <a:latin typeface="+mj-ea"/>
                <a:ea typeface="+mj-ea"/>
              </a:rPr>
              <a:t>枚举所有结点</a:t>
            </a:r>
            <a:endParaRPr lang="en-US" altLang="zh-CN" sz="2800" dirty="0" smtClean="0">
              <a:latin typeface="+mj-ea"/>
              <a:ea typeface="+mj-ea"/>
            </a:endParaRPr>
          </a:p>
          <a:p>
            <a:r>
              <a:rPr lang="en-US" altLang="zh-CN" sz="2800" dirty="0">
                <a:latin typeface="+mj-ea"/>
                <a:ea typeface="+mj-ea"/>
              </a:rPr>
              <a:t> </a:t>
            </a:r>
            <a:r>
              <a:rPr lang="en-US" altLang="zh-CN" sz="2800" dirty="0" smtClean="0">
                <a:latin typeface="+mj-ea"/>
                <a:ea typeface="+mj-ea"/>
              </a:rPr>
              <a:t>   for </a:t>
            </a:r>
            <a:r>
              <a:rPr lang="en-US" altLang="zh-CN" sz="2800" dirty="0" err="1" smtClean="0">
                <a:latin typeface="+mj-ea"/>
                <a:ea typeface="+mj-ea"/>
              </a:rPr>
              <a:t>i</a:t>
            </a:r>
            <a:r>
              <a:rPr lang="en-US" altLang="zh-CN" sz="2800" dirty="0" smtClean="0">
                <a:latin typeface="+mj-ea"/>
                <a:ea typeface="+mj-ea"/>
              </a:rPr>
              <a:t>=head[u];~</a:t>
            </a:r>
            <a:r>
              <a:rPr lang="en-US" altLang="zh-CN" sz="2800" dirty="0" err="1" smtClean="0">
                <a:latin typeface="+mj-ea"/>
                <a:ea typeface="+mj-ea"/>
              </a:rPr>
              <a:t>i;i</a:t>
            </a:r>
            <a:r>
              <a:rPr lang="en-US" altLang="zh-CN" sz="2800" dirty="0" smtClean="0">
                <a:latin typeface="+mj-ea"/>
                <a:ea typeface="+mj-ea"/>
              </a:rPr>
              <a:t>=e[</a:t>
            </a:r>
            <a:r>
              <a:rPr lang="en-US" altLang="zh-CN" sz="2800" dirty="0" err="1" smtClean="0">
                <a:latin typeface="+mj-ea"/>
                <a:ea typeface="+mj-ea"/>
              </a:rPr>
              <a:t>i</a:t>
            </a:r>
            <a:r>
              <a:rPr lang="en-US" altLang="zh-CN" sz="2800" dirty="0" smtClean="0">
                <a:latin typeface="+mj-ea"/>
                <a:ea typeface="+mj-ea"/>
              </a:rPr>
              <a:t>].</a:t>
            </a:r>
            <a:r>
              <a:rPr lang="en-US" altLang="zh-CN" sz="2800" dirty="0" err="1" smtClean="0">
                <a:latin typeface="+mj-ea"/>
                <a:ea typeface="+mj-ea"/>
              </a:rPr>
              <a:t>nxt</a:t>
            </a:r>
            <a:r>
              <a:rPr lang="en-US" altLang="zh-CN" sz="2800" dirty="0" smtClean="0">
                <a:latin typeface="+mj-ea"/>
                <a:ea typeface="+mj-ea"/>
              </a:rPr>
              <a:t>//</a:t>
            </a:r>
            <a:r>
              <a:rPr lang="zh-CN" altLang="en-US" sz="2800" dirty="0" smtClean="0">
                <a:latin typeface="+mj-ea"/>
                <a:ea typeface="+mj-ea"/>
              </a:rPr>
              <a:t>枚举所有和</a:t>
            </a:r>
            <a:r>
              <a:rPr lang="en-US" altLang="zh-CN" sz="2800" dirty="0" smtClean="0">
                <a:latin typeface="+mj-ea"/>
                <a:ea typeface="+mj-ea"/>
              </a:rPr>
              <a:t>u</a:t>
            </a:r>
            <a:r>
              <a:rPr lang="zh-CN" altLang="en-US" sz="2800" dirty="0" smtClean="0">
                <a:latin typeface="+mj-ea"/>
                <a:ea typeface="+mj-ea"/>
              </a:rPr>
              <a:t>相连的边</a:t>
            </a:r>
            <a:endParaRPr lang="en-US" altLang="zh-CN" sz="2800" dirty="0" smtClean="0">
              <a:latin typeface="+mj-ea"/>
              <a:ea typeface="+mj-ea"/>
            </a:endParaRPr>
          </a:p>
          <a:p>
            <a:r>
              <a:rPr lang="en-US" altLang="zh-CN" sz="2800" dirty="0">
                <a:latin typeface="+mj-ea"/>
                <a:ea typeface="+mj-ea"/>
              </a:rPr>
              <a:t> </a:t>
            </a:r>
            <a:r>
              <a:rPr lang="en-US" altLang="zh-CN" sz="2800" dirty="0" smtClean="0">
                <a:latin typeface="+mj-ea"/>
                <a:ea typeface="+mj-ea"/>
              </a:rPr>
              <a:t>         v=e[</a:t>
            </a:r>
            <a:r>
              <a:rPr lang="en-US" altLang="zh-CN" sz="2800" dirty="0" err="1" smtClean="0">
                <a:latin typeface="+mj-ea"/>
                <a:ea typeface="+mj-ea"/>
              </a:rPr>
              <a:t>i</a:t>
            </a:r>
            <a:r>
              <a:rPr lang="en-US" altLang="zh-CN" sz="2800" dirty="0" smtClean="0">
                <a:latin typeface="+mj-ea"/>
                <a:ea typeface="+mj-ea"/>
              </a:rPr>
              <a:t>].v;</a:t>
            </a:r>
          </a:p>
          <a:p>
            <a:r>
              <a:rPr lang="en-US" altLang="zh-CN" sz="2800" dirty="0">
                <a:latin typeface="+mj-ea"/>
                <a:ea typeface="+mj-ea"/>
              </a:rPr>
              <a:t> </a:t>
            </a:r>
            <a:r>
              <a:rPr lang="en-US" altLang="zh-CN" sz="2800" dirty="0" smtClean="0">
                <a:latin typeface="+mj-ea"/>
                <a:ea typeface="+mj-ea"/>
              </a:rPr>
              <a:t>         …</a:t>
            </a:r>
            <a:endParaRPr lang="zh-CN" altLang="zh-CN" sz="2800" dirty="0">
              <a:latin typeface="+mj-ea"/>
              <a:ea typeface="+mj-ea"/>
            </a:endParaRPr>
          </a:p>
        </p:txBody>
      </p:sp>
    </p:spTree>
    <p:extLst>
      <p:ext uri="{BB962C8B-B14F-4D97-AF65-F5344CB8AC3E}">
        <p14:creationId xmlns:p14="http://schemas.microsoft.com/office/powerpoint/2010/main" val="2606557174"/>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down)">
                                      <p:cBhvr>
                                        <p:cTn id="1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42440" y="2706130"/>
            <a:ext cx="2637057" cy="2279744"/>
            <a:chOff x="6690992" y="3153103"/>
            <a:chExt cx="2637057" cy="2279744"/>
          </a:xfrm>
        </p:grpSpPr>
        <p:sp>
          <p:nvSpPr>
            <p:cNvPr id="40" name="椭圆 39"/>
            <p:cNvSpPr/>
            <p:nvPr/>
          </p:nvSpPr>
          <p:spPr>
            <a:xfrm>
              <a:off x="6763407"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465159"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8166911"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8865274" y="3153103"/>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8865274" y="379160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8865274"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8865647"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8166911"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7462143"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757375" y="5068612"/>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6757375" y="443404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767108"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7495532" y="3787666"/>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8166833" y="3815254"/>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8163373"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7495532" y="4430109"/>
              <a:ext cx="315310" cy="34684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a:stCxn id="40" idx="6"/>
            </p:cNvCxnSpPr>
            <p:nvPr/>
          </p:nvCxnSpPr>
          <p:spPr>
            <a:xfrm>
              <a:off x="7078717"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57" name="直接连接符 56"/>
            <p:cNvCxnSpPr/>
            <p:nvPr/>
          </p:nvCxnSpPr>
          <p:spPr>
            <a:xfrm>
              <a:off x="8290804" y="3326524"/>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58" name="直接连接符 57"/>
            <p:cNvCxnSpPr/>
            <p:nvPr/>
          </p:nvCxnSpPr>
          <p:spPr>
            <a:xfrm>
              <a:off x="8437747"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59" name="直接连接符 58"/>
            <p:cNvCxnSpPr/>
            <p:nvPr/>
          </p:nvCxnSpPr>
          <p:spPr>
            <a:xfrm>
              <a:off x="8290804"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60" name="直接连接符 59"/>
            <p:cNvCxnSpPr/>
            <p:nvPr/>
          </p:nvCxnSpPr>
          <p:spPr>
            <a:xfrm>
              <a:off x="7034616" y="523415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61" name="直接连接符 60"/>
            <p:cNvCxnSpPr/>
            <p:nvPr/>
          </p:nvCxnSpPr>
          <p:spPr>
            <a:xfrm>
              <a:off x="6921062" y="4587765"/>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62" name="直接连接符 61"/>
            <p:cNvCxnSpPr/>
            <p:nvPr/>
          </p:nvCxnSpPr>
          <p:spPr>
            <a:xfrm>
              <a:off x="8290804" y="3326524"/>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921062" y="3854668"/>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7653187" y="4619296"/>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8290804"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012217" y="4587765"/>
              <a:ext cx="0" cy="6148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7032541" y="4568057"/>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6986365" y="4034001"/>
              <a:ext cx="732125" cy="6345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7716334" y="4619296"/>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cxnSp>
          <p:nvCxnSpPr>
            <p:cNvPr id="70" name="直接连接符 69"/>
            <p:cNvCxnSpPr/>
            <p:nvPr/>
          </p:nvCxnSpPr>
          <p:spPr>
            <a:xfrm>
              <a:off x="8437747" y="4034001"/>
              <a:ext cx="574470" cy="0"/>
            </a:xfrm>
            <a:prstGeom prst="line">
              <a:avLst/>
            </a:prstGeom>
            <a:ln w="28575">
              <a:solidFill>
                <a:srgbClr val="00B050"/>
              </a:solidFill>
            </a:ln>
          </p:spPr>
          <p:style>
            <a:lnRef idx="3">
              <a:schemeClr val="accent6"/>
            </a:lnRef>
            <a:fillRef idx="0">
              <a:schemeClr val="accent6"/>
            </a:fillRef>
            <a:effectRef idx="2">
              <a:schemeClr val="accent6"/>
            </a:effectRef>
            <a:fontRef idx="minor">
              <a:schemeClr val="tx1"/>
            </a:fontRef>
          </p:style>
        </p:cxnSp>
        <p:sp>
          <p:nvSpPr>
            <p:cNvPr id="71" name="文本框 70"/>
            <p:cNvSpPr txBox="1"/>
            <p:nvPr/>
          </p:nvSpPr>
          <p:spPr>
            <a:xfrm>
              <a:off x="6749977" y="3174547"/>
              <a:ext cx="458320" cy="369332"/>
            </a:xfrm>
            <a:prstGeom prst="rect">
              <a:avLst/>
            </a:prstGeom>
            <a:noFill/>
          </p:spPr>
          <p:txBody>
            <a:bodyPr wrap="square" rtlCol="0">
              <a:spAutoFit/>
            </a:bodyPr>
            <a:lstStyle/>
            <a:p>
              <a:r>
                <a:rPr lang="en-US" altLang="zh-CN" dirty="0"/>
                <a:t>0</a:t>
              </a:r>
              <a:endParaRPr lang="zh-CN" altLang="en-US" dirty="0"/>
            </a:p>
          </p:txBody>
        </p:sp>
        <p:sp>
          <p:nvSpPr>
            <p:cNvPr id="72" name="文本框 71"/>
            <p:cNvSpPr txBox="1"/>
            <p:nvPr/>
          </p:nvSpPr>
          <p:spPr>
            <a:xfrm>
              <a:off x="7453043" y="3174547"/>
              <a:ext cx="458320" cy="369332"/>
            </a:xfrm>
            <a:prstGeom prst="rect">
              <a:avLst/>
            </a:prstGeom>
            <a:noFill/>
          </p:spPr>
          <p:txBody>
            <a:bodyPr wrap="square" rtlCol="0">
              <a:spAutoFit/>
            </a:bodyPr>
            <a:lstStyle/>
            <a:p>
              <a:r>
                <a:rPr lang="en-US" altLang="zh-CN" dirty="0" smtClean="0"/>
                <a:t>1</a:t>
              </a:r>
              <a:endParaRPr lang="zh-CN" altLang="en-US" dirty="0"/>
            </a:p>
          </p:txBody>
        </p:sp>
        <p:sp>
          <p:nvSpPr>
            <p:cNvPr id="73" name="文本框 72"/>
            <p:cNvSpPr txBox="1"/>
            <p:nvPr/>
          </p:nvSpPr>
          <p:spPr>
            <a:xfrm>
              <a:off x="8177795" y="3174547"/>
              <a:ext cx="458320" cy="369332"/>
            </a:xfrm>
            <a:prstGeom prst="rect">
              <a:avLst/>
            </a:prstGeom>
            <a:noFill/>
          </p:spPr>
          <p:txBody>
            <a:bodyPr wrap="square" rtlCol="0">
              <a:spAutoFit/>
            </a:bodyPr>
            <a:lstStyle/>
            <a:p>
              <a:r>
                <a:rPr lang="en-US" altLang="zh-CN" dirty="0" smtClean="0"/>
                <a:t>2</a:t>
              </a:r>
              <a:endParaRPr lang="zh-CN" altLang="en-US" dirty="0"/>
            </a:p>
          </p:txBody>
        </p:sp>
        <p:sp>
          <p:nvSpPr>
            <p:cNvPr id="74" name="文本框 73"/>
            <p:cNvSpPr txBox="1"/>
            <p:nvPr/>
          </p:nvSpPr>
          <p:spPr>
            <a:xfrm>
              <a:off x="8869729" y="3158780"/>
              <a:ext cx="458320" cy="369332"/>
            </a:xfrm>
            <a:prstGeom prst="rect">
              <a:avLst/>
            </a:prstGeom>
            <a:noFill/>
          </p:spPr>
          <p:txBody>
            <a:bodyPr wrap="square" rtlCol="0">
              <a:spAutoFit/>
            </a:bodyPr>
            <a:lstStyle/>
            <a:p>
              <a:r>
                <a:rPr lang="en-US" altLang="zh-CN" dirty="0" smtClean="0"/>
                <a:t>3</a:t>
              </a:r>
              <a:endParaRPr lang="zh-CN" altLang="en-US" dirty="0"/>
            </a:p>
          </p:txBody>
        </p:sp>
        <p:sp>
          <p:nvSpPr>
            <p:cNvPr id="75" name="文本框 74"/>
            <p:cNvSpPr txBox="1"/>
            <p:nvPr/>
          </p:nvSpPr>
          <p:spPr>
            <a:xfrm>
              <a:off x="8869729" y="3805165"/>
              <a:ext cx="458320" cy="369332"/>
            </a:xfrm>
            <a:prstGeom prst="rect">
              <a:avLst/>
            </a:prstGeom>
            <a:noFill/>
          </p:spPr>
          <p:txBody>
            <a:bodyPr wrap="square" rtlCol="0">
              <a:spAutoFit/>
            </a:bodyPr>
            <a:lstStyle/>
            <a:p>
              <a:r>
                <a:rPr lang="en-US" altLang="zh-CN" dirty="0" smtClean="0"/>
                <a:t>7</a:t>
              </a:r>
              <a:endParaRPr lang="zh-CN" altLang="en-US" dirty="0"/>
            </a:p>
          </p:txBody>
        </p:sp>
        <p:sp>
          <p:nvSpPr>
            <p:cNvPr id="76" name="文本框 75"/>
            <p:cNvSpPr txBox="1"/>
            <p:nvPr/>
          </p:nvSpPr>
          <p:spPr>
            <a:xfrm>
              <a:off x="8160730" y="3805165"/>
              <a:ext cx="458320" cy="369332"/>
            </a:xfrm>
            <a:prstGeom prst="rect">
              <a:avLst/>
            </a:prstGeom>
            <a:noFill/>
          </p:spPr>
          <p:txBody>
            <a:bodyPr wrap="square" rtlCol="0">
              <a:spAutoFit/>
            </a:bodyPr>
            <a:lstStyle/>
            <a:p>
              <a:r>
                <a:rPr lang="en-US" altLang="zh-CN" dirty="0" smtClean="0"/>
                <a:t>6</a:t>
              </a:r>
              <a:endParaRPr lang="zh-CN" altLang="en-US" dirty="0"/>
            </a:p>
          </p:txBody>
        </p:sp>
        <p:sp>
          <p:nvSpPr>
            <p:cNvPr id="77" name="文本框 76"/>
            <p:cNvSpPr txBox="1"/>
            <p:nvPr/>
          </p:nvSpPr>
          <p:spPr>
            <a:xfrm>
              <a:off x="7482612" y="3774689"/>
              <a:ext cx="458320" cy="369332"/>
            </a:xfrm>
            <a:prstGeom prst="rect">
              <a:avLst/>
            </a:prstGeom>
            <a:noFill/>
          </p:spPr>
          <p:txBody>
            <a:bodyPr wrap="square" rtlCol="0">
              <a:spAutoFit/>
            </a:bodyPr>
            <a:lstStyle/>
            <a:p>
              <a:r>
                <a:rPr lang="en-US" altLang="zh-CN" dirty="0" smtClean="0"/>
                <a:t>5</a:t>
              </a:r>
              <a:endParaRPr lang="zh-CN" altLang="en-US" dirty="0"/>
            </a:p>
          </p:txBody>
        </p:sp>
        <p:sp>
          <p:nvSpPr>
            <p:cNvPr id="78" name="文本框 77"/>
            <p:cNvSpPr txBox="1"/>
            <p:nvPr/>
          </p:nvSpPr>
          <p:spPr>
            <a:xfrm>
              <a:off x="6788359" y="3789401"/>
              <a:ext cx="458320" cy="369332"/>
            </a:xfrm>
            <a:prstGeom prst="rect">
              <a:avLst/>
            </a:prstGeom>
            <a:noFill/>
          </p:spPr>
          <p:txBody>
            <a:bodyPr wrap="square" rtlCol="0">
              <a:spAutoFit/>
            </a:bodyPr>
            <a:lstStyle/>
            <a:p>
              <a:r>
                <a:rPr lang="en-US" altLang="zh-CN" dirty="0" smtClean="0"/>
                <a:t>4</a:t>
              </a:r>
              <a:endParaRPr lang="zh-CN" altLang="en-US" dirty="0"/>
            </a:p>
          </p:txBody>
        </p:sp>
        <p:sp>
          <p:nvSpPr>
            <p:cNvPr id="79" name="文本框 78"/>
            <p:cNvSpPr txBox="1"/>
            <p:nvPr/>
          </p:nvSpPr>
          <p:spPr>
            <a:xfrm>
              <a:off x="6788359" y="4403679"/>
              <a:ext cx="458320" cy="369332"/>
            </a:xfrm>
            <a:prstGeom prst="rect">
              <a:avLst/>
            </a:prstGeom>
            <a:noFill/>
          </p:spPr>
          <p:txBody>
            <a:bodyPr wrap="square" rtlCol="0">
              <a:spAutoFit/>
            </a:bodyPr>
            <a:lstStyle/>
            <a:p>
              <a:r>
                <a:rPr lang="en-US" altLang="zh-CN" dirty="0" smtClean="0"/>
                <a:t>8</a:t>
              </a:r>
              <a:endParaRPr lang="zh-CN" altLang="en-US" dirty="0"/>
            </a:p>
          </p:txBody>
        </p:sp>
        <p:sp>
          <p:nvSpPr>
            <p:cNvPr id="80" name="文本框 79"/>
            <p:cNvSpPr txBox="1"/>
            <p:nvPr/>
          </p:nvSpPr>
          <p:spPr>
            <a:xfrm>
              <a:off x="7512418" y="4449477"/>
              <a:ext cx="458320" cy="369332"/>
            </a:xfrm>
            <a:prstGeom prst="rect">
              <a:avLst/>
            </a:prstGeom>
            <a:noFill/>
          </p:spPr>
          <p:txBody>
            <a:bodyPr wrap="square" rtlCol="0">
              <a:spAutoFit/>
            </a:bodyPr>
            <a:lstStyle/>
            <a:p>
              <a:r>
                <a:rPr lang="en-US" altLang="zh-CN" dirty="0" smtClean="0"/>
                <a:t>9</a:t>
              </a:r>
              <a:endParaRPr lang="zh-CN" altLang="en-US" dirty="0"/>
            </a:p>
          </p:txBody>
        </p:sp>
        <p:sp>
          <p:nvSpPr>
            <p:cNvPr id="81" name="文本框 80"/>
            <p:cNvSpPr txBox="1"/>
            <p:nvPr/>
          </p:nvSpPr>
          <p:spPr>
            <a:xfrm>
              <a:off x="8126371" y="4401942"/>
              <a:ext cx="525140" cy="369332"/>
            </a:xfrm>
            <a:prstGeom prst="rect">
              <a:avLst/>
            </a:prstGeom>
            <a:noFill/>
          </p:spPr>
          <p:txBody>
            <a:bodyPr wrap="square" rtlCol="0">
              <a:spAutoFit/>
            </a:bodyPr>
            <a:lstStyle/>
            <a:p>
              <a:r>
                <a:rPr lang="en-US" altLang="zh-CN" dirty="0" smtClean="0"/>
                <a:t>10</a:t>
              </a:r>
              <a:endParaRPr lang="zh-CN" altLang="en-US" dirty="0"/>
            </a:p>
          </p:txBody>
        </p:sp>
        <p:sp>
          <p:nvSpPr>
            <p:cNvPr id="82" name="文本框 81"/>
            <p:cNvSpPr txBox="1"/>
            <p:nvPr/>
          </p:nvSpPr>
          <p:spPr>
            <a:xfrm>
              <a:off x="8786995" y="5032563"/>
              <a:ext cx="442727" cy="369332"/>
            </a:xfrm>
            <a:prstGeom prst="rect">
              <a:avLst/>
            </a:prstGeom>
            <a:noFill/>
          </p:spPr>
          <p:txBody>
            <a:bodyPr wrap="square" rtlCol="0">
              <a:spAutoFit/>
            </a:bodyPr>
            <a:lstStyle/>
            <a:p>
              <a:r>
                <a:rPr lang="en-US" altLang="zh-CN" dirty="0" smtClean="0"/>
                <a:t>15</a:t>
              </a:r>
              <a:endParaRPr lang="zh-CN" altLang="en-US" dirty="0"/>
            </a:p>
          </p:txBody>
        </p:sp>
        <p:sp>
          <p:nvSpPr>
            <p:cNvPr id="83" name="文本框 82"/>
            <p:cNvSpPr txBox="1"/>
            <p:nvPr/>
          </p:nvSpPr>
          <p:spPr>
            <a:xfrm>
              <a:off x="8091450" y="5063515"/>
              <a:ext cx="458320" cy="369332"/>
            </a:xfrm>
            <a:prstGeom prst="rect">
              <a:avLst/>
            </a:prstGeom>
            <a:noFill/>
          </p:spPr>
          <p:txBody>
            <a:bodyPr wrap="square" rtlCol="0">
              <a:spAutoFit/>
            </a:bodyPr>
            <a:lstStyle/>
            <a:p>
              <a:r>
                <a:rPr lang="en-US" altLang="zh-CN" dirty="0" smtClean="0"/>
                <a:t>14</a:t>
              </a:r>
              <a:endParaRPr lang="zh-CN" altLang="en-US" dirty="0"/>
            </a:p>
          </p:txBody>
        </p:sp>
        <p:sp>
          <p:nvSpPr>
            <p:cNvPr id="84" name="文本框 83"/>
            <p:cNvSpPr txBox="1"/>
            <p:nvPr/>
          </p:nvSpPr>
          <p:spPr>
            <a:xfrm>
              <a:off x="7385035" y="5031984"/>
              <a:ext cx="458320" cy="369332"/>
            </a:xfrm>
            <a:prstGeom prst="rect">
              <a:avLst/>
            </a:prstGeom>
            <a:noFill/>
          </p:spPr>
          <p:txBody>
            <a:bodyPr wrap="square" rtlCol="0">
              <a:spAutoFit/>
            </a:bodyPr>
            <a:lstStyle/>
            <a:p>
              <a:r>
                <a:rPr lang="en-US" altLang="zh-CN" dirty="0" smtClean="0"/>
                <a:t>13</a:t>
              </a:r>
              <a:endParaRPr lang="zh-CN" altLang="en-US" dirty="0"/>
            </a:p>
          </p:txBody>
        </p:sp>
        <p:sp>
          <p:nvSpPr>
            <p:cNvPr id="85" name="文本框 84"/>
            <p:cNvSpPr txBox="1"/>
            <p:nvPr/>
          </p:nvSpPr>
          <p:spPr>
            <a:xfrm>
              <a:off x="6690992" y="5049485"/>
              <a:ext cx="438717" cy="369332"/>
            </a:xfrm>
            <a:prstGeom prst="rect">
              <a:avLst/>
            </a:prstGeom>
            <a:noFill/>
          </p:spPr>
          <p:txBody>
            <a:bodyPr wrap="square" rtlCol="0">
              <a:spAutoFit/>
            </a:bodyPr>
            <a:lstStyle/>
            <a:p>
              <a:r>
                <a:rPr lang="en-US" altLang="zh-CN" dirty="0" smtClean="0"/>
                <a:t>12</a:t>
              </a:r>
              <a:endParaRPr lang="zh-CN" altLang="en-US" dirty="0"/>
            </a:p>
          </p:txBody>
        </p:sp>
        <p:sp>
          <p:nvSpPr>
            <p:cNvPr id="86" name="文本框 85"/>
            <p:cNvSpPr txBox="1"/>
            <p:nvPr/>
          </p:nvSpPr>
          <p:spPr>
            <a:xfrm>
              <a:off x="8807144" y="4434630"/>
              <a:ext cx="458320" cy="369332"/>
            </a:xfrm>
            <a:prstGeom prst="rect">
              <a:avLst/>
            </a:prstGeom>
            <a:noFill/>
          </p:spPr>
          <p:txBody>
            <a:bodyPr wrap="square" rtlCol="0">
              <a:spAutoFit/>
            </a:bodyPr>
            <a:lstStyle/>
            <a:p>
              <a:r>
                <a:rPr lang="en-US" altLang="zh-CN" dirty="0" smtClean="0"/>
                <a:t>11</a:t>
              </a:r>
              <a:endParaRPr lang="zh-CN" altLang="en-US" dirty="0"/>
            </a:p>
          </p:txBody>
        </p:sp>
      </p:grpSp>
      <p:sp>
        <p:nvSpPr>
          <p:cNvPr id="134" name="矩形 133"/>
          <p:cNvSpPr/>
          <p:nvPr/>
        </p:nvSpPr>
        <p:spPr>
          <a:xfrm>
            <a:off x="4746278" y="2176806"/>
            <a:ext cx="2374192" cy="3570194"/>
          </a:xfrm>
          <a:prstGeom prst="rect">
            <a:avLst/>
          </a:prstGeom>
        </p:spPr>
        <p:txBody>
          <a:bodyPr wrap="square" lIns="121907" tIns="60953" rIns="121907" bIns="60953">
            <a:spAutoFit/>
          </a:bodyPr>
          <a:lstStyle/>
          <a:p>
            <a:r>
              <a:rPr lang="en-US" altLang="zh-CN" sz="2800" dirty="0" smtClean="0">
                <a:latin typeface="+mj-ea"/>
                <a:ea typeface="+mj-ea"/>
              </a:rPr>
              <a:t>0</a:t>
            </a:r>
            <a:r>
              <a:rPr lang="zh-CN" altLang="en-US" sz="2800" dirty="0" smtClean="0">
                <a:latin typeface="+mj-ea"/>
                <a:ea typeface="+mj-ea"/>
              </a:rPr>
              <a:t>：</a:t>
            </a:r>
            <a:r>
              <a:rPr lang="en-US" altLang="zh-CN" sz="2800" dirty="0" smtClean="0">
                <a:latin typeface="+mj-ea"/>
                <a:ea typeface="+mj-ea"/>
              </a:rPr>
              <a:t>1</a:t>
            </a:r>
          </a:p>
          <a:p>
            <a:r>
              <a:rPr lang="en-US" altLang="zh-CN" sz="2800" dirty="0" smtClean="0">
                <a:latin typeface="+mj-ea"/>
                <a:ea typeface="+mj-ea"/>
              </a:rPr>
              <a:t>1</a:t>
            </a:r>
            <a:r>
              <a:rPr lang="zh-CN" altLang="en-US" sz="2800" dirty="0" smtClean="0">
                <a:latin typeface="+mj-ea"/>
                <a:ea typeface="+mj-ea"/>
              </a:rPr>
              <a:t>：</a:t>
            </a:r>
            <a:r>
              <a:rPr lang="en-US" altLang="zh-CN" sz="2800" dirty="0" smtClean="0">
                <a:latin typeface="+mj-ea"/>
                <a:ea typeface="+mj-ea"/>
              </a:rPr>
              <a:t>0</a:t>
            </a:r>
          </a:p>
          <a:p>
            <a:r>
              <a:rPr lang="en-US" altLang="zh-CN" sz="2800" dirty="0" smtClean="0">
                <a:latin typeface="+mj-ea"/>
                <a:ea typeface="+mj-ea"/>
              </a:rPr>
              <a:t>2</a:t>
            </a:r>
            <a:r>
              <a:rPr lang="zh-CN" altLang="en-US" sz="2800" dirty="0" smtClean="0">
                <a:latin typeface="+mj-ea"/>
                <a:ea typeface="+mj-ea"/>
              </a:rPr>
              <a:t>：</a:t>
            </a:r>
            <a:r>
              <a:rPr lang="en-US" altLang="zh-CN" sz="2800" dirty="0" smtClean="0">
                <a:latin typeface="+mj-ea"/>
                <a:ea typeface="+mj-ea"/>
              </a:rPr>
              <a:t>3&lt;-6</a:t>
            </a:r>
          </a:p>
          <a:p>
            <a:r>
              <a:rPr lang="en-US" altLang="zh-CN" sz="2800" dirty="0" smtClean="0">
                <a:latin typeface="+mj-ea"/>
                <a:ea typeface="+mj-ea"/>
              </a:rPr>
              <a:t>3</a:t>
            </a:r>
            <a:r>
              <a:rPr lang="zh-CN" altLang="en-US" sz="2800" dirty="0" smtClean="0">
                <a:latin typeface="+mj-ea"/>
                <a:ea typeface="+mj-ea"/>
              </a:rPr>
              <a:t>：</a:t>
            </a:r>
            <a:r>
              <a:rPr lang="en-US" altLang="zh-CN" sz="2800" dirty="0" smtClean="0">
                <a:latin typeface="+mj-ea"/>
                <a:ea typeface="+mj-ea"/>
              </a:rPr>
              <a:t>2</a:t>
            </a:r>
          </a:p>
          <a:p>
            <a:r>
              <a:rPr lang="en-US" altLang="zh-CN" sz="2800" dirty="0" smtClean="0">
                <a:latin typeface="+mj-ea"/>
                <a:ea typeface="+mj-ea"/>
              </a:rPr>
              <a:t>4</a:t>
            </a:r>
            <a:r>
              <a:rPr lang="zh-CN" altLang="en-US" sz="2800" dirty="0" smtClean="0">
                <a:latin typeface="+mj-ea"/>
                <a:ea typeface="+mj-ea"/>
              </a:rPr>
              <a:t>：</a:t>
            </a:r>
            <a:r>
              <a:rPr lang="en-US" altLang="zh-CN" sz="2800" dirty="0" smtClean="0">
                <a:latin typeface="+mj-ea"/>
                <a:ea typeface="+mj-ea"/>
              </a:rPr>
              <a:t>8&lt;-9</a:t>
            </a:r>
          </a:p>
          <a:p>
            <a:r>
              <a:rPr lang="en-US" altLang="zh-CN" sz="2800" dirty="0" smtClean="0">
                <a:latin typeface="+mj-ea"/>
                <a:ea typeface="+mj-ea"/>
              </a:rPr>
              <a:t>5</a:t>
            </a:r>
            <a:r>
              <a:rPr lang="zh-CN" altLang="en-US" sz="2800" dirty="0" smtClean="0">
                <a:latin typeface="+mj-ea"/>
                <a:ea typeface="+mj-ea"/>
              </a:rPr>
              <a:t>：</a:t>
            </a:r>
            <a:endParaRPr lang="en-US" altLang="zh-CN" sz="2800" dirty="0" smtClean="0">
              <a:latin typeface="+mj-ea"/>
              <a:ea typeface="+mj-ea"/>
            </a:endParaRPr>
          </a:p>
          <a:p>
            <a:r>
              <a:rPr lang="en-US" altLang="zh-CN" sz="2800" dirty="0" smtClean="0">
                <a:latin typeface="+mj-ea"/>
                <a:ea typeface="+mj-ea"/>
              </a:rPr>
              <a:t>6</a:t>
            </a:r>
            <a:r>
              <a:rPr lang="zh-CN" altLang="en-US" sz="2800" dirty="0" smtClean="0">
                <a:latin typeface="+mj-ea"/>
                <a:ea typeface="+mj-ea"/>
              </a:rPr>
              <a:t>：</a:t>
            </a:r>
            <a:r>
              <a:rPr lang="en-US" altLang="zh-CN" sz="2800" dirty="0">
                <a:latin typeface="+mj-ea"/>
              </a:rPr>
              <a:t>2&lt;-</a:t>
            </a:r>
            <a:r>
              <a:rPr lang="en-US" altLang="zh-CN" sz="2800" dirty="0" smtClean="0">
                <a:latin typeface="+mj-ea"/>
              </a:rPr>
              <a:t>7</a:t>
            </a:r>
            <a:endParaRPr lang="en-US" altLang="zh-CN" sz="2800" dirty="0" smtClean="0">
              <a:latin typeface="+mj-ea"/>
              <a:ea typeface="+mj-ea"/>
            </a:endParaRPr>
          </a:p>
          <a:p>
            <a:r>
              <a:rPr lang="en-US" altLang="zh-CN" sz="2800" dirty="0" smtClean="0">
                <a:latin typeface="+mj-ea"/>
                <a:ea typeface="+mj-ea"/>
              </a:rPr>
              <a:t>7</a:t>
            </a:r>
            <a:r>
              <a:rPr lang="zh-CN" altLang="en-US" sz="2800" dirty="0" smtClean="0">
                <a:latin typeface="+mj-ea"/>
                <a:ea typeface="+mj-ea"/>
              </a:rPr>
              <a:t>：</a:t>
            </a:r>
            <a:r>
              <a:rPr lang="en-US" altLang="zh-CN" sz="2800" dirty="0" smtClean="0">
                <a:latin typeface="+mj-ea"/>
                <a:ea typeface="+mj-ea"/>
              </a:rPr>
              <a:t>6</a:t>
            </a:r>
          </a:p>
        </p:txBody>
      </p:sp>
      <p:cxnSp>
        <p:nvCxnSpPr>
          <p:cNvPr id="87" name="直接连接符 86"/>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89" name="椭圆 88"/>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90" name="矩形 89"/>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a:solidFill>
                    <a:srgbClr val="FFFFFF"/>
                  </a:solidFill>
                  <a:cs typeface="+mn-ea"/>
                  <a:sym typeface="+mn-lt"/>
                </a:rPr>
                <a:t>前置</a:t>
              </a:r>
              <a:endParaRPr lang="en-US" altLang="zh-CN" sz="2800" b="1" dirty="0">
                <a:solidFill>
                  <a:srgbClr val="FFFFFF"/>
                </a:solidFill>
                <a:cs typeface="+mn-ea"/>
                <a:sym typeface="+mn-lt"/>
              </a:endParaRPr>
            </a:p>
            <a:p>
              <a:pPr lvl="0" algn="ctr"/>
              <a:r>
                <a:rPr lang="zh-CN" altLang="en-US" sz="2800" b="1" dirty="0">
                  <a:solidFill>
                    <a:srgbClr val="FFFFFF"/>
                  </a:solidFill>
                  <a:cs typeface="+mn-ea"/>
                  <a:sym typeface="+mn-lt"/>
                </a:rPr>
                <a:t>技能</a:t>
              </a:r>
              <a:endParaRPr lang="zh-CN" altLang="en-US" sz="2800" b="1" dirty="0">
                <a:solidFill>
                  <a:srgbClr val="FFFFFF"/>
                </a:solidFill>
                <a:cs typeface="+mn-ea"/>
                <a:sym typeface="+mn-lt"/>
              </a:endParaRPr>
            </a:p>
          </p:txBody>
        </p:sp>
      </p:grpSp>
      <p:sp>
        <p:nvSpPr>
          <p:cNvPr id="91" name="矩形 90"/>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存图方法：链式前向星</a:t>
            </a:r>
            <a:endParaRPr lang="zh-CN" altLang="zh-CN" sz="2800" dirty="0">
              <a:latin typeface="+mj-ea"/>
            </a:endParaRPr>
          </a:p>
        </p:txBody>
      </p:sp>
      <p:sp>
        <p:nvSpPr>
          <p:cNvPr id="93" name="矩形 92"/>
          <p:cNvSpPr/>
          <p:nvPr/>
        </p:nvSpPr>
        <p:spPr>
          <a:xfrm>
            <a:off x="7864721" y="2169872"/>
            <a:ext cx="4613408" cy="3570194"/>
          </a:xfrm>
          <a:prstGeom prst="rect">
            <a:avLst/>
          </a:prstGeom>
        </p:spPr>
        <p:txBody>
          <a:bodyPr wrap="square" lIns="121907" tIns="60953" rIns="121907" bIns="60953">
            <a:spAutoFit/>
          </a:bodyPr>
          <a:lstStyle/>
          <a:p>
            <a:r>
              <a:rPr lang="en-US" altLang="zh-CN" sz="2800" dirty="0" smtClean="0">
                <a:latin typeface="+mj-ea"/>
                <a:ea typeface="+mj-ea"/>
              </a:rPr>
              <a:t>8</a:t>
            </a:r>
            <a:r>
              <a:rPr lang="zh-CN" altLang="en-US" sz="2800" dirty="0" smtClean="0">
                <a:latin typeface="+mj-ea"/>
                <a:ea typeface="+mj-ea"/>
              </a:rPr>
              <a:t>：</a:t>
            </a:r>
            <a:r>
              <a:rPr lang="en-US" altLang="zh-CN" sz="2800" dirty="0" smtClean="0">
                <a:latin typeface="+mj-ea"/>
                <a:ea typeface="+mj-ea"/>
              </a:rPr>
              <a:t>4&lt;-9&lt;-13</a:t>
            </a:r>
          </a:p>
          <a:p>
            <a:r>
              <a:rPr lang="en-US" altLang="zh-CN" sz="2800" dirty="0" smtClean="0">
                <a:latin typeface="+mj-ea"/>
                <a:ea typeface="+mj-ea"/>
              </a:rPr>
              <a:t>9</a:t>
            </a:r>
            <a:r>
              <a:rPr lang="zh-CN" altLang="en-US" sz="2800" dirty="0" smtClean="0">
                <a:latin typeface="+mj-ea"/>
                <a:ea typeface="+mj-ea"/>
              </a:rPr>
              <a:t>：</a:t>
            </a:r>
            <a:r>
              <a:rPr lang="en-US" altLang="zh-CN" sz="2800" dirty="0" smtClean="0">
                <a:latin typeface="+mj-ea"/>
                <a:ea typeface="+mj-ea"/>
              </a:rPr>
              <a:t>4&lt;-8&lt;-10&lt;-13</a:t>
            </a:r>
          </a:p>
          <a:p>
            <a:r>
              <a:rPr lang="en-US" altLang="zh-CN" sz="2800" dirty="0" smtClean="0">
                <a:latin typeface="+mj-ea"/>
                <a:ea typeface="+mj-ea"/>
              </a:rPr>
              <a:t>10</a:t>
            </a:r>
            <a:r>
              <a:rPr lang="zh-CN" altLang="en-US" sz="2800" dirty="0" smtClean="0">
                <a:latin typeface="+mj-ea"/>
                <a:ea typeface="+mj-ea"/>
              </a:rPr>
              <a:t>：</a:t>
            </a:r>
            <a:r>
              <a:rPr lang="en-US" altLang="zh-CN" sz="2800" dirty="0" smtClean="0">
                <a:latin typeface="+mj-ea"/>
                <a:ea typeface="+mj-ea"/>
              </a:rPr>
              <a:t>9&lt;-11&lt;-14</a:t>
            </a:r>
          </a:p>
          <a:p>
            <a:r>
              <a:rPr lang="en-US" altLang="zh-CN" sz="2800" dirty="0" smtClean="0">
                <a:latin typeface="+mj-ea"/>
                <a:ea typeface="+mj-ea"/>
              </a:rPr>
              <a:t>11</a:t>
            </a:r>
            <a:r>
              <a:rPr lang="zh-CN" altLang="en-US" sz="2800" dirty="0" smtClean="0">
                <a:latin typeface="+mj-ea"/>
                <a:ea typeface="+mj-ea"/>
              </a:rPr>
              <a:t>：</a:t>
            </a:r>
            <a:r>
              <a:rPr lang="en-US" altLang="zh-CN" sz="2800" dirty="0" smtClean="0">
                <a:latin typeface="+mj-ea"/>
                <a:ea typeface="+mj-ea"/>
              </a:rPr>
              <a:t>10&lt;-15</a:t>
            </a:r>
          </a:p>
          <a:p>
            <a:r>
              <a:rPr lang="en-US" altLang="zh-CN" sz="2800" dirty="0" smtClean="0">
                <a:latin typeface="+mj-ea"/>
                <a:ea typeface="+mj-ea"/>
              </a:rPr>
              <a:t>12</a:t>
            </a:r>
            <a:r>
              <a:rPr lang="zh-CN" altLang="en-US" sz="2800" dirty="0" smtClean="0">
                <a:latin typeface="+mj-ea"/>
                <a:ea typeface="+mj-ea"/>
              </a:rPr>
              <a:t>：</a:t>
            </a:r>
            <a:r>
              <a:rPr lang="en-US" altLang="zh-CN" sz="2800" dirty="0" smtClean="0">
                <a:latin typeface="+mj-ea"/>
                <a:ea typeface="+mj-ea"/>
              </a:rPr>
              <a:t>13</a:t>
            </a:r>
          </a:p>
          <a:p>
            <a:r>
              <a:rPr lang="en-US" altLang="zh-CN" sz="2800" dirty="0" smtClean="0">
                <a:latin typeface="+mj-ea"/>
                <a:ea typeface="+mj-ea"/>
              </a:rPr>
              <a:t>13</a:t>
            </a:r>
            <a:r>
              <a:rPr lang="zh-CN" altLang="en-US" sz="2800" dirty="0" smtClean="0">
                <a:latin typeface="+mj-ea"/>
                <a:ea typeface="+mj-ea"/>
              </a:rPr>
              <a:t>：</a:t>
            </a:r>
            <a:r>
              <a:rPr lang="en-US" altLang="zh-CN" sz="2800" dirty="0" smtClean="0">
                <a:latin typeface="+mj-ea"/>
                <a:ea typeface="+mj-ea"/>
              </a:rPr>
              <a:t>8&lt;-9&lt;-12</a:t>
            </a:r>
          </a:p>
          <a:p>
            <a:r>
              <a:rPr lang="en-US" altLang="zh-CN" sz="2800" dirty="0" smtClean="0">
                <a:latin typeface="+mj-ea"/>
                <a:ea typeface="+mj-ea"/>
              </a:rPr>
              <a:t>14</a:t>
            </a:r>
            <a:r>
              <a:rPr lang="zh-CN" altLang="en-US" sz="2800" dirty="0" smtClean="0">
                <a:latin typeface="+mj-ea"/>
                <a:ea typeface="+mj-ea"/>
              </a:rPr>
              <a:t>：</a:t>
            </a:r>
            <a:r>
              <a:rPr lang="en-US" altLang="zh-CN" sz="2800" dirty="0" smtClean="0">
                <a:latin typeface="+mj-ea"/>
                <a:ea typeface="+mj-ea"/>
              </a:rPr>
              <a:t>10&lt;-15</a:t>
            </a:r>
          </a:p>
          <a:p>
            <a:r>
              <a:rPr lang="en-US" altLang="zh-CN" sz="2800" dirty="0" smtClean="0">
                <a:latin typeface="+mj-ea"/>
                <a:ea typeface="+mj-ea"/>
              </a:rPr>
              <a:t>15</a:t>
            </a:r>
            <a:r>
              <a:rPr lang="zh-CN" altLang="en-US" sz="2800" dirty="0" smtClean="0">
                <a:latin typeface="+mj-ea"/>
                <a:ea typeface="+mj-ea"/>
              </a:rPr>
              <a:t>：</a:t>
            </a:r>
            <a:r>
              <a:rPr lang="en-US" altLang="zh-CN" sz="2800" dirty="0" smtClean="0">
                <a:latin typeface="+mj-ea"/>
                <a:ea typeface="+mj-ea"/>
              </a:rPr>
              <a:t>11&lt;-14</a:t>
            </a:r>
          </a:p>
        </p:txBody>
      </p:sp>
    </p:spTree>
    <p:extLst>
      <p:ext uri="{BB962C8B-B14F-4D97-AF65-F5344CB8AC3E}">
        <p14:creationId xmlns:p14="http://schemas.microsoft.com/office/powerpoint/2010/main" val="941528437"/>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fade">
                                      <p:cBhvr>
                                        <p:cTn id="14" dur="1000"/>
                                        <p:tgtEl>
                                          <p:spTgt spid="134"/>
                                        </p:tgtEl>
                                      </p:cBhvr>
                                    </p:animEffect>
                                    <p:anim calcmode="lin" valueType="num">
                                      <p:cBhvr>
                                        <p:cTn id="15" dur="1000" fill="hold"/>
                                        <p:tgtEl>
                                          <p:spTgt spid="134"/>
                                        </p:tgtEl>
                                        <p:attrNameLst>
                                          <p:attrName>ppt_x</p:attrName>
                                        </p:attrNameLst>
                                      </p:cBhvr>
                                      <p:tavLst>
                                        <p:tav tm="0">
                                          <p:val>
                                            <p:strVal val="#ppt_x"/>
                                          </p:val>
                                        </p:tav>
                                        <p:tav tm="100000">
                                          <p:val>
                                            <p:strVal val="#ppt_x"/>
                                          </p:val>
                                        </p:tav>
                                      </p:tavLst>
                                    </p:anim>
                                    <p:anim calcmode="lin" valueType="num">
                                      <p:cBhvr>
                                        <p:cTn id="16" dur="1000" fill="hold"/>
                                        <p:tgtEl>
                                          <p:spTgt spid="1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1000"/>
                                        <p:tgtEl>
                                          <p:spTgt spid="93"/>
                                        </p:tgtEl>
                                      </p:cBhvr>
                                    </p:animEffect>
                                    <p:anim calcmode="lin" valueType="num">
                                      <p:cBhvr>
                                        <p:cTn id="22" dur="1000" fill="hold"/>
                                        <p:tgtEl>
                                          <p:spTgt spid="93"/>
                                        </p:tgtEl>
                                        <p:attrNameLst>
                                          <p:attrName>ppt_x</p:attrName>
                                        </p:attrNameLst>
                                      </p:cBhvr>
                                      <p:tavLst>
                                        <p:tav tm="0">
                                          <p:val>
                                            <p:strVal val="#ppt_x"/>
                                          </p:val>
                                        </p:tav>
                                        <p:tav tm="100000">
                                          <p:val>
                                            <p:strVal val="#ppt_x"/>
                                          </p:val>
                                        </p:tav>
                                      </p:tavLst>
                                    </p:anim>
                                    <p:anim calcmode="lin" valueType="num">
                                      <p:cBhvr>
                                        <p:cTn id="2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P spid="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4831614" y="1964055"/>
            <a:ext cx="5446559" cy="235"/>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 name="组合 2"/>
          <p:cNvGrpSpPr/>
          <p:nvPr/>
        </p:nvGrpSpPr>
        <p:grpSpPr>
          <a:xfrm>
            <a:off x="10189273" y="975257"/>
            <a:ext cx="1730338" cy="1730873"/>
            <a:chOff x="4220946" y="1432360"/>
            <a:chExt cx="938705" cy="938706"/>
          </a:xfrm>
          <a:solidFill>
            <a:srgbClr val="FA600F"/>
          </a:solidFill>
          <a:scene3d>
            <a:camera prst="orthographicFront">
              <a:rot lat="0" lon="0" rev="0"/>
            </a:camera>
            <a:lightRig rig="glow" dir="t">
              <a:rot lat="0" lon="0" rev="4800000"/>
            </a:lightRig>
          </a:scene3d>
        </p:grpSpPr>
        <p:sp>
          <p:nvSpPr>
            <p:cNvPr id="35" name="椭圆 34"/>
            <p:cNvSpPr/>
            <p:nvPr/>
          </p:nvSpPr>
          <p:spPr>
            <a:xfrm>
              <a:off x="4220946" y="1432360"/>
              <a:ext cx="938705" cy="938706"/>
            </a:xfrm>
            <a:prstGeom prst="ellipse">
              <a:avLst/>
            </a:prstGeom>
            <a:solidFill>
              <a:schemeClr val="accent1"/>
            </a:solidFill>
            <a:ln w="28575">
              <a:noFill/>
            </a:ln>
            <a:effectLst/>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65" b="1" dirty="0">
                <a:solidFill>
                  <a:srgbClr val="FFFFFF"/>
                </a:solidFill>
                <a:cs typeface="+mn-ea"/>
                <a:sym typeface="+mn-lt"/>
              </a:endParaRPr>
            </a:p>
          </p:txBody>
        </p:sp>
        <p:sp>
          <p:nvSpPr>
            <p:cNvPr id="36" name="矩形 35"/>
            <p:cNvSpPr/>
            <p:nvPr/>
          </p:nvSpPr>
          <p:spPr>
            <a:xfrm>
              <a:off x="4324781" y="1672288"/>
              <a:ext cx="731035" cy="517442"/>
            </a:xfrm>
            <a:prstGeom prst="rect">
              <a:avLst/>
            </a:prstGeom>
            <a:noFill/>
            <a:ln>
              <a:noFill/>
            </a:ln>
            <a:effectLst>
              <a:outerShdw blurRad="190500" dist="228600" dir="2700000" algn="ctr">
                <a:srgbClr val="000000">
                  <a:alpha val="30000"/>
                </a:srgbClr>
              </a:outerShdw>
            </a:effectLst>
            <a:sp3d prstMaterial="matte">
              <a:bevelT w="127000" h="63500"/>
            </a:sp3d>
          </p:spPr>
          <p:txBody>
            <a:bodyPr wrap="square">
              <a:spAutoFit/>
            </a:bodyPr>
            <a:lstStyle/>
            <a:p>
              <a:pPr lvl="0" algn="ctr"/>
              <a:r>
                <a:rPr lang="zh-CN" altLang="en-US" sz="2800" b="1" dirty="0" smtClean="0">
                  <a:solidFill>
                    <a:srgbClr val="FFFFFF"/>
                  </a:solidFill>
                  <a:cs typeface="+mn-ea"/>
                  <a:sym typeface="+mn-lt"/>
                </a:rPr>
                <a:t>前置</a:t>
              </a:r>
              <a:endParaRPr lang="en-US" altLang="zh-CN" sz="2800" b="1" dirty="0" smtClean="0">
                <a:solidFill>
                  <a:srgbClr val="FFFFFF"/>
                </a:solidFill>
                <a:cs typeface="+mn-ea"/>
                <a:sym typeface="+mn-lt"/>
              </a:endParaRPr>
            </a:p>
            <a:p>
              <a:pPr lvl="0" algn="ctr"/>
              <a:r>
                <a:rPr lang="zh-CN" altLang="en-US" sz="2800" b="1" dirty="0" smtClean="0">
                  <a:solidFill>
                    <a:srgbClr val="FFFFFF"/>
                  </a:solidFill>
                  <a:cs typeface="+mn-ea"/>
                  <a:sym typeface="+mn-lt"/>
                </a:rPr>
                <a:t>技能</a:t>
              </a:r>
              <a:endParaRPr lang="zh-CN" altLang="en-US" sz="2800" b="1" dirty="0">
                <a:solidFill>
                  <a:srgbClr val="FFFFFF"/>
                </a:solidFill>
                <a:cs typeface="+mn-ea"/>
                <a:sym typeface="+mn-lt"/>
              </a:endParaRPr>
            </a:p>
          </p:txBody>
        </p:sp>
      </p:grpSp>
      <p:sp>
        <p:nvSpPr>
          <p:cNvPr id="46" name="矩形 45"/>
          <p:cNvSpPr/>
          <p:nvPr/>
        </p:nvSpPr>
        <p:spPr>
          <a:xfrm>
            <a:off x="-315089" y="2119388"/>
            <a:ext cx="7236372" cy="2363710"/>
          </a:xfrm>
          <a:prstGeom prst="rect">
            <a:avLst/>
          </a:prstGeom>
        </p:spPr>
        <p:txBody>
          <a:bodyPr wrap="square" lIns="216000" tIns="60953" rIns="1044000" bIns="60953" anchor="b" anchorCtr="1">
            <a:spAutoFit/>
          </a:bodyPr>
          <a:lstStyle/>
          <a:p>
            <a:pPr marL="87630">
              <a:lnSpc>
                <a:spcPct val="130000"/>
              </a:lnSpc>
              <a:spcBef>
                <a:spcPts val="800"/>
              </a:spcBef>
            </a:pPr>
            <a:r>
              <a:rPr lang="zh-CN" altLang="en-US" sz="2800" dirty="0">
                <a:latin typeface="+mj-ea"/>
              </a:rPr>
              <a:t>用</a:t>
            </a:r>
            <a:r>
              <a:rPr lang="en-US" altLang="zh-CN" sz="2800" dirty="0">
                <a:latin typeface="+mj-ea"/>
              </a:rPr>
              <a:t>C++</a:t>
            </a:r>
            <a:r>
              <a:rPr lang="zh-CN" altLang="en-US" sz="2800" dirty="0">
                <a:latin typeface="+mj-ea"/>
              </a:rPr>
              <a:t>的</a:t>
            </a:r>
            <a:r>
              <a:rPr lang="en-US" altLang="zh-CN" sz="2800" dirty="0">
                <a:latin typeface="+mj-ea"/>
              </a:rPr>
              <a:t>STL</a:t>
            </a:r>
            <a:r>
              <a:rPr lang="zh-CN" altLang="en-US" sz="2800" dirty="0">
                <a:latin typeface="+mj-ea"/>
              </a:rPr>
              <a:t>库中的</a:t>
            </a:r>
            <a:r>
              <a:rPr lang="en-US" altLang="zh-CN" sz="2800" dirty="0">
                <a:latin typeface="+mj-ea"/>
              </a:rPr>
              <a:t>vector</a:t>
            </a:r>
            <a:r>
              <a:rPr lang="zh-CN" altLang="en-US" sz="2800" dirty="0">
                <a:latin typeface="+mj-ea"/>
              </a:rPr>
              <a:t>，把每个和结点</a:t>
            </a:r>
            <a:r>
              <a:rPr lang="en-US" altLang="zh-CN" sz="2800" dirty="0">
                <a:latin typeface="+mj-ea"/>
              </a:rPr>
              <a:t>u</a:t>
            </a:r>
            <a:r>
              <a:rPr lang="zh-CN" altLang="en-US" sz="2800" dirty="0">
                <a:latin typeface="+mj-ea"/>
              </a:rPr>
              <a:t>相连的结点</a:t>
            </a:r>
            <a:r>
              <a:rPr lang="en-US" altLang="zh-CN" sz="2800" dirty="0">
                <a:latin typeface="+mj-ea"/>
              </a:rPr>
              <a:t>v,</a:t>
            </a:r>
            <a:r>
              <a:rPr lang="zh-CN" altLang="en-US" sz="2800" dirty="0">
                <a:latin typeface="+mj-ea"/>
              </a:rPr>
              <a:t>都</a:t>
            </a:r>
            <a:r>
              <a:rPr lang="en-US" altLang="zh-CN" sz="2800" dirty="0">
                <a:latin typeface="+mj-ea"/>
              </a:rPr>
              <a:t>push</a:t>
            </a:r>
            <a:r>
              <a:rPr lang="zh-CN" altLang="en-US" sz="2800" dirty="0">
                <a:latin typeface="+mj-ea"/>
              </a:rPr>
              <a:t>进</a:t>
            </a:r>
            <a:r>
              <a:rPr lang="en-US" altLang="zh-CN" sz="2800" dirty="0" err="1">
                <a:latin typeface="+mj-ea"/>
              </a:rPr>
              <a:t>ve</a:t>
            </a:r>
            <a:r>
              <a:rPr lang="en-US" altLang="zh-CN" sz="2800" dirty="0">
                <a:latin typeface="+mj-ea"/>
              </a:rPr>
              <a:t>[u]</a:t>
            </a:r>
            <a:r>
              <a:rPr lang="zh-CN" altLang="en-US" sz="2800" dirty="0">
                <a:latin typeface="+mj-ea"/>
              </a:rPr>
              <a:t>中，然后遍历</a:t>
            </a:r>
            <a:r>
              <a:rPr lang="en-US" altLang="zh-CN" sz="2800" dirty="0" err="1">
                <a:latin typeface="+mj-ea"/>
              </a:rPr>
              <a:t>ve</a:t>
            </a:r>
            <a:r>
              <a:rPr lang="en-US" altLang="zh-CN" sz="2800" dirty="0">
                <a:latin typeface="+mj-ea"/>
              </a:rPr>
              <a:t>[u]</a:t>
            </a:r>
            <a:r>
              <a:rPr lang="zh-CN" altLang="en-US" sz="2800" dirty="0">
                <a:latin typeface="+mj-ea"/>
              </a:rPr>
              <a:t>的所有元素，就可以遍历含结点</a:t>
            </a:r>
            <a:r>
              <a:rPr lang="en-US" altLang="zh-CN" sz="2800" dirty="0">
                <a:latin typeface="+mj-ea"/>
              </a:rPr>
              <a:t>u</a:t>
            </a:r>
            <a:r>
              <a:rPr lang="zh-CN" altLang="en-US" sz="2800" dirty="0">
                <a:latin typeface="+mj-ea"/>
              </a:rPr>
              <a:t>的所有边了</a:t>
            </a:r>
            <a:endParaRPr lang="zh-CN" altLang="en-US" sz="2800" dirty="0"/>
          </a:p>
        </p:txBody>
      </p:sp>
      <p:sp>
        <p:nvSpPr>
          <p:cNvPr id="53" name="矩形 52"/>
          <p:cNvSpPr/>
          <p:nvPr/>
        </p:nvSpPr>
        <p:spPr>
          <a:xfrm>
            <a:off x="5203456" y="1223548"/>
            <a:ext cx="5629629" cy="553984"/>
          </a:xfrm>
          <a:prstGeom prst="rect">
            <a:avLst/>
          </a:prstGeom>
        </p:spPr>
        <p:txBody>
          <a:bodyPr wrap="square" lIns="216000" tIns="60953" rIns="1044000" bIns="60953" anchor="b" anchorCtr="1">
            <a:spAutoFit/>
          </a:bodyPr>
          <a:lstStyle/>
          <a:p>
            <a:r>
              <a:rPr lang="zh-CN" altLang="en-US" sz="2800" dirty="0">
                <a:latin typeface="+mj-ea"/>
              </a:rPr>
              <a:t>存图方法</a:t>
            </a:r>
            <a:r>
              <a:rPr lang="zh-CN" altLang="en-US" sz="2800" dirty="0" smtClean="0">
                <a:latin typeface="+mj-ea"/>
              </a:rPr>
              <a:t>：</a:t>
            </a:r>
            <a:r>
              <a:rPr lang="en-US" altLang="zh-CN" sz="2800" dirty="0" smtClean="0">
                <a:latin typeface="+mj-ea"/>
              </a:rPr>
              <a:t>vector</a:t>
            </a:r>
            <a:endParaRPr lang="zh-CN" altLang="zh-CN" sz="2800" dirty="0">
              <a:latin typeface="+mj-ea"/>
            </a:endParaRPr>
          </a:p>
        </p:txBody>
      </p:sp>
      <p:sp>
        <p:nvSpPr>
          <p:cNvPr id="12" name="矩形 11"/>
          <p:cNvSpPr/>
          <p:nvPr/>
        </p:nvSpPr>
        <p:spPr>
          <a:xfrm>
            <a:off x="6380915" y="2417467"/>
            <a:ext cx="6368663" cy="984871"/>
          </a:xfrm>
          <a:prstGeom prst="rect">
            <a:avLst/>
          </a:prstGeom>
        </p:spPr>
        <p:txBody>
          <a:bodyPr wrap="square" lIns="121907" tIns="60953" rIns="121907" bIns="60953">
            <a:spAutoFit/>
          </a:bodyPr>
          <a:lstStyle/>
          <a:p>
            <a:r>
              <a:rPr lang="zh-CN" altLang="en-US" sz="2800" dirty="0" smtClean="0">
                <a:latin typeface="+mj-ea"/>
                <a:ea typeface="+mj-ea"/>
              </a:rPr>
              <a:t>所需数据类型</a:t>
            </a:r>
            <a:endParaRPr lang="en-US" altLang="zh-CN" sz="2800" dirty="0" smtClean="0">
              <a:latin typeface="+mj-ea"/>
              <a:ea typeface="+mj-ea"/>
            </a:endParaRPr>
          </a:p>
          <a:p>
            <a:r>
              <a:rPr lang="en-US" altLang="zh-CN" sz="2800" dirty="0">
                <a:latin typeface="+mj-ea"/>
                <a:ea typeface="+mj-ea"/>
              </a:rPr>
              <a:t>vector&lt;</a:t>
            </a:r>
            <a:r>
              <a:rPr lang="en-US" altLang="zh-CN" sz="2800" dirty="0" err="1">
                <a:latin typeface="+mj-ea"/>
                <a:ea typeface="+mj-ea"/>
              </a:rPr>
              <a:t>int</a:t>
            </a:r>
            <a:r>
              <a:rPr lang="en-US" altLang="zh-CN" sz="2800" dirty="0">
                <a:latin typeface="+mj-ea"/>
                <a:ea typeface="+mj-ea"/>
              </a:rPr>
              <a:t>&gt; </a:t>
            </a:r>
            <a:r>
              <a:rPr lang="en-US" altLang="zh-CN" sz="2800" dirty="0" err="1">
                <a:latin typeface="+mj-ea"/>
                <a:ea typeface="+mj-ea"/>
              </a:rPr>
              <a:t>ve</a:t>
            </a:r>
            <a:r>
              <a:rPr lang="en-US" altLang="zh-CN" sz="2800" dirty="0">
                <a:latin typeface="+mj-ea"/>
                <a:ea typeface="+mj-ea"/>
              </a:rPr>
              <a:t>[</a:t>
            </a:r>
            <a:r>
              <a:rPr lang="en-US" altLang="zh-CN" sz="2800" dirty="0" err="1">
                <a:latin typeface="+mj-ea"/>
                <a:ea typeface="+mj-ea"/>
              </a:rPr>
              <a:t>maxn</a:t>
            </a:r>
            <a:r>
              <a:rPr lang="en-US" altLang="zh-CN" sz="2800" dirty="0">
                <a:latin typeface="+mj-ea"/>
                <a:ea typeface="+mj-ea"/>
              </a:rPr>
              <a:t>]</a:t>
            </a:r>
          </a:p>
        </p:txBody>
      </p:sp>
      <p:sp>
        <p:nvSpPr>
          <p:cNvPr id="13" name="矩形 12"/>
          <p:cNvSpPr/>
          <p:nvPr/>
        </p:nvSpPr>
        <p:spPr>
          <a:xfrm>
            <a:off x="6380915" y="3545318"/>
            <a:ext cx="5538696" cy="1415758"/>
          </a:xfrm>
          <a:prstGeom prst="rect">
            <a:avLst/>
          </a:prstGeom>
        </p:spPr>
        <p:txBody>
          <a:bodyPr wrap="square" lIns="121907" tIns="60953" rIns="121907" bIns="60953">
            <a:spAutoFit/>
          </a:bodyPr>
          <a:lstStyle/>
          <a:p>
            <a:r>
              <a:rPr lang="zh-CN" altLang="en-US" sz="2800" dirty="0" smtClean="0">
                <a:latin typeface="+mj-ea"/>
              </a:rPr>
              <a:t>初始化：</a:t>
            </a:r>
            <a:endParaRPr lang="en-US" altLang="zh-CN" sz="2800" dirty="0" smtClean="0">
              <a:latin typeface="+mj-ea"/>
            </a:endParaRPr>
          </a:p>
          <a:p>
            <a:r>
              <a:rPr lang="en-US" altLang="zh-CN" sz="2800" dirty="0">
                <a:latin typeface="+mj-ea"/>
              </a:rPr>
              <a:t>       for(</a:t>
            </a:r>
            <a:r>
              <a:rPr lang="en-US" altLang="zh-CN" sz="2800" dirty="0" err="1">
                <a:latin typeface="+mj-ea"/>
              </a:rPr>
              <a:t>int</a:t>
            </a:r>
            <a:r>
              <a:rPr lang="en-US" altLang="zh-CN" sz="2800" dirty="0">
                <a:latin typeface="+mj-ea"/>
              </a:rPr>
              <a:t> u=0;u&lt;</a:t>
            </a:r>
            <a:r>
              <a:rPr lang="en-US" altLang="zh-CN" sz="2800" dirty="0" err="1">
                <a:latin typeface="+mj-ea"/>
              </a:rPr>
              <a:t>n;u</a:t>
            </a:r>
            <a:r>
              <a:rPr lang="en-US" altLang="zh-CN" sz="2800" dirty="0">
                <a:latin typeface="+mj-ea"/>
              </a:rPr>
              <a:t>++)</a:t>
            </a:r>
          </a:p>
          <a:p>
            <a:r>
              <a:rPr lang="en-US" altLang="zh-CN" sz="2800" dirty="0">
                <a:latin typeface="+mj-ea"/>
              </a:rPr>
              <a:t>              </a:t>
            </a:r>
            <a:r>
              <a:rPr lang="en-US" altLang="zh-CN" sz="2800" dirty="0" err="1">
                <a:latin typeface="+mj-ea"/>
              </a:rPr>
              <a:t>ve</a:t>
            </a:r>
            <a:r>
              <a:rPr lang="en-US" altLang="zh-CN" sz="2800" dirty="0">
                <a:latin typeface="+mj-ea"/>
              </a:rPr>
              <a:t>[u].clear</a:t>
            </a:r>
            <a:r>
              <a:rPr lang="en-US" altLang="zh-CN" sz="2800" dirty="0" smtClean="0">
                <a:latin typeface="+mj-ea"/>
              </a:rPr>
              <a:t>();</a:t>
            </a:r>
            <a:endParaRPr lang="en-US" altLang="zh-CN" sz="2800" dirty="0">
              <a:latin typeface="+mj-ea"/>
            </a:endParaRPr>
          </a:p>
        </p:txBody>
      </p:sp>
      <p:sp>
        <p:nvSpPr>
          <p:cNvPr id="10" name="矩形 9"/>
          <p:cNvSpPr/>
          <p:nvPr/>
        </p:nvSpPr>
        <p:spPr>
          <a:xfrm>
            <a:off x="-155065" y="4638197"/>
            <a:ext cx="10478209" cy="3139307"/>
          </a:xfrm>
          <a:prstGeom prst="rect">
            <a:avLst/>
          </a:prstGeom>
        </p:spPr>
        <p:txBody>
          <a:bodyPr wrap="square" lIns="121907" tIns="60953" rIns="121907" bIns="60953">
            <a:spAutoFit/>
          </a:bodyPr>
          <a:lstStyle/>
          <a:p>
            <a:r>
              <a:rPr lang="zh-CN" altLang="en-US" sz="2800" dirty="0" smtClean="0">
                <a:latin typeface="+mj-ea"/>
              </a:rPr>
              <a:t>边</a:t>
            </a:r>
            <a:r>
              <a:rPr lang="zh-CN" altLang="en-US" sz="2800" dirty="0">
                <a:latin typeface="+mj-ea"/>
              </a:rPr>
              <a:t>的遍历：</a:t>
            </a:r>
          </a:p>
          <a:p>
            <a:r>
              <a:rPr lang="en-US" altLang="zh-CN" sz="2800" dirty="0">
                <a:latin typeface="+mj-ea"/>
              </a:rPr>
              <a:t>for(</a:t>
            </a:r>
            <a:r>
              <a:rPr lang="en-US" altLang="zh-CN" sz="2800" dirty="0" err="1">
                <a:latin typeface="+mj-ea"/>
              </a:rPr>
              <a:t>int</a:t>
            </a:r>
            <a:r>
              <a:rPr lang="en-US" altLang="zh-CN" sz="2800" dirty="0">
                <a:latin typeface="+mj-ea"/>
              </a:rPr>
              <a:t> u=0;u&lt;</a:t>
            </a:r>
            <a:r>
              <a:rPr lang="en-US" altLang="zh-CN" sz="2800" dirty="0" err="1">
                <a:latin typeface="+mj-ea"/>
              </a:rPr>
              <a:t>n;u</a:t>
            </a:r>
            <a:r>
              <a:rPr lang="en-US" altLang="zh-CN" sz="2800" dirty="0" smtClean="0">
                <a:latin typeface="+mj-ea"/>
              </a:rPr>
              <a:t>++)//</a:t>
            </a:r>
            <a:r>
              <a:rPr lang="zh-CN" altLang="en-US" sz="2800" dirty="0">
                <a:latin typeface="+mj-ea"/>
              </a:rPr>
              <a:t>枚举所有结点</a:t>
            </a:r>
          </a:p>
          <a:p>
            <a:r>
              <a:rPr lang="zh-CN" altLang="en-US" sz="2800" dirty="0">
                <a:latin typeface="+mj-ea"/>
              </a:rPr>
              <a:t>       </a:t>
            </a:r>
            <a:r>
              <a:rPr lang="en-US" altLang="zh-CN" sz="2800" dirty="0">
                <a:latin typeface="+mj-ea"/>
              </a:rPr>
              <a:t>for(</a:t>
            </a:r>
            <a:r>
              <a:rPr lang="en-US" altLang="zh-CN" sz="2800" dirty="0" err="1">
                <a:latin typeface="+mj-ea"/>
              </a:rPr>
              <a:t>int</a:t>
            </a:r>
            <a:r>
              <a:rPr lang="en-US" altLang="zh-CN" sz="2800" dirty="0">
                <a:latin typeface="+mj-ea"/>
              </a:rPr>
              <a:t> </a:t>
            </a:r>
            <a:r>
              <a:rPr lang="en-US" altLang="zh-CN" sz="2800" dirty="0" err="1">
                <a:latin typeface="+mj-ea"/>
              </a:rPr>
              <a:t>i</a:t>
            </a:r>
            <a:r>
              <a:rPr lang="en-US" altLang="zh-CN" sz="2800" dirty="0">
                <a:latin typeface="+mj-ea"/>
              </a:rPr>
              <a:t>=0;i&lt;</a:t>
            </a:r>
            <a:r>
              <a:rPr lang="en-US" altLang="zh-CN" sz="2800" dirty="0" err="1">
                <a:latin typeface="+mj-ea"/>
              </a:rPr>
              <a:t>ve</a:t>
            </a:r>
            <a:r>
              <a:rPr lang="en-US" altLang="zh-CN" sz="2800" dirty="0">
                <a:latin typeface="+mj-ea"/>
              </a:rPr>
              <a:t>[u].size();</a:t>
            </a:r>
            <a:r>
              <a:rPr lang="en-US" altLang="zh-CN" sz="2800" dirty="0" err="1">
                <a:latin typeface="+mj-ea"/>
              </a:rPr>
              <a:t>i</a:t>
            </a:r>
            <a:r>
              <a:rPr lang="en-US" altLang="zh-CN" sz="2800" dirty="0">
                <a:latin typeface="+mj-ea"/>
              </a:rPr>
              <a:t>++){//</a:t>
            </a:r>
            <a:r>
              <a:rPr lang="zh-CN" altLang="en-US" sz="2800" dirty="0">
                <a:latin typeface="+mj-ea"/>
              </a:rPr>
              <a:t>枚举所有和</a:t>
            </a:r>
            <a:r>
              <a:rPr lang="en-US" altLang="zh-CN" sz="2800" dirty="0">
                <a:latin typeface="+mj-ea"/>
              </a:rPr>
              <a:t>u</a:t>
            </a:r>
            <a:r>
              <a:rPr lang="zh-CN" altLang="en-US" sz="2800" dirty="0">
                <a:latin typeface="+mj-ea"/>
              </a:rPr>
              <a:t>相连的边</a:t>
            </a:r>
          </a:p>
          <a:p>
            <a:r>
              <a:rPr lang="zh-CN" altLang="en-US" sz="2800" dirty="0">
                <a:latin typeface="+mj-ea"/>
              </a:rPr>
              <a:t>              </a:t>
            </a:r>
            <a:r>
              <a:rPr lang="en-US" altLang="zh-CN" sz="2800" dirty="0" err="1">
                <a:latin typeface="+mj-ea"/>
              </a:rPr>
              <a:t>int</a:t>
            </a:r>
            <a:r>
              <a:rPr lang="en-US" altLang="zh-CN" sz="2800" dirty="0">
                <a:latin typeface="+mj-ea"/>
              </a:rPr>
              <a:t> v=</a:t>
            </a:r>
            <a:r>
              <a:rPr lang="en-US" altLang="zh-CN" sz="2800" dirty="0" err="1">
                <a:latin typeface="+mj-ea"/>
              </a:rPr>
              <a:t>ve</a:t>
            </a:r>
            <a:r>
              <a:rPr lang="en-US" altLang="zh-CN" sz="2800" dirty="0">
                <a:latin typeface="+mj-ea"/>
              </a:rPr>
              <a:t>[u][</a:t>
            </a:r>
            <a:r>
              <a:rPr lang="en-US" altLang="zh-CN" sz="2800" dirty="0" err="1">
                <a:latin typeface="+mj-ea"/>
              </a:rPr>
              <a:t>i</a:t>
            </a:r>
            <a:r>
              <a:rPr lang="en-US" altLang="zh-CN" sz="2800" dirty="0">
                <a:latin typeface="+mj-ea"/>
              </a:rPr>
              <a:t>];</a:t>
            </a:r>
          </a:p>
          <a:p>
            <a:r>
              <a:rPr lang="en-US" altLang="zh-CN" sz="2800" dirty="0">
                <a:latin typeface="+mj-ea"/>
              </a:rPr>
              <a:t>              ...</a:t>
            </a:r>
          </a:p>
          <a:p>
            <a:r>
              <a:rPr lang="en-US" altLang="zh-CN" sz="2800" dirty="0">
                <a:latin typeface="+mj-ea"/>
              </a:rPr>
              <a:t>       </a:t>
            </a:r>
          </a:p>
          <a:p>
            <a:endParaRPr lang="en-US" altLang="zh-CN" sz="2800" dirty="0">
              <a:latin typeface="+mj-ea"/>
            </a:endParaRPr>
          </a:p>
        </p:txBody>
      </p:sp>
    </p:spTree>
    <p:extLst>
      <p:ext uri="{BB962C8B-B14F-4D97-AF65-F5344CB8AC3E}">
        <p14:creationId xmlns:p14="http://schemas.microsoft.com/office/powerpoint/2010/main" val="3099110349"/>
      </p:ext>
    </p:extLst>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1000"/>
                                        <p:tgtEl>
                                          <p:spTgt spid="46"/>
                                        </p:tgtEl>
                                      </p:cBhvr>
                                    </p:animEffect>
                                    <p:anim calcmode="lin" valueType="num">
                                      <p:cBhvr>
                                        <p:cTn id="20" dur="1000" fill="hold"/>
                                        <p:tgtEl>
                                          <p:spTgt spid="46"/>
                                        </p:tgtEl>
                                        <p:attrNameLst>
                                          <p:attrName>ppt_x</p:attrName>
                                        </p:attrNameLst>
                                      </p:cBhvr>
                                      <p:tavLst>
                                        <p:tav tm="0">
                                          <p:val>
                                            <p:strVal val="#ppt_x"/>
                                          </p:val>
                                        </p:tav>
                                        <p:tav tm="100000">
                                          <p:val>
                                            <p:strVal val="#ppt_x"/>
                                          </p:val>
                                        </p:tav>
                                      </p:tavLst>
                                    </p:anim>
                                    <p:anim calcmode="lin" valueType="num">
                                      <p:cBhvr>
                                        <p:cTn id="2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3" grpId="0"/>
      <p:bldP spid="12" grpId="0"/>
      <p:bldP spid="13" grpId="0"/>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简约IT部门年终总结PPT模板"/>
</p:tagLst>
</file>

<file path=ppt/tags/tag2.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ags/tag3.xml><?xml version="1.0" encoding="utf-8"?>
<p:tagLst xmlns:a="http://schemas.openxmlformats.org/drawingml/2006/main" xmlns:r="http://schemas.openxmlformats.org/officeDocument/2006/relationships" xmlns:p="http://schemas.openxmlformats.org/presentationml/2006/main">
  <p:tag name="MH" val="20170916095608"/>
  <p:tag name="MH_LIBRARY" val="CONTENTS"/>
  <p:tag name="MH_TYPE" val="OTHERS"/>
  <p:tag name="ID" val="55353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fontScheme name="cx5aaezb">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009999"/>
    </a:accent1>
    <a:accent2>
      <a:srgbClr val="0099CA"/>
    </a:accent2>
    <a:accent3>
      <a:srgbClr val="046D79"/>
    </a:accent3>
    <a:accent4>
      <a:srgbClr val="05678A"/>
    </a:accent4>
    <a:accent5>
      <a:srgbClr val="266476"/>
    </a:accent5>
    <a:accent6>
      <a:srgbClr val="093E5B"/>
    </a:accent6>
    <a:hlink>
      <a:srgbClr val="0099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925</TotalTime>
  <Words>3217</Words>
  <Application>Microsoft Office PowerPoint</Application>
  <PresentationFormat>宽屏</PresentationFormat>
  <Paragraphs>391</Paragraphs>
  <Slides>47</Slides>
  <Notes>40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47</vt:i4>
      </vt:variant>
    </vt:vector>
  </HeadingPairs>
  <TitlesOfParts>
    <vt:vector size="54" baseType="lpstr">
      <vt:lpstr>Open Sans</vt:lpstr>
      <vt:lpstr>宋体</vt:lpstr>
      <vt:lpstr>微软雅黑</vt:lpstr>
      <vt:lpstr>Arial</vt:lpstr>
      <vt:lpstr>Calibri</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创意简约IT部门年终总结PPT模板</dc:title>
  <dc:creator>Administrator</dc:creator>
  <cp:lastModifiedBy>BL8</cp:lastModifiedBy>
  <cp:revision>148</cp:revision>
  <dcterms:created xsi:type="dcterms:W3CDTF">2017-12-01T13:10:00Z</dcterms:created>
  <dcterms:modified xsi:type="dcterms:W3CDTF">2019-06-05T14:50:37Z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