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5.xml" ContentType="application/vnd.openxmlformats-officedocument.themeOverr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notesSlides/notesSlide24.xml" ContentType="application/vnd.openxmlformats-officedocument.presentationml.notesSlide+xml"/>
  <Override PartName="/ppt/tags/tag6.xml" ContentType="application/vnd.openxmlformats-officedocument.presentationml.tags+xml"/>
  <Override PartName="/ppt/notesSlides/notesSlide25.xml" ContentType="application/vnd.openxmlformats-officedocument.presentationml.notesSlide+xml"/>
  <Override PartName="/ppt/tags/tag7.xml" ContentType="application/vnd.openxmlformats-officedocument.presentationml.tags+xml"/>
  <Override PartName="/ppt/notesSlides/notesSlide26.xml" ContentType="application/vnd.openxmlformats-officedocument.presentationml.notesSlide+xml"/>
  <Override PartName="/ppt/tags/tag8.xml" ContentType="application/vnd.openxmlformats-officedocument.presentationml.tags+xml"/>
  <Override PartName="/ppt/notesSlides/notesSlide27.xml" ContentType="application/vnd.openxmlformats-officedocument.presentationml.notesSlide+xml"/>
  <Override PartName="/ppt/theme/themeOverride6.xml" ContentType="application/vnd.openxmlformats-officedocument.themeOverride+xml"/>
  <Override PartName="/ppt/tags/tag9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4"/>
  </p:notesMasterIdLst>
  <p:handoutMasterIdLst>
    <p:handoutMasterId r:id="rId45"/>
  </p:handoutMasterIdLst>
  <p:sldIdLst>
    <p:sldId id="256" r:id="rId3"/>
    <p:sldId id="257" r:id="rId4"/>
    <p:sldId id="260" r:id="rId5"/>
    <p:sldId id="264" r:id="rId6"/>
    <p:sldId id="295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3" r:id="rId21"/>
    <p:sldId id="312" r:id="rId22"/>
    <p:sldId id="314" r:id="rId23"/>
    <p:sldId id="315" r:id="rId24"/>
    <p:sldId id="320" r:id="rId25"/>
    <p:sldId id="322" r:id="rId26"/>
    <p:sldId id="267" r:id="rId27"/>
    <p:sldId id="316" r:id="rId28"/>
    <p:sldId id="319" r:id="rId29"/>
    <p:sldId id="317" r:id="rId30"/>
    <p:sldId id="318" r:id="rId31"/>
    <p:sldId id="289" r:id="rId32"/>
    <p:sldId id="292" r:id="rId33"/>
    <p:sldId id="285" r:id="rId34"/>
    <p:sldId id="269" r:id="rId35"/>
    <p:sldId id="323" r:id="rId36"/>
    <p:sldId id="324" r:id="rId37"/>
    <p:sldId id="325" r:id="rId38"/>
    <p:sldId id="327" r:id="rId39"/>
    <p:sldId id="328" r:id="rId40"/>
    <p:sldId id="329" r:id="rId41"/>
    <p:sldId id="330" r:id="rId42"/>
    <p:sldId id="288" r:id="rId43"/>
  </p:sldIdLst>
  <p:sldSz cx="12192000" cy="6858000"/>
  <p:notesSz cx="7104063" cy="10234613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EFF"/>
    <a:srgbClr val="3498FF"/>
    <a:srgbClr val="FFFFFF"/>
    <a:srgbClr val="D9D3FF"/>
    <a:srgbClr val="C5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0" autoAdjust="0"/>
    <p:restoredTop sz="94713" autoAdjust="0"/>
  </p:normalViewPr>
  <p:slideViewPr>
    <p:cSldViewPr snapToGrid="0">
      <p:cViewPr varScale="1">
        <p:scale>
          <a:sx n="63" d="100"/>
          <a:sy n="63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76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5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9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8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24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18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3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6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25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2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64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0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45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44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08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83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52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62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13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9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7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23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5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30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29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5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8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8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8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5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9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31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31133"/>
          <p:cNvPicPr>
            <a:picLocks noChangeAspect="1"/>
          </p:cNvPicPr>
          <p:nvPr userDrawn="1"/>
        </p:nvPicPr>
        <p:blipFill>
          <a:blip r:embed="rId5"/>
          <a:srcRect l="12775" b="51283"/>
          <a:stretch>
            <a:fillRect/>
          </a:stretch>
        </p:blipFill>
        <p:spPr>
          <a:xfrm>
            <a:off x="-64135" y="-19685"/>
            <a:ext cx="12356465" cy="690562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72085" y="727075"/>
            <a:ext cx="12496165" cy="6096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1"/>
          <p:cNvSpPr txBox="1"/>
          <p:nvPr userDrawn="1"/>
        </p:nvSpPr>
        <p:spPr>
          <a:xfrm>
            <a:off x="289795" y="14148"/>
            <a:ext cx="3272515" cy="712927"/>
          </a:xfrm>
          <a:prstGeom prst="rect">
            <a:avLst/>
          </a:prstGeom>
          <a:noFill/>
        </p:spPr>
        <p:txBody>
          <a:bodyPr wrap="none" lIns="96433" tIns="48216" rIns="96433" bIns="48216" rtlCol="0">
            <a:spAutoFit/>
          </a:bodyPr>
          <a:lstStyle/>
          <a:p>
            <a:pPr defTabSz="963930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算法性能分析</a:t>
            </a: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7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4"/>
          <a:srcRect l="41920" t="18905" r="6951" b="52969"/>
          <a:stretch>
            <a:fillRect/>
          </a:stretch>
        </p:blipFill>
        <p:spPr>
          <a:xfrm>
            <a:off x="-93980" y="0"/>
            <a:ext cx="123317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337213" y="1865774"/>
            <a:ext cx="53335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cs typeface="+mn-ea"/>
                <a:sym typeface="+mn-lt"/>
              </a:rPr>
              <a:t>算法性能分析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18139" y="3143910"/>
            <a:ext cx="4571229" cy="336540"/>
          </a:xfrm>
          <a:prstGeom prst="rect">
            <a:avLst/>
          </a:prstGeom>
          <a:gradFill>
            <a:gsLst>
              <a:gs pos="0">
                <a:srgbClr val="C5E2FF"/>
              </a:gs>
              <a:gs pos="52000">
                <a:srgbClr val="D9D3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2C9EFF"/>
                </a:solidFill>
                <a:cs typeface="+mn-ea"/>
                <a:sym typeface="+mn-lt"/>
              </a:rPr>
              <a:t>2017153005 </a:t>
            </a:r>
            <a:r>
              <a:rPr lang="zh-CN" altLang="en-US" sz="1600" dirty="0" smtClean="0">
                <a:solidFill>
                  <a:srgbClr val="2C9EFF"/>
                </a:solidFill>
                <a:cs typeface="+mn-ea"/>
                <a:sym typeface="+mn-lt"/>
              </a:rPr>
              <a:t>罗泽鸿</a:t>
            </a:r>
            <a:endParaRPr lang="zh-CN" altLang="en-US" sz="1600" dirty="0">
              <a:solidFill>
                <a:srgbClr val="2C9E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</p:spPr>
            <p:txBody>
              <a:bodyPr wrap="square" lIns="121907" tIns="60953" rIns="121907" bIns="60953">
                <a:spAutoFit/>
              </a:bodyPr>
              <a:lstStyle/>
              <a:p>
                <a:pPr algn="r">
                  <a:lnSpc>
                    <a:spcPct val="130000"/>
                  </a:lnSpc>
                  <a:spcBef>
                    <a:spcPts val="800"/>
                  </a:spcBef>
                </a:pPr>
                <a:r>
                  <a:rPr lang="zh-CN" altLang="en-US" sz="3600" dirty="0" smtClean="0">
                    <a:sym typeface="+mn-lt"/>
                  </a:rPr>
                  <a:t>时间复杂度分析</a:t>
                </a:r>
                <a:r>
                  <a:rPr lang="en-US" altLang="zh-CN" sz="3600" dirty="0" smtClean="0">
                    <a:sym typeface="+mn-lt"/>
                  </a:rPr>
                  <a:t>—</a:t>
                </a:r>
                <a:r>
                  <a:rPr lang="zh-CN" altLang="en-US" sz="3600" dirty="0" smtClean="0">
                    <a:sym typeface="+mn-lt"/>
                  </a:rPr>
                  <a:t>最坏情况</a:t>
                </a:r>
                <a:r>
                  <a:rPr lang="en-US" altLang="zh-CN" sz="3600" dirty="0" smtClean="0">
                    <a:sym typeface="+mn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ym typeface="+mn-lt"/>
                  </a:rPr>
                  <a:t>)</a:t>
                </a:r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  <a:blipFill>
                <a:blip r:embed="rId3"/>
                <a:stretch>
                  <a:fillRect r="-214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冒泡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34566" y="2880618"/>
            <a:ext cx="5685234" cy="2277532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from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=0 to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=n-2           </a:t>
            </a:r>
            <a:r>
              <a:rPr lang="en-US" altLang="zh-CN" sz="2800" dirty="0" smtClean="0">
                <a:latin typeface="+mj-ea"/>
                <a:ea typeface="+mj-ea"/>
              </a:rPr>
              <a:t>//n-1</a:t>
            </a:r>
            <a:endParaRPr lang="zh-CN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   from j=0 to j=n-i-2      //c1 </a:t>
            </a:r>
            <a:endParaRPr lang="zh-CN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      </a:t>
            </a:r>
            <a:r>
              <a:rPr lang="en-US" altLang="zh-CN" sz="2800" dirty="0">
                <a:latin typeface="+mj-ea"/>
                <a:ea typeface="+mj-ea"/>
              </a:rPr>
              <a:t>if a[j]&gt;a[j+1]       </a:t>
            </a:r>
            <a:r>
              <a:rPr lang="en-US" altLang="zh-CN" sz="2800" dirty="0" smtClean="0">
                <a:latin typeface="+mj-ea"/>
                <a:ea typeface="+mj-ea"/>
              </a:rPr>
              <a:t>//c2=c1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 swap(a[j],a[j+1])    </a:t>
            </a:r>
            <a:r>
              <a:rPr lang="en-US" altLang="zh-CN" sz="2800" dirty="0" smtClean="0">
                <a:latin typeface="+mj-ea"/>
                <a:ea typeface="+mj-ea"/>
              </a:rPr>
              <a:t>//c3</a:t>
            </a:r>
            <a:endParaRPr lang="zh-CN" altLang="zh-CN" sz="2800" dirty="0">
              <a:latin typeface="+mj-ea"/>
              <a:ea typeface="+mj-ea"/>
            </a:endParaRPr>
          </a:p>
          <a:p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在最坏情况下，数组按降序排序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，此时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对于每一个两两相邻的数组，都需要进行交换，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此时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c2=c1=n*(n-1)/2</a:t>
            </a: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c3=c2*3 </a:t>
            </a:r>
          </a:p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所以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总的时间复杂度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为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T=n-1+5*n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*(n-1)/2=(5*n/2+1)*(n-1)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96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481741" y="1227363"/>
            <a:ext cx="6979920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>
                <a:sym typeface="+mn-lt"/>
              </a:rPr>
              <a:t>时间复杂度分析</a:t>
            </a:r>
            <a:r>
              <a:rPr lang="en-US" altLang="zh-CN" sz="3600" dirty="0" smtClean="0">
                <a:sym typeface="+mn-lt"/>
              </a:rPr>
              <a:t>—</a:t>
            </a:r>
            <a:r>
              <a:rPr lang="zh-CN" altLang="en-US" sz="3600" dirty="0" smtClean="0">
                <a:sym typeface="+mn-lt"/>
              </a:rPr>
              <a:t>最</a:t>
            </a:r>
            <a:r>
              <a:rPr lang="zh-CN" altLang="en-US" sz="3600" dirty="0">
                <a:sym typeface="+mn-lt"/>
              </a:rPr>
              <a:t>好</a:t>
            </a:r>
            <a:r>
              <a:rPr lang="zh-CN" altLang="en-US" sz="3600" dirty="0" smtClean="0">
                <a:sym typeface="+mn-lt"/>
              </a:rPr>
              <a:t>情况</a:t>
            </a:r>
            <a:r>
              <a:rPr lang="en-US" altLang="zh-CN" sz="3600" dirty="0" smtClean="0">
                <a:sym typeface="+mn-lt"/>
              </a:rPr>
              <a:t>O(n)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冒泡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99337" y="2070657"/>
            <a:ext cx="5668063" cy="35701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from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=0 to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=n-2          </a:t>
            </a:r>
            <a:r>
              <a:rPr lang="en-US" altLang="zh-CN" sz="2800" dirty="0" smtClean="0">
                <a:latin typeface="+mj-ea"/>
                <a:ea typeface="+mj-ea"/>
              </a:rPr>
              <a:t>// h1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</a:t>
            </a:r>
            <a:r>
              <a:rPr lang="en-US" altLang="zh-CN" sz="2800" dirty="0" smtClean="0">
                <a:latin typeface="+mj-ea"/>
                <a:ea typeface="+mj-ea"/>
              </a:rPr>
              <a:t>flag=1                //c4 </a:t>
            </a:r>
            <a:r>
              <a:rPr lang="en-US" altLang="zh-CN" sz="2800" dirty="0">
                <a:latin typeface="+mj-ea"/>
                <a:ea typeface="+mj-ea"/>
              </a:rPr>
              <a:t>*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from j=0 to j=n-i-2      </a:t>
            </a:r>
            <a:r>
              <a:rPr lang="en-US" altLang="zh-CN" sz="2800" dirty="0" smtClean="0">
                <a:latin typeface="+mj-ea"/>
                <a:ea typeface="+mj-ea"/>
              </a:rPr>
              <a:t>// c1 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if a[j]&gt;a[j+1]       </a:t>
            </a:r>
            <a:r>
              <a:rPr lang="en-US" altLang="zh-CN" sz="2800" dirty="0" smtClean="0">
                <a:latin typeface="+mj-ea"/>
                <a:ea typeface="+mj-ea"/>
              </a:rPr>
              <a:t>//c2=c1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 swap(a[j],a[j+1])    </a:t>
            </a:r>
            <a:r>
              <a:rPr lang="en-US" altLang="zh-CN" sz="2800" dirty="0" smtClean="0">
                <a:latin typeface="+mj-ea"/>
                <a:ea typeface="+mj-ea"/>
              </a:rPr>
              <a:t>//c3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 Flag=0           </a:t>
            </a:r>
            <a:r>
              <a:rPr lang="en-US" altLang="zh-CN" sz="2800" dirty="0" smtClean="0">
                <a:latin typeface="+mj-ea"/>
                <a:ea typeface="+mj-ea"/>
              </a:rPr>
              <a:t>//c5 </a:t>
            </a:r>
            <a:r>
              <a:rPr lang="en-US" altLang="zh-CN" sz="2800" dirty="0">
                <a:latin typeface="+mj-ea"/>
                <a:ea typeface="+mj-ea"/>
              </a:rPr>
              <a:t>*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if flag==1             </a:t>
            </a:r>
            <a:r>
              <a:rPr lang="en-US" altLang="zh-CN" sz="2800" dirty="0" smtClean="0">
                <a:latin typeface="+mj-ea"/>
                <a:ea typeface="+mj-ea"/>
              </a:rPr>
              <a:t>//c6 </a:t>
            </a:r>
            <a:r>
              <a:rPr lang="en-US" altLang="zh-CN" sz="2800" dirty="0">
                <a:latin typeface="+mj-ea"/>
                <a:ea typeface="+mj-ea"/>
              </a:rPr>
              <a:t>*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Break;             </a:t>
            </a:r>
            <a:r>
              <a:rPr lang="en-US" altLang="zh-CN" sz="2800" dirty="0" smtClean="0">
                <a:latin typeface="+mj-ea"/>
                <a:ea typeface="+mj-ea"/>
              </a:rPr>
              <a:t>//c7 </a:t>
            </a:r>
            <a:r>
              <a:rPr lang="en-US" altLang="zh-CN" sz="2800" dirty="0">
                <a:latin typeface="+mj-ea"/>
                <a:ea typeface="+mj-ea"/>
              </a:rPr>
              <a:t>* 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在最好情况下，数组已按从小到大排好，考虑加了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号的代码，此时对于每一对相邻的元素，都不需要交换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此时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c2=c1=n-1 </a:t>
            </a: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c5=c3=0 </a:t>
            </a: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h1=c4=c6=c7=1</a:t>
            </a:r>
          </a:p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所以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总的时间复杂度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为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T=4+2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*(n-1)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0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632960" y="1859280"/>
            <a:ext cx="5469274" cy="1743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合并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3981374" y="822916"/>
            <a:ext cx="6287833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zh-CN" dirty="0"/>
              <a:t>合并排序是利用分治的思想，将数组平均分为两部分分别进行排序，排好序后再对两个部分进行合并排序的排序算法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871738A-257C-44BF-A860-A73AE689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72512"/>
              </p:ext>
            </p:extLst>
          </p:nvPr>
        </p:nvGraphicFramePr>
        <p:xfrm>
          <a:off x="2069107" y="2209572"/>
          <a:ext cx="812800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923356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674391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89418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60474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107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62781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81745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17159577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21206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FB7C485-F68E-471F-8961-0EB8608E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47673"/>
              </p:ext>
            </p:extLst>
          </p:nvPr>
        </p:nvGraphicFramePr>
        <p:xfrm>
          <a:off x="1542902" y="3313975"/>
          <a:ext cx="4049824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2456">
                  <a:extLst>
                    <a:ext uri="{9D8B030D-6E8A-4147-A177-3AD203B41FA5}">
                      <a16:colId xmlns:a16="http://schemas.microsoft.com/office/drawing/2014/main" val="3587199679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3667328559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3419465727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95947462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735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92369D5-CB5C-4D79-B1CE-A17653F8F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15325"/>
              </p:ext>
            </p:extLst>
          </p:nvPr>
        </p:nvGraphicFramePr>
        <p:xfrm>
          <a:off x="6599276" y="3313974"/>
          <a:ext cx="4064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87199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73285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9465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947462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7358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0F5B9D0-7CBE-4B5D-821A-3D0E9CBAB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70887"/>
              </p:ext>
            </p:extLst>
          </p:nvPr>
        </p:nvGraphicFramePr>
        <p:xfrm>
          <a:off x="1117600" y="4417797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1010651141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340803693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584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CF0633-C859-42CA-8760-EE537D7CA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1872"/>
              </p:ext>
            </p:extLst>
          </p:nvPr>
        </p:nvGraphicFramePr>
        <p:xfrm>
          <a:off x="3715488" y="4417797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1010651141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340803693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584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2DFB086-4015-4F98-8E3D-4DC33944C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6006"/>
              </p:ext>
            </p:extLst>
          </p:nvPr>
        </p:nvGraphicFramePr>
        <p:xfrm>
          <a:off x="6436244" y="4417795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1010651141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340803693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584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809E4E6-8829-45E4-9A01-58BE972F0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0073"/>
              </p:ext>
            </p:extLst>
          </p:nvPr>
        </p:nvGraphicFramePr>
        <p:xfrm>
          <a:off x="9034132" y="4417795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1010651141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340803693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584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1F3F81B-6155-40D7-87EF-B35E77C5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97633"/>
              </p:ext>
            </p:extLst>
          </p:nvPr>
        </p:nvGraphicFramePr>
        <p:xfrm>
          <a:off x="861237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D1AD8A22-13E7-4A92-8A36-C6E9C65C7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32721"/>
              </p:ext>
            </p:extLst>
          </p:nvPr>
        </p:nvGraphicFramePr>
        <p:xfrm>
          <a:off x="2218070" y="5524452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9FD0681-F3CE-429F-8188-6D248B480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67025"/>
              </p:ext>
            </p:extLst>
          </p:nvPr>
        </p:nvGraphicFramePr>
        <p:xfrm>
          <a:off x="3574903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09B6E1E5-665A-478C-9325-664DA1476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30562"/>
              </p:ext>
            </p:extLst>
          </p:nvPr>
        </p:nvGraphicFramePr>
        <p:xfrm>
          <a:off x="4931736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70C4415-8581-4080-B9D3-E26DC02E0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09738"/>
              </p:ext>
            </p:extLst>
          </p:nvPr>
        </p:nvGraphicFramePr>
        <p:xfrm>
          <a:off x="6286204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2F0A1D2-1399-45B7-A8A7-A8BF483EE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875877"/>
              </p:ext>
            </p:extLst>
          </p:nvPr>
        </p:nvGraphicFramePr>
        <p:xfrm>
          <a:off x="7640672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E9DB2009-6E00-485C-AA84-90F649B8A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55336"/>
              </p:ext>
            </p:extLst>
          </p:nvPr>
        </p:nvGraphicFramePr>
        <p:xfrm>
          <a:off x="8995140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CA00750-AF0C-4D36-B87D-C51D13C22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72958"/>
              </p:ext>
            </p:extLst>
          </p:nvPr>
        </p:nvGraphicFramePr>
        <p:xfrm>
          <a:off x="10353749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568410-6327-4A51-9510-EC34C81DC983}"/>
              </a:ext>
            </a:extLst>
          </p:cNvPr>
          <p:cNvCxnSpPr>
            <a:stCxn id="69" idx="2"/>
            <a:endCxn id="14" idx="0"/>
          </p:cNvCxnSpPr>
          <p:nvPr/>
        </p:nvCxnSpPr>
        <p:spPr>
          <a:xfrm flipH="1">
            <a:off x="3567814" y="2718236"/>
            <a:ext cx="2565293" cy="595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04F8172-9B53-4AF2-A842-5A62F884B18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133107" y="2730568"/>
            <a:ext cx="2498169" cy="583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E6B6B3B-4CF6-4A77-B68D-B39545E282A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2137735" y="3834970"/>
            <a:ext cx="1430079" cy="582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2865F4-08D6-4BF2-AB4A-5DAC783344F0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567814" y="3834970"/>
            <a:ext cx="1167809" cy="582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1642D5D-C24B-4C46-A1D4-3DB3AAC6480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7456379" y="3834969"/>
            <a:ext cx="1174897" cy="582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E973C46-2A6D-4765-9CA4-C72828CDC656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8631276" y="3834969"/>
            <a:ext cx="1422991" cy="582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7F03CCB-18B4-4824-B462-FE4C34974DFF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1369237" y="4938793"/>
            <a:ext cx="768498" cy="58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069B68F-3196-4A03-9EE7-01A657288928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2137735" y="4938793"/>
            <a:ext cx="588335" cy="585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12CA035-6764-4D9C-8A0A-50549D618E51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4082903" y="4938793"/>
            <a:ext cx="652720" cy="58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83FF0E-9A35-4411-86FC-F9BDC06A9BF7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>
            <a:off x="4735623" y="4938793"/>
            <a:ext cx="704113" cy="58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DE27C5-F86F-4690-B588-74472425259C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6794204" y="4938791"/>
            <a:ext cx="662175" cy="583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609A285-F440-43DE-84AA-038D90667124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7456379" y="4938791"/>
            <a:ext cx="692293" cy="583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7BEB7A7-628F-4012-AD5F-CD0C5FBF352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9503140" y="4938791"/>
            <a:ext cx="551127" cy="583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B03E4EF-C366-4B52-AE72-D90150AD22B4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10054267" y="4938791"/>
            <a:ext cx="807482" cy="583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70F5B9D0-7CBE-4B5D-821A-3D0E9CBAB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43845"/>
              </p:ext>
            </p:extLst>
          </p:nvPr>
        </p:nvGraphicFramePr>
        <p:xfrm>
          <a:off x="1110807" y="4417795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1010651141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340803693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5843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01F3F81B-6155-40D7-87EF-B35E77C5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13281"/>
              </p:ext>
            </p:extLst>
          </p:nvPr>
        </p:nvGraphicFramePr>
        <p:xfrm>
          <a:off x="879615" y="5537075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01F3F81B-6155-40D7-87EF-B35E77C5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58797"/>
              </p:ext>
            </p:extLst>
          </p:nvPr>
        </p:nvGraphicFramePr>
        <p:xfrm>
          <a:off x="2218200" y="5537074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01F3F81B-6155-40D7-87EF-B35E77C5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30068"/>
              </p:ext>
            </p:extLst>
          </p:nvPr>
        </p:nvGraphicFramePr>
        <p:xfrm>
          <a:off x="3572832" y="552161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01F3F81B-6155-40D7-87EF-B35E77C5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06022"/>
              </p:ext>
            </p:extLst>
          </p:nvPr>
        </p:nvGraphicFramePr>
        <p:xfrm>
          <a:off x="4931311" y="5537074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01F3F81B-6155-40D7-87EF-B35E77C5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46839"/>
              </p:ext>
            </p:extLst>
          </p:nvPr>
        </p:nvGraphicFramePr>
        <p:xfrm>
          <a:off x="6287849" y="552161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01F3F81B-6155-40D7-87EF-B35E77C5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15517"/>
              </p:ext>
            </p:extLst>
          </p:nvPr>
        </p:nvGraphicFramePr>
        <p:xfrm>
          <a:off x="7636531" y="5515979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01F3F81B-6155-40D7-87EF-B35E77C5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11064"/>
              </p:ext>
            </p:extLst>
          </p:nvPr>
        </p:nvGraphicFramePr>
        <p:xfrm>
          <a:off x="9016704" y="5518959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01F3F81B-6155-40D7-87EF-B35E77C5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5086"/>
              </p:ext>
            </p:extLst>
          </p:nvPr>
        </p:nvGraphicFramePr>
        <p:xfrm>
          <a:off x="10337736" y="5515979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6217727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9642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18221"/>
              </p:ext>
            </p:extLst>
          </p:nvPr>
        </p:nvGraphicFramePr>
        <p:xfrm>
          <a:off x="3737051" y="4432674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1355463657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543072969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996018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91558"/>
              </p:ext>
            </p:extLst>
          </p:nvPr>
        </p:nvGraphicFramePr>
        <p:xfrm>
          <a:off x="6443177" y="4418375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1355463657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543072969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996018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7480"/>
              </p:ext>
            </p:extLst>
          </p:nvPr>
        </p:nvGraphicFramePr>
        <p:xfrm>
          <a:off x="9054592" y="4432674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1355463657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543072969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996018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3FB7C485-F68E-471F-8961-0EB8608E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80419"/>
              </p:ext>
            </p:extLst>
          </p:nvPr>
        </p:nvGraphicFramePr>
        <p:xfrm>
          <a:off x="1542902" y="3297061"/>
          <a:ext cx="4049824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2456">
                  <a:extLst>
                    <a:ext uri="{9D8B030D-6E8A-4147-A177-3AD203B41FA5}">
                      <a16:colId xmlns:a16="http://schemas.microsoft.com/office/drawing/2014/main" val="3587199679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3667328559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3419465727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95947462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7358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3FB7C485-F68E-471F-8961-0EB8608E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49377"/>
              </p:ext>
            </p:extLst>
          </p:nvPr>
        </p:nvGraphicFramePr>
        <p:xfrm>
          <a:off x="6599274" y="3297061"/>
          <a:ext cx="4049824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2456">
                  <a:extLst>
                    <a:ext uri="{9D8B030D-6E8A-4147-A177-3AD203B41FA5}">
                      <a16:colId xmlns:a16="http://schemas.microsoft.com/office/drawing/2014/main" val="3587199679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3667328559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3419465727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95947462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7358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7871738A-257C-44BF-A860-A73AE689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30009"/>
              </p:ext>
            </p:extLst>
          </p:nvPr>
        </p:nvGraphicFramePr>
        <p:xfrm>
          <a:off x="2069107" y="2197240"/>
          <a:ext cx="812800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923356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674391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89418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60474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107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62781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81745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17159577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2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5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836785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228600" y="1153535"/>
            <a:ext cx="1905000" cy="7721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/>
              <a:t>伪代码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合并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54669" y="1984838"/>
            <a:ext cx="5441394" cy="2616087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 left, right)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if left+1&lt;right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mid=(</a:t>
            </a:r>
            <a:r>
              <a:rPr lang="en-US" altLang="zh-CN" sz="2400" dirty="0" err="1">
                <a:latin typeface="+mj-ea"/>
                <a:ea typeface="+mj-ea"/>
              </a:rPr>
              <a:t>left+right</a:t>
            </a:r>
            <a:r>
              <a:rPr lang="en-US" altLang="zh-CN" sz="2400" dirty="0">
                <a:latin typeface="+mj-ea"/>
                <a:ea typeface="+mj-ea"/>
              </a:rPr>
              <a:t>)/2     c1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en-US" altLang="zh-CN" sz="2400" dirty="0" err="1">
                <a:latin typeface="+mj-ea"/>
                <a:ea typeface="+mj-ea"/>
              </a:rPr>
              <a:t>left,mid</a:t>
            </a:r>
            <a:r>
              <a:rPr lang="en-US" altLang="zh-CN" sz="2400" dirty="0">
                <a:latin typeface="+mj-ea"/>
                <a:ea typeface="+mj-ea"/>
              </a:rPr>
              <a:t>)    c2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en-US" altLang="zh-CN" sz="2400" dirty="0" err="1">
                <a:latin typeface="+mj-ea"/>
                <a:ea typeface="+mj-ea"/>
              </a:rPr>
              <a:t>mid,right</a:t>
            </a:r>
            <a:r>
              <a:rPr lang="en-US" altLang="zh-CN" sz="2400" dirty="0">
                <a:latin typeface="+mj-ea"/>
                <a:ea typeface="+mj-ea"/>
              </a:rPr>
              <a:t>)   c3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merge(</a:t>
            </a:r>
            <a:r>
              <a:rPr lang="en-US" altLang="zh-CN" sz="2400" dirty="0" err="1">
                <a:latin typeface="+mj-ea"/>
                <a:ea typeface="+mj-ea"/>
              </a:rPr>
              <a:t>left,mid,right</a:t>
            </a:r>
            <a:r>
              <a:rPr lang="en-US" altLang="zh-CN" sz="2400" dirty="0">
                <a:latin typeface="+mj-ea"/>
                <a:ea typeface="+mj-ea"/>
              </a:rPr>
              <a:t>)   c4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576032" y="1326474"/>
            <a:ext cx="546856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merge(</a:t>
            </a:r>
            <a:r>
              <a:rPr lang="en-US" altLang="zh-CN" sz="2400" dirty="0" err="1">
                <a:latin typeface="+mj-ea"/>
                <a:ea typeface="+mj-ea"/>
              </a:rPr>
              <a:t>left,mid,right</a:t>
            </a:r>
            <a:r>
              <a:rPr lang="en-US" altLang="zh-CN" sz="2400" dirty="0">
                <a:latin typeface="+mj-ea"/>
                <a:ea typeface="+mj-ea"/>
              </a:rPr>
              <a:t>)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n1=0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n2=0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from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=left to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=mid-1 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L[n1++]=a[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]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from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=mid to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=right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R[n2++]=a[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]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=0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j=0  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from k=left to k=right-1  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if L[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]&lt;R[j]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   a[k]=L[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]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++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else 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   a[k]=R[j] </a:t>
            </a:r>
            <a:r>
              <a:rPr lang="en-US" altLang="zh-CN" sz="2400" dirty="0" err="1">
                <a:latin typeface="+mj-ea"/>
                <a:ea typeface="+mj-ea"/>
              </a:rPr>
              <a:t>j++</a:t>
            </a:r>
            <a:endParaRPr lang="zh-CN" altLang="zh-CN" sz="2400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58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1380901" y="1162473"/>
            <a:ext cx="6979920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>
                <a:sym typeface="+mn-lt"/>
              </a:rPr>
              <a:t>时间复杂度分析</a:t>
            </a:r>
            <a:r>
              <a:rPr lang="en-US" altLang="zh-CN" sz="3600" dirty="0" smtClean="0">
                <a:sym typeface="+mn-lt"/>
              </a:rPr>
              <a:t>—O(</a:t>
            </a:r>
            <a:r>
              <a:rPr lang="en-US" altLang="zh-CN" sz="3600" dirty="0" err="1" smtClean="0">
                <a:sym typeface="+mn-lt"/>
              </a:rPr>
              <a:t>nlogn</a:t>
            </a:r>
            <a:r>
              <a:rPr lang="en-US" altLang="zh-CN" sz="3600" dirty="0" smtClean="0">
                <a:sym typeface="+mn-lt"/>
              </a:rPr>
              <a:t>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合并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47915" y="2025908"/>
                <a:ext cx="63246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由于归并排序用分治思想来排序的，它排序的时间复杂度与数组原来的排序情况没有关系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。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合并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排序需要用到二分递归，对与长度为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的数组需要递归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28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8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sz="28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Merge</a:t>
                </a:r>
                <a:r>
                  <a:rPr lang="zh-CN" altLang="en-US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函数合并操作，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所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需时间为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O(n)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级别</a:t>
                </a:r>
                <a:r>
                  <a:rPr lang="zh-CN" altLang="en-US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所需时间为</a:t>
                </a:r>
                <a:endParaRPr lang="en-US" altLang="zh-CN" sz="28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T(n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)=2T(n/2)+O(n</a:t>
                </a:r>
                <a:r>
                  <a:rPr lang="en-US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)</a:t>
                </a:r>
              </a:p>
              <a:p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在最好、最坏情况下，合并排序的时间复杂度都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为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  <a:sym typeface="+mn-lt"/>
                  </a:rPr>
                  <a:t>O(</a:t>
                </a:r>
                <a:r>
                  <a:rPr lang="en-US" altLang="zh-CN" sz="2800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  <a:sym typeface="+mn-lt"/>
                  </a:rPr>
                  <a:t>nlogn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  <a:sym typeface="+mn-lt"/>
                  </a:rPr>
                  <a:t>)</a:t>
                </a:r>
                <a:endParaRPr lang="zh-CN" alt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  <a:cs typeface="+mn-ea"/>
                  <a:sym typeface="+mn-lt"/>
                </a:endParaRP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5" y="2025908"/>
                <a:ext cx="6324600" cy="4247317"/>
              </a:xfrm>
              <a:prstGeom prst="rect">
                <a:avLst/>
              </a:prstGeom>
              <a:blipFill>
                <a:blip r:embed="rId3"/>
                <a:stretch>
                  <a:fillRect l="-1927" t="-1435" r="-1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066949" y="2736921"/>
            <a:ext cx="5441394" cy="2616087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 left, right)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if left+1&lt;right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mid=(</a:t>
            </a:r>
            <a:r>
              <a:rPr lang="en-US" altLang="zh-CN" sz="2400" dirty="0" err="1">
                <a:latin typeface="+mj-ea"/>
                <a:ea typeface="+mj-ea"/>
              </a:rPr>
              <a:t>left+right</a:t>
            </a:r>
            <a:r>
              <a:rPr lang="en-US" altLang="zh-CN" sz="2400" dirty="0">
                <a:latin typeface="+mj-ea"/>
                <a:ea typeface="+mj-ea"/>
              </a:rPr>
              <a:t>)/2     c1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en-US" altLang="zh-CN" sz="2400" dirty="0" err="1">
                <a:latin typeface="+mj-ea"/>
                <a:ea typeface="+mj-ea"/>
              </a:rPr>
              <a:t>left,mid</a:t>
            </a:r>
            <a:r>
              <a:rPr lang="en-US" altLang="zh-CN" sz="2400" dirty="0">
                <a:latin typeface="+mj-ea"/>
                <a:ea typeface="+mj-ea"/>
              </a:rPr>
              <a:t>)    c2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en-US" altLang="zh-CN" sz="2400" dirty="0" err="1">
                <a:latin typeface="+mj-ea"/>
                <a:ea typeface="+mj-ea"/>
              </a:rPr>
              <a:t>mid,right</a:t>
            </a:r>
            <a:r>
              <a:rPr lang="en-US" altLang="zh-CN" sz="2400" dirty="0">
                <a:latin typeface="+mj-ea"/>
                <a:ea typeface="+mj-ea"/>
              </a:rPr>
              <a:t>)   c3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merge(</a:t>
            </a:r>
            <a:r>
              <a:rPr lang="en-US" altLang="zh-CN" sz="2400" dirty="0" err="1">
                <a:latin typeface="+mj-ea"/>
                <a:ea typeface="+mj-ea"/>
              </a:rPr>
              <a:t>left,mid,right</a:t>
            </a:r>
            <a:r>
              <a:rPr lang="en-US" altLang="zh-CN" sz="2400" dirty="0">
                <a:latin typeface="+mj-ea"/>
                <a:ea typeface="+mj-ea"/>
              </a:rPr>
              <a:t>)   c4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dirty="0"/>
              <a:t>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8236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742714" y="1940878"/>
            <a:ext cx="5446559" cy="2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插入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4038600" y="983576"/>
            <a:ext cx="6150673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zh-CN" dirty="0"/>
              <a:t>插入排序</a:t>
            </a:r>
            <a:r>
              <a:rPr lang="zh-CN" altLang="zh-CN" dirty="0" smtClean="0"/>
              <a:t>是按</a:t>
            </a:r>
            <a:r>
              <a:rPr lang="zh-CN" altLang="zh-CN" dirty="0"/>
              <a:t>长度从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n</a:t>
            </a:r>
            <a:r>
              <a:rPr lang="zh-CN" altLang="zh-CN" dirty="0"/>
              <a:t>的顺序，</a:t>
            </a:r>
            <a:r>
              <a:rPr lang="zh-CN" altLang="zh-CN" dirty="0" smtClean="0"/>
              <a:t>使</a:t>
            </a:r>
            <a:r>
              <a:rPr lang="zh-CN" altLang="zh-CN" dirty="0"/>
              <a:t>数组中的</a:t>
            </a:r>
            <a:r>
              <a:rPr lang="zh-CN" altLang="zh-CN" dirty="0" smtClean="0"/>
              <a:t>元素</a:t>
            </a:r>
            <a:r>
              <a:rPr lang="zh-CN" altLang="en-US" dirty="0"/>
              <a:t>从</a:t>
            </a:r>
            <a:r>
              <a:rPr lang="zh-CN" altLang="zh-CN" dirty="0" smtClean="0"/>
              <a:t>小</a:t>
            </a:r>
            <a:r>
              <a:rPr lang="zh-CN" altLang="zh-CN" dirty="0"/>
              <a:t>的已排好序的子序列，更新到这个数组都有序的排序算法。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93643"/>
              </p:ext>
            </p:extLst>
          </p:nvPr>
        </p:nvGraphicFramePr>
        <p:xfrm>
          <a:off x="1173480" y="2257959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463252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9394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313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62982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0209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6832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13470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43648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42121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391492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43818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88914"/>
              </p:ext>
            </p:extLst>
          </p:nvPr>
        </p:nvGraphicFramePr>
        <p:xfrm>
          <a:off x="1173480" y="4473935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463252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9394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313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62982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0209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6832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13470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43648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42121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391492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43818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12085"/>
              </p:ext>
            </p:extLst>
          </p:nvPr>
        </p:nvGraphicFramePr>
        <p:xfrm>
          <a:off x="1173480" y="3334808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463252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9394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313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62982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0209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6832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13470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43648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42121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391492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43818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44901"/>
              </p:ext>
            </p:extLst>
          </p:nvPr>
        </p:nvGraphicFramePr>
        <p:xfrm>
          <a:off x="1173480" y="5613062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46325259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79939438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947313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62982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0209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6832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13470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43648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42121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391492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9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4381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26329"/>
              </p:ext>
            </p:extLst>
          </p:nvPr>
        </p:nvGraphicFramePr>
        <p:xfrm>
          <a:off x="2834640" y="5613062"/>
          <a:ext cx="32512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28567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8846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9202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3368717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3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</p:spPr>
            <p:txBody>
              <a:bodyPr wrap="square" lIns="121907" tIns="60953" rIns="121907" bIns="60953">
                <a:spAutoFit/>
              </a:bodyPr>
              <a:lstStyle/>
              <a:p>
                <a:pPr algn="r">
                  <a:lnSpc>
                    <a:spcPct val="130000"/>
                  </a:lnSpc>
                  <a:spcBef>
                    <a:spcPts val="800"/>
                  </a:spcBef>
                </a:pPr>
                <a:r>
                  <a:rPr lang="zh-CN" altLang="en-US" sz="3600" dirty="0" smtClean="0">
                    <a:sym typeface="+mn-lt"/>
                  </a:rPr>
                  <a:t>时间复杂度分析</a:t>
                </a:r>
                <a:r>
                  <a:rPr lang="en-US" altLang="zh-CN" sz="3600" dirty="0" smtClean="0">
                    <a:sym typeface="+mn-lt"/>
                  </a:rPr>
                  <a:t>—</a:t>
                </a:r>
                <a:r>
                  <a:rPr lang="zh-CN" altLang="en-US" sz="3600" dirty="0" smtClean="0">
                    <a:sym typeface="+mn-lt"/>
                  </a:rPr>
                  <a:t>最坏情况</a:t>
                </a:r>
                <a:r>
                  <a:rPr lang="en-US" altLang="zh-CN" sz="3600" dirty="0" smtClean="0">
                    <a:sym typeface="+mn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ym typeface="+mn-lt"/>
                  </a:rPr>
                  <a:t>)</a:t>
                </a:r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  <a:blipFill>
                <a:blip r:embed="rId3"/>
                <a:stretch>
                  <a:fillRect r="-214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插入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34566" y="2880618"/>
            <a:ext cx="5685234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from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=1 to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=n            </a:t>
            </a:r>
            <a:r>
              <a:rPr lang="en-US" altLang="zh-CN" sz="2800" dirty="0" smtClean="0">
                <a:latin typeface="+mj-ea"/>
                <a:ea typeface="+mj-ea"/>
              </a:rPr>
              <a:t>//n-1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</a:t>
            </a:r>
            <a:r>
              <a:rPr lang="en-US" altLang="zh-CN" sz="2800" dirty="0" err="1">
                <a:latin typeface="+mj-ea"/>
                <a:ea typeface="+mj-ea"/>
              </a:rPr>
              <a:t>tmp</a:t>
            </a:r>
            <a:r>
              <a:rPr lang="en-US" altLang="zh-CN" sz="2800" dirty="0">
                <a:latin typeface="+mj-ea"/>
                <a:ea typeface="+mj-ea"/>
              </a:rPr>
              <a:t>=a[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]  j=i-1       </a:t>
            </a:r>
            <a:r>
              <a:rPr lang="en-US" altLang="zh-CN" sz="2800" dirty="0" smtClean="0">
                <a:latin typeface="+mj-ea"/>
                <a:ea typeface="+mj-ea"/>
              </a:rPr>
              <a:t>//(</a:t>
            </a:r>
            <a:r>
              <a:rPr lang="en-US" altLang="zh-CN" sz="2800" dirty="0">
                <a:latin typeface="+mj-ea"/>
                <a:ea typeface="+mj-ea"/>
              </a:rPr>
              <a:t>n-1)*2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while </a:t>
            </a:r>
            <a:r>
              <a:rPr lang="en-US" altLang="zh-CN" sz="2800" dirty="0" err="1">
                <a:latin typeface="+mj-ea"/>
                <a:ea typeface="+mj-ea"/>
              </a:rPr>
              <a:t>tmp</a:t>
            </a:r>
            <a:r>
              <a:rPr lang="en-US" altLang="zh-CN" sz="2800" dirty="0">
                <a:latin typeface="+mj-ea"/>
                <a:ea typeface="+mj-ea"/>
              </a:rPr>
              <a:t>&lt;a[j]       </a:t>
            </a:r>
            <a:r>
              <a:rPr lang="en-US" altLang="zh-CN" sz="2800" dirty="0" smtClean="0">
                <a:latin typeface="+mj-ea"/>
                <a:ea typeface="+mj-ea"/>
              </a:rPr>
              <a:t>// </a:t>
            </a:r>
            <a:r>
              <a:rPr lang="en-US" altLang="zh-CN" sz="2800" dirty="0">
                <a:latin typeface="+mj-ea"/>
                <a:ea typeface="+mj-ea"/>
              </a:rPr>
              <a:t>c1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a[j+1]=a[j] j=j-1    </a:t>
            </a:r>
            <a:r>
              <a:rPr lang="en-US" altLang="zh-CN" sz="2800" dirty="0" smtClean="0">
                <a:latin typeface="+mj-ea"/>
                <a:ea typeface="+mj-ea"/>
              </a:rPr>
              <a:t>//c2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a[j+1]=</a:t>
            </a:r>
            <a:r>
              <a:rPr lang="en-US" altLang="zh-CN" sz="2800" dirty="0" err="1">
                <a:latin typeface="+mj-ea"/>
                <a:ea typeface="+mj-ea"/>
              </a:rPr>
              <a:t>tmp</a:t>
            </a:r>
            <a:r>
              <a:rPr lang="en-US" altLang="zh-CN" sz="2800" dirty="0">
                <a:latin typeface="+mj-ea"/>
                <a:ea typeface="+mj-ea"/>
              </a:rPr>
              <a:t>           </a:t>
            </a:r>
            <a:r>
              <a:rPr lang="en-US" altLang="zh-CN" sz="2800" dirty="0" smtClean="0">
                <a:latin typeface="+mj-ea"/>
                <a:ea typeface="+mj-ea"/>
              </a:rPr>
              <a:t>//n-1</a:t>
            </a:r>
            <a:endParaRPr lang="zh-CN" altLang="zh-CN" sz="2800" dirty="0">
              <a:latin typeface="+mj-ea"/>
              <a:ea typeface="+mj-ea"/>
            </a:endParaRPr>
          </a:p>
          <a:p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在最坏情况下，数组按降序排序，次数对于每个当前的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a[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a[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都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&lt;=a[j](j&lt;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)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，即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前面的所有元素，位置都要移动，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此时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c2=2*n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*(n-1)/2 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c1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=(n+2)*(n-1)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所以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总的时间复杂度为</a:t>
            </a:r>
          </a:p>
          <a:p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T=4*(n-1)+(n+2)*(n-1)+2*n*(n-1)/2=(2*n+6)*(n-1)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729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481741" y="1227363"/>
            <a:ext cx="6979920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>
                <a:sym typeface="+mn-lt"/>
              </a:rPr>
              <a:t>时间复杂度分析</a:t>
            </a:r>
            <a:r>
              <a:rPr lang="en-US" altLang="zh-CN" sz="3600" dirty="0" smtClean="0">
                <a:sym typeface="+mn-lt"/>
              </a:rPr>
              <a:t>—</a:t>
            </a:r>
            <a:r>
              <a:rPr lang="zh-CN" altLang="en-US" sz="3600" dirty="0" smtClean="0">
                <a:sym typeface="+mn-lt"/>
              </a:rPr>
              <a:t>最</a:t>
            </a:r>
            <a:r>
              <a:rPr lang="zh-CN" altLang="en-US" sz="3600" dirty="0">
                <a:sym typeface="+mn-lt"/>
              </a:rPr>
              <a:t>好</a:t>
            </a:r>
            <a:r>
              <a:rPr lang="zh-CN" altLang="en-US" sz="3600" dirty="0" smtClean="0">
                <a:sym typeface="+mn-lt"/>
              </a:rPr>
              <a:t>情况</a:t>
            </a:r>
            <a:r>
              <a:rPr lang="en-US" altLang="zh-CN" sz="3600" dirty="0" smtClean="0">
                <a:sym typeface="+mn-lt"/>
              </a:rPr>
              <a:t>O(n)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插入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880" y="2706130"/>
            <a:ext cx="5668063" cy="2277532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</a:rPr>
              <a:t>from </a:t>
            </a:r>
            <a:r>
              <a:rPr lang="en-US" altLang="zh-CN" sz="2800" dirty="0" err="1">
                <a:latin typeface="+mj-ea"/>
              </a:rPr>
              <a:t>i</a:t>
            </a:r>
            <a:r>
              <a:rPr lang="en-US" altLang="zh-CN" sz="2800" dirty="0">
                <a:latin typeface="+mj-ea"/>
              </a:rPr>
              <a:t>=1 to </a:t>
            </a:r>
            <a:r>
              <a:rPr lang="en-US" altLang="zh-CN" sz="2800" dirty="0" err="1">
                <a:latin typeface="+mj-ea"/>
              </a:rPr>
              <a:t>i</a:t>
            </a:r>
            <a:r>
              <a:rPr lang="en-US" altLang="zh-CN" sz="2800" dirty="0">
                <a:latin typeface="+mj-ea"/>
              </a:rPr>
              <a:t>=n            //n-1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</a:t>
            </a:r>
            <a:r>
              <a:rPr lang="en-US" altLang="zh-CN" sz="2800" dirty="0" err="1">
                <a:latin typeface="+mj-ea"/>
              </a:rPr>
              <a:t>tmp</a:t>
            </a:r>
            <a:r>
              <a:rPr lang="en-US" altLang="zh-CN" sz="2800" dirty="0">
                <a:latin typeface="+mj-ea"/>
              </a:rPr>
              <a:t>=a[</a:t>
            </a:r>
            <a:r>
              <a:rPr lang="en-US" altLang="zh-CN" sz="2800" dirty="0" err="1">
                <a:latin typeface="+mj-ea"/>
              </a:rPr>
              <a:t>i</a:t>
            </a:r>
            <a:r>
              <a:rPr lang="en-US" altLang="zh-CN" sz="2800" dirty="0">
                <a:latin typeface="+mj-ea"/>
              </a:rPr>
              <a:t>]  j=i-1       //(n-1)*2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while </a:t>
            </a:r>
            <a:r>
              <a:rPr lang="en-US" altLang="zh-CN" sz="2800" dirty="0" err="1">
                <a:latin typeface="+mj-ea"/>
              </a:rPr>
              <a:t>tmp</a:t>
            </a:r>
            <a:r>
              <a:rPr lang="en-US" altLang="zh-CN" sz="2800" dirty="0">
                <a:latin typeface="+mj-ea"/>
              </a:rPr>
              <a:t>&lt;a[j]       // c1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  a[j+1]=a[j] j=j-1    //c2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a[j+1]=</a:t>
            </a:r>
            <a:r>
              <a:rPr lang="en-US" altLang="zh-CN" sz="2800" dirty="0" err="1">
                <a:latin typeface="+mj-ea"/>
              </a:rPr>
              <a:t>tmp</a:t>
            </a:r>
            <a:r>
              <a:rPr lang="en-US" altLang="zh-CN" sz="2800" dirty="0">
                <a:latin typeface="+mj-ea"/>
              </a:rPr>
              <a:t>           //n-1</a:t>
            </a:r>
            <a:endParaRPr lang="zh-CN" altLang="zh-CN" sz="2800" dirty="0"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在最好情况下，数组已按从小到大排好，此时对于每个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a[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a[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都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&gt;=a[j] 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c1=n-1</a:t>
            </a: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c2=0</a:t>
            </a:r>
            <a:endParaRPr lang="zh-CN" altLang="zh-CN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所以总的时间复杂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度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T=5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*(n-1)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907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632960" y="1859280"/>
            <a:ext cx="5469274" cy="1743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快速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3510032" y="1015986"/>
            <a:ext cx="6880375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zh-CN" dirty="0"/>
              <a:t>快速排序是利用分治的思想</a:t>
            </a:r>
            <a:r>
              <a:rPr lang="zh-CN" altLang="zh-CN" dirty="0" smtClean="0"/>
              <a:t>，</a:t>
            </a:r>
            <a:r>
              <a:rPr lang="zh-CN" altLang="en-US" dirty="0"/>
              <a:t>按</a:t>
            </a:r>
            <a:r>
              <a:rPr lang="zh-CN" altLang="en-US" dirty="0" smtClean="0"/>
              <a:t>标杆元素的值，</a:t>
            </a:r>
            <a:r>
              <a:rPr lang="zh-CN" altLang="zh-CN" dirty="0" smtClean="0"/>
              <a:t>把数组分成</a:t>
            </a:r>
            <a:r>
              <a:rPr lang="zh-CN" altLang="en-US" dirty="0" smtClean="0"/>
              <a:t>左</a:t>
            </a:r>
            <a:r>
              <a:rPr lang="zh-CN" altLang="zh-CN" dirty="0" smtClean="0"/>
              <a:t>右部</a:t>
            </a:r>
            <a:r>
              <a:rPr lang="zh-CN" altLang="zh-CN" dirty="0"/>
              <a:t>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再对子序列进行递归处理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直到相邻元素都有序</a:t>
            </a:r>
            <a:r>
              <a:rPr lang="zh-CN" altLang="zh-CN" dirty="0" smtClean="0"/>
              <a:t>的</a:t>
            </a:r>
            <a:r>
              <a:rPr lang="zh-CN" altLang="zh-CN" dirty="0"/>
              <a:t>排序算法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21C4AB7F-8DE5-4A55-9197-F57111EF6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85171"/>
              </p:ext>
            </p:extLst>
          </p:nvPr>
        </p:nvGraphicFramePr>
        <p:xfrm>
          <a:off x="1666839" y="1970092"/>
          <a:ext cx="8128000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969846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15448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6679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104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000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52523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2270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450654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68786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84AAB01D-7B49-4E34-8D7D-074C019CA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96626"/>
              </p:ext>
            </p:extLst>
          </p:nvPr>
        </p:nvGraphicFramePr>
        <p:xfrm>
          <a:off x="1666839" y="3055942"/>
          <a:ext cx="8128000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969846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15448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6679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104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000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52523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2270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450654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68786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1C8F8205-FF2E-4614-BDD2-236A37120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54304"/>
              </p:ext>
            </p:extLst>
          </p:nvPr>
        </p:nvGraphicFramePr>
        <p:xfrm>
          <a:off x="1666839" y="5972768"/>
          <a:ext cx="8128000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969846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15448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6679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5104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000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52523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2270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450654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68786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5578C2E-E412-4711-A898-DE1BE19DF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0663"/>
              </p:ext>
            </p:extLst>
          </p:nvPr>
        </p:nvGraphicFramePr>
        <p:xfrm>
          <a:off x="1666839" y="4226488"/>
          <a:ext cx="3037284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2428">
                  <a:extLst>
                    <a:ext uri="{9D8B030D-6E8A-4147-A177-3AD203B41FA5}">
                      <a16:colId xmlns:a16="http://schemas.microsoft.com/office/drawing/2014/main" val="668133656"/>
                    </a:ext>
                  </a:extLst>
                </a:gridCol>
                <a:gridCol w="1012428">
                  <a:extLst>
                    <a:ext uri="{9D8B030D-6E8A-4147-A177-3AD203B41FA5}">
                      <a16:colId xmlns:a16="http://schemas.microsoft.com/office/drawing/2014/main" val="3558423748"/>
                    </a:ext>
                  </a:extLst>
                </a:gridCol>
                <a:gridCol w="1012428">
                  <a:extLst>
                    <a:ext uri="{9D8B030D-6E8A-4147-A177-3AD203B41FA5}">
                      <a16:colId xmlns:a16="http://schemas.microsoft.com/office/drawing/2014/main" val="2479141167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425629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B91461A1-29C6-41AF-88D2-DC72350A5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06826"/>
              </p:ext>
            </p:extLst>
          </p:nvPr>
        </p:nvGraphicFramePr>
        <p:xfrm>
          <a:off x="5730839" y="4226488"/>
          <a:ext cx="4064000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68883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66979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57522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6355539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31411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565C2E14-49AD-4166-9566-C2838EF94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48459"/>
              </p:ext>
            </p:extLst>
          </p:nvPr>
        </p:nvGraphicFramePr>
        <p:xfrm>
          <a:off x="1666839" y="3048000"/>
          <a:ext cx="1021359" cy="56459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1359">
                  <a:extLst>
                    <a:ext uri="{9D8B030D-6E8A-4147-A177-3AD203B41FA5}">
                      <a16:colId xmlns:a16="http://schemas.microsoft.com/office/drawing/2014/main" val="1012013239"/>
                    </a:ext>
                  </a:extLst>
                </a:gridCol>
              </a:tblGrid>
              <a:tr h="5645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35917"/>
                  </a:ext>
                </a:extLst>
              </a:tr>
            </a:tbl>
          </a:graphicData>
        </a:graphic>
      </p:graphicFrame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0F89043F-D54F-4EBE-9960-77308270C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2933"/>
              </p:ext>
            </p:extLst>
          </p:nvPr>
        </p:nvGraphicFramePr>
        <p:xfrm>
          <a:off x="5750286" y="3060711"/>
          <a:ext cx="999330" cy="5661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9330">
                  <a:extLst>
                    <a:ext uri="{9D8B030D-6E8A-4147-A177-3AD203B41FA5}">
                      <a16:colId xmlns:a16="http://schemas.microsoft.com/office/drawing/2014/main" val="1012013239"/>
                    </a:ext>
                  </a:extLst>
                </a:gridCol>
              </a:tblGrid>
              <a:tr h="5661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35917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10A0026-6AFB-4983-9C02-B93234E1096E}"/>
              </a:ext>
            </a:extLst>
          </p:cNvPr>
          <p:cNvCxnSpPr/>
          <p:nvPr/>
        </p:nvCxnSpPr>
        <p:spPr>
          <a:xfrm>
            <a:off x="3185481" y="4802222"/>
            <a:ext cx="0" cy="1170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2FBF4F8-FEC4-4764-87CD-09943536D267}"/>
              </a:ext>
            </a:extLst>
          </p:cNvPr>
          <p:cNvCxnSpPr>
            <a:cxnSpLocks/>
          </p:cNvCxnSpPr>
          <p:nvPr/>
        </p:nvCxnSpPr>
        <p:spPr>
          <a:xfrm>
            <a:off x="5233356" y="3641215"/>
            <a:ext cx="0" cy="2331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EF00D76-FA59-4F26-9467-DB4DD8144960}"/>
              </a:ext>
            </a:extLst>
          </p:cNvPr>
          <p:cNvCxnSpPr/>
          <p:nvPr/>
        </p:nvCxnSpPr>
        <p:spPr>
          <a:xfrm>
            <a:off x="6262056" y="5377955"/>
            <a:ext cx="0" cy="594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80E7E7CF-6F41-4FE3-9E7C-9D8183069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25169"/>
              </p:ext>
            </p:extLst>
          </p:nvPr>
        </p:nvGraphicFramePr>
        <p:xfrm>
          <a:off x="1682914" y="4240796"/>
          <a:ext cx="1005284" cy="561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5284">
                  <a:extLst>
                    <a:ext uri="{9D8B030D-6E8A-4147-A177-3AD203B41FA5}">
                      <a16:colId xmlns:a16="http://schemas.microsoft.com/office/drawing/2014/main" val="1012013239"/>
                    </a:ext>
                  </a:extLst>
                </a:gridCol>
              </a:tblGrid>
              <a:tr h="5614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35917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4D7DDDE9-05EA-4C07-AF8B-B7DE5B53B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69274"/>
              </p:ext>
            </p:extLst>
          </p:nvPr>
        </p:nvGraphicFramePr>
        <p:xfrm>
          <a:off x="3680583" y="4240288"/>
          <a:ext cx="1021159" cy="5523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1159">
                  <a:extLst>
                    <a:ext uri="{9D8B030D-6E8A-4147-A177-3AD203B41FA5}">
                      <a16:colId xmlns:a16="http://schemas.microsoft.com/office/drawing/2014/main" val="1012013239"/>
                    </a:ext>
                  </a:extLst>
                </a:gridCol>
              </a:tblGrid>
              <a:tr h="5523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35917"/>
                  </a:ext>
                </a:extLst>
              </a:tr>
            </a:tbl>
          </a:graphicData>
        </a:graphic>
      </p:graphicFrame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508EE01D-A82B-455B-A75A-474E67D18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97232"/>
              </p:ext>
            </p:extLst>
          </p:nvPr>
        </p:nvGraphicFramePr>
        <p:xfrm>
          <a:off x="5750286" y="4226487"/>
          <a:ext cx="999330" cy="5661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9330">
                  <a:extLst>
                    <a:ext uri="{9D8B030D-6E8A-4147-A177-3AD203B41FA5}">
                      <a16:colId xmlns:a16="http://schemas.microsoft.com/office/drawing/2014/main" val="1012013239"/>
                    </a:ext>
                  </a:extLst>
                </a:gridCol>
              </a:tblGrid>
              <a:tr h="5661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35917"/>
                  </a:ext>
                </a:extLst>
              </a:tr>
            </a:tbl>
          </a:graphicData>
        </a:graphic>
      </p:graphicFrame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2B7B1AC-F2E2-4840-9450-6E8CFBA155DC}"/>
              </a:ext>
            </a:extLst>
          </p:cNvPr>
          <p:cNvCxnSpPr/>
          <p:nvPr/>
        </p:nvCxnSpPr>
        <p:spPr>
          <a:xfrm>
            <a:off x="2126816" y="4792682"/>
            <a:ext cx="0" cy="1170546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71E440E-A5D3-4FEF-956A-5F07F03B0FE8}"/>
              </a:ext>
            </a:extLst>
          </p:cNvPr>
          <p:cNvCxnSpPr/>
          <p:nvPr/>
        </p:nvCxnSpPr>
        <p:spPr>
          <a:xfrm>
            <a:off x="4192353" y="4792682"/>
            <a:ext cx="0" cy="1170546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AD048D5-8042-4776-8532-757D133FDF52}"/>
              </a:ext>
            </a:extLst>
          </p:cNvPr>
          <p:cNvCxnSpPr/>
          <p:nvPr/>
        </p:nvCxnSpPr>
        <p:spPr>
          <a:xfrm>
            <a:off x="9220361" y="4802221"/>
            <a:ext cx="15079" cy="1161007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99493"/>
              </p:ext>
            </p:extLst>
          </p:nvPr>
        </p:nvGraphicFramePr>
        <p:xfrm>
          <a:off x="5762590" y="5109167"/>
          <a:ext cx="3048000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50502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2153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5588437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77418"/>
                  </a:ext>
                </a:extLst>
              </a:tr>
            </a:tbl>
          </a:graphicData>
        </a:graphic>
      </p:graphicFrame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508EE01D-A82B-455B-A75A-474E67D18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95380"/>
              </p:ext>
            </p:extLst>
          </p:nvPr>
        </p:nvGraphicFramePr>
        <p:xfrm>
          <a:off x="5783151" y="5128246"/>
          <a:ext cx="990675" cy="5661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0675">
                  <a:extLst>
                    <a:ext uri="{9D8B030D-6E8A-4147-A177-3AD203B41FA5}">
                      <a16:colId xmlns:a16="http://schemas.microsoft.com/office/drawing/2014/main" val="1012013239"/>
                    </a:ext>
                  </a:extLst>
                </a:gridCol>
              </a:tblGrid>
              <a:tr h="5661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3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836785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228600" y="1153535"/>
            <a:ext cx="1905000" cy="7721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/>
              <a:t>伪代码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快速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54669" y="1984838"/>
            <a:ext cx="5441394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 err="1">
                <a:latin typeface="+mj-ea"/>
                <a:ea typeface="+mj-ea"/>
              </a:rPr>
              <a:t>quickSort</a:t>
            </a:r>
            <a:r>
              <a:rPr lang="en-US" altLang="zh-CN" sz="2800" dirty="0">
                <a:latin typeface="+mj-ea"/>
                <a:ea typeface="+mj-ea"/>
              </a:rPr>
              <a:t>(</a:t>
            </a:r>
            <a:r>
              <a:rPr lang="en-US" altLang="zh-CN" sz="2800" dirty="0" err="1">
                <a:latin typeface="+mj-ea"/>
                <a:ea typeface="+mj-ea"/>
              </a:rPr>
              <a:t>l,r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if  l&lt;r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m=partition(</a:t>
            </a:r>
            <a:r>
              <a:rPr lang="en-US" altLang="zh-CN" sz="2800" dirty="0" err="1">
                <a:latin typeface="+mj-ea"/>
                <a:ea typeface="+mj-ea"/>
              </a:rPr>
              <a:t>l,r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</a:t>
            </a:r>
            <a:r>
              <a:rPr lang="en-US" altLang="zh-CN" sz="2800" dirty="0" err="1">
                <a:latin typeface="+mj-ea"/>
                <a:ea typeface="+mj-ea"/>
              </a:rPr>
              <a:t>quickSort</a:t>
            </a:r>
            <a:r>
              <a:rPr lang="en-US" altLang="zh-CN" sz="2800" dirty="0">
                <a:latin typeface="+mj-ea"/>
                <a:ea typeface="+mj-ea"/>
              </a:rPr>
              <a:t>(l,m-1)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</a:t>
            </a:r>
            <a:r>
              <a:rPr lang="en-US" altLang="zh-CN" sz="2800" dirty="0" err="1">
                <a:latin typeface="+mj-ea"/>
                <a:ea typeface="+mj-ea"/>
              </a:rPr>
              <a:t>quickSort</a:t>
            </a:r>
            <a:r>
              <a:rPr lang="en-US" altLang="zh-CN" sz="2800" dirty="0">
                <a:latin typeface="+mj-ea"/>
                <a:ea typeface="+mj-ea"/>
              </a:rPr>
              <a:t>(m+1,r)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14096" y="1539595"/>
            <a:ext cx="6038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partition(</a:t>
            </a:r>
            <a:r>
              <a:rPr lang="en-US" altLang="zh-CN" sz="2800" dirty="0" err="1">
                <a:latin typeface="+mj-ea"/>
                <a:ea typeface="+mj-ea"/>
              </a:rPr>
              <a:t>l,r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v=a[l]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while l&lt;r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while l&lt;r And a[r]&gt;=v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        r-</a:t>
            </a:r>
            <a:r>
              <a:rPr lang="en-US" altLang="zh-CN" sz="2800" dirty="0">
                <a:latin typeface="+mj-ea"/>
                <a:ea typeface="+mj-ea"/>
              </a:rPr>
              <a:t>-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</a:t>
            </a:r>
            <a:r>
              <a:rPr lang="en-US" altLang="zh-CN" sz="2800" dirty="0" smtClean="0">
                <a:latin typeface="+mj-ea"/>
                <a:ea typeface="+mj-ea"/>
              </a:rPr>
              <a:t>a[l</a:t>
            </a:r>
            <a:r>
              <a:rPr lang="en-US" altLang="zh-CN" sz="2800" dirty="0">
                <a:latin typeface="+mj-ea"/>
                <a:ea typeface="+mj-ea"/>
              </a:rPr>
              <a:t>]=a[r]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</a:t>
            </a:r>
            <a:r>
              <a:rPr lang="en-US" altLang="zh-CN" sz="2800" dirty="0" smtClean="0">
                <a:latin typeface="+mj-ea"/>
                <a:ea typeface="+mj-ea"/>
              </a:rPr>
              <a:t>while </a:t>
            </a:r>
            <a:r>
              <a:rPr lang="en-US" altLang="zh-CN" sz="2800" dirty="0">
                <a:latin typeface="+mj-ea"/>
                <a:ea typeface="+mj-ea"/>
              </a:rPr>
              <a:t>l&lt;r And a[l]&lt;=v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   l++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</a:t>
            </a:r>
            <a:r>
              <a:rPr lang="en-US" altLang="zh-CN" sz="2800" dirty="0" smtClean="0">
                <a:latin typeface="+mj-ea"/>
                <a:ea typeface="+mj-ea"/>
              </a:rPr>
              <a:t>a[r</a:t>
            </a:r>
            <a:r>
              <a:rPr lang="en-US" altLang="zh-CN" sz="2800" dirty="0">
                <a:latin typeface="+mj-ea"/>
                <a:ea typeface="+mj-ea"/>
              </a:rPr>
              <a:t>]=a[l]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a[r]=a[l]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a[l]=v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return l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32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6"/>
          <a:srcRect l="41920" t="6248" r="6951" b="65626"/>
          <a:stretch>
            <a:fillRect/>
          </a:stretch>
        </p:blipFill>
        <p:spPr>
          <a:xfrm>
            <a:off x="-37021" y="0"/>
            <a:ext cx="123317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01003" y="2277089"/>
            <a:ext cx="12834640" cy="2476267"/>
            <a:chOff x="22860" y="2040521"/>
            <a:chExt cx="12169140" cy="2347997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22860" y="2652734"/>
              <a:ext cx="12169140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1097912" y="2040521"/>
              <a:ext cx="1224425" cy="1224425"/>
            </a:xfrm>
            <a:prstGeom prst="ellipse">
              <a:avLst/>
            </a:prstGeom>
            <a:gradFill>
              <a:gsLst>
                <a:gs pos="0">
                  <a:srgbClr val="C5E2FF"/>
                </a:gs>
                <a:gs pos="52000">
                  <a:srgbClr val="D9D3FF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0"/>
            </a:gradFill>
            <a:ln w="38100">
              <a:noFill/>
            </a:ln>
            <a:effectLst>
              <a:outerShdw blurRad="152400" dist="1270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TextBox 85"/>
            <p:cNvSpPr txBox="1"/>
            <p:nvPr/>
          </p:nvSpPr>
          <p:spPr>
            <a:xfrm>
              <a:off x="1311003" y="2268012"/>
              <a:ext cx="798243" cy="75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600" dirty="0">
                  <a:solidFill>
                    <a:srgbClr val="2C9EFF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4581643" y="2112509"/>
              <a:ext cx="1224425" cy="1224425"/>
            </a:xfrm>
            <a:prstGeom prst="ellipse">
              <a:avLst/>
            </a:prstGeom>
            <a:gradFill>
              <a:gsLst>
                <a:gs pos="0">
                  <a:srgbClr val="C5E2FF"/>
                </a:gs>
                <a:gs pos="52000">
                  <a:srgbClr val="D9D3FF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0"/>
            </a:gradFill>
            <a:ln w="38100">
              <a:noFill/>
            </a:ln>
            <a:effectLst>
              <a:outerShdw blurRad="152400" dist="1270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864614" y="2040521"/>
              <a:ext cx="1224425" cy="1224425"/>
            </a:xfrm>
            <a:prstGeom prst="ellipse">
              <a:avLst/>
            </a:prstGeom>
            <a:gradFill>
              <a:gsLst>
                <a:gs pos="0">
                  <a:srgbClr val="C5E2FF"/>
                </a:gs>
                <a:gs pos="52000">
                  <a:srgbClr val="D9D3FF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0"/>
            </a:gradFill>
            <a:ln w="38100">
              <a:noFill/>
            </a:ln>
            <a:effectLst>
              <a:outerShdw blurRad="152400" dist="1270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TextBox 94"/>
            <p:cNvSpPr txBox="1"/>
            <p:nvPr/>
          </p:nvSpPr>
          <p:spPr>
            <a:xfrm>
              <a:off x="4820527" y="2268012"/>
              <a:ext cx="798243" cy="7587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600" dirty="0">
                  <a:solidFill>
                    <a:srgbClr val="2C9EFF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50" name="TextBox 95"/>
            <p:cNvSpPr txBox="1"/>
            <p:nvPr/>
          </p:nvSpPr>
          <p:spPr>
            <a:xfrm>
              <a:off x="8077705" y="2255845"/>
              <a:ext cx="798243" cy="75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600" dirty="0">
                  <a:solidFill>
                    <a:srgbClr val="2C9EFF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749" y="3919041"/>
              <a:ext cx="2362749" cy="452343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tabLst>
                  <a:tab pos="1081405" algn="l"/>
                </a:tabLst>
                <a:defRPr/>
              </a:pPr>
              <a:r>
                <a:rPr lang="zh-CN" altLang="en-US" sz="2800" b="1" kern="0" dirty="0" smtClean="0">
                  <a:solidFill>
                    <a:srgbClr val="0070C0"/>
                  </a:solidFill>
                  <a:cs typeface="+mn-ea"/>
                  <a:sym typeface="+mn-lt"/>
                </a:rPr>
                <a:t>各排序算法原理</a:t>
              </a:r>
              <a:endParaRPr lang="en-US" sz="2800" b="1" kern="0" dirty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38273" y="3936175"/>
              <a:ext cx="2362749" cy="452343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tabLst>
                  <a:tab pos="1081405" algn="l"/>
                </a:tabLst>
                <a:defRPr/>
              </a:pPr>
              <a:r>
                <a:rPr lang="zh-CN" altLang="en-US" sz="2800" b="1" kern="0" dirty="0" smtClean="0">
                  <a:solidFill>
                    <a:srgbClr val="0070C0"/>
                  </a:solidFill>
                  <a:cs typeface="+mn-ea"/>
                  <a:sym typeface="+mn-lt"/>
                </a:rPr>
                <a:t>实验结果与分析</a:t>
              </a:r>
              <a:endParaRPr lang="en-US" sz="2800" b="1" kern="0" dirty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95451" y="3914308"/>
              <a:ext cx="2362749" cy="452343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tabLst>
                  <a:tab pos="1081405" algn="l"/>
                </a:tabLst>
                <a:defRPr/>
              </a:pPr>
              <a:r>
                <a:rPr lang="zh-CN" altLang="en-US" sz="2800" b="1" kern="0" dirty="0" smtClean="0">
                  <a:solidFill>
                    <a:srgbClr val="0070C0"/>
                  </a:solidFill>
                  <a:cs typeface="+mn-ea"/>
                  <a:sym typeface="+mn-lt"/>
                </a:rPr>
                <a:t>问题解决</a:t>
              </a:r>
              <a:endParaRPr lang="en-US" sz="2800" b="1" kern="0" dirty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5" name="MH_Others_1"/>
          <p:cNvSpPr txBox="1"/>
          <p:nvPr>
            <p:custDataLst>
              <p:tags r:id="rId2"/>
            </p:custDataLst>
          </p:nvPr>
        </p:nvSpPr>
        <p:spPr>
          <a:xfrm>
            <a:off x="4501048" y="660643"/>
            <a:ext cx="2117275" cy="6537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76" name="MH_Others_2"/>
          <p:cNvSpPr txBox="1"/>
          <p:nvPr>
            <p:custDataLst>
              <p:tags r:id="rId3"/>
            </p:custDataLst>
          </p:nvPr>
        </p:nvSpPr>
        <p:spPr>
          <a:xfrm>
            <a:off x="4375364" y="1273710"/>
            <a:ext cx="2613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</p:spPr>
            <p:txBody>
              <a:bodyPr wrap="square" lIns="121907" tIns="60953" rIns="121907" bIns="60953">
                <a:spAutoFit/>
              </a:bodyPr>
              <a:lstStyle/>
              <a:p>
                <a:pPr algn="r">
                  <a:lnSpc>
                    <a:spcPct val="130000"/>
                  </a:lnSpc>
                  <a:spcBef>
                    <a:spcPts val="800"/>
                  </a:spcBef>
                </a:pPr>
                <a:r>
                  <a:rPr lang="zh-CN" altLang="en-US" sz="3600" dirty="0" smtClean="0">
                    <a:sym typeface="+mn-lt"/>
                  </a:rPr>
                  <a:t>时间复杂度分析</a:t>
                </a:r>
                <a:r>
                  <a:rPr lang="en-US" altLang="zh-CN" sz="3600" dirty="0" smtClean="0">
                    <a:sym typeface="+mn-lt"/>
                  </a:rPr>
                  <a:t>—</a:t>
                </a:r>
                <a:r>
                  <a:rPr lang="zh-CN" altLang="en-US" sz="3600" dirty="0" smtClean="0">
                    <a:sym typeface="+mn-lt"/>
                  </a:rPr>
                  <a:t>最坏情况</a:t>
                </a:r>
                <a:r>
                  <a:rPr lang="en-US" altLang="zh-CN" sz="3600" dirty="0" smtClean="0">
                    <a:sym typeface="+mn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ym typeface="+mn-lt"/>
                  </a:rPr>
                  <a:t>)</a:t>
                </a:r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  <a:blipFill>
                <a:blip r:embed="rId3"/>
                <a:stretch>
                  <a:fillRect r="-214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快速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34566" y="2880618"/>
            <a:ext cx="5685234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</a:t>
            </a:r>
            <a:r>
              <a:rPr lang="en-US" altLang="zh-CN" sz="2800" dirty="0" err="1">
                <a:latin typeface="+mj-ea"/>
              </a:rPr>
              <a:t>l,r</a:t>
            </a:r>
            <a:r>
              <a:rPr lang="en-US" altLang="zh-CN" sz="2800" dirty="0">
                <a:latin typeface="+mj-ea"/>
              </a:rPr>
              <a:t>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if  l&lt;r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m=partition(</a:t>
            </a:r>
            <a:r>
              <a:rPr lang="en-US" altLang="zh-CN" sz="2800" dirty="0" err="1">
                <a:latin typeface="+mj-ea"/>
              </a:rPr>
              <a:t>l,r</a:t>
            </a:r>
            <a:r>
              <a:rPr lang="en-US" altLang="zh-CN" sz="2800" dirty="0">
                <a:latin typeface="+mj-ea"/>
              </a:rPr>
              <a:t>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</a:t>
            </a:r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(l,m-1)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</a:t>
            </a:r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(m+1,r)</a:t>
            </a:r>
            <a:endParaRPr lang="zh-CN" altLang="zh-CN" sz="2800" dirty="0">
              <a:latin typeface="+mj-ea"/>
            </a:endParaRPr>
          </a:p>
          <a:p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在最坏情况下，数组的排序为降序排序，每次划分只得到一个比上一次划分少了一个数的子序列，整个过程需要执行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n-1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次调用，且第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次划分需要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n-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次关键字的比较，才能找出划分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枢轴</a:t>
            </a:r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整个过程所需时间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为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∑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(n-</a:t>
            </a:r>
            <a:r>
              <a:rPr lang="en-US" altLang="zh-CN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)(</a:t>
            </a:r>
            <a:r>
              <a:rPr lang="en-US" altLang="zh-CN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=1,2…n-1)=n*(n-1)/2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98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396240" y="1217104"/>
            <a:ext cx="7711440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>
                <a:sym typeface="+mn-lt"/>
              </a:rPr>
              <a:t>时间复杂度分析</a:t>
            </a:r>
            <a:r>
              <a:rPr lang="en-US" altLang="zh-CN" sz="3600" dirty="0" smtClean="0">
                <a:sym typeface="+mn-lt"/>
              </a:rPr>
              <a:t>—</a:t>
            </a:r>
            <a:r>
              <a:rPr lang="zh-CN" altLang="en-US" sz="3600" dirty="0" smtClean="0">
                <a:sym typeface="+mn-lt"/>
              </a:rPr>
              <a:t>最</a:t>
            </a:r>
            <a:r>
              <a:rPr lang="zh-CN" altLang="en-US" sz="3600" dirty="0">
                <a:sym typeface="+mn-lt"/>
              </a:rPr>
              <a:t>好</a:t>
            </a:r>
            <a:r>
              <a:rPr lang="zh-CN" altLang="en-US" sz="3600" dirty="0" smtClean="0">
                <a:sym typeface="+mn-lt"/>
              </a:rPr>
              <a:t>情况</a:t>
            </a:r>
            <a:r>
              <a:rPr lang="en-US" altLang="zh-CN" sz="3600" dirty="0" smtClean="0">
                <a:sym typeface="+mn-lt"/>
              </a:rPr>
              <a:t>O(</a:t>
            </a:r>
            <a:r>
              <a:rPr lang="en-US" altLang="zh-CN" sz="3600" dirty="0" err="1" smtClean="0">
                <a:sym typeface="+mn-lt"/>
              </a:rPr>
              <a:t>nlogn</a:t>
            </a:r>
            <a:r>
              <a:rPr lang="en-US" altLang="zh-CN" sz="3600" dirty="0" smtClean="0">
                <a:sym typeface="+mn-lt"/>
              </a:rPr>
              <a:t>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快速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880" y="2706130"/>
            <a:ext cx="5668063" cy="2277532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</a:t>
            </a:r>
            <a:r>
              <a:rPr lang="en-US" altLang="zh-CN" sz="2800" dirty="0" err="1">
                <a:latin typeface="+mj-ea"/>
              </a:rPr>
              <a:t>l,r</a:t>
            </a:r>
            <a:r>
              <a:rPr lang="en-US" altLang="zh-CN" sz="2800" dirty="0">
                <a:latin typeface="+mj-ea"/>
              </a:rPr>
              <a:t>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if  l&lt;r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m=partition(</a:t>
            </a:r>
            <a:r>
              <a:rPr lang="en-US" altLang="zh-CN" sz="2800" dirty="0" err="1">
                <a:latin typeface="+mj-ea"/>
              </a:rPr>
              <a:t>l,r</a:t>
            </a:r>
            <a:r>
              <a:rPr lang="en-US" altLang="zh-CN" sz="2800" dirty="0">
                <a:latin typeface="+mj-ea"/>
              </a:rPr>
              <a:t>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</a:t>
            </a:r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(l,m-1)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</a:t>
            </a:r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(m+1,r)</a:t>
            </a:r>
            <a:endParaRPr lang="zh-CN" altLang="zh-CN" sz="2800" dirty="0"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867400" y="2706130"/>
                <a:ext cx="63246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在最好情况下，每次划分都很均衡，那么其递归树的深度为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𝑙𝑜𝑔</m:t>
                    </m:r>
                    <m:r>
                      <a:rPr lang="en-US" altLang="zh-CN" sz="280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lang="en-US" altLang="zh-CN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en-US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次，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，第一次划分将数组分为两部分，其划分时间为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，可知在最好情况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下</a:t>
                </a:r>
                <a:endParaRPr lang="en-US" altLang="zh-CN" sz="28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T(n)=2T(n/2)+n </a:t>
                </a:r>
              </a:p>
              <a:p>
                <a:r>
                  <a:rPr lang="en-US" altLang="zh-CN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T(1)=0</a:t>
                </a:r>
              </a:p>
              <a:p>
                <a:r>
                  <a:rPr lang="zh-CN" altLang="en-US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由此推出</a:t>
                </a:r>
                <a:endParaRPr lang="en-US" altLang="zh-CN" sz="28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T(n)=n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𝑙𝑜𝑔</m:t>
                    </m:r>
                    <m:r>
                      <a:rPr lang="en-US" altLang="zh-CN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lang="en-US" altLang="zh-CN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n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706130"/>
                <a:ext cx="6324600" cy="3539430"/>
              </a:xfrm>
              <a:prstGeom prst="rect">
                <a:avLst/>
              </a:prstGeom>
              <a:blipFill>
                <a:blip r:embed="rId3"/>
                <a:stretch>
                  <a:fillRect l="-2025" t="-1893" b="-3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3"/>
          <a:srcRect l="46037" t="23939" r="12606" b="52969"/>
          <a:stretch>
            <a:fillRect/>
          </a:stretch>
        </p:blipFill>
        <p:spPr>
          <a:xfrm rot="10800000">
            <a:off x="-124460" y="-94615"/>
            <a:ext cx="12316460" cy="695261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036587" y="3025499"/>
            <a:ext cx="3823733" cy="11387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PART  </a:t>
            </a:r>
            <a:r>
              <a:rPr lang="en-US" altLang="zh-CN" sz="66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3825311" y="3982943"/>
            <a:ext cx="246280" cy="80021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88342" y="4793610"/>
            <a:ext cx="4720220" cy="0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1"/>
          <p:cNvSpPr txBox="1"/>
          <p:nvPr/>
        </p:nvSpPr>
        <p:spPr>
          <a:xfrm>
            <a:off x="2579330" y="4255001"/>
            <a:ext cx="3120430" cy="538609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  <a:tabLst>
                <a:tab pos="1081405" algn="l"/>
              </a:tabLst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cs typeface="+mn-ea"/>
                <a:sym typeface="+mn-lt"/>
              </a:rPr>
              <a:t>实验结果与分析</a:t>
            </a:r>
            <a:endParaRPr lang="en-US" sz="32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733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94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14394" y="2025276"/>
            <a:ext cx="32003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理论时间的计算方法：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以</a:t>
            </a:r>
            <a:r>
              <a:rPr lang="zh-CN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输入规模为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10000</a:t>
            </a:r>
            <a:r>
              <a:rPr lang="zh-CN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的数据运行时间为基准点，计算输入规模为其他值的理论运行时间，画出不同规模数据的理论运行时间曲线，并与实测的效率曲线进行比较。经验分析与理论分析是否一致</a:t>
            </a:r>
            <a:endParaRPr lang="zh-C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5108" y="2482661"/>
            <a:ext cx="377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理论耗时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4982" y="2472000"/>
            <a:ext cx="3826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理论次数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7319"/>
            <a:ext cx="8227654" cy="11058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6680" y="1013574"/>
            <a:ext cx="10467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以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n=10000, n=20000, n=30000, n=40000, 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n=50000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随机产生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组测试样本，统计不同排序算法在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个样本上的平均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运行时间</a:t>
            </a:r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，并和理论时间做比较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>
          <a:xfrm flipV="1">
            <a:off x="2249892" y="2764386"/>
            <a:ext cx="2364277" cy="1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822960"/>
            <a:ext cx="8610600" cy="6035039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822960"/>
            <a:ext cx="8610601" cy="6035039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599" y="822960"/>
            <a:ext cx="8610602" cy="603504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1371598" y="822959"/>
            <a:ext cx="8610603" cy="603503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6"/>
          <a:stretch>
            <a:fillRect/>
          </a:stretch>
        </p:blipFill>
        <p:spPr>
          <a:xfrm>
            <a:off x="1371597" y="822956"/>
            <a:ext cx="8610603" cy="60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2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1262768" y="2831052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438">
              <a:defRPr/>
            </a:pPr>
            <a:endParaRPr lang="zh-CN" altLang="en-US" sz="23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617157" y="1489511"/>
            <a:ext cx="1253064" cy="1334512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A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01" y="911244"/>
            <a:ext cx="6544290" cy="11565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001" y="2525982"/>
            <a:ext cx="6544290" cy="393353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0520" y="3015418"/>
            <a:ext cx="4358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选择排序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实验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得到的排序时间与理论情况基本相同；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从</a:t>
            </a:r>
            <a:r>
              <a:rPr lang="zh-CN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右边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函数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图像和数据对比，还可发现，实际耗时与理论耗时相互浮动，无明显大小关系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8811" y="3568831"/>
            <a:ext cx="416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y = 2E-06x</a:t>
            </a:r>
            <a:r>
              <a:rPr lang="en-US" altLang="zh-CN" baseline="30000" dirty="0">
                <a:latin typeface="+mj-ea"/>
                <a:ea typeface="+mj-ea"/>
              </a:rPr>
              <a:t>2</a:t>
            </a:r>
            <a:r>
              <a:rPr lang="en-US" altLang="zh-CN" dirty="0">
                <a:latin typeface="+mj-ea"/>
                <a:ea typeface="+mj-ea"/>
              </a:rPr>
              <a:t> - 0.0087x + 81.638</a:t>
            </a:r>
          </a:p>
          <a:p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154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1262768" y="2831052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438">
              <a:defRPr/>
            </a:pPr>
            <a:endParaRPr lang="zh-CN" altLang="en-US" sz="23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617157" y="1489511"/>
            <a:ext cx="1253064" cy="1334512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B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50520" y="3015418"/>
            <a:ext cx="4358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冒泡排序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误差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比较大，且由以下图像对比和表格可看出，理论耗时明显低于实际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耗时，</a:t>
            </a:r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这是因为随着数据的增大，数据交换次数随着增多；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与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选择排序对比，选择排序在实际耗时会小一些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01" y="946648"/>
            <a:ext cx="6530876" cy="1085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01" y="2567692"/>
            <a:ext cx="6544290" cy="39335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3610" y="3607871"/>
            <a:ext cx="353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y = 6E-06x</a:t>
            </a:r>
            <a:r>
              <a:rPr lang="zh-CN" altLang="en-US" baseline="30000" dirty="0"/>
              <a:t>2</a:t>
            </a:r>
            <a:r>
              <a:rPr lang="zh-CN" altLang="en-US" dirty="0"/>
              <a:t> - 0.0605x + 379.86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76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1262768" y="2831052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438">
              <a:defRPr/>
            </a:pPr>
            <a:endParaRPr lang="zh-CN" altLang="en-US" sz="23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617157" y="1489511"/>
            <a:ext cx="1253064" cy="1334512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C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50520" y="3221060"/>
            <a:ext cx="4358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合并排序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实际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耗时明显比理论耗时小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，和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冒泡、选择排序相比排序时间缩小很多。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01" y="932246"/>
            <a:ext cx="6544290" cy="1114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01" y="2386464"/>
            <a:ext cx="6544290" cy="39387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80120" y="471377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y = 0.0002x + 0.201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1262768" y="2831052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438">
              <a:defRPr/>
            </a:pPr>
            <a:endParaRPr lang="zh-CN" altLang="en-US" sz="23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617157" y="1489511"/>
            <a:ext cx="1253064" cy="1334512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D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50520" y="3015418"/>
                <a:ext cx="4358640" cy="2687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插入排序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随着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数据规模的增大，实际耗时与理论耗时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相</a:t>
                </a:r>
                <a:r>
                  <a:rPr lang="zh-CN" altLang="en-US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差逐渐增大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同是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n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)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的时间复杂度，插入排序的实际时间复杂度比选择、冒泡小一些</a:t>
                </a:r>
                <a:endParaRPr lang="zh-CN" alt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" y="3015418"/>
                <a:ext cx="4358640" cy="2687402"/>
              </a:xfrm>
              <a:prstGeom prst="rect">
                <a:avLst/>
              </a:prstGeom>
              <a:blipFill>
                <a:blip r:embed="rId4"/>
                <a:stretch>
                  <a:fillRect l="-2937" t="-2494" r="-280" b="-4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01" y="2741444"/>
            <a:ext cx="6544290" cy="39335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001" y="949918"/>
            <a:ext cx="6544290" cy="1079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7560" y="3712788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y = 1E-06x</a:t>
            </a:r>
            <a:r>
              <a:rPr lang="zh-CN" altLang="en-US" baseline="30000" dirty="0"/>
              <a:t>2</a:t>
            </a:r>
            <a:r>
              <a:rPr lang="zh-CN" altLang="en-US" dirty="0"/>
              <a:t> - 0.021x + 177.35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2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1262768" y="2831052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438">
              <a:defRPr/>
            </a:pPr>
            <a:endParaRPr lang="zh-CN" altLang="en-US" sz="23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617157" y="1489511"/>
            <a:ext cx="1253064" cy="1334512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E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35280" y="3320218"/>
            <a:ext cx="4358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快速排序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实际耗时比理论耗时低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，同样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是时间复杂度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为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O(</a:t>
            </a:r>
            <a:r>
              <a:rPr lang="en-US" altLang="zh-CN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nlogn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)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的排序，快速排序比合并排序的实际消耗时间低一些。</a:t>
            </a:r>
          </a:p>
          <a:p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01" y="946504"/>
            <a:ext cx="6544290" cy="10860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01" y="2386464"/>
            <a:ext cx="6544290" cy="39335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37320" y="4501398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y = 0.0002x - 0.245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7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4"/>
          <a:srcRect l="46037" t="23939" r="12606" b="52969"/>
          <a:stretch>
            <a:fillRect/>
          </a:stretch>
        </p:blipFill>
        <p:spPr>
          <a:xfrm rot="10800000">
            <a:off x="-104140" y="-113665"/>
            <a:ext cx="12316460" cy="695261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036586" y="3025499"/>
            <a:ext cx="3823734" cy="11387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PART  01</a:t>
            </a:r>
          </a:p>
        </p:txBody>
      </p:sp>
      <p:sp>
        <p:nvSpPr>
          <p:cNvPr id="30" name="TextBox 3"/>
          <p:cNvSpPr txBox="1"/>
          <p:nvPr/>
        </p:nvSpPr>
        <p:spPr>
          <a:xfrm>
            <a:off x="3825311" y="3982943"/>
            <a:ext cx="246280" cy="80021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88342" y="4793610"/>
            <a:ext cx="4720220" cy="0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1"/>
          <p:cNvSpPr txBox="1"/>
          <p:nvPr/>
        </p:nvSpPr>
        <p:spPr>
          <a:xfrm>
            <a:off x="2579330" y="4255001"/>
            <a:ext cx="2491962" cy="538609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  <a:tabLst>
                <a:tab pos="1081405" algn="l"/>
              </a:tabLst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cs typeface="+mn-ea"/>
                <a:sym typeface="+mn-lt"/>
              </a:rPr>
              <a:t>排序算法原理</a:t>
            </a:r>
            <a:endParaRPr lang="en-US" sz="32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94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47" y="931470"/>
            <a:ext cx="9387841" cy="5628684"/>
          </a:xfrm>
          <a:prstGeom prst="rect">
            <a:avLst/>
          </a:prstGeom>
        </p:spPr>
      </p:pic>
      <p:sp>
        <p:nvSpPr>
          <p:cNvPr id="12" name="Oval 65"/>
          <p:cNvSpPr>
            <a:spLocks noChangeArrowheads="1"/>
          </p:cNvSpPr>
          <p:nvPr/>
        </p:nvSpPr>
        <p:spPr bwMode="auto">
          <a:xfrm rot="10800000" flipV="1">
            <a:off x="9752588" y="2264331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438">
              <a:defRPr/>
            </a:pPr>
            <a:endParaRPr lang="zh-CN" altLang="en-US" sz="23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3" name="组合 153"/>
          <p:cNvGrpSpPr/>
          <p:nvPr/>
        </p:nvGrpSpPr>
        <p:grpSpPr>
          <a:xfrm>
            <a:off x="10148147" y="931470"/>
            <a:ext cx="1253067" cy="1334512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4" name="菱形 13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F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029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5"/>
          <p:cNvSpPr>
            <a:spLocks noChangeArrowheads="1"/>
          </p:cNvSpPr>
          <p:nvPr/>
        </p:nvSpPr>
        <p:spPr bwMode="auto">
          <a:xfrm rot="10800000" flipV="1">
            <a:off x="9488118" y="2753446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438">
              <a:defRPr/>
            </a:pPr>
            <a:endParaRPr lang="zh-CN" altLang="en-US" sz="23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6" name="组合 153"/>
          <p:cNvGrpSpPr/>
          <p:nvPr/>
        </p:nvGrpSpPr>
        <p:grpSpPr>
          <a:xfrm>
            <a:off x="9830847" y="1373430"/>
            <a:ext cx="1253067" cy="1334512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7" name="菱形 6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B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4" y="1373430"/>
            <a:ext cx="8996333" cy="497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3"/>
          <a:srcRect l="46037" t="23939" r="12606" b="52969"/>
          <a:stretch>
            <a:fillRect/>
          </a:stretch>
        </p:blipFill>
        <p:spPr>
          <a:xfrm rot="10800000">
            <a:off x="-104140" y="-113665"/>
            <a:ext cx="12316460" cy="695261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036587" y="3025499"/>
            <a:ext cx="3823733" cy="11387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PART  </a:t>
            </a:r>
            <a:r>
              <a:rPr lang="en-US" altLang="zh-CN" sz="66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2696833" y="3982943"/>
            <a:ext cx="2503243" cy="80021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cs typeface="+mn-ea"/>
                <a:sym typeface="+mn-lt"/>
              </a:rPr>
              <a:t>问题解决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88342" y="4793610"/>
            <a:ext cx="4720220" cy="0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94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5"/>
          <p:cNvGrpSpPr/>
          <p:nvPr/>
        </p:nvGrpSpPr>
        <p:grpSpPr bwMode="auto">
          <a:xfrm flipH="1">
            <a:off x="568113" y="1239896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978897" y="1121496"/>
            <a:ext cx="1919805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accent1"/>
                </a:solidFill>
                <a:cs typeface="+mn-ea"/>
                <a:sym typeface="+mn-lt"/>
              </a:rPr>
              <a:t>案例分析</a:t>
            </a:r>
            <a:endParaRPr lang="zh-CN" altLang="zh-CN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1920" y="1364051"/>
            <a:ext cx="8122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现在</a:t>
            </a:r>
            <a:r>
              <a:rPr lang="zh-CN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有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亿的数据（每个数据四个字节），请快速挑选出最大的十个数，并在小规模数据上验证算法的正确性</a:t>
            </a:r>
            <a:r>
              <a:rPr lang="zh-CN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/>
          <p:nvPr/>
        </p:nvGrpSpPr>
        <p:grpSpPr bwMode="auto">
          <a:xfrm flipH="1">
            <a:off x="568113" y="1239896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3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978897" y="1121496"/>
            <a:ext cx="1919805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accent1"/>
                </a:solidFill>
                <a:cs typeface="+mn-ea"/>
                <a:sym typeface="+mn-lt"/>
              </a:rPr>
              <a:t>案例分析</a:t>
            </a:r>
            <a:endParaRPr lang="zh-CN" altLang="zh-CN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25240" y="1348268"/>
            <a:ext cx="75895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首先第一想到的方法就是堆排序的升序排序，因为堆排序每次排序就是从当前剩下的数中挑选最大的那个数，放在数组的最后端，维护一个数组的最大堆，所以只需要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次堆排序的筛选，就可以从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亿个数中挑出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个最大的。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30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/>
          <p:nvPr/>
        </p:nvGrpSpPr>
        <p:grpSpPr bwMode="auto">
          <a:xfrm flipH="1">
            <a:off x="568113" y="1239896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3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978897" y="1121496"/>
            <a:ext cx="1919805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accent1"/>
                </a:solidFill>
                <a:cs typeface="+mn-ea"/>
                <a:sym typeface="+mn-lt"/>
              </a:rPr>
              <a:t>案例分析</a:t>
            </a:r>
            <a:endParaRPr lang="zh-CN" altLang="zh-CN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3320" y="1121496"/>
            <a:ext cx="7528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但是，我们知道，排序中最快的，也是我们平常用最多的，无外乎就是快排了，那这里能否尝试用快排解决这个问题？快排的思想及原理我们前面已介绍了，这里的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亿个数挑出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个最大的，也就是我们只需考虑对快排划分后的的子序列排后面的，前面的不包括最后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个数的序列，我们就不用排序了。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89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139980" y="1059627"/>
            <a:ext cx="701523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zh-CN" sz="3200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" name="Freeform 51"/>
          <p:cNvSpPr>
            <a:spLocks noEditPoints="1"/>
          </p:cNvSpPr>
          <p:nvPr/>
        </p:nvSpPr>
        <p:spPr bwMode="auto">
          <a:xfrm>
            <a:off x="692152" y="1201488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44" tIns="60972" rIns="121944" bIns="60972"/>
          <a:lstStyle/>
          <a:p>
            <a:endParaRPr lang="zh-CN" altLang="en-US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2129326" y="1339113"/>
            <a:ext cx="836176" cy="28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ctr"/>
            <a:r>
              <a:rPr lang="zh-CN" altLang="zh-CN" sz="1067" dirty="0">
                <a:solidFill>
                  <a:schemeClr val="bg1"/>
                </a:solidFill>
                <a:cs typeface="+mn-ea"/>
                <a:sym typeface="+mn-lt"/>
              </a:rPr>
              <a:t>Option 01</a:t>
            </a: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129326" y="1828213"/>
            <a:ext cx="836176" cy="28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ctr"/>
            <a:r>
              <a:rPr lang="zh-CN" altLang="zh-CN" sz="1067" dirty="0">
                <a:solidFill>
                  <a:schemeClr val="bg1"/>
                </a:solidFill>
                <a:cs typeface="+mn-ea"/>
                <a:sym typeface="+mn-lt"/>
              </a:rPr>
              <a:t>Option 02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2152" y="2115560"/>
            <a:ext cx="4034790" cy="32752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4849" y="1164795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优化与改进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85559" y="2115560"/>
            <a:ext cx="4499409" cy="33574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7200" y="5473005"/>
            <a:ext cx="7299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对改进后的快排，我们用堆排产生的最大的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个数，来和同样的数据快排产生的最大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个数进行</a:t>
            </a:r>
            <a:r>
              <a:rPr lang="zh-CN" altLang="zh-CN" sz="2800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比较</a:t>
            </a:r>
            <a:r>
              <a:rPr lang="zh-CN" altLang="en-US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endParaRPr lang="zh-CN" altLang="zh-CN" sz="2800" kern="1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51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139980" y="1059627"/>
            <a:ext cx="701523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zh-CN" sz="3200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" name="Freeform 51"/>
          <p:cNvSpPr>
            <a:spLocks noEditPoints="1"/>
          </p:cNvSpPr>
          <p:nvPr/>
        </p:nvSpPr>
        <p:spPr bwMode="auto">
          <a:xfrm>
            <a:off x="692152" y="1201488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44" tIns="60972" rIns="121944" bIns="60972"/>
          <a:lstStyle/>
          <a:p>
            <a:endParaRPr lang="zh-CN" altLang="en-US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813942"/>
            <a:ext cx="8534400" cy="313321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947160"/>
            <a:ext cx="853440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8080" y="1059627"/>
            <a:ext cx="777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现在我们来看下两种方法处理同样的数据规模所需要的</a:t>
            </a:r>
            <a:r>
              <a:rPr lang="zh-CN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时间</a:t>
            </a:r>
            <a:endParaRPr lang="zh-CN" altLang="zh-CN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1139980" y="1059627"/>
            <a:ext cx="701523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zh-CN" sz="3200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" name="Freeform 51"/>
          <p:cNvSpPr>
            <a:spLocks noEditPoints="1"/>
          </p:cNvSpPr>
          <p:nvPr/>
        </p:nvSpPr>
        <p:spPr bwMode="auto">
          <a:xfrm>
            <a:off x="692152" y="1201488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44" tIns="60972" rIns="121944" bIns="60972"/>
          <a:lstStyle/>
          <a:p>
            <a:endParaRPr lang="zh-CN" altLang="en-US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38801" y="601980"/>
            <a:ext cx="5821680" cy="601218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907655" y="601980"/>
            <a:ext cx="4667250" cy="5991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2575560"/>
            <a:ext cx="5227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在数据规模为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10000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到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50000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时</a:t>
            </a:r>
            <a:r>
              <a:rPr lang="zh-CN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堆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排需要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到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毫秒的时间</a:t>
            </a:r>
            <a:r>
              <a:rPr lang="zh-CN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而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堆排只需要</a:t>
            </a:r>
            <a:r>
              <a:rPr lang="zh-CN" altLang="zh-CN" sz="2800" dirty="0">
                <a:solidFill>
                  <a:srgbClr val="FF0000"/>
                </a:solidFill>
                <a:latin typeface="+mj-ea"/>
                <a:ea typeface="+mj-ea"/>
              </a:rPr>
              <a:t>不足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毫秒的时间。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3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139980" y="1059627"/>
            <a:ext cx="701523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zh-CN" sz="3200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" name="Freeform 51"/>
          <p:cNvSpPr>
            <a:spLocks noEditPoints="1"/>
          </p:cNvSpPr>
          <p:nvPr/>
        </p:nvSpPr>
        <p:spPr bwMode="auto">
          <a:xfrm>
            <a:off x="692152" y="1201488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44" tIns="60972" rIns="121944" bIns="60972"/>
          <a:lstStyle/>
          <a:p>
            <a:endParaRPr lang="zh-CN" altLang="en-US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360" y="1675204"/>
            <a:ext cx="4815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当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数据规模为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100000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200000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300000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400000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时，堆排需要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到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多毫秒的时间，而快排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</a:rPr>
              <a:t>只需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不到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毫秒的时间</a:t>
            </a:r>
            <a:r>
              <a:rPr lang="zh-CN" altLang="zh-CN" sz="2800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；</a:t>
            </a:r>
            <a:endParaRPr lang="zh-CN" altLang="zh-CN" sz="2800" kern="1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165880" y="669925"/>
            <a:ext cx="5351146" cy="618807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269480" y="669925"/>
            <a:ext cx="5134447" cy="61880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29200" y="5838449"/>
            <a:ext cx="4807503" cy="96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3360" y="4071740"/>
            <a:ext cx="4693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当数据为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1000000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时，堆排需要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600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多毫秒，而快排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</a:rPr>
              <a:t>只需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多毫秒。可以预见，当数据规模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亿时，快排的速度优越性将会更加明显。</a:t>
            </a:r>
          </a:p>
        </p:txBody>
      </p:sp>
    </p:spTree>
    <p:extLst>
      <p:ext uri="{BB962C8B-B14F-4D97-AF65-F5344CB8AC3E}">
        <p14:creationId xmlns:p14="http://schemas.microsoft.com/office/powerpoint/2010/main" val="31454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742714" y="1940878"/>
            <a:ext cx="5446559" cy="2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39181" y="1610567"/>
              <a:ext cx="506496" cy="41586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选择排序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4559643" y="983576"/>
            <a:ext cx="5629629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zh-CN" dirty="0"/>
              <a:t>选择排序是通过将数组中的元素，按位置下标从小到</a:t>
            </a:r>
            <a:r>
              <a:rPr lang="zh-CN" altLang="zh-CN" dirty="0" smtClean="0"/>
              <a:t>大的顺序</a:t>
            </a:r>
            <a:r>
              <a:rPr lang="zh-CN" altLang="zh-CN" dirty="0"/>
              <a:t>，把他们逐一从无序变为有序的排序算法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02876"/>
              </p:ext>
            </p:extLst>
          </p:nvPr>
        </p:nvGraphicFramePr>
        <p:xfrm>
          <a:off x="825572" y="2112387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10745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45632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75708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15021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95603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2165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0881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5005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0425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4084044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0488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81064"/>
              </p:ext>
            </p:extLst>
          </p:nvPr>
        </p:nvGraphicFramePr>
        <p:xfrm>
          <a:off x="825572" y="3070476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379556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59559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5931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0843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42033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12487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4802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93111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55597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1041551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121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43407"/>
              </p:ext>
            </p:extLst>
          </p:nvPr>
        </p:nvGraphicFramePr>
        <p:xfrm>
          <a:off x="825572" y="4243705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147731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5406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85503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0302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73674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41279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97470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9162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526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8860655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28617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70320"/>
              </p:ext>
            </p:extLst>
          </p:nvPr>
        </p:nvGraphicFramePr>
        <p:xfrm>
          <a:off x="825572" y="5416934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67052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3357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66122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1073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8261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75916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1366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62371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6882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3710624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27276"/>
                  </a:ext>
                </a:extLst>
              </a:tr>
            </a:tbl>
          </a:graphicData>
        </a:graphic>
      </p:graphicFrame>
      <p:cxnSp>
        <p:nvCxnSpPr>
          <p:cNvPr id="47" name="连接符: 肘形 20">
            <a:extLst>
              <a:ext uri="{FF2B5EF4-FFF2-40B4-BE49-F238E27FC236}">
                <a16:creationId xmlns:a16="http://schemas.microsoft.com/office/drawing/2014/main" id="{560C94B7-2C7F-4E8F-B034-B5022C80674E}"/>
              </a:ext>
            </a:extLst>
          </p:cNvPr>
          <p:cNvCxnSpPr>
            <a:cxnSpLocks/>
          </p:cNvCxnSpPr>
          <p:nvPr/>
        </p:nvCxnSpPr>
        <p:spPr>
          <a:xfrm rot="10800000">
            <a:off x="3663625" y="5350472"/>
            <a:ext cx="2451894" cy="66462"/>
          </a:xfrm>
          <a:prstGeom prst="bentConnector4">
            <a:avLst>
              <a:gd name="adj1" fmla="val 145"/>
              <a:gd name="adj2" fmla="val 44395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1A6732A9-09A8-4763-87EF-D63AD7C83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6562"/>
              </p:ext>
            </p:extLst>
          </p:nvPr>
        </p:nvGraphicFramePr>
        <p:xfrm>
          <a:off x="825572" y="5408426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79786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22813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50334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6647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6896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5653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9858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28912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28210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707275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5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6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82440" y="1386840"/>
            <a:ext cx="6690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由实验结果我们可以得出，用改进过的快排来解决这个问题，所需时间远少于用堆排来实现，可见，快排是解决该问题的比较优良的方案。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1139980" y="1059627"/>
            <a:ext cx="701523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zh-CN" sz="3200" dirty="0" smtClean="0">
                <a:solidFill>
                  <a:schemeClr val="accent2"/>
                </a:solidFill>
                <a:cs typeface="+mn-ea"/>
                <a:sym typeface="+mn-lt"/>
              </a:rPr>
              <a:t>0</a:t>
            </a:r>
            <a:r>
              <a:rPr lang="en-US" altLang="zh-CN" sz="3200" dirty="0" smtClean="0">
                <a:solidFill>
                  <a:schemeClr val="accent2"/>
                </a:solidFill>
                <a:cs typeface="+mn-ea"/>
                <a:sym typeface="+mn-lt"/>
              </a:rPr>
              <a:t>3</a:t>
            </a:r>
            <a:endParaRPr lang="zh-CN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7" name="Freeform 51"/>
          <p:cNvSpPr>
            <a:spLocks noEditPoints="1"/>
          </p:cNvSpPr>
          <p:nvPr/>
        </p:nvSpPr>
        <p:spPr bwMode="auto">
          <a:xfrm>
            <a:off x="692152" y="1201488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44" tIns="60972" rIns="121944" bIns="60972"/>
          <a:lstStyle/>
          <a:p>
            <a:endParaRPr lang="zh-CN" altLang="en-US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10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3"/>
          <a:srcRect l="41920" t="18905" r="6951" b="52969"/>
          <a:stretch>
            <a:fillRect/>
          </a:stretch>
        </p:blipFill>
        <p:spPr>
          <a:xfrm>
            <a:off x="-93980" y="0"/>
            <a:ext cx="123317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372472" y="1865774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感谢您的观看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42447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836785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228600" y="1153535"/>
            <a:ext cx="1905000" cy="7721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/>
              <a:t>伪代码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41586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选择排序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34566" y="2880618"/>
            <a:ext cx="4038600" cy="3139307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from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=0 to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=n-2          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</a:t>
            </a:r>
            <a:r>
              <a:rPr lang="en-US" altLang="zh-CN" sz="2800" dirty="0" err="1">
                <a:latin typeface="+mj-ea"/>
                <a:ea typeface="+mj-ea"/>
              </a:rPr>
              <a:t>pos</a:t>
            </a:r>
            <a:r>
              <a:rPr lang="en-US" altLang="zh-CN" sz="2800" dirty="0">
                <a:latin typeface="+mj-ea"/>
                <a:ea typeface="+mj-ea"/>
              </a:rPr>
              <a:t>=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;               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from </a:t>
            </a:r>
            <a:r>
              <a:rPr lang="en-US" altLang="zh-CN" sz="2800" dirty="0">
                <a:latin typeface="+mj-ea"/>
                <a:ea typeface="+mj-ea"/>
              </a:rPr>
              <a:t>j=i+1 to j=n-1     </a:t>
            </a:r>
            <a:endParaRPr lang="zh-CN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    if a[</a:t>
            </a:r>
            <a:r>
              <a:rPr lang="en-US" altLang="zh-CN" sz="2800" dirty="0" err="1" smtClean="0">
                <a:latin typeface="+mj-ea"/>
                <a:ea typeface="+mj-ea"/>
              </a:rPr>
              <a:t>pos</a:t>
            </a:r>
            <a:r>
              <a:rPr lang="en-US" altLang="zh-CN" sz="2800" dirty="0" smtClean="0">
                <a:latin typeface="+mj-ea"/>
                <a:ea typeface="+mj-ea"/>
              </a:rPr>
              <a:t>]&gt;a[j]      </a:t>
            </a:r>
            <a:endParaRPr lang="zh-CN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    </a:t>
            </a:r>
            <a:r>
              <a:rPr lang="en-US" altLang="zh-CN" sz="2800" dirty="0">
                <a:latin typeface="+mj-ea"/>
                <a:ea typeface="+mj-ea"/>
              </a:rPr>
              <a:t>then </a:t>
            </a:r>
            <a:r>
              <a:rPr lang="en-US" altLang="zh-CN" sz="2800" dirty="0" err="1">
                <a:latin typeface="+mj-ea"/>
                <a:ea typeface="+mj-ea"/>
              </a:rPr>
              <a:t>pos</a:t>
            </a:r>
            <a:r>
              <a:rPr lang="en-US" altLang="zh-CN" sz="2800" dirty="0">
                <a:latin typeface="+mj-ea"/>
                <a:ea typeface="+mj-ea"/>
              </a:rPr>
              <a:t>=j;        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if(</a:t>
            </a:r>
            <a:r>
              <a:rPr lang="en-US" altLang="zh-CN" sz="2800" dirty="0" err="1" smtClean="0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!=</a:t>
            </a:r>
            <a:r>
              <a:rPr lang="en-US" altLang="zh-CN" sz="2800" dirty="0" err="1">
                <a:latin typeface="+mj-ea"/>
                <a:ea typeface="+mj-ea"/>
              </a:rPr>
              <a:t>pos</a:t>
            </a:r>
            <a:r>
              <a:rPr lang="en-US" altLang="zh-CN" sz="2800" dirty="0">
                <a:latin typeface="+mj-ea"/>
                <a:ea typeface="+mj-ea"/>
              </a:rPr>
              <a:t>)            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swap(a[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],a[</a:t>
            </a:r>
            <a:r>
              <a:rPr lang="en-US" altLang="zh-CN" sz="2800" dirty="0" err="1">
                <a:latin typeface="+mj-ea"/>
                <a:ea typeface="+mj-ea"/>
              </a:rPr>
              <a:t>pos</a:t>
            </a:r>
            <a:r>
              <a:rPr lang="en-US" altLang="zh-CN" sz="2800" dirty="0">
                <a:latin typeface="+mj-ea"/>
                <a:ea typeface="+mj-ea"/>
              </a:rPr>
              <a:t>])   </a:t>
            </a:r>
            <a:r>
              <a:rPr lang="en-US" altLang="zh-CN" sz="2800" dirty="0" smtClean="0">
                <a:latin typeface="+mj-ea"/>
                <a:ea typeface="+mj-ea"/>
              </a:rPr>
              <a:t>   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627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</p:spPr>
            <p:txBody>
              <a:bodyPr wrap="square" lIns="121907" tIns="60953" rIns="121907" bIns="60953">
                <a:spAutoFit/>
              </a:bodyPr>
              <a:lstStyle/>
              <a:p>
                <a:pPr algn="r">
                  <a:lnSpc>
                    <a:spcPct val="130000"/>
                  </a:lnSpc>
                  <a:spcBef>
                    <a:spcPts val="800"/>
                  </a:spcBef>
                </a:pPr>
                <a:r>
                  <a:rPr lang="zh-CN" altLang="en-US" sz="3600" dirty="0" smtClean="0">
                    <a:sym typeface="+mn-lt"/>
                  </a:rPr>
                  <a:t>时间复杂度分析</a:t>
                </a:r>
                <a:r>
                  <a:rPr lang="en-US" altLang="zh-CN" sz="3600" dirty="0" smtClean="0">
                    <a:sym typeface="+mn-lt"/>
                  </a:rPr>
                  <a:t>—</a:t>
                </a:r>
                <a:r>
                  <a:rPr lang="zh-CN" altLang="en-US" sz="3600" dirty="0" smtClean="0">
                    <a:sym typeface="+mn-lt"/>
                  </a:rPr>
                  <a:t>最坏情况</a:t>
                </a:r>
                <a:r>
                  <a:rPr lang="en-US" altLang="zh-CN" sz="3600" dirty="0" smtClean="0">
                    <a:sym typeface="+mn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ym typeface="+mn-lt"/>
                  </a:rPr>
                  <a:t>)</a:t>
                </a:r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  <a:blipFill>
                <a:blip r:embed="rId3"/>
                <a:stretch>
                  <a:fillRect r="-214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41586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选择排序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34566" y="2880618"/>
            <a:ext cx="5319474" cy="3139307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from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=0 to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=n-2          </a:t>
            </a:r>
            <a:r>
              <a:rPr lang="en-US" altLang="zh-CN" sz="2800" dirty="0" smtClean="0">
                <a:latin typeface="+mj-ea"/>
                <a:ea typeface="+mj-ea"/>
              </a:rPr>
              <a:t>//n-1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</a:t>
            </a:r>
            <a:r>
              <a:rPr lang="en-US" altLang="zh-CN" sz="2800" dirty="0" err="1">
                <a:latin typeface="+mj-ea"/>
                <a:ea typeface="+mj-ea"/>
              </a:rPr>
              <a:t>pos</a:t>
            </a:r>
            <a:r>
              <a:rPr lang="en-US" altLang="zh-CN" sz="2800" dirty="0">
                <a:latin typeface="+mj-ea"/>
                <a:ea typeface="+mj-ea"/>
              </a:rPr>
              <a:t>=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;               </a:t>
            </a:r>
            <a:r>
              <a:rPr lang="en-US" altLang="zh-CN" sz="2800" dirty="0" smtClean="0">
                <a:latin typeface="+mj-ea"/>
                <a:ea typeface="+mj-ea"/>
              </a:rPr>
              <a:t>//n-1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from </a:t>
            </a:r>
            <a:r>
              <a:rPr lang="en-US" altLang="zh-CN" sz="2800" dirty="0">
                <a:latin typeface="+mj-ea"/>
                <a:ea typeface="+mj-ea"/>
              </a:rPr>
              <a:t>j=i+1 to j=n-1     </a:t>
            </a:r>
            <a:r>
              <a:rPr lang="en-US" altLang="zh-CN" sz="2800" dirty="0" smtClean="0">
                <a:latin typeface="+mj-ea"/>
                <a:ea typeface="+mj-ea"/>
              </a:rPr>
              <a:t>// c1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if a[</a:t>
            </a:r>
            <a:r>
              <a:rPr lang="en-US" altLang="zh-CN" sz="2800" dirty="0" err="1">
                <a:latin typeface="+mj-ea"/>
                <a:ea typeface="+mj-ea"/>
              </a:rPr>
              <a:t>pos</a:t>
            </a:r>
            <a:r>
              <a:rPr lang="en-US" altLang="zh-CN" sz="2800" dirty="0">
                <a:latin typeface="+mj-ea"/>
                <a:ea typeface="+mj-ea"/>
              </a:rPr>
              <a:t>]&gt;a[j]      </a:t>
            </a:r>
            <a:r>
              <a:rPr lang="en-US" altLang="zh-CN" sz="2800" dirty="0" smtClean="0">
                <a:latin typeface="+mj-ea"/>
                <a:ea typeface="+mj-ea"/>
              </a:rPr>
              <a:t>// </a:t>
            </a:r>
            <a:r>
              <a:rPr lang="en-US" altLang="zh-CN" sz="2800" dirty="0">
                <a:latin typeface="+mj-ea"/>
                <a:ea typeface="+mj-ea"/>
              </a:rPr>
              <a:t>c2=c1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then </a:t>
            </a:r>
            <a:r>
              <a:rPr lang="en-US" altLang="zh-CN" sz="2800" dirty="0" err="1">
                <a:latin typeface="+mj-ea"/>
                <a:ea typeface="+mj-ea"/>
              </a:rPr>
              <a:t>pos</a:t>
            </a:r>
            <a:r>
              <a:rPr lang="en-US" altLang="zh-CN" sz="2800" dirty="0">
                <a:latin typeface="+mj-ea"/>
                <a:ea typeface="+mj-ea"/>
              </a:rPr>
              <a:t>=j;        </a:t>
            </a:r>
            <a:r>
              <a:rPr lang="en-US" altLang="zh-CN" sz="2800" dirty="0" smtClean="0">
                <a:latin typeface="+mj-ea"/>
                <a:ea typeface="+mj-ea"/>
              </a:rPr>
              <a:t>// </a:t>
            </a:r>
            <a:r>
              <a:rPr lang="en-US" altLang="zh-CN" sz="2800" dirty="0">
                <a:latin typeface="+mj-ea"/>
                <a:ea typeface="+mj-ea"/>
              </a:rPr>
              <a:t>c3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if(</a:t>
            </a:r>
            <a:r>
              <a:rPr lang="en-US" altLang="zh-CN" sz="2800" dirty="0" err="1" smtClean="0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!=</a:t>
            </a:r>
            <a:r>
              <a:rPr lang="en-US" altLang="zh-CN" sz="2800" dirty="0" err="1">
                <a:latin typeface="+mj-ea"/>
                <a:ea typeface="+mj-ea"/>
              </a:rPr>
              <a:t>pos</a:t>
            </a:r>
            <a:r>
              <a:rPr lang="en-US" altLang="zh-CN" sz="2800" dirty="0">
                <a:latin typeface="+mj-ea"/>
                <a:ea typeface="+mj-ea"/>
              </a:rPr>
              <a:t>)            </a:t>
            </a:r>
            <a:r>
              <a:rPr lang="en-US" altLang="zh-CN" sz="2800" dirty="0" smtClean="0">
                <a:latin typeface="+mj-ea"/>
                <a:ea typeface="+mj-ea"/>
              </a:rPr>
              <a:t>// </a:t>
            </a:r>
            <a:r>
              <a:rPr lang="en-US" altLang="zh-CN" sz="2800" dirty="0">
                <a:latin typeface="+mj-ea"/>
                <a:ea typeface="+mj-ea"/>
              </a:rPr>
              <a:t>n-1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swap(a[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],a[</a:t>
            </a:r>
            <a:r>
              <a:rPr lang="en-US" altLang="zh-CN" sz="2800" dirty="0" err="1">
                <a:latin typeface="+mj-ea"/>
                <a:ea typeface="+mj-ea"/>
              </a:rPr>
              <a:t>pos</a:t>
            </a:r>
            <a:r>
              <a:rPr lang="en-US" altLang="zh-CN" sz="2800" dirty="0">
                <a:latin typeface="+mj-ea"/>
                <a:ea typeface="+mj-ea"/>
              </a:rPr>
              <a:t>])   </a:t>
            </a:r>
            <a:r>
              <a:rPr lang="en-US" altLang="zh-CN" sz="2800" dirty="0" smtClean="0">
                <a:latin typeface="+mj-ea"/>
                <a:ea typeface="+mj-ea"/>
              </a:rPr>
              <a:t>// </a:t>
            </a:r>
            <a:r>
              <a:rPr lang="en-US" altLang="zh-CN" sz="2800" dirty="0">
                <a:latin typeface="+mj-ea"/>
                <a:ea typeface="+mj-ea"/>
              </a:rPr>
              <a:t>c4   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在最坏情况下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，初始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数组按降序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排序</a:t>
            </a:r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此时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c3=c2=c1= n*(n-1)/2</a:t>
            </a: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c4=3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*(n-1) 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所以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总的时间复杂度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为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T=6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*(n-1)+3*n*(</a:t>
            </a: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n-1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)/2=(3*n/2+6)*(n-1)</a:t>
            </a:r>
            <a:r>
              <a:rPr lang="zh-CN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endParaRPr lang="zh-C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35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481741" y="1227363"/>
            <a:ext cx="6979920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>
                <a:sym typeface="+mn-lt"/>
              </a:rPr>
              <a:t>时间复杂度分析</a:t>
            </a:r>
            <a:r>
              <a:rPr lang="en-US" altLang="zh-CN" sz="3600" dirty="0" smtClean="0">
                <a:sym typeface="+mn-lt"/>
              </a:rPr>
              <a:t>—</a:t>
            </a:r>
            <a:r>
              <a:rPr lang="zh-CN" altLang="en-US" sz="3600" dirty="0" smtClean="0">
                <a:sym typeface="+mn-lt"/>
              </a:rPr>
              <a:t>最</a:t>
            </a:r>
            <a:r>
              <a:rPr lang="zh-CN" altLang="en-US" sz="3600" dirty="0">
                <a:sym typeface="+mn-lt"/>
              </a:rPr>
              <a:t>好</a:t>
            </a:r>
            <a:r>
              <a:rPr lang="zh-CN" altLang="en-US" sz="3600" dirty="0" smtClean="0">
                <a:sym typeface="+mn-lt"/>
              </a:rPr>
              <a:t>情况</a:t>
            </a:r>
            <a:r>
              <a:rPr lang="en-US" altLang="zh-CN" sz="3600" dirty="0" smtClean="0">
                <a:sym typeface="+mn-lt"/>
              </a:rPr>
              <a:t>O(n)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41586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选择排序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99337" y="2070657"/>
            <a:ext cx="5273629" cy="4555079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from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=0 to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=n-2          </a:t>
            </a:r>
            <a:r>
              <a:rPr lang="en-US" altLang="zh-CN" sz="2400" dirty="0" smtClean="0">
                <a:latin typeface="+mj-ea"/>
                <a:ea typeface="+mj-ea"/>
              </a:rPr>
              <a:t>//h1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</a:t>
            </a:r>
            <a:r>
              <a:rPr lang="en-US" altLang="zh-CN" sz="2400" dirty="0" err="1">
                <a:latin typeface="+mj-ea"/>
                <a:ea typeface="+mj-ea"/>
              </a:rPr>
              <a:t>pos</a:t>
            </a:r>
            <a:r>
              <a:rPr lang="en-US" altLang="zh-CN" sz="2400" dirty="0">
                <a:latin typeface="+mj-ea"/>
                <a:ea typeface="+mj-ea"/>
              </a:rPr>
              <a:t>=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;               </a:t>
            </a:r>
            <a:r>
              <a:rPr lang="en-US" altLang="zh-CN" sz="2400" dirty="0" smtClean="0">
                <a:latin typeface="+mj-ea"/>
                <a:ea typeface="+mj-ea"/>
              </a:rPr>
              <a:t>//h2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flag=1              </a:t>
            </a:r>
            <a:r>
              <a:rPr lang="en-US" altLang="zh-CN" sz="2400" dirty="0" smtClean="0">
                <a:latin typeface="+mj-ea"/>
                <a:ea typeface="+mj-ea"/>
              </a:rPr>
              <a:t>// </a:t>
            </a:r>
            <a:r>
              <a:rPr lang="en-US" altLang="zh-CN" sz="2400" dirty="0">
                <a:latin typeface="+mj-ea"/>
                <a:ea typeface="+mj-ea"/>
              </a:rPr>
              <a:t>c5  *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from j=i+1 to j=n-1      </a:t>
            </a:r>
            <a:r>
              <a:rPr lang="en-US" altLang="zh-CN" sz="2400" dirty="0" smtClean="0">
                <a:latin typeface="+mj-ea"/>
                <a:ea typeface="+mj-ea"/>
              </a:rPr>
              <a:t>//c1</a:t>
            </a:r>
            <a:endParaRPr lang="zh-CN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     if a[</a:t>
            </a:r>
            <a:r>
              <a:rPr lang="en-US" altLang="zh-CN" sz="2400" dirty="0" err="1" smtClean="0">
                <a:latin typeface="+mj-ea"/>
                <a:ea typeface="+mj-ea"/>
              </a:rPr>
              <a:t>pos</a:t>
            </a:r>
            <a:r>
              <a:rPr lang="en-US" altLang="zh-CN" sz="2400" dirty="0" smtClean="0">
                <a:latin typeface="+mj-ea"/>
                <a:ea typeface="+mj-ea"/>
              </a:rPr>
              <a:t>]&gt;a[j]      // c2=c1</a:t>
            </a:r>
            <a:endParaRPr lang="zh-CN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     </a:t>
            </a:r>
            <a:r>
              <a:rPr lang="en-US" altLang="zh-CN" sz="2400" dirty="0">
                <a:latin typeface="+mj-ea"/>
                <a:ea typeface="+mj-ea"/>
              </a:rPr>
              <a:t>then </a:t>
            </a:r>
            <a:r>
              <a:rPr lang="en-US" altLang="zh-CN" sz="2400" dirty="0" err="1">
                <a:latin typeface="+mj-ea"/>
                <a:ea typeface="+mj-ea"/>
              </a:rPr>
              <a:t>pos</a:t>
            </a:r>
            <a:r>
              <a:rPr lang="en-US" altLang="zh-CN" sz="2400" dirty="0">
                <a:latin typeface="+mj-ea"/>
                <a:ea typeface="+mj-ea"/>
              </a:rPr>
              <a:t>=j;         </a:t>
            </a:r>
            <a:r>
              <a:rPr lang="en-US" altLang="zh-CN" sz="2400" dirty="0" smtClean="0">
                <a:latin typeface="+mj-ea"/>
                <a:ea typeface="+mj-ea"/>
              </a:rPr>
              <a:t>//c3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if a[j]&lt;a[j-1]        </a:t>
            </a:r>
            <a:r>
              <a:rPr lang="en-US" altLang="zh-CN" sz="2400" dirty="0" smtClean="0">
                <a:latin typeface="+mj-ea"/>
                <a:ea typeface="+mj-ea"/>
              </a:rPr>
              <a:t>//c6 </a:t>
            </a:r>
            <a:r>
              <a:rPr lang="en-US" altLang="zh-CN" sz="2400" dirty="0">
                <a:latin typeface="+mj-ea"/>
                <a:ea typeface="+mj-ea"/>
              </a:rPr>
              <a:t>*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flag=0          </a:t>
            </a:r>
            <a:r>
              <a:rPr lang="en-US" altLang="zh-CN" sz="2400" dirty="0" smtClean="0">
                <a:latin typeface="+mj-ea"/>
                <a:ea typeface="+mj-ea"/>
              </a:rPr>
              <a:t>//c7 </a:t>
            </a:r>
            <a:r>
              <a:rPr lang="en-US" altLang="zh-CN" sz="2400" dirty="0">
                <a:latin typeface="+mj-ea"/>
                <a:ea typeface="+mj-ea"/>
              </a:rPr>
              <a:t>*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if flag==1            </a:t>
            </a:r>
            <a:r>
              <a:rPr lang="en-US" altLang="zh-CN" sz="2400" dirty="0" smtClean="0">
                <a:latin typeface="+mj-ea"/>
                <a:ea typeface="+mj-ea"/>
              </a:rPr>
              <a:t>//c8 </a:t>
            </a:r>
            <a:r>
              <a:rPr lang="en-US" altLang="zh-CN" sz="2400" dirty="0">
                <a:latin typeface="+mj-ea"/>
                <a:ea typeface="+mj-ea"/>
              </a:rPr>
              <a:t>*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break             </a:t>
            </a:r>
            <a:r>
              <a:rPr lang="en-US" altLang="zh-CN" sz="2400" dirty="0" smtClean="0">
                <a:latin typeface="+mj-ea"/>
                <a:ea typeface="+mj-ea"/>
              </a:rPr>
              <a:t>//c9 </a:t>
            </a:r>
            <a:r>
              <a:rPr lang="en-US" altLang="zh-CN" sz="2400" dirty="0">
                <a:latin typeface="+mj-ea"/>
                <a:ea typeface="+mj-ea"/>
              </a:rPr>
              <a:t>*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if(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!=</a:t>
            </a:r>
            <a:r>
              <a:rPr lang="en-US" altLang="zh-CN" sz="2400" dirty="0" err="1">
                <a:latin typeface="+mj-ea"/>
                <a:ea typeface="+mj-ea"/>
              </a:rPr>
              <a:t>pos</a:t>
            </a:r>
            <a:r>
              <a:rPr lang="en-US" altLang="zh-CN" sz="2400" dirty="0">
                <a:latin typeface="+mj-ea"/>
                <a:ea typeface="+mj-ea"/>
              </a:rPr>
              <a:t>)             </a:t>
            </a:r>
            <a:r>
              <a:rPr lang="en-US" altLang="zh-CN" sz="2400" dirty="0" smtClean="0">
                <a:latin typeface="+mj-ea"/>
                <a:ea typeface="+mj-ea"/>
              </a:rPr>
              <a:t>//h3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swap(a[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],a[</a:t>
            </a:r>
            <a:r>
              <a:rPr lang="en-US" altLang="zh-CN" sz="2400" dirty="0" err="1">
                <a:latin typeface="+mj-ea"/>
                <a:ea typeface="+mj-ea"/>
              </a:rPr>
              <a:t>pos</a:t>
            </a:r>
            <a:r>
              <a:rPr lang="en-US" altLang="zh-CN" sz="2400" dirty="0">
                <a:latin typeface="+mj-ea"/>
                <a:ea typeface="+mj-ea"/>
              </a:rPr>
              <a:t>])    </a:t>
            </a:r>
            <a:r>
              <a:rPr lang="en-US" altLang="zh-CN" sz="2400" dirty="0" smtClean="0">
                <a:latin typeface="+mj-ea"/>
                <a:ea typeface="+mj-ea"/>
              </a:rPr>
              <a:t>//c4   </a:t>
            </a:r>
            <a:endParaRPr lang="zh-CN" altLang="zh-CN" sz="24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在最好情况下，考虑加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代码，数组已按从小到大排好，此时对于每个下标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，都不需要进行交换且有每个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a[j]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都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&gt;=a[j-1]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此时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h1=h2=c5=c8=c9=1 </a:t>
            </a: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c6=c2=c1=n-1</a:t>
            </a:r>
          </a:p>
          <a:p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3=c3=c4=c7=0</a:t>
            </a:r>
            <a:endParaRPr lang="en-US" altLang="zh-CN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所以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总的时间复杂度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为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T=3*(n-1)+5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2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742714" y="1940878"/>
            <a:ext cx="5446559" cy="2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冒泡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4404361" y="983576"/>
            <a:ext cx="5784912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zh-CN" dirty="0"/>
              <a:t>冒泡排序</a:t>
            </a:r>
            <a:r>
              <a:rPr lang="zh-CN" altLang="zh-CN" dirty="0" smtClean="0"/>
              <a:t>是按</a:t>
            </a:r>
            <a:r>
              <a:rPr lang="zh-CN" altLang="zh-CN" dirty="0"/>
              <a:t>数组下标从小到大的形式，通过两两交换，把大的元素逐次往数组下标大的位置上移动的排序算法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38950"/>
              </p:ext>
            </p:extLst>
          </p:nvPr>
        </p:nvGraphicFramePr>
        <p:xfrm>
          <a:off x="1173480" y="2257959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463252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9394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313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62982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0209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6832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13470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43648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42121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391492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4381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84345"/>
              </p:ext>
            </p:extLst>
          </p:nvPr>
        </p:nvGraphicFramePr>
        <p:xfrm>
          <a:off x="1173480" y="3299937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99169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89368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1673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243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37092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143248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9351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8183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6696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1989633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8593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97110"/>
              </p:ext>
            </p:extLst>
          </p:nvPr>
        </p:nvGraphicFramePr>
        <p:xfrm>
          <a:off x="1173480" y="4401134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056136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9607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056341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0358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5770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65217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7498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05668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9640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585532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4537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70331"/>
              </p:ext>
            </p:extLst>
          </p:nvPr>
        </p:nvGraphicFramePr>
        <p:xfrm>
          <a:off x="1996440" y="3313519"/>
          <a:ext cx="16256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463252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9394382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43818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73535"/>
              </p:ext>
            </p:extLst>
          </p:nvPr>
        </p:nvGraphicFramePr>
        <p:xfrm>
          <a:off x="1173480" y="5372521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056136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9607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056341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0358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5770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65217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7498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05668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9640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585532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4537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56292"/>
              </p:ext>
            </p:extLst>
          </p:nvPr>
        </p:nvGraphicFramePr>
        <p:xfrm>
          <a:off x="3622040" y="5372521"/>
          <a:ext cx="16256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399813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4984878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2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55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836785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228600" y="1153535"/>
            <a:ext cx="1905000" cy="7721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/>
              <a:t>伪代码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7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冒泡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23900" y="2608905"/>
            <a:ext cx="5441394" cy="1846645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from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=0 to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=n-2 </a:t>
            </a:r>
            <a:r>
              <a:rPr lang="en-US" altLang="zh-CN" sz="2800" dirty="0" smtClean="0">
                <a:latin typeface="+mj-ea"/>
                <a:ea typeface="+mj-ea"/>
              </a:rPr>
              <a:t>                       </a:t>
            </a:r>
            <a:endParaRPr lang="zh-CN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   </a:t>
            </a:r>
            <a:r>
              <a:rPr lang="en-US" altLang="zh-CN" sz="2800" dirty="0">
                <a:latin typeface="+mj-ea"/>
                <a:ea typeface="+mj-ea"/>
              </a:rPr>
              <a:t>from j=0 to j=n-i-2       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if a[j]&gt;a[j+1] 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 swap(a[j],a[j+1])    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51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简约IT部门年终总结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095608"/>
  <p:tag name="MH_LIBRARY" val="CONTENTS"/>
  <p:tag name="MH_TYPE" val="OTHERS"/>
  <p:tag name="ID" val="5535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095608"/>
  <p:tag name="MH_LIBRARY" val="CONTENTS"/>
  <p:tag name="MH_TYPE" val="OTHERS"/>
  <p:tag name="ID" val="5535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9999"/>
      </a:accent1>
      <a:accent2>
        <a:srgbClr val="0099CA"/>
      </a:accent2>
      <a:accent3>
        <a:srgbClr val="046D79"/>
      </a:accent3>
      <a:accent4>
        <a:srgbClr val="05678A"/>
      </a:accent4>
      <a:accent5>
        <a:srgbClr val="266476"/>
      </a:accent5>
      <a:accent6>
        <a:srgbClr val="093E5B"/>
      </a:accent6>
      <a:hlink>
        <a:srgbClr val="009999"/>
      </a:hlink>
      <a:folHlink>
        <a:srgbClr val="BFBFBF"/>
      </a:folHlink>
    </a:clrScheme>
    <a:fontScheme name="cx5aaezb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9999"/>
      </a:accent1>
      <a:accent2>
        <a:srgbClr val="0099CA"/>
      </a:accent2>
      <a:accent3>
        <a:srgbClr val="046D79"/>
      </a:accent3>
      <a:accent4>
        <a:srgbClr val="05678A"/>
      </a:accent4>
      <a:accent5>
        <a:srgbClr val="266476"/>
      </a:accent5>
      <a:accent6>
        <a:srgbClr val="093E5B"/>
      </a:accent6>
      <a:hlink>
        <a:srgbClr val="009999"/>
      </a:hlink>
      <a:folHlink>
        <a:srgbClr val="BFBFBF"/>
      </a:folHlink>
    </a:clrScheme>
    <a:fontScheme name="cx5aaezb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2333</Words>
  <Application>Microsoft Office PowerPoint</Application>
  <PresentationFormat>宽屏</PresentationFormat>
  <Paragraphs>523</Paragraphs>
  <Slides>41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宋体</vt:lpstr>
      <vt:lpstr>微软雅黑</vt:lpstr>
      <vt:lpstr>Arial</vt:lpstr>
      <vt:lpstr>Calibri</vt:lpstr>
      <vt:lpstr>Cambria Math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创意简约IT部门年终总结PPT模板</dc:title>
  <dc:creator>Administrator</dc:creator>
  <cp:lastModifiedBy>BL8</cp:lastModifiedBy>
  <cp:revision>75</cp:revision>
  <dcterms:created xsi:type="dcterms:W3CDTF">2017-12-01T13:10:00Z</dcterms:created>
  <dcterms:modified xsi:type="dcterms:W3CDTF">2019-03-17T03:20:57Z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