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handoutMasterIdLst>
    <p:handoutMasterId r:id="rId60"/>
  </p:handoutMasterIdLst>
  <p:sldIdLst>
    <p:sldId id="256" r:id="rId4"/>
    <p:sldId id="257" r:id="rId6"/>
    <p:sldId id="260" r:id="rId7"/>
    <p:sldId id="264" r:id="rId8"/>
    <p:sldId id="295" r:id="rId9"/>
    <p:sldId id="385" r:id="rId10"/>
    <p:sldId id="379" r:id="rId11"/>
    <p:sldId id="386" r:id="rId12"/>
    <p:sldId id="387" r:id="rId13"/>
    <p:sldId id="389" r:id="rId14"/>
    <p:sldId id="390" r:id="rId15"/>
    <p:sldId id="391" r:id="rId16"/>
    <p:sldId id="392" r:id="rId17"/>
    <p:sldId id="393" r:id="rId18"/>
    <p:sldId id="397" r:id="rId19"/>
    <p:sldId id="398" r:id="rId20"/>
    <p:sldId id="399" r:id="rId21"/>
    <p:sldId id="400" r:id="rId22"/>
    <p:sldId id="401" r:id="rId23"/>
    <p:sldId id="402" r:id="rId24"/>
    <p:sldId id="407" r:id="rId25"/>
    <p:sldId id="408" r:id="rId26"/>
    <p:sldId id="409" r:id="rId27"/>
    <p:sldId id="410" r:id="rId28"/>
    <p:sldId id="411" r:id="rId29"/>
    <p:sldId id="412" r:id="rId30"/>
    <p:sldId id="502" r:id="rId31"/>
    <p:sldId id="422" r:id="rId32"/>
    <p:sldId id="469" r:id="rId33"/>
    <p:sldId id="472" r:id="rId34"/>
    <p:sldId id="473" r:id="rId35"/>
    <p:sldId id="474" r:id="rId36"/>
    <p:sldId id="475" r:id="rId37"/>
    <p:sldId id="476" r:id="rId38"/>
    <p:sldId id="478" r:id="rId39"/>
    <p:sldId id="479" r:id="rId40"/>
    <p:sldId id="481" r:id="rId41"/>
    <p:sldId id="483" r:id="rId42"/>
    <p:sldId id="503" r:id="rId43"/>
    <p:sldId id="485" r:id="rId44"/>
    <p:sldId id="488" r:id="rId45"/>
    <p:sldId id="489" r:id="rId46"/>
    <p:sldId id="504" r:id="rId47"/>
    <p:sldId id="491" r:id="rId48"/>
    <p:sldId id="492" r:id="rId49"/>
    <p:sldId id="495" r:id="rId50"/>
    <p:sldId id="496" r:id="rId51"/>
    <p:sldId id="493" r:id="rId52"/>
    <p:sldId id="497" r:id="rId53"/>
    <p:sldId id="498" r:id="rId54"/>
    <p:sldId id="499" r:id="rId55"/>
    <p:sldId id="500" r:id="rId56"/>
    <p:sldId id="494" r:id="rId57"/>
    <p:sldId id="501" r:id="rId58"/>
    <p:sldId id="288" r:id="rId59"/>
  </p:sldIdLst>
  <p:sldSz cx="12192000" cy="6858000"/>
  <p:notesSz cx="7103745" cy="10234295"/>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EFF"/>
    <a:srgbClr val="3498FF"/>
    <a:srgbClr val="FFFFFF"/>
    <a:srgbClr val="D9D3FF"/>
    <a:srgbClr val="C5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30" autoAdjust="0"/>
    <p:restoredTop sz="94713" autoAdjust="0"/>
  </p:normalViewPr>
  <p:slideViewPr>
    <p:cSldViewPr snapToGrid="0">
      <p:cViewPr varScale="1">
        <p:scale>
          <a:sx n="61" d="100"/>
          <a:sy n="61" d="100"/>
        </p:scale>
        <p:origin x="108" y="4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6" d="100"/>
          <a:sy n="46" d="100"/>
        </p:scale>
        <p:origin x="2764"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gs" Target="tags/tag2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dPt>
          <c:dPt>
            <c:idx val="1"/>
            <c:bubble3D val="0"/>
            <c:explosion val="0"/>
            <c:spPr>
              <a:solidFill>
                <a:schemeClr val="bg1"/>
              </a:solidFill>
              <a:ln w="12700" cap="flat">
                <a:noFill/>
                <a:miter lim="400000"/>
              </a:ln>
              <a:effectLst/>
            </c:spPr>
          </c:dPt>
          <c:dLbls>
            <c:delete val="1"/>
          </c:dLbls>
          <c:cat>
            <c:strRef>
              <c:f>Sheet1!$B$1:$C$1</c:f>
              <c:strCache>
                <c:ptCount val="2"/>
                <c:pt idx="0">
                  <c:v>Active</c:v>
                </c:pt>
                <c:pt idx="1">
                  <c:v>non Active</c:v>
                </c:pt>
              </c:strCache>
            </c:strRef>
          </c:cat>
          <c:val>
            <c:numRef>
              <c:f>Sheet1!$B$2:$C$2</c:f>
              <c:numCache>
                <c:formatCode>General</c:formatCode>
                <c:ptCount val="2"/>
                <c:pt idx="0">
                  <c:v>65</c:v>
                </c:pt>
                <c:pt idx="1">
                  <c:v>36</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1.png"/><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资源 31133"/>
          <p:cNvPicPr>
            <a:picLocks noChangeAspect="1"/>
          </p:cNvPicPr>
          <p:nvPr userDrawn="1"/>
        </p:nvPicPr>
        <p:blipFill>
          <a:blip r:embed="rId4"/>
          <a:srcRect l="12775" b="51283"/>
          <a:stretch>
            <a:fillRect/>
          </a:stretch>
        </p:blipFill>
        <p:spPr>
          <a:xfrm>
            <a:off x="-64135" y="-19685"/>
            <a:ext cx="12356465" cy="6905625"/>
          </a:xfrm>
          <a:prstGeom prst="rect">
            <a:avLst/>
          </a:prstGeom>
        </p:spPr>
      </p:pic>
      <p:sp>
        <p:nvSpPr>
          <p:cNvPr id="8" name="矩形 7"/>
          <p:cNvSpPr/>
          <p:nvPr userDrawn="1"/>
        </p:nvSpPr>
        <p:spPr>
          <a:xfrm>
            <a:off x="-172085" y="727075"/>
            <a:ext cx="12496165" cy="6096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1"/>
          <p:cNvSpPr txBox="1"/>
          <p:nvPr userDrawn="1"/>
        </p:nvSpPr>
        <p:spPr>
          <a:xfrm>
            <a:off x="289795" y="14148"/>
            <a:ext cx="4298437" cy="712927"/>
          </a:xfrm>
          <a:prstGeom prst="rect">
            <a:avLst/>
          </a:prstGeom>
          <a:noFill/>
        </p:spPr>
        <p:txBody>
          <a:bodyPr wrap="none" lIns="96433" tIns="48216" rIns="96433" bIns="48216" rtlCol="0">
            <a:spAutoFit/>
          </a:bodyPr>
          <a:lstStyle/>
          <a:p>
            <a:pPr defTabSz="963930"/>
            <a:r>
              <a:rPr lang="zh-CN" altLang="en-US" sz="4000" dirty="0" smtClean="0">
                <a:solidFill>
                  <a:schemeClr val="bg1"/>
                </a:solidFill>
                <a:latin typeface="微软雅黑" panose="020B0503020204020204" charset="-122"/>
                <a:ea typeface="微软雅黑" panose="020B0503020204020204" charset="-122"/>
                <a:cs typeface="+mn-ea"/>
                <a:sym typeface="+mn-lt"/>
              </a:rPr>
              <a:t>分治法求最近点对</a:t>
            </a:r>
            <a:endParaRPr lang="en-US" altLang="zh-CN" sz="4000" dirty="0" smtClean="0">
              <a:solidFill>
                <a:schemeClr val="bg1"/>
              </a:solidFill>
              <a:latin typeface="微软雅黑" panose="020B0503020204020204" charset="-122"/>
              <a:ea typeface="微软雅黑" panose="020B0503020204020204" charset="-122"/>
              <a:cs typeface="+mn-ea"/>
              <a:sym typeface="+mn-lt"/>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hemeOverride" Target="../theme/themeOverride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3.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3.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3.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4.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5.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6.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3.xml"/><Relationship Id="rId4" Type="http://schemas.openxmlformats.org/officeDocument/2006/relationships/image" Target="../media/image17.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3.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8.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9.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10.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3.xml"/><Relationship Id="rId4" Type="http://schemas.openxmlformats.org/officeDocument/2006/relationships/image" Target="../media/image23.png"/><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chart" Target="../charts/chart11.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themeOverride" Target="../theme/themeOverride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hemeOverride" Target="../theme/themeOverride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35.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1920" t="18905" r="6951" b="52969"/>
          <a:stretch>
            <a:fillRect/>
          </a:stretch>
        </p:blipFill>
        <p:spPr>
          <a:xfrm>
            <a:off x="-69850" y="0"/>
            <a:ext cx="12331700" cy="6858000"/>
          </a:xfrm>
          <a:prstGeom prst="rect">
            <a:avLst/>
          </a:prstGeom>
        </p:spPr>
      </p:pic>
      <p:sp>
        <p:nvSpPr>
          <p:cNvPr id="30" name="TextBox 29"/>
          <p:cNvSpPr txBox="1"/>
          <p:nvPr/>
        </p:nvSpPr>
        <p:spPr>
          <a:xfrm>
            <a:off x="4559729" y="1865774"/>
            <a:ext cx="6888480" cy="1106805"/>
          </a:xfrm>
          <a:prstGeom prst="rect">
            <a:avLst/>
          </a:prstGeom>
          <a:noFill/>
        </p:spPr>
        <p:txBody>
          <a:bodyPr wrap="none" rtlCol="0">
            <a:spAutoFit/>
          </a:bodyPr>
          <a:lstStyle/>
          <a:p>
            <a:pPr algn="ctr"/>
            <a:r>
              <a:rPr lang="zh-CN" altLang="zh-CN" sz="6600" dirty="0" smtClean="0">
                <a:solidFill>
                  <a:schemeClr val="bg1"/>
                </a:solidFill>
                <a:cs typeface="+mn-ea"/>
                <a:sym typeface="+mn-lt"/>
              </a:rPr>
              <a:t>分治法求最近点对</a:t>
            </a:r>
            <a:endParaRPr lang="zh-CN" altLang="zh-CN" sz="6600" dirty="0" smtClean="0">
              <a:solidFill>
                <a:schemeClr val="bg1"/>
              </a:solidFill>
              <a:cs typeface="+mn-ea"/>
              <a:sym typeface="+mn-lt"/>
            </a:endParaRPr>
          </a:p>
        </p:txBody>
      </p:sp>
      <p:sp>
        <p:nvSpPr>
          <p:cNvPr id="32" name="矩形 31"/>
          <p:cNvSpPr/>
          <p:nvPr/>
        </p:nvSpPr>
        <p:spPr>
          <a:xfrm>
            <a:off x="5718139" y="3143910"/>
            <a:ext cx="4571229" cy="336540"/>
          </a:xfrm>
          <a:prstGeom prst="rect">
            <a:avLst/>
          </a:prstGeom>
          <a:gradFill>
            <a:gsLst>
              <a:gs pos="0">
                <a:srgbClr val="C5E2FF"/>
              </a:gs>
              <a:gs pos="52000">
                <a:srgbClr val="D9D3FF"/>
              </a:gs>
              <a:gs pos="100000">
                <a:schemeClr val="accent1">
                  <a:lumMod val="30000"/>
                  <a:lumOff val="70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C9EFF"/>
                </a:solidFill>
                <a:cs typeface="+mn-ea"/>
                <a:sym typeface="+mn-lt"/>
              </a:rPr>
              <a:t>2017153005 </a:t>
            </a:r>
            <a:r>
              <a:rPr lang="zh-CN" altLang="en-US" sz="1600" dirty="0" smtClean="0">
                <a:solidFill>
                  <a:srgbClr val="2C9EFF"/>
                </a:solidFill>
                <a:cs typeface="+mn-ea"/>
                <a:sym typeface="+mn-lt"/>
              </a:rPr>
              <a:t>罗泽鸿</a:t>
            </a:r>
            <a:endParaRPr lang="zh-CN" altLang="en-US" sz="1600" dirty="0">
              <a:solidFill>
                <a:srgbClr val="2C9E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ppt_w*1.125000"/>
                                          </p:val>
                                        </p:tav>
                                        <p:tav tm="100000">
                                          <p:val>
                                            <p:strVal val="#ppt_x"/>
                                          </p:val>
                                        </p:tav>
                                      </p:tavLst>
                                    </p:anim>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28100" y="1402435"/>
            <a:ext cx="4556234" cy="2708420"/>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我们把数组预处理后，数组已按</a:t>
            </a:r>
            <a:r>
              <a:rPr lang="en-US" altLang="zh-CN" sz="2800" dirty="0">
                <a:solidFill>
                  <a:schemeClr val="accent1">
                    <a:lumMod val="60000"/>
                    <a:lumOff val="40000"/>
                  </a:schemeClr>
                </a:solidFill>
                <a:latin typeface="+mj-ea"/>
                <a:ea typeface="+mj-ea"/>
              </a:rPr>
              <a:t>x</a:t>
            </a:r>
            <a:r>
              <a:rPr lang="zh-CN" altLang="en-US" sz="2800" dirty="0">
                <a:solidFill>
                  <a:schemeClr val="accent1">
                    <a:lumMod val="60000"/>
                    <a:lumOff val="40000"/>
                  </a:schemeClr>
                </a:solidFill>
                <a:latin typeface="+mj-ea"/>
                <a:ea typeface="+mj-ea"/>
              </a:rPr>
              <a:t>从小到排好，我们可以对它进行划分操作，将其成为问题规模更小的子问题，然后递归处理这个函数。</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4646635" y="3763772"/>
            <a:ext cx="7071842" cy="1384995"/>
          </a:xfrm>
          <a:prstGeom prst="rect">
            <a:avLst/>
          </a:prstGeom>
          <a:noFill/>
        </p:spPr>
        <p:txBody>
          <a:bodyPr wrap="square" rtlCol="0">
            <a:spAutoFit/>
          </a:bodyPr>
          <a:lstStyle/>
          <a:p>
            <a:r>
              <a:rPr lang="en-US" altLang="zh-CN" sz="2800" dirty="0"/>
              <a:t>m=(</a:t>
            </a:r>
            <a:r>
              <a:rPr lang="en-US" altLang="zh-CN" sz="2800" dirty="0" err="1"/>
              <a:t>l+r</a:t>
            </a:r>
            <a:r>
              <a:rPr lang="en-US" altLang="zh-CN" sz="2800" dirty="0"/>
              <a:t>)/2//</a:t>
            </a:r>
            <a:r>
              <a:rPr lang="zh-CN" altLang="en-US" sz="2800" dirty="0"/>
              <a:t>取当前问题规模的中点位置</a:t>
            </a:r>
            <a:endParaRPr lang="zh-CN" altLang="en-US" sz="2800" dirty="0"/>
          </a:p>
          <a:p>
            <a:r>
              <a:rPr lang="en-US" altLang="zh-CN" sz="2800" dirty="0"/>
              <a:t>d1=Pair(</a:t>
            </a:r>
            <a:r>
              <a:rPr lang="en-US" altLang="zh-CN" sz="2800" dirty="0" err="1"/>
              <a:t>l,m</a:t>
            </a:r>
            <a:r>
              <a:rPr lang="en-US" altLang="zh-CN" sz="2800" dirty="0"/>
              <a:t>)//</a:t>
            </a:r>
            <a:r>
              <a:rPr lang="zh-CN" altLang="en-US" sz="2800" dirty="0"/>
              <a:t>处理左半部分的点</a:t>
            </a:r>
            <a:endParaRPr lang="zh-CN" altLang="en-US" sz="2800" dirty="0"/>
          </a:p>
          <a:p>
            <a:r>
              <a:rPr lang="en-US" altLang="zh-CN" sz="2800" dirty="0"/>
              <a:t>d2=Pair(m+1,r)//</a:t>
            </a:r>
            <a:r>
              <a:rPr lang="zh-CN" altLang="en-US" sz="2800" dirty="0"/>
              <a:t>处理右半部分的点</a:t>
            </a:r>
            <a:endParaRPr lang="zh-CN" altLang="en-US" sz="2800" dirty="0"/>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2" name="文本框 1"/>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Divide</a:t>
            </a:r>
            <a:endParaRPr lang="zh-CN" altLang="en-US" sz="32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75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750"/>
                                        <p:tgtEl>
                                          <p:spTgt spid="29"/>
                                        </p:tgtEl>
                                      </p:cBhvr>
                                    </p:animEffect>
                                    <p:anim calcmode="lin" valueType="num">
                                      <p:cBhvr>
                                        <p:cTn id="24" dur="750" fill="hold"/>
                                        <p:tgtEl>
                                          <p:spTgt spid="29"/>
                                        </p:tgtEl>
                                        <p:attrNameLst>
                                          <p:attrName>ppt_x</p:attrName>
                                        </p:attrNameLst>
                                      </p:cBhvr>
                                      <p:tavLst>
                                        <p:tav tm="0">
                                          <p:val>
                                            <p:strVal val="#ppt_x"/>
                                          </p:val>
                                        </p:tav>
                                        <p:tav tm="100000">
                                          <p:val>
                                            <p:strVal val="#ppt_x"/>
                                          </p:val>
                                        </p:tav>
                                      </p:tavLst>
                                    </p:anim>
                                    <p:anim calcmode="lin" valueType="num">
                                      <p:cBhvr>
                                        <p:cTn id="25"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3" y="1402435"/>
            <a:ext cx="4556234" cy="2277532"/>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对于最近点对问题，如果当前问题只有两个点，或者只剩下一个点时，我们可以对它进行直接</a:t>
            </a:r>
            <a:r>
              <a:rPr lang="zh-CN" altLang="en-US" sz="2800" dirty="0" smtClean="0">
                <a:solidFill>
                  <a:schemeClr val="accent1">
                    <a:lumMod val="60000"/>
                    <a:lumOff val="40000"/>
                  </a:schemeClr>
                </a:solidFill>
                <a:latin typeface="+mj-ea"/>
                <a:ea typeface="+mj-ea"/>
              </a:rPr>
              <a:t>求解。</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4646635" y="3076005"/>
            <a:ext cx="7071842" cy="954107"/>
          </a:xfrm>
          <a:prstGeom prst="rect">
            <a:avLst/>
          </a:prstGeom>
          <a:noFill/>
        </p:spPr>
        <p:txBody>
          <a:bodyPr wrap="square" rtlCol="0">
            <a:spAutoFit/>
          </a:bodyPr>
          <a:lstStyle/>
          <a:p>
            <a:r>
              <a:rPr lang="zh-CN" altLang="en-US" sz="2800" dirty="0">
                <a:solidFill>
                  <a:schemeClr val="accent1">
                    <a:lumMod val="60000"/>
                    <a:lumOff val="40000"/>
                  </a:schemeClr>
                </a:solidFill>
              </a:rPr>
              <a:t>对于只剩下一个点的情况，没有可以进行比较的点对，我们直接返回无穷大的值即</a:t>
            </a:r>
            <a:r>
              <a:rPr lang="zh-CN" altLang="en-US" sz="2800" dirty="0" smtClean="0">
                <a:solidFill>
                  <a:schemeClr val="accent1">
                    <a:lumMod val="60000"/>
                    <a:lumOff val="40000"/>
                  </a:schemeClr>
                </a:solidFill>
              </a:rPr>
              <a:t>可</a:t>
            </a:r>
            <a:endParaRPr lang="zh-CN" altLang="en-US" sz="2800" dirty="0">
              <a:solidFill>
                <a:schemeClr val="accent1">
                  <a:lumMod val="60000"/>
                  <a:lumOff val="40000"/>
                </a:schemeClr>
              </a:solidFill>
            </a:endParaRPr>
          </a:p>
        </p:txBody>
      </p:sp>
      <p:sp>
        <p:nvSpPr>
          <p:cNvPr id="30" name="文本框 29"/>
          <p:cNvSpPr txBox="1"/>
          <p:nvPr/>
        </p:nvSpPr>
        <p:spPr>
          <a:xfrm>
            <a:off x="-110733" y="4401395"/>
            <a:ext cx="6179211" cy="1815882"/>
          </a:xfrm>
          <a:prstGeom prst="rect">
            <a:avLst/>
          </a:prstGeom>
          <a:noFill/>
        </p:spPr>
        <p:txBody>
          <a:bodyPr wrap="square" rtlCol="0">
            <a:spAutoFit/>
          </a:bodyPr>
          <a:lstStyle/>
          <a:p>
            <a:r>
              <a:rPr lang="zh-CN" altLang="en-US" sz="2800" dirty="0">
                <a:solidFill>
                  <a:schemeClr val="accent1">
                    <a:lumMod val="60000"/>
                    <a:lumOff val="40000"/>
                  </a:schemeClr>
                </a:solidFill>
              </a:rPr>
              <a:t>对于剩下</a:t>
            </a:r>
            <a:r>
              <a:rPr lang="en-US" altLang="zh-CN" sz="2800" dirty="0">
                <a:solidFill>
                  <a:schemeClr val="accent1">
                    <a:lumMod val="60000"/>
                    <a:lumOff val="40000"/>
                  </a:schemeClr>
                </a:solidFill>
              </a:rPr>
              <a:t>2</a:t>
            </a:r>
            <a:r>
              <a:rPr lang="zh-CN" altLang="en-US" sz="2800" dirty="0">
                <a:solidFill>
                  <a:schemeClr val="accent1">
                    <a:lumMod val="60000"/>
                    <a:lumOff val="40000"/>
                  </a:schemeClr>
                </a:solidFill>
              </a:rPr>
              <a:t>个点的情况，我们则可以计算这两个点的距离，并返回这个距离，做为当前问题的一个最优解，因为已经没有其他点对了</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Conquer</a:t>
            </a:r>
            <a:endParaRPr lang="zh-CN" altLang="en-US" sz="3200" dirty="0">
              <a:solidFill>
                <a:schemeClr val="bg1"/>
              </a:solidFill>
            </a:endParaRPr>
          </a:p>
        </p:txBody>
      </p:sp>
      <p:cxnSp>
        <p:nvCxnSpPr>
          <p:cNvPr id="3" name="直接连接符 2"/>
          <p:cNvCxnSpPr/>
          <p:nvPr/>
        </p:nvCxnSpPr>
        <p:spPr>
          <a:xfrm flipV="1">
            <a:off x="-110490" y="3223895"/>
            <a:ext cx="455993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9017" y="4030289"/>
            <a:ext cx="6605377" cy="15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10490" y="6179820"/>
            <a:ext cx="5988050" cy="2032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7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750"/>
                                        <p:tgtEl>
                                          <p:spTgt spid="29"/>
                                        </p:tgtEl>
                                      </p:cBhvr>
                                    </p:animEffect>
                                    <p:anim calcmode="lin" valueType="num">
                                      <p:cBhvr>
                                        <p:cTn id="36" dur="750" fill="hold"/>
                                        <p:tgtEl>
                                          <p:spTgt spid="29"/>
                                        </p:tgtEl>
                                        <p:attrNameLst>
                                          <p:attrName>ppt_x</p:attrName>
                                        </p:attrNameLst>
                                      </p:cBhvr>
                                      <p:tavLst>
                                        <p:tav tm="0">
                                          <p:val>
                                            <p:strVal val="#ppt_x"/>
                                          </p:val>
                                        </p:tav>
                                        <p:tav tm="100000">
                                          <p:val>
                                            <p:strVal val="#ppt_x"/>
                                          </p:val>
                                        </p:tav>
                                      </p:tavLst>
                                    </p:anim>
                                    <p:anim calcmode="lin" valueType="num">
                                      <p:cBhvr>
                                        <p:cTn id="37" dur="7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1+#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750"/>
                                        <p:tgtEl>
                                          <p:spTgt spid="30"/>
                                        </p:tgtEl>
                                      </p:cBhvr>
                                    </p:animEffect>
                                    <p:anim calcmode="lin" valueType="num">
                                      <p:cBhvr>
                                        <p:cTn id="49" dur="750" fill="hold"/>
                                        <p:tgtEl>
                                          <p:spTgt spid="30"/>
                                        </p:tgtEl>
                                        <p:attrNameLst>
                                          <p:attrName>ppt_x</p:attrName>
                                        </p:attrNameLst>
                                      </p:cBhvr>
                                      <p:tavLst>
                                        <p:tav tm="0">
                                          <p:val>
                                            <p:strVal val="#ppt_x"/>
                                          </p:val>
                                        </p:tav>
                                        <p:tav tm="100000">
                                          <p:val>
                                            <p:strVal val="#ppt_x"/>
                                          </p:val>
                                        </p:tav>
                                      </p:tavLst>
                                    </p:anim>
                                    <p:anim calcmode="lin" valueType="num">
                                      <p:cBhvr>
                                        <p:cTn id="50"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3" y="1286702"/>
            <a:ext cx="4556234" cy="1107981"/>
          </a:xfrm>
          <a:prstGeom prst="rect">
            <a:avLst/>
          </a:prstGeom>
        </p:spPr>
        <p:txBody>
          <a:bodyPr wrap="square" lIns="121907" tIns="60953" rIns="121907" bIns="60953">
            <a:spAutoFit/>
          </a:bodyPr>
          <a:lstStyle/>
          <a:p>
            <a:r>
              <a:rPr lang="zh-CN" altLang="en-US" sz="3600" dirty="0" smtClean="0">
                <a:latin typeface="+mj-ea"/>
                <a:ea typeface="+mj-ea"/>
              </a:rPr>
              <a:t>伪代码</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110733" y="2179569"/>
            <a:ext cx="7071842" cy="1815882"/>
          </a:xfrm>
          <a:prstGeom prst="rect">
            <a:avLst/>
          </a:prstGeom>
          <a:noFill/>
        </p:spPr>
        <p:txBody>
          <a:bodyPr wrap="square" rtlCol="0">
            <a:spAutoFit/>
          </a:bodyPr>
          <a:lstStyle/>
          <a:p>
            <a:r>
              <a:rPr lang="en-US" altLang="zh-CN" sz="2800" dirty="0"/>
              <a:t>if l==r  //1</a:t>
            </a:r>
            <a:r>
              <a:rPr lang="zh-CN" altLang="en-US" sz="2800" dirty="0"/>
              <a:t>个点的情况</a:t>
            </a:r>
            <a:endParaRPr lang="zh-CN" altLang="en-US" sz="2800" dirty="0"/>
          </a:p>
          <a:p>
            <a:r>
              <a:rPr lang="en-US" altLang="zh-CN" sz="2800" dirty="0"/>
              <a:t>return </a:t>
            </a:r>
            <a:r>
              <a:rPr lang="en-US" altLang="zh-CN" sz="2800" dirty="0" err="1"/>
              <a:t>inf</a:t>
            </a:r>
            <a:endParaRPr lang="en-US" altLang="zh-CN" sz="2800" dirty="0"/>
          </a:p>
          <a:p>
            <a:r>
              <a:rPr lang="en-US" altLang="zh-CN" sz="2800" dirty="0"/>
              <a:t>else if l+1==r//2</a:t>
            </a:r>
            <a:r>
              <a:rPr lang="zh-CN" altLang="en-US" sz="2800" dirty="0"/>
              <a:t>个点的情况</a:t>
            </a:r>
            <a:endParaRPr lang="zh-CN" altLang="en-US" sz="2800" dirty="0"/>
          </a:p>
          <a:p>
            <a:r>
              <a:rPr lang="en-US" altLang="zh-CN" sz="2800" dirty="0"/>
              <a:t>return dis(p[l],p[r</a:t>
            </a:r>
            <a:r>
              <a:rPr lang="en-US" altLang="zh-CN" sz="2800" dirty="0" smtClean="0"/>
              <a:t>])</a:t>
            </a:r>
            <a:endParaRPr lang="zh-CN" altLang="en-US" sz="2800" dirty="0"/>
          </a:p>
        </p:txBody>
      </p:sp>
      <p:sp>
        <p:nvSpPr>
          <p:cNvPr id="30" name="文本框 29"/>
          <p:cNvSpPr txBox="1"/>
          <p:nvPr/>
        </p:nvSpPr>
        <p:spPr>
          <a:xfrm>
            <a:off x="5233777" y="3483264"/>
            <a:ext cx="6179211" cy="2245360"/>
          </a:xfrm>
          <a:prstGeom prst="rect">
            <a:avLst/>
          </a:prstGeom>
          <a:noFill/>
        </p:spPr>
        <p:txBody>
          <a:bodyPr wrap="square" rtlCol="0">
            <a:spAutoFit/>
          </a:bodyPr>
          <a:lstStyle/>
          <a:p>
            <a:r>
              <a:rPr lang="en-US" altLang="zh-CN" sz="2800" dirty="0">
                <a:solidFill>
                  <a:schemeClr val="accent1">
                    <a:lumMod val="60000"/>
                    <a:lumOff val="40000"/>
                  </a:schemeClr>
                </a:solidFill>
              </a:rPr>
              <a:t>3</a:t>
            </a:r>
            <a:r>
              <a:rPr lang="zh-CN" altLang="en-US" sz="2800" dirty="0">
                <a:solidFill>
                  <a:schemeClr val="accent1">
                    <a:lumMod val="60000"/>
                    <a:lumOff val="40000"/>
                  </a:schemeClr>
                </a:solidFill>
              </a:rPr>
              <a:t>个点我们也可以进行</a:t>
            </a:r>
            <a:r>
              <a:rPr lang="en-US" altLang="zh-CN" sz="2800" dirty="0">
                <a:solidFill>
                  <a:schemeClr val="accent1">
                    <a:lumMod val="60000"/>
                    <a:lumOff val="40000"/>
                  </a:schemeClr>
                </a:solidFill>
              </a:rPr>
              <a:t>Conquer</a:t>
            </a:r>
            <a:r>
              <a:rPr lang="zh-CN" altLang="en-US" sz="2800" dirty="0">
                <a:solidFill>
                  <a:schemeClr val="accent1">
                    <a:lumMod val="60000"/>
                    <a:lumOff val="40000"/>
                  </a:schemeClr>
                </a:solidFill>
              </a:rPr>
              <a:t>操作这里我们不考虑</a:t>
            </a:r>
            <a:r>
              <a:rPr lang="en-US" altLang="zh-CN" sz="2800" dirty="0">
                <a:solidFill>
                  <a:schemeClr val="accent1">
                    <a:lumMod val="60000"/>
                    <a:lumOff val="40000"/>
                  </a:schemeClr>
                </a:solidFill>
              </a:rPr>
              <a:t>3</a:t>
            </a:r>
            <a:r>
              <a:rPr lang="zh-CN" altLang="en-US" sz="2800" dirty="0">
                <a:solidFill>
                  <a:schemeClr val="accent1">
                    <a:lumMod val="60000"/>
                    <a:lumOff val="40000"/>
                  </a:schemeClr>
                </a:solidFill>
              </a:rPr>
              <a:t>个点的</a:t>
            </a:r>
            <a:r>
              <a:rPr lang="zh-CN" altLang="en-US" sz="2800" dirty="0" smtClean="0">
                <a:solidFill>
                  <a:schemeClr val="accent1">
                    <a:lumMod val="60000"/>
                    <a:lumOff val="40000"/>
                  </a:schemeClr>
                </a:solidFill>
              </a:rPr>
              <a:t>情况，原因我们会</a:t>
            </a:r>
            <a:r>
              <a:rPr lang="zh-CN" altLang="en-US" sz="2800" dirty="0">
                <a:solidFill>
                  <a:schemeClr val="accent1">
                    <a:lumMod val="60000"/>
                    <a:lumOff val="40000"/>
                  </a:schemeClr>
                </a:solidFill>
              </a:rPr>
              <a:t>在后面的</a:t>
            </a:r>
            <a:r>
              <a:rPr lang="en-US" altLang="zh-CN" sz="2800" dirty="0">
                <a:solidFill>
                  <a:schemeClr val="accent1">
                    <a:lumMod val="60000"/>
                    <a:lumOff val="40000"/>
                  </a:schemeClr>
                </a:solidFill>
              </a:rPr>
              <a:t>Combine</a:t>
            </a:r>
            <a:r>
              <a:rPr lang="zh-CN" altLang="en-US" sz="2800" dirty="0" smtClean="0">
                <a:solidFill>
                  <a:schemeClr val="accent1">
                    <a:lumMod val="60000"/>
                    <a:lumOff val="40000"/>
                  </a:schemeClr>
                </a:solidFill>
              </a:rPr>
              <a:t>部分做出解释</a:t>
            </a:r>
            <a:endParaRPr lang="zh-CN" altLang="en-US" sz="2800" dirty="0">
              <a:solidFill>
                <a:schemeClr val="accent1">
                  <a:lumMod val="60000"/>
                  <a:lumOff val="40000"/>
                </a:schemeClr>
              </a:solidFill>
            </a:endParaRPr>
          </a:p>
          <a:p>
            <a:endParaRPr lang="en-US" altLang="zh-CN" sz="2800" dirty="0" smtClean="0">
              <a:solidFill>
                <a:schemeClr val="accent1">
                  <a:lumMod val="60000"/>
                  <a:lumOff val="40000"/>
                </a:schemeClr>
              </a:solidFill>
            </a:endParaRPr>
          </a:p>
          <a:p>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Conquer</a:t>
            </a:r>
            <a:endParaRPr lang="zh-CN" altLang="en-US" sz="3200" dirty="0">
              <a:solidFill>
                <a:schemeClr val="bg1"/>
              </a:solidFill>
            </a:endParaRPr>
          </a:p>
        </p:txBody>
      </p:sp>
      <p:cxnSp>
        <p:nvCxnSpPr>
          <p:cNvPr id="3" name="直接连接符 2"/>
          <p:cNvCxnSpPr/>
          <p:nvPr/>
        </p:nvCxnSpPr>
        <p:spPr>
          <a:xfrm>
            <a:off x="28100" y="1925654"/>
            <a:ext cx="4556234" cy="1576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750"/>
                                        <p:tgtEl>
                                          <p:spTgt spid="29"/>
                                        </p:tgtEl>
                                      </p:cBhvr>
                                    </p:animEffect>
                                    <p:anim calcmode="lin" valueType="num">
                                      <p:cBhvr>
                                        <p:cTn id="19" dur="750" fill="hold"/>
                                        <p:tgtEl>
                                          <p:spTgt spid="29"/>
                                        </p:tgtEl>
                                        <p:attrNameLst>
                                          <p:attrName>ppt_x</p:attrName>
                                        </p:attrNameLst>
                                      </p:cBhvr>
                                      <p:tavLst>
                                        <p:tav tm="0">
                                          <p:val>
                                            <p:strVal val="#ppt_x"/>
                                          </p:val>
                                        </p:tav>
                                        <p:tav tm="100000">
                                          <p:val>
                                            <p:strVal val="#ppt_x"/>
                                          </p:val>
                                        </p:tav>
                                      </p:tavLst>
                                    </p:anim>
                                    <p:anim calcmode="lin" valueType="num">
                                      <p:cBhvr>
                                        <p:cTn id="20" dur="7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750"/>
                                        <p:tgtEl>
                                          <p:spTgt spid="30"/>
                                        </p:tgtEl>
                                      </p:cBhvr>
                                    </p:animEffect>
                                    <p:anim calcmode="lin" valueType="num">
                                      <p:cBhvr>
                                        <p:cTn id="26" dur="750" fill="hold"/>
                                        <p:tgtEl>
                                          <p:spTgt spid="30"/>
                                        </p:tgtEl>
                                        <p:attrNameLst>
                                          <p:attrName>ppt_x</p:attrName>
                                        </p:attrNameLst>
                                      </p:cBhvr>
                                      <p:tavLst>
                                        <p:tav tm="0">
                                          <p:val>
                                            <p:strVal val="#ppt_x"/>
                                          </p:val>
                                        </p:tav>
                                        <p:tav tm="100000">
                                          <p:val>
                                            <p:strVal val="#ppt_x"/>
                                          </p:val>
                                        </p:tav>
                                      </p:tavLst>
                                    </p:anim>
                                    <p:anim calcmode="lin" valueType="num">
                                      <p:cBhvr>
                                        <p:cTn id="27"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45645" y="1429097"/>
            <a:ext cx="5734830" cy="2708420"/>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当问题进行</a:t>
            </a:r>
            <a:r>
              <a:rPr lang="en-US" altLang="zh-CN" sz="2800" dirty="0" smtClean="0">
                <a:solidFill>
                  <a:schemeClr val="accent1">
                    <a:lumMod val="60000"/>
                    <a:lumOff val="40000"/>
                  </a:schemeClr>
                </a:solidFill>
                <a:latin typeface="+mj-ea"/>
                <a:ea typeface="+mj-ea"/>
              </a:rPr>
              <a:t>divide</a:t>
            </a:r>
            <a:r>
              <a:rPr lang="zh-CN" altLang="en-US" sz="2800" dirty="0" smtClean="0">
                <a:solidFill>
                  <a:schemeClr val="accent1">
                    <a:lumMod val="60000"/>
                    <a:lumOff val="40000"/>
                  </a:schemeClr>
                </a:solidFill>
                <a:latin typeface="+mj-ea"/>
                <a:ea typeface="+mj-ea"/>
              </a:rPr>
              <a:t>、</a:t>
            </a:r>
            <a:r>
              <a:rPr lang="en-US" altLang="zh-CN" sz="2800" dirty="0" smtClean="0">
                <a:solidFill>
                  <a:schemeClr val="accent1">
                    <a:lumMod val="60000"/>
                    <a:lumOff val="40000"/>
                  </a:schemeClr>
                </a:solidFill>
                <a:latin typeface="+mj-ea"/>
                <a:ea typeface="+mj-ea"/>
              </a:rPr>
              <a:t>conquer</a:t>
            </a:r>
            <a:r>
              <a:rPr lang="zh-CN" altLang="en-US" sz="2800" dirty="0">
                <a:solidFill>
                  <a:schemeClr val="accent1">
                    <a:lumMod val="60000"/>
                    <a:lumOff val="40000"/>
                  </a:schemeClr>
                </a:solidFill>
                <a:latin typeface="+mj-ea"/>
                <a:ea typeface="+mj-ea"/>
              </a:rPr>
              <a:t>后，我们还需要进行最后一步，也是该算法最核心、最重要的一步，对求得的两个最小点对进行</a:t>
            </a:r>
            <a:r>
              <a:rPr lang="en-US" altLang="zh-CN" sz="2800" dirty="0">
                <a:solidFill>
                  <a:schemeClr val="accent1">
                    <a:lumMod val="60000"/>
                    <a:lumOff val="40000"/>
                  </a:schemeClr>
                </a:solidFill>
                <a:latin typeface="+mj-ea"/>
                <a:ea typeface="+mj-ea"/>
              </a:rPr>
              <a:t>combine</a:t>
            </a:r>
            <a:r>
              <a:rPr lang="zh-CN" altLang="en-US" sz="2800" dirty="0">
                <a:solidFill>
                  <a:schemeClr val="accent1">
                    <a:lumMod val="60000"/>
                    <a:lumOff val="40000"/>
                  </a:schemeClr>
                </a:solidFill>
                <a:latin typeface="+mj-ea"/>
                <a:ea typeface="+mj-ea"/>
              </a:rPr>
              <a:t>。</a:t>
            </a:r>
            <a:endParaRPr lang="zh-CN" altLang="en-US" sz="2800" dirty="0">
              <a:solidFill>
                <a:schemeClr val="accent1">
                  <a:lumMod val="60000"/>
                  <a:lumOff val="40000"/>
                </a:schemeClr>
              </a:solidFill>
              <a:latin typeface="+mj-ea"/>
              <a:ea typeface="+mj-ea"/>
            </a:endParaRPr>
          </a:p>
          <a:p>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grpSp>
        <p:nvGrpSpPr>
          <p:cNvPr id="14" name="组合 13"/>
          <p:cNvGrpSpPr/>
          <p:nvPr/>
        </p:nvGrpSpPr>
        <p:grpSpPr>
          <a:xfrm>
            <a:off x="5976048" y="2706130"/>
            <a:ext cx="4213225" cy="3054350"/>
            <a:chOff x="583565" y="1029335"/>
            <a:chExt cx="4213225" cy="3054350"/>
          </a:xfrm>
        </p:grpSpPr>
        <p:sp>
          <p:nvSpPr>
            <p:cNvPr id="16" name="椭圆 15"/>
            <p:cNvSpPr/>
            <p:nvPr/>
          </p:nvSpPr>
          <p:spPr>
            <a:xfrm rot="10800000">
              <a:off x="1373505" y="1755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0800000">
              <a:off x="2096135" y="327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0800000">
              <a:off x="1627505" y="200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0800000">
              <a:off x="150050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461135" y="2771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183765" y="2429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1390" y="209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484245" y="1842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519045" y="3064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84530" y="1370965"/>
              <a:ext cx="1843405" cy="24688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06040" y="1370965"/>
              <a:ext cx="1843405" cy="24688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405505" y="3385185"/>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140710" y="209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95287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357245" y="2302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865245" y="3152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7875" y="2858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a:off x="1627505" y="336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a:off x="96139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a:off x="1146175" y="3191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a:off x="2008505" y="2898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140710" y="2517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825875" y="200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60934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p:nvPr/>
          </p:nvCxnSpPr>
          <p:spPr>
            <a:xfrm flipH="1" flipV="1">
              <a:off x="2551430" y="1029335"/>
              <a:ext cx="22225" cy="29851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583565" y="3896995"/>
              <a:ext cx="4213225" cy="4381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605155" y="1066165"/>
              <a:ext cx="11430" cy="301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2381885" y="27076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743835" y="2683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a:xfrm>
            <a:off x="6132786" y="2963917"/>
            <a:ext cx="1813035" cy="255401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8057840" y="2949445"/>
            <a:ext cx="1813035" cy="255401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stCxn id="16" idx="1"/>
            <a:endCxn id="18" idx="7"/>
          </p:cNvCxnSpPr>
          <p:nvPr/>
        </p:nvCxnSpPr>
        <p:spPr>
          <a:xfrm>
            <a:off x="6840785" y="3506732"/>
            <a:ext cx="192036" cy="25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4" idx="5"/>
            <a:endCxn id="36" idx="4"/>
          </p:cNvCxnSpPr>
          <p:nvPr/>
        </p:nvCxnSpPr>
        <p:spPr>
          <a:xfrm>
            <a:off x="8607990" y="3848362"/>
            <a:ext cx="185553" cy="2185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1171" y="3607195"/>
            <a:ext cx="5734830" cy="2708420"/>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在</a:t>
            </a:r>
            <a:r>
              <a:rPr lang="en-US" altLang="zh-CN" sz="2800" dirty="0">
                <a:solidFill>
                  <a:schemeClr val="accent1">
                    <a:lumMod val="60000"/>
                    <a:lumOff val="40000"/>
                  </a:schemeClr>
                </a:solidFill>
                <a:latin typeface="+mj-ea"/>
                <a:ea typeface="+mj-ea"/>
              </a:rPr>
              <a:t>divide</a:t>
            </a:r>
            <a:r>
              <a:rPr lang="zh-CN" altLang="en-US" sz="2800" dirty="0">
                <a:solidFill>
                  <a:schemeClr val="accent1">
                    <a:lumMod val="60000"/>
                    <a:lumOff val="40000"/>
                  </a:schemeClr>
                </a:solidFill>
                <a:latin typeface="+mj-ea"/>
                <a:ea typeface="+mj-ea"/>
              </a:rPr>
              <a:t>过程中，我们把数组分成左半部分和右半部分，分的时候，我们以中间的那个点作为边界值，这里我们将该点归在了左半部分。</a:t>
            </a:r>
            <a:endParaRPr lang="zh-CN" altLang="en-US" sz="2800" dirty="0">
              <a:solidFill>
                <a:schemeClr val="accent1">
                  <a:lumMod val="60000"/>
                  <a:lumOff val="40000"/>
                </a:schemeClr>
              </a:solidFill>
              <a:latin typeface="+mj-ea"/>
              <a:ea typeface="+mj-ea"/>
            </a:endParaRPr>
          </a:p>
          <a:p>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75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 grpId="0" animBg="1"/>
      <p:bldP spid="9" grpId="0"/>
      <p:bldP spid="2" grpId="0" animBg="1"/>
      <p:bldP spid="51" grpId="0" animBg="1"/>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92182" cy="2708420"/>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分别求出左半部分和右半部分的最近点对，我们就可以考虑合并这两个最近点对了，我们先取左半部分和右半部分两个最近点对较小的那个出来，不妨设为</a:t>
            </a:r>
            <a:r>
              <a:rPr lang="en-US" altLang="zh-CN" sz="2800" dirty="0" smtClean="0">
                <a:solidFill>
                  <a:schemeClr val="accent1">
                    <a:lumMod val="60000"/>
                    <a:lumOff val="40000"/>
                  </a:schemeClr>
                </a:solidFill>
                <a:latin typeface="+mj-ea"/>
                <a:ea typeface="+mj-ea"/>
              </a:rPr>
              <a:t>d</a:t>
            </a:r>
            <a:r>
              <a:rPr lang="zh-CN" altLang="en-US" sz="2800" dirty="0" smtClean="0">
                <a:solidFill>
                  <a:schemeClr val="accent1">
                    <a:lumMod val="60000"/>
                    <a:lumOff val="40000"/>
                  </a:schemeClr>
                </a:solidFill>
                <a:latin typeface="+mj-ea"/>
                <a:ea typeface="+mj-ea"/>
              </a:rPr>
              <a:t>。</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119179" y="3989994"/>
            <a:ext cx="6179211" cy="2677656"/>
          </a:xfrm>
          <a:prstGeom prst="rect">
            <a:avLst/>
          </a:prstGeom>
          <a:noFill/>
        </p:spPr>
        <p:txBody>
          <a:bodyPr wrap="square" rtlCol="0">
            <a:spAutoFit/>
          </a:bodyPr>
          <a:lstStyle/>
          <a:p>
            <a:r>
              <a:rPr lang="zh-CN" altLang="en-US" sz="2800" dirty="0">
                <a:solidFill>
                  <a:schemeClr val="accent1">
                    <a:lumMod val="60000"/>
                    <a:lumOff val="40000"/>
                  </a:schemeClr>
                </a:solidFill>
              </a:rPr>
              <a:t>那么，如果存在点对，一个点属于左半部分，另一个点属于右半部分，且距离小于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，则它们的</a:t>
            </a:r>
            <a:r>
              <a:rPr lang="en-US" altLang="zh-CN" sz="2800" dirty="0">
                <a:solidFill>
                  <a:schemeClr val="accent1">
                    <a:lumMod val="60000"/>
                    <a:lumOff val="40000"/>
                  </a:schemeClr>
                </a:solidFill>
              </a:rPr>
              <a:t>x</a:t>
            </a:r>
            <a:r>
              <a:rPr lang="zh-CN" altLang="en-US" sz="2800" dirty="0">
                <a:solidFill>
                  <a:schemeClr val="accent1">
                    <a:lumMod val="60000"/>
                    <a:lumOff val="40000"/>
                  </a:schemeClr>
                </a:solidFill>
              </a:rPr>
              <a:t>值离这个中间的点的</a:t>
            </a:r>
            <a:r>
              <a:rPr lang="en-US" altLang="zh-CN" sz="2800" dirty="0">
                <a:solidFill>
                  <a:schemeClr val="accent1">
                    <a:lumMod val="60000"/>
                    <a:lumOff val="40000"/>
                  </a:schemeClr>
                </a:solidFill>
              </a:rPr>
              <a:t>x</a:t>
            </a:r>
            <a:r>
              <a:rPr lang="zh-CN" altLang="en-US" sz="2800" dirty="0">
                <a:solidFill>
                  <a:schemeClr val="accent1">
                    <a:lumMod val="60000"/>
                    <a:lumOff val="40000"/>
                  </a:schemeClr>
                </a:solidFill>
              </a:rPr>
              <a:t>值都不会超过</a:t>
            </a:r>
            <a:r>
              <a:rPr lang="en-US" altLang="zh-CN" sz="2800" dirty="0" smtClean="0">
                <a:solidFill>
                  <a:schemeClr val="accent1">
                    <a:lumMod val="60000"/>
                    <a:lumOff val="40000"/>
                  </a:schemeClr>
                </a:solidFill>
              </a:rPr>
              <a:t>d</a:t>
            </a:r>
            <a:r>
              <a:rPr lang="zh-CN" altLang="en-US" sz="2800" dirty="0">
                <a:solidFill>
                  <a:schemeClr val="accent1">
                    <a:lumMod val="60000"/>
                    <a:lumOff val="40000"/>
                  </a:schemeClr>
                </a:solidFill>
              </a:rPr>
              <a:t>因此我们只需考虑如下图所示的，以中间点为中心，宽为</a:t>
            </a:r>
            <a:r>
              <a:rPr lang="en-US" altLang="zh-CN" sz="2800" dirty="0">
                <a:solidFill>
                  <a:schemeClr val="accent1">
                    <a:lumMod val="60000"/>
                    <a:lumOff val="40000"/>
                  </a:schemeClr>
                </a:solidFill>
              </a:rPr>
              <a:t>2d</a:t>
            </a:r>
            <a:r>
              <a:rPr lang="zh-CN" altLang="en-US" sz="2800" dirty="0">
                <a:solidFill>
                  <a:schemeClr val="accent1">
                    <a:lumMod val="60000"/>
                    <a:lumOff val="40000"/>
                  </a:schemeClr>
                </a:solidFill>
              </a:rPr>
              <a:t>的矩形区域</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pic>
        <p:nvPicPr>
          <p:cNvPr id="1026" name="图片 8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5778" y="2900840"/>
            <a:ext cx="5223833" cy="3623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750"/>
                                        <p:tgtEl>
                                          <p:spTgt spid="1026"/>
                                        </p:tgtEl>
                                      </p:cBhvr>
                                    </p:animEffect>
                                    <p:anim calcmode="lin" valueType="num">
                                      <p:cBhvr>
                                        <p:cTn id="13" dur="750" fill="hold"/>
                                        <p:tgtEl>
                                          <p:spTgt spid="1026"/>
                                        </p:tgtEl>
                                        <p:attrNameLst>
                                          <p:attrName>ppt_x</p:attrName>
                                        </p:attrNameLst>
                                      </p:cBhvr>
                                      <p:tavLst>
                                        <p:tav tm="0">
                                          <p:val>
                                            <p:strVal val="#ppt_x"/>
                                          </p:val>
                                        </p:tav>
                                        <p:tav tm="100000">
                                          <p:val>
                                            <p:strVal val="#ppt_x"/>
                                          </p:val>
                                        </p:tav>
                                      </p:tavLst>
                                    </p:anim>
                                    <p:anim calcmode="lin" valueType="num">
                                      <p:cBhvr>
                                        <p:cTn id="14" dur="75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92182" cy="984871"/>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而对于该矩形区域的具体一个点来说，</a:t>
            </a:r>
            <a:r>
              <a:rPr lang="zh-CN" altLang="en-US" sz="2800" dirty="0" smtClean="0">
                <a:solidFill>
                  <a:schemeClr val="accent1">
                    <a:lumMod val="60000"/>
                    <a:lumOff val="40000"/>
                  </a:schemeClr>
                </a:solidFill>
                <a:latin typeface="+mj-ea"/>
                <a:ea typeface="+mj-ea"/>
              </a:rPr>
              <a:t>如右图的红色点。</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95156" y="3233172"/>
            <a:ext cx="6179211" cy="1815882"/>
          </a:xfrm>
          <a:prstGeom prst="rect">
            <a:avLst/>
          </a:prstGeom>
          <a:noFill/>
        </p:spPr>
        <p:txBody>
          <a:bodyPr wrap="square" rtlCol="0">
            <a:spAutoFit/>
          </a:bodyPr>
          <a:lstStyle/>
          <a:p>
            <a:r>
              <a:rPr lang="zh-CN" altLang="en-US" sz="2800" dirty="0">
                <a:solidFill>
                  <a:schemeClr val="accent1">
                    <a:lumMod val="60000"/>
                    <a:lumOff val="40000"/>
                  </a:schemeClr>
                </a:solidFill>
                <a:latin typeface="+mj-ea"/>
              </a:rPr>
              <a:t>对于在该矩形区域的这个红色点，我们只需考虑在纵轴方向，即</a:t>
            </a:r>
            <a:r>
              <a:rPr lang="en-US" altLang="zh-CN" sz="2800" dirty="0">
                <a:solidFill>
                  <a:schemeClr val="accent1">
                    <a:lumMod val="60000"/>
                    <a:lumOff val="40000"/>
                  </a:schemeClr>
                </a:solidFill>
                <a:latin typeface="+mj-ea"/>
              </a:rPr>
              <a:t>y</a:t>
            </a:r>
            <a:r>
              <a:rPr lang="zh-CN" altLang="en-US" sz="2800" dirty="0">
                <a:solidFill>
                  <a:schemeClr val="accent1">
                    <a:lumMod val="60000"/>
                    <a:lumOff val="40000"/>
                  </a:schemeClr>
                </a:solidFill>
                <a:latin typeface="+mj-ea"/>
              </a:rPr>
              <a:t>轴方向上，离该点距离小于</a:t>
            </a:r>
            <a:r>
              <a:rPr lang="en-US" altLang="zh-CN" sz="2800" dirty="0">
                <a:solidFill>
                  <a:schemeClr val="accent1">
                    <a:lumMod val="60000"/>
                    <a:lumOff val="40000"/>
                  </a:schemeClr>
                </a:solidFill>
                <a:latin typeface="+mj-ea"/>
              </a:rPr>
              <a:t>d</a:t>
            </a:r>
            <a:r>
              <a:rPr lang="zh-CN" altLang="en-US" sz="2800" dirty="0">
                <a:solidFill>
                  <a:schemeClr val="accent1">
                    <a:lumMod val="60000"/>
                    <a:lumOff val="40000"/>
                  </a:schemeClr>
                </a:solidFill>
                <a:latin typeface="+mj-ea"/>
              </a:rPr>
              <a:t>的点，因为大于</a:t>
            </a:r>
            <a:r>
              <a:rPr lang="en-US" altLang="zh-CN" sz="2800" dirty="0">
                <a:solidFill>
                  <a:schemeClr val="accent1">
                    <a:lumMod val="60000"/>
                    <a:lumOff val="40000"/>
                  </a:schemeClr>
                </a:solidFill>
                <a:latin typeface="+mj-ea"/>
              </a:rPr>
              <a:t>d</a:t>
            </a:r>
            <a:r>
              <a:rPr lang="zh-CN" altLang="en-US" sz="2800" dirty="0">
                <a:solidFill>
                  <a:schemeClr val="accent1">
                    <a:lumMod val="60000"/>
                    <a:lumOff val="40000"/>
                  </a:schemeClr>
                </a:solidFill>
                <a:latin typeface="+mj-ea"/>
              </a:rPr>
              <a:t>的点不可能是最小距离了。</a:t>
            </a:r>
            <a:r>
              <a:rPr lang="en-US" altLang="zh-CN" sz="2800" dirty="0">
                <a:solidFill>
                  <a:schemeClr val="accent1">
                    <a:lumMod val="60000"/>
                    <a:lumOff val="40000"/>
                  </a:schemeClr>
                </a:solidFill>
                <a:latin typeface="+mj-ea"/>
              </a:rPr>
              <a:t>         </a:t>
            </a:r>
            <a:endParaRPr lang="zh-CN" altLang="zh-CN" sz="2800" dirty="0">
              <a:solidFill>
                <a:schemeClr val="accent1">
                  <a:lumMod val="60000"/>
                  <a:lumOff val="40000"/>
                </a:schemeClr>
              </a:solidFill>
              <a:latin typeface="+mj-ea"/>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pic>
        <p:nvPicPr>
          <p:cNvPr id="2050" name="图片 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95393" y="2673527"/>
            <a:ext cx="5223084" cy="399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750"/>
                                        <p:tgtEl>
                                          <p:spTgt spid="2050"/>
                                        </p:tgtEl>
                                      </p:cBhvr>
                                    </p:animEffect>
                                    <p:anim calcmode="lin" valueType="num">
                                      <p:cBhvr>
                                        <p:cTn id="13" dur="750" fill="hold"/>
                                        <p:tgtEl>
                                          <p:spTgt spid="2050"/>
                                        </p:tgtEl>
                                        <p:attrNameLst>
                                          <p:attrName>ppt_x</p:attrName>
                                        </p:attrNameLst>
                                      </p:cBhvr>
                                      <p:tavLst>
                                        <p:tav tm="0">
                                          <p:val>
                                            <p:strVal val="#ppt_x"/>
                                          </p:val>
                                        </p:tav>
                                        <p:tav tm="100000">
                                          <p:val>
                                            <p:strVal val="#ppt_x"/>
                                          </p:val>
                                        </p:tav>
                                      </p:tavLst>
                                    </p:anim>
                                    <p:anim calcmode="lin" valueType="num">
                                      <p:cBhvr>
                                        <p:cTn id="14" dur="75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92182" cy="1846645"/>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那对于这</a:t>
            </a:r>
            <a:r>
              <a:rPr lang="en-US" altLang="zh-CN" sz="2800" dirty="0">
                <a:solidFill>
                  <a:schemeClr val="accent1">
                    <a:lumMod val="60000"/>
                    <a:lumOff val="40000"/>
                  </a:schemeClr>
                </a:solidFill>
                <a:latin typeface="+mj-ea"/>
                <a:ea typeface="+mj-ea"/>
              </a:rPr>
              <a:t>2</a:t>
            </a:r>
            <a:r>
              <a:rPr lang="zh-CN" altLang="en-US" sz="2800" dirty="0">
                <a:solidFill>
                  <a:schemeClr val="accent1">
                    <a:lumMod val="60000"/>
                    <a:lumOff val="40000"/>
                  </a:schemeClr>
                </a:solidFill>
                <a:latin typeface="+mj-ea"/>
                <a:ea typeface="+mj-ea"/>
              </a:rPr>
              <a:t>个</a:t>
            </a:r>
            <a:r>
              <a:rPr lang="en-US" altLang="zh-CN" sz="2800" dirty="0">
                <a:solidFill>
                  <a:schemeClr val="accent1">
                    <a:lumMod val="60000"/>
                    <a:lumOff val="40000"/>
                  </a:schemeClr>
                </a:solidFill>
                <a:latin typeface="+mj-ea"/>
                <a:ea typeface="+mj-ea"/>
              </a:rPr>
              <a:t>2d</a:t>
            </a:r>
            <a:r>
              <a:rPr lang="zh-CN" altLang="en-US" sz="2800" dirty="0">
                <a:solidFill>
                  <a:schemeClr val="accent1">
                    <a:lumMod val="60000"/>
                    <a:lumOff val="40000"/>
                  </a:schemeClr>
                </a:solidFill>
                <a:latin typeface="+mj-ea"/>
                <a:ea typeface="+mj-ea"/>
              </a:rPr>
              <a:t>圈出来的区域，最多需要判断判断多少个点呢，答案是</a:t>
            </a:r>
            <a:r>
              <a:rPr lang="en-US" altLang="zh-CN" sz="2800" dirty="0">
                <a:solidFill>
                  <a:schemeClr val="accent1">
                    <a:lumMod val="60000"/>
                    <a:lumOff val="40000"/>
                  </a:schemeClr>
                </a:solidFill>
                <a:latin typeface="+mj-ea"/>
                <a:ea typeface="+mj-ea"/>
              </a:rPr>
              <a:t>6</a:t>
            </a:r>
            <a:r>
              <a:rPr lang="zh-CN" altLang="en-US" sz="2800" dirty="0" smtClean="0">
                <a:solidFill>
                  <a:schemeClr val="accent1">
                    <a:lumMod val="60000"/>
                    <a:lumOff val="40000"/>
                  </a:schemeClr>
                </a:solidFill>
                <a:latin typeface="+mj-ea"/>
                <a:ea typeface="+mj-ea"/>
              </a:rPr>
              <a:t>个。</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110734" y="3158378"/>
            <a:ext cx="6179211" cy="3108543"/>
          </a:xfrm>
          <a:prstGeom prst="rect">
            <a:avLst/>
          </a:prstGeom>
          <a:noFill/>
        </p:spPr>
        <p:txBody>
          <a:bodyPr wrap="square" rtlCol="0">
            <a:spAutoFit/>
          </a:bodyPr>
          <a:lstStyle/>
          <a:p>
            <a:r>
              <a:rPr lang="zh-CN" altLang="en-US" sz="2800" dirty="0">
                <a:solidFill>
                  <a:schemeClr val="accent1">
                    <a:lumMod val="60000"/>
                    <a:lumOff val="40000"/>
                  </a:schemeClr>
                </a:solidFill>
              </a:rPr>
              <a:t>那么这</a:t>
            </a:r>
            <a:r>
              <a:rPr lang="en-US" altLang="zh-CN" sz="2800" dirty="0">
                <a:solidFill>
                  <a:schemeClr val="accent1">
                    <a:lumMod val="60000"/>
                    <a:lumOff val="40000"/>
                  </a:schemeClr>
                </a:solidFill>
              </a:rPr>
              <a:t>6</a:t>
            </a:r>
            <a:r>
              <a:rPr lang="zh-CN" altLang="en-US" sz="2800" dirty="0">
                <a:solidFill>
                  <a:schemeClr val="accent1">
                    <a:lumMod val="60000"/>
                    <a:lumOff val="40000"/>
                  </a:schemeClr>
                </a:solidFill>
              </a:rPr>
              <a:t>个点怎么得来的，首先，对于和红色点同侧的点，距离是不会小于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，所以我们不需考虑，而对于右边的点，首先它们相离距离最小为</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，那么即要满足在红色点</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轴距离为</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范围内，又要满足相邻距离最少为</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，那么其最多点情况如下图所示，有</a:t>
            </a:r>
            <a:r>
              <a:rPr lang="en-US" altLang="zh-CN" sz="2800" dirty="0">
                <a:solidFill>
                  <a:schemeClr val="accent1">
                    <a:lumMod val="60000"/>
                    <a:lumOff val="40000"/>
                  </a:schemeClr>
                </a:solidFill>
              </a:rPr>
              <a:t>6</a:t>
            </a:r>
            <a:r>
              <a:rPr lang="zh-CN" altLang="en-US" sz="2800" dirty="0">
                <a:solidFill>
                  <a:schemeClr val="accent1">
                    <a:lumMod val="60000"/>
                    <a:lumOff val="40000"/>
                  </a:schemeClr>
                </a:solidFill>
              </a:rPr>
              <a:t>个点。</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pic>
        <p:nvPicPr>
          <p:cNvPr id="3074" name="图片 8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4956" y="2809515"/>
            <a:ext cx="5383521" cy="380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750"/>
                                        <p:tgtEl>
                                          <p:spTgt spid="3074"/>
                                        </p:tgtEl>
                                      </p:cBhvr>
                                    </p:animEffect>
                                    <p:anim calcmode="lin" valueType="num">
                                      <p:cBhvr>
                                        <p:cTn id="13" dur="750" fill="hold"/>
                                        <p:tgtEl>
                                          <p:spTgt spid="3074"/>
                                        </p:tgtEl>
                                        <p:attrNameLst>
                                          <p:attrName>ppt_x</p:attrName>
                                        </p:attrNameLst>
                                      </p:cBhvr>
                                      <p:tavLst>
                                        <p:tav tm="0">
                                          <p:val>
                                            <p:strVal val="#ppt_x"/>
                                          </p:val>
                                        </p:tav>
                                        <p:tav tm="100000">
                                          <p:val>
                                            <p:strVal val="#ppt_x"/>
                                          </p:val>
                                        </p:tav>
                                      </p:tavLst>
                                    </p:anim>
                                    <p:anim calcmode="lin" valueType="num">
                                      <p:cBhvr>
                                        <p:cTn id="14" dur="75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92182" cy="2708420"/>
          </a:xfrm>
          <a:prstGeom prst="rect">
            <a:avLst/>
          </a:prstGeom>
        </p:spPr>
        <p:txBody>
          <a:bodyPr wrap="square" lIns="121907" tIns="60953" rIns="121907" bIns="60953">
            <a:spAutoFit/>
          </a:bodyPr>
          <a:lstStyle/>
          <a:p>
            <a:r>
              <a:rPr lang="en-US" altLang="zh-CN" sz="2800" dirty="0">
                <a:solidFill>
                  <a:schemeClr val="accent1">
                    <a:lumMod val="60000"/>
                    <a:lumOff val="40000"/>
                  </a:schemeClr>
                </a:solidFill>
                <a:latin typeface="+mj-ea"/>
                <a:ea typeface="+mj-ea"/>
              </a:rPr>
              <a:t>Combine</a:t>
            </a:r>
            <a:r>
              <a:rPr lang="zh-CN" altLang="en-US" sz="2800" dirty="0">
                <a:solidFill>
                  <a:schemeClr val="accent1">
                    <a:lumMod val="60000"/>
                    <a:lumOff val="40000"/>
                  </a:schemeClr>
                </a:solidFill>
                <a:latin typeface="+mj-ea"/>
                <a:ea typeface="+mj-ea"/>
              </a:rPr>
              <a:t>之前，我们先对这些点进行排序，按</a:t>
            </a:r>
            <a:r>
              <a:rPr lang="en-US" altLang="zh-CN" sz="2800" dirty="0">
                <a:solidFill>
                  <a:schemeClr val="accent1">
                    <a:lumMod val="60000"/>
                    <a:lumOff val="40000"/>
                  </a:schemeClr>
                </a:solidFill>
                <a:latin typeface="+mj-ea"/>
                <a:ea typeface="+mj-ea"/>
              </a:rPr>
              <a:t>y</a:t>
            </a:r>
            <a:r>
              <a:rPr lang="zh-CN" altLang="en-US" sz="2800" dirty="0">
                <a:solidFill>
                  <a:schemeClr val="accent1">
                    <a:lumMod val="60000"/>
                    <a:lumOff val="40000"/>
                  </a:schemeClr>
                </a:solidFill>
                <a:latin typeface="+mj-ea"/>
                <a:ea typeface="+mj-ea"/>
              </a:rPr>
              <a:t>值从小到大进行排序，这里我们只需要执行类似归并排序的</a:t>
            </a:r>
            <a:r>
              <a:rPr lang="en-US" altLang="zh-CN" sz="2800" dirty="0">
                <a:solidFill>
                  <a:schemeClr val="accent1">
                    <a:lumMod val="60000"/>
                    <a:lumOff val="40000"/>
                  </a:schemeClr>
                </a:solidFill>
                <a:latin typeface="+mj-ea"/>
                <a:ea typeface="+mj-ea"/>
              </a:rPr>
              <a:t>merge</a:t>
            </a:r>
            <a:r>
              <a:rPr lang="zh-CN" altLang="en-US" sz="2800" dirty="0">
                <a:solidFill>
                  <a:schemeClr val="accent1">
                    <a:lumMod val="60000"/>
                    <a:lumOff val="40000"/>
                  </a:schemeClr>
                </a:solidFill>
                <a:latin typeface="+mj-ea"/>
                <a:ea typeface="+mj-ea"/>
              </a:rPr>
              <a:t>操作就行，这只需要</a:t>
            </a:r>
            <a:r>
              <a:rPr lang="en-US" altLang="zh-CN" sz="2800" dirty="0">
                <a:solidFill>
                  <a:schemeClr val="accent1">
                    <a:lumMod val="60000"/>
                    <a:lumOff val="40000"/>
                  </a:schemeClr>
                </a:solidFill>
                <a:latin typeface="+mj-ea"/>
                <a:ea typeface="+mj-ea"/>
              </a:rPr>
              <a:t>O(n)</a:t>
            </a:r>
            <a:r>
              <a:rPr lang="zh-CN" altLang="en-US" sz="2800" dirty="0">
                <a:solidFill>
                  <a:schemeClr val="accent1">
                    <a:lumMod val="60000"/>
                    <a:lumOff val="40000"/>
                  </a:schemeClr>
                </a:solidFill>
                <a:latin typeface="+mj-ea"/>
                <a:ea typeface="+mj-ea"/>
              </a:rPr>
              <a:t>的复杂</a:t>
            </a:r>
            <a:r>
              <a:rPr lang="zh-CN" altLang="en-US" sz="2800" dirty="0" smtClean="0">
                <a:solidFill>
                  <a:schemeClr val="accent1">
                    <a:lumMod val="60000"/>
                    <a:lumOff val="40000"/>
                  </a:schemeClr>
                </a:solidFill>
                <a:latin typeface="+mj-ea"/>
                <a:ea typeface="+mj-ea"/>
              </a:rPr>
              <a:t>度。</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2948442" y="3859816"/>
            <a:ext cx="8971169" cy="2246769"/>
          </a:xfrm>
          <a:prstGeom prst="rect">
            <a:avLst/>
          </a:prstGeom>
          <a:noFill/>
        </p:spPr>
        <p:txBody>
          <a:bodyPr wrap="square" rtlCol="0">
            <a:spAutoFit/>
          </a:bodyPr>
          <a:lstStyle/>
          <a:p>
            <a:r>
              <a:rPr lang="zh-CN" altLang="en-US" sz="2800" dirty="0">
                <a:solidFill>
                  <a:schemeClr val="accent1">
                    <a:lumMod val="60000"/>
                    <a:lumOff val="40000"/>
                  </a:schemeClr>
                </a:solidFill>
              </a:rPr>
              <a:t>为什么可以这样？仔细想一下，我们这个分治过程，本身就是一个递归的过程，在我们对范围为</a:t>
            </a:r>
            <a:r>
              <a:rPr lang="en-US" altLang="zh-CN" sz="2800" dirty="0">
                <a:solidFill>
                  <a:schemeClr val="accent1">
                    <a:lumMod val="60000"/>
                    <a:lumOff val="40000"/>
                  </a:schemeClr>
                </a:solidFill>
              </a:rPr>
              <a:t>[</a:t>
            </a:r>
            <a:r>
              <a:rPr lang="en-US" altLang="zh-CN" sz="2800" dirty="0" err="1">
                <a:solidFill>
                  <a:schemeClr val="accent1">
                    <a:lumMod val="60000"/>
                    <a:lumOff val="40000"/>
                  </a:schemeClr>
                </a:solidFill>
              </a:rPr>
              <a:t>l,r</a:t>
            </a:r>
            <a:r>
              <a:rPr lang="en-US" altLang="zh-CN" sz="2800" dirty="0">
                <a:solidFill>
                  <a:schemeClr val="accent1">
                    <a:lumMod val="60000"/>
                    <a:lumOff val="40000"/>
                  </a:schemeClr>
                </a:solidFill>
              </a:rPr>
              <a:t>]</a:t>
            </a:r>
            <a:r>
              <a:rPr lang="zh-CN" altLang="en-US" sz="2800" dirty="0">
                <a:solidFill>
                  <a:schemeClr val="accent1">
                    <a:lumMod val="60000"/>
                    <a:lumOff val="40000"/>
                  </a:schemeClr>
                </a:solidFill>
              </a:rPr>
              <a:t>的点对数组进行排序之前，之前调用的</a:t>
            </a:r>
            <a:r>
              <a:rPr lang="en-US" altLang="zh-CN" sz="2800" dirty="0">
                <a:solidFill>
                  <a:schemeClr val="accent1">
                    <a:lumMod val="60000"/>
                    <a:lumOff val="40000"/>
                  </a:schemeClr>
                </a:solidFill>
              </a:rPr>
              <a:t>[</a:t>
            </a:r>
            <a:r>
              <a:rPr lang="en-US" altLang="zh-CN" sz="2800" dirty="0" err="1">
                <a:solidFill>
                  <a:schemeClr val="accent1">
                    <a:lumMod val="60000"/>
                    <a:lumOff val="40000"/>
                  </a:schemeClr>
                </a:solidFill>
              </a:rPr>
              <a:t>l,m</a:t>
            </a:r>
            <a:r>
              <a:rPr lang="en-US" altLang="zh-CN" sz="2800" dirty="0">
                <a:solidFill>
                  <a:schemeClr val="accent1">
                    <a:lumMod val="60000"/>
                    <a:lumOff val="40000"/>
                  </a:schemeClr>
                </a:solidFill>
              </a:rPr>
              <a:t>]</a:t>
            </a:r>
            <a:r>
              <a:rPr lang="zh-CN" altLang="en-US" sz="2800" dirty="0">
                <a:solidFill>
                  <a:schemeClr val="accent1">
                    <a:lumMod val="60000"/>
                    <a:lumOff val="40000"/>
                  </a:schemeClr>
                </a:solidFill>
              </a:rPr>
              <a:t>、</a:t>
            </a:r>
            <a:r>
              <a:rPr lang="en-US" altLang="zh-CN" sz="2800" dirty="0">
                <a:solidFill>
                  <a:schemeClr val="accent1">
                    <a:lumMod val="60000"/>
                    <a:lumOff val="40000"/>
                  </a:schemeClr>
                </a:solidFill>
              </a:rPr>
              <a:t>[m+1,r]</a:t>
            </a:r>
            <a:r>
              <a:rPr lang="zh-CN" altLang="en-US" sz="2800" dirty="0">
                <a:solidFill>
                  <a:schemeClr val="accent1">
                    <a:lumMod val="60000"/>
                    <a:lumOff val="40000"/>
                  </a:schemeClr>
                </a:solidFill>
              </a:rPr>
              <a:t>已经按</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值从小到到大排好序了，于是，我们可以巧妙的利用这一点，通过</a:t>
            </a:r>
            <a:r>
              <a:rPr lang="en-US" altLang="zh-CN" sz="2800" dirty="0">
                <a:solidFill>
                  <a:schemeClr val="accent1">
                    <a:lumMod val="60000"/>
                    <a:lumOff val="40000"/>
                  </a:schemeClr>
                </a:solidFill>
              </a:rPr>
              <a:t>merge</a:t>
            </a:r>
            <a:r>
              <a:rPr lang="zh-CN" altLang="en-US" sz="2800" dirty="0">
                <a:solidFill>
                  <a:schemeClr val="accent1">
                    <a:lumMod val="60000"/>
                    <a:lumOff val="40000"/>
                  </a:schemeClr>
                </a:solidFill>
              </a:rPr>
              <a:t>操作对这些点进行排序操作。</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anim calcmode="lin" valueType="num">
                                      <p:cBhvr>
                                        <p:cTn id="13" dur="750" fill="hold"/>
                                        <p:tgtEl>
                                          <p:spTgt spid="30"/>
                                        </p:tgtEl>
                                        <p:attrNameLst>
                                          <p:attrName>ppt_x</p:attrName>
                                        </p:attrNameLst>
                                      </p:cBhvr>
                                      <p:tavLst>
                                        <p:tav tm="0">
                                          <p:val>
                                            <p:strVal val="#ppt_x"/>
                                          </p:val>
                                        </p:tav>
                                        <p:tav tm="100000">
                                          <p:val>
                                            <p:strVal val="#ppt_x"/>
                                          </p:val>
                                        </p:tav>
                                      </p:tavLst>
                                    </p:anim>
                                    <p:anim calcmode="lin" valueType="num">
                                      <p:cBhvr>
                                        <p:cTn id="14"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90401" y="1292446"/>
            <a:ext cx="4556234" cy="677094"/>
          </a:xfrm>
          <a:prstGeom prst="rect">
            <a:avLst/>
          </a:prstGeom>
        </p:spPr>
        <p:txBody>
          <a:bodyPr wrap="square" lIns="121907" tIns="60953" rIns="121907" bIns="60953">
            <a:spAutoFit/>
          </a:bodyPr>
          <a:lstStyle/>
          <a:p>
            <a:r>
              <a:rPr lang="zh-CN" altLang="en-US" sz="3600" dirty="0" smtClean="0">
                <a:latin typeface="+mj-ea"/>
                <a:ea typeface="+mj-ea"/>
              </a:rPr>
              <a:t>伪代码</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4646635" y="3076005"/>
            <a:ext cx="7071842" cy="3108543"/>
          </a:xfrm>
          <a:prstGeom prst="rect">
            <a:avLst/>
          </a:prstGeom>
          <a:noFill/>
        </p:spPr>
        <p:txBody>
          <a:bodyPr wrap="square" rtlCol="0">
            <a:spAutoFit/>
          </a:bodyPr>
          <a:lstStyle/>
          <a:p>
            <a:r>
              <a:rPr lang="zh-CN" altLang="en-US" sz="2800" dirty="0">
                <a:solidFill>
                  <a:schemeClr val="accent1">
                    <a:lumMod val="60000"/>
                    <a:lumOff val="40000"/>
                  </a:schemeClr>
                </a:solidFill>
              </a:rPr>
              <a:t>注意，这里用到</a:t>
            </a:r>
            <a:r>
              <a:rPr lang="en-US" altLang="zh-CN" sz="2800" dirty="0">
                <a:solidFill>
                  <a:schemeClr val="accent1">
                    <a:lumMod val="60000"/>
                    <a:lumOff val="40000"/>
                  </a:schemeClr>
                </a:solidFill>
              </a:rPr>
              <a:t>merge</a:t>
            </a:r>
            <a:r>
              <a:rPr lang="zh-CN" altLang="en-US" sz="2800" dirty="0">
                <a:solidFill>
                  <a:schemeClr val="accent1">
                    <a:lumMod val="60000"/>
                    <a:lumOff val="40000"/>
                  </a:schemeClr>
                </a:solidFill>
              </a:rPr>
              <a:t>操作，我们对于处理只有</a:t>
            </a:r>
            <a:r>
              <a:rPr lang="en-US" altLang="zh-CN" sz="2800" dirty="0">
                <a:solidFill>
                  <a:schemeClr val="accent1">
                    <a:lumMod val="60000"/>
                    <a:lumOff val="40000"/>
                  </a:schemeClr>
                </a:solidFill>
              </a:rPr>
              <a:t>3</a:t>
            </a:r>
            <a:r>
              <a:rPr lang="zh-CN" altLang="en-US" sz="2800" dirty="0">
                <a:solidFill>
                  <a:schemeClr val="accent1">
                    <a:lumMod val="60000"/>
                    <a:lumOff val="40000"/>
                  </a:schemeClr>
                </a:solidFill>
              </a:rPr>
              <a:t>个点的情况时，我们也需要继续进行划分</a:t>
            </a:r>
            <a:r>
              <a:rPr lang="en-US" altLang="zh-CN" sz="2800" dirty="0">
                <a:solidFill>
                  <a:schemeClr val="accent1">
                    <a:lumMod val="60000"/>
                    <a:lumOff val="40000"/>
                  </a:schemeClr>
                </a:solidFill>
              </a:rPr>
              <a:t>divide</a:t>
            </a:r>
            <a:r>
              <a:rPr lang="zh-CN" altLang="en-US" sz="2800" dirty="0">
                <a:solidFill>
                  <a:schemeClr val="accent1">
                    <a:lumMod val="60000"/>
                    <a:lumOff val="40000"/>
                  </a:schemeClr>
                </a:solidFill>
              </a:rPr>
              <a:t>下去，因为</a:t>
            </a:r>
            <a:r>
              <a:rPr lang="en-US" altLang="zh-CN" sz="2800" dirty="0">
                <a:solidFill>
                  <a:schemeClr val="accent1">
                    <a:lumMod val="60000"/>
                    <a:lumOff val="40000"/>
                  </a:schemeClr>
                </a:solidFill>
              </a:rPr>
              <a:t>merge</a:t>
            </a:r>
            <a:r>
              <a:rPr lang="zh-CN" altLang="en-US" sz="2800" dirty="0">
                <a:solidFill>
                  <a:schemeClr val="accent1">
                    <a:lumMod val="60000"/>
                    <a:lumOff val="40000"/>
                  </a:schemeClr>
                </a:solidFill>
              </a:rPr>
              <a:t>操作的能直接处理子情况是只有</a:t>
            </a:r>
            <a:r>
              <a:rPr lang="en-US" altLang="zh-CN" sz="2800" dirty="0">
                <a:solidFill>
                  <a:schemeClr val="accent1">
                    <a:lumMod val="60000"/>
                    <a:lumOff val="40000"/>
                  </a:schemeClr>
                </a:solidFill>
              </a:rPr>
              <a:t>1</a:t>
            </a:r>
            <a:r>
              <a:rPr lang="zh-CN" altLang="en-US" sz="2800" dirty="0">
                <a:solidFill>
                  <a:schemeClr val="accent1">
                    <a:lumMod val="60000"/>
                    <a:lumOff val="40000"/>
                  </a:schemeClr>
                </a:solidFill>
              </a:rPr>
              <a:t>个点的情况，这也是为什么前面我们提到的</a:t>
            </a:r>
            <a:r>
              <a:rPr lang="en-US" altLang="zh-CN" sz="2800" dirty="0">
                <a:solidFill>
                  <a:schemeClr val="accent1">
                    <a:lumMod val="60000"/>
                    <a:lumOff val="40000"/>
                  </a:schemeClr>
                </a:solidFill>
              </a:rPr>
              <a:t>Conquer</a:t>
            </a:r>
            <a:r>
              <a:rPr lang="zh-CN" altLang="en-US" sz="2800" dirty="0">
                <a:solidFill>
                  <a:schemeClr val="accent1">
                    <a:lumMod val="60000"/>
                    <a:lumOff val="40000"/>
                  </a:schemeClr>
                </a:solidFill>
              </a:rPr>
              <a:t>过程中我们只处理</a:t>
            </a:r>
            <a:r>
              <a:rPr lang="en-US" altLang="zh-CN" sz="2800" dirty="0">
                <a:solidFill>
                  <a:schemeClr val="accent1">
                    <a:lumMod val="60000"/>
                    <a:lumOff val="40000"/>
                  </a:schemeClr>
                </a:solidFill>
              </a:rPr>
              <a:t>1</a:t>
            </a:r>
            <a:r>
              <a:rPr lang="zh-CN" altLang="en-US" sz="2800" dirty="0">
                <a:solidFill>
                  <a:schemeClr val="accent1">
                    <a:lumMod val="60000"/>
                    <a:lumOff val="40000"/>
                  </a:schemeClr>
                </a:solidFill>
              </a:rPr>
              <a:t>个或</a:t>
            </a:r>
            <a:r>
              <a:rPr lang="en-US" altLang="zh-CN" sz="2800" dirty="0">
                <a:solidFill>
                  <a:schemeClr val="accent1">
                    <a:lumMod val="60000"/>
                    <a:lumOff val="40000"/>
                  </a:schemeClr>
                </a:solidFill>
              </a:rPr>
              <a:t>2</a:t>
            </a:r>
            <a:r>
              <a:rPr lang="zh-CN" altLang="en-US" sz="2800" dirty="0">
                <a:solidFill>
                  <a:schemeClr val="accent1">
                    <a:lumMod val="60000"/>
                    <a:lumOff val="40000"/>
                  </a:schemeClr>
                </a:solidFill>
              </a:rPr>
              <a:t>个点的情况，而不对</a:t>
            </a:r>
            <a:r>
              <a:rPr lang="en-US" altLang="zh-CN" sz="2800" dirty="0">
                <a:solidFill>
                  <a:schemeClr val="accent1">
                    <a:lumMod val="60000"/>
                    <a:lumOff val="40000"/>
                  </a:schemeClr>
                </a:solidFill>
              </a:rPr>
              <a:t>3</a:t>
            </a:r>
            <a:r>
              <a:rPr lang="zh-CN" altLang="en-US" sz="2800" dirty="0">
                <a:solidFill>
                  <a:schemeClr val="accent1">
                    <a:lumMod val="60000"/>
                    <a:lumOff val="40000"/>
                  </a:schemeClr>
                </a:solidFill>
              </a:rPr>
              <a:t>个点的情况进行</a:t>
            </a:r>
            <a:r>
              <a:rPr lang="en-US" altLang="zh-CN" sz="2800" dirty="0">
                <a:solidFill>
                  <a:schemeClr val="accent1">
                    <a:lumMod val="60000"/>
                    <a:lumOff val="40000"/>
                  </a:schemeClr>
                </a:solidFill>
              </a:rPr>
              <a:t>Conquer</a:t>
            </a:r>
            <a:endParaRPr lang="zh-CN" altLang="en-US" sz="2800" dirty="0">
              <a:solidFill>
                <a:schemeClr val="accent1">
                  <a:lumMod val="60000"/>
                  <a:lumOff val="40000"/>
                </a:schemeClr>
              </a:solidFill>
            </a:endParaRPr>
          </a:p>
        </p:txBody>
      </p:sp>
      <p:sp>
        <p:nvSpPr>
          <p:cNvPr id="30" name="文本框 29"/>
          <p:cNvSpPr txBox="1"/>
          <p:nvPr/>
        </p:nvSpPr>
        <p:spPr>
          <a:xfrm>
            <a:off x="-176854" y="2212564"/>
            <a:ext cx="6179211" cy="3970318"/>
          </a:xfrm>
          <a:prstGeom prst="rect">
            <a:avLst/>
          </a:prstGeom>
          <a:noFill/>
        </p:spPr>
        <p:txBody>
          <a:bodyPr wrap="square" rtlCol="0">
            <a:spAutoFit/>
          </a:bodyPr>
          <a:lstStyle/>
          <a:p>
            <a:r>
              <a:rPr lang="en-US" altLang="zh-CN" sz="2800" dirty="0"/>
              <a:t>merge (</a:t>
            </a:r>
            <a:r>
              <a:rPr lang="en-US" altLang="zh-CN" sz="2800" dirty="0" err="1"/>
              <a:t>l,r</a:t>
            </a:r>
            <a:r>
              <a:rPr lang="en-US" altLang="zh-CN" sz="2800" dirty="0"/>
              <a:t>)</a:t>
            </a:r>
            <a:endParaRPr lang="en-US" altLang="zh-CN" sz="2800" dirty="0"/>
          </a:p>
          <a:p>
            <a:r>
              <a:rPr lang="en-US" altLang="zh-CN" sz="2800" dirty="0"/>
              <a:t>     m=(</a:t>
            </a:r>
            <a:r>
              <a:rPr lang="en-US" altLang="zh-CN" sz="2800" dirty="0" err="1"/>
              <a:t>l+r</a:t>
            </a:r>
            <a:r>
              <a:rPr lang="en-US" altLang="zh-CN" sz="2800" dirty="0"/>
              <a:t>)/2,i=</a:t>
            </a:r>
            <a:r>
              <a:rPr lang="en-US" altLang="zh-CN" sz="2800" dirty="0" err="1"/>
              <a:t>l,j</a:t>
            </a:r>
            <a:r>
              <a:rPr lang="en-US" altLang="zh-CN" sz="2800" dirty="0"/>
              <a:t>=m+1,k=l</a:t>
            </a:r>
            <a:endParaRPr lang="en-US" altLang="zh-CN" sz="2800" dirty="0"/>
          </a:p>
          <a:p>
            <a:r>
              <a:rPr lang="en-US" altLang="zh-CN" sz="2800" dirty="0"/>
              <a:t>     for </a:t>
            </a:r>
            <a:r>
              <a:rPr lang="en-US" altLang="zh-CN" sz="2800" dirty="0" err="1"/>
              <a:t>i</a:t>
            </a:r>
            <a:r>
              <a:rPr lang="en-US" altLang="zh-CN" sz="2800" dirty="0"/>
              <a:t>=l to </a:t>
            </a:r>
            <a:r>
              <a:rPr lang="en-US" altLang="zh-CN" sz="2800" dirty="0" err="1"/>
              <a:t>m,j</a:t>
            </a:r>
            <a:r>
              <a:rPr lang="en-US" altLang="zh-CN" sz="2800" dirty="0"/>
              <a:t>=l+1 to r</a:t>
            </a:r>
            <a:endParaRPr lang="en-US" altLang="zh-CN" sz="2800" dirty="0"/>
          </a:p>
          <a:p>
            <a:r>
              <a:rPr lang="en-US" altLang="zh-CN" sz="2800" dirty="0"/>
              <a:t>        if p[</a:t>
            </a:r>
            <a:r>
              <a:rPr lang="en-US" altLang="zh-CN" sz="2800" dirty="0" err="1"/>
              <a:t>i</a:t>
            </a:r>
            <a:r>
              <a:rPr lang="en-US" altLang="zh-CN" sz="2800" dirty="0"/>
              <a:t>].y&lt;p[j].y</a:t>
            </a:r>
            <a:endParaRPr lang="en-US" altLang="zh-CN" sz="2800" dirty="0"/>
          </a:p>
          <a:p>
            <a:r>
              <a:rPr lang="en-US" altLang="zh-CN" sz="2800" dirty="0"/>
              <a:t>            </a:t>
            </a:r>
            <a:r>
              <a:rPr lang="en-US" altLang="zh-CN" sz="2800" dirty="0" err="1"/>
              <a:t>Tmp</a:t>
            </a:r>
            <a:r>
              <a:rPr lang="en-US" altLang="zh-CN" sz="2800" dirty="0"/>
              <a:t>[k++]=p[</a:t>
            </a:r>
            <a:r>
              <a:rPr lang="en-US" altLang="zh-CN" sz="2800" dirty="0" err="1"/>
              <a:t>i</a:t>
            </a:r>
            <a:r>
              <a:rPr lang="en-US" altLang="zh-CN" sz="2800" dirty="0"/>
              <a:t>++]</a:t>
            </a:r>
            <a:endParaRPr lang="en-US" altLang="zh-CN" sz="2800" dirty="0"/>
          </a:p>
          <a:p>
            <a:r>
              <a:rPr lang="en-US" altLang="zh-CN" sz="2800" dirty="0"/>
              <a:t>        else </a:t>
            </a:r>
            <a:endParaRPr lang="en-US" altLang="zh-CN" sz="2800" dirty="0"/>
          </a:p>
          <a:p>
            <a:r>
              <a:rPr lang="en-US" altLang="zh-CN" sz="2800" dirty="0"/>
              <a:t>            </a:t>
            </a:r>
            <a:r>
              <a:rPr lang="en-US" altLang="zh-CN" sz="2800" dirty="0" err="1"/>
              <a:t>Tmp</a:t>
            </a:r>
            <a:r>
              <a:rPr lang="en-US" altLang="zh-CN" sz="2800" dirty="0"/>
              <a:t>[k++]=p[</a:t>
            </a:r>
            <a:r>
              <a:rPr lang="en-US" altLang="zh-CN" sz="2800" dirty="0" err="1"/>
              <a:t>j++</a:t>
            </a:r>
            <a:r>
              <a:rPr lang="en-US" altLang="zh-CN" sz="2800" dirty="0"/>
              <a:t>]</a:t>
            </a:r>
            <a:endParaRPr lang="en-US" altLang="zh-CN" sz="2800" dirty="0"/>
          </a:p>
          <a:p>
            <a:r>
              <a:rPr lang="en-US" altLang="zh-CN" sz="2800" dirty="0"/>
              <a:t>     for </a:t>
            </a:r>
            <a:r>
              <a:rPr lang="en-US" altLang="zh-CN" sz="2800" dirty="0" err="1"/>
              <a:t>i</a:t>
            </a:r>
            <a:r>
              <a:rPr lang="en-US" altLang="zh-CN" sz="2800" dirty="0"/>
              <a:t>=l to r</a:t>
            </a:r>
            <a:endParaRPr lang="en-US" altLang="zh-CN" sz="2800" dirty="0"/>
          </a:p>
          <a:p>
            <a:r>
              <a:rPr lang="en-US" altLang="zh-CN" sz="2800" dirty="0"/>
              <a:t>            P[</a:t>
            </a:r>
            <a:r>
              <a:rPr lang="en-US" altLang="zh-CN" sz="2800" dirty="0" err="1"/>
              <a:t>i</a:t>
            </a:r>
            <a:r>
              <a:rPr lang="en-US" altLang="zh-CN" sz="2800" dirty="0"/>
              <a:t>]=</a:t>
            </a:r>
            <a:r>
              <a:rPr lang="en-US" altLang="zh-CN" sz="2800" dirty="0" err="1"/>
              <a:t>tmp</a:t>
            </a:r>
            <a:r>
              <a:rPr lang="en-US" altLang="zh-CN" sz="2800" dirty="0"/>
              <a:t>[</a:t>
            </a:r>
            <a:r>
              <a:rPr lang="en-US" altLang="zh-CN" sz="2800" dirty="0" err="1"/>
              <a:t>i</a:t>
            </a:r>
            <a:r>
              <a:rPr lang="en-US" altLang="zh-CN" sz="2800" dirty="0"/>
              <a:t>]</a:t>
            </a:r>
            <a:endParaRPr lang="en-US" altLang="zh-CN" sz="2800" dirty="0"/>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356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cxnSp>
        <p:nvCxnSpPr>
          <p:cNvPr id="3" name="直接连接符 2"/>
          <p:cNvCxnSpPr/>
          <p:nvPr/>
        </p:nvCxnSpPr>
        <p:spPr>
          <a:xfrm>
            <a:off x="-194844" y="1878357"/>
            <a:ext cx="4556234" cy="1576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anim calcmode="lin" valueType="num">
                                      <p:cBhvr>
                                        <p:cTn id="19" dur="750" fill="hold"/>
                                        <p:tgtEl>
                                          <p:spTgt spid="30"/>
                                        </p:tgtEl>
                                        <p:attrNameLst>
                                          <p:attrName>ppt_x</p:attrName>
                                        </p:attrNameLst>
                                      </p:cBhvr>
                                      <p:tavLst>
                                        <p:tav tm="0">
                                          <p:val>
                                            <p:strVal val="#ppt_x"/>
                                          </p:val>
                                        </p:tav>
                                        <p:tav tm="100000">
                                          <p:val>
                                            <p:strVal val="#ppt_x"/>
                                          </p:val>
                                        </p:tav>
                                      </p:tavLst>
                                    </p:anim>
                                    <p:anim calcmode="lin" valueType="num">
                                      <p:cBhvr>
                                        <p:cTn id="20"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750"/>
                                        <p:tgtEl>
                                          <p:spTgt spid="29"/>
                                        </p:tgtEl>
                                      </p:cBhvr>
                                    </p:animEffect>
                                    <p:anim calcmode="lin" valueType="num">
                                      <p:cBhvr>
                                        <p:cTn id="26" dur="750" fill="hold"/>
                                        <p:tgtEl>
                                          <p:spTgt spid="29"/>
                                        </p:tgtEl>
                                        <p:attrNameLst>
                                          <p:attrName>ppt_x</p:attrName>
                                        </p:attrNameLst>
                                      </p:cBhvr>
                                      <p:tavLst>
                                        <p:tav tm="0">
                                          <p:val>
                                            <p:strVal val="#ppt_x"/>
                                          </p:val>
                                        </p:tav>
                                        <p:tav tm="100000">
                                          <p:val>
                                            <p:strVal val="#ppt_x"/>
                                          </p:val>
                                        </p:tav>
                                      </p:tavLst>
                                    </p:anim>
                                    <p:anim calcmode="lin" valueType="num">
                                      <p:cBhvr>
                                        <p:cTn id="27"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44885" cy="1415758"/>
          </a:xfrm>
          <a:prstGeom prst="rect">
            <a:avLst/>
          </a:prstGeom>
        </p:spPr>
        <p:txBody>
          <a:bodyPr wrap="square" lIns="121907" tIns="60953" rIns="121907" bIns="60953">
            <a:spAutoFit/>
          </a:bodyPr>
          <a:lstStyle/>
          <a:p>
            <a:r>
              <a:rPr lang="en-US" altLang="zh-CN" sz="2800" dirty="0">
                <a:solidFill>
                  <a:schemeClr val="accent1">
                    <a:lumMod val="60000"/>
                    <a:lumOff val="40000"/>
                  </a:schemeClr>
                </a:solidFill>
                <a:latin typeface="+mj-ea"/>
                <a:ea typeface="+mj-ea"/>
              </a:rPr>
              <a:t>merge</a:t>
            </a:r>
            <a:r>
              <a:rPr lang="zh-CN" altLang="en-US" sz="2800" dirty="0">
                <a:solidFill>
                  <a:schemeClr val="accent1">
                    <a:lumMod val="60000"/>
                    <a:lumOff val="40000"/>
                  </a:schemeClr>
                </a:solidFill>
                <a:latin typeface="+mj-ea"/>
                <a:ea typeface="+mj-ea"/>
              </a:rPr>
              <a:t>后，我们就可以取离中间元素</a:t>
            </a:r>
            <a:r>
              <a:rPr lang="en-US" altLang="zh-CN" sz="2800" dirty="0">
                <a:solidFill>
                  <a:schemeClr val="accent1">
                    <a:lumMod val="60000"/>
                    <a:lumOff val="40000"/>
                  </a:schemeClr>
                </a:solidFill>
                <a:latin typeface="+mj-ea"/>
                <a:ea typeface="+mj-ea"/>
              </a:rPr>
              <a:t>x</a:t>
            </a:r>
            <a:r>
              <a:rPr lang="zh-CN" altLang="en-US" sz="2800" dirty="0">
                <a:solidFill>
                  <a:schemeClr val="accent1">
                    <a:lumMod val="60000"/>
                    <a:lumOff val="40000"/>
                  </a:schemeClr>
                </a:solidFill>
                <a:latin typeface="+mj-ea"/>
                <a:ea typeface="+mj-ea"/>
              </a:rPr>
              <a:t>值距离小于等于</a:t>
            </a:r>
            <a:r>
              <a:rPr lang="en-US" altLang="zh-CN" sz="2800" dirty="0">
                <a:solidFill>
                  <a:schemeClr val="accent1">
                    <a:lumMod val="60000"/>
                    <a:lumOff val="40000"/>
                  </a:schemeClr>
                </a:solidFill>
                <a:latin typeface="+mj-ea"/>
                <a:ea typeface="+mj-ea"/>
              </a:rPr>
              <a:t>d</a:t>
            </a:r>
            <a:r>
              <a:rPr lang="zh-CN" altLang="en-US" sz="2800" dirty="0">
                <a:solidFill>
                  <a:schemeClr val="accent1">
                    <a:lumMod val="60000"/>
                    <a:lumOff val="40000"/>
                  </a:schemeClr>
                </a:solidFill>
                <a:latin typeface="+mj-ea"/>
                <a:ea typeface="+mj-ea"/>
              </a:rPr>
              <a:t>的点了。</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70945" y="2684826"/>
            <a:ext cx="3819447" cy="1384995"/>
          </a:xfrm>
          <a:prstGeom prst="rect">
            <a:avLst/>
          </a:prstGeom>
          <a:noFill/>
        </p:spPr>
        <p:txBody>
          <a:bodyPr wrap="square" rtlCol="0">
            <a:spAutoFit/>
          </a:bodyPr>
          <a:lstStyle/>
          <a:p>
            <a:r>
              <a:rPr lang="en-US" altLang="zh-CN" sz="2800" dirty="0"/>
              <a:t>for </a:t>
            </a:r>
            <a:r>
              <a:rPr lang="en-US" altLang="zh-CN" sz="2800" dirty="0" err="1"/>
              <a:t>i</a:t>
            </a:r>
            <a:r>
              <a:rPr lang="en-US" altLang="zh-CN" sz="2800" dirty="0"/>
              <a:t>=l to </a:t>
            </a:r>
            <a:r>
              <a:rPr lang="en-US" altLang="zh-CN" sz="2800" dirty="0" err="1"/>
              <a:t>i</a:t>
            </a:r>
            <a:r>
              <a:rPr lang="en-US" altLang="zh-CN" sz="2800" dirty="0"/>
              <a:t>=r</a:t>
            </a:r>
            <a:endParaRPr lang="en-US" altLang="zh-CN" sz="2800" dirty="0"/>
          </a:p>
          <a:p>
            <a:r>
              <a:rPr lang="en-US" altLang="zh-CN" sz="2800" dirty="0"/>
              <a:t>   if |p[</a:t>
            </a:r>
            <a:r>
              <a:rPr lang="en-US" altLang="zh-CN" sz="2800" dirty="0" err="1"/>
              <a:t>i</a:t>
            </a:r>
            <a:r>
              <a:rPr lang="en-US" altLang="zh-CN" sz="2800" dirty="0"/>
              <a:t>].x-middle|&lt;d</a:t>
            </a:r>
            <a:endParaRPr lang="en-US" altLang="zh-CN" sz="2800" dirty="0"/>
          </a:p>
          <a:p>
            <a:r>
              <a:rPr lang="en-US" altLang="zh-CN" sz="2800" dirty="0"/>
              <a:t>      </a:t>
            </a:r>
            <a:r>
              <a:rPr lang="en-US" altLang="zh-CN" sz="2800" dirty="0" err="1"/>
              <a:t>tmp</a:t>
            </a:r>
            <a:r>
              <a:rPr lang="en-US" altLang="zh-CN" sz="2800" dirty="0"/>
              <a:t>[k++]=p[</a:t>
            </a:r>
            <a:r>
              <a:rPr lang="en-US" altLang="zh-CN" sz="2800" dirty="0" err="1"/>
              <a:t>i</a:t>
            </a:r>
            <a:r>
              <a:rPr lang="en-US" altLang="zh-CN" sz="2800" dirty="0"/>
              <a:t>]</a:t>
            </a:r>
            <a:endParaRPr lang="zh-CN" altLang="en-US" sz="2800" dirty="0"/>
          </a:p>
        </p:txBody>
      </p:sp>
      <p:sp>
        <p:nvSpPr>
          <p:cNvPr id="30" name="文本框 29"/>
          <p:cNvSpPr txBox="1"/>
          <p:nvPr/>
        </p:nvSpPr>
        <p:spPr>
          <a:xfrm>
            <a:off x="4625208" y="2798593"/>
            <a:ext cx="6793725" cy="3108543"/>
          </a:xfrm>
          <a:prstGeom prst="rect">
            <a:avLst/>
          </a:prstGeom>
          <a:noFill/>
        </p:spPr>
        <p:txBody>
          <a:bodyPr wrap="square" rtlCol="0">
            <a:spAutoFit/>
          </a:bodyPr>
          <a:lstStyle/>
          <a:p>
            <a:r>
              <a:rPr lang="zh-CN" altLang="en-US" sz="2800" dirty="0">
                <a:solidFill>
                  <a:schemeClr val="accent1">
                    <a:lumMod val="60000"/>
                    <a:lumOff val="40000"/>
                  </a:schemeClr>
                </a:solidFill>
              </a:rPr>
              <a:t>这里的</a:t>
            </a:r>
            <a:r>
              <a:rPr lang="en-US" altLang="zh-CN" sz="2800" dirty="0">
                <a:solidFill>
                  <a:schemeClr val="accent1">
                    <a:lumMod val="60000"/>
                    <a:lumOff val="40000"/>
                  </a:schemeClr>
                </a:solidFill>
              </a:rPr>
              <a:t>middle</a:t>
            </a:r>
            <a:r>
              <a:rPr lang="zh-CN" altLang="en-US" sz="2800" dirty="0">
                <a:solidFill>
                  <a:schemeClr val="accent1">
                    <a:lumMod val="60000"/>
                    <a:lumOff val="40000"/>
                  </a:schemeClr>
                </a:solidFill>
              </a:rPr>
              <a:t>就是前面提到的</a:t>
            </a:r>
            <a:r>
              <a:rPr lang="en-US" altLang="zh-CN" sz="2800" dirty="0">
                <a:solidFill>
                  <a:schemeClr val="accent1">
                    <a:lumMod val="60000"/>
                    <a:lumOff val="40000"/>
                  </a:schemeClr>
                </a:solidFill>
              </a:rPr>
              <a:t>p[m].x</a:t>
            </a:r>
            <a:r>
              <a:rPr lang="zh-CN" altLang="en-US" sz="2800" dirty="0">
                <a:solidFill>
                  <a:schemeClr val="accent1">
                    <a:lumMod val="60000"/>
                    <a:lumOff val="40000"/>
                  </a:schemeClr>
                </a:solidFill>
              </a:rPr>
              <a:t>，那么这里能不能取</a:t>
            </a:r>
            <a:r>
              <a:rPr lang="en-US" altLang="zh-CN" sz="2800" dirty="0">
                <a:solidFill>
                  <a:schemeClr val="accent1">
                    <a:lumMod val="60000"/>
                    <a:lumOff val="40000"/>
                  </a:schemeClr>
                </a:solidFill>
              </a:rPr>
              <a:t>p[m].x</a:t>
            </a:r>
            <a:r>
              <a:rPr lang="zh-CN" altLang="en-US" sz="2800" dirty="0">
                <a:solidFill>
                  <a:schemeClr val="accent1">
                    <a:lumMod val="60000"/>
                    <a:lumOff val="40000"/>
                  </a:schemeClr>
                </a:solidFill>
              </a:rPr>
              <a:t>呢？其实是不能的，因为，当前的</a:t>
            </a:r>
            <a:r>
              <a:rPr lang="en-US" altLang="zh-CN" sz="2800" dirty="0">
                <a:solidFill>
                  <a:schemeClr val="accent1">
                    <a:lumMod val="60000"/>
                    <a:lumOff val="40000"/>
                  </a:schemeClr>
                </a:solidFill>
              </a:rPr>
              <a:t>p[m].x</a:t>
            </a:r>
            <a:r>
              <a:rPr lang="zh-CN" altLang="en-US" sz="2800" dirty="0">
                <a:solidFill>
                  <a:schemeClr val="accent1">
                    <a:lumMod val="60000"/>
                    <a:lumOff val="40000"/>
                  </a:schemeClr>
                </a:solidFill>
              </a:rPr>
              <a:t>已经不是先前的</a:t>
            </a:r>
            <a:r>
              <a:rPr lang="en-US" altLang="zh-CN" sz="2800" dirty="0">
                <a:solidFill>
                  <a:schemeClr val="accent1">
                    <a:lumMod val="60000"/>
                    <a:lumOff val="40000"/>
                  </a:schemeClr>
                </a:solidFill>
              </a:rPr>
              <a:t>p[m].x</a:t>
            </a:r>
            <a:r>
              <a:rPr lang="zh-CN" altLang="en-US" sz="2800" dirty="0">
                <a:solidFill>
                  <a:schemeClr val="accent1">
                    <a:lumMod val="60000"/>
                    <a:lumOff val="40000"/>
                  </a:schemeClr>
                </a:solidFill>
              </a:rPr>
              <a:t>了，我们已经在</a:t>
            </a:r>
            <a:r>
              <a:rPr lang="en-US" altLang="zh-CN" sz="2800" dirty="0">
                <a:solidFill>
                  <a:schemeClr val="accent1">
                    <a:lumMod val="60000"/>
                    <a:lumOff val="40000"/>
                  </a:schemeClr>
                </a:solidFill>
              </a:rPr>
              <a:t>divide</a:t>
            </a:r>
            <a:r>
              <a:rPr lang="zh-CN" altLang="en-US" sz="2800" dirty="0">
                <a:solidFill>
                  <a:schemeClr val="accent1">
                    <a:lumMod val="60000"/>
                    <a:lumOff val="40000"/>
                  </a:schemeClr>
                </a:solidFill>
              </a:rPr>
              <a:t>操作时，通过按</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值排序，把</a:t>
            </a:r>
            <a:r>
              <a:rPr lang="en-US" altLang="zh-CN" sz="2800" dirty="0">
                <a:solidFill>
                  <a:schemeClr val="accent1">
                    <a:lumMod val="60000"/>
                    <a:lumOff val="40000"/>
                  </a:schemeClr>
                </a:solidFill>
              </a:rPr>
              <a:t>p[m]</a:t>
            </a:r>
            <a:r>
              <a:rPr lang="zh-CN" altLang="en-US" sz="2800" dirty="0">
                <a:solidFill>
                  <a:schemeClr val="accent1">
                    <a:lumMod val="60000"/>
                    <a:lumOff val="40000"/>
                  </a:schemeClr>
                </a:solidFill>
              </a:rPr>
              <a:t>的位置改变了，所以，我们需要在</a:t>
            </a:r>
            <a:r>
              <a:rPr lang="en-US" altLang="zh-CN" sz="2800" dirty="0">
                <a:solidFill>
                  <a:schemeClr val="accent1">
                    <a:lumMod val="60000"/>
                    <a:lumOff val="40000"/>
                  </a:schemeClr>
                </a:solidFill>
              </a:rPr>
              <a:t>divide</a:t>
            </a:r>
            <a:r>
              <a:rPr lang="zh-CN" altLang="en-US" sz="2800" dirty="0">
                <a:solidFill>
                  <a:schemeClr val="accent1">
                    <a:lumMod val="60000"/>
                    <a:lumOff val="40000"/>
                  </a:schemeClr>
                </a:solidFill>
              </a:rPr>
              <a:t>前，把</a:t>
            </a:r>
            <a:r>
              <a:rPr lang="en-US" altLang="zh-CN" sz="2800" dirty="0">
                <a:solidFill>
                  <a:schemeClr val="accent1">
                    <a:lumMod val="60000"/>
                    <a:lumOff val="40000"/>
                  </a:schemeClr>
                </a:solidFill>
              </a:rPr>
              <a:t>p[m].x</a:t>
            </a:r>
            <a:r>
              <a:rPr lang="zh-CN" altLang="en-US" sz="2800" dirty="0">
                <a:solidFill>
                  <a:schemeClr val="accent1">
                    <a:lumMod val="60000"/>
                    <a:lumOff val="40000"/>
                  </a:schemeClr>
                </a:solidFill>
              </a:rPr>
              <a:t>的值储存起来，这里我们储存到</a:t>
            </a:r>
            <a:r>
              <a:rPr lang="en-US" altLang="zh-CN" sz="2800" dirty="0">
                <a:solidFill>
                  <a:schemeClr val="accent1">
                    <a:lumMod val="60000"/>
                    <a:lumOff val="40000"/>
                  </a:schemeClr>
                </a:solidFill>
              </a:rPr>
              <a:t>middle</a:t>
            </a:r>
            <a:r>
              <a:rPr lang="zh-CN" altLang="en-US" sz="2800" dirty="0">
                <a:solidFill>
                  <a:schemeClr val="accent1">
                    <a:lumMod val="60000"/>
                    <a:lumOff val="40000"/>
                  </a:schemeClr>
                </a:solidFill>
              </a:rPr>
              <a:t>这里</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356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cxnSp>
        <p:nvCxnSpPr>
          <p:cNvPr id="3" name="直接连接符 2"/>
          <p:cNvCxnSpPr/>
          <p:nvPr/>
        </p:nvCxnSpPr>
        <p:spPr>
          <a:xfrm>
            <a:off x="0" y="2396359"/>
            <a:ext cx="5433595"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750"/>
                                        <p:tgtEl>
                                          <p:spTgt spid="29"/>
                                        </p:tgtEl>
                                      </p:cBhvr>
                                    </p:animEffect>
                                    <p:anim calcmode="lin" valueType="num">
                                      <p:cBhvr>
                                        <p:cTn id="19" dur="750" fill="hold"/>
                                        <p:tgtEl>
                                          <p:spTgt spid="29"/>
                                        </p:tgtEl>
                                        <p:attrNameLst>
                                          <p:attrName>ppt_x</p:attrName>
                                        </p:attrNameLst>
                                      </p:cBhvr>
                                      <p:tavLst>
                                        <p:tav tm="0">
                                          <p:val>
                                            <p:strVal val="#ppt_x"/>
                                          </p:val>
                                        </p:tav>
                                        <p:tav tm="100000">
                                          <p:val>
                                            <p:strVal val="#ppt_x"/>
                                          </p:val>
                                        </p:tav>
                                      </p:tavLst>
                                    </p:anim>
                                    <p:anim calcmode="lin" valueType="num">
                                      <p:cBhvr>
                                        <p:cTn id="20" dur="7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750"/>
                                        <p:tgtEl>
                                          <p:spTgt spid="30"/>
                                        </p:tgtEl>
                                      </p:cBhvr>
                                    </p:animEffect>
                                    <p:anim calcmode="lin" valueType="num">
                                      <p:cBhvr>
                                        <p:cTn id="26" dur="750" fill="hold"/>
                                        <p:tgtEl>
                                          <p:spTgt spid="30"/>
                                        </p:tgtEl>
                                        <p:attrNameLst>
                                          <p:attrName>ppt_x</p:attrName>
                                        </p:attrNameLst>
                                      </p:cBhvr>
                                      <p:tavLst>
                                        <p:tav tm="0">
                                          <p:val>
                                            <p:strVal val="#ppt_x"/>
                                          </p:val>
                                        </p:tav>
                                        <p:tav tm="100000">
                                          <p:val>
                                            <p:strVal val="#ppt_x"/>
                                          </p:val>
                                        </p:tav>
                                      </p:tavLst>
                                    </p:anim>
                                    <p:anim calcmode="lin" valueType="num">
                                      <p:cBhvr>
                                        <p:cTn id="27"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1920" t="6248" r="6951" b="65626"/>
          <a:stretch>
            <a:fillRect/>
          </a:stretch>
        </p:blipFill>
        <p:spPr>
          <a:xfrm>
            <a:off x="-70041" y="0"/>
            <a:ext cx="12331700" cy="6858000"/>
          </a:xfrm>
          <a:prstGeom prst="rect">
            <a:avLst/>
          </a:prstGeom>
        </p:spPr>
      </p:pic>
      <p:grpSp>
        <p:nvGrpSpPr>
          <p:cNvPr id="3" name="组合 2"/>
          <p:cNvGrpSpPr/>
          <p:nvPr/>
        </p:nvGrpSpPr>
        <p:grpSpPr>
          <a:xfrm>
            <a:off x="201003" y="2270765"/>
            <a:ext cx="12834640" cy="2270604"/>
            <a:chOff x="22860" y="2034524"/>
            <a:chExt cx="12169140" cy="2152987"/>
          </a:xfrm>
        </p:grpSpPr>
        <p:cxnSp>
          <p:nvCxnSpPr>
            <p:cNvPr id="39" name="直接连接符 38"/>
            <p:cNvCxnSpPr/>
            <p:nvPr/>
          </p:nvCxnSpPr>
          <p:spPr>
            <a:xfrm>
              <a:off x="22860" y="2652734"/>
              <a:ext cx="12169140" cy="0"/>
            </a:xfrm>
            <a:prstGeom prst="lin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750549" y="2034524"/>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TextBox 85"/>
            <p:cNvSpPr txBox="1"/>
            <p:nvPr/>
          </p:nvSpPr>
          <p:spPr>
            <a:xfrm>
              <a:off x="963640" y="2251403"/>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01</a:t>
              </a:r>
              <a:endParaRPr lang="en-US" altLang="zh-CN" sz="4600" dirty="0">
                <a:solidFill>
                  <a:srgbClr val="2C9EFF"/>
                </a:solidFill>
                <a:cs typeface="+mn-ea"/>
                <a:sym typeface="+mn-lt"/>
              </a:endParaRPr>
            </a:p>
          </p:txBody>
        </p:sp>
        <p:sp>
          <p:nvSpPr>
            <p:cNvPr id="42" name="椭圆 41"/>
            <p:cNvSpPr/>
            <p:nvPr/>
          </p:nvSpPr>
          <p:spPr>
            <a:xfrm>
              <a:off x="3362443" y="2040256"/>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137378" y="2040563"/>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TextBox 94"/>
            <p:cNvSpPr txBox="1"/>
            <p:nvPr/>
          </p:nvSpPr>
          <p:spPr>
            <a:xfrm>
              <a:off x="3579599" y="2268012"/>
              <a:ext cx="789921" cy="757451"/>
            </a:xfrm>
            <a:prstGeom prst="rect">
              <a:avLst/>
            </a:prstGeom>
            <a:noFill/>
            <a:ln>
              <a:noFill/>
            </a:ln>
          </p:spPr>
          <p:txBody>
            <a:bodyPr wrap="none" rtlCol="0">
              <a:spAutoFit/>
            </a:bodyPr>
            <a:lstStyle/>
            <a:p>
              <a:pPr algn="ctr"/>
              <a:r>
                <a:rPr lang="en-US" altLang="zh-CN" sz="4600" dirty="0">
                  <a:solidFill>
                    <a:srgbClr val="2C9EFF"/>
                  </a:solidFill>
                  <a:cs typeface="+mn-ea"/>
                  <a:sym typeface="+mn-lt"/>
                </a:rPr>
                <a:t>02</a:t>
              </a:r>
              <a:endParaRPr lang="en-US" altLang="zh-CN" sz="4600" dirty="0">
                <a:solidFill>
                  <a:srgbClr val="2C9EFF"/>
                </a:solidFill>
                <a:cs typeface="+mn-ea"/>
                <a:sym typeface="+mn-lt"/>
              </a:endParaRPr>
            </a:p>
          </p:txBody>
        </p:sp>
        <p:sp>
          <p:nvSpPr>
            <p:cNvPr id="50" name="TextBox 95"/>
            <p:cNvSpPr txBox="1"/>
            <p:nvPr/>
          </p:nvSpPr>
          <p:spPr>
            <a:xfrm>
              <a:off x="6350469" y="2273391"/>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03</a:t>
              </a:r>
              <a:endParaRPr lang="en-US" altLang="zh-CN" sz="4600" dirty="0">
                <a:solidFill>
                  <a:srgbClr val="2C9EFF"/>
                </a:solidFill>
                <a:cs typeface="+mn-ea"/>
                <a:sym typeface="+mn-lt"/>
              </a:endParaRPr>
            </a:p>
          </p:txBody>
        </p:sp>
        <p:sp>
          <p:nvSpPr>
            <p:cNvPr id="18" name="TextBox 17"/>
            <p:cNvSpPr txBox="1"/>
            <p:nvPr/>
          </p:nvSpPr>
          <p:spPr>
            <a:xfrm>
              <a:off x="200184" y="3735168"/>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算法</a:t>
              </a:r>
              <a:r>
                <a:rPr lang="zh-CN" altLang="en-US" sz="2800" b="1" kern="0" dirty="0" smtClean="0">
                  <a:solidFill>
                    <a:srgbClr val="0070C0"/>
                  </a:solidFill>
                  <a:cs typeface="+mn-ea"/>
                  <a:sym typeface="+mn-lt"/>
                </a:rPr>
                <a:t>原理详解</a:t>
              </a:r>
              <a:endParaRPr lang="zh-CN" altLang="en-US" sz="2800" b="1" kern="0" dirty="0" smtClean="0">
                <a:solidFill>
                  <a:srgbClr val="0070C0"/>
                </a:solidFill>
                <a:cs typeface="+mn-ea"/>
                <a:sym typeface="+mn-lt"/>
              </a:endParaRPr>
            </a:p>
          </p:txBody>
        </p:sp>
        <p:sp>
          <p:nvSpPr>
            <p:cNvPr id="20" name="TextBox 19"/>
            <p:cNvSpPr txBox="1"/>
            <p:nvPr/>
          </p:nvSpPr>
          <p:spPr>
            <a:xfrm>
              <a:off x="2750548" y="3735168"/>
              <a:ext cx="2092207"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a:solidFill>
                    <a:srgbClr val="0070C0"/>
                  </a:solidFill>
                  <a:cs typeface="+mn-ea"/>
                  <a:sym typeface="+mn-lt"/>
                </a:rPr>
                <a:t>算法优化</a:t>
              </a:r>
              <a:endParaRPr lang="zh-CN" altLang="en-US" sz="2800" b="1" kern="0" dirty="0">
                <a:solidFill>
                  <a:srgbClr val="0070C0"/>
                </a:solidFill>
                <a:cs typeface="+mn-ea"/>
                <a:sym typeface="+mn-lt"/>
              </a:endParaRPr>
            </a:p>
          </p:txBody>
        </p:sp>
        <p:sp>
          <p:nvSpPr>
            <p:cNvPr id="22" name="TextBox 21"/>
            <p:cNvSpPr txBox="1"/>
            <p:nvPr/>
          </p:nvSpPr>
          <p:spPr>
            <a:xfrm>
              <a:off x="5160686" y="3735168"/>
              <a:ext cx="3054924"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a:solidFill>
                    <a:srgbClr val="0070C0"/>
                  </a:solidFill>
                  <a:cs typeface="+mn-ea"/>
                  <a:sym typeface="+mn-lt"/>
                </a:rPr>
                <a:t>算法时间复杂度分析</a:t>
              </a:r>
              <a:endParaRPr lang="zh-CN" altLang="en-US" sz="2800" b="1" kern="0" dirty="0" smtClean="0">
                <a:solidFill>
                  <a:srgbClr val="0070C0"/>
                </a:solidFill>
                <a:cs typeface="+mn-ea"/>
                <a:sym typeface="+mn-lt"/>
              </a:endParaRPr>
            </a:p>
          </p:txBody>
        </p:sp>
        <p:sp>
          <p:nvSpPr>
            <p:cNvPr id="16" name="椭圆 15"/>
            <p:cNvSpPr/>
            <p:nvPr/>
          </p:nvSpPr>
          <p:spPr>
            <a:xfrm>
              <a:off x="8832961" y="2040564"/>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95"/>
            <p:cNvSpPr txBox="1"/>
            <p:nvPr/>
          </p:nvSpPr>
          <p:spPr>
            <a:xfrm>
              <a:off x="9046052" y="2273349"/>
              <a:ext cx="798244" cy="758768"/>
            </a:xfrm>
            <a:prstGeom prst="rect">
              <a:avLst/>
            </a:prstGeom>
            <a:noFill/>
          </p:spPr>
          <p:txBody>
            <a:bodyPr wrap="none" rtlCol="0">
              <a:spAutoFit/>
            </a:bodyPr>
            <a:lstStyle/>
            <a:p>
              <a:pPr algn="ctr"/>
              <a:r>
                <a:rPr lang="en-US" altLang="zh-CN" sz="4600" dirty="0" smtClean="0">
                  <a:solidFill>
                    <a:srgbClr val="2C9EFF"/>
                  </a:solidFill>
                  <a:cs typeface="+mn-ea"/>
                  <a:sym typeface="+mn-lt"/>
                </a:rPr>
                <a:t>04</a:t>
              </a:r>
              <a:endParaRPr lang="en-US" altLang="zh-CN" sz="4600" dirty="0">
                <a:solidFill>
                  <a:srgbClr val="2C9EFF"/>
                </a:solidFill>
                <a:cs typeface="+mn-ea"/>
                <a:sym typeface="+mn-lt"/>
              </a:endParaRPr>
            </a:p>
          </p:txBody>
        </p:sp>
        <p:sp>
          <p:nvSpPr>
            <p:cNvPr id="19" name="TextBox 21"/>
            <p:cNvSpPr txBox="1"/>
            <p:nvPr/>
          </p:nvSpPr>
          <p:spPr>
            <a:xfrm>
              <a:off x="8215610" y="3735168"/>
              <a:ext cx="3054924"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实验结果与分析</a:t>
              </a:r>
              <a:endParaRPr lang="zh-CN" altLang="en-US" sz="2800" b="1" kern="0" dirty="0" smtClean="0">
                <a:solidFill>
                  <a:srgbClr val="0070C0"/>
                </a:solidFill>
                <a:cs typeface="+mn-ea"/>
                <a:sym typeface="+mn-lt"/>
              </a:endParaRPr>
            </a:p>
          </p:txBody>
        </p:sp>
      </p:grpSp>
      <p:sp>
        <p:nvSpPr>
          <p:cNvPr id="75" name="MH_Others_1"/>
          <p:cNvSpPr txBox="1"/>
          <p:nvPr>
            <p:custDataLst>
              <p:tags r:id="rId2"/>
            </p:custDataLst>
          </p:nvPr>
        </p:nvSpPr>
        <p:spPr>
          <a:xfrm>
            <a:off x="4501048" y="660643"/>
            <a:ext cx="2117275" cy="653727"/>
          </a:xfrm>
          <a:prstGeom prst="rect">
            <a:avLst/>
          </a:prstGeom>
          <a:noFill/>
        </p:spPr>
        <p:txBody>
          <a:bodyPr wrap="square" lIns="0" tIns="0" rIns="0" bIns="0" rtlCol="0" anchor="ctr" anchorCtr="0">
            <a:noAutofit/>
          </a:bodyPr>
          <a:lstStyle/>
          <a:p>
            <a:pPr algn="ctr"/>
            <a:r>
              <a:rPr lang="zh-CN" altLang="en-US" sz="4800" dirty="0">
                <a:solidFill>
                  <a:schemeClr val="bg1"/>
                </a:solidFill>
                <a:cs typeface="+mn-ea"/>
                <a:sym typeface="+mn-lt"/>
              </a:rPr>
              <a:t>目录</a:t>
            </a:r>
            <a:endParaRPr lang="zh-CN" altLang="en-US" sz="4800" dirty="0">
              <a:solidFill>
                <a:schemeClr val="bg1"/>
              </a:solidFill>
              <a:cs typeface="+mn-ea"/>
              <a:sym typeface="+mn-lt"/>
            </a:endParaRPr>
          </a:p>
        </p:txBody>
      </p:sp>
      <p:sp>
        <p:nvSpPr>
          <p:cNvPr id="76" name="MH_Others_2"/>
          <p:cNvSpPr txBox="1"/>
          <p:nvPr>
            <p:custDataLst>
              <p:tags r:id="rId3"/>
            </p:custDataLst>
          </p:nvPr>
        </p:nvSpPr>
        <p:spPr>
          <a:xfrm>
            <a:off x="4375364" y="1273710"/>
            <a:ext cx="2613255" cy="461665"/>
          </a:xfrm>
          <a:prstGeom prst="rect">
            <a:avLst/>
          </a:prstGeom>
          <a:noFill/>
        </p:spPr>
        <p:txBody>
          <a:bodyPr wrap="square">
            <a:spAutoFit/>
          </a:bodyPr>
          <a:lstStyle/>
          <a:p>
            <a:pPr algn="ctr">
              <a:defRPr/>
            </a:pPr>
            <a:r>
              <a:rPr lang="en-US" altLang="zh-CN" sz="2400" spc="400" dirty="0">
                <a:solidFill>
                  <a:schemeClr val="bg1"/>
                </a:solidFill>
                <a:cs typeface="+mn-ea"/>
                <a:sym typeface="+mn-lt"/>
              </a:rPr>
              <a:t>CONTENTS</a:t>
            </a:r>
            <a:endParaRPr lang="en-US" altLang="zh-CN" sz="2400" spc="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randombar(horizontal)">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9459685" cy="1846645"/>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储存后，我们就需要对</a:t>
            </a:r>
            <a:r>
              <a:rPr lang="en-US" altLang="zh-CN" sz="2800" dirty="0" err="1">
                <a:solidFill>
                  <a:schemeClr val="accent1">
                    <a:lumMod val="60000"/>
                    <a:lumOff val="40000"/>
                  </a:schemeClr>
                </a:solidFill>
                <a:latin typeface="+mj-ea"/>
                <a:ea typeface="+mj-ea"/>
              </a:rPr>
              <a:t>tmp</a:t>
            </a:r>
            <a:r>
              <a:rPr lang="zh-CN" altLang="en-US" sz="2800" dirty="0">
                <a:solidFill>
                  <a:schemeClr val="accent1">
                    <a:lumMod val="60000"/>
                    <a:lumOff val="40000"/>
                  </a:schemeClr>
                </a:solidFill>
                <a:latin typeface="+mj-ea"/>
                <a:ea typeface="+mj-ea"/>
              </a:rPr>
              <a:t>种的点对进行两两比对，由于</a:t>
            </a:r>
            <a:r>
              <a:rPr lang="en-US" altLang="zh-CN" sz="2800" dirty="0">
                <a:solidFill>
                  <a:schemeClr val="accent1">
                    <a:lumMod val="60000"/>
                    <a:lumOff val="40000"/>
                  </a:schemeClr>
                </a:solidFill>
                <a:latin typeface="+mj-ea"/>
                <a:ea typeface="+mj-ea"/>
              </a:rPr>
              <a:t>p</a:t>
            </a:r>
            <a:r>
              <a:rPr lang="zh-CN" altLang="en-US" sz="2800" dirty="0">
                <a:solidFill>
                  <a:schemeClr val="accent1">
                    <a:lumMod val="60000"/>
                    <a:lumOff val="40000"/>
                  </a:schemeClr>
                </a:solidFill>
                <a:latin typeface="+mj-ea"/>
                <a:ea typeface="+mj-ea"/>
              </a:rPr>
              <a:t>已按</a:t>
            </a:r>
            <a:r>
              <a:rPr lang="en-US" altLang="zh-CN" sz="2800" dirty="0">
                <a:solidFill>
                  <a:schemeClr val="accent1">
                    <a:lumMod val="60000"/>
                    <a:lumOff val="40000"/>
                  </a:schemeClr>
                </a:solidFill>
                <a:latin typeface="+mj-ea"/>
                <a:ea typeface="+mj-ea"/>
              </a:rPr>
              <a:t>y</a:t>
            </a:r>
            <a:r>
              <a:rPr lang="zh-CN" altLang="en-US" sz="2800" dirty="0">
                <a:solidFill>
                  <a:schemeClr val="accent1">
                    <a:lumMod val="60000"/>
                    <a:lumOff val="40000"/>
                  </a:schemeClr>
                </a:solidFill>
                <a:latin typeface="+mj-ea"/>
                <a:ea typeface="+mj-ea"/>
              </a:rPr>
              <a:t>值排好序，对于当前的一个点，我们只需要考虑在其上面的点即可，因为在当前红色点下方的点，前面已经有进行比较</a:t>
            </a:r>
            <a:r>
              <a:rPr lang="zh-CN" altLang="en-US" sz="2800" dirty="0" smtClean="0">
                <a:solidFill>
                  <a:schemeClr val="accent1">
                    <a:lumMod val="60000"/>
                    <a:lumOff val="40000"/>
                  </a:schemeClr>
                </a:solidFill>
                <a:latin typeface="+mj-ea"/>
                <a:ea typeface="+mj-ea"/>
              </a:rPr>
              <a:t>了。</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110734" y="3596266"/>
            <a:ext cx="7071842" cy="1384995"/>
          </a:xfrm>
          <a:prstGeom prst="rect">
            <a:avLst/>
          </a:prstGeom>
          <a:noFill/>
        </p:spPr>
        <p:txBody>
          <a:bodyPr wrap="square" rtlCol="0">
            <a:spAutoFit/>
          </a:bodyPr>
          <a:lstStyle/>
          <a:p>
            <a:r>
              <a:rPr lang="zh-CN" altLang="en-US" sz="2800" dirty="0">
                <a:solidFill>
                  <a:schemeClr val="accent1">
                    <a:lumMod val="60000"/>
                    <a:lumOff val="40000"/>
                  </a:schemeClr>
                </a:solidFill>
              </a:rPr>
              <a:t>但是这个时候，同侧的点，它们之间的</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值大小是有小于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的情况的</a:t>
            </a:r>
            <a:r>
              <a:rPr lang="zh-CN" altLang="en-US" sz="2800" dirty="0" smtClean="0">
                <a:solidFill>
                  <a:schemeClr val="accent1">
                    <a:lumMod val="60000"/>
                    <a:lumOff val="40000"/>
                  </a:schemeClr>
                </a:solidFill>
              </a:rPr>
              <a:t>。因此我们还需要考虑同侧的点。</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356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750"/>
                                        <p:tgtEl>
                                          <p:spTgt spid="29"/>
                                        </p:tgtEl>
                                      </p:cBhvr>
                                    </p:animEffect>
                                    <p:anim calcmode="lin" valueType="num">
                                      <p:cBhvr>
                                        <p:cTn id="13" dur="750" fill="hold"/>
                                        <p:tgtEl>
                                          <p:spTgt spid="29"/>
                                        </p:tgtEl>
                                        <p:attrNameLst>
                                          <p:attrName>ppt_x</p:attrName>
                                        </p:attrNameLst>
                                      </p:cBhvr>
                                      <p:tavLst>
                                        <p:tav tm="0">
                                          <p:val>
                                            <p:strVal val="#ppt_x"/>
                                          </p:val>
                                        </p:tav>
                                        <p:tav tm="100000">
                                          <p:val>
                                            <p:strVal val="#ppt_x"/>
                                          </p:val>
                                        </p:tav>
                                      </p:tavLst>
                                    </p:anim>
                                    <p:anim calcmode="lin" valueType="num">
                                      <p:cBhvr>
                                        <p:cTn id="14"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7299810" cy="2708420"/>
          </a:xfrm>
          <a:prstGeom prst="rect">
            <a:avLst/>
          </a:prstGeom>
        </p:spPr>
        <p:txBody>
          <a:bodyPr wrap="square" lIns="121907" tIns="60953" rIns="121907" bIns="60953">
            <a:spAutoFit/>
          </a:bodyPr>
          <a:lstStyle/>
          <a:p>
            <a:r>
              <a:rPr lang="zh-CN" altLang="en-US" sz="2800" dirty="0" smtClean="0">
                <a:solidFill>
                  <a:schemeClr val="accent1">
                    <a:lumMod val="60000"/>
                    <a:lumOff val="40000"/>
                  </a:schemeClr>
                </a:solidFill>
                <a:latin typeface="+mj-ea"/>
                <a:ea typeface="+mj-ea"/>
              </a:rPr>
              <a:t>考虑</a:t>
            </a:r>
            <a:r>
              <a:rPr lang="zh-CN" altLang="en-US" sz="2800" dirty="0">
                <a:solidFill>
                  <a:schemeClr val="accent1">
                    <a:lumMod val="60000"/>
                    <a:lumOff val="40000"/>
                  </a:schemeClr>
                </a:solidFill>
                <a:latin typeface="+mj-ea"/>
                <a:ea typeface="+mj-ea"/>
              </a:rPr>
              <a:t>右边</a:t>
            </a:r>
            <a:r>
              <a:rPr lang="zh-CN" altLang="en-US" sz="2800" dirty="0" smtClean="0">
                <a:solidFill>
                  <a:schemeClr val="accent1">
                    <a:lumMod val="60000"/>
                    <a:lumOff val="40000"/>
                  </a:schemeClr>
                </a:solidFill>
                <a:latin typeface="+mj-ea"/>
                <a:ea typeface="+mj-ea"/>
              </a:rPr>
              <a:t>这种</a:t>
            </a:r>
            <a:r>
              <a:rPr lang="zh-CN" altLang="en-US" sz="2800" dirty="0">
                <a:solidFill>
                  <a:schemeClr val="accent1">
                    <a:lumMod val="60000"/>
                    <a:lumOff val="40000"/>
                  </a:schemeClr>
                </a:solidFill>
                <a:latin typeface="+mj-ea"/>
                <a:ea typeface="+mj-ea"/>
              </a:rPr>
              <a:t>情况，点集中没有重复的点，中间划分的点恰位于这个矩形上对于当前的红色点，与其</a:t>
            </a:r>
            <a:r>
              <a:rPr lang="en-US" altLang="zh-CN" sz="2800" dirty="0">
                <a:solidFill>
                  <a:schemeClr val="accent1">
                    <a:lumMod val="60000"/>
                    <a:lumOff val="40000"/>
                  </a:schemeClr>
                </a:solidFill>
                <a:latin typeface="+mj-ea"/>
                <a:ea typeface="+mj-ea"/>
              </a:rPr>
              <a:t>y</a:t>
            </a:r>
            <a:r>
              <a:rPr lang="zh-CN" altLang="en-US" sz="2800" dirty="0">
                <a:solidFill>
                  <a:schemeClr val="accent1">
                    <a:lumMod val="60000"/>
                    <a:lumOff val="40000"/>
                  </a:schemeClr>
                </a:solidFill>
                <a:latin typeface="+mj-ea"/>
                <a:ea typeface="+mj-ea"/>
              </a:rPr>
              <a:t>值小于</a:t>
            </a:r>
            <a:r>
              <a:rPr lang="en-US" altLang="zh-CN" sz="2800" dirty="0">
                <a:solidFill>
                  <a:schemeClr val="accent1">
                    <a:lumMod val="60000"/>
                    <a:lumOff val="40000"/>
                  </a:schemeClr>
                </a:solidFill>
                <a:latin typeface="+mj-ea"/>
                <a:ea typeface="+mj-ea"/>
              </a:rPr>
              <a:t>d</a:t>
            </a:r>
            <a:r>
              <a:rPr lang="zh-CN" altLang="en-US" sz="2800" dirty="0">
                <a:solidFill>
                  <a:schemeClr val="accent1">
                    <a:lumMod val="60000"/>
                    <a:lumOff val="40000"/>
                  </a:schemeClr>
                </a:solidFill>
                <a:latin typeface="+mj-ea"/>
                <a:ea typeface="+mj-ea"/>
              </a:rPr>
              <a:t>的上方区域就只有黄色方框的点了，其中红色点在矩形的下边，绿色点是该此次划分的一个中间点</a:t>
            </a:r>
            <a:r>
              <a:rPr lang="zh-CN" altLang="en-US" sz="2800" dirty="0" smtClean="0">
                <a:solidFill>
                  <a:schemeClr val="accent1">
                    <a:lumMod val="60000"/>
                    <a:lumOff val="40000"/>
                  </a:schemeClr>
                </a:solidFill>
                <a:latin typeface="+mj-ea"/>
                <a:ea typeface="+mj-ea"/>
              </a:rPr>
              <a:t>。</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110733" y="3905269"/>
            <a:ext cx="6401174" cy="2677656"/>
          </a:xfrm>
          <a:prstGeom prst="rect">
            <a:avLst/>
          </a:prstGeom>
          <a:noFill/>
        </p:spPr>
        <p:txBody>
          <a:bodyPr wrap="square" rtlCol="0">
            <a:spAutoFit/>
          </a:bodyPr>
          <a:lstStyle/>
          <a:p>
            <a:r>
              <a:rPr lang="zh-CN" altLang="en-US" sz="2800" dirty="0">
                <a:solidFill>
                  <a:schemeClr val="accent1">
                    <a:lumMod val="60000"/>
                    <a:lumOff val="40000"/>
                  </a:schemeClr>
                </a:solidFill>
              </a:rPr>
              <a:t>点集中没有重复的点，中间划分的点恰位于这个矩形上，这个矩形最多存在</a:t>
            </a:r>
            <a:r>
              <a:rPr lang="en-US" altLang="zh-CN" sz="2800" dirty="0">
                <a:solidFill>
                  <a:schemeClr val="accent1">
                    <a:lumMod val="60000"/>
                    <a:lumOff val="40000"/>
                  </a:schemeClr>
                </a:solidFill>
              </a:rPr>
              <a:t>7</a:t>
            </a:r>
            <a:r>
              <a:rPr lang="zh-CN" altLang="en-US" sz="2800" dirty="0">
                <a:solidFill>
                  <a:schemeClr val="accent1">
                    <a:lumMod val="60000"/>
                    <a:lumOff val="40000"/>
                  </a:schemeClr>
                </a:solidFill>
              </a:rPr>
              <a:t>个点（不含红色点），这个时候，因为红色点位于矩形边上，右边矩形下边的两个顶点都不可能存在（同一侧点距不小于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），所以最多为</a:t>
            </a:r>
            <a:r>
              <a:rPr lang="en-US" altLang="zh-CN" sz="2800" dirty="0">
                <a:solidFill>
                  <a:schemeClr val="accent1">
                    <a:lumMod val="60000"/>
                    <a:lumOff val="40000"/>
                  </a:schemeClr>
                </a:solidFill>
              </a:rPr>
              <a:t>5</a:t>
            </a:r>
            <a:r>
              <a:rPr lang="zh-CN" altLang="en-US" sz="2800" dirty="0">
                <a:solidFill>
                  <a:schemeClr val="accent1">
                    <a:lumMod val="60000"/>
                    <a:lumOff val="40000"/>
                  </a:schemeClr>
                </a:solidFill>
              </a:rPr>
              <a:t>个</a:t>
            </a:r>
            <a:r>
              <a:rPr lang="zh-CN" altLang="en-US" sz="2800" dirty="0" smtClean="0">
                <a:solidFill>
                  <a:schemeClr val="accent1">
                    <a:lumMod val="60000"/>
                    <a:lumOff val="40000"/>
                  </a:schemeClr>
                </a:solidFill>
              </a:rPr>
              <a:t>点。</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pic>
        <p:nvPicPr>
          <p:cNvPr id="4098" name="图片 9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4242" y="2895316"/>
            <a:ext cx="5445369" cy="368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等腰三角形 1"/>
          <p:cNvSpPr/>
          <p:nvPr/>
        </p:nvSpPr>
        <p:spPr>
          <a:xfrm>
            <a:off x="8058555" y="4489229"/>
            <a:ext cx="1939157" cy="977462"/>
          </a:xfrm>
          <a:custGeom>
            <a:avLst/>
            <a:gdLst>
              <a:gd name="connsiteX0" fmla="*/ 0 w 1387365"/>
              <a:gd name="connsiteY0" fmla="*/ 835572 h 835572"/>
              <a:gd name="connsiteX1" fmla="*/ 693683 w 1387365"/>
              <a:gd name="connsiteY1" fmla="*/ 0 h 835572"/>
              <a:gd name="connsiteX2" fmla="*/ 1387365 w 1387365"/>
              <a:gd name="connsiteY2" fmla="*/ 835572 h 835572"/>
              <a:gd name="connsiteX3" fmla="*/ 0 w 1387365"/>
              <a:gd name="connsiteY3" fmla="*/ 835572 h 835572"/>
              <a:gd name="connsiteX0-1" fmla="*/ 0 w 1608082"/>
              <a:gd name="connsiteY0-2" fmla="*/ 835572 h 835572"/>
              <a:gd name="connsiteX1-3" fmla="*/ 693683 w 1608082"/>
              <a:gd name="connsiteY1-4" fmla="*/ 0 h 835572"/>
              <a:gd name="connsiteX2-5" fmla="*/ 1608082 w 1608082"/>
              <a:gd name="connsiteY2-6" fmla="*/ 693683 h 835572"/>
              <a:gd name="connsiteX3-7" fmla="*/ 0 w 1608082"/>
              <a:gd name="connsiteY3-8" fmla="*/ 835572 h 835572"/>
              <a:gd name="connsiteX0-9" fmla="*/ 0 w 1497724"/>
              <a:gd name="connsiteY0-10" fmla="*/ 1355835 h 1355835"/>
              <a:gd name="connsiteX1-11" fmla="*/ 583325 w 1497724"/>
              <a:gd name="connsiteY1-12" fmla="*/ 0 h 1355835"/>
              <a:gd name="connsiteX2-13" fmla="*/ 1497724 w 1497724"/>
              <a:gd name="connsiteY2-14" fmla="*/ 693683 h 1355835"/>
              <a:gd name="connsiteX3-15" fmla="*/ 0 w 1497724"/>
              <a:gd name="connsiteY3-16" fmla="*/ 1355835 h 1355835"/>
              <a:gd name="connsiteX0-17" fmla="*/ 47296 w 1545020"/>
              <a:gd name="connsiteY0-18" fmla="*/ 977462 h 977462"/>
              <a:gd name="connsiteX1-19" fmla="*/ 0 w 1545020"/>
              <a:gd name="connsiteY1-20" fmla="*/ 0 h 977462"/>
              <a:gd name="connsiteX2-21" fmla="*/ 1545020 w 1545020"/>
              <a:gd name="connsiteY2-22" fmla="*/ 315310 h 977462"/>
              <a:gd name="connsiteX3-23" fmla="*/ 47296 w 1545020"/>
              <a:gd name="connsiteY3-24" fmla="*/ 977462 h 977462"/>
              <a:gd name="connsiteX0-25" fmla="*/ 47296 w 1939157"/>
              <a:gd name="connsiteY0-26" fmla="*/ 977462 h 977462"/>
              <a:gd name="connsiteX1-27" fmla="*/ 0 w 1939157"/>
              <a:gd name="connsiteY1-28" fmla="*/ 0 h 977462"/>
              <a:gd name="connsiteX2-29" fmla="*/ 1939157 w 1939157"/>
              <a:gd name="connsiteY2-30" fmla="*/ 78827 h 977462"/>
              <a:gd name="connsiteX3-31" fmla="*/ 47296 w 1939157"/>
              <a:gd name="connsiteY3-32" fmla="*/ 977462 h 977462"/>
            </a:gdLst>
            <a:ahLst/>
            <a:cxnLst>
              <a:cxn ang="0">
                <a:pos x="connsiteX0-1" y="connsiteY0-2"/>
              </a:cxn>
              <a:cxn ang="0">
                <a:pos x="connsiteX1-3" y="connsiteY1-4"/>
              </a:cxn>
              <a:cxn ang="0">
                <a:pos x="connsiteX2-5" y="connsiteY2-6"/>
              </a:cxn>
              <a:cxn ang="0">
                <a:pos x="connsiteX3-7" y="connsiteY3-8"/>
              </a:cxn>
            </a:cxnLst>
            <a:rect l="l" t="t" r="r" b="b"/>
            <a:pathLst>
              <a:path w="1939157" h="977462">
                <a:moveTo>
                  <a:pt x="47296" y="977462"/>
                </a:moveTo>
                <a:lnTo>
                  <a:pt x="0" y="0"/>
                </a:lnTo>
                <a:lnTo>
                  <a:pt x="1939157" y="78827"/>
                </a:lnTo>
                <a:lnTo>
                  <a:pt x="47296" y="977462"/>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750"/>
                                        <p:tgtEl>
                                          <p:spTgt spid="4098"/>
                                        </p:tgtEl>
                                      </p:cBhvr>
                                    </p:animEffect>
                                    <p:anim calcmode="lin" valueType="num">
                                      <p:cBhvr>
                                        <p:cTn id="8" dur="750" fill="hold"/>
                                        <p:tgtEl>
                                          <p:spTgt spid="4098"/>
                                        </p:tgtEl>
                                        <p:attrNameLst>
                                          <p:attrName>ppt_x</p:attrName>
                                        </p:attrNameLst>
                                      </p:cBhvr>
                                      <p:tavLst>
                                        <p:tav tm="0">
                                          <p:val>
                                            <p:strVal val="#ppt_x"/>
                                          </p:val>
                                        </p:tav>
                                        <p:tav tm="100000">
                                          <p:val>
                                            <p:strVal val="#ppt_x"/>
                                          </p:val>
                                        </p:tav>
                                      </p:tavLst>
                                    </p:anim>
                                    <p:anim calcmode="lin" valueType="num">
                                      <p:cBhvr>
                                        <p:cTn id="9" dur="75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7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10734" y="1402435"/>
            <a:ext cx="5392182" cy="2277532"/>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而</a:t>
            </a:r>
            <a:r>
              <a:rPr lang="zh-CN" altLang="en-US" sz="2800" dirty="0" smtClean="0">
                <a:solidFill>
                  <a:schemeClr val="accent1">
                    <a:lumMod val="60000"/>
                    <a:lumOff val="40000"/>
                  </a:schemeClr>
                </a:solidFill>
                <a:latin typeface="+mj-ea"/>
                <a:ea typeface="+mj-ea"/>
              </a:rPr>
              <a:t>对于这种</a:t>
            </a:r>
            <a:r>
              <a:rPr lang="zh-CN" altLang="en-US" sz="2800" dirty="0">
                <a:solidFill>
                  <a:schemeClr val="accent1">
                    <a:lumMod val="60000"/>
                    <a:lumOff val="40000"/>
                  </a:schemeClr>
                </a:solidFill>
                <a:latin typeface="+mj-ea"/>
                <a:ea typeface="+mj-ea"/>
              </a:rPr>
              <a:t>情况，红色点位于中线上，这个时候，边界点位于左半部分（前面</a:t>
            </a:r>
            <a:r>
              <a:rPr lang="zh-CN" altLang="en-US" sz="2800" dirty="0" smtClean="0">
                <a:solidFill>
                  <a:schemeClr val="accent1">
                    <a:lumMod val="60000"/>
                    <a:lumOff val="40000"/>
                  </a:schemeClr>
                </a:solidFill>
                <a:latin typeface="+mj-ea"/>
                <a:ea typeface="+mj-ea"/>
              </a:rPr>
              <a:t>伪代码将</a:t>
            </a:r>
            <a:r>
              <a:rPr lang="zh-CN" altLang="en-US" sz="2800" dirty="0">
                <a:solidFill>
                  <a:schemeClr val="accent1">
                    <a:lumMod val="60000"/>
                    <a:lumOff val="40000"/>
                  </a:schemeClr>
                </a:solidFill>
                <a:latin typeface="+mj-ea"/>
                <a:ea typeface="+mj-ea"/>
              </a:rPr>
              <a:t>中间点放在左半部分</a:t>
            </a:r>
            <a:r>
              <a:rPr lang="zh-CN" altLang="en-US" sz="2800" dirty="0" smtClean="0">
                <a:solidFill>
                  <a:schemeClr val="accent1">
                    <a:lumMod val="60000"/>
                    <a:lumOff val="40000"/>
                  </a:schemeClr>
                </a:solidFill>
                <a:latin typeface="+mj-ea"/>
                <a:ea typeface="+mj-ea"/>
              </a:rPr>
              <a:t>）。</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110733" y="3804707"/>
            <a:ext cx="4714264" cy="2246769"/>
          </a:xfrm>
          <a:prstGeom prst="rect">
            <a:avLst/>
          </a:prstGeom>
          <a:noFill/>
        </p:spPr>
        <p:txBody>
          <a:bodyPr wrap="square" rtlCol="0">
            <a:spAutoFit/>
          </a:bodyPr>
          <a:lstStyle/>
          <a:p>
            <a:r>
              <a:rPr lang="zh-CN" altLang="en-US" sz="2800" dirty="0">
                <a:solidFill>
                  <a:schemeClr val="accent1">
                    <a:lumMod val="60000"/>
                    <a:lumOff val="40000"/>
                  </a:schemeClr>
                </a:solidFill>
              </a:rPr>
              <a:t>当红色点是属于右半部分时，这个时候，红色点与中间绿色点距离有可能小于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的</a:t>
            </a:r>
            <a:r>
              <a:rPr lang="en-US" altLang="zh-CN" sz="2800" dirty="0">
                <a:solidFill>
                  <a:schemeClr val="accent1">
                    <a:lumMod val="60000"/>
                    <a:lumOff val="40000"/>
                  </a:schemeClr>
                </a:solidFill>
              </a:rPr>
              <a:t>,</a:t>
            </a:r>
            <a:r>
              <a:rPr lang="zh-CN" altLang="en-US" sz="2800" dirty="0">
                <a:solidFill>
                  <a:schemeClr val="accent1">
                    <a:lumMod val="60000"/>
                    <a:lumOff val="40000"/>
                  </a:schemeClr>
                </a:solidFill>
              </a:rPr>
              <a:t>再加上边界的其他</a:t>
            </a:r>
            <a:r>
              <a:rPr lang="en-US" altLang="zh-CN" sz="2800" dirty="0">
                <a:solidFill>
                  <a:schemeClr val="accent1">
                    <a:lumMod val="60000"/>
                    <a:lumOff val="40000"/>
                  </a:schemeClr>
                </a:solidFill>
              </a:rPr>
              <a:t>5</a:t>
            </a:r>
            <a:r>
              <a:rPr lang="zh-CN" altLang="en-US" sz="2800" dirty="0">
                <a:solidFill>
                  <a:schemeClr val="accent1">
                    <a:lumMod val="60000"/>
                    <a:lumOff val="40000"/>
                  </a:schemeClr>
                </a:solidFill>
              </a:rPr>
              <a:t>个点，最多为</a:t>
            </a:r>
            <a:r>
              <a:rPr lang="en-US" altLang="zh-CN" sz="2800" dirty="0">
                <a:solidFill>
                  <a:schemeClr val="accent1">
                    <a:lumMod val="60000"/>
                    <a:lumOff val="40000"/>
                  </a:schemeClr>
                </a:solidFill>
              </a:rPr>
              <a:t>6</a:t>
            </a:r>
            <a:r>
              <a:rPr lang="zh-CN" altLang="en-US" sz="2800" dirty="0">
                <a:solidFill>
                  <a:schemeClr val="accent1">
                    <a:lumMod val="60000"/>
                    <a:lumOff val="40000"/>
                  </a:schemeClr>
                </a:solidFill>
              </a:rPr>
              <a:t>个</a:t>
            </a:r>
            <a:r>
              <a:rPr lang="zh-CN" altLang="en-US" sz="2800" dirty="0" smtClean="0">
                <a:solidFill>
                  <a:schemeClr val="accent1">
                    <a:lumMod val="60000"/>
                    <a:lumOff val="40000"/>
                  </a:schemeClr>
                </a:solidFill>
              </a:rPr>
              <a:t>点。</a:t>
            </a:r>
            <a:endParaRPr lang="zh-CN" altLang="en-US" sz="2800" dirty="0">
              <a:solidFill>
                <a:schemeClr val="accent1">
                  <a:lumMod val="60000"/>
                  <a:lumOff val="40000"/>
                </a:schemeClr>
              </a:solidFill>
            </a:endParaRPr>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477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pic>
        <p:nvPicPr>
          <p:cNvPr id="5122" name="图片 9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39558" y="2842999"/>
            <a:ext cx="6248893" cy="369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476290" y="975256"/>
            <a:ext cx="3730723" cy="1384995"/>
          </a:xfrm>
          <a:prstGeom prst="rect">
            <a:avLst/>
          </a:prstGeom>
          <a:noFill/>
        </p:spPr>
        <p:txBody>
          <a:bodyPr wrap="square" rtlCol="0">
            <a:spAutoFit/>
          </a:bodyPr>
          <a:lstStyle/>
          <a:p>
            <a:r>
              <a:rPr lang="zh-CN" altLang="en-US" sz="2800" dirty="0">
                <a:solidFill>
                  <a:schemeClr val="accent2"/>
                </a:solidFill>
              </a:rPr>
              <a:t>所以，对于任意一点，最多只需向上遍历</a:t>
            </a:r>
            <a:r>
              <a:rPr lang="en-US" altLang="zh-CN" sz="2800" dirty="0">
                <a:solidFill>
                  <a:schemeClr val="accent2"/>
                </a:solidFill>
              </a:rPr>
              <a:t>6</a:t>
            </a:r>
            <a:r>
              <a:rPr lang="zh-CN" altLang="en-US" sz="2800" dirty="0">
                <a:solidFill>
                  <a:schemeClr val="accent2"/>
                </a:solidFill>
              </a:rPr>
              <a:t>个点即可。</a:t>
            </a:r>
            <a:endParaRPr lang="zh-CN" altLang="en-US" sz="2800" dirty="0">
              <a:solidFill>
                <a:schemeClr val="accent2"/>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750"/>
                                        <p:tgtEl>
                                          <p:spTgt spid="5122"/>
                                        </p:tgtEl>
                                      </p:cBhvr>
                                    </p:animEffect>
                                    <p:anim calcmode="lin" valueType="num">
                                      <p:cBhvr>
                                        <p:cTn id="8" dur="750" fill="hold"/>
                                        <p:tgtEl>
                                          <p:spTgt spid="5122"/>
                                        </p:tgtEl>
                                        <p:attrNameLst>
                                          <p:attrName>ppt_x</p:attrName>
                                        </p:attrNameLst>
                                      </p:cBhvr>
                                      <p:tavLst>
                                        <p:tav tm="0">
                                          <p:val>
                                            <p:strVal val="#ppt_x"/>
                                          </p:val>
                                        </p:tav>
                                        <p:tav tm="100000">
                                          <p:val>
                                            <p:strVal val="#ppt_x"/>
                                          </p:val>
                                        </p:tav>
                                      </p:tavLst>
                                    </p:anim>
                                    <p:anim calcmode="lin" valueType="num">
                                      <p:cBhvr>
                                        <p:cTn id="9" dur="75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7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90401" y="1292446"/>
            <a:ext cx="4556234" cy="677094"/>
          </a:xfrm>
          <a:prstGeom prst="rect">
            <a:avLst/>
          </a:prstGeom>
        </p:spPr>
        <p:txBody>
          <a:bodyPr wrap="square" lIns="121907" tIns="60953" rIns="121907" bIns="60953">
            <a:spAutoFit/>
          </a:bodyPr>
          <a:lstStyle/>
          <a:p>
            <a:r>
              <a:rPr lang="zh-CN" altLang="en-US" sz="3600" dirty="0" smtClean="0">
                <a:latin typeface="+mj-ea"/>
                <a:ea typeface="+mj-ea"/>
              </a:rPr>
              <a:t>伪代码</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4646635" y="3392779"/>
            <a:ext cx="7071842" cy="2246769"/>
          </a:xfrm>
          <a:prstGeom prst="rect">
            <a:avLst/>
          </a:prstGeom>
          <a:noFill/>
        </p:spPr>
        <p:txBody>
          <a:bodyPr wrap="square" rtlCol="0">
            <a:spAutoFit/>
          </a:bodyPr>
          <a:lstStyle/>
          <a:p>
            <a:r>
              <a:rPr lang="zh-CN" altLang="en-US" sz="2800" dirty="0">
                <a:solidFill>
                  <a:schemeClr val="accent1">
                    <a:lumMod val="60000"/>
                    <a:lumOff val="40000"/>
                  </a:schemeClr>
                </a:solidFill>
              </a:rPr>
              <a:t>但是，我们有一个更优化的实现方法，就是看它们直接的</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轴距离，如果相距小于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，则我们继续循环，否则结束比较，因为</a:t>
            </a:r>
            <a:r>
              <a:rPr lang="en-US" altLang="zh-CN" sz="2800" dirty="0">
                <a:solidFill>
                  <a:schemeClr val="accent1">
                    <a:lumMod val="60000"/>
                    <a:lumOff val="40000"/>
                  </a:schemeClr>
                </a:solidFill>
              </a:rPr>
              <a:t>y</a:t>
            </a:r>
            <a:r>
              <a:rPr lang="zh-CN" altLang="en-US" sz="2800" dirty="0">
                <a:solidFill>
                  <a:schemeClr val="accent1">
                    <a:lumMod val="60000"/>
                    <a:lumOff val="40000"/>
                  </a:schemeClr>
                </a:solidFill>
              </a:rPr>
              <a:t>值相差不小于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时，它们间的距离不可能小于</a:t>
            </a:r>
            <a:r>
              <a:rPr lang="en-US" altLang="zh-CN" sz="2800" dirty="0">
                <a:solidFill>
                  <a:schemeClr val="accent1">
                    <a:lumMod val="60000"/>
                    <a:lumOff val="40000"/>
                  </a:schemeClr>
                </a:solidFill>
              </a:rPr>
              <a:t>d,</a:t>
            </a:r>
            <a:r>
              <a:rPr lang="zh-CN" altLang="en-US" sz="2800" dirty="0">
                <a:solidFill>
                  <a:schemeClr val="accent1">
                    <a:lumMod val="60000"/>
                    <a:lumOff val="40000"/>
                  </a:schemeClr>
                </a:solidFill>
              </a:rPr>
              <a:t>所以我们这时没有继续比较的必要。</a:t>
            </a:r>
            <a:endParaRPr lang="zh-CN" altLang="en-US" sz="2800" dirty="0">
              <a:solidFill>
                <a:schemeClr val="accent1">
                  <a:lumMod val="60000"/>
                  <a:lumOff val="40000"/>
                </a:schemeClr>
              </a:solidFill>
            </a:endParaRPr>
          </a:p>
        </p:txBody>
      </p:sp>
      <p:sp>
        <p:nvSpPr>
          <p:cNvPr id="30" name="文本框 29"/>
          <p:cNvSpPr txBox="1"/>
          <p:nvPr/>
        </p:nvSpPr>
        <p:spPr>
          <a:xfrm>
            <a:off x="-176854" y="2212564"/>
            <a:ext cx="6179211" cy="3108543"/>
          </a:xfrm>
          <a:prstGeom prst="rect">
            <a:avLst/>
          </a:prstGeom>
          <a:noFill/>
        </p:spPr>
        <p:txBody>
          <a:bodyPr wrap="square" rtlCol="0">
            <a:spAutoFit/>
          </a:bodyPr>
          <a:lstStyle/>
          <a:p>
            <a:r>
              <a:rPr lang="en-US" altLang="zh-CN" sz="2800" dirty="0"/>
              <a:t>for </a:t>
            </a:r>
            <a:r>
              <a:rPr lang="en-US" altLang="zh-CN" sz="2800" dirty="0" err="1"/>
              <a:t>i</a:t>
            </a:r>
            <a:r>
              <a:rPr lang="en-US" altLang="zh-CN" sz="2800" dirty="0"/>
              <a:t>=0 to k</a:t>
            </a:r>
            <a:endParaRPr lang="en-US" altLang="zh-CN" sz="2800" dirty="0"/>
          </a:p>
          <a:p>
            <a:r>
              <a:rPr lang="en-US" altLang="zh-CN" sz="2800" dirty="0"/>
              <a:t>for j=i+1 to </a:t>
            </a:r>
            <a:r>
              <a:rPr lang="en-US" altLang="zh-CN" sz="2800" dirty="0" smtClean="0"/>
              <a:t>k&amp;&amp;j&lt;i+7</a:t>
            </a:r>
            <a:endParaRPr lang="en-US" altLang="zh-CN" sz="2800" dirty="0"/>
          </a:p>
          <a:p>
            <a:r>
              <a:rPr lang="en-US" altLang="zh-CN" sz="2800" dirty="0"/>
              <a:t>      dis=</a:t>
            </a:r>
            <a:r>
              <a:rPr lang="en-US" altLang="zh-CN" sz="2800" dirty="0" err="1"/>
              <a:t>getdis</a:t>
            </a:r>
            <a:r>
              <a:rPr lang="en-US" altLang="zh-CN" sz="2800" dirty="0"/>
              <a:t>(</a:t>
            </a:r>
            <a:r>
              <a:rPr lang="en-US" altLang="zh-CN" sz="2800" dirty="0" err="1"/>
              <a:t>tmp</a:t>
            </a:r>
            <a:r>
              <a:rPr lang="en-US" altLang="zh-CN" sz="2800" dirty="0"/>
              <a:t>[</a:t>
            </a:r>
            <a:r>
              <a:rPr lang="en-US" altLang="zh-CN" sz="2800" dirty="0" err="1"/>
              <a:t>i</a:t>
            </a:r>
            <a:r>
              <a:rPr lang="en-US" altLang="zh-CN" sz="2800" dirty="0"/>
              <a:t>],</a:t>
            </a:r>
            <a:r>
              <a:rPr lang="en-US" altLang="zh-CN" sz="2800" dirty="0" err="1" smtClean="0"/>
              <a:t>tmp</a:t>
            </a:r>
            <a:r>
              <a:rPr lang="en-US" altLang="zh-CN" sz="2800" dirty="0" smtClean="0"/>
              <a:t>[j])</a:t>
            </a:r>
            <a:endParaRPr lang="en-US" altLang="zh-CN" sz="2800" dirty="0"/>
          </a:p>
          <a:p>
            <a:r>
              <a:rPr lang="en-US" altLang="zh-CN" sz="2800" dirty="0"/>
              <a:t>   if dis&lt;d</a:t>
            </a:r>
            <a:endParaRPr lang="en-US" altLang="zh-CN" sz="2800" dirty="0"/>
          </a:p>
          <a:p>
            <a:r>
              <a:rPr lang="en-US" altLang="zh-CN" sz="2800" dirty="0"/>
              <a:t>       d=dis</a:t>
            </a:r>
            <a:endParaRPr lang="en-US" altLang="zh-CN" sz="2800" dirty="0"/>
          </a:p>
          <a:p>
            <a:r>
              <a:rPr lang="en-US" altLang="zh-CN" sz="2800" dirty="0"/>
              <a:t>       p1=</a:t>
            </a:r>
            <a:r>
              <a:rPr lang="en-US" altLang="zh-CN" sz="2800" dirty="0" err="1"/>
              <a:t>tmp</a:t>
            </a:r>
            <a:r>
              <a:rPr lang="en-US" altLang="zh-CN" sz="2800" dirty="0"/>
              <a:t>[</a:t>
            </a:r>
            <a:r>
              <a:rPr lang="en-US" altLang="zh-CN" sz="2800" dirty="0" err="1"/>
              <a:t>i</a:t>
            </a:r>
            <a:r>
              <a:rPr lang="en-US" altLang="zh-CN" sz="2800" dirty="0"/>
              <a:t>]//</a:t>
            </a:r>
            <a:r>
              <a:rPr lang="zh-CN" altLang="en-US" sz="2800" dirty="0"/>
              <a:t>更新最近点对</a:t>
            </a:r>
            <a:endParaRPr lang="zh-CN" altLang="en-US" sz="2800" dirty="0"/>
          </a:p>
          <a:p>
            <a:r>
              <a:rPr lang="zh-CN" altLang="en-US" sz="2800" dirty="0"/>
              <a:t>       </a:t>
            </a:r>
            <a:r>
              <a:rPr lang="en-US" altLang="zh-CN" sz="2800" dirty="0"/>
              <a:t>P2=</a:t>
            </a:r>
            <a:r>
              <a:rPr lang="en-US" altLang="zh-CN" sz="2800" dirty="0" err="1"/>
              <a:t>tmp</a:t>
            </a:r>
            <a:r>
              <a:rPr lang="en-US" altLang="zh-CN" sz="2800" dirty="0"/>
              <a:t>[j]</a:t>
            </a:r>
            <a:endParaRPr lang="en-US" altLang="zh-CN" sz="2800" dirty="0"/>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356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cxnSp>
        <p:nvCxnSpPr>
          <p:cNvPr id="3" name="直接连接符 2"/>
          <p:cNvCxnSpPr/>
          <p:nvPr/>
        </p:nvCxnSpPr>
        <p:spPr>
          <a:xfrm>
            <a:off x="-194844" y="1878357"/>
            <a:ext cx="4556234" cy="15766"/>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anim calcmode="lin" valueType="num">
                                      <p:cBhvr>
                                        <p:cTn id="19" dur="750" fill="hold"/>
                                        <p:tgtEl>
                                          <p:spTgt spid="30"/>
                                        </p:tgtEl>
                                        <p:attrNameLst>
                                          <p:attrName>ppt_x</p:attrName>
                                        </p:attrNameLst>
                                      </p:cBhvr>
                                      <p:tavLst>
                                        <p:tav tm="0">
                                          <p:val>
                                            <p:strVal val="#ppt_x"/>
                                          </p:val>
                                        </p:tav>
                                        <p:tav tm="100000">
                                          <p:val>
                                            <p:strVal val="#ppt_x"/>
                                          </p:val>
                                        </p:tav>
                                      </p:tavLst>
                                    </p:anim>
                                    <p:anim calcmode="lin" valueType="num">
                                      <p:cBhvr>
                                        <p:cTn id="20"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750"/>
                                        <p:tgtEl>
                                          <p:spTgt spid="29"/>
                                        </p:tgtEl>
                                      </p:cBhvr>
                                    </p:animEffect>
                                    <p:anim calcmode="lin" valueType="num">
                                      <p:cBhvr>
                                        <p:cTn id="26" dur="750" fill="hold"/>
                                        <p:tgtEl>
                                          <p:spTgt spid="29"/>
                                        </p:tgtEl>
                                        <p:attrNameLst>
                                          <p:attrName>ppt_x</p:attrName>
                                        </p:attrNameLst>
                                      </p:cBhvr>
                                      <p:tavLst>
                                        <p:tav tm="0">
                                          <p:val>
                                            <p:strVal val="#ppt_x"/>
                                          </p:val>
                                        </p:tav>
                                        <p:tav tm="100000">
                                          <p:val>
                                            <p:strVal val="#ppt_x"/>
                                          </p:val>
                                        </p:tav>
                                      </p:tavLst>
                                    </p:anim>
                                    <p:anim calcmode="lin" valueType="num">
                                      <p:cBhvr>
                                        <p:cTn id="27"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94277" y="1195266"/>
            <a:ext cx="4556234" cy="677094"/>
          </a:xfrm>
          <a:prstGeom prst="rect">
            <a:avLst/>
          </a:prstGeom>
        </p:spPr>
        <p:txBody>
          <a:bodyPr wrap="square" lIns="121907" tIns="60953" rIns="121907" bIns="60953">
            <a:spAutoFit/>
          </a:bodyPr>
          <a:lstStyle/>
          <a:p>
            <a:r>
              <a:rPr lang="zh-CN" altLang="en-US" sz="3600" dirty="0" smtClean="0">
                <a:latin typeface="+mj-ea"/>
                <a:ea typeface="+mj-ea"/>
              </a:rPr>
              <a:t>优化后伪代码</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30" name="文本框 29"/>
          <p:cNvSpPr txBox="1"/>
          <p:nvPr/>
        </p:nvSpPr>
        <p:spPr>
          <a:xfrm>
            <a:off x="1809601" y="2291391"/>
            <a:ext cx="6179211" cy="3970318"/>
          </a:xfrm>
          <a:prstGeom prst="rect">
            <a:avLst/>
          </a:prstGeom>
          <a:noFill/>
        </p:spPr>
        <p:txBody>
          <a:bodyPr wrap="square" rtlCol="0">
            <a:spAutoFit/>
          </a:bodyPr>
          <a:lstStyle/>
          <a:p>
            <a:r>
              <a:rPr lang="en-US" altLang="zh-CN" sz="2800" dirty="0"/>
              <a:t>for </a:t>
            </a:r>
            <a:r>
              <a:rPr lang="en-US" altLang="zh-CN" sz="2800" dirty="0" err="1"/>
              <a:t>i</a:t>
            </a:r>
            <a:r>
              <a:rPr lang="en-US" altLang="zh-CN" sz="2800" dirty="0"/>
              <a:t>=0 to k</a:t>
            </a:r>
            <a:endParaRPr lang="en-US" altLang="zh-CN" sz="2800" dirty="0"/>
          </a:p>
          <a:p>
            <a:r>
              <a:rPr lang="en-US" altLang="zh-CN" sz="2800" dirty="0"/>
              <a:t>for j=i+1 to </a:t>
            </a:r>
            <a:r>
              <a:rPr lang="en-US" altLang="zh-CN" sz="2800" dirty="0" smtClean="0"/>
              <a:t>k</a:t>
            </a:r>
            <a:r>
              <a:rPr lang="en-US" altLang="zh-CN" sz="2800" dirty="0"/>
              <a:t> &amp;&amp;j&lt;i+7</a:t>
            </a:r>
            <a:endParaRPr lang="en-US" altLang="zh-CN" sz="2800" dirty="0"/>
          </a:p>
          <a:p>
            <a:r>
              <a:rPr lang="en-US" altLang="zh-CN" sz="2800" dirty="0"/>
              <a:t>   if </a:t>
            </a:r>
            <a:r>
              <a:rPr lang="en-US" altLang="zh-CN" sz="2800" dirty="0" err="1"/>
              <a:t>tmp</a:t>
            </a:r>
            <a:r>
              <a:rPr lang="en-US" altLang="zh-CN" sz="2800" dirty="0"/>
              <a:t>[j].y-</a:t>
            </a:r>
            <a:r>
              <a:rPr lang="en-US" altLang="zh-CN" sz="2800" dirty="0" err="1"/>
              <a:t>tmp</a:t>
            </a:r>
            <a:r>
              <a:rPr lang="en-US" altLang="zh-CN" sz="2800" dirty="0"/>
              <a:t>[</a:t>
            </a:r>
            <a:r>
              <a:rPr lang="en-US" altLang="zh-CN" sz="2800" dirty="0" err="1"/>
              <a:t>i</a:t>
            </a:r>
            <a:r>
              <a:rPr lang="en-US" altLang="zh-CN" sz="2800" dirty="0"/>
              <a:t>].y&gt;=d </a:t>
            </a:r>
            <a:endParaRPr lang="en-US" altLang="zh-CN" sz="2800" dirty="0"/>
          </a:p>
          <a:p>
            <a:r>
              <a:rPr lang="en-US" altLang="zh-CN" sz="2800" dirty="0"/>
              <a:t>       break</a:t>
            </a:r>
            <a:endParaRPr lang="en-US" altLang="zh-CN" sz="2800" dirty="0"/>
          </a:p>
          <a:p>
            <a:r>
              <a:rPr lang="en-US" altLang="zh-CN" sz="2800" dirty="0"/>
              <a:t>   dis=</a:t>
            </a:r>
            <a:r>
              <a:rPr lang="en-US" altLang="zh-CN" sz="2800" dirty="0" err="1"/>
              <a:t>getdis</a:t>
            </a:r>
            <a:r>
              <a:rPr lang="en-US" altLang="zh-CN" sz="2800" dirty="0"/>
              <a:t>(</a:t>
            </a:r>
            <a:r>
              <a:rPr lang="en-US" altLang="zh-CN" sz="2800" dirty="0" err="1"/>
              <a:t>tmp</a:t>
            </a:r>
            <a:r>
              <a:rPr lang="en-US" altLang="zh-CN" sz="2800" dirty="0"/>
              <a:t>[</a:t>
            </a:r>
            <a:r>
              <a:rPr lang="en-US" altLang="zh-CN" sz="2800" dirty="0" err="1"/>
              <a:t>i</a:t>
            </a:r>
            <a:r>
              <a:rPr lang="en-US" altLang="zh-CN" sz="2800" dirty="0"/>
              <a:t>],</a:t>
            </a:r>
            <a:r>
              <a:rPr lang="en-US" altLang="zh-CN" sz="2800" dirty="0" err="1"/>
              <a:t>tmp</a:t>
            </a:r>
            <a:r>
              <a:rPr lang="en-US" altLang="zh-CN" sz="2800" dirty="0"/>
              <a:t>[j])</a:t>
            </a:r>
            <a:endParaRPr lang="en-US" altLang="zh-CN" sz="2800" dirty="0"/>
          </a:p>
          <a:p>
            <a:r>
              <a:rPr lang="en-US" altLang="zh-CN" sz="2800" dirty="0"/>
              <a:t>   if dis&lt;d</a:t>
            </a:r>
            <a:endParaRPr lang="en-US" altLang="zh-CN" sz="2800" dirty="0"/>
          </a:p>
          <a:p>
            <a:r>
              <a:rPr lang="en-US" altLang="zh-CN" sz="2800" dirty="0"/>
              <a:t>       d=dis</a:t>
            </a:r>
            <a:endParaRPr lang="en-US" altLang="zh-CN" sz="2800" dirty="0"/>
          </a:p>
          <a:p>
            <a:r>
              <a:rPr lang="en-US" altLang="zh-CN" sz="2800" dirty="0"/>
              <a:t>       p1=</a:t>
            </a:r>
            <a:r>
              <a:rPr lang="en-US" altLang="zh-CN" sz="2800" dirty="0" err="1"/>
              <a:t>tmp</a:t>
            </a:r>
            <a:r>
              <a:rPr lang="en-US" altLang="zh-CN" sz="2800" dirty="0"/>
              <a:t>[</a:t>
            </a:r>
            <a:r>
              <a:rPr lang="en-US" altLang="zh-CN" sz="2800" dirty="0" err="1"/>
              <a:t>i</a:t>
            </a:r>
            <a:r>
              <a:rPr lang="en-US" altLang="zh-CN" sz="2800" dirty="0"/>
              <a:t>]//</a:t>
            </a:r>
            <a:r>
              <a:rPr lang="zh-CN" altLang="en-US" sz="2800" dirty="0"/>
              <a:t>更新最近点对</a:t>
            </a:r>
            <a:endParaRPr lang="zh-CN" altLang="en-US" sz="2800" dirty="0"/>
          </a:p>
          <a:p>
            <a:r>
              <a:rPr lang="zh-CN" altLang="en-US" sz="2800" dirty="0"/>
              <a:t>       </a:t>
            </a:r>
            <a:r>
              <a:rPr lang="en-US" altLang="zh-CN" sz="2800" dirty="0"/>
              <a:t>P2=</a:t>
            </a:r>
            <a:r>
              <a:rPr lang="en-US" altLang="zh-CN" sz="2800" dirty="0" err="1"/>
              <a:t>tmp</a:t>
            </a:r>
            <a:r>
              <a:rPr lang="en-US" altLang="zh-CN" sz="2800" dirty="0"/>
              <a:t>[j]</a:t>
            </a:r>
            <a:endParaRPr lang="en-US" altLang="zh-CN" sz="2800" dirty="0"/>
          </a:p>
        </p:txBody>
      </p:sp>
      <p:sp>
        <p:nvSpPr>
          <p:cNvPr id="8" name="Freeform 30"/>
          <p:cNvSpPr/>
          <p:nvPr/>
        </p:nvSpPr>
        <p:spPr bwMode="auto">
          <a:xfrm>
            <a:off x="28100" y="730706"/>
            <a:ext cx="2250017" cy="48910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bg1">
                  <a:lumMod val="50000"/>
                </a:schemeClr>
              </a:solidFill>
              <a:cs typeface="+mn-ea"/>
              <a:sym typeface="+mn-lt"/>
            </a:endParaRPr>
          </a:p>
        </p:txBody>
      </p:sp>
      <p:sp>
        <p:nvSpPr>
          <p:cNvPr id="9" name="文本框 8"/>
          <p:cNvSpPr txBox="1"/>
          <p:nvPr/>
        </p:nvSpPr>
        <p:spPr>
          <a:xfrm>
            <a:off x="222942" y="673136"/>
            <a:ext cx="1860331" cy="583565"/>
          </a:xfrm>
          <a:prstGeom prst="rect">
            <a:avLst/>
          </a:prstGeom>
          <a:noFill/>
        </p:spPr>
        <p:txBody>
          <a:bodyPr wrap="square" rtlCol="0">
            <a:spAutoFit/>
          </a:bodyPr>
          <a:lstStyle/>
          <a:p>
            <a:r>
              <a:rPr lang="en-US" altLang="zh-CN" sz="3200" dirty="0" smtClean="0">
                <a:solidFill>
                  <a:schemeClr val="bg1"/>
                </a:solidFill>
              </a:rPr>
              <a:t>Combine</a:t>
            </a:r>
            <a:endParaRPr lang="zh-CN" altLang="en-US" sz="3200" dirty="0">
              <a:solidFill>
                <a:schemeClr val="bg1"/>
              </a:solidFill>
            </a:endParaRPr>
          </a:p>
        </p:txBody>
      </p:sp>
      <p:cxnSp>
        <p:nvCxnSpPr>
          <p:cNvPr id="3" name="直接连接符 2"/>
          <p:cNvCxnSpPr/>
          <p:nvPr/>
        </p:nvCxnSpPr>
        <p:spPr>
          <a:xfrm>
            <a:off x="-194844" y="1878357"/>
            <a:ext cx="4556234" cy="15766"/>
          </a:xfrm>
          <a:prstGeom prst="line">
            <a:avLst/>
          </a:prstGeom>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83273" y="3153103"/>
            <a:ext cx="3671141" cy="8828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918843" y="2797154"/>
            <a:ext cx="1441433" cy="292867"/>
            <a:chOff x="3918843" y="2292678"/>
            <a:chExt cx="1441433" cy="292867"/>
          </a:xfrm>
        </p:grpSpPr>
        <p:cxnSp>
          <p:nvCxnSpPr>
            <p:cNvPr id="7" name="直接连接符 6"/>
            <p:cNvCxnSpPr/>
            <p:nvPr/>
          </p:nvCxnSpPr>
          <p:spPr>
            <a:xfrm flipV="1">
              <a:off x="3925614" y="2569779"/>
              <a:ext cx="1434662" cy="157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918843" y="2472151"/>
              <a:ext cx="1434662" cy="157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925614" y="2356972"/>
              <a:ext cx="1434662" cy="157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925614" y="2292678"/>
              <a:ext cx="1434662" cy="157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anim calcmode="lin" valueType="num">
                                      <p:cBhvr>
                                        <p:cTn id="19" dur="750" fill="hold"/>
                                        <p:tgtEl>
                                          <p:spTgt spid="30"/>
                                        </p:tgtEl>
                                        <p:attrNameLst>
                                          <p:attrName>ppt_x</p:attrName>
                                        </p:attrNameLst>
                                      </p:cBhvr>
                                      <p:tavLst>
                                        <p:tav tm="0">
                                          <p:val>
                                            <p:strVal val="#ppt_x"/>
                                          </p:val>
                                        </p:tav>
                                        <p:tav tm="100000">
                                          <p:val>
                                            <p:strVal val="#ppt_x"/>
                                          </p:val>
                                        </p:tav>
                                      </p:tavLst>
                                    </p:anim>
                                    <p:anim calcmode="lin" valueType="num">
                                      <p:cBhvr>
                                        <p:cTn id="20"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1" y="975257"/>
            <a:ext cx="8529145" cy="1415758"/>
          </a:xfrm>
          <a:prstGeom prst="rect">
            <a:avLst/>
          </a:prstGeom>
        </p:spPr>
        <p:txBody>
          <a:bodyPr wrap="square" lIns="121907" tIns="60953" rIns="121907" bIns="60953">
            <a:spAutoFit/>
          </a:bodyPr>
          <a:lstStyle/>
          <a:p>
            <a:r>
              <a:rPr lang="zh-CN" altLang="en-US" sz="2800" dirty="0">
                <a:solidFill>
                  <a:schemeClr val="accent2"/>
                </a:solidFill>
                <a:latin typeface="+mj-ea"/>
                <a:ea typeface="+mj-ea"/>
              </a:rPr>
              <a:t>到此为止，我们就把分治法求最近点对的三个过程</a:t>
            </a:r>
            <a:r>
              <a:rPr lang="en-US" altLang="zh-CN" sz="2800" dirty="0">
                <a:solidFill>
                  <a:schemeClr val="accent2"/>
                </a:solidFill>
                <a:latin typeface="+mj-ea"/>
                <a:ea typeface="+mj-ea"/>
              </a:rPr>
              <a:t>divide</a:t>
            </a:r>
            <a:r>
              <a:rPr lang="zh-CN" altLang="en-US" sz="2800" dirty="0">
                <a:solidFill>
                  <a:schemeClr val="accent2"/>
                </a:solidFill>
                <a:latin typeface="+mj-ea"/>
                <a:ea typeface="+mj-ea"/>
              </a:rPr>
              <a:t>、</a:t>
            </a:r>
            <a:r>
              <a:rPr lang="en-US" altLang="zh-CN" sz="2800" dirty="0">
                <a:solidFill>
                  <a:schemeClr val="accent2"/>
                </a:solidFill>
                <a:latin typeface="+mj-ea"/>
                <a:ea typeface="+mj-ea"/>
              </a:rPr>
              <a:t>conquer</a:t>
            </a:r>
            <a:r>
              <a:rPr lang="zh-CN" altLang="en-US" sz="2800" dirty="0">
                <a:solidFill>
                  <a:schemeClr val="accent2"/>
                </a:solidFill>
                <a:latin typeface="+mj-ea"/>
                <a:ea typeface="+mj-ea"/>
              </a:rPr>
              <a:t>、</a:t>
            </a:r>
            <a:r>
              <a:rPr lang="en-US" altLang="zh-CN" sz="2800" dirty="0">
                <a:solidFill>
                  <a:schemeClr val="accent2"/>
                </a:solidFill>
                <a:latin typeface="+mj-ea"/>
                <a:ea typeface="+mj-ea"/>
              </a:rPr>
              <a:t>combine</a:t>
            </a:r>
            <a:r>
              <a:rPr lang="zh-CN" altLang="en-US" sz="2800" dirty="0">
                <a:solidFill>
                  <a:schemeClr val="accent2"/>
                </a:solidFill>
                <a:latin typeface="+mj-ea"/>
                <a:ea typeface="+mj-ea"/>
              </a:rPr>
              <a:t>都解析了一遍，下面我们来看整个分治算法求最近点对过程的伪代码。</a:t>
            </a:r>
            <a:r>
              <a:rPr lang="en-US" altLang="zh-CN" sz="2800" dirty="0" smtClean="0">
                <a:solidFill>
                  <a:schemeClr val="accent2"/>
                </a:solidFill>
                <a:latin typeface="+mj-ea"/>
                <a:ea typeface="+mj-ea"/>
              </a:rPr>
              <a:t>       </a:t>
            </a:r>
            <a:endParaRPr lang="zh-CN" altLang="zh-CN" sz="2800" dirty="0">
              <a:solidFill>
                <a:schemeClr val="accent2"/>
              </a:solidFill>
              <a:latin typeface="+mj-ea"/>
              <a:ea typeface="+mj-ea"/>
            </a:endParaRPr>
          </a:p>
        </p:txBody>
      </p:sp>
      <p:sp>
        <p:nvSpPr>
          <p:cNvPr id="30" name="文本框 29"/>
          <p:cNvSpPr txBox="1"/>
          <p:nvPr/>
        </p:nvSpPr>
        <p:spPr>
          <a:xfrm>
            <a:off x="326883" y="2571187"/>
            <a:ext cx="6179211" cy="4832092"/>
          </a:xfrm>
          <a:prstGeom prst="rect">
            <a:avLst/>
          </a:prstGeom>
          <a:noFill/>
        </p:spPr>
        <p:txBody>
          <a:bodyPr wrap="square" rtlCol="0">
            <a:spAutoFit/>
          </a:bodyPr>
          <a:lstStyle/>
          <a:p>
            <a:r>
              <a:rPr lang="en-US" altLang="zh-CN" sz="2800" dirty="0" err="1"/>
              <a:t>Div_conquer</a:t>
            </a:r>
            <a:endParaRPr lang="en-US" altLang="zh-CN" sz="2800" dirty="0"/>
          </a:p>
          <a:p>
            <a:r>
              <a:rPr lang="en-US" altLang="zh-CN" sz="2800" dirty="0"/>
              <a:t>   </a:t>
            </a:r>
            <a:r>
              <a:rPr lang="en-US" altLang="zh-CN" sz="2800" dirty="0" err="1"/>
              <a:t>ans</a:t>
            </a:r>
            <a:r>
              <a:rPr lang="en-US" altLang="zh-CN" sz="2800" dirty="0"/>
              <a:t>=</a:t>
            </a:r>
            <a:r>
              <a:rPr lang="en-US" altLang="zh-CN" sz="2800" dirty="0" err="1"/>
              <a:t>inf</a:t>
            </a:r>
            <a:endParaRPr lang="en-US" altLang="zh-CN" sz="2800" dirty="0"/>
          </a:p>
          <a:p>
            <a:r>
              <a:rPr lang="en-US" altLang="zh-CN" sz="2800" dirty="0"/>
              <a:t>   sort(</a:t>
            </a:r>
            <a:r>
              <a:rPr lang="en-US" altLang="zh-CN" sz="2800" dirty="0" err="1"/>
              <a:t>p,p+n,cmp</a:t>
            </a:r>
            <a:r>
              <a:rPr lang="en-US" altLang="zh-CN" sz="2800" dirty="0" smtClean="0"/>
              <a:t>)//</a:t>
            </a:r>
            <a:r>
              <a:rPr lang="zh-CN" altLang="en-US" sz="2800" dirty="0" smtClean="0"/>
              <a:t>分治前预处理</a:t>
            </a:r>
            <a:endParaRPr lang="en-US" altLang="zh-CN" sz="2800" dirty="0"/>
          </a:p>
          <a:p>
            <a:r>
              <a:rPr lang="en-US" altLang="zh-CN" sz="2800" dirty="0"/>
              <a:t>   Pair(0,n-1</a:t>
            </a:r>
            <a:r>
              <a:rPr lang="en-US" altLang="zh-CN" sz="2800" dirty="0" smtClean="0"/>
              <a:t>)</a:t>
            </a:r>
            <a:endParaRPr lang="en-US" altLang="zh-CN" sz="2800" dirty="0"/>
          </a:p>
          <a:p>
            <a:r>
              <a:rPr lang="en-US" altLang="zh-CN" sz="2800" dirty="0" err="1" smtClean="0"/>
              <a:t>update_ans</a:t>
            </a:r>
            <a:r>
              <a:rPr lang="en-US" altLang="zh-CN" sz="2800" dirty="0" smtClean="0"/>
              <a:t> (p,h1,h2)</a:t>
            </a:r>
            <a:endParaRPr lang="en-US" altLang="zh-CN" sz="2800" dirty="0" smtClean="0"/>
          </a:p>
          <a:p>
            <a:r>
              <a:rPr lang="en-US" altLang="zh-CN" sz="2800" dirty="0"/>
              <a:t>if d&lt;</a:t>
            </a:r>
            <a:r>
              <a:rPr lang="en-US" altLang="zh-CN" sz="2800" dirty="0" err="1"/>
              <a:t>ans</a:t>
            </a:r>
            <a:endParaRPr lang="zh-CN" altLang="zh-CN" sz="2800" dirty="0"/>
          </a:p>
          <a:p>
            <a:r>
              <a:rPr lang="en-US" altLang="zh-CN" sz="2800" dirty="0"/>
              <a:t>     </a:t>
            </a:r>
            <a:r>
              <a:rPr lang="en-US" altLang="zh-CN" sz="2800" dirty="0" err="1"/>
              <a:t>ans</a:t>
            </a:r>
            <a:r>
              <a:rPr lang="en-US" altLang="zh-CN" sz="2800" dirty="0"/>
              <a:t>=d</a:t>
            </a:r>
            <a:endParaRPr lang="zh-CN" altLang="zh-CN" sz="2800" dirty="0"/>
          </a:p>
          <a:p>
            <a:r>
              <a:rPr lang="en-US" altLang="zh-CN" sz="2800" dirty="0"/>
              <a:t>     p1=h1</a:t>
            </a:r>
            <a:endParaRPr lang="zh-CN" altLang="zh-CN" sz="2800" dirty="0"/>
          </a:p>
          <a:p>
            <a:r>
              <a:rPr lang="en-US" altLang="zh-CN" sz="2800" dirty="0"/>
              <a:t>     p2=h2</a:t>
            </a:r>
            <a:endParaRPr lang="zh-CN" altLang="zh-CN" sz="2800" dirty="0"/>
          </a:p>
          <a:p>
            <a:endParaRPr lang="en-US" altLang="zh-CN" sz="2800" dirty="0"/>
          </a:p>
          <a:p>
            <a:endParaRPr lang="zh-CN" altLang="en-US"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anim calcmode="lin" valueType="num">
                                      <p:cBhvr>
                                        <p:cTn id="13" dur="750" fill="hold"/>
                                        <p:tgtEl>
                                          <p:spTgt spid="30"/>
                                        </p:tgtEl>
                                        <p:attrNameLst>
                                          <p:attrName>ppt_x</p:attrName>
                                        </p:attrNameLst>
                                      </p:cBhvr>
                                      <p:tavLst>
                                        <p:tav tm="0">
                                          <p:val>
                                            <p:strVal val="#ppt_x"/>
                                          </p:val>
                                        </p:tav>
                                        <p:tav tm="100000">
                                          <p:val>
                                            <p:strVal val="#ppt_x"/>
                                          </p:val>
                                        </p:tav>
                                      </p:tavLst>
                                    </p:anim>
                                    <p:anim calcmode="lin" valueType="num">
                                      <p:cBhvr>
                                        <p:cTn id="14"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0" y="975257"/>
            <a:ext cx="5097892" cy="5724630"/>
          </a:xfrm>
          <a:prstGeom prst="rect">
            <a:avLst/>
          </a:prstGeom>
        </p:spPr>
        <p:txBody>
          <a:bodyPr wrap="square" lIns="121907" tIns="60953" rIns="121907" bIns="60953">
            <a:spAutoFit/>
          </a:bodyPr>
          <a:lstStyle/>
          <a:p>
            <a:r>
              <a:rPr lang="en-US" altLang="zh-CN" sz="2800" dirty="0">
                <a:latin typeface="+mn-ea"/>
              </a:rPr>
              <a:t>Pair </a:t>
            </a:r>
            <a:r>
              <a:rPr lang="en-US" altLang="zh-CN" sz="2800" dirty="0" err="1">
                <a:latin typeface="+mn-ea"/>
              </a:rPr>
              <a:t>l,r</a:t>
            </a:r>
            <a:endParaRPr lang="zh-CN" altLang="zh-CN" sz="2800" dirty="0">
              <a:latin typeface="+mn-ea"/>
            </a:endParaRPr>
          </a:p>
          <a:p>
            <a:r>
              <a:rPr lang="en-US" altLang="zh-CN" sz="2800" dirty="0">
                <a:latin typeface="+mn-ea"/>
              </a:rPr>
              <a:t>    if l==r  //1</a:t>
            </a:r>
            <a:r>
              <a:rPr lang="zh-CN" altLang="zh-CN" sz="2800" dirty="0">
                <a:latin typeface="+mn-ea"/>
              </a:rPr>
              <a:t>个点的情况</a:t>
            </a:r>
            <a:endParaRPr lang="zh-CN" altLang="zh-CN" sz="2800" dirty="0">
              <a:latin typeface="+mn-ea"/>
            </a:endParaRPr>
          </a:p>
          <a:p>
            <a:r>
              <a:rPr lang="en-US" altLang="zh-CN" sz="2800" dirty="0">
                <a:latin typeface="+mn-ea"/>
              </a:rPr>
              <a:t>return </a:t>
            </a:r>
            <a:r>
              <a:rPr lang="en-US" altLang="zh-CN" sz="2800" dirty="0" err="1">
                <a:latin typeface="+mn-ea"/>
              </a:rPr>
              <a:t>inf</a:t>
            </a:r>
            <a:endParaRPr lang="zh-CN" altLang="zh-CN" sz="2800" dirty="0">
              <a:latin typeface="+mn-ea"/>
            </a:endParaRPr>
          </a:p>
          <a:p>
            <a:r>
              <a:rPr lang="en-US" altLang="zh-CN" sz="2800" dirty="0">
                <a:latin typeface="+mn-ea"/>
              </a:rPr>
              <a:t>else if l+1==r//2</a:t>
            </a:r>
            <a:r>
              <a:rPr lang="zh-CN" altLang="zh-CN" sz="2800" dirty="0">
                <a:latin typeface="+mn-ea"/>
              </a:rPr>
              <a:t>个点的情况</a:t>
            </a:r>
            <a:endParaRPr lang="zh-CN" altLang="zh-CN" sz="2800" dirty="0">
              <a:latin typeface="+mn-ea"/>
            </a:endParaRPr>
          </a:p>
          <a:p>
            <a:r>
              <a:rPr lang="en-US" altLang="zh-CN" sz="2800" dirty="0">
                <a:latin typeface="+mn-ea"/>
              </a:rPr>
              <a:t>  merge(</a:t>
            </a:r>
            <a:r>
              <a:rPr lang="en-US" altLang="zh-CN" sz="2800" dirty="0" err="1">
                <a:latin typeface="+mn-ea"/>
              </a:rPr>
              <a:t>l,r</a:t>
            </a:r>
            <a:r>
              <a:rPr lang="en-US" altLang="zh-CN" sz="2800" dirty="0">
                <a:latin typeface="+mn-ea"/>
              </a:rPr>
              <a:t>)</a:t>
            </a:r>
            <a:endParaRPr lang="zh-CN" altLang="zh-CN" sz="2800" dirty="0">
              <a:latin typeface="+mn-ea"/>
            </a:endParaRPr>
          </a:p>
          <a:p>
            <a:r>
              <a:rPr lang="en-US" altLang="zh-CN" sz="2800" dirty="0">
                <a:latin typeface="+mn-ea"/>
              </a:rPr>
              <a:t>  dis=</a:t>
            </a:r>
            <a:r>
              <a:rPr lang="en-US" altLang="zh-CN" sz="2800" dirty="0" err="1">
                <a:latin typeface="+mn-ea"/>
              </a:rPr>
              <a:t>getdis</a:t>
            </a:r>
            <a:r>
              <a:rPr lang="en-US" altLang="zh-CN" sz="2800" dirty="0">
                <a:latin typeface="+mn-ea"/>
              </a:rPr>
              <a:t>(p[l],p[r])</a:t>
            </a:r>
            <a:endParaRPr lang="zh-CN" altLang="zh-CN" sz="2800" dirty="0">
              <a:latin typeface="+mn-ea"/>
            </a:endParaRPr>
          </a:p>
          <a:p>
            <a:r>
              <a:rPr lang="en-US" altLang="zh-CN" sz="2800" dirty="0">
                <a:latin typeface="+mn-ea"/>
              </a:rPr>
              <a:t>  </a:t>
            </a:r>
            <a:r>
              <a:rPr lang="en-US" altLang="zh-CN" sz="2800" dirty="0" err="1" smtClean="0">
                <a:latin typeface="+mn-ea"/>
              </a:rPr>
              <a:t>update_ans</a:t>
            </a:r>
            <a:r>
              <a:rPr lang="en-US" altLang="zh-CN" sz="2800" dirty="0" smtClean="0">
                <a:latin typeface="+mn-ea"/>
              </a:rPr>
              <a:t>(</a:t>
            </a:r>
            <a:r>
              <a:rPr lang="en-US" altLang="zh-CN" sz="2800" dirty="0" err="1" smtClean="0">
                <a:latin typeface="+mn-ea"/>
              </a:rPr>
              <a:t>dis,p</a:t>
            </a:r>
            <a:r>
              <a:rPr lang="en-US" altLang="zh-CN" sz="2800" dirty="0" smtClean="0">
                <a:latin typeface="+mn-ea"/>
              </a:rPr>
              <a:t>[l],p[r])</a:t>
            </a:r>
            <a:endParaRPr lang="zh-CN" altLang="zh-CN" sz="2800" dirty="0">
              <a:latin typeface="+mn-ea"/>
            </a:endParaRPr>
          </a:p>
          <a:p>
            <a:r>
              <a:rPr lang="en-US" altLang="zh-CN" sz="2800" dirty="0">
                <a:latin typeface="+mn-ea"/>
              </a:rPr>
              <a:t>return dis</a:t>
            </a:r>
            <a:endParaRPr lang="zh-CN" altLang="zh-CN" sz="2800" dirty="0">
              <a:latin typeface="+mn-ea"/>
            </a:endParaRPr>
          </a:p>
          <a:p>
            <a:r>
              <a:rPr lang="en-US" altLang="zh-CN" sz="2800" dirty="0">
                <a:latin typeface="+mj-ea"/>
                <a:ea typeface="+mj-ea"/>
              </a:rPr>
              <a:t>m=(</a:t>
            </a:r>
            <a:r>
              <a:rPr lang="en-US" altLang="zh-CN" sz="2800" dirty="0" err="1">
                <a:latin typeface="+mj-ea"/>
                <a:ea typeface="+mj-ea"/>
              </a:rPr>
              <a:t>l+r</a:t>
            </a:r>
            <a:r>
              <a:rPr lang="en-US" altLang="zh-CN" sz="2800" dirty="0">
                <a:latin typeface="+mj-ea"/>
                <a:ea typeface="+mj-ea"/>
              </a:rPr>
              <a:t>)/2</a:t>
            </a:r>
            <a:endParaRPr lang="zh-CN" altLang="zh-CN" sz="2800" dirty="0">
              <a:latin typeface="+mj-ea"/>
              <a:ea typeface="+mj-ea"/>
            </a:endParaRPr>
          </a:p>
          <a:p>
            <a:r>
              <a:rPr lang="en-US" altLang="zh-CN" sz="2800" dirty="0">
                <a:latin typeface="+mj-ea"/>
                <a:ea typeface="+mj-ea"/>
              </a:rPr>
              <a:t>middle=p[m].x//</a:t>
            </a:r>
            <a:endParaRPr lang="zh-CN" altLang="zh-CN" sz="2800" dirty="0">
              <a:latin typeface="+mj-ea"/>
              <a:ea typeface="+mj-ea"/>
            </a:endParaRPr>
          </a:p>
          <a:p>
            <a:r>
              <a:rPr lang="en-US" altLang="zh-CN" sz="2800" dirty="0">
                <a:latin typeface="+mj-ea"/>
                <a:ea typeface="+mj-ea"/>
              </a:rPr>
              <a:t>d1=Pair(</a:t>
            </a:r>
            <a:r>
              <a:rPr lang="en-US" altLang="zh-CN" sz="2800" dirty="0" err="1">
                <a:latin typeface="+mj-ea"/>
                <a:ea typeface="+mj-ea"/>
              </a:rPr>
              <a:t>l,m</a:t>
            </a:r>
            <a:r>
              <a:rPr lang="en-US" altLang="zh-CN" sz="2800" dirty="0">
                <a:latin typeface="+mj-ea"/>
                <a:ea typeface="+mj-ea"/>
              </a:rPr>
              <a:t>) d2=Pair(m+1,r)</a:t>
            </a:r>
            <a:endParaRPr lang="zh-CN" altLang="zh-CN" sz="2800" dirty="0">
              <a:latin typeface="+mj-ea"/>
              <a:ea typeface="+mj-ea"/>
            </a:endParaRPr>
          </a:p>
          <a:p>
            <a:r>
              <a:rPr lang="en-US" altLang="zh-CN" sz="2800" dirty="0">
                <a:latin typeface="+mj-ea"/>
                <a:ea typeface="+mj-ea"/>
              </a:rPr>
              <a:t>d=min(d1,d2</a:t>
            </a:r>
            <a:r>
              <a:rPr lang="en-US" altLang="zh-CN" sz="2800" dirty="0" smtClean="0">
                <a:latin typeface="+mj-ea"/>
                <a:ea typeface="+mj-ea"/>
              </a:rPr>
              <a:t>)</a:t>
            </a:r>
            <a:endParaRPr lang="zh-CN" altLang="zh-CN" dirty="0"/>
          </a:p>
          <a:p>
            <a:r>
              <a:rPr lang="zh-CN" altLang="en-US" sz="2800" dirty="0" smtClean="0">
                <a:solidFill>
                  <a:schemeClr val="accent2"/>
                </a:solidFill>
                <a:latin typeface="+mj-ea"/>
                <a:ea typeface="+mj-ea"/>
              </a:rPr>
              <a:t>。</a:t>
            </a:r>
            <a:r>
              <a:rPr lang="en-US" altLang="zh-CN" sz="2800" dirty="0" smtClean="0">
                <a:solidFill>
                  <a:schemeClr val="accent2"/>
                </a:solidFill>
                <a:latin typeface="+mj-ea"/>
                <a:ea typeface="+mj-ea"/>
              </a:rPr>
              <a:t>       </a:t>
            </a:r>
            <a:endParaRPr lang="zh-CN" altLang="zh-CN" sz="2800" dirty="0">
              <a:solidFill>
                <a:schemeClr val="accent2"/>
              </a:solidFill>
              <a:latin typeface="+mj-ea"/>
              <a:ea typeface="+mj-ea"/>
            </a:endParaRPr>
          </a:p>
        </p:txBody>
      </p:sp>
      <p:sp>
        <p:nvSpPr>
          <p:cNvPr id="30" name="文本框 29"/>
          <p:cNvSpPr txBox="1"/>
          <p:nvPr/>
        </p:nvSpPr>
        <p:spPr>
          <a:xfrm>
            <a:off x="5419146" y="975257"/>
            <a:ext cx="6179211" cy="4832092"/>
          </a:xfrm>
          <a:prstGeom prst="rect">
            <a:avLst/>
          </a:prstGeom>
          <a:noFill/>
        </p:spPr>
        <p:txBody>
          <a:bodyPr wrap="square" rtlCol="0">
            <a:spAutoFit/>
          </a:bodyPr>
          <a:lstStyle/>
          <a:p>
            <a:r>
              <a:rPr lang="en-US" altLang="zh-CN" sz="2800" dirty="0" smtClean="0"/>
              <a:t>for </a:t>
            </a:r>
            <a:r>
              <a:rPr lang="en-US" altLang="zh-CN" sz="2800" dirty="0" err="1"/>
              <a:t>i</a:t>
            </a:r>
            <a:r>
              <a:rPr lang="en-US" altLang="zh-CN" sz="2800" dirty="0"/>
              <a:t>=l to </a:t>
            </a:r>
            <a:r>
              <a:rPr lang="en-US" altLang="zh-CN" sz="2800" dirty="0" err="1"/>
              <a:t>i</a:t>
            </a:r>
            <a:r>
              <a:rPr lang="en-US" altLang="zh-CN" sz="2800" dirty="0"/>
              <a:t>=r</a:t>
            </a:r>
            <a:endParaRPr lang="zh-CN" altLang="zh-CN" sz="2800" dirty="0"/>
          </a:p>
          <a:p>
            <a:r>
              <a:rPr lang="en-US" altLang="zh-CN" sz="2800" dirty="0"/>
              <a:t>        if |p[</a:t>
            </a:r>
            <a:r>
              <a:rPr lang="en-US" altLang="zh-CN" sz="2800" dirty="0" err="1"/>
              <a:t>i</a:t>
            </a:r>
            <a:r>
              <a:rPr lang="en-US" altLang="zh-CN" sz="2800" dirty="0"/>
              <a:t>].x-middle|&lt;d</a:t>
            </a:r>
            <a:endParaRPr lang="zh-CN" altLang="zh-CN" sz="2800" dirty="0"/>
          </a:p>
          <a:p>
            <a:r>
              <a:rPr lang="en-US" altLang="zh-CN" sz="2800" dirty="0"/>
              <a:t>        </a:t>
            </a:r>
            <a:r>
              <a:rPr lang="en-US" altLang="zh-CN" sz="2800" dirty="0" smtClean="0"/>
              <a:t>    </a:t>
            </a:r>
            <a:r>
              <a:rPr lang="en-US" altLang="zh-CN" sz="2800" dirty="0" err="1" smtClean="0"/>
              <a:t>tmp</a:t>
            </a:r>
            <a:r>
              <a:rPr lang="en-US" altLang="zh-CN" sz="2800" dirty="0" smtClean="0"/>
              <a:t>[k</a:t>
            </a:r>
            <a:r>
              <a:rPr lang="en-US" altLang="zh-CN" sz="2800" dirty="0"/>
              <a:t>++]=p[</a:t>
            </a:r>
            <a:r>
              <a:rPr lang="en-US" altLang="zh-CN" sz="2800" dirty="0" err="1"/>
              <a:t>i</a:t>
            </a:r>
            <a:r>
              <a:rPr lang="en-US" altLang="zh-CN" sz="2800" dirty="0" smtClean="0"/>
              <a:t>]</a:t>
            </a:r>
            <a:endParaRPr lang="zh-CN" altLang="zh-CN" sz="2800" dirty="0"/>
          </a:p>
          <a:p>
            <a:r>
              <a:rPr lang="en-US" altLang="zh-CN" sz="2800" dirty="0" smtClean="0"/>
              <a:t>for </a:t>
            </a:r>
            <a:r>
              <a:rPr lang="en-US" altLang="zh-CN" sz="2800" dirty="0" err="1"/>
              <a:t>i</a:t>
            </a:r>
            <a:r>
              <a:rPr lang="en-US" altLang="zh-CN" sz="2800" dirty="0"/>
              <a:t>=0 to k</a:t>
            </a:r>
            <a:endParaRPr lang="zh-CN" altLang="zh-CN" sz="2800" dirty="0"/>
          </a:p>
          <a:p>
            <a:r>
              <a:rPr lang="en-US" altLang="zh-CN" sz="2800" dirty="0" smtClean="0"/>
              <a:t>   for </a:t>
            </a:r>
            <a:r>
              <a:rPr lang="en-US" altLang="zh-CN" sz="2800" dirty="0"/>
              <a:t>j=i+1 to k</a:t>
            </a:r>
            <a:endParaRPr lang="zh-CN" altLang="zh-CN" sz="2800" dirty="0"/>
          </a:p>
          <a:p>
            <a:r>
              <a:rPr lang="en-US" altLang="zh-CN" sz="2800" dirty="0"/>
              <a:t>       if </a:t>
            </a:r>
            <a:r>
              <a:rPr lang="en-US" altLang="zh-CN" sz="2800" dirty="0" err="1"/>
              <a:t>tmp</a:t>
            </a:r>
            <a:r>
              <a:rPr lang="en-US" altLang="zh-CN" sz="2800" dirty="0"/>
              <a:t>[j].y-</a:t>
            </a:r>
            <a:r>
              <a:rPr lang="en-US" altLang="zh-CN" sz="2800" dirty="0" err="1"/>
              <a:t>tmp</a:t>
            </a:r>
            <a:r>
              <a:rPr lang="en-US" altLang="zh-CN" sz="2800" dirty="0"/>
              <a:t>[</a:t>
            </a:r>
            <a:r>
              <a:rPr lang="en-US" altLang="zh-CN" sz="2800" dirty="0" err="1"/>
              <a:t>i</a:t>
            </a:r>
            <a:r>
              <a:rPr lang="en-US" altLang="zh-CN" sz="2800" dirty="0"/>
              <a:t>].y&gt;=d </a:t>
            </a:r>
            <a:endParaRPr lang="zh-CN" altLang="zh-CN" sz="2800" dirty="0"/>
          </a:p>
          <a:p>
            <a:r>
              <a:rPr lang="en-US" altLang="zh-CN" sz="2800" dirty="0"/>
              <a:t>          break</a:t>
            </a:r>
            <a:endParaRPr lang="zh-CN" altLang="zh-CN" sz="2800" dirty="0"/>
          </a:p>
          <a:p>
            <a:r>
              <a:rPr lang="en-US" altLang="zh-CN" sz="2800" dirty="0"/>
              <a:t>       dis=</a:t>
            </a:r>
            <a:r>
              <a:rPr lang="en-US" altLang="zh-CN" sz="2800" dirty="0" err="1"/>
              <a:t>getdis</a:t>
            </a:r>
            <a:r>
              <a:rPr lang="en-US" altLang="zh-CN" sz="2800" dirty="0"/>
              <a:t>(</a:t>
            </a:r>
            <a:r>
              <a:rPr lang="en-US" altLang="zh-CN" sz="2800" dirty="0" err="1"/>
              <a:t>tmp</a:t>
            </a:r>
            <a:r>
              <a:rPr lang="en-US" altLang="zh-CN" sz="2800" dirty="0"/>
              <a:t>[</a:t>
            </a:r>
            <a:r>
              <a:rPr lang="en-US" altLang="zh-CN" sz="2800" dirty="0" err="1"/>
              <a:t>i</a:t>
            </a:r>
            <a:r>
              <a:rPr lang="en-US" altLang="zh-CN" sz="2800" dirty="0"/>
              <a:t>],</a:t>
            </a:r>
            <a:r>
              <a:rPr lang="en-US" altLang="zh-CN" sz="2800" dirty="0" err="1"/>
              <a:t>tmp</a:t>
            </a:r>
            <a:r>
              <a:rPr lang="en-US" altLang="zh-CN" sz="2800" dirty="0"/>
              <a:t>[j</a:t>
            </a:r>
            <a:r>
              <a:rPr lang="en-US" altLang="zh-CN" sz="2800" dirty="0" smtClean="0"/>
              <a:t>])</a:t>
            </a:r>
            <a:endParaRPr lang="en-US" altLang="zh-CN" sz="2800" dirty="0" smtClean="0"/>
          </a:p>
          <a:p>
            <a:r>
              <a:rPr lang="en-US" altLang="zh-CN" sz="2800" dirty="0"/>
              <a:t> </a:t>
            </a:r>
            <a:r>
              <a:rPr lang="en-US" altLang="zh-CN" sz="2800" dirty="0" smtClean="0"/>
              <a:t>      d=min(</a:t>
            </a:r>
            <a:r>
              <a:rPr lang="en-US" altLang="zh-CN" sz="2800" dirty="0" err="1" smtClean="0"/>
              <a:t>dis,d</a:t>
            </a:r>
            <a:r>
              <a:rPr lang="en-US" altLang="zh-CN" sz="2800" dirty="0" smtClean="0"/>
              <a:t>)</a:t>
            </a:r>
            <a:endParaRPr lang="zh-CN" altLang="zh-CN" sz="2800" dirty="0"/>
          </a:p>
          <a:p>
            <a:r>
              <a:rPr lang="en-US" altLang="zh-CN" sz="2800" dirty="0"/>
              <a:t>       </a:t>
            </a:r>
            <a:r>
              <a:rPr lang="en-US" altLang="zh-CN" sz="2800" dirty="0" err="1" smtClean="0"/>
              <a:t>update_ans</a:t>
            </a:r>
            <a:r>
              <a:rPr lang="en-US" altLang="zh-CN" sz="2800" dirty="0" smtClean="0"/>
              <a:t>(</a:t>
            </a:r>
            <a:r>
              <a:rPr lang="en-US" altLang="zh-CN" sz="2800" dirty="0" err="1" smtClean="0"/>
              <a:t>dis,tmp</a:t>
            </a:r>
            <a:r>
              <a:rPr lang="en-US" altLang="zh-CN" sz="2800" dirty="0" smtClean="0"/>
              <a:t>[</a:t>
            </a:r>
            <a:r>
              <a:rPr lang="en-US" altLang="zh-CN" sz="2800" dirty="0" err="1" smtClean="0"/>
              <a:t>i</a:t>
            </a:r>
            <a:r>
              <a:rPr lang="en-US" altLang="zh-CN" sz="2800" dirty="0" smtClean="0"/>
              <a:t>],</a:t>
            </a:r>
            <a:r>
              <a:rPr lang="en-US" altLang="zh-CN" sz="2800" dirty="0" err="1" smtClean="0"/>
              <a:t>tmp</a:t>
            </a:r>
            <a:r>
              <a:rPr lang="en-US" altLang="zh-CN" sz="2800" dirty="0" smtClean="0"/>
              <a:t>[j]</a:t>
            </a:r>
            <a:endParaRPr lang="zh-CN" altLang="zh-CN" sz="2800" dirty="0"/>
          </a:p>
          <a:p>
            <a:r>
              <a:rPr lang="en-US" altLang="zh-CN" sz="2800" dirty="0" smtClean="0"/>
              <a:t>return </a:t>
            </a:r>
            <a:r>
              <a:rPr lang="en-US" altLang="zh-CN" sz="2800" dirty="0"/>
              <a:t>d</a:t>
            </a:r>
            <a:endParaRPr lang="zh-CN" altLang="en-US" sz="2800" dirty="0">
              <a:solidFill>
                <a:schemeClr val="accent1">
                  <a:lumMod val="60000"/>
                  <a:lumOff val="4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750"/>
                                        <p:tgtEl>
                                          <p:spTgt spid="30"/>
                                        </p:tgtEl>
                                      </p:cBhvr>
                                    </p:animEffect>
                                    <p:anim calcmode="lin" valueType="num">
                                      <p:cBhvr>
                                        <p:cTn id="13" dur="750" fill="hold"/>
                                        <p:tgtEl>
                                          <p:spTgt spid="30"/>
                                        </p:tgtEl>
                                        <p:attrNameLst>
                                          <p:attrName>ppt_x</p:attrName>
                                        </p:attrNameLst>
                                      </p:cBhvr>
                                      <p:tavLst>
                                        <p:tav tm="0">
                                          <p:val>
                                            <p:strVal val="#ppt_x"/>
                                          </p:val>
                                        </p:tav>
                                        <p:tav tm="100000">
                                          <p:val>
                                            <p:strVal val="#ppt_x"/>
                                          </p:val>
                                        </p:tav>
                                      </p:tavLst>
                                    </p:anim>
                                    <p:anim calcmode="lin" valueType="num">
                                      <p:cBhvr>
                                        <p:cTn id="14"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57105" y="3025499"/>
            <a:ext cx="3782695" cy="1136015"/>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02</a:t>
            </a:r>
            <a:endParaRPr lang="en-US" altLang="zh-CN" sz="6600" dirty="0">
              <a:solidFill>
                <a:schemeClr val="bg1"/>
              </a:solidFill>
              <a:cs typeface="+mn-ea"/>
              <a:sym typeface="+mn-lt"/>
            </a:endParaRPr>
          </a:p>
        </p:txBody>
      </p:sp>
      <p:sp>
        <p:nvSpPr>
          <p:cNvPr id="30" name="TextBox 3"/>
          <p:cNvSpPr txBox="1"/>
          <p:nvPr/>
        </p:nvSpPr>
        <p:spPr>
          <a:xfrm>
            <a:off x="2912766" y="3982943"/>
            <a:ext cx="20713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算法优化</a:t>
            </a:r>
            <a:endParaRPr lang="zh-CN" altLang="en-US" sz="36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125470"/>
            <a:ext cx="5585460" cy="2676525"/>
          </a:xfrm>
          <a:prstGeom prst="rect">
            <a:avLst/>
          </a:prstGeom>
          <a:noFill/>
        </p:spPr>
        <p:txBody>
          <a:bodyPr wrap="square" rtlCol="0">
            <a:spAutoFit/>
          </a:bodyPr>
          <a:p>
            <a:r>
              <a:rPr lang="zh-CN" altLang="en-US" sz="2800">
                <a:solidFill>
                  <a:schemeClr val="accent2"/>
                </a:solidFill>
              </a:rPr>
              <a:t>在对点对集左右两边分别处理后，在Combine过程，我们可以用对处于中间值小于d出的点，即tmp数组进行按y值从小到大排序，也能达到我们要的效果，其算法的正确性是显然的</a:t>
            </a:r>
            <a:endParaRPr lang="zh-CN" altLang="en-US" sz="2800">
              <a:solidFill>
                <a:schemeClr val="accent2"/>
              </a:solidFill>
            </a:endParaRPr>
          </a:p>
        </p:txBody>
      </p:sp>
      <p:sp>
        <p:nvSpPr>
          <p:cNvPr id="16" name="文本框 15"/>
          <p:cNvSpPr txBox="1"/>
          <p:nvPr/>
        </p:nvSpPr>
        <p:spPr>
          <a:xfrm>
            <a:off x="6602730" y="5038090"/>
            <a:ext cx="5401945" cy="1383665"/>
          </a:xfrm>
          <a:prstGeom prst="rect">
            <a:avLst/>
          </a:prstGeom>
          <a:noFill/>
        </p:spPr>
        <p:txBody>
          <a:bodyPr wrap="square" rtlCol="0">
            <a:spAutoFit/>
          </a:bodyPr>
          <a:p>
            <a:r>
              <a:rPr lang="zh-CN" altLang="en-US" sz="2800">
                <a:solidFill>
                  <a:schemeClr val="accent2"/>
                </a:solidFill>
              </a:rPr>
              <a:t>但是用merge操作优化后，时间复杂度便使得这个排序过程的时间复杂度从O(nlogn)降到O(n)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000" fill="hold">
                                          <p:stCondLst>
                                            <p:cond delay="0"/>
                                          </p:stCondLst>
                                        </p:cTn>
                                        <p:tgtEl>
                                          <p:spTgt spid="35"/>
                                        </p:tgtEl>
                                        <p:attrNameLst>
                                          <p:attrName>style.visibility</p:attrName>
                                        </p:attrNameLst>
                                      </p:cBhvr>
                                      <p:to>
                                        <p:strVal val="visible"/>
                                      </p:to>
                                    </p:set>
                                    <p:animEffect transition="in" filter="wipe(down)">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500"/>
                            </p:stCondLst>
                            <p:childTnLst>
                              <p:par>
                                <p:cTn id="21" presetID="47"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1" grpId="0" bldLvl="0" animBg="1"/>
      <p:bldP spid="9" grpId="0"/>
      <p:bldP spid="9" grpId="1"/>
      <p:bldP spid="16" grpId="0"/>
      <p:bldP spid="1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6830" y="3125470"/>
            <a:ext cx="6228080" cy="953135"/>
          </a:xfrm>
          <a:prstGeom prst="rect">
            <a:avLst/>
          </a:prstGeom>
          <a:noFill/>
        </p:spPr>
        <p:txBody>
          <a:bodyPr wrap="square" rtlCol="0">
            <a:spAutoFit/>
          </a:bodyPr>
          <a:p>
            <a:r>
              <a:rPr lang="zh-CN" altLang="en-US" sz="2800">
                <a:solidFill>
                  <a:schemeClr val="accent2"/>
                </a:solidFill>
              </a:rPr>
              <a:t>那么这里用merge操作为何是正确的？这里我们可以分析下。</a:t>
            </a:r>
            <a:endParaRPr lang="zh-CN" altLang="en-US" sz="2800">
              <a:solidFill>
                <a:schemeClr val="accent2"/>
              </a:solidFill>
            </a:endParaRPr>
          </a:p>
        </p:txBody>
      </p:sp>
      <p:sp>
        <p:nvSpPr>
          <p:cNvPr id="16" name="文本框 15"/>
          <p:cNvSpPr txBox="1"/>
          <p:nvPr/>
        </p:nvSpPr>
        <p:spPr>
          <a:xfrm>
            <a:off x="-36830" y="4485640"/>
            <a:ext cx="7761605" cy="2091690"/>
          </a:xfrm>
          <a:prstGeom prst="rect">
            <a:avLst/>
          </a:prstGeom>
          <a:noFill/>
        </p:spPr>
        <p:txBody>
          <a:bodyPr wrap="square" rtlCol="0">
            <a:spAutoFit/>
          </a:bodyPr>
          <a:p>
            <a:r>
              <a:rPr lang="zh-CN" altLang="en-US" sz="2800">
                <a:solidFill>
                  <a:schemeClr val="accent2"/>
                </a:solidFill>
                <a:sym typeface="+mn-ea"/>
              </a:rPr>
              <a:t>因为整个分治算法本身就是一个递归过程，递归到最小子情况时即Conquer过程，只有一个点时，此时，显然是按y值排序的；当有两个点时，我们用merge过程，给两个点按y值排序即可。</a:t>
            </a:r>
            <a:endParaRPr lang="zh-CN" altLang="en-US" sz="2800">
              <a:solidFill>
                <a:schemeClr val="accent2"/>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6" y="3025499"/>
            <a:ext cx="3823734"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01</a:t>
            </a:r>
            <a:endParaRPr lang="en-US" altLang="zh-CN" sz="6600" dirty="0">
              <a:solidFill>
                <a:schemeClr val="bg1"/>
              </a:solidFill>
              <a:cs typeface="+mn-ea"/>
              <a:sym typeface="+mn-lt"/>
            </a:endParaRPr>
          </a:p>
        </p:txBody>
      </p:sp>
      <p:sp>
        <p:nvSpPr>
          <p:cNvPr id="30" name="TextBox 3"/>
          <p:cNvSpPr txBox="1"/>
          <p:nvPr/>
        </p:nvSpPr>
        <p:spPr>
          <a:xfrm>
            <a:off x="2455566" y="3982943"/>
            <a:ext cx="29857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算法原理讲解</a:t>
            </a:r>
            <a:endParaRPr lang="zh-CN" altLang="en-US" sz="36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6830" y="3125470"/>
            <a:ext cx="6228080" cy="2676525"/>
          </a:xfrm>
          <a:prstGeom prst="rect">
            <a:avLst/>
          </a:prstGeom>
          <a:noFill/>
        </p:spPr>
        <p:txBody>
          <a:bodyPr wrap="square" rtlCol="0">
            <a:spAutoFit/>
          </a:bodyPr>
          <a:p>
            <a:r>
              <a:rPr lang="zh-CN" altLang="en-US" sz="2800">
                <a:solidFill>
                  <a:schemeClr val="accent2"/>
                </a:solidFill>
                <a:sym typeface="+mn-ea"/>
              </a:rPr>
              <a:t>divide后，p点集的左半部分和右半部分都已经按y值从小到大排好，所以我们在Combine过程，只需要对这两个部分分别从左往右遍历一遍，按y值排序即可，这个过程的时间复杂度是O(n)的。</a:t>
            </a:r>
            <a:endParaRPr lang="zh-CN" altLang="en-US" sz="2800"/>
          </a:p>
          <a:p>
            <a:endParaRPr lang="zh-CN" altLang="en-US" sz="2800">
              <a:solidFill>
                <a:schemeClr val="accent2"/>
              </a:solidFill>
            </a:endParaRPr>
          </a:p>
        </p:txBody>
      </p:sp>
      <p:sp>
        <p:nvSpPr>
          <p:cNvPr id="16" name="文本框 15"/>
          <p:cNvSpPr txBox="1"/>
          <p:nvPr/>
        </p:nvSpPr>
        <p:spPr>
          <a:xfrm>
            <a:off x="6602730" y="4259580"/>
            <a:ext cx="5401945" cy="2245360"/>
          </a:xfrm>
          <a:prstGeom prst="rect">
            <a:avLst/>
          </a:prstGeom>
          <a:noFill/>
        </p:spPr>
        <p:txBody>
          <a:bodyPr wrap="square" rtlCol="0">
            <a:spAutoFit/>
          </a:bodyPr>
          <a:p>
            <a:r>
              <a:rPr lang="zh-CN" altLang="en-US" sz="2800">
                <a:solidFill>
                  <a:schemeClr val="accent2"/>
                </a:solidFill>
                <a:sym typeface="+mn-ea"/>
              </a:rPr>
              <a:t>所以，用主定理法，我们可以计算，在优化前T(n)=2*T(n/2)+nlogn，</a:t>
            </a:r>
            <a:endParaRPr lang="zh-CN" altLang="en-US" sz="2800">
              <a:solidFill>
                <a:schemeClr val="accent2"/>
              </a:solidFill>
              <a:sym typeface="+mn-ea"/>
            </a:endParaRPr>
          </a:p>
          <a:p>
            <a:r>
              <a:rPr lang="zh-CN" altLang="en-US" sz="2800">
                <a:solidFill>
                  <a:schemeClr val="accent2"/>
                </a:solidFill>
                <a:sym typeface="+mn-ea"/>
              </a:rPr>
              <a:t>总的时间复杂度为O(nlognlogn)，优化后时间复杂度为O(nlogn)。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6830" y="3125470"/>
            <a:ext cx="6228080" cy="953135"/>
          </a:xfrm>
          <a:prstGeom prst="rect">
            <a:avLst/>
          </a:prstGeom>
          <a:noFill/>
        </p:spPr>
        <p:txBody>
          <a:bodyPr wrap="square" rtlCol="0">
            <a:spAutoFit/>
          </a:bodyPr>
          <a:p>
            <a:r>
              <a:rPr lang="zh-CN" altLang="en-US" sz="2800">
                <a:solidFill>
                  <a:schemeClr val="accent2"/>
                </a:solidFill>
              </a:rPr>
              <a:t>优化前代码如下，我们在处理好tmp点集后，对这些点单独进行排序。</a:t>
            </a:r>
            <a:endParaRPr lang="zh-CN" altLang="en-US" sz="2800">
              <a:solidFill>
                <a:schemeClr val="accent2"/>
              </a:solidFill>
            </a:endParaRPr>
          </a:p>
        </p:txBody>
      </p:sp>
      <p:sp>
        <p:nvSpPr>
          <p:cNvPr id="16" name="文本框 15"/>
          <p:cNvSpPr txBox="1"/>
          <p:nvPr/>
        </p:nvSpPr>
        <p:spPr>
          <a:xfrm>
            <a:off x="5458460" y="4256405"/>
            <a:ext cx="5723255" cy="521970"/>
          </a:xfrm>
          <a:prstGeom prst="rect">
            <a:avLst/>
          </a:prstGeom>
          <a:noFill/>
        </p:spPr>
        <p:txBody>
          <a:bodyPr wrap="square" rtlCol="0">
            <a:spAutoFit/>
          </a:bodyPr>
          <a:p>
            <a:r>
              <a:rPr lang="zh-CN" altLang="en-US" sz="2800">
                <a:solidFill>
                  <a:schemeClr val="accent2"/>
                </a:solidFill>
              </a:rPr>
              <a:t>其中cmpy是按y值从小到大排序的</a:t>
            </a:r>
            <a:endParaRPr lang="zh-CN" altLang="en-US"/>
          </a:p>
        </p:txBody>
      </p:sp>
      <p:pic>
        <p:nvPicPr>
          <p:cNvPr id="2" name="图片 127"/>
          <p:cNvPicPr>
            <a:picLocks noChangeAspect="1"/>
          </p:cNvPicPr>
          <p:nvPr/>
        </p:nvPicPr>
        <p:blipFill>
          <a:blip r:embed="rId4"/>
          <a:stretch>
            <a:fillRect/>
          </a:stretch>
        </p:blipFill>
        <p:spPr>
          <a:xfrm>
            <a:off x="63500" y="4256405"/>
            <a:ext cx="4209415" cy="1777365"/>
          </a:xfrm>
          <a:prstGeom prst="rect">
            <a:avLst/>
          </a:prstGeom>
          <a:noFill/>
          <a:ln w="9525">
            <a:noFill/>
          </a:ln>
        </p:spPr>
      </p:pic>
      <p:pic>
        <p:nvPicPr>
          <p:cNvPr id="3" name="图片 -2147482583"/>
          <p:cNvPicPr>
            <a:picLocks noChangeAspect="1"/>
          </p:cNvPicPr>
          <p:nvPr/>
        </p:nvPicPr>
        <p:blipFill>
          <a:blip r:embed="rId5"/>
          <a:stretch>
            <a:fillRect/>
          </a:stretch>
        </p:blipFill>
        <p:spPr>
          <a:xfrm>
            <a:off x="5575935" y="5188585"/>
            <a:ext cx="5090160" cy="10687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6830" y="3125470"/>
            <a:ext cx="4858385" cy="2245360"/>
          </a:xfrm>
          <a:prstGeom prst="rect">
            <a:avLst/>
          </a:prstGeom>
          <a:noFill/>
        </p:spPr>
        <p:txBody>
          <a:bodyPr wrap="square" rtlCol="0">
            <a:spAutoFit/>
          </a:bodyPr>
          <a:p>
            <a:r>
              <a:rPr lang="zh-CN" altLang="en-US" sz="2800">
                <a:solidFill>
                  <a:schemeClr val="accent2"/>
                </a:solidFill>
                <a:sym typeface="+mn-ea"/>
              </a:rPr>
              <a:t>优化后代码，我们在找点集求tmp数组前，先对当前的p数组在[l,r]的范围进行按y值大小进行merge操作。</a:t>
            </a:r>
            <a:endParaRPr lang="zh-CN" altLang="en-US" sz="2800"/>
          </a:p>
          <a:p>
            <a:endParaRPr lang="zh-CN" altLang="en-US" sz="2800">
              <a:solidFill>
                <a:schemeClr val="accent2"/>
              </a:solidFill>
            </a:endParaRPr>
          </a:p>
        </p:txBody>
      </p:sp>
      <p:sp>
        <p:nvSpPr>
          <p:cNvPr id="16" name="文本框 15"/>
          <p:cNvSpPr txBox="1"/>
          <p:nvPr/>
        </p:nvSpPr>
        <p:spPr>
          <a:xfrm>
            <a:off x="9839325" y="3556635"/>
            <a:ext cx="2052955" cy="1814830"/>
          </a:xfrm>
          <a:prstGeom prst="rect">
            <a:avLst/>
          </a:prstGeom>
          <a:noFill/>
        </p:spPr>
        <p:txBody>
          <a:bodyPr wrap="square" rtlCol="0">
            <a:spAutoFit/>
          </a:bodyPr>
          <a:p>
            <a:r>
              <a:rPr lang="zh-CN" altLang="en-US" sz="2800">
                <a:solidFill>
                  <a:schemeClr val="accent2"/>
                </a:solidFill>
                <a:sym typeface="+mn-ea"/>
              </a:rPr>
              <a:t>这个部分和归并排序的merge过程是一样的</a:t>
            </a:r>
            <a:endParaRPr lang="zh-CN" altLang="en-US"/>
          </a:p>
        </p:txBody>
      </p:sp>
      <p:pic>
        <p:nvPicPr>
          <p:cNvPr id="2" name="图片 121"/>
          <p:cNvPicPr>
            <a:picLocks noChangeAspect="1"/>
          </p:cNvPicPr>
          <p:nvPr/>
        </p:nvPicPr>
        <p:blipFill>
          <a:blip r:embed="rId4"/>
          <a:stretch>
            <a:fillRect/>
          </a:stretch>
        </p:blipFill>
        <p:spPr>
          <a:xfrm>
            <a:off x="-36830" y="5047615"/>
            <a:ext cx="4068445" cy="1616075"/>
          </a:xfrm>
          <a:prstGeom prst="rect">
            <a:avLst/>
          </a:prstGeom>
          <a:noFill/>
          <a:ln w="9525">
            <a:noFill/>
          </a:ln>
        </p:spPr>
      </p:pic>
      <p:pic>
        <p:nvPicPr>
          <p:cNvPr id="3" name="图片 149"/>
          <p:cNvPicPr>
            <a:picLocks noChangeAspect="1"/>
          </p:cNvPicPr>
          <p:nvPr/>
        </p:nvPicPr>
        <p:blipFill>
          <a:blip r:embed="rId5"/>
          <a:stretch>
            <a:fillRect/>
          </a:stretch>
        </p:blipFill>
        <p:spPr>
          <a:xfrm>
            <a:off x="4940300" y="2054225"/>
            <a:ext cx="4267200" cy="44526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463550" y="2887345"/>
            <a:ext cx="4070985" cy="3538220"/>
          </a:xfrm>
          <a:prstGeom prst="rect">
            <a:avLst/>
          </a:prstGeom>
          <a:noFill/>
        </p:spPr>
        <p:txBody>
          <a:bodyPr wrap="square" rtlCol="0">
            <a:spAutoFit/>
          </a:bodyPr>
          <a:p>
            <a:r>
              <a:rPr lang="zh-CN" altLang="en-US" sz="2800">
                <a:solidFill>
                  <a:schemeClr val="accent2"/>
                </a:solidFill>
                <a:sym typeface="+mn-ea"/>
              </a:rPr>
              <a:t>在数据规模分别为100000、300000、500000时，</a:t>
            </a:r>
            <a:endParaRPr lang="zh-CN" altLang="en-US" sz="2800">
              <a:solidFill>
                <a:schemeClr val="accent2"/>
              </a:solidFill>
              <a:sym typeface="+mn-ea"/>
            </a:endParaRPr>
          </a:p>
          <a:p>
            <a:r>
              <a:rPr lang="zh-CN" altLang="en-US" sz="2800">
                <a:solidFill>
                  <a:schemeClr val="accent2"/>
                </a:solidFill>
                <a:sym typeface="+mn-ea"/>
              </a:rPr>
              <a:t>优化前所需时间为</a:t>
            </a:r>
            <a:endParaRPr lang="zh-CN" altLang="en-US" sz="2800">
              <a:solidFill>
                <a:schemeClr val="accent2"/>
              </a:solidFill>
              <a:sym typeface="+mn-ea"/>
            </a:endParaRPr>
          </a:p>
          <a:p>
            <a:r>
              <a:rPr lang="zh-CN" altLang="en-US" sz="2800">
                <a:solidFill>
                  <a:schemeClr val="accent2"/>
                </a:solidFill>
                <a:sym typeface="+mn-ea"/>
              </a:rPr>
              <a:t>49ms、225ms、283ms，优化所需时间为</a:t>
            </a:r>
            <a:endParaRPr lang="zh-CN" altLang="en-US" sz="2800">
              <a:solidFill>
                <a:schemeClr val="accent2"/>
              </a:solidFill>
              <a:sym typeface="+mn-ea"/>
            </a:endParaRPr>
          </a:p>
          <a:p>
            <a:r>
              <a:rPr lang="zh-CN" altLang="en-US" sz="2800">
                <a:solidFill>
                  <a:schemeClr val="accent2"/>
                </a:solidFill>
                <a:sym typeface="+mn-ea"/>
              </a:rPr>
              <a:t>35ms、115ms、199ms。</a:t>
            </a:r>
            <a:endParaRPr lang="zh-CN" altLang="en-US" sz="2800"/>
          </a:p>
          <a:p>
            <a:endParaRPr lang="zh-CN" altLang="en-US" sz="2800">
              <a:solidFill>
                <a:schemeClr val="accent2"/>
              </a:solidFill>
            </a:endParaRPr>
          </a:p>
        </p:txBody>
      </p:sp>
      <p:pic>
        <p:nvPicPr>
          <p:cNvPr id="2" name="图片 145"/>
          <p:cNvPicPr>
            <a:picLocks noChangeAspect="1"/>
          </p:cNvPicPr>
          <p:nvPr/>
        </p:nvPicPr>
        <p:blipFill>
          <a:blip r:embed="rId4"/>
          <a:stretch>
            <a:fillRect/>
          </a:stretch>
        </p:blipFill>
        <p:spPr>
          <a:xfrm>
            <a:off x="4534535" y="3298825"/>
            <a:ext cx="6324600" cy="3524250"/>
          </a:xfrm>
          <a:prstGeom prst="rect">
            <a:avLst/>
          </a:prstGeom>
          <a:noFill/>
          <a:ln w="9525">
            <a:noFill/>
          </a:ln>
        </p:spPr>
      </p:pic>
      <p:pic>
        <p:nvPicPr>
          <p:cNvPr id="3" name="图片 146"/>
          <p:cNvPicPr>
            <a:picLocks noChangeAspect="1"/>
          </p:cNvPicPr>
          <p:nvPr/>
        </p:nvPicPr>
        <p:blipFill>
          <a:blip r:embed="rId5"/>
          <a:stretch>
            <a:fillRect/>
          </a:stretch>
        </p:blipFill>
        <p:spPr>
          <a:xfrm>
            <a:off x="5281930" y="3298825"/>
            <a:ext cx="6433820" cy="3524250"/>
          </a:xfrm>
          <a:prstGeom prst="rect">
            <a:avLst/>
          </a:prstGeom>
          <a:noFill/>
          <a:ln w="9525">
            <a:noFill/>
          </a:ln>
        </p:spPr>
      </p:pic>
      <p:pic>
        <p:nvPicPr>
          <p:cNvPr id="5" name="图片 147"/>
          <p:cNvPicPr>
            <a:picLocks noChangeAspect="1"/>
          </p:cNvPicPr>
          <p:nvPr/>
        </p:nvPicPr>
        <p:blipFill>
          <a:blip r:embed="rId6"/>
          <a:stretch>
            <a:fillRect/>
          </a:stretch>
        </p:blipFill>
        <p:spPr>
          <a:xfrm>
            <a:off x="6110605" y="3298825"/>
            <a:ext cx="6419215" cy="3523615"/>
          </a:xfrm>
          <a:prstGeom prst="rect">
            <a:avLst/>
          </a:prstGeom>
          <a:noFill/>
          <a:ln w="9525">
            <a:noFill/>
          </a:ln>
        </p:spPr>
      </p:pic>
      <p:sp>
        <p:nvSpPr>
          <p:cNvPr id="6" name="文本框 5"/>
          <p:cNvSpPr txBox="1"/>
          <p:nvPr/>
        </p:nvSpPr>
        <p:spPr>
          <a:xfrm>
            <a:off x="4615180" y="2613660"/>
            <a:ext cx="3265170" cy="521970"/>
          </a:xfrm>
          <a:prstGeom prst="rect">
            <a:avLst/>
          </a:prstGeom>
          <a:noFill/>
        </p:spPr>
        <p:txBody>
          <a:bodyPr wrap="square" rtlCol="0">
            <a:spAutoFit/>
          </a:bodyPr>
          <a:p>
            <a:r>
              <a:rPr lang="zh-CN" altLang="en-US" sz="2800">
                <a:solidFill>
                  <a:schemeClr val="accent2"/>
                </a:solidFill>
                <a:sym typeface="+mn-ea"/>
              </a:rPr>
              <a:t>所耗时间对比</a:t>
            </a:r>
            <a:r>
              <a:rPr lang="en-US" altLang="zh-CN" sz="2800">
                <a:solidFill>
                  <a:schemeClr val="accent2"/>
                </a:solidFill>
                <a:sym typeface="+mn-ea"/>
              </a:rPr>
              <a:t>:</a:t>
            </a:r>
            <a:endParaRPr lang="en-US" altLang="zh-CN" sz="2800">
              <a:solidFill>
                <a:schemeClr val="accent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27570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merge操作来代替每次的sort操作</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A</a:t>
              </a:r>
              <a:endParaRPr lang="zh-CN" altLang="en-US"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447415"/>
            <a:ext cx="4070985" cy="2676525"/>
          </a:xfrm>
          <a:prstGeom prst="rect">
            <a:avLst/>
          </a:prstGeom>
          <a:noFill/>
        </p:spPr>
        <p:txBody>
          <a:bodyPr wrap="square" rtlCol="0">
            <a:spAutoFit/>
          </a:bodyPr>
          <a:p>
            <a:r>
              <a:rPr lang="zh-CN" altLang="en-US" sz="2800">
                <a:solidFill>
                  <a:schemeClr val="accent2"/>
                </a:solidFill>
                <a:sym typeface="+mn-ea"/>
              </a:rPr>
              <a:t>在1000000的数据规模下，优化前所需时间为640ms</a:t>
            </a:r>
            <a:endParaRPr lang="zh-CN" altLang="en-US" sz="2800">
              <a:solidFill>
                <a:schemeClr val="accent2"/>
              </a:solidFill>
              <a:sym typeface="+mn-ea"/>
            </a:endParaRPr>
          </a:p>
          <a:p>
            <a:r>
              <a:rPr lang="zh-CN" altLang="en-US" sz="2800">
                <a:solidFill>
                  <a:schemeClr val="accent2"/>
                </a:solidFill>
                <a:sym typeface="+mn-ea"/>
              </a:rPr>
              <a:t>而优化后所需时间仅为451ms</a:t>
            </a:r>
            <a:endParaRPr lang="zh-CN" altLang="en-US" sz="2800"/>
          </a:p>
          <a:p>
            <a:endParaRPr lang="zh-CN" altLang="en-US" sz="2800">
              <a:solidFill>
                <a:schemeClr val="accent2"/>
              </a:solidFill>
            </a:endParaRPr>
          </a:p>
        </p:txBody>
      </p:sp>
      <p:pic>
        <p:nvPicPr>
          <p:cNvPr id="2" name="图片 148"/>
          <p:cNvPicPr>
            <a:picLocks noChangeAspect="1"/>
          </p:cNvPicPr>
          <p:nvPr/>
        </p:nvPicPr>
        <p:blipFill>
          <a:blip r:embed="rId4"/>
          <a:stretch>
            <a:fillRect/>
          </a:stretch>
        </p:blipFill>
        <p:spPr>
          <a:xfrm>
            <a:off x="6071870" y="3298825"/>
            <a:ext cx="6170295" cy="3490595"/>
          </a:xfrm>
          <a:prstGeom prst="rect">
            <a:avLst/>
          </a:prstGeom>
          <a:noFill/>
          <a:ln w="9525">
            <a:noFill/>
          </a:ln>
        </p:spPr>
      </p:pic>
      <p:sp>
        <p:nvSpPr>
          <p:cNvPr id="3" name="文本框 2"/>
          <p:cNvSpPr txBox="1"/>
          <p:nvPr/>
        </p:nvSpPr>
        <p:spPr>
          <a:xfrm>
            <a:off x="4615180" y="2613660"/>
            <a:ext cx="3265170" cy="521970"/>
          </a:xfrm>
          <a:prstGeom prst="rect">
            <a:avLst/>
          </a:prstGeom>
          <a:noFill/>
        </p:spPr>
        <p:txBody>
          <a:bodyPr wrap="square" rtlCol="0">
            <a:spAutoFit/>
          </a:bodyPr>
          <a:p>
            <a:r>
              <a:rPr lang="zh-CN" altLang="en-US" sz="2800">
                <a:solidFill>
                  <a:schemeClr val="accent2"/>
                </a:solidFill>
                <a:sym typeface="+mn-ea"/>
              </a:rPr>
              <a:t>所耗时间对比</a:t>
            </a:r>
            <a:r>
              <a:rPr lang="en-US" altLang="zh-CN" sz="2800">
                <a:solidFill>
                  <a:schemeClr val="accent2"/>
                </a:solidFill>
                <a:sym typeface="+mn-ea"/>
              </a:rPr>
              <a:t>:</a:t>
            </a:r>
            <a:endParaRPr lang="en-US" altLang="zh-CN" sz="2800">
              <a:solidFill>
                <a:schemeClr val="accent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80021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“j&lt;i+7”改为”tmp[j].y-tmp[i].y&lt;d”</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B</a:t>
              </a:r>
              <a:endParaRPr lang="en-US" altLang="zh-CN"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125470"/>
            <a:ext cx="5585460" cy="2676525"/>
          </a:xfrm>
          <a:prstGeom prst="rect">
            <a:avLst/>
          </a:prstGeom>
          <a:noFill/>
        </p:spPr>
        <p:txBody>
          <a:bodyPr wrap="square" rtlCol="0">
            <a:spAutoFit/>
          </a:bodyPr>
          <a:p>
            <a:r>
              <a:rPr lang="zh-CN" altLang="en-US" sz="2800">
                <a:solidFill>
                  <a:schemeClr val="accent2"/>
                </a:solidFill>
              </a:rPr>
              <a:t>我们通过上面的理论分析，知道在Combine过程更新最近点对过程中，对于tmp数组中的当前点，我们最多只需要分析后面的6个点即可，但是呢，实际上并不是所有点都需要分析6个点。</a:t>
            </a:r>
            <a:endParaRPr lang="zh-CN" altLang="en-US" sz="2800">
              <a:solidFill>
                <a:schemeClr val="accent2"/>
              </a:solidFill>
            </a:endParaRPr>
          </a:p>
        </p:txBody>
      </p:sp>
      <p:sp>
        <p:nvSpPr>
          <p:cNvPr id="16" name="文本框 15"/>
          <p:cNvSpPr txBox="1"/>
          <p:nvPr/>
        </p:nvSpPr>
        <p:spPr>
          <a:xfrm>
            <a:off x="6602730" y="3619500"/>
            <a:ext cx="5401945" cy="2676525"/>
          </a:xfrm>
          <a:prstGeom prst="rect">
            <a:avLst/>
          </a:prstGeom>
          <a:noFill/>
        </p:spPr>
        <p:txBody>
          <a:bodyPr wrap="square" rtlCol="0">
            <a:spAutoFit/>
          </a:bodyPr>
          <a:p>
            <a:r>
              <a:rPr lang="zh-CN" altLang="en-US" sz="2800">
                <a:solidFill>
                  <a:schemeClr val="accent2"/>
                </a:solidFill>
              </a:rPr>
              <a:t>这里有个优化，tmp数组我们是按y值从小到达排好序的，对于当前点，如果其后面一个点的y值和其相差超过d值，那么这个点和其后面的点显然不能和当前点构成最近点对。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1" grpId="0" bldLvl="0" animBg="1"/>
      <p:bldP spid="9" grpId="0"/>
      <p:bldP spid="9" grpId="1"/>
      <p:bldP spid="16" grpId="0"/>
      <p:bldP spid="1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80021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“j&lt;i+7”改为”tmp[j].y-tmp[i].y&lt;d”</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B</a:t>
              </a:r>
              <a:endParaRPr lang="en-US" altLang="zh-CN"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125470"/>
            <a:ext cx="5585460" cy="521970"/>
          </a:xfrm>
          <a:prstGeom prst="rect">
            <a:avLst/>
          </a:prstGeom>
          <a:noFill/>
        </p:spPr>
        <p:txBody>
          <a:bodyPr wrap="square" rtlCol="0">
            <a:spAutoFit/>
          </a:bodyPr>
          <a:p>
            <a:r>
              <a:rPr lang="zh-CN" altLang="en-US" sz="2800">
                <a:solidFill>
                  <a:schemeClr val="accent2"/>
                </a:solidFill>
              </a:rPr>
              <a:t>优化前代码</a:t>
            </a:r>
            <a:endParaRPr lang="zh-CN" altLang="en-US" sz="2800">
              <a:solidFill>
                <a:schemeClr val="accent2"/>
              </a:solidFill>
            </a:endParaRPr>
          </a:p>
        </p:txBody>
      </p:sp>
      <p:sp>
        <p:nvSpPr>
          <p:cNvPr id="16" name="文本框 15"/>
          <p:cNvSpPr txBox="1"/>
          <p:nvPr/>
        </p:nvSpPr>
        <p:spPr>
          <a:xfrm>
            <a:off x="6209030" y="3168015"/>
            <a:ext cx="5401945" cy="521970"/>
          </a:xfrm>
          <a:prstGeom prst="rect">
            <a:avLst/>
          </a:prstGeom>
          <a:noFill/>
        </p:spPr>
        <p:txBody>
          <a:bodyPr wrap="square" rtlCol="0">
            <a:spAutoFit/>
          </a:bodyPr>
          <a:p>
            <a:r>
              <a:rPr lang="zh-CN" altLang="en-US" sz="2800">
                <a:solidFill>
                  <a:schemeClr val="accent2"/>
                </a:solidFill>
              </a:rPr>
              <a:t>优化后代码</a:t>
            </a:r>
            <a:endParaRPr lang="zh-CN" altLang="en-US"/>
          </a:p>
        </p:txBody>
      </p:sp>
      <p:pic>
        <p:nvPicPr>
          <p:cNvPr id="2" name="图片 133"/>
          <p:cNvPicPr>
            <a:picLocks noChangeAspect="1"/>
          </p:cNvPicPr>
          <p:nvPr/>
        </p:nvPicPr>
        <p:blipFill>
          <a:blip r:embed="rId4"/>
          <a:stretch>
            <a:fillRect/>
          </a:stretch>
        </p:blipFill>
        <p:spPr>
          <a:xfrm>
            <a:off x="-51435" y="3837305"/>
            <a:ext cx="6273165" cy="2483485"/>
          </a:xfrm>
          <a:prstGeom prst="rect">
            <a:avLst/>
          </a:prstGeom>
          <a:noFill/>
          <a:ln w="9525">
            <a:noFill/>
          </a:ln>
        </p:spPr>
      </p:pic>
      <p:pic>
        <p:nvPicPr>
          <p:cNvPr id="3" name="图片 135"/>
          <p:cNvPicPr>
            <a:picLocks noChangeAspect="1"/>
          </p:cNvPicPr>
          <p:nvPr/>
        </p:nvPicPr>
        <p:blipFill>
          <a:blip r:embed="rId5"/>
          <a:stretch>
            <a:fillRect/>
          </a:stretch>
        </p:blipFill>
        <p:spPr>
          <a:xfrm>
            <a:off x="5497830" y="3837305"/>
            <a:ext cx="5605780" cy="23729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80021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“j&lt;i+7”改为”tmp[j].y-tmp[i].y&lt;d”</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B</a:t>
              </a:r>
              <a:endParaRPr lang="en-US" altLang="zh-CN"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125470"/>
            <a:ext cx="3928745" cy="3107690"/>
          </a:xfrm>
          <a:prstGeom prst="rect">
            <a:avLst/>
          </a:prstGeom>
          <a:noFill/>
        </p:spPr>
        <p:txBody>
          <a:bodyPr wrap="square" rtlCol="0">
            <a:spAutoFit/>
          </a:bodyPr>
          <a:p>
            <a:r>
              <a:rPr lang="zh-CN" altLang="en-US" sz="2800">
                <a:solidFill>
                  <a:schemeClr val="accent2"/>
                </a:solidFill>
              </a:rPr>
              <a:t>在数据规模分别为100000、300000、500000时，</a:t>
            </a:r>
            <a:endParaRPr lang="zh-CN" altLang="en-US" sz="2800">
              <a:solidFill>
                <a:schemeClr val="accent2"/>
              </a:solidFill>
            </a:endParaRPr>
          </a:p>
          <a:p>
            <a:r>
              <a:rPr lang="zh-CN" altLang="en-US" sz="2800">
                <a:solidFill>
                  <a:schemeClr val="accent2"/>
                </a:solidFill>
              </a:rPr>
              <a:t>优化前所需时间为</a:t>
            </a:r>
            <a:endParaRPr lang="zh-CN" altLang="en-US" sz="2800">
              <a:solidFill>
                <a:schemeClr val="accent2"/>
              </a:solidFill>
            </a:endParaRPr>
          </a:p>
          <a:p>
            <a:r>
              <a:rPr lang="zh-CN" altLang="en-US" sz="2800">
                <a:solidFill>
                  <a:schemeClr val="accent2"/>
                </a:solidFill>
              </a:rPr>
              <a:t>47ms、136ms、237ms,</a:t>
            </a:r>
            <a:endParaRPr lang="zh-CN" altLang="en-US" sz="2800">
              <a:solidFill>
                <a:schemeClr val="accent2"/>
              </a:solidFill>
            </a:endParaRPr>
          </a:p>
          <a:p>
            <a:r>
              <a:rPr lang="zh-CN" altLang="en-US" sz="2800">
                <a:solidFill>
                  <a:schemeClr val="accent2"/>
                </a:solidFill>
              </a:rPr>
              <a:t>优化后所需时间为</a:t>
            </a:r>
            <a:endParaRPr lang="zh-CN" altLang="en-US" sz="2800">
              <a:solidFill>
                <a:schemeClr val="accent2"/>
              </a:solidFill>
            </a:endParaRPr>
          </a:p>
          <a:p>
            <a:r>
              <a:rPr lang="zh-CN" altLang="en-US" sz="2800">
                <a:solidFill>
                  <a:schemeClr val="accent2"/>
                </a:solidFill>
              </a:rPr>
              <a:t>37ms、116ms和200ms。</a:t>
            </a:r>
            <a:endParaRPr lang="zh-CN" altLang="en-US" sz="2800">
              <a:solidFill>
                <a:schemeClr val="accent2"/>
              </a:solidFill>
            </a:endParaRPr>
          </a:p>
        </p:txBody>
      </p:sp>
      <p:sp>
        <p:nvSpPr>
          <p:cNvPr id="16" name="文本框 15"/>
          <p:cNvSpPr txBox="1"/>
          <p:nvPr/>
        </p:nvSpPr>
        <p:spPr>
          <a:xfrm>
            <a:off x="5315585" y="2797810"/>
            <a:ext cx="5401945" cy="521970"/>
          </a:xfrm>
          <a:prstGeom prst="rect">
            <a:avLst/>
          </a:prstGeom>
          <a:noFill/>
        </p:spPr>
        <p:txBody>
          <a:bodyPr wrap="square" rtlCol="0">
            <a:spAutoFit/>
          </a:bodyPr>
          <a:p>
            <a:r>
              <a:rPr lang="zh-CN" altLang="en-US" sz="2800">
                <a:solidFill>
                  <a:schemeClr val="accent2"/>
                </a:solidFill>
                <a:sym typeface="+mn-ea"/>
              </a:rPr>
              <a:t>所耗时间对比</a:t>
            </a:r>
            <a:r>
              <a:rPr lang="en-US" altLang="zh-CN" sz="2800">
                <a:solidFill>
                  <a:schemeClr val="accent2"/>
                </a:solidFill>
                <a:sym typeface="+mn-ea"/>
              </a:rPr>
              <a:t>:</a:t>
            </a:r>
            <a:endParaRPr lang="en-US" altLang="zh-CN" sz="2800">
              <a:solidFill>
                <a:schemeClr val="accent2"/>
              </a:solidFill>
              <a:sym typeface="+mn-ea"/>
            </a:endParaRPr>
          </a:p>
        </p:txBody>
      </p:sp>
      <p:pic>
        <p:nvPicPr>
          <p:cNvPr id="2" name="图片 137"/>
          <p:cNvPicPr>
            <a:picLocks noChangeAspect="1"/>
          </p:cNvPicPr>
          <p:nvPr/>
        </p:nvPicPr>
        <p:blipFill>
          <a:blip r:embed="rId4"/>
          <a:stretch>
            <a:fillRect/>
          </a:stretch>
        </p:blipFill>
        <p:spPr>
          <a:xfrm>
            <a:off x="4392295" y="3298825"/>
            <a:ext cx="6190615" cy="3507740"/>
          </a:xfrm>
          <a:prstGeom prst="rect">
            <a:avLst/>
          </a:prstGeom>
          <a:noFill/>
          <a:ln w="9525">
            <a:noFill/>
          </a:ln>
        </p:spPr>
      </p:pic>
      <p:pic>
        <p:nvPicPr>
          <p:cNvPr id="3" name="图片 138"/>
          <p:cNvPicPr>
            <a:picLocks noChangeAspect="1"/>
          </p:cNvPicPr>
          <p:nvPr/>
        </p:nvPicPr>
        <p:blipFill>
          <a:blip r:embed="rId5"/>
          <a:stretch>
            <a:fillRect/>
          </a:stretch>
        </p:blipFill>
        <p:spPr>
          <a:xfrm>
            <a:off x="5153025" y="3319780"/>
            <a:ext cx="6303645" cy="3507105"/>
          </a:xfrm>
          <a:prstGeom prst="rect">
            <a:avLst/>
          </a:prstGeom>
          <a:noFill/>
          <a:ln w="9525">
            <a:noFill/>
          </a:ln>
        </p:spPr>
      </p:pic>
      <p:pic>
        <p:nvPicPr>
          <p:cNvPr id="5" name="图片 140"/>
          <p:cNvPicPr>
            <a:picLocks noChangeAspect="1"/>
          </p:cNvPicPr>
          <p:nvPr/>
        </p:nvPicPr>
        <p:blipFill>
          <a:blip r:embed="rId6"/>
          <a:stretch>
            <a:fillRect/>
          </a:stretch>
        </p:blipFill>
        <p:spPr>
          <a:xfrm>
            <a:off x="5909945" y="3352165"/>
            <a:ext cx="6191250" cy="34544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p:bldP spid="1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2447925" y="1230630"/>
            <a:ext cx="6800215" cy="551180"/>
          </a:xfrm>
          <a:prstGeom prst="rect">
            <a:avLst/>
          </a:prstGeom>
        </p:spPr>
        <p:txBody>
          <a:bodyPr wrap="square" lIns="121907" tIns="60953" rIns="121907" bIns="60953">
            <a:spAutoFit/>
          </a:bodyPr>
          <a:lstStyle/>
          <a:p>
            <a:r>
              <a:rPr lang="zh-CN" altLang="en-US" sz="2800" dirty="0">
                <a:solidFill>
                  <a:schemeClr val="accent3"/>
                </a:solidFill>
                <a:latin typeface="+mj-ea"/>
                <a:ea typeface="+mj-ea"/>
              </a:rPr>
              <a:t>“j&lt;i+7”改为”tmp[j].y-tmp[i].y&lt;d”</a:t>
            </a:r>
            <a:r>
              <a:rPr lang="zh-CN" altLang="en-US" sz="2800" dirty="0">
                <a:solidFill>
                  <a:schemeClr val="accent5"/>
                </a:solidFill>
                <a:latin typeface="+mj-ea"/>
                <a:ea typeface="+mj-ea"/>
              </a:rPr>
              <a:t>。</a:t>
            </a:r>
            <a:endParaRPr lang="zh-CN" altLang="en-US" sz="2800" dirty="0">
              <a:solidFill>
                <a:schemeClr val="accent5"/>
              </a:solidFill>
              <a:latin typeface="+mj-ea"/>
              <a:ea typeface="+mj-ea"/>
            </a:endParaRPr>
          </a:p>
        </p:txBody>
      </p:sp>
      <p:sp>
        <p:nvSpPr>
          <p:cNvPr id="11" name="Oval 65"/>
          <p:cNvSpPr>
            <a:spLocks noChangeArrowheads="1"/>
          </p:cNvSpPr>
          <p:nvPr/>
        </p:nvSpPr>
        <p:spPr bwMode="auto">
          <a:xfrm rot="10800000" flipV="1">
            <a:off x="380118" y="2613882"/>
            <a:ext cx="1938523" cy="18436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134335" tIns="67167" rIns="134335" bIns="67167" anchor="ctr"/>
          <a:lstStyle/>
          <a:p>
            <a:pPr defTabSz="913130">
              <a:defRPr/>
            </a:pPr>
            <a:endParaRPr lang="zh-CN" altLang="en-US" sz="2400" kern="0" dirty="0">
              <a:solidFill>
                <a:sysClr val="windowText" lastClr="000000"/>
              </a:solidFill>
              <a:cs typeface="+mn-ea"/>
              <a:sym typeface="+mn-lt"/>
            </a:endParaRPr>
          </a:p>
        </p:txBody>
      </p:sp>
      <p:grpSp>
        <p:nvGrpSpPr>
          <p:cNvPr id="12" name="组合 147"/>
          <p:cNvGrpSpPr/>
          <p:nvPr/>
        </p:nvGrpSpPr>
        <p:grpSpPr>
          <a:xfrm>
            <a:off x="723077" y="1186899"/>
            <a:ext cx="1253064" cy="1295465"/>
            <a:chOff x="611306" y="1289437"/>
            <a:chExt cx="1328332" cy="1372854"/>
          </a:xfrm>
          <a:solidFill>
            <a:srgbClr val="325F0B"/>
          </a:solidFill>
        </p:grpSpPr>
        <p:sp>
          <p:nvSpPr>
            <p:cNvPr id="13" name="菱形 12"/>
            <p:cNvSpPr/>
            <p:nvPr/>
          </p:nvSpPr>
          <p:spPr>
            <a:xfrm>
              <a:off x="723313" y="1289437"/>
              <a:ext cx="1104318" cy="1328471"/>
            </a:xfrm>
            <a:prstGeom prst="diamond">
              <a:avLst/>
            </a:prstGeom>
            <a:solidFill>
              <a:schemeClr val="accent1">
                <a:lumMod val="50000"/>
              </a:schemeClr>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endParaRPr lang="zh-CN" altLang="en-US" sz="2665" dirty="0">
                <a:solidFill>
                  <a:srgbClr val="FFFFFF"/>
                </a:solidFill>
                <a:cs typeface="+mn-ea"/>
                <a:sym typeface="+mn-lt"/>
              </a:endParaRPr>
            </a:p>
          </p:txBody>
        </p:sp>
        <p:sp>
          <p:nvSpPr>
            <p:cNvPr id="14" name="菱形 13"/>
            <p:cNvSpPr/>
            <p:nvPr/>
          </p:nvSpPr>
          <p:spPr>
            <a:xfrm>
              <a:off x="611306" y="1335569"/>
              <a:ext cx="1328332" cy="132672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130">
                <a:defRPr/>
              </a:pPr>
              <a:r>
                <a:rPr lang="en-US" altLang="zh-CN" sz="4265" dirty="0">
                  <a:solidFill>
                    <a:srgbClr val="FFFFFF"/>
                  </a:solidFill>
                  <a:cs typeface="+mn-ea"/>
                  <a:sym typeface="+mn-lt"/>
                </a:rPr>
                <a:t>B</a:t>
              </a:r>
              <a:endParaRPr lang="en-US" altLang="zh-CN" sz="4265" dirty="0">
                <a:solidFill>
                  <a:srgbClr val="FFFFFF"/>
                </a:solidFill>
                <a:cs typeface="+mn-ea"/>
                <a:sym typeface="+mn-lt"/>
              </a:endParaRPr>
            </a:p>
          </p:txBody>
        </p:sp>
      </p:grpSp>
      <p:grpSp>
        <p:nvGrpSpPr>
          <p:cNvPr id="35" name="组合 34"/>
          <p:cNvGrpSpPr/>
          <p:nvPr/>
        </p:nvGrpSpPr>
        <p:grpSpPr>
          <a:xfrm>
            <a:off x="9638527" y="932659"/>
            <a:ext cx="2366089" cy="2366089"/>
            <a:chOff x="3599042" y="2622394"/>
            <a:chExt cx="2366089" cy="2366089"/>
          </a:xfrm>
        </p:grpSpPr>
        <p:graphicFrame>
          <p:nvGraphicFramePr>
            <p:cNvPr id="10"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1"/>
            </a:graphicData>
          </a:graphic>
        </p:graphicFrame>
        <p:sp>
          <p:nvSpPr>
            <p:cNvPr id="4"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a:latin typeface="微软雅黑" panose="020B0503020204020204" charset="-122"/>
                  <a:ea typeface="微软雅黑" panose="020B0503020204020204" charset="-122"/>
                  <a:cs typeface="Open Sans" panose="020B0606030504020204" pitchFamily="34" charset="0"/>
                </a:rPr>
                <a:t>算法优化</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8" name="图片 7"/>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00" y="1106034"/>
            <a:ext cx="2046502" cy="2019574"/>
          </a:xfrm>
          <a:prstGeom prst="rect">
            <a:avLst/>
          </a:prstGeom>
        </p:spPr>
      </p:pic>
      <p:sp>
        <p:nvSpPr>
          <p:cNvPr id="9" name="文本框 8"/>
          <p:cNvSpPr txBox="1"/>
          <p:nvPr/>
        </p:nvSpPr>
        <p:spPr>
          <a:xfrm>
            <a:off x="380365" y="3662045"/>
            <a:ext cx="4935855" cy="1383665"/>
          </a:xfrm>
          <a:prstGeom prst="rect">
            <a:avLst/>
          </a:prstGeom>
          <a:noFill/>
        </p:spPr>
        <p:txBody>
          <a:bodyPr wrap="square" rtlCol="0">
            <a:spAutoFit/>
          </a:bodyPr>
          <a:p>
            <a:r>
              <a:rPr lang="zh-CN" altLang="en-US" sz="2800">
                <a:solidFill>
                  <a:schemeClr val="accent2"/>
                </a:solidFill>
              </a:rPr>
              <a:t>在1000000的数据规模下，</a:t>
            </a:r>
            <a:endParaRPr lang="zh-CN" altLang="en-US" sz="2800">
              <a:solidFill>
                <a:schemeClr val="accent2"/>
              </a:solidFill>
            </a:endParaRPr>
          </a:p>
          <a:p>
            <a:r>
              <a:rPr lang="zh-CN" altLang="en-US" sz="2800">
                <a:solidFill>
                  <a:schemeClr val="accent2"/>
                </a:solidFill>
              </a:rPr>
              <a:t>优化前所需时间为540ms，</a:t>
            </a:r>
            <a:endParaRPr lang="zh-CN" altLang="en-US" sz="2800">
              <a:solidFill>
                <a:schemeClr val="accent2"/>
              </a:solidFill>
            </a:endParaRPr>
          </a:p>
          <a:p>
            <a:r>
              <a:rPr lang="zh-CN" altLang="en-US" sz="2800">
                <a:solidFill>
                  <a:schemeClr val="accent2"/>
                </a:solidFill>
              </a:rPr>
              <a:t>而优化后所需时间为454ms。</a:t>
            </a:r>
            <a:endParaRPr lang="zh-CN" altLang="en-US" sz="2800">
              <a:solidFill>
                <a:schemeClr val="accent2"/>
              </a:solidFill>
            </a:endParaRPr>
          </a:p>
        </p:txBody>
      </p:sp>
      <p:sp>
        <p:nvSpPr>
          <p:cNvPr id="16" name="文本框 15"/>
          <p:cNvSpPr txBox="1"/>
          <p:nvPr/>
        </p:nvSpPr>
        <p:spPr>
          <a:xfrm>
            <a:off x="5315585" y="2797810"/>
            <a:ext cx="5401945" cy="521970"/>
          </a:xfrm>
          <a:prstGeom prst="rect">
            <a:avLst/>
          </a:prstGeom>
          <a:noFill/>
        </p:spPr>
        <p:txBody>
          <a:bodyPr wrap="square" rtlCol="0">
            <a:spAutoFit/>
          </a:bodyPr>
          <a:p>
            <a:r>
              <a:rPr lang="zh-CN" altLang="en-US" sz="2800">
                <a:solidFill>
                  <a:schemeClr val="accent2"/>
                </a:solidFill>
                <a:sym typeface="+mn-ea"/>
              </a:rPr>
              <a:t>所耗时间对比</a:t>
            </a:r>
            <a:r>
              <a:rPr lang="en-US" altLang="zh-CN" sz="2800">
                <a:solidFill>
                  <a:schemeClr val="accent2"/>
                </a:solidFill>
                <a:sym typeface="+mn-ea"/>
              </a:rPr>
              <a:t>:</a:t>
            </a:r>
            <a:endParaRPr lang="en-US" altLang="zh-CN" sz="2800">
              <a:solidFill>
                <a:schemeClr val="accent2"/>
              </a:solidFill>
              <a:sym typeface="+mn-ea"/>
            </a:endParaRPr>
          </a:p>
        </p:txBody>
      </p:sp>
      <p:pic>
        <p:nvPicPr>
          <p:cNvPr id="2" name="图片 136"/>
          <p:cNvPicPr>
            <a:picLocks noChangeAspect="1"/>
          </p:cNvPicPr>
          <p:nvPr/>
        </p:nvPicPr>
        <p:blipFill>
          <a:blip r:embed="rId4"/>
          <a:stretch>
            <a:fillRect/>
          </a:stretch>
        </p:blipFill>
        <p:spPr>
          <a:xfrm>
            <a:off x="6223000" y="3298825"/>
            <a:ext cx="6020435" cy="34855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57105" y="3025499"/>
            <a:ext cx="3782695" cy="1136015"/>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03</a:t>
            </a:r>
            <a:endParaRPr lang="en-US" altLang="zh-CN" sz="6600" dirty="0">
              <a:solidFill>
                <a:schemeClr val="bg1"/>
              </a:solidFill>
              <a:cs typeface="+mn-ea"/>
              <a:sym typeface="+mn-lt"/>
            </a:endParaRPr>
          </a:p>
        </p:txBody>
      </p:sp>
      <p:sp>
        <p:nvSpPr>
          <p:cNvPr id="30" name="TextBox 3"/>
          <p:cNvSpPr txBox="1"/>
          <p:nvPr/>
        </p:nvSpPr>
        <p:spPr>
          <a:xfrm>
            <a:off x="1769766" y="3982943"/>
            <a:ext cx="43573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算法时间复杂度分析</a:t>
            </a:r>
            <a:endParaRPr lang="zh-CN" altLang="en-US" sz="36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742714" y="1940878"/>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蛮力法</a:t>
              </a:r>
              <a:endParaRPr lang="zh-CN" altLang="en-US" sz="2800" b="1" dirty="0">
                <a:solidFill>
                  <a:srgbClr val="FFFFFF"/>
                </a:solidFill>
                <a:cs typeface="+mn-ea"/>
                <a:sym typeface="+mn-lt"/>
              </a:endParaRPr>
            </a:p>
          </p:txBody>
        </p:sp>
      </p:grpSp>
      <p:sp>
        <p:nvSpPr>
          <p:cNvPr id="46" name="矩形 45"/>
          <p:cNvSpPr/>
          <p:nvPr/>
        </p:nvSpPr>
        <p:spPr>
          <a:xfrm>
            <a:off x="5122351" y="1036421"/>
            <a:ext cx="5629629" cy="843294"/>
          </a:xfrm>
          <a:prstGeom prst="rect">
            <a:avLst/>
          </a:prstGeom>
        </p:spPr>
        <p:txBody>
          <a:bodyPr wrap="square" lIns="216000" tIns="60953" rIns="1044000" bIns="60953" anchor="b" anchorCtr="1">
            <a:spAutoFit/>
          </a:bodyPr>
          <a:lstStyle/>
          <a:p>
            <a:pPr marL="87630" algn="r">
              <a:lnSpc>
                <a:spcPct val="130000"/>
              </a:lnSpc>
              <a:spcBef>
                <a:spcPts val="800"/>
              </a:spcBef>
            </a:pPr>
            <a:r>
              <a:rPr lang="zh-CN" altLang="en-US" dirty="0"/>
              <a:t>通过两两比对两个点对之间的距离，来找出距离最小的两个点对及其它们的距离</a:t>
            </a:r>
            <a:r>
              <a:rPr lang="zh-CN" altLang="en-US" dirty="0" smtClean="0"/>
              <a:t>。</a:t>
            </a:r>
            <a:endParaRPr lang="zh-CN" altLang="en-US" sz="1335" dirty="0">
              <a:solidFill>
                <a:schemeClr val="tx1">
                  <a:lumMod val="65000"/>
                  <a:lumOff val="35000"/>
                </a:schemeClr>
              </a:solidFill>
              <a:cs typeface="+mn-ea"/>
              <a:sym typeface="+mn-lt"/>
            </a:endParaRPr>
          </a:p>
        </p:txBody>
      </p:sp>
      <p:grpSp>
        <p:nvGrpSpPr>
          <p:cNvPr id="38" name="组合 37"/>
          <p:cNvGrpSpPr/>
          <p:nvPr/>
        </p:nvGrpSpPr>
        <p:grpSpPr>
          <a:xfrm>
            <a:off x="715010" y="2240733"/>
            <a:ext cx="7294880" cy="4667432"/>
            <a:chOff x="583565" y="1066165"/>
            <a:chExt cx="4202981" cy="3017520"/>
          </a:xfrm>
        </p:grpSpPr>
        <p:sp>
          <p:nvSpPr>
            <p:cNvPr id="3" name="椭圆 2"/>
            <p:cNvSpPr/>
            <p:nvPr/>
          </p:nvSpPr>
          <p:spPr>
            <a:xfrm rot="10800000">
              <a:off x="1373505" y="1755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rot="10800000">
              <a:off x="2096135" y="327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rot="10800000">
              <a:off x="1627505" y="200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rot="10800000">
              <a:off x="150050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1461135" y="2771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2183765" y="2429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61390" y="209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3484245" y="1842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519045" y="3064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3405505" y="3385185"/>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3140710" y="209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395287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3357245" y="2302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3865245" y="3152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3317875" y="2858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rot="10800000">
              <a:off x="1627505" y="336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rot="10800000">
              <a:off x="96139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rot="10800000">
              <a:off x="1146175" y="3191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rot="10800000">
              <a:off x="2008505" y="2898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3140710" y="2517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3825875" y="200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360934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583565" y="3940820"/>
              <a:ext cx="4202981" cy="246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5155" y="1066165"/>
              <a:ext cx="11430" cy="301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381885" y="27076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2743835" y="2683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40" name="直接连接符 39"/>
          <p:cNvCxnSpPr>
            <a:stCxn id="29" idx="1"/>
            <a:endCxn id="27" idx="6"/>
          </p:cNvCxnSpPr>
          <p:nvPr/>
        </p:nvCxnSpPr>
        <p:spPr>
          <a:xfrm>
            <a:off x="1821180" y="5643880"/>
            <a:ext cx="705485"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6" idx="5"/>
            <a:endCxn id="25" idx="2"/>
          </p:cNvCxnSpPr>
          <p:nvPr/>
        </p:nvCxnSpPr>
        <p:spPr>
          <a:xfrm>
            <a:off x="4204335" y="5447030"/>
            <a:ext cx="2206625" cy="88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1" idx="2"/>
          </p:cNvCxnSpPr>
          <p:nvPr/>
        </p:nvCxnSpPr>
        <p:spPr>
          <a:xfrm>
            <a:off x="4208145" y="5464175"/>
            <a:ext cx="140462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6" idx="0"/>
            <a:endCxn id="14" idx="5"/>
          </p:cNvCxnSpPr>
          <p:nvPr/>
        </p:nvCxnSpPr>
        <p:spPr>
          <a:xfrm>
            <a:off x="2382520" y="4424045"/>
            <a:ext cx="827405" cy="67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221605" y="4593590"/>
            <a:ext cx="307340" cy="432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2" idx="5"/>
            <a:endCxn id="24" idx="1"/>
          </p:cNvCxnSpPr>
          <p:nvPr/>
        </p:nvCxnSpPr>
        <p:spPr>
          <a:xfrm>
            <a:off x="5283200" y="3950335"/>
            <a:ext cx="26797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6" idx="7"/>
            <a:endCxn id="26" idx="3"/>
          </p:cNvCxnSpPr>
          <p:nvPr/>
        </p:nvCxnSpPr>
        <p:spPr>
          <a:xfrm flipV="1">
            <a:off x="4204335" y="5128895"/>
            <a:ext cx="1278890" cy="222250"/>
          </a:xfrm>
          <a:prstGeom prst="line">
            <a:avLst/>
          </a:prstGeom>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84200" y="2009775"/>
            <a:ext cx="7913370" cy="481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3*#ppt_w"/>
                                          </p:val>
                                        </p:tav>
                                        <p:tav tm="100000">
                                          <p:val>
                                            <p:strVal val="#ppt_w"/>
                                          </p:val>
                                        </p:tav>
                                      </p:tavLst>
                                    </p:anim>
                                    <p:anim calcmode="lin" valueType="num">
                                      <p:cBhvr>
                                        <p:cTn id="13"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500" fill="hold">
                                          <p:stCondLst>
                                            <p:cond delay="0"/>
                                          </p:stCondLst>
                                        </p:cTn>
                                        <p:tgtEl>
                                          <p:spTgt spid="46"/>
                                        </p:tgtEl>
                                        <p:attrNameLst>
                                          <p:attrName>style.visibility</p:attrName>
                                        </p:attrNameLst>
                                      </p:cBhvr>
                                      <p:to>
                                        <p:strVal val="visible"/>
                                      </p:to>
                                    </p:set>
                                    <p:animEffect transition="in" filter="wipe(down)">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2" nodeType="clickEffect">
                                  <p:stCondLst>
                                    <p:cond delay="0"/>
                                  </p:stCondLst>
                                  <p:childTnLst>
                                    <p:animEffect transition="out" filter="blinds(horizontal)">
                                      <p:cBhvr>
                                        <p:cTn id="22" dur="500"/>
                                        <p:tgtEl>
                                          <p:spTgt spid="52"/>
                                        </p:tgtEl>
                                      </p:cBhvr>
                                    </p:animEffect>
                                    <p:set>
                                      <p:cBhvr>
                                        <p:cTn id="23" dur="1" fill="hold">
                                          <p:stCondLst>
                                            <p:cond delay="499"/>
                                          </p:stCondLst>
                                        </p:cTn>
                                        <p:tgtEl>
                                          <p:spTgt spid="5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down)">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42"/>
                                        </p:tgtEl>
                                      </p:cBhvr>
                                    </p:animEffect>
                                    <p:set>
                                      <p:cBhvr>
                                        <p:cTn id="33" dur="1" fill="hold">
                                          <p:stCondLst>
                                            <p:cond delay="499"/>
                                          </p:stCondLst>
                                        </p:cTn>
                                        <p:tgtEl>
                                          <p:spTgt spid="4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down)">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down)">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51"/>
                                        </p:tgtEl>
                                      </p:cBhvr>
                                    </p:animEffect>
                                    <p:set>
                                      <p:cBhvr>
                                        <p:cTn id="53" dur="1" fill="hold">
                                          <p:stCondLst>
                                            <p:cond delay="499"/>
                                          </p:stCondLst>
                                        </p:cTn>
                                        <p:tgtEl>
                                          <p:spTgt spid="5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nodeType="clickEffect">
                                  <p:stCondLst>
                                    <p:cond delay="0"/>
                                  </p:stCondLst>
                                  <p:childTnLst>
                                    <p:animEffect transition="out" filter="wipe(down)">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down)">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down)">
                                      <p:cBhvr>
                                        <p:cTn id="88" dur="5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mph" presetSubtype="0" fill="hold" nodeType="clickEffect">
                                  <p:stCondLst>
                                    <p:cond delay="0"/>
                                  </p:stCondLst>
                                  <p:childTnLst>
                                    <p:animClr clrSpc="hsl" dir="cw">
                                      <p:cBhvr override="childStyle">
                                        <p:cTn id="92" dur="500" fill="hold"/>
                                        <p:tgtEl>
                                          <p:spTgt spid="50"/>
                                        </p:tgtEl>
                                        <p:attrNameLst>
                                          <p:attrName>style.color</p:attrName>
                                        </p:attrNameLst>
                                      </p:cBhvr>
                                      <p:by>
                                        <p:hsl h="7200000" s="0" l="0"/>
                                      </p:by>
                                    </p:animClr>
                                    <p:animClr clrSpc="hsl" dir="cw">
                                      <p:cBhvr>
                                        <p:cTn id="93" dur="500" fill="hold"/>
                                        <p:tgtEl>
                                          <p:spTgt spid="50"/>
                                        </p:tgtEl>
                                        <p:attrNameLst>
                                          <p:attrName>fillcolor</p:attrName>
                                        </p:attrNameLst>
                                      </p:cBhvr>
                                      <p:by>
                                        <p:hsl h="7200000" s="0" l="0"/>
                                      </p:by>
                                    </p:animClr>
                                    <p:animClr clrSpc="hsl" dir="cw">
                                      <p:cBhvr>
                                        <p:cTn id="94" dur="500" fill="hold"/>
                                        <p:tgtEl>
                                          <p:spTgt spid="50"/>
                                        </p:tgtEl>
                                        <p:attrNameLst>
                                          <p:attrName>stroke.color</p:attrName>
                                        </p:attrNameLst>
                                      </p:cBhvr>
                                      <p:by>
                                        <p:hsl h="7200000" s="0" l="0"/>
                                      </p:by>
                                    </p:animClr>
                                    <p:set>
                                      <p:cBhvr>
                                        <p:cTn id="95" dur="5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2" grpId="1" animBg="1"/>
      <p:bldP spid="52" grpId="2"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7630" y="1518285"/>
            <a:ext cx="1989455" cy="521970"/>
          </a:xfrm>
          <a:prstGeom prst="rect">
            <a:avLst/>
          </a:prstGeom>
          <a:noFill/>
        </p:spPr>
        <p:txBody>
          <a:bodyPr wrap="square" rtlCol="0">
            <a:spAutoFit/>
          </a:bodyPr>
          <a:p>
            <a:r>
              <a:rPr lang="zh-CN" altLang="en-US" sz="2800">
                <a:solidFill>
                  <a:schemeClr val="accent1"/>
                </a:solidFill>
              </a:rPr>
              <a:t>蛮力法：</a:t>
            </a:r>
            <a:endParaRPr lang="zh-CN" altLang="en-US" sz="2800">
              <a:solidFill>
                <a:schemeClr val="accent1"/>
              </a:solidFill>
            </a:endParaRPr>
          </a:p>
        </p:txBody>
      </p:sp>
      <p:sp>
        <p:nvSpPr>
          <p:cNvPr id="5" name="文本框 4"/>
          <p:cNvSpPr txBox="1"/>
          <p:nvPr/>
        </p:nvSpPr>
        <p:spPr>
          <a:xfrm>
            <a:off x="111760" y="2079625"/>
            <a:ext cx="4480560" cy="3107690"/>
          </a:xfrm>
          <a:prstGeom prst="rect">
            <a:avLst/>
          </a:prstGeom>
          <a:noFill/>
        </p:spPr>
        <p:txBody>
          <a:bodyPr wrap="square" rtlCol="0">
            <a:spAutoFit/>
          </a:bodyPr>
          <a:p>
            <a:r>
              <a:rPr lang="zh-CN" altLang="en-US" sz="2800"/>
              <a:t>ans=inf;</a:t>
            </a:r>
            <a:endParaRPr lang="zh-CN" altLang="en-US" sz="2800"/>
          </a:p>
          <a:p>
            <a:r>
              <a:rPr lang="zh-CN" altLang="en-US" sz="2800"/>
              <a:t>Point a,b;</a:t>
            </a:r>
            <a:endParaRPr lang="zh-CN" altLang="en-US" sz="2800"/>
          </a:p>
          <a:p>
            <a:r>
              <a:rPr lang="zh-CN" altLang="en-US" sz="2800"/>
              <a:t>for i=0 to i=n-1// n</a:t>
            </a:r>
            <a:endParaRPr lang="zh-CN" altLang="en-US" sz="2800"/>
          </a:p>
          <a:p>
            <a:r>
              <a:rPr lang="zh-CN" altLang="en-US" sz="2800"/>
              <a:t>   for j=i+1 to j=n-1  // n-i</a:t>
            </a:r>
            <a:endParaRPr lang="zh-CN" altLang="en-US" sz="2800"/>
          </a:p>
          <a:p>
            <a:r>
              <a:rPr lang="zh-CN" altLang="en-US" sz="2800"/>
              <a:t>      if ans&gt;dis(p[i],p[j])  </a:t>
            </a:r>
            <a:endParaRPr lang="zh-CN" altLang="en-US" sz="2800"/>
          </a:p>
          <a:p>
            <a:r>
              <a:rPr lang="zh-CN" altLang="en-US" sz="2800"/>
              <a:t>         ans=dis(p[i],p[j])</a:t>
            </a:r>
            <a:endParaRPr lang="zh-CN" altLang="en-US" sz="2800"/>
          </a:p>
          <a:p>
            <a:r>
              <a:rPr lang="zh-CN" altLang="en-US" sz="2800"/>
              <a:t>         a=p[i] b=p[j]</a:t>
            </a:r>
            <a:endParaRPr lang="zh-CN" altLang="en-US" sz="2800"/>
          </a:p>
        </p:txBody>
      </p:sp>
      <p:sp>
        <p:nvSpPr>
          <p:cNvPr id="7" name="文本框 6"/>
          <p:cNvSpPr txBox="1"/>
          <p:nvPr/>
        </p:nvSpPr>
        <p:spPr>
          <a:xfrm>
            <a:off x="5321300" y="959485"/>
            <a:ext cx="4565015" cy="3538220"/>
          </a:xfrm>
          <a:prstGeom prst="rect">
            <a:avLst/>
          </a:prstGeom>
          <a:noFill/>
        </p:spPr>
        <p:txBody>
          <a:bodyPr wrap="square" rtlCol="0">
            <a:spAutoFit/>
          </a:bodyPr>
          <a:p>
            <a:r>
              <a:rPr lang="zh-CN" altLang="en-US" sz="2800">
                <a:solidFill>
                  <a:schemeClr val="accent1">
                    <a:lumMod val="60000"/>
                    <a:lumOff val="40000"/>
                  </a:schemeClr>
                </a:solidFill>
              </a:rPr>
              <a:t>由伪代码我们可以知道，该过程的主要时间复杂度就在两个循环，第一个循环需要执行n次，对于每个i，我们需要执行第2个for循环的次数为n-i次，即第二个循环需要执行总</a:t>
            </a:r>
            <a:r>
              <a:rPr lang="zh-CN" altLang="en-US" sz="2800">
                <a:solidFill>
                  <a:schemeClr val="accent1">
                    <a:lumMod val="60000"/>
                    <a:lumOff val="40000"/>
                  </a:schemeClr>
                </a:solidFill>
              </a:rPr>
              <a:t>次数为</a:t>
            </a:r>
            <a:endParaRPr lang="zh-CN" altLang="en-US" sz="2800"/>
          </a:p>
          <a:p>
            <a:endParaRPr lang="zh-CN" altLang="en-US" sz="2800"/>
          </a:p>
        </p:txBody>
      </p:sp>
      <p:graphicFrame>
        <p:nvGraphicFramePr>
          <p:cNvPr id="9" name="对象 8">
            <a:hlinkClick r:id="" action="ppaction://ole?verb="/>
          </p:cNvPr>
          <p:cNvGraphicFramePr>
            <a:graphicFrameLocks noChangeAspect="1"/>
          </p:cNvGraphicFramePr>
          <p:nvPr/>
        </p:nvGraphicFramePr>
        <p:xfrm>
          <a:off x="5428615" y="3934460"/>
          <a:ext cx="4457700" cy="1252855"/>
        </p:xfrm>
        <a:graphic>
          <a:graphicData uri="http://schemas.openxmlformats.org/presentationml/2006/ole">
            <mc:AlternateContent xmlns:mc="http://schemas.openxmlformats.org/markup-compatibility/2006">
              <mc:Choice xmlns:v="urn:schemas-microsoft-com:vml" Requires="v">
                <p:oleObj spid="_x0000_s1026" name="" r:id="rId1" imgW="1536700" imgH="431800" progId="Equation.KSEE3">
                  <p:embed/>
                </p:oleObj>
              </mc:Choice>
              <mc:Fallback>
                <p:oleObj name="" r:id="rId1" imgW="1536700" imgH="431800" progId="Equation.KSEE3">
                  <p:embed/>
                  <p:pic>
                    <p:nvPicPr>
                      <p:cNvPr id="0" name="图片 1025"/>
                      <p:cNvPicPr/>
                      <p:nvPr/>
                    </p:nvPicPr>
                    <p:blipFill>
                      <a:blip r:embed="rId2"/>
                      <a:stretch>
                        <a:fillRect/>
                      </a:stretch>
                    </p:blipFill>
                    <p:spPr>
                      <a:xfrm>
                        <a:off x="5428615" y="3934460"/>
                        <a:ext cx="4457700" cy="1252855"/>
                      </a:xfrm>
                      <a:prstGeom prst="rect">
                        <a:avLst/>
                      </a:prstGeom>
                    </p:spPr>
                  </p:pic>
                </p:oleObj>
              </mc:Fallback>
            </mc:AlternateContent>
          </a:graphicData>
        </a:graphic>
      </p:graphicFrame>
      <p:sp>
        <p:nvSpPr>
          <p:cNvPr id="10" name="文本框 9"/>
          <p:cNvSpPr txBox="1"/>
          <p:nvPr/>
        </p:nvSpPr>
        <p:spPr>
          <a:xfrm>
            <a:off x="5321300" y="5393055"/>
            <a:ext cx="3396615" cy="953135"/>
          </a:xfrm>
          <a:prstGeom prst="rect">
            <a:avLst/>
          </a:prstGeom>
          <a:noFill/>
        </p:spPr>
        <p:txBody>
          <a:bodyPr wrap="square" rtlCol="0">
            <a:spAutoFit/>
          </a:bodyPr>
          <a:p>
            <a:r>
              <a:rPr lang="zh-CN" altLang="en-US" sz="2800">
                <a:solidFill>
                  <a:schemeClr val="accent1"/>
                </a:solidFill>
              </a:rPr>
              <a:t>所以整个蛮力法的时间复杂度为O(n^2)</a:t>
            </a:r>
            <a:r>
              <a:rPr lang="zh-CN" altLang="en-US" sz="2800">
                <a:solidFill>
                  <a:schemeClr val="accent1">
                    <a:lumMod val="60000"/>
                    <a:lumOff val="40000"/>
                  </a:schemeClr>
                </a:solidFill>
              </a:rPr>
              <a:t>。</a:t>
            </a:r>
            <a:endParaRPr lang="zh-CN" altLang="en-US" sz="2800">
              <a:solidFill>
                <a:schemeClr val="accent1">
                  <a:lumMod val="60000"/>
                  <a:lumOff val="40000"/>
                </a:schemeClr>
              </a:solidFill>
            </a:endParaRPr>
          </a:p>
        </p:txBody>
      </p:sp>
      <p:sp>
        <p:nvSpPr>
          <p:cNvPr id="16" name="燕尾形 28"/>
          <p:cNvSpPr/>
          <p:nvPr/>
        </p:nvSpPr>
        <p:spPr>
          <a:xfrm>
            <a:off x="63754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2" name="燕尾形 28"/>
          <p:cNvSpPr/>
          <p:nvPr/>
        </p:nvSpPr>
        <p:spPr>
          <a:xfrm>
            <a:off x="34036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3" name="燕尾形 28"/>
          <p:cNvSpPr/>
          <p:nvPr/>
        </p:nvSpPr>
        <p:spPr>
          <a:xfrm>
            <a:off x="93472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500"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6" grpId="0" animBg="1"/>
      <p:bldP spid="12" grpId="0" animBg="1"/>
      <p:bldP spid="13" grpId="0" animBg="1"/>
      <p:bldP spid="16" grpId="1" animBg="1"/>
      <p:bldP spid="12" grpId="1" animBg="1"/>
      <p:bldP spid="13" grpId="1" animBg="1"/>
      <p:bldP spid="10" grpId="0"/>
      <p:bldP spid="10"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7630" y="1518285"/>
            <a:ext cx="198945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sp>
        <p:nvSpPr>
          <p:cNvPr id="5" name="文本框 4"/>
          <p:cNvSpPr txBox="1"/>
          <p:nvPr/>
        </p:nvSpPr>
        <p:spPr>
          <a:xfrm>
            <a:off x="111760" y="2079625"/>
            <a:ext cx="4480560" cy="953135"/>
          </a:xfrm>
          <a:prstGeom prst="rect">
            <a:avLst/>
          </a:prstGeom>
          <a:noFill/>
        </p:spPr>
        <p:txBody>
          <a:bodyPr wrap="square" rtlCol="0">
            <a:spAutoFit/>
          </a:bodyPr>
          <a:p>
            <a:r>
              <a:rPr lang="zh-CN" altLang="en-US" sz="2800">
                <a:solidFill>
                  <a:schemeClr val="accent1">
                    <a:lumMod val="60000"/>
                    <a:lumOff val="40000"/>
                  </a:schemeClr>
                </a:solidFill>
              </a:rPr>
              <a:t>对于分治法，我们先分析它conquer过程的时间复杂度</a:t>
            </a:r>
            <a:endParaRPr lang="zh-CN" altLang="en-US" sz="2800"/>
          </a:p>
        </p:txBody>
      </p:sp>
      <p:sp>
        <p:nvSpPr>
          <p:cNvPr id="16" name="燕尾形 28"/>
          <p:cNvSpPr/>
          <p:nvPr/>
        </p:nvSpPr>
        <p:spPr>
          <a:xfrm>
            <a:off x="63754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2" name="燕尾形 28"/>
          <p:cNvSpPr/>
          <p:nvPr/>
        </p:nvSpPr>
        <p:spPr>
          <a:xfrm>
            <a:off x="34036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3" name="燕尾形 28"/>
          <p:cNvSpPr/>
          <p:nvPr/>
        </p:nvSpPr>
        <p:spPr>
          <a:xfrm>
            <a:off x="93472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5" name="文本框 14"/>
          <p:cNvSpPr txBox="1"/>
          <p:nvPr/>
        </p:nvSpPr>
        <p:spPr>
          <a:xfrm>
            <a:off x="5401310" y="4557395"/>
            <a:ext cx="4469130" cy="953135"/>
          </a:xfrm>
          <a:prstGeom prst="rect">
            <a:avLst/>
          </a:prstGeom>
          <a:noFill/>
        </p:spPr>
        <p:txBody>
          <a:bodyPr wrap="square" rtlCol="0">
            <a:spAutoFit/>
          </a:bodyPr>
          <a:p>
            <a:r>
              <a:rPr lang="zh-CN" altLang="en-US" sz="2800">
                <a:solidFill>
                  <a:schemeClr val="accent1">
                    <a:lumMod val="60000"/>
                    <a:lumOff val="40000"/>
                  </a:schemeClr>
                </a:solidFill>
                <a:sym typeface="+mn-ea"/>
              </a:rPr>
              <a:t>当l==r时，我们直接返回inf，此时需要1次操作</a:t>
            </a:r>
            <a:endParaRPr lang="zh-CN" altLang="en-US" sz="2800"/>
          </a:p>
        </p:txBody>
      </p:sp>
      <p:sp>
        <p:nvSpPr>
          <p:cNvPr id="17" name="文本框 16"/>
          <p:cNvSpPr txBox="1"/>
          <p:nvPr/>
        </p:nvSpPr>
        <p:spPr>
          <a:xfrm>
            <a:off x="2072640" y="3032760"/>
            <a:ext cx="5266690" cy="1383665"/>
          </a:xfrm>
          <a:prstGeom prst="rect">
            <a:avLst/>
          </a:prstGeom>
          <a:noFill/>
        </p:spPr>
        <p:txBody>
          <a:bodyPr wrap="square" rtlCol="0">
            <a:spAutoFit/>
          </a:bodyPr>
          <a:p>
            <a:r>
              <a:rPr lang="zh-CN" altLang="en-US" sz="2800">
                <a:solidFill>
                  <a:schemeClr val="accent1">
                    <a:lumMod val="60000"/>
                    <a:lumOff val="40000"/>
                  </a:schemeClr>
                </a:solidFill>
                <a:sym typeface="+mn-ea"/>
              </a:rPr>
              <a:t>当l+1==r时，我们需要计算getdis(p[l],p[r])，并更新ans值，整个过程需要O(1)操作</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500"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bldLvl="0" animBg="1"/>
      <p:bldP spid="12" grpId="0" bldLvl="0" animBg="1"/>
      <p:bldP spid="13" grpId="0" bldLvl="0" animBg="1"/>
      <p:bldP spid="16" grpId="1" animBg="1"/>
      <p:bldP spid="12" grpId="1" animBg="1"/>
      <p:bldP spid="13" grpId="1" animBg="1"/>
      <p:bldP spid="17" grpId="0"/>
      <p:bldP spid="17" grpId="1"/>
      <p:bldP spid="15" grpId="0"/>
      <p:bldP spid="1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7630" y="1518285"/>
            <a:ext cx="198945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sp>
        <p:nvSpPr>
          <p:cNvPr id="7" name="文本框 6"/>
          <p:cNvSpPr txBox="1"/>
          <p:nvPr/>
        </p:nvSpPr>
        <p:spPr>
          <a:xfrm>
            <a:off x="244475" y="2268855"/>
            <a:ext cx="4815840" cy="953135"/>
          </a:xfrm>
          <a:prstGeom prst="rect">
            <a:avLst/>
          </a:prstGeom>
          <a:noFill/>
        </p:spPr>
        <p:txBody>
          <a:bodyPr wrap="square" rtlCol="0">
            <a:spAutoFit/>
          </a:bodyPr>
          <a:p>
            <a:r>
              <a:rPr lang="zh-CN" altLang="en-US" sz="2800">
                <a:solidFill>
                  <a:schemeClr val="accent1">
                    <a:lumMod val="60000"/>
                    <a:lumOff val="40000"/>
                  </a:schemeClr>
                </a:solidFill>
              </a:rPr>
              <a:t>其次我们在分析它的Combine过程所需要的时间</a:t>
            </a:r>
            <a:endParaRPr lang="zh-CN" altLang="en-US" sz="2800">
              <a:solidFill>
                <a:schemeClr val="accent1">
                  <a:lumMod val="60000"/>
                  <a:lumOff val="40000"/>
                </a:schemeClr>
              </a:solidFill>
            </a:endParaRPr>
          </a:p>
        </p:txBody>
      </p:sp>
      <p:sp>
        <p:nvSpPr>
          <p:cNvPr id="16" name="燕尾形 28"/>
          <p:cNvSpPr/>
          <p:nvPr/>
        </p:nvSpPr>
        <p:spPr>
          <a:xfrm>
            <a:off x="63754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2" name="燕尾形 28"/>
          <p:cNvSpPr/>
          <p:nvPr/>
        </p:nvSpPr>
        <p:spPr>
          <a:xfrm>
            <a:off x="34036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13" name="燕尾形 28"/>
          <p:cNvSpPr/>
          <p:nvPr/>
        </p:nvSpPr>
        <p:spPr>
          <a:xfrm>
            <a:off x="934720" y="1518285"/>
            <a:ext cx="297180" cy="452120"/>
          </a:xfrm>
          <a:prstGeom prst="chevron">
            <a:avLst/>
          </a:prstGeom>
          <a:solidFill>
            <a:srgbClr val="007D8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solidFill>
                <a:schemeClr val="bg1"/>
              </a:solidFill>
              <a:cs typeface="+mn-ea"/>
              <a:sym typeface="+mn-lt"/>
            </a:endParaRPr>
          </a:p>
        </p:txBody>
      </p:sp>
      <p:sp>
        <p:nvSpPr>
          <p:cNvPr id="2" name="文本框 1"/>
          <p:cNvSpPr txBox="1"/>
          <p:nvPr/>
        </p:nvSpPr>
        <p:spPr>
          <a:xfrm>
            <a:off x="244475" y="3376295"/>
            <a:ext cx="4410710" cy="1814830"/>
          </a:xfrm>
          <a:prstGeom prst="rect">
            <a:avLst/>
          </a:prstGeom>
          <a:noFill/>
        </p:spPr>
        <p:txBody>
          <a:bodyPr wrap="square" rtlCol="0">
            <a:spAutoFit/>
          </a:bodyPr>
          <a:p>
            <a:r>
              <a:rPr lang="zh-CN" altLang="en-US" sz="2800">
                <a:solidFill>
                  <a:schemeClr val="accent1">
                    <a:lumMod val="60000"/>
                    <a:lumOff val="40000"/>
                  </a:schemeClr>
                </a:solidFill>
                <a:sym typeface="+mn-ea"/>
              </a:rPr>
              <a:t>对数进行merge操作，次过程和归并排序的merge过程是一致的，需要O(n)次操作；</a:t>
            </a:r>
            <a:endParaRPr lang="zh-CN" altLang="en-US" sz="2800"/>
          </a:p>
        </p:txBody>
      </p:sp>
      <p:sp>
        <p:nvSpPr>
          <p:cNvPr id="3" name="文本框 2"/>
          <p:cNvSpPr txBox="1"/>
          <p:nvPr/>
        </p:nvSpPr>
        <p:spPr>
          <a:xfrm>
            <a:off x="340360" y="5274310"/>
            <a:ext cx="4851400" cy="1383665"/>
          </a:xfrm>
          <a:prstGeom prst="rect">
            <a:avLst/>
          </a:prstGeom>
          <a:noFill/>
        </p:spPr>
        <p:txBody>
          <a:bodyPr wrap="square" rtlCol="0">
            <a:spAutoFit/>
          </a:bodyPr>
          <a:p>
            <a:r>
              <a:rPr lang="zh-CN" altLang="en-US" sz="2800">
                <a:solidFill>
                  <a:schemeClr val="accent1">
                    <a:lumMod val="60000"/>
                    <a:lumOff val="40000"/>
                  </a:schemeClr>
                </a:solidFill>
                <a:sym typeface="+mn-ea"/>
              </a:rPr>
              <a:t>储存区间在中点线d内的点，一个循环解决，需要O(n)次操作；</a:t>
            </a:r>
            <a:endParaRPr lang="zh-CN" altLang="en-US" sz="2800"/>
          </a:p>
        </p:txBody>
      </p:sp>
      <p:sp>
        <p:nvSpPr>
          <p:cNvPr id="8" name="文本框 7"/>
          <p:cNvSpPr txBox="1"/>
          <p:nvPr/>
        </p:nvSpPr>
        <p:spPr>
          <a:xfrm>
            <a:off x="5727700" y="2268855"/>
            <a:ext cx="6292215" cy="2245360"/>
          </a:xfrm>
          <a:prstGeom prst="rect">
            <a:avLst/>
          </a:prstGeom>
          <a:noFill/>
        </p:spPr>
        <p:txBody>
          <a:bodyPr wrap="square" rtlCol="0">
            <a:spAutoFit/>
          </a:bodyPr>
          <a:p>
            <a:r>
              <a:rPr lang="zh-CN" altLang="en-US" sz="2800">
                <a:solidFill>
                  <a:schemeClr val="accent1">
                    <a:lumMod val="60000"/>
                    <a:lumOff val="40000"/>
                  </a:schemeClr>
                </a:solidFill>
                <a:sym typeface="+mn-ea"/>
              </a:rPr>
              <a:t>两两比对两个点间的距离，由前面的分析，对于当前的点，我们只需要比较它后面的6个点，最坏情况，我们需要比较6次，所以这个比较过程也是O(n)的时间复杂度；</a:t>
            </a:r>
            <a:endParaRPr lang="zh-CN" altLang="en-US" sz="2800"/>
          </a:p>
        </p:txBody>
      </p:sp>
      <p:sp>
        <p:nvSpPr>
          <p:cNvPr id="14" name="文本框 13"/>
          <p:cNvSpPr txBox="1"/>
          <p:nvPr/>
        </p:nvSpPr>
        <p:spPr>
          <a:xfrm>
            <a:off x="5727700" y="4993005"/>
            <a:ext cx="5339080" cy="1229995"/>
          </a:xfrm>
          <a:prstGeom prst="rect">
            <a:avLst/>
          </a:prstGeom>
          <a:noFill/>
        </p:spPr>
        <p:txBody>
          <a:bodyPr wrap="square" rtlCol="0">
            <a:spAutoFit/>
          </a:bodyPr>
          <a:p>
            <a:r>
              <a:rPr lang="zh-CN" altLang="en-US" sz="2800">
                <a:solidFill>
                  <a:schemeClr val="accent1">
                    <a:lumMod val="60000"/>
                    <a:lumOff val="40000"/>
                  </a:schemeClr>
                </a:solidFill>
                <a:sym typeface="+mn-ea"/>
              </a:rPr>
              <a:t>最后更新答案ans值，和最近点对p1,p2，需要O(1)的时间。</a:t>
            </a:r>
            <a:endParaRPr lang="zh-CN" altLang="en-US">
              <a:solidFill>
                <a:schemeClr val="accent1">
                  <a:lumMod val="60000"/>
                  <a:lumOff val="40000"/>
                </a:schemeClr>
              </a:solidFill>
            </a:endParaRPr>
          </a:p>
          <a:p>
            <a:endParaRPr lang="zh-CN" altLang="en-US"/>
          </a:p>
        </p:txBody>
      </p:sp>
      <p:sp>
        <p:nvSpPr>
          <p:cNvPr id="11" name="文本框 10"/>
          <p:cNvSpPr txBox="1"/>
          <p:nvPr/>
        </p:nvSpPr>
        <p:spPr>
          <a:xfrm>
            <a:off x="3253105" y="1087120"/>
            <a:ext cx="7437120" cy="953135"/>
          </a:xfrm>
          <a:prstGeom prst="rect">
            <a:avLst/>
          </a:prstGeom>
          <a:noFill/>
        </p:spPr>
        <p:txBody>
          <a:bodyPr wrap="square" rtlCol="0">
            <a:spAutoFit/>
          </a:bodyPr>
          <a:p>
            <a:r>
              <a:rPr lang="zh-CN" altLang="en-US" sz="2800">
                <a:solidFill>
                  <a:schemeClr val="accent1"/>
                </a:solidFill>
              </a:rPr>
              <a:t>所以分治法的时间复杂为T(n)=2T(n/2)+O(n)。</a:t>
            </a:r>
            <a:endParaRPr lang="zh-CN" altLang="en-US" sz="2800">
              <a:solidFill>
                <a:schemeClr val="accent1"/>
              </a:solidFill>
            </a:endParaRPr>
          </a:p>
          <a:p>
            <a:r>
              <a:rPr lang="zh-CN" altLang="en-US" sz="2800">
                <a:solidFill>
                  <a:schemeClr val="accent1"/>
                </a:solidFill>
              </a:rPr>
              <a:t>根据主定理法，分治法的时间复杂度为nlog(n)。</a:t>
            </a:r>
            <a:endParaRPr lang="zh-CN" altLang="en-US" sz="28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6" grpId="1" animBg="1"/>
      <p:bldP spid="12" grpId="1" animBg="1"/>
      <p:bldP spid="13" grpId="1" animBg="1"/>
      <p:bldP spid="2" grpId="0"/>
      <p:bldP spid="2" grpId="1"/>
      <p:bldP spid="3" grpId="0"/>
      <p:bldP spid="3" grpId="1"/>
      <p:bldP spid="8" grpId="0"/>
      <p:bldP spid="8" grpId="1"/>
      <p:bldP spid="14" grpId="0"/>
      <p:bldP spid="14" grpId="1"/>
      <p:bldP spid="11" grpId="0"/>
      <p:bldP spid="1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57105" y="3025499"/>
            <a:ext cx="3782695" cy="1136015"/>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04</a:t>
            </a:r>
            <a:endParaRPr lang="en-US" altLang="zh-CN" sz="6600" dirty="0">
              <a:solidFill>
                <a:schemeClr val="bg1"/>
              </a:solidFill>
              <a:cs typeface="+mn-ea"/>
              <a:sym typeface="+mn-lt"/>
            </a:endParaRPr>
          </a:p>
        </p:txBody>
      </p:sp>
      <p:sp>
        <p:nvSpPr>
          <p:cNvPr id="30" name="TextBox 3"/>
          <p:cNvSpPr txBox="1"/>
          <p:nvPr/>
        </p:nvSpPr>
        <p:spPr>
          <a:xfrm>
            <a:off x="2226966" y="3982943"/>
            <a:ext cx="3442970" cy="674370"/>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实验结果与分析</a:t>
            </a:r>
            <a:endParaRPr lang="zh-CN" altLang="en-US" sz="3600" b="1" dirty="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nodePh="1">
                                  <p:stCondLst>
                                    <p:cond delay="0"/>
                                  </p:stCondLst>
                                  <p:endCondLst>
                                    <p:cond evt="begin" delay="0">
                                      <p:tn val="11"/>
                                    </p:cond>
                                  </p:end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7" name="文本框 6"/>
          <p:cNvSpPr txBox="1"/>
          <p:nvPr/>
        </p:nvSpPr>
        <p:spPr>
          <a:xfrm>
            <a:off x="7121525" y="5191760"/>
            <a:ext cx="4622800" cy="1383665"/>
          </a:xfrm>
          <a:prstGeom prst="rect">
            <a:avLst/>
          </a:prstGeom>
          <a:noFill/>
        </p:spPr>
        <p:txBody>
          <a:bodyPr wrap="square" rtlCol="0">
            <a:spAutoFit/>
          </a:bodyPr>
          <a:p>
            <a:r>
              <a:rPr lang="zh-CN" altLang="en-US" sz="2800">
                <a:solidFill>
                  <a:schemeClr val="accent1">
                    <a:lumMod val="60000"/>
                    <a:lumOff val="40000"/>
                  </a:schemeClr>
                </a:solidFill>
              </a:rPr>
              <a:t>通过对比，我们可以看到，结果是一致的。这说明了分治算法的正确性。</a:t>
            </a:r>
            <a:endParaRPr lang="zh-CN" altLang="en-US" sz="2800">
              <a:solidFill>
                <a:schemeClr val="accent1">
                  <a:lumMod val="60000"/>
                  <a:lumOff val="40000"/>
                </a:schemeClr>
              </a:solidFill>
            </a:endParaRPr>
          </a:p>
        </p:txBody>
      </p:sp>
      <p:pic>
        <p:nvPicPr>
          <p:cNvPr id="2" name="图片 110"/>
          <p:cNvPicPr>
            <a:picLocks noChangeAspect="1"/>
          </p:cNvPicPr>
          <p:nvPr/>
        </p:nvPicPr>
        <p:blipFill>
          <a:blip r:embed="rId2"/>
          <a:stretch>
            <a:fillRect/>
          </a:stretch>
        </p:blipFill>
        <p:spPr>
          <a:xfrm>
            <a:off x="5514340" y="1769745"/>
            <a:ext cx="6775450" cy="2435225"/>
          </a:xfrm>
          <a:prstGeom prst="rect">
            <a:avLst/>
          </a:prstGeom>
          <a:noFill/>
          <a:ln w="9525">
            <a:noFill/>
          </a:ln>
        </p:spPr>
      </p:pic>
      <p:pic>
        <p:nvPicPr>
          <p:cNvPr id="3" name="图片 111"/>
          <p:cNvPicPr>
            <a:picLocks noChangeAspect="1"/>
          </p:cNvPicPr>
          <p:nvPr/>
        </p:nvPicPr>
        <p:blipFill>
          <a:blip r:embed="rId3"/>
          <a:stretch>
            <a:fillRect/>
          </a:stretch>
        </p:blipFill>
        <p:spPr>
          <a:xfrm>
            <a:off x="2695575" y="2854325"/>
            <a:ext cx="6801485" cy="2337435"/>
          </a:xfrm>
          <a:prstGeom prst="rect">
            <a:avLst/>
          </a:prstGeom>
          <a:noFill/>
          <a:ln w="9525">
            <a:noFill/>
          </a:ln>
        </p:spPr>
      </p:pic>
      <p:pic>
        <p:nvPicPr>
          <p:cNvPr id="4" name="图片 128"/>
          <p:cNvPicPr>
            <a:picLocks noChangeAspect="1"/>
          </p:cNvPicPr>
          <p:nvPr/>
        </p:nvPicPr>
        <p:blipFill>
          <a:blip r:embed="rId4"/>
          <a:stretch>
            <a:fillRect/>
          </a:stretch>
        </p:blipFill>
        <p:spPr>
          <a:xfrm>
            <a:off x="315595" y="4470400"/>
            <a:ext cx="6557010" cy="2337435"/>
          </a:xfrm>
          <a:prstGeom prst="rect">
            <a:avLst/>
          </a:prstGeom>
          <a:noFill/>
          <a:ln w="9525">
            <a:noFill/>
          </a:ln>
        </p:spPr>
      </p:pic>
      <p:sp>
        <p:nvSpPr>
          <p:cNvPr id="8" name="文本框 7"/>
          <p:cNvSpPr txBox="1"/>
          <p:nvPr/>
        </p:nvSpPr>
        <p:spPr>
          <a:xfrm>
            <a:off x="566420" y="768985"/>
            <a:ext cx="5625465" cy="1383665"/>
          </a:xfrm>
          <a:prstGeom prst="rect">
            <a:avLst/>
          </a:prstGeom>
          <a:noFill/>
        </p:spPr>
        <p:txBody>
          <a:bodyPr wrap="square" rtlCol="0">
            <a:spAutoFit/>
          </a:bodyPr>
          <a:p>
            <a:r>
              <a:rPr lang="zh-CN" altLang="en-US" sz="2800">
                <a:solidFill>
                  <a:schemeClr val="accent1">
                    <a:lumMod val="60000"/>
                    <a:lumOff val="40000"/>
                  </a:schemeClr>
                </a:solidFill>
                <a:sym typeface="+mn-ea"/>
              </a:rPr>
              <a:t>下面是用暴力法和分治法分别在1000、2000、5000数据规模下得到的最近点对和他们的距离</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par>
                                <p:cTn id="8" presetID="21" presetClass="entr" presetSubtype="1" fill="hold" nodeType="withEffect">
                                  <p:stCondLst>
                                    <p:cond delay="0"/>
                                  </p:stCondLst>
                                  <p:childTnLst>
                                    <p:set>
                                      <p:cBhvr>
                                        <p:cTn id="9" dur="1000" fill="hold">
                                          <p:stCondLst>
                                            <p:cond delay="0"/>
                                          </p:stCondLst>
                                        </p:cTn>
                                        <p:tgtEl>
                                          <p:spTgt spid="18"/>
                                        </p:tgtEl>
                                        <p:attrNameLst>
                                          <p:attrName>style.visibility</p:attrName>
                                        </p:attrNameLst>
                                      </p:cBhvr>
                                      <p:to>
                                        <p:strVal val="visible"/>
                                      </p:to>
                                    </p:set>
                                    <p:animEffect transition="in" filter="wheel(1)">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animBg="1"/>
      <p:bldP spid="8" grpId="0"/>
      <p:bldP spid="8" grpId="1"/>
      <p:bldP spid="7" grpId="0"/>
      <p:bldP spid="7"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673735" y="1493520"/>
            <a:ext cx="10046335" cy="1383665"/>
          </a:xfrm>
          <a:prstGeom prst="rect">
            <a:avLst/>
          </a:prstGeom>
          <a:noFill/>
        </p:spPr>
        <p:txBody>
          <a:bodyPr wrap="square" rtlCol="0">
            <a:spAutoFit/>
          </a:bodyPr>
          <a:p>
            <a:r>
              <a:rPr lang="zh-CN" altLang="en-US" sz="2800">
                <a:solidFill>
                  <a:schemeClr val="accent1">
                    <a:lumMod val="60000"/>
                    <a:lumOff val="40000"/>
                  </a:schemeClr>
                </a:solidFill>
                <a:sym typeface="+mn-ea"/>
              </a:rPr>
              <a:t>我们取100000到1000000的数据来实验，在这个范围内取10组数据规模，观察记录蛮力法在这个过程所需要的时间，并和理论时间做比较。得到的实验数据结果如下所示</a:t>
            </a:r>
            <a:endParaRPr lang="zh-CN" altLang="en-US" sz="2800"/>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pic>
        <p:nvPicPr>
          <p:cNvPr id="2" name="图片 -2147482582"/>
          <p:cNvPicPr>
            <a:picLocks noChangeAspect="1"/>
          </p:cNvPicPr>
          <p:nvPr/>
        </p:nvPicPr>
        <p:blipFill>
          <a:blip r:embed="rId2"/>
          <a:stretch>
            <a:fillRect/>
          </a:stretch>
        </p:blipFill>
        <p:spPr>
          <a:xfrm>
            <a:off x="353060" y="3837940"/>
            <a:ext cx="5829935" cy="2952115"/>
          </a:xfrm>
          <a:prstGeom prst="rect">
            <a:avLst/>
          </a:prstGeom>
          <a:noFill/>
          <a:ln w="9525">
            <a:noFill/>
          </a:ln>
        </p:spPr>
      </p:pic>
      <p:pic>
        <p:nvPicPr>
          <p:cNvPr id="3" name="图片 153"/>
          <p:cNvPicPr>
            <a:picLocks noChangeAspect="1"/>
          </p:cNvPicPr>
          <p:nvPr/>
        </p:nvPicPr>
        <p:blipFill>
          <a:blip r:embed="rId3"/>
          <a:stretch>
            <a:fillRect/>
          </a:stretch>
        </p:blipFill>
        <p:spPr>
          <a:xfrm>
            <a:off x="6182995" y="2877185"/>
            <a:ext cx="6017260" cy="3101340"/>
          </a:xfrm>
          <a:prstGeom prst="rect">
            <a:avLst/>
          </a:prstGeom>
          <a:noFill/>
          <a:ln w="9525">
            <a:noFill/>
          </a:ln>
        </p:spPr>
      </p:pic>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蛮力法</a:t>
            </a:r>
            <a:endParaRPr lang="zh-CN" altLang="en-US" sz="280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500"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500"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0"/>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323850" y="1504315"/>
            <a:ext cx="8549640" cy="953135"/>
          </a:xfrm>
          <a:prstGeom prst="rect">
            <a:avLst/>
          </a:prstGeom>
          <a:noFill/>
        </p:spPr>
        <p:txBody>
          <a:bodyPr wrap="square" rtlCol="0">
            <a:spAutoFit/>
          </a:bodyPr>
          <a:p>
            <a:r>
              <a:rPr lang="zh-CN" altLang="en-US" sz="2800">
                <a:solidFill>
                  <a:schemeClr val="accent1">
                    <a:lumMod val="60000"/>
                    <a:lumOff val="40000"/>
                  </a:schemeClr>
                </a:solidFill>
                <a:sym typeface="+mn-ea"/>
              </a:rPr>
              <a:t>得到的表格数据如下，统计各数据规模下的实际时间，以及对应的理论时间</a:t>
            </a:r>
            <a:endParaRPr lang="zh-CN" altLang="en-US" sz="2800"/>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蛮力法</a:t>
            </a:r>
            <a:endParaRPr lang="zh-CN" altLang="en-US" sz="2800">
              <a:solidFill>
                <a:schemeClr val="accent1"/>
              </a:solidFill>
            </a:endParaRPr>
          </a:p>
        </p:txBody>
      </p:sp>
      <p:pic>
        <p:nvPicPr>
          <p:cNvPr id="2" name="图片 156"/>
          <p:cNvPicPr>
            <a:picLocks noChangeAspect="1"/>
          </p:cNvPicPr>
          <p:nvPr/>
        </p:nvPicPr>
        <p:blipFill>
          <a:blip r:embed="rId2"/>
          <a:stretch>
            <a:fillRect/>
          </a:stretch>
        </p:blipFill>
        <p:spPr>
          <a:xfrm>
            <a:off x="323850" y="2902585"/>
            <a:ext cx="8167370" cy="815340"/>
          </a:xfrm>
          <a:prstGeom prst="rect">
            <a:avLst/>
          </a:prstGeom>
          <a:noFill/>
          <a:ln w="9525">
            <a:noFill/>
          </a:ln>
        </p:spPr>
      </p:pic>
      <p:pic>
        <p:nvPicPr>
          <p:cNvPr id="3" name="图片 155"/>
          <p:cNvPicPr>
            <a:picLocks noChangeAspect="1"/>
          </p:cNvPicPr>
          <p:nvPr/>
        </p:nvPicPr>
        <p:blipFill>
          <a:blip r:embed="rId3"/>
          <a:stretch>
            <a:fillRect/>
          </a:stretch>
        </p:blipFill>
        <p:spPr>
          <a:xfrm>
            <a:off x="324485" y="3789680"/>
            <a:ext cx="8166735" cy="869315"/>
          </a:xfrm>
          <a:prstGeom prst="rect">
            <a:avLst/>
          </a:prstGeom>
          <a:noFill/>
          <a:ln w="9525">
            <a:noFill/>
          </a:ln>
        </p:spPr>
      </p:pic>
      <p:sp>
        <p:nvSpPr>
          <p:cNvPr id="4" name="文本框 3"/>
          <p:cNvSpPr txBox="1"/>
          <p:nvPr/>
        </p:nvSpPr>
        <p:spPr>
          <a:xfrm>
            <a:off x="324485" y="4892675"/>
            <a:ext cx="9045575" cy="1383665"/>
          </a:xfrm>
          <a:prstGeom prst="rect">
            <a:avLst/>
          </a:prstGeom>
          <a:noFill/>
        </p:spPr>
        <p:txBody>
          <a:bodyPr wrap="square" rtlCol="0">
            <a:spAutoFit/>
          </a:bodyPr>
          <a:p>
            <a:r>
              <a:rPr lang="zh-CN" altLang="en-US" sz="2800">
                <a:solidFill>
                  <a:schemeClr val="accent1">
                    <a:lumMod val="60000"/>
                    <a:lumOff val="40000"/>
                  </a:schemeClr>
                </a:solidFill>
              </a:rPr>
              <a:t>其中理论时间的计算方法是，取100000这个数据规模的点对应的实际时间作为理论时间，后面的理论时间则以改理论时间乘以相应的数据规模之比的平方所得到的。</a:t>
            </a:r>
            <a:endParaRPr lang="zh-CN" altLang="en-US" sz="2800">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1"/>
      <p:bldP spid="4" grpId="0"/>
      <p:bldP spid="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673735" y="1493520"/>
            <a:ext cx="10046335" cy="1383665"/>
          </a:xfrm>
          <a:prstGeom prst="rect">
            <a:avLst/>
          </a:prstGeom>
          <a:noFill/>
        </p:spPr>
        <p:txBody>
          <a:bodyPr wrap="square" rtlCol="0">
            <a:spAutoFit/>
          </a:bodyPr>
          <a:p>
            <a:r>
              <a:rPr lang="zh-CN" altLang="en-US" sz="2800">
                <a:solidFill>
                  <a:schemeClr val="accent1">
                    <a:lumMod val="60000"/>
                    <a:lumOff val="40000"/>
                  </a:schemeClr>
                </a:solidFill>
                <a:sym typeface="+mn-ea"/>
              </a:rPr>
              <a:t>相对误差计算，我们可以看到，实际时间和理论时间的吻合度非常的高，通过数据计算，其各个数据规模的相对误差如下表所示，最高误差为1.5%，而大部分误差0.5%到1.0%范围内。</a:t>
            </a:r>
            <a:endParaRPr lang="zh-CN" altLang="en-US" sz="2800">
              <a:solidFill>
                <a:schemeClr val="accent1">
                  <a:lumMod val="60000"/>
                  <a:lumOff val="40000"/>
                </a:schemeClr>
              </a:solidFill>
              <a:sym typeface="+mn-ea"/>
            </a:endParaRPr>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蛮力法</a:t>
            </a:r>
            <a:endParaRPr lang="zh-CN" altLang="en-US" sz="2800">
              <a:solidFill>
                <a:schemeClr val="accent1"/>
              </a:solidFill>
            </a:endParaRPr>
          </a:p>
        </p:txBody>
      </p:sp>
      <p:pic>
        <p:nvPicPr>
          <p:cNvPr id="2" name="图片 159"/>
          <p:cNvPicPr>
            <a:picLocks noChangeAspect="1"/>
          </p:cNvPicPr>
          <p:nvPr/>
        </p:nvPicPr>
        <p:blipFill>
          <a:blip r:embed="rId2"/>
          <a:stretch>
            <a:fillRect/>
          </a:stretch>
        </p:blipFill>
        <p:spPr>
          <a:xfrm>
            <a:off x="739140" y="3300095"/>
            <a:ext cx="7247890" cy="890270"/>
          </a:xfrm>
          <a:prstGeom prst="rect">
            <a:avLst/>
          </a:prstGeom>
          <a:noFill/>
          <a:ln w="9525">
            <a:noFill/>
          </a:ln>
        </p:spPr>
      </p:pic>
      <p:pic>
        <p:nvPicPr>
          <p:cNvPr id="3" name="图片 161"/>
          <p:cNvPicPr>
            <a:picLocks noChangeAspect="1"/>
          </p:cNvPicPr>
          <p:nvPr/>
        </p:nvPicPr>
        <p:blipFill>
          <a:blip r:embed="rId3"/>
          <a:stretch>
            <a:fillRect/>
          </a:stretch>
        </p:blipFill>
        <p:spPr>
          <a:xfrm>
            <a:off x="739140" y="4613910"/>
            <a:ext cx="7247255" cy="9448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57"/>
          <p:cNvPicPr>
            <a:picLocks noChangeAspect="1"/>
          </p:cNvPicPr>
          <p:nvPr/>
        </p:nvPicPr>
        <p:blipFill>
          <a:blip r:embed="rId1"/>
          <a:stretch>
            <a:fillRect/>
          </a:stretch>
        </p:blipFill>
        <p:spPr>
          <a:xfrm>
            <a:off x="3622675" y="2426970"/>
            <a:ext cx="8702040" cy="4035425"/>
          </a:xfrm>
          <a:prstGeom prst="rect">
            <a:avLst/>
          </a:prstGeom>
          <a:noFill/>
          <a:ln w="9525">
            <a:noFill/>
          </a:ln>
        </p:spPr>
      </p:pic>
      <p:sp>
        <p:nvSpPr>
          <p:cNvPr id="8" name="文本框 7"/>
          <p:cNvSpPr txBox="1"/>
          <p:nvPr/>
        </p:nvSpPr>
        <p:spPr>
          <a:xfrm>
            <a:off x="447040" y="1665605"/>
            <a:ext cx="7174865" cy="953135"/>
          </a:xfrm>
          <a:prstGeom prst="rect">
            <a:avLst/>
          </a:prstGeom>
          <a:noFill/>
        </p:spPr>
        <p:txBody>
          <a:bodyPr wrap="square" rtlCol="0">
            <a:spAutoFit/>
          </a:bodyPr>
          <a:p>
            <a:r>
              <a:rPr lang="zh-CN" altLang="en-US" sz="2800">
                <a:solidFill>
                  <a:schemeClr val="accent1">
                    <a:lumMod val="60000"/>
                    <a:lumOff val="40000"/>
                  </a:schemeClr>
                </a:solidFill>
                <a:sym typeface="+mn-ea"/>
              </a:rPr>
              <a:t>整理成图像，我们可以看到，实际消耗时间和理论消耗时间的基本重合</a:t>
            </a:r>
            <a:r>
              <a:rPr lang="zh-CN" altLang="en-US" sz="2800">
                <a:solidFill>
                  <a:schemeClr val="accent1">
                    <a:lumMod val="60000"/>
                    <a:lumOff val="40000"/>
                  </a:schemeClr>
                </a:solidFill>
                <a:sym typeface="+mn-ea"/>
              </a:rPr>
              <a:t>。</a:t>
            </a:r>
            <a:endParaRPr lang="zh-CN" altLang="en-US" sz="2800">
              <a:solidFill>
                <a:schemeClr val="accent1">
                  <a:lumMod val="60000"/>
                  <a:lumOff val="40000"/>
                </a:schemeClr>
              </a:solidFill>
              <a:sym typeface="+mn-ea"/>
            </a:endParaRPr>
          </a:p>
        </p:txBody>
      </p:sp>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蛮力法</a:t>
            </a:r>
            <a:endParaRPr lang="zh-CN" altLang="en-US" sz="2800">
              <a:solidFill>
                <a:schemeClr val="accent1"/>
              </a:solidFill>
            </a:endParaRPr>
          </a:p>
        </p:txBody>
      </p:sp>
      <p:sp>
        <p:nvSpPr>
          <p:cNvPr id="7" name="文本框 6"/>
          <p:cNvSpPr txBox="1"/>
          <p:nvPr/>
        </p:nvSpPr>
        <p:spPr>
          <a:xfrm>
            <a:off x="447040" y="2890520"/>
            <a:ext cx="3646805" cy="3107690"/>
          </a:xfrm>
          <a:prstGeom prst="rect">
            <a:avLst/>
          </a:prstGeom>
          <a:noFill/>
        </p:spPr>
        <p:txBody>
          <a:bodyPr wrap="square" rtlCol="0">
            <a:spAutoFit/>
          </a:bodyPr>
          <a:p>
            <a:r>
              <a:rPr lang="zh-CN" altLang="en-US" sz="2800">
                <a:solidFill>
                  <a:schemeClr val="accent1">
                    <a:lumMod val="60000"/>
                    <a:lumOff val="40000"/>
                  </a:schemeClr>
                </a:solidFill>
                <a:sym typeface="+mn-ea"/>
              </a:rPr>
              <a:t>实际消耗实际用多项式拟合后，是一个二次函数图像，与蛮力法</a:t>
            </a:r>
            <a:r>
              <a:rPr lang="zh-CN" altLang="en-US" sz="2800">
                <a:solidFill>
                  <a:schemeClr val="accent1">
                    <a:lumMod val="60000"/>
                    <a:lumOff val="40000"/>
                  </a:schemeClr>
                </a:solidFill>
                <a:sym typeface="+mn-ea"/>
              </a:rPr>
              <a:t>O(n^2)的时间复杂度吻合，且其拟合的图像也和实际图像基本吻合</a:t>
            </a:r>
            <a:endParaRPr lang="zh-CN" altLang="en-US" sz="2800">
              <a:solidFill>
                <a:schemeClr val="accent1">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 grpId="0"/>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673735" y="1493520"/>
            <a:ext cx="10046335" cy="1383665"/>
          </a:xfrm>
          <a:prstGeom prst="rect">
            <a:avLst/>
          </a:prstGeom>
          <a:noFill/>
        </p:spPr>
        <p:txBody>
          <a:bodyPr wrap="square" rtlCol="0">
            <a:spAutoFit/>
          </a:bodyPr>
          <a:p>
            <a:r>
              <a:rPr lang="zh-CN" altLang="en-US" sz="2800">
                <a:solidFill>
                  <a:schemeClr val="accent1">
                    <a:lumMod val="60000"/>
                    <a:lumOff val="40000"/>
                  </a:schemeClr>
                </a:solidFill>
                <a:sym typeface="+mn-ea"/>
              </a:rPr>
              <a:t>我们取100000到1000000的数据来实验，在这个范围内取10组数据规模，观察记录分治法在这个过程所需要的时间，每个数据规模我们重复50次，取50次计算的平均时间。</a:t>
            </a:r>
            <a:endParaRPr lang="zh-CN" altLang="en-US" sz="2800"/>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pic>
        <p:nvPicPr>
          <p:cNvPr id="2" name="图片 172"/>
          <p:cNvPicPr>
            <a:picLocks noChangeAspect="1"/>
          </p:cNvPicPr>
          <p:nvPr/>
        </p:nvPicPr>
        <p:blipFill>
          <a:blip r:embed="rId2"/>
          <a:stretch>
            <a:fillRect/>
          </a:stretch>
        </p:blipFill>
        <p:spPr>
          <a:xfrm>
            <a:off x="227330" y="2957195"/>
            <a:ext cx="4933950" cy="3644900"/>
          </a:xfrm>
          <a:prstGeom prst="rect">
            <a:avLst/>
          </a:prstGeom>
          <a:noFill/>
          <a:ln w="9525">
            <a:noFill/>
          </a:ln>
        </p:spPr>
      </p:pic>
      <p:pic>
        <p:nvPicPr>
          <p:cNvPr id="3" name="图片 174"/>
          <p:cNvPicPr>
            <a:picLocks noChangeAspect="1"/>
          </p:cNvPicPr>
          <p:nvPr/>
        </p:nvPicPr>
        <p:blipFill>
          <a:blip r:embed="rId3"/>
          <a:stretch>
            <a:fillRect/>
          </a:stretch>
        </p:blipFill>
        <p:spPr>
          <a:xfrm>
            <a:off x="5685790" y="2957195"/>
            <a:ext cx="4956810" cy="36537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500"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1836785"/>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28600" y="1153535"/>
            <a:ext cx="1905000" cy="772120"/>
          </a:xfrm>
          <a:prstGeom prst="rect">
            <a:avLst/>
          </a:prstGeom>
        </p:spPr>
        <p:txBody>
          <a:bodyPr wrap="square" lIns="121907" tIns="60953" rIns="121907" bIns="60953">
            <a:spAutoFit/>
          </a:bodyPr>
          <a:lstStyle/>
          <a:p>
            <a:pPr algn="r">
              <a:lnSpc>
                <a:spcPct val="130000"/>
              </a:lnSpc>
              <a:spcBef>
                <a:spcPts val="800"/>
              </a:spcBef>
            </a:pPr>
            <a:r>
              <a:rPr lang="zh-CN" altLang="en-US" sz="3600" dirty="0" smtClean="0"/>
              <a:t>伪代码</a:t>
            </a:r>
            <a:endParaRPr lang="zh-CN" altLang="en-US" sz="3600" dirty="0">
              <a:solidFill>
                <a:schemeClr val="tx1">
                  <a:lumMod val="65000"/>
                  <a:lumOff val="35000"/>
                </a:schemeClr>
              </a:solidFill>
              <a:cs typeface="+mn-ea"/>
              <a:sym typeface="+mn-lt"/>
            </a:endParaRPr>
          </a:p>
        </p:txBody>
      </p:sp>
      <p:grpSp>
        <p:nvGrpSpPr>
          <p:cNvPr id="24"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蛮力法</a:t>
              </a:r>
              <a:endParaRPr lang="zh-CN" altLang="en-US" sz="2800" b="1" dirty="0">
                <a:solidFill>
                  <a:srgbClr val="FFFFFF"/>
                </a:solidFill>
                <a:cs typeface="+mn-ea"/>
                <a:sym typeface="+mn-lt"/>
              </a:endParaRPr>
            </a:p>
          </p:txBody>
        </p:sp>
      </p:grpSp>
      <p:sp>
        <p:nvSpPr>
          <p:cNvPr id="28" name="矩形 27"/>
          <p:cNvSpPr/>
          <p:nvPr/>
        </p:nvSpPr>
        <p:spPr>
          <a:xfrm>
            <a:off x="5862" y="2520036"/>
            <a:ext cx="5538696" cy="3570194"/>
          </a:xfrm>
          <a:prstGeom prst="rect">
            <a:avLst/>
          </a:prstGeom>
        </p:spPr>
        <p:txBody>
          <a:bodyPr wrap="square" lIns="121907" tIns="60953" rIns="121907" bIns="60953">
            <a:spAutoFit/>
          </a:bodyPr>
          <a:lstStyle/>
          <a:p>
            <a:r>
              <a:rPr lang="en-US" altLang="zh-CN" sz="2800" dirty="0" err="1">
                <a:latin typeface="+mj-ea"/>
                <a:ea typeface="+mj-ea"/>
              </a:rPr>
              <a:t>ans</a:t>
            </a:r>
            <a:r>
              <a:rPr lang="en-US" altLang="zh-CN" sz="2800" dirty="0">
                <a:latin typeface="+mj-ea"/>
                <a:ea typeface="+mj-ea"/>
              </a:rPr>
              <a:t>=</a:t>
            </a:r>
            <a:r>
              <a:rPr lang="en-US" altLang="zh-CN" sz="2800" dirty="0" err="1">
                <a:latin typeface="+mj-ea"/>
                <a:ea typeface="+mj-ea"/>
              </a:rPr>
              <a:t>inf</a:t>
            </a:r>
            <a:r>
              <a:rPr lang="en-US" altLang="zh-CN" sz="2800" dirty="0">
                <a:latin typeface="+mj-ea"/>
                <a:ea typeface="+mj-ea"/>
              </a:rPr>
              <a:t>;</a:t>
            </a:r>
            <a:endParaRPr lang="en-US" altLang="zh-CN" sz="2800" dirty="0">
              <a:latin typeface="+mj-ea"/>
              <a:ea typeface="+mj-ea"/>
            </a:endParaRPr>
          </a:p>
          <a:p>
            <a:r>
              <a:rPr lang="en-US" altLang="zh-CN" sz="2800" dirty="0">
                <a:latin typeface="+mj-ea"/>
                <a:ea typeface="+mj-ea"/>
              </a:rPr>
              <a:t>Point </a:t>
            </a:r>
            <a:r>
              <a:rPr lang="en-US" altLang="zh-CN" sz="2800" dirty="0" err="1">
                <a:latin typeface="+mj-ea"/>
                <a:ea typeface="+mj-ea"/>
              </a:rPr>
              <a:t>a,b</a:t>
            </a:r>
            <a:r>
              <a:rPr lang="en-US" altLang="zh-CN" sz="2800" dirty="0">
                <a:latin typeface="+mj-ea"/>
                <a:ea typeface="+mj-ea"/>
              </a:rPr>
              <a:t>;</a:t>
            </a:r>
            <a:endParaRPr lang="en-US" altLang="zh-CN" sz="2800" dirty="0">
              <a:latin typeface="+mj-ea"/>
              <a:ea typeface="+mj-ea"/>
            </a:endParaRPr>
          </a:p>
          <a:p>
            <a:r>
              <a:rPr lang="en-US" altLang="zh-CN" sz="2800" dirty="0">
                <a:latin typeface="+mj-ea"/>
                <a:ea typeface="+mj-ea"/>
              </a:rPr>
              <a:t>for </a:t>
            </a:r>
            <a:r>
              <a:rPr lang="en-US" altLang="zh-CN" sz="2800" dirty="0" err="1">
                <a:latin typeface="+mj-ea"/>
                <a:ea typeface="+mj-ea"/>
              </a:rPr>
              <a:t>i</a:t>
            </a:r>
            <a:r>
              <a:rPr lang="en-US" altLang="zh-CN" sz="2800" dirty="0">
                <a:latin typeface="+mj-ea"/>
                <a:ea typeface="+mj-ea"/>
              </a:rPr>
              <a:t>=0 to </a:t>
            </a:r>
            <a:r>
              <a:rPr lang="en-US" altLang="zh-CN" sz="2800" dirty="0" err="1">
                <a:latin typeface="+mj-ea"/>
                <a:ea typeface="+mj-ea"/>
              </a:rPr>
              <a:t>i</a:t>
            </a:r>
            <a:r>
              <a:rPr lang="en-US" altLang="zh-CN" sz="2800" dirty="0">
                <a:latin typeface="+mj-ea"/>
                <a:ea typeface="+mj-ea"/>
              </a:rPr>
              <a:t>=n-1</a:t>
            </a:r>
            <a:endParaRPr lang="en-US" altLang="zh-CN" sz="2800" dirty="0">
              <a:latin typeface="+mj-ea"/>
              <a:ea typeface="+mj-ea"/>
            </a:endParaRPr>
          </a:p>
          <a:p>
            <a:r>
              <a:rPr lang="en-US" altLang="zh-CN" sz="2800" dirty="0">
                <a:latin typeface="+mj-ea"/>
                <a:ea typeface="+mj-ea"/>
              </a:rPr>
              <a:t>   for j=i+1 to j=n-1</a:t>
            </a:r>
            <a:endParaRPr lang="en-US" altLang="zh-CN" sz="2800" dirty="0">
              <a:latin typeface="+mj-ea"/>
              <a:ea typeface="+mj-ea"/>
            </a:endParaRPr>
          </a:p>
          <a:p>
            <a:r>
              <a:rPr lang="en-US" altLang="zh-CN" sz="2800" dirty="0">
                <a:latin typeface="+mj-ea"/>
                <a:ea typeface="+mj-ea"/>
              </a:rPr>
              <a:t>      if </a:t>
            </a:r>
            <a:r>
              <a:rPr lang="en-US" altLang="zh-CN" sz="2800" dirty="0" err="1">
                <a:latin typeface="+mj-ea"/>
                <a:ea typeface="+mj-ea"/>
              </a:rPr>
              <a:t>ans</a:t>
            </a:r>
            <a:r>
              <a:rPr lang="en-US" altLang="zh-CN" sz="2800" dirty="0">
                <a:latin typeface="+mj-ea"/>
                <a:ea typeface="+mj-ea"/>
              </a:rPr>
              <a:t>&gt;dis(p[</a:t>
            </a:r>
            <a:r>
              <a:rPr lang="en-US" altLang="zh-CN" sz="2800" dirty="0" err="1">
                <a:latin typeface="+mj-ea"/>
                <a:ea typeface="+mj-ea"/>
              </a:rPr>
              <a:t>i</a:t>
            </a:r>
            <a:r>
              <a:rPr lang="en-US" altLang="zh-CN" sz="2800" dirty="0">
                <a:latin typeface="+mj-ea"/>
                <a:ea typeface="+mj-ea"/>
              </a:rPr>
              <a:t>],p[j])</a:t>
            </a:r>
            <a:endParaRPr lang="en-US" altLang="zh-CN" sz="2800" dirty="0">
              <a:latin typeface="+mj-ea"/>
              <a:ea typeface="+mj-ea"/>
            </a:endParaRPr>
          </a:p>
          <a:p>
            <a:r>
              <a:rPr lang="en-US" altLang="zh-CN" sz="2800" dirty="0">
                <a:latin typeface="+mj-ea"/>
                <a:ea typeface="+mj-ea"/>
              </a:rPr>
              <a:t>         </a:t>
            </a:r>
            <a:r>
              <a:rPr lang="en-US" altLang="zh-CN" sz="2800" dirty="0" err="1">
                <a:latin typeface="+mj-ea"/>
                <a:ea typeface="+mj-ea"/>
              </a:rPr>
              <a:t>ans</a:t>
            </a:r>
            <a:r>
              <a:rPr lang="en-US" altLang="zh-CN" sz="2800" dirty="0">
                <a:latin typeface="+mj-ea"/>
                <a:ea typeface="+mj-ea"/>
              </a:rPr>
              <a:t>=dis(p[</a:t>
            </a:r>
            <a:r>
              <a:rPr lang="en-US" altLang="zh-CN" sz="2800" dirty="0" err="1">
                <a:latin typeface="+mj-ea"/>
                <a:ea typeface="+mj-ea"/>
              </a:rPr>
              <a:t>i</a:t>
            </a:r>
            <a:r>
              <a:rPr lang="en-US" altLang="zh-CN" sz="2800" dirty="0">
                <a:latin typeface="+mj-ea"/>
                <a:ea typeface="+mj-ea"/>
              </a:rPr>
              <a:t>],p[j])</a:t>
            </a:r>
            <a:endParaRPr lang="en-US" altLang="zh-CN" sz="2800" dirty="0">
              <a:latin typeface="+mj-ea"/>
              <a:ea typeface="+mj-ea"/>
            </a:endParaRPr>
          </a:p>
          <a:p>
            <a:r>
              <a:rPr lang="en-US" altLang="zh-CN" sz="2800" dirty="0">
                <a:latin typeface="+mj-ea"/>
                <a:ea typeface="+mj-ea"/>
              </a:rPr>
              <a:t>         a=p[</a:t>
            </a:r>
            <a:r>
              <a:rPr lang="en-US" altLang="zh-CN" sz="2800" dirty="0" err="1">
                <a:latin typeface="+mj-ea"/>
                <a:ea typeface="+mj-ea"/>
              </a:rPr>
              <a:t>i</a:t>
            </a:r>
            <a:r>
              <a:rPr lang="en-US" altLang="zh-CN" sz="2800" dirty="0">
                <a:latin typeface="+mj-ea"/>
                <a:ea typeface="+mj-ea"/>
              </a:rPr>
              <a:t>] </a:t>
            </a:r>
            <a:r>
              <a:rPr lang="en-US" altLang="zh-CN" sz="2800" dirty="0" smtClean="0">
                <a:latin typeface="+mj-ea"/>
                <a:ea typeface="+mj-ea"/>
              </a:rPr>
              <a:t>b=p[j]         </a:t>
            </a:r>
            <a:endParaRPr lang="zh-CN" altLang="zh-CN" sz="2800" dirty="0">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8" name="矩形 7"/>
          <p:cNvSpPr/>
          <p:nvPr/>
        </p:nvSpPr>
        <p:spPr>
          <a:xfrm>
            <a:off x="4851711" y="3597254"/>
            <a:ext cx="5538696" cy="1415758"/>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其中这里的</a:t>
            </a:r>
            <a:r>
              <a:rPr lang="en-US" altLang="zh-CN" sz="2800" dirty="0">
                <a:solidFill>
                  <a:schemeClr val="accent1">
                    <a:lumMod val="60000"/>
                    <a:lumOff val="40000"/>
                  </a:schemeClr>
                </a:solidFill>
                <a:latin typeface="+mj-ea"/>
                <a:ea typeface="+mj-ea"/>
              </a:rPr>
              <a:t>dis</a:t>
            </a:r>
            <a:r>
              <a:rPr lang="zh-CN" altLang="en-US" sz="2800" dirty="0">
                <a:solidFill>
                  <a:schemeClr val="accent1">
                    <a:lumMod val="60000"/>
                    <a:lumOff val="40000"/>
                  </a:schemeClr>
                </a:solidFill>
                <a:latin typeface="+mj-ea"/>
                <a:ea typeface="+mj-ea"/>
              </a:rPr>
              <a:t>函数为求解两个点的欧几里得距离，其实现</a:t>
            </a:r>
            <a:r>
              <a:rPr lang="zh-CN" altLang="en-US" sz="2800" dirty="0" smtClean="0">
                <a:solidFill>
                  <a:schemeClr val="accent1">
                    <a:lumMod val="60000"/>
                    <a:lumOff val="40000"/>
                  </a:schemeClr>
                </a:solidFill>
                <a:latin typeface="+mj-ea"/>
                <a:ea typeface="+mj-ea"/>
              </a:rPr>
              <a:t>如下</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
        <p:nvSpPr>
          <p:cNvPr id="9" name="矩形 8"/>
          <p:cNvSpPr/>
          <p:nvPr/>
        </p:nvSpPr>
        <p:spPr>
          <a:xfrm>
            <a:off x="3499339" y="5442242"/>
            <a:ext cx="10550769" cy="1415758"/>
          </a:xfrm>
          <a:prstGeom prst="rect">
            <a:avLst/>
          </a:prstGeom>
        </p:spPr>
        <p:txBody>
          <a:bodyPr wrap="square" lIns="121907" tIns="60953" rIns="121907" bIns="60953">
            <a:spAutoFit/>
          </a:bodyPr>
          <a:lstStyle/>
          <a:p>
            <a:r>
              <a:rPr lang="en-US" altLang="zh-CN" sz="2800" dirty="0">
                <a:latin typeface="+mj-ea"/>
                <a:ea typeface="+mj-ea"/>
              </a:rPr>
              <a:t>dis Point </a:t>
            </a:r>
            <a:r>
              <a:rPr lang="en-US" altLang="zh-CN" sz="2800" dirty="0" err="1">
                <a:latin typeface="+mj-ea"/>
                <a:ea typeface="+mj-ea"/>
              </a:rPr>
              <a:t>a,Point</a:t>
            </a:r>
            <a:r>
              <a:rPr lang="en-US" altLang="zh-CN" sz="2800" dirty="0">
                <a:latin typeface="+mj-ea"/>
                <a:ea typeface="+mj-ea"/>
              </a:rPr>
              <a:t> b</a:t>
            </a:r>
            <a:endParaRPr lang="en-US" altLang="zh-CN" sz="2800" dirty="0">
              <a:latin typeface="+mj-ea"/>
              <a:ea typeface="+mj-ea"/>
            </a:endParaRPr>
          </a:p>
          <a:p>
            <a:r>
              <a:rPr lang="en-US" altLang="zh-CN" sz="2800" dirty="0">
                <a:latin typeface="+mj-ea"/>
                <a:ea typeface="+mj-ea"/>
              </a:rPr>
              <a:t>   return </a:t>
            </a:r>
            <a:r>
              <a:rPr lang="en-US" altLang="zh-CN" sz="2800" dirty="0" err="1">
                <a:latin typeface="+mj-ea"/>
                <a:ea typeface="+mj-ea"/>
              </a:rPr>
              <a:t>sqrt</a:t>
            </a:r>
            <a:r>
              <a:rPr lang="en-US" altLang="zh-CN" sz="2800" dirty="0">
                <a:latin typeface="+mj-ea"/>
                <a:ea typeface="+mj-ea"/>
              </a:rPr>
              <a:t>((</a:t>
            </a:r>
            <a:r>
              <a:rPr lang="en-US" altLang="zh-CN" sz="2800" dirty="0" err="1">
                <a:latin typeface="+mj-ea"/>
                <a:ea typeface="+mj-ea"/>
              </a:rPr>
              <a:t>a.x-b.x</a:t>
            </a:r>
            <a:r>
              <a:rPr lang="en-US" altLang="zh-CN" sz="2800" dirty="0">
                <a:latin typeface="+mj-ea"/>
                <a:ea typeface="+mj-ea"/>
              </a:rPr>
              <a:t>)*(</a:t>
            </a:r>
            <a:r>
              <a:rPr lang="en-US" altLang="zh-CN" sz="2800" dirty="0" err="1">
                <a:latin typeface="+mj-ea"/>
                <a:ea typeface="+mj-ea"/>
              </a:rPr>
              <a:t>a.x-b.x</a:t>
            </a:r>
            <a:r>
              <a:rPr lang="en-US" altLang="zh-CN" sz="2800" dirty="0">
                <a:latin typeface="+mj-ea"/>
                <a:ea typeface="+mj-ea"/>
              </a:rPr>
              <a:t>)+(</a:t>
            </a:r>
            <a:r>
              <a:rPr lang="en-US" altLang="zh-CN" sz="2800" dirty="0" err="1">
                <a:latin typeface="+mj-ea"/>
                <a:ea typeface="+mj-ea"/>
              </a:rPr>
              <a:t>a.y-b.y</a:t>
            </a:r>
            <a:r>
              <a:rPr lang="en-US" altLang="zh-CN" sz="2800" dirty="0">
                <a:latin typeface="+mj-ea"/>
                <a:ea typeface="+mj-ea"/>
              </a:rPr>
              <a:t>)*(</a:t>
            </a:r>
            <a:r>
              <a:rPr lang="en-US" altLang="zh-CN" sz="2800" dirty="0" err="1">
                <a:latin typeface="+mj-ea"/>
                <a:ea typeface="+mj-ea"/>
              </a:rPr>
              <a:t>a.y-b.y</a:t>
            </a:r>
            <a:r>
              <a:rPr lang="en-US" altLang="zh-CN" sz="2800" dirty="0" smtClean="0">
                <a:latin typeface="+mj-ea"/>
                <a:ea typeface="+mj-ea"/>
              </a:rPr>
              <a:t>))         </a:t>
            </a:r>
            <a:endParaRPr lang="zh-CN" altLang="zh-CN" sz="2800" dirty="0" smtClean="0">
              <a:latin typeface="+mj-ea"/>
              <a:ea typeface="+mj-ea"/>
            </a:endParaRPr>
          </a:p>
          <a:p>
            <a:r>
              <a:rPr lang="en-US" altLang="zh-CN" sz="2800" dirty="0" smtClean="0">
                <a:latin typeface="+mj-ea"/>
                <a:ea typeface="+mj-ea"/>
              </a:rPr>
              <a:t>       </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323850" y="1504315"/>
            <a:ext cx="8549640" cy="953135"/>
          </a:xfrm>
          <a:prstGeom prst="rect">
            <a:avLst/>
          </a:prstGeom>
          <a:noFill/>
        </p:spPr>
        <p:txBody>
          <a:bodyPr wrap="square" rtlCol="0">
            <a:spAutoFit/>
          </a:bodyPr>
          <a:p>
            <a:r>
              <a:rPr lang="zh-CN" altLang="en-US" sz="2800">
                <a:solidFill>
                  <a:schemeClr val="accent1">
                    <a:lumMod val="60000"/>
                    <a:lumOff val="40000"/>
                  </a:schemeClr>
                </a:solidFill>
                <a:sym typeface="+mn-ea"/>
              </a:rPr>
              <a:t>得到的表格数据如下，统计各数据规模下的实际时间，以及对应的理论时间</a:t>
            </a:r>
            <a:endParaRPr lang="zh-CN" altLang="en-US" sz="2800"/>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sp>
        <p:nvSpPr>
          <p:cNvPr id="4" name="文本框 3"/>
          <p:cNvSpPr txBox="1"/>
          <p:nvPr/>
        </p:nvSpPr>
        <p:spPr>
          <a:xfrm>
            <a:off x="324485" y="4892675"/>
            <a:ext cx="10889615" cy="1814830"/>
          </a:xfrm>
          <a:prstGeom prst="rect">
            <a:avLst/>
          </a:prstGeom>
          <a:noFill/>
        </p:spPr>
        <p:txBody>
          <a:bodyPr wrap="square" rtlCol="0">
            <a:spAutoFit/>
          </a:bodyPr>
          <a:p>
            <a:r>
              <a:rPr lang="zh-CN" altLang="en-US" sz="2800">
                <a:solidFill>
                  <a:schemeClr val="accent1">
                    <a:lumMod val="60000"/>
                    <a:lumOff val="40000"/>
                  </a:schemeClr>
                </a:solidFill>
              </a:rPr>
              <a:t>其中理论时间的计算方法是，取100000这个数据规模的点对应的实际时间作为理论时间，</a:t>
            </a:r>
            <a:endParaRPr lang="zh-CN" altLang="en-US" sz="2800">
              <a:solidFill>
                <a:schemeClr val="accent1">
                  <a:lumMod val="60000"/>
                  <a:lumOff val="40000"/>
                </a:schemeClr>
              </a:solidFill>
            </a:endParaRPr>
          </a:p>
          <a:p>
            <a:r>
              <a:rPr lang="zh-CN" altLang="en-US" sz="2800">
                <a:solidFill>
                  <a:schemeClr val="accent1">
                    <a:lumMod val="60000"/>
                    <a:lumOff val="40000"/>
                  </a:schemeClr>
                </a:solidFill>
              </a:rPr>
              <a:t>后面的理论时间则以100000的理论时*N*log(N)/(100000log(100000))得到的，其中N为对应的数据规模。</a:t>
            </a:r>
            <a:endParaRPr lang="zh-CN" altLang="en-US" sz="2800">
              <a:solidFill>
                <a:schemeClr val="accent1">
                  <a:lumMod val="60000"/>
                  <a:lumOff val="40000"/>
                </a:schemeClr>
              </a:solidFill>
            </a:endParaRPr>
          </a:p>
        </p:txBody>
      </p:sp>
      <p:pic>
        <p:nvPicPr>
          <p:cNvPr id="2" name="图片 177"/>
          <p:cNvPicPr>
            <a:picLocks noChangeAspect="1"/>
          </p:cNvPicPr>
          <p:nvPr/>
        </p:nvPicPr>
        <p:blipFill>
          <a:blip r:embed="rId2"/>
          <a:stretch>
            <a:fillRect/>
          </a:stretch>
        </p:blipFill>
        <p:spPr>
          <a:xfrm>
            <a:off x="454660" y="2759710"/>
            <a:ext cx="8100695" cy="771525"/>
          </a:xfrm>
          <a:prstGeom prst="rect">
            <a:avLst/>
          </a:prstGeom>
          <a:noFill/>
          <a:ln w="9525">
            <a:noFill/>
          </a:ln>
        </p:spPr>
      </p:pic>
      <p:pic>
        <p:nvPicPr>
          <p:cNvPr id="3" name="图片 178"/>
          <p:cNvPicPr>
            <a:picLocks noChangeAspect="1"/>
          </p:cNvPicPr>
          <p:nvPr/>
        </p:nvPicPr>
        <p:blipFill>
          <a:blip r:embed="rId3"/>
          <a:stretch>
            <a:fillRect/>
          </a:stretch>
        </p:blipFill>
        <p:spPr>
          <a:xfrm>
            <a:off x="454660" y="3924935"/>
            <a:ext cx="8100695" cy="653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500"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1"/>
      <p:bldP spid="4" grpId="0"/>
      <p:bldP spid="4"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8" name="文本框 7"/>
          <p:cNvSpPr txBox="1"/>
          <p:nvPr/>
        </p:nvSpPr>
        <p:spPr>
          <a:xfrm>
            <a:off x="673735" y="1493520"/>
            <a:ext cx="10046335" cy="1383665"/>
          </a:xfrm>
          <a:prstGeom prst="rect">
            <a:avLst/>
          </a:prstGeom>
          <a:noFill/>
        </p:spPr>
        <p:txBody>
          <a:bodyPr wrap="square" rtlCol="0">
            <a:spAutoFit/>
          </a:bodyPr>
          <a:p>
            <a:r>
              <a:rPr lang="zh-CN" altLang="en-US" sz="2800">
                <a:solidFill>
                  <a:schemeClr val="accent1">
                    <a:lumMod val="60000"/>
                    <a:lumOff val="40000"/>
                  </a:schemeClr>
                </a:solidFill>
                <a:sym typeface="+mn-ea"/>
              </a:rPr>
              <a:t>相对误差计算，我们可以看到，实际时间和理论时间的吻合度非常的高，通过数据计算，其各个数据规模的相对误差如下表所示，最高误差为8.18%，而大部分误差为5%左右。</a:t>
            </a:r>
            <a:endParaRPr lang="zh-CN" altLang="en-US" sz="2800">
              <a:solidFill>
                <a:schemeClr val="accent1">
                  <a:lumMod val="60000"/>
                  <a:lumOff val="40000"/>
                </a:schemeClr>
              </a:solidFill>
              <a:sym typeface="+mn-ea"/>
            </a:endParaRPr>
          </a:p>
        </p:txBody>
      </p:sp>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pic>
        <p:nvPicPr>
          <p:cNvPr id="2" name="图片 180"/>
          <p:cNvPicPr>
            <a:picLocks noChangeAspect="1"/>
          </p:cNvPicPr>
          <p:nvPr/>
        </p:nvPicPr>
        <p:blipFill>
          <a:blip r:embed="rId2"/>
          <a:stretch>
            <a:fillRect/>
          </a:stretch>
        </p:blipFill>
        <p:spPr>
          <a:xfrm>
            <a:off x="738505" y="2973070"/>
            <a:ext cx="7263130" cy="912495"/>
          </a:xfrm>
          <a:prstGeom prst="rect">
            <a:avLst/>
          </a:prstGeom>
          <a:noFill/>
          <a:ln w="9525">
            <a:noFill/>
          </a:ln>
        </p:spPr>
      </p:pic>
      <p:pic>
        <p:nvPicPr>
          <p:cNvPr id="3" name="图片 192"/>
          <p:cNvPicPr>
            <a:picLocks noChangeAspect="1"/>
          </p:cNvPicPr>
          <p:nvPr/>
        </p:nvPicPr>
        <p:blipFill>
          <a:blip r:embed="rId3"/>
          <a:stretch>
            <a:fillRect/>
          </a:stretch>
        </p:blipFill>
        <p:spPr>
          <a:xfrm>
            <a:off x="739140" y="4147185"/>
            <a:ext cx="7262495" cy="877570"/>
          </a:xfrm>
          <a:prstGeom prst="rect">
            <a:avLst/>
          </a:prstGeom>
          <a:noFill/>
          <a:ln w="9525">
            <a:noFill/>
          </a:ln>
        </p:spPr>
      </p:pic>
      <p:sp>
        <p:nvSpPr>
          <p:cNvPr id="4" name="文本框 3"/>
          <p:cNvSpPr txBox="1"/>
          <p:nvPr/>
        </p:nvSpPr>
        <p:spPr>
          <a:xfrm>
            <a:off x="673735" y="5357495"/>
            <a:ext cx="8759190" cy="922020"/>
          </a:xfrm>
          <a:prstGeom prst="rect">
            <a:avLst/>
          </a:prstGeom>
          <a:noFill/>
        </p:spPr>
        <p:txBody>
          <a:bodyPr wrap="square" rtlCol="0">
            <a:spAutoFit/>
          </a:bodyPr>
          <a:p>
            <a:r>
              <a:rPr lang="zh-CN" altLang="en-US">
                <a:solidFill>
                  <a:schemeClr val="accent1">
                    <a:lumMod val="60000"/>
                    <a:lumOff val="40000"/>
                  </a:schemeClr>
                </a:solidFill>
              </a:rPr>
              <a:t>对于分治法的误差达到%5的时间差距，这是合理的，因为分治过程中，分治的一些常数级别的操作次数比较多，包括更新ans过程中对点对的更新，merge过程中，临时数组值的存储，以及把临时数组的值赋值给原数组等过程，都需要比较多的操作次数</a:t>
            </a:r>
            <a:endParaRPr lang="zh-CN" altLang="en-US">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1" animBg="1"/>
      <p:bldP spid="8" grpId="0"/>
      <p:bldP spid="8" grpId="1"/>
      <p:bldP spid="5" grpId="1"/>
      <p:bldP spid="4" grpId="0"/>
      <p:bldP spid="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表 1"/>
          <p:cNvPicPr/>
          <p:nvPr/>
        </p:nvPicPr>
        <p:blipFill>
          <a:blip r:embed="rId1"/>
          <a:stretch>
            <a:fillRect/>
          </a:stretch>
        </p:blipFill>
        <p:spPr>
          <a:xfrm>
            <a:off x="5172710" y="3480435"/>
            <a:ext cx="6848475" cy="3159760"/>
          </a:xfrm>
          <a:prstGeom prst="rect">
            <a:avLst/>
          </a:prstGeom>
          <a:noFill/>
          <a:ln w="9525">
            <a:noFill/>
          </a:ln>
        </p:spPr>
      </p:pic>
      <p:sp>
        <p:nvSpPr>
          <p:cNvPr id="8" name="文本框 7"/>
          <p:cNvSpPr txBox="1"/>
          <p:nvPr/>
        </p:nvSpPr>
        <p:spPr>
          <a:xfrm>
            <a:off x="24130" y="1665605"/>
            <a:ext cx="9403080" cy="1383665"/>
          </a:xfrm>
          <a:prstGeom prst="rect">
            <a:avLst/>
          </a:prstGeom>
          <a:noFill/>
        </p:spPr>
        <p:txBody>
          <a:bodyPr wrap="square" rtlCol="0">
            <a:spAutoFit/>
          </a:bodyPr>
          <a:p>
            <a:r>
              <a:rPr lang="zh-CN" altLang="en-US" sz="2800">
                <a:solidFill>
                  <a:schemeClr val="accent1">
                    <a:lumMod val="60000"/>
                    <a:lumOff val="40000"/>
                  </a:schemeClr>
                </a:solidFill>
                <a:sym typeface="+mn-ea"/>
              </a:rPr>
              <a:t>整理成图像，我们可以看到，实际消耗时间和理论消耗时间在小规模数据下基本吻合，在大规模数据下，则误差相对较大，尤其是700000到800000这个波动比较大。</a:t>
            </a:r>
            <a:endParaRPr lang="zh-CN" altLang="en-US" sz="2800">
              <a:solidFill>
                <a:schemeClr val="accent1">
                  <a:lumMod val="60000"/>
                  <a:lumOff val="40000"/>
                </a:schemeClr>
              </a:solidFill>
              <a:sym typeface="+mn-ea"/>
            </a:endParaRPr>
          </a:p>
        </p:txBody>
      </p:sp>
      <p:cxnSp>
        <p:nvCxnSpPr>
          <p:cNvPr id="30" name="直接连接符 29"/>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5" name="文本框 4"/>
          <p:cNvSpPr txBox="1"/>
          <p:nvPr/>
        </p:nvSpPr>
        <p:spPr>
          <a:xfrm>
            <a:off x="7925435" y="1033145"/>
            <a:ext cx="3771265" cy="460375"/>
          </a:xfrm>
          <a:prstGeom prst="rect">
            <a:avLst/>
          </a:prstGeom>
          <a:noFill/>
        </p:spPr>
        <p:txBody>
          <a:bodyPr wrap="square" rtlCol="0">
            <a:spAutoFit/>
          </a:bodyPr>
          <a:p>
            <a:r>
              <a:rPr lang="zh-CN" altLang="en-US" sz="2400"/>
              <a:t>理论时间</a:t>
            </a:r>
            <a:r>
              <a:rPr lang="en-US" altLang="zh-CN" sz="2400"/>
              <a:t>VS</a:t>
            </a:r>
            <a:r>
              <a:rPr lang="zh-CN" altLang="en-US" sz="2400"/>
              <a:t>实际时间</a:t>
            </a:r>
            <a:endParaRPr lang="zh-CN" altLang="en-US" sz="2400"/>
          </a:p>
        </p:txBody>
      </p:sp>
      <p:sp>
        <p:nvSpPr>
          <p:cNvPr id="6" name="文本框 5"/>
          <p:cNvSpPr txBox="1"/>
          <p:nvPr/>
        </p:nvSpPr>
        <p:spPr>
          <a:xfrm>
            <a:off x="739140" y="899795"/>
            <a:ext cx="2336165" cy="521970"/>
          </a:xfrm>
          <a:prstGeom prst="rect">
            <a:avLst/>
          </a:prstGeom>
          <a:noFill/>
        </p:spPr>
        <p:txBody>
          <a:bodyPr wrap="square" rtlCol="0">
            <a:spAutoFit/>
          </a:bodyPr>
          <a:p>
            <a:r>
              <a:rPr lang="zh-CN" altLang="en-US" sz="2800">
                <a:solidFill>
                  <a:schemeClr val="accent1"/>
                </a:solidFill>
              </a:rPr>
              <a:t>分治法</a:t>
            </a:r>
            <a:endParaRPr lang="zh-CN" altLang="en-US" sz="2800">
              <a:solidFill>
                <a:schemeClr val="accent1"/>
              </a:solidFill>
            </a:endParaRPr>
          </a:p>
        </p:txBody>
      </p:sp>
      <p:sp>
        <p:nvSpPr>
          <p:cNvPr id="7" name="文本框 6"/>
          <p:cNvSpPr txBox="1"/>
          <p:nvPr/>
        </p:nvSpPr>
        <p:spPr>
          <a:xfrm>
            <a:off x="24130" y="3049270"/>
            <a:ext cx="5148580" cy="1814830"/>
          </a:xfrm>
          <a:prstGeom prst="rect">
            <a:avLst/>
          </a:prstGeom>
          <a:noFill/>
        </p:spPr>
        <p:txBody>
          <a:bodyPr wrap="square" rtlCol="0">
            <a:spAutoFit/>
          </a:bodyPr>
          <a:p>
            <a:r>
              <a:rPr lang="zh-CN" altLang="en-US" sz="2800">
                <a:solidFill>
                  <a:schemeClr val="accent1">
                    <a:lumMod val="60000"/>
                    <a:lumOff val="40000"/>
                  </a:schemeClr>
                </a:solidFill>
                <a:sym typeface="+mn-ea"/>
              </a:rPr>
              <a:t>总体上看，分治法的实际消耗时间比理论消耗时间高，特别是当数据规模增大时，这个差距就比较明显</a:t>
            </a:r>
            <a:endParaRPr lang="zh-CN" altLang="en-US" sz="2800">
              <a:solidFill>
                <a:schemeClr val="accent1">
                  <a:lumMod val="60000"/>
                  <a:lumOff val="40000"/>
                </a:schemeClr>
              </a:solidFill>
              <a:sym typeface="+mn-ea"/>
            </a:endParaRPr>
          </a:p>
        </p:txBody>
      </p:sp>
      <p:sp>
        <p:nvSpPr>
          <p:cNvPr id="9" name="文本框 8"/>
          <p:cNvSpPr txBox="1"/>
          <p:nvPr/>
        </p:nvSpPr>
        <p:spPr>
          <a:xfrm>
            <a:off x="24130" y="4949825"/>
            <a:ext cx="4994275" cy="1814830"/>
          </a:xfrm>
          <a:prstGeom prst="rect">
            <a:avLst/>
          </a:prstGeom>
          <a:noFill/>
        </p:spPr>
        <p:txBody>
          <a:bodyPr wrap="square" rtlCol="0">
            <a:spAutoFit/>
          </a:bodyPr>
          <a:p>
            <a:r>
              <a:rPr lang="zh-CN" altLang="en-US" sz="2800">
                <a:solidFill>
                  <a:schemeClr val="accent1">
                    <a:lumMod val="60000"/>
                    <a:lumOff val="40000"/>
                  </a:schemeClr>
                </a:solidFill>
              </a:rPr>
              <a:t>总体上看，这个实际消耗时间的图像理论时间得到的nlog(n)图像算是基本吻合，与分治法时间复杂度为O(nlog(n))符合。</a:t>
            </a:r>
            <a:endParaRPr lang="zh-CN" altLang="en-US" sz="2800">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P spid="9" grpId="0"/>
      <p:bldP spid="9"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66420" y="4310380"/>
            <a:ext cx="8221345" cy="1383665"/>
          </a:xfrm>
          <a:prstGeom prst="rect">
            <a:avLst/>
          </a:prstGeom>
          <a:noFill/>
        </p:spPr>
        <p:txBody>
          <a:bodyPr wrap="square" rtlCol="0">
            <a:spAutoFit/>
          </a:bodyPr>
          <a:p>
            <a:r>
              <a:rPr lang="zh-CN" altLang="en-US" sz="2800">
                <a:solidFill>
                  <a:schemeClr val="accent1">
                    <a:lumMod val="60000"/>
                    <a:lumOff val="40000"/>
                  </a:schemeClr>
                </a:solidFill>
              </a:rPr>
              <a:t>在数据规模为100000到500000时，蛮力法所需时间为14s到362s，即按n^2级别增长，分治法所需时间为37ms到231ms，即按nlog(n)级别增加。</a:t>
            </a:r>
            <a:endParaRPr lang="zh-CN" altLang="en-US" sz="2800">
              <a:solidFill>
                <a:schemeClr val="accent1">
                  <a:lumMod val="60000"/>
                  <a:lumOff val="40000"/>
                </a:schemeClr>
              </a:solidFill>
            </a:endParaRPr>
          </a:p>
        </p:txBody>
      </p:sp>
      <p:sp>
        <p:nvSpPr>
          <p:cNvPr id="8" name="文本框 7"/>
          <p:cNvSpPr txBox="1"/>
          <p:nvPr/>
        </p:nvSpPr>
        <p:spPr>
          <a:xfrm>
            <a:off x="566420" y="768985"/>
            <a:ext cx="5625465" cy="1383665"/>
          </a:xfrm>
          <a:prstGeom prst="rect">
            <a:avLst/>
          </a:prstGeom>
          <a:noFill/>
        </p:spPr>
        <p:txBody>
          <a:bodyPr wrap="square" rtlCol="0">
            <a:spAutoFit/>
          </a:bodyPr>
          <a:p>
            <a:r>
              <a:rPr lang="zh-CN" altLang="en-US" sz="2800">
                <a:solidFill>
                  <a:schemeClr val="accent1">
                    <a:lumMod val="60000"/>
                    <a:lumOff val="40000"/>
                  </a:schemeClr>
                </a:solidFill>
                <a:sym typeface="+mn-ea"/>
              </a:rPr>
              <a:t>通过对以上两个算法得到一些数据的整理，我们把他们放在一起分析，我们可以得到以下图表</a:t>
            </a:r>
            <a:endParaRPr lang="zh-CN" altLang="en-US" sz="2800"/>
          </a:p>
        </p:txBody>
      </p:sp>
      <p:cxnSp>
        <p:nvCxnSpPr>
          <p:cNvPr id="2" name="直接连接符 1"/>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10" name="文本框 9"/>
          <p:cNvSpPr txBox="1"/>
          <p:nvPr/>
        </p:nvSpPr>
        <p:spPr>
          <a:xfrm>
            <a:off x="7925435" y="1033145"/>
            <a:ext cx="3771265" cy="460375"/>
          </a:xfrm>
          <a:prstGeom prst="rect">
            <a:avLst/>
          </a:prstGeom>
          <a:noFill/>
        </p:spPr>
        <p:txBody>
          <a:bodyPr wrap="square" rtlCol="0">
            <a:spAutoFit/>
          </a:bodyPr>
          <a:p>
            <a:r>
              <a:rPr lang="zh-CN" altLang="en-US" sz="2400"/>
              <a:t>蛮力法</a:t>
            </a:r>
            <a:r>
              <a:rPr lang="en-US" altLang="zh-CN" sz="2400"/>
              <a:t>VS</a:t>
            </a:r>
            <a:r>
              <a:rPr lang="zh-CN" altLang="en-US" sz="2400"/>
              <a:t>分治法</a:t>
            </a:r>
            <a:endParaRPr lang="zh-CN" altLang="en-US" sz="2400"/>
          </a:p>
        </p:txBody>
      </p:sp>
      <p:pic>
        <p:nvPicPr>
          <p:cNvPr id="3" name="图片 -2147482581"/>
          <p:cNvPicPr>
            <a:picLocks noChangeAspect="1"/>
          </p:cNvPicPr>
          <p:nvPr/>
        </p:nvPicPr>
        <p:blipFill>
          <a:blip r:embed="rId2"/>
          <a:stretch>
            <a:fillRect/>
          </a:stretch>
        </p:blipFill>
        <p:spPr>
          <a:xfrm>
            <a:off x="566420" y="2238375"/>
            <a:ext cx="8347710" cy="817245"/>
          </a:xfrm>
          <a:prstGeom prst="rect">
            <a:avLst/>
          </a:prstGeom>
          <a:noFill/>
          <a:ln w="9525">
            <a:noFill/>
          </a:ln>
        </p:spPr>
      </p:pic>
      <p:pic>
        <p:nvPicPr>
          <p:cNvPr id="4" name="图片 193"/>
          <p:cNvPicPr>
            <a:picLocks noChangeAspect="1"/>
          </p:cNvPicPr>
          <p:nvPr/>
        </p:nvPicPr>
        <p:blipFill>
          <a:blip r:embed="rId3"/>
          <a:stretch>
            <a:fillRect/>
          </a:stretch>
        </p:blipFill>
        <p:spPr>
          <a:xfrm>
            <a:off x="566420" y="3246120"/>
            <a:ext cx="8390890" cy="852170"/>
          </a:xfrm>
          <a:prstGeom prst="rect">
            <a:avLst/>
          </a:prstGeom>
          <a:noFill/>
          <a:ln w="9525">
            <a:noFill/>
          </a:ln>
        </p:spPr>
      </p:pic>
      <p:sp>
        <p:nvSpPr>
          <p:cNvPr id="11" name="文本框 10"/>
          <p:cNvSpPr txBox="1"/>
          <p:nvPr/>
        </p:nvSpPr>
        <p:spPr>
          <a:xfrm>
            <a:off x="566420" y="4310380"/>
            <a:ext cx="8020050" cy="1383665"/>
          </a:xfrm>
          <a:prstGeom prst="rect">
            <a:avLst/>
          </a:prstGeom>
          <a:noFill/>
        </p:spPr>
        <p:txBody>
          <a:bodyPr wrap="square" rtlCol="0">
            <a:spAutoFit/>
          </a:bodyPr>
          <a:p>
            <a:r>
              <a:rPr lang="zh-CN" altLang="en-US" sz="2800">
                <a:solidFill>
                  <a:schemeClr val="accent1">
                    <a:lumMod val="60000"/>
                    <a:lumOff val="40000"/>
                  </a:schemeClr>
                </a:solidFill>
              </a:rPr>
              <a:t>当数据规模为600000到1000000时，蛮力法所需时间为519s到1453s，分治法所需时间为261ms到473ms。</a:t>
            </a:r>
            <a:endParaRPr lang="zh-CN" altLang="en-US" sz="2800">
              <a:solidFill>
                <a:schemeClr val="accent1">
                  <a:lumMod val="60000"/>
                  <a:lumOff val="40000"/>
                </a:schemeClr>
              </a:solidFill>
            </a:endParaRPr>
          </a:p>
        </p:txBody>
      </p:sp>
      <p:sp>
        <p:nvSpPr>
          <p:cNvPr id="12" name="文本框 11"/>
          <p:cNvSpPr txBox="1"/>
          <p:nvPr/>
        </p:nvSpPr>
        <p:spPr>
          <a:xfrm>
            <a:off x="566420" y="4405630"/>
            <a:ext cx="10236200" cy="1814830"/>
          </a:xfrm>
          <a:prstGeom prst="rect">
            <a:avLst/>
          </a:prstGeom>
          <a:noFill/>
        </p:spPr>
        <p:txBody>
          <a:bodyPr wrap="square" rtlCol="0">
            <a:spAutoFit/>
          </a:bodyPr>
          <a:p>
            <a:r>
              <a:rPr lang="zh-CN" altLang="en-US" sz="2800">
                <a:solidFill>
                  <a:schemeClr val="accent1">
                    <a:lumMod val="60000"/>
                    <a:lumOff val="40000"/>
                  </a:schemeClr>
                </a:solidFill>
              </a:rPr>
              <a:t>整体上看，蛮力法所需时间随着n的增长，其时间增加量变化是巨大的，这和n^2的时间复杂度吻合，分治法所需时间随着n的增长，其时间增加量是相对比较小的，这和nlogn的时间复杂度是一致的。</a:t>
            </a:r>
            <a:endParaRPr lang="zh-CN" altLang="en-US" sz="2800">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2"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2" nodeType="clickEffect">
                                  <p:stCondLst>
                                    <p:cond delay="0"/>
                                  </p:stCondLst>
                                  <p:childTnLst>
                                    <p:animEffect transition="out" filter="wipe(down)">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500"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1" animBg="1"/>
      <p:bldP spid="10" grpId="0"/>
      <p:bldP spid="10" grpId="1"/>
      <p:bldP spid="11" grpId="0"/>
      <p:bldP spid="11" grpId="1"/>
      <p:bldP spid="7" grpId="0"/>
      <p:bldP spid="7" grpId="1"/>
      <p:bldP spid="7" grpId="2"/>
      <p:bldP spid="11" grpId="2"/>
      <p:bldP spid="12" grpId="0"/>
      <p:bldP spid="1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566420" y="768985"/>
            <a:ext cx="5625465" cy="1814830"/>
          </a:xfrm>
          <a:prstGeom prst="rect">
            <a:avLst/>
          </a:prstGeom>
          <a:noFill/>
        </p:spPr>
        <p:txBody>
          <a:bodyPr wrap="square" rtlCol="0">
            <a:spAutoFit/>
          </a:bodyPr>
          <a:p>
            <a:r>
              <a:rPr lang="zh-CN" altLang="en-US" sz="2800">
                <a:solidFill>
                  <a:schemeClr val="accent1">
                    <a:lumMod val="60000"/>
                    <a:lumOff val="40000"/>
                  </a:schemeClr>
                </a:solidFill>
                <a:sym typeface="+mn-ea"/>
              </a:rPr>
              <a:t>整理成图像，我们可以看到，与蛮力法找最近点所需时间相比，用分治法来找最近点对的时间几乎忽略不计。</a:t>
            </a:r>
            <a:endParaRPr lang="zh-CN" altLang="en-US" sz="2800">
              <a:solidFill>
                <a:schemeClr val="accent1">
                  <a:lumMod val="60000"/>
                  <a:lumOff val="40000"/>
                </a:schemeClr>
              </a:solidFill>
              <a:sym typeface="+mn-ea"/>
            </a:endParaRPr>
          </a:p>
        </p:txBody>
      </p:sp>
      <p:cxnSp>
        <p:nvCxnSpPr>
          <p:cNvPr id="2" name="直接连接符 1"/>
          <p:cNvCxnSpPr/>
          <p:nvPr/>
        </p:nvCxnSpPr>
        <p:spPr>
          <a:xfrm>
            <a:off x="7925435" y="1459865"/>
            <a:ext cx="34321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1214735" y="768985"/>
            <a:ext cx="895985" cy="896620"/>
          </a:xfrm>
          <a:prstGeom prst="ellipse">
            <a:avLst/>
          </a:prstGeom>
          <a:solidFill>
            <a:schemeClr val="accent1"/>
          </a:solidFill>
          <a:ln w="28575">
            <a:noFill/>
          </a:ln>
          <a:effectLst/>
          <a:scene3d>
            <a:camera prst="orthographicFront">
              <a:rot lat="0" lon="0" rev="0"/>
            </a:camera>
            <a:lightRig rig="glow" dir="t">
              <a:rot lat="0" lon="0" rev="48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zh-CN" altLang="en-US" sz="1865" b="1" dirty="0">
              <a:solidFill>
                <a:srgbClr val="FFFFFF"/>
              </a:solidFill>
              <a:cs typeface="+mn-ea"/>
              <a:sym typeface="+mn-l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5695" y="929914"/>
            <a:ext cx="574390" cy="574390"/>
          </a:xfrm>
          <a:prstGeom prst="rect">
            <a:avLst/>
          </a:prstGeom>
        </p:spPr>
      </p:pic>
      <p:sp>
        <p:nvSpPr>
          <p:cNvPr id="10" name="文本框 9"/>
          <p:cNvSpPr txBox="1"/>
          <p:nvPr/>
        </p:nvSpPr>
        <p:spPr>
          <a:xfrm>
            <a:off x="7925435" y="1033145"/>
            <a:ext cx="3771265" cy="460375"/>
          </a:xfrm>
          <a:prstGeom prst="rect">
            <a:avLst/>
          </a:prstGeom>
          <a:noFill/>
        </p:spPr>
        <p:txBody>
          <a:bodyPr wrap="square" rtlCol="0">
            <a:spAutoFit/>
          </a:bodyPr>
          <a:p>
            <a:r>
              <a:rPr lang="zh-CN" altLang="en-US" sz="2400"/>
              <a:t>蛮力法</a:t>
            </a:r>
            <a:r>
              <a:rPr lang="en-US" altLang="zh-CN" sz="2400"/>
              <a:t>VS</a:t>
            </a:r>
            <a:r>
              <a:rPr lang="zh-CN" altLang="en-US" sz="2400"/>
              <a:t>分治法</a:t>
            </a:r>
            <a:endParaRPr lang="zh-CN" altLang="en-US" sz="2400"/>
          </a:p>
        </p:txBody>
      </p:sp>
      <p:pic>
        <p:nvPicPr>
          <p:cNvPr id="3" name="图片 194"/>
          <p:cNvPicPr>
            <a:picLocks noChangeAspect="1"/>
          </p:cNvPicPr>
          <p:nvPr/>
        </p:nvPicPr>
        <p:blipFill>
          <a:blip r:embed="rId2"/>
          <a:stretch>
            <a:fillRect/>
          </a:stretch>
        </p:blipFill>
        <p:spPr>
          <a:xfrm>
            <a:off x="3990975" y="2261870"/>
            <a:ext cx="6767830" cy="4072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1" animBg="1"/>
      <p:bldP spid="10"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1"/>
          <a:srcRect l="41920" t="18905" r="6951" b="52969"/>
          <a:stretch>
            <a:fillRect/>
          </a:stretch>
        </p:blipFill>
        <p:spPr>
          <a:xfrm>
            <a:off x="-93980" y="0"/>
            <a:ext cx="12331700" cy="6858000"/>
          </a:xfrm>
          <a:prstGeom prst="rect">
            <a:avLst/>
          </a:prstGeom>
        </p:spPr>
      </p:pic>
      <p:sp>
        <p:nvSpPr>
          <p:cNvPr id="30" name="TextBox 29"/>
          <p:cNvSpPr txBox="1"/>
          <p:nvPr/>
        </p:nvSpPr>
        <p:spPr>
          <a:xfrm>
            <a:off x="5372472" y="1865774"/>
            <a:ext cx="5262979" cy="1107996"/>
          </a:xfrm>
          <a:prstGeom prst="rect">
            <a:avLst/>
          </a:prstGeom>
          <a:noFill/>
        </p:spPr>
        <p:txBody>
          <a:bodyPr wrap="none" rtlCol="0">
            <a:spAutoFit/>
          </a:bodyPr>
          <a:lstStyle/>
          <a:p>
            <a:pPr algn="ctr"/>
            <a:r>
              <a:rPr lang="zh-CN" altLang="en-US" sz="6600" dirty="0">
                <a:solidFill>
                  <a:schemeClr val="bg1"/>
                </a:solidFill>
                <a:cs typeface="+mn-ea"/>
                <a:sym typeface="+mn-lt"/>
              </a:rPr>
              <a:t>感谢您的观看</a:t>
            </a:r>
            <a:endParaRPr lang="zh-CN" altLang="en-US" sz="66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接连接符 126"/>
          <p:cNvCxnSpPr>
            <a:stCxn id="93" idx="5"/>
            <a:endCxn id="102" idx="1"/>
          </p:cNvCxnSpPr>
          <p:nvPr/>
        </p:nvCxnSpPr>
        <p:spPr>
          <a:xfrm>
            <a:off x="5671185" y="4268470"/>
            <a:ext cx="329565" cy="37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84" idx="0"/>
            <a:endCxn id="85" idx="0"/>
          </p:cNvCxnSpPr>
          <p:nvPr/>
        </p:nvCxnSpPr>
        <p:spPr>
          <a:xfrm flipH="1">
            <a:off x="2326640" y="4424045"/>
            <a:ext cx="67945" cy="45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86" idx="5"/>
            <a:endCxn id="105" idx="1"/>
          </p:cNvCxnSpPr>
          <p:nvPr/>
        </p:nvCxnSpPr>
        <p:spPr>
          <a:xfrm>
            <a:off x="3634740" y="4464685"/>
            <a:ext cx="235585" cy="334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00" idx="4"/>
            <a:endCxn id="106" idx="4"/>
          </p:cNvCxnSpPr>
          <p:nvPr/>
        </p:nvCxnSpPr>
        <p:spPr>
          <a:xfrm flipH="1">
            <a:off x="5088890" y="4620260"/>
            <a:ext cx="152400" cy="663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endCxn id="93" idx="7"/>
          </p:cNvCxnSpPr>
          <p:nvPr/>
        </p:nvCxnSpPr>
        <p:spPr>
          <a:xfrm flipV="1">
            <a:off x="5302885" y="4172585"/>
            <a:ext cx="368300" cy="332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2332355" y="3950335"/>
            <a:ext cx="206375" cy="473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32960" y="1859280"/>
            <a:ext cx="5469274" cy="1743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981374" y="822916"/>
            <a:ext cx="6287833" cy="807771"/>
          </a:xfrm>
          <a:prstGeom prst="rect">
            <a:avLst/>
          </a:prstGeom>
        </p:spPr>
        <p:txBody>
          <a:bodyPr wrap="square" lIns="121907" tIns="60953" rIns="121907" bIns="60953">
            <a:spAutoFit/>
          </a:bodyPr>
          <a:lstStyle/>
          <a:p>
            <a:pPr>
              <a:lnSpc>
                <a:spcPct val="130000"/>
              </a:lnSpc>
              <a:spcBef>
                <a:spcPts val="800"/>
              </a:spcBef>
            </a:pPr>
            <a:r>
              <a:rPr lang="zh-CN" altLang="en-US" dirty="0"/>
              <a:t>先通过排序，把点按</a:t>
            </a:r>
            <a:r>
              <a:rPr lang="en-US" altLang="zh-CN" dirty="0"/>
              <a:t>x</a:t>
            </a:r>
            <a:r>
              <a:rPr lang="zh-CN" altLang="en-US" dirty="0"/>
              <a:t>坐标从小到大排序，排完序后，我们可以通过分治法来解决这个找最小点对</a:t>
            </a:r>
            <a:r>
              <a:rPr lang="zh-CN" altLang="en-US" dirty="0" smtClean="0"/>
              <a:t>问题</a:t>
            </a:r>
            <a:endParaRPr lang="zh-CN" altLang="en-US" sz="1335" dirty="0">
              <a:solidFill>
                <a:schemeClr val="tx1">
                  <a:lumMod val="65000"/>
                  <a:lumOff val="35000"/>
                </a:schemeClr>
              </a:solidFill>
              <a:cs typeface="+mn-ea"/>
              <a:sym typeface="+mn-lt"/>
            </a:endParaRPr>
          </a:p>
        </p:txBody>
      </p:sp>
      <p:grpSp>
        <p:nvGrpSpPr>
          <p:cNvPr id="5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61" name="椭圆 60"/>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62" name="矩形 61"/>
            <p:cNvSpPr/>
            <p:nvPr/>
          </p:nvSpPr>
          <p:spPr>
            <a:xfrm>
              <a:off x="4324781" y="1672288"/>
              <a:ext cx="731035"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grpSp>
        <p:nvGrpSpPr>
          <p:cNvPr id="80" name="组合 79"/>
          <p:cNvGrpSpPr/>
          <p:nvPr/>
        </p:nvGrpSpPr>
        <p:grpSpPr>
          <a:xfrm>
            <a:off x="727075" y="2240733"/>
            <a:ext cx="7223125" cy="4667432"/>
            <a:chOff x="583565" y="1066165"/>
            <a:chExt cx="4161639" cy="3017520"/>
          </a:xfrm>
        </p:grpSpPr>
        <p:sp>
          <p:nvSpPr>
            <p:cNvPr id="81" name="椭圆 80"/>
            <p:cNvSpPr/>
            <p:nvPr/>
          </p:nvSpPr>
          <p:spPr>
            <a:xfrm rot="10800000">
              <a:off x="1373505" y="1755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rot="10800000">
              <a:off x="2096135" y="327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rot="10800000">
              <a:off x="1627505" y="2096583"/>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椭圆 83"/>
            <p:cNvSpPr/>
            <p:nvPr/>
          </p:nvSpPr>
          <p:spPr>
            <a:xfrm rot="10800000">
              <a:off x="150050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1461135" y="2771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2183765" y="2429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961390" y="209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3484245" y="1842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2546484" y="2795202"/>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3405505" y="3385185"/>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2969122" y="1921883"/>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3952875" y="2390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3357245" y="2302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3865245" y="3152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3317875" y="2858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椭圆 95"/>
            <p:cNvSpPr/>
            <p:nvPr/>
          </p:nvSpPr>
          <p:spPr>
            <a:xfrm rot="10800000">
              <a:off x="1627505" y="3366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椭圆 96"/>
            <p:cNvSpPr/>
            <p:nvPr/>
          </p:nvSpPr>
          <p:spPr>
            <a:xfrm rot="10800000">
              <a:off x="96139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椭圆 97"/>
            <p:cNvSpPr/>
            <p:nvPr/>
          </p:nvSpPr>
          <p:spPr>
            <a:xfrm rot="10800000">
              <a:off x="1146175" y="319151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椭圆 98"/>
            <p:cNvSpPr/>
            <p:nvPr/>
          </p:nvSpPr>
          <p:spPr>
            <a:xfrm rot="10800000">
              <a:off x="2008505" y="2898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3140710" y="2517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椭圆 100"/>
            <p:cNvSpPr/>
            <p:nvPr/>
          </p:nvSpPr>
          <p:spPr>
            <a:xfrm>
              <a:off x="3825875" y="20091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椭圆 101"/>
            <p:cNvSpPr/>
            <p:nvPr/>
          </p:nvSpPr>
          <p:spPr>
            <a:xfrm>
              <a:off x="3609340" y="260477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3" name="直接箭头连接符 102"/>
            <p:cNvCxnSpPr/>
            <p:nvPr/>
          </p:nvCxnSpPr>
          <p:spPr>
            <a:xfrm>
              <a:off x="583565" y="3940820"/>
              <a:ext cx="4161639" cy="1765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605155" y="1066165"/>
              <a:ext cx="11430" cy="3017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2381885" y="270764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椭圆 105"/>
            <p:cNvSpPr/>
            <p:nvPr/>
          </p:nvSpPr>
          <p:spPr>
            <a:xfrm>
              <a:off x="3052619" y="2946250"/>
              <a:ext cx="87630" cy="8763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5" name="圆角矩形 114"/>
          <p:cNvSpPr/>
          <p:nvPr/>
        </p:nvSpPr>
        <p:spPr>
          <a:xfrm>
            <a:off x="906780" y="2781935"/>
            <a:ext cx="3039110" cy="3849370"/>
          </a:xfrm>
          <a:prstGeom prst="round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圆角矩形 115"/>
          <p:cNvSpPr/>
          <p:nvPr/>
        </p:nvSpPr>
        <p:spPr>
          <a:xfrm>
            <a:off x="3981450" y="2764155"/>
            <a:ext cx="3039110" cy="3849370"/>
          </a:xfrm>
          <a:prstGeom prst="round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圆角矩形 116"/>
          <p:cNvSpPr/>
          <p:nvPr/>
        </p:nvSpPr>
        <p:spPr>
          <a:xfrm>
            <a:off x="930275" y="2794000"/>
            <a:ext cx="1527810" cy="3849370"/>
          </a:xfrm>
          <a:prstGeom prst="round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圆角矩形 119"/>
          <p:cNvSpPr/>
          <p:nvPr/>
        </p:nvSpPr>
        <p:spPr>
          <a:xfrm>
            <a:off x="2453640" y="2794000"/>
            <a:ext cx="1527810" cy="3849370"/>
          </a:xfrm>
          <a:prstGeom prst="round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圆角矩形 120"/>
          <p:cNvSpPr/>
          <p:nvPr/>
        </p:nvSpPr>
        <p:spPr>
          <a:xfrm>
            <a:off x="3988435" y="2794000"/>
            <a:ext cx="1527810" cy="3849370"/>
          </a:xfrm>
          <a:prstGeom prst="round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圆角矩形 121"/>
          <p:cNvSpPr/>
          <p:nvPr/>
        </p:nvSpPr>
        <p:spPr>
          <a:xfrm>
            <a:off x="5492750" y="2781935"/>
            <a:ext cx="1527810" cy="3849370"/>
          </a:xfrm>
          <a:prstGeom prst="round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连接符 132"/>
          <p:cNvCxnSpPr>
            <a:stCxn id="105" idx="2"/>
            <a:endCxn id="89" idx="6"/>
          </p:cNvCxnSpPr>
          <p:nvPr/>
        </p:nvCxnSpPr>
        <p:spPr>
          <a:xfrm>
            <a:off x="3848100" y="4847590"/>
            <a:ext cx="438150" cy="13525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3914775" y="4879340"/>
            <a:ext cx="262255" cy="8318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584200" y="2009775"/>
            <a:ext cx="7913370" cy="4814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p:cTn id="12" dur="500" fill="hold"/>
                                        <p:tgtEl>
                                          <p:spTgt spid="52"/>
                                        </p:tgtEl>
                                        <p:attrNameLst>
                                          <p:attrName>ppt_w</p:attrName>
                                        </p:attrNameLst>
                                      </p:cBhvr>
                                      <p:tavLst>
                                        <p:tav tm="0">
                                          <p:val>
                                            <p:strVal val="4/3*#ppt_w"/>
                                          </p:val>
                                        </p:tav>
                                        <p:tav tm="100000">
                                          <p:val>
                                            <p:strVal val="#ppt_w"/>
                                          </p:val>
                                        </p:tav>
                                      </p:tavLst>
                                    </p:anim>
                                    <p:anim calcmode="lin" valueType="num">
                                      <p:cBhvr>
                                        <p:cTn id="13" dur="500" fill="hold"/>
                                        <p:tgtEl>
                                          <p:spTgt spid="5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down)">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2" nodeType="clickEffect">
                                  <p:stCondLst>
                                    <p:cond delay="0"/>
                                  </p:stCondLst>
                                  <p:childTnLst>
                                    <p:animEffect transition="out" filter="blinds(horizontal)">
                                      <p:cBhvr>
                                        <p:cTn id="22" dur="500"/>
                                        <p:tgtEl>
                                          <p:spTgt spid="135"/>
                                        </p:tgtEl>
                                      </p:cBhvr>
                                    </p:animEffect>
                                    <p:set>
                                      <p:cBhvr>
                                        <p:cTn id="23" dur="1" fill="hold">
                                          <p:stCondLst>
                                            <p:cond delay="499"/>
                                          </p:stCondLst>
                                        </p:cTn>
                                        <p:tgtEl>
                                          <p:spTgt spid="13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wipe(down)">
                                      <p:cBhvr>
                                        <p:cTn id="28" dur="500"/>
                                        <p:tgtEl>
                                          <p:spTgt spid="1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ipe(down)">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wipe(down)">
                                      <p:cBhvr>
                                        <p:cTn id="38" dur="500"/>
                                        <p:tgtEl>
                                          <p:spTgt spid="1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1"/>
                                        </p:tgtEl>
                                        <p:attrNameLst>
                                          <p:attrName>style.visibility</p:attrName>
                                        </p:attrNameLst>
                                      </p:cBhvr>
                                      <p:to>
                                        <p:strVal val="visible"/>
                                      </p:to>
                                    </p:set>
                                    <p:animEffect transition="in" filter="wipe(down)">
                                      <p:cBhvr>
                                        <p:cTn id="41" dur="500"/>
                                        <p:tgtEl>
                                          <p:spTgt spid="1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wipe(down)">
                                      <p:cBhvr>
                                        <p:cTn id="46" dur="500"/>
                                        <p:tgtEl>
                                          <p:spTgt spid="1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wipe(down)">
                                      <p:cBhvr>
                                        <p:cTn id="49" dur="500"/>
                                        <p:tgtEl>
                                          <p:spTgt spid="1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wipe(down)">
                                      <p:cBhvr>
                                        <p:cTn id="54" dur="500"/>
                                        <p:tgtEl>
                                          <p:spTgt spid="123"/>
                                        </p:tgtEl>
                                      </p:cBhvr>
                                    </p:animEffect>
                                  </p:childTnLst>
                                </p:cTn>
                              </p:par>
                              <p:par>
                                <p:cTn id="55" presetID="22" presetClass="entr" presetSubtype="4" fill="hold" nodeType="with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wipe(down)">
                                      <p:cBhvr>
                                        <p:cTn id="57" dur="500"/>
                                        <p:tgtEl>
                                          <p:spTgt spid="1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wipe(down)">
                                      <p:cBhvr>
                                        <p:cTn id="62" dur="500"/>
                                        <p:tgtEl>
                                          <p:spTgt spid="126"/>
                                        </p:tgtEl>
                                      </p:cBhvr>
                                    </p:animEffect>
                                  </p:childTnLst>
                                </p:cTn>
                              </p:par>
                              <p:par>
                                <p:cTn id="63" presetID="22" presetClass="entr" presetSubtype="4" fill="hold" nodeType="withEffect">
                                  <p:stCondLst>
                                    <p:cond delay="0"/>
                                  </p:stCondLst>
                                  <p:childTnLst>
                                    <p:set>
                                      <p:cBhvr>
                                        <p:cTn id="64" dur="1" fill="hold">
                                          <p:stCondLst>
                                            <p:cond delay="0"/>
                                          </p:stCondLst>
                                        </p:cTn>
                                        <p:tgtEl>
                                          <p:spTgt spid="127"/>
                                        </p:tgtEl>
                                        <p:attrNameLst>
                                          <p:attrName>style.visibility</p:attrName>
                                        </p:attrNameLst>
                                      </p:cBhvr>
                                      <p:to>
                                        <p:strVal val="visible"/>
                                      </p:to>
                                    </p:set>
                                    <p:animEffect transition="in" filter="wipe(down)">
                                      <p:cBhvr>
                                        <p:cTn id="65" dur="500"/>
                                        <p:tgtEl>
                                          <p:spTgt spid="1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nodeType="clickEffect">
                                  <p:stCondLst>
                                    <p:cond delay="0"/>
                                  </p:stCondLst>
                                  <p:childTnLst>
                                    <p:animEffect transition="out" filter="wipe(down)">
                                      <p:cBhvr>
                                        <p:cTn id="69" dur="500"/>
                                        <p:tgtEl>
                                          <p:spTgt spid="123"/>
                                        </p:tgtEl>
                                      </p:cBhvr>
                                    </p:animEffect>
                                    <p:set>
                                      <p:cBhvr>
                                        <p:cTn id="70" dur="1" fill="hold">
                                          <p:stCondLst>
                                            <p:cond delay="499"/>
                                          </p:stCondLst>
                                        </p:cTn>
                                        <p:tgtEl>
                                          <p:spTgt spid="123"/>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126"/>
                                        </p:tgtEl>
                                      </p:cBhvr>
                                    </p:animEffect>
                                    <p:set>
                                      <p:cBhvr>
                                        <p:cTn id="73" dur="1" fill="hold">
                                          <p:stCondLst>
                                            <p:cond delay="499"/>
                                          </p:stCondLst>
                                        </p:cTn>
                                        <p:tgtEl>
                                          <p:spTgt spid="126"/>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125"/>
                                        </p:tgtEl>
                                      </p:cBhvr>
                                    </p:animEffect>
                                    <p:set>
                                      <p:cBhvr>
                                        <p:cTn id="76" dur="1" fill="hold">
                                          <p:stCondLst>
                                            <p:cond delay="499"/>
                                          </p:stCondLst>
                                        </p:cTn>
                                        <p:tgtEl>
                                          <p:spTgt spid="125"/>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127"/>
                                        </p:tgtEl>
                                      </p:cBhvr>
                                    </p:animEffect>
                                    <p:set>
                                      <p:cBhvr>
                                        <p:cTn id="79" dur="1" fill="hold">
                                          <p:stCondLst>
                                            <p:cond delay="499"/>
                                          </p:stCondLst>
                                        </p:cTn>
                                        <p:tgtEl>
                                          <p:spTgt spid="12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down)">
                                      <p:cBhvr>
                                        <p:cTn id="84" dur="500"/>
                                        <p:tgtEl>
                                          <p:spTgt spid="129"/>
                                        </p:tgtEl>
                                      </p:cBhvr>
                                    </p:animEffect>
                                  </p:childTnLst>
                                </p:cTn>
                              </p:par>
                              <p:par>
                                <p:cTn id="85" presetID="22" presetClass="entr" presetSubtype="4"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wipe(down)">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nodeType="clickEffect">
                                  <p:stCondLst>
                                    <p:cond delay="0"/>
                                  </p:stCondLst>
                                  <p:childTnLst>
                                    <p:animEffect transition="out" filter="wipe(down)">
                                      <p:cBhvr>
                                        <p:cTn id="91" dur="500"/>
                                        <p:tgtEl>
                                          <p:spTgt spid="129"/>
                                        </p:tgtEl>
                                      </p:cBhvr>
                                    </p:animEffect>
                                    <p:set>
                                      <p:cBhvr>
                                        <p:cTn id="92" dur="1" fill="hold">
                                          <p:stCondLst>
                                            <p:cond delay="499"/>
                                          </p:stCondLst>
                                        </p:cTn>
                                        <p:tgtEl>
                                          <p:spTgt spid="129"/>
                                        </p:tgtEl>
                                        <p:attrNameLst>
                                          <p:attrName>style.visibility</p:attrName>
                                        </p:attrNameLst>
                                      </p:cBhvr>
                                      <p:to>
                                        <p:strVal val="hidden"/>
                                      </p:to>
                                    </p:set>
                                  </p:childTnLst>
                                </p:cTn>
                              </p:par>
                              <p:par>
                                <p:cTn id="93" presetID="22" presetClass="exit" presetSubtype="4" fill="hold" nodeType="withEffect">
                                  <p:stCondLst>
                                    <p:cond delay="0"/>
                                  </p:stCondLst>
                                  <p:childTnLst>
                                    <p:animEffect transition="out" filter="wipe(down)">
                                      <p:cBhvr>
                                        <p:cTn id="94" dur="500"/>
                                        <p:tgtEl>
                                          <p:spTgt spid="130"/>
                                        </p:tgtEl>
                                      </p:cBhvr>
                                    </p:animEffect>
                                    <p:set>
                                      <p:cBhvr>
                                        <p:cTn id="95" dur="1" fill="hold">
                                          <p:stCondLst>
                                            <p:cond delay="499"/>
                                          </p:stCondLst>
                                        </p:cTn>
                                        <p:tgtEl>
                                          <p:spTgt spid="13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33"/>
                                        </p:tgtEl>
                                        <p:attrNameLst>
                                          <p:attrName>style.visibility</p:attrName>
                                        </p:attrNameLst>
                                      </p:cBhvr>
                                      <p:to>
                                        <p:strVal val="visible"/>
                                      </p:to>
                                    </p:set>
                                    <p:animEffect transition="in" filter="wipe(down)">
                                      <p:cBhvr>
                                        <p:cTn id="100" dur="500"/>
                                        <p:tgtEl>
                                          <p:spTgt spid="133"/>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mph" presetSubtype="0" fill="hold" nodeType="clickEffect">
                                  <p:stCondLst>
                                    <p:cond delay="0"/>
                                  </p:stCondLst>
                                  <p:childTnLst>
                                    <p:animClr clrSpc="hsl" dir="cw">
                                      <p:cBhvr override="childStyle">
                                        <p:cTn id="104" dur="500" fill="hold"/>
                                        <p:tgtEl>
                                          <p:spTgt spid="133"/>
                                        </p:tgtEl>
                                        <p:attrNameLst>
                                          <p:attrName>style.color</p:attrName>
                                        </p:attrNameLst>
                                      </p:cBhvr>
                                      <p:by>
                                        <p:hsl h="7200000" s="0" l="0"/>
                                      </p:by>
                                    </p:animClr>
                                    <p:animClr clrSpc="hsl" dir="cw">
                                      <p:cBhvr>
                                        <p:cTn id="105" dur="500" fill="hold"/>
                                        <p:tgtEl>
                                          <p:spTgt spid="133"/>
                                        </p:tgtEl>
                                        <p:attrNameLst>
                                          <p:attrName>fillcolor</p:attrName>
                                        </p:attrNameLst>
                                      </p:cBhvr>
                                      <p:by>
                                        <p:hsl h="7200000" s="0" l="0"/>
                                      </p:by>
                                    </p:animClr>
                                    <p:animClr clrSpc="hsl" dir="cw">
                                      <p:cBhvr>
                                        <p:cTn id="106" dur="500" fill="hold"/>
                                        <p:tgtEl>
                                          <p:spTgt spid="133"/>
                                        </p:tgtEl>
                                        <p:attrNameLst>
                                          <p:attrName>stroke.color</p:attrName>
                                        </p:attrNameLst>
                                      </p:cBhvr>
                                      <p:by>
                                        <p:hsl h="7200000" s="0" l="0"/>
                                      </p:by>
                                    </p:animClr>
                                    <p:set>
                                      <p:cBhvr>
                                        <p:cTn id="107" dur="500" fill="hold"/>
                                        <p:tgtEl>
                                          <p:spTgt spid="133"/>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500" fill="hold">
                                          <p:stCondLst>
                                            <p:cond delay="0"/>
                                          </p:stCondLst>
                                        </p:cTn>
                                        <p:tgtEl>
                                          <p:spTgt spid="134"/>
                                        </p:tgtEl>
                                        <p:attrNameLst>
                                          <p:attrName>style.visibility</p:attrName>
                                        </p:attrNameLst>
                                      </p:cBhvr>
                                      <p:to>
                                        <p:strVal val="visible"/>
                                      </p:to>
                                    </p:set>
                                    <p:animEffect transition="in" filter="wipe(down)">
                                      <p:cBhvr>
                                        <p:cTn id="11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15" grpId="0" animBg="1"/>
      <p:bldP spid="115" grpId="1" animBg="1"/>
      <p:bldP spid="116" grpId="0" animBg="1"/>
      <p:bldP spid="116" grpId="1" animBg="1"/>
      <p:bldP spid="117" grpId="0" animBg="1"/>
      <p:bldP spid="117" grpId="1" animBg="1"/>
      <p:bldP spid="121" grpId="0" animBg="1"/>
      <p:bldP spid="121" grpId="1" animBg="1"/>
      <p:bldP spid="120" grpId="0" animBg="1"/>
      <p:bldP spid="120" grpId="1" animBg="1"/>
      <p:bldP spid="122" grpId="0" animBg="1"/>
      <p:bldP spid="122" grpId="1" animBg="1"/>
      <p:bldP spid="135" grpId="1" animBg="1"/>
      <p:bldP spid="135" grpId="2"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1836785"/>
            <a:ext cx="621409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0" y="1064665"/>
            <a:ext cx="5410200" cy="772120"/>
          </a:xfrm>
          <a:prstGeom prst="rect">
            <a:avLst/>
          </a:prstGeom>
        </p:spPr>
        <p:txBody>
          <a:bodyPr wrap="square" lIns="121907" tIns="60953" rIns="121907" bIns="60953">
            <a:spAutoFit/>
          </a:bodyPr>
          <a:lstStyle/>
          <a:p>
            <a:pPr>
              <a:lnSpc>
                <a:spcPct val="130000"/>
              </a:lnSpc>
              <a:spcBef>
                <a:spcPts val="800"/>
              </a:spcBef>
            </a:pPr>
            <a:r>
              <a:rPr lang="zh-CN" altLang="en-US" sz="3600" dirty="0">
                <a:sym typeface="+mn-lt"/>
              </a:rPr>
              <a:t>何</a:t>
            </a:r>
            <a:r>
              <a:rPr lang="zh-CN" altLang="en-US" sz="3600" dirty="0" smtClean="0">
                <a:sym typeface="+mn-lt"/>
              </a:rPr>
              <a:t>为分治</a:t>
            </a:r>
            <a:r>
              <a:rPr lang="zh-CN" altLang="en-US" sz="3600" dirty="0" smtClean="0">
                <a:sym typeface="+mn-lt"/>
              </a:rPr>
              <a:t>法</a:t>
            </a:r>
            <a:endParaRPr lang="zh-CN" altLang="en-US" sz="3600" dirty="0">
              <a:solidFill>
                <a:schemeClr val="tx1">
                  <a:lumMod val="65000"/>
                  <a:lumOff val="35000"/>
                </a:schemeClr>
              </a:solidFill>
              <a:cs typeface="+mn-ea"/>
              <a:sym typeface="+mn-lt"/>
            </a:endParaRPr>
          </a:p>
        </p:txBody>
      </p:sp>
      <p:grpSp>
        <p:nvGrpSpPr>
          <p:cNvPr id="24"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321866" y="2169418"/>
            <a:ext cx="4038600" cy="4431968"/>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分治法是一个很重要的算法，其意思很好理解，</a:t>
            </a:r>
            <a:r>
              <a:rPr lang="zh-CN" altLang="en-US" sz="2800" dirty="0" smtClean="0">
                <a:solidFill>
                  <a:schemeClr val="accent1">
                    <a:lumMod val="60000"/>
                    <a:lumOff val="40000"/>
                  </a:schemeClr>
                </a:solidFill>
                <a:latin typeface="+mj-ea"/>
                <a:ea typeface="+mj-ea"/>
              </a:rPr>
              <a:t>顾名思义“分而治之”</a:t>
            </a:r>
            <a:r>
              <a:rPr lang="zh-CN" altLang="en-US" sz="2800" dirty="0">
                <a:solidFill>
                  <a:schemeClr val="accent1">
                    <a:lumMod val="60000"/>
                    <a:lumOff val="40000"/>
                  </a:schemeClr>
                </a:solidFill>
                <a:latin typeface="+mj-ea"/>
                <a:ea typeface="+mj-ea"/>
              </a:rPr>
              <a:t>，就是把一个很复杂的问题，分成两个或更多的相同或类似的子问题，再把子问题分成更小的子问题，直到最后的子问题可以直接简单解决</a:t>
            </a:r>
            <a:r>
              <a:rPr lang="zh-CN" altLang="en-US" sz="2800" dirty="0" smtClean="0">
                <a:solidFill>
                  <a:schemeClr val="accent1">
                    <a:lumMod val="60000"/>
                    <a:lumOff val="40000"/>
                  </a:schemeClr>
                </a:solidFill>
                <a:latin typeface="+mj-ea"/>
                <a:ea typeface="+mj-ea"/>
              </a:rPr>
              <a:t>。</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 name="文本框 1"/>
          <p:cNvSpPr txBox="1"/>
          <p:nvPr/>
        </p:nvSpPr>
        <p:spPr>
          <a:xfrm>
            <a:off x="5130799" y="3478250"/>
            <a:ext cx="6179211" cy="1815882"/>
          </a:xfrm>
          <a:prstGeom prst="rect">
            <a:avLst/>
          </a:prstGeom>
          <a:noFill/>
        </p:spPr>
        <p:txBody>
          <a:bodyPr wrap="square" rtlCol="0">
            <a:spAutoFit/>
          </a:bodyPr>
          <a:lstStyle/>
          <a:p>
            <a:r>
              <a:rPr lang="zh-CN" altLang="en-US" sz="2800" dirty="0">
                <a:solidFill>
                  <a:schemeClr val="accent1">
                    <a:lumMod val="60000"/>
                    <a:lumOff val="40000"/>
                  </a:schemeClr>
                </a:solidFill>
              </a:rPr>
              <a:t>总的来说，分治法有</a:t>
            </a:r>
            <a:r>
              <a:rPr lang="en-US" altLang="zh-CN" sz="2800" dirty="0">
                <a:solidFill>
                  <a:schemeClr val="accent1">
                    <a:lumMod val="60000"/>
                    <a:lumOff val="40000"/>
                  </a:schemeClr>
                </a:solidFill>
              </a:rPr>
              <a:t>3</a:t>
            </a:r>
            <a:r>
              <a:rPr lang="zh-CN" altLang="en-US" sz="2800" dirty="0">
                <a:solidFill>
                  <a:schemeClr val="accent1">
                    <a:lumMod val="60000"/>
                    <a:lumOff val="40000"/>
                  </a:schemeClr>
                </a:solidFill>
              </a:rPr>
              <a:t>个步骤</a:t>
            </a:r>
            <a:r>
              <a:rPr lang="zh-CN" altLang="en-US" sz="2800" dirty="0" smtClean="0">
                <a:solidFill>
                  <a:schemeClr val="accent1">
                    <a:lumMod val="60000"/>
                    <a:lumOff val="40000"/>
                  </a:schemeClr>
                </a:solidFill>
              </a:rPr>
              <a:t>，分别是</a:t>
            </a:r>
            <a:endParaRPr lang="en-US" altLang="zh-CN" sz="2800" dirty="0" smtClean="0">
              <a:solidFill>
                <a:schemeClr val="accent1">
                  <a:lumMod val="60000"/>
                  <a:lumOff val="40000"/>
                </a:schemeClr>
              </a:solidFill>
            </a:endParaRPr>
          </a:p>
          <a:p>
            <a:r>
              <a:rPr lang="zh-CN" altLang="en-US" sz="2800" dirty="0" smtClean="0">
                <a:solidFill>
                  <a:schemeClr val="accent1">
                    <a:lumMod val="60000"/>
                    <a:lumOff val="40000"/>
                  </a:schemeClr>
                </a:solidFill>
              </a:rPr>
              <a:t>问题</a:t>
            </a:r>
            <a:r>
              <a:rPr lang="zh-CN" altLang="en-US" sz="2800" dirty="0">
                <a:solidFill>
                  <a:schemeClr val="accent1">
                    <a:lumMod val="60000"/>
                    <a:lumOff val="40000"/>
                  </a:schemeClr>
                </a:solidFill>
              </a:rPr>
              <a:t>划分、递归求解、合并</a:t>
            </a:r>
            <a:r>
              <a:rPr lang="zh-CN" altLang="en-US" sz="2800" dirty="0" smtClean="0">
                <a:solidFill>
                  <a:schemeClr val="accent1">
                    <a:lumMod val="60000"/>
                    <a:lumOff val="40000"/>
                  </a:schemeClr>
                </a:solidFill>
              </a:rPr>
              <a:t>。</a:t>
            </a:r>
            <a:endParaRPr lang="en-US" altLang="zh-CN" sz="2800" dirty="0" smtClean="0">
              <a:solidFill>
                <a:schemeClr val="accent1">
                  <a:lumMod val="60000"/>
                  <a:lumOff val="40000"/>
                </a:schemeClr>
              </a:solidFill>
            </a:endParaRPr>
          </a:p>
          <a:p>
            <a:r>
              <a:rPr lang="zh-CN" altLang="en-US" sz="2800" dirty="0" smtClean="0">
                <a:solidFill>
                  <a:schemeClr val="accent1">
                    <a:lumMod val="60000"/>
                    <a:lumOff val="40000"/>
                  </a:schemeClr>
                </a:solidFill>
              </a:rPr>
              <a:t>而</a:t>
            </a:r>
            <a:r>
              <a:rPr lang="zh-CN" altLang="en-US" sz="2800" dirty="0">
                <a:solidFill>
                  <a:schemeClr val="accent1">
                    <a:lumMod val="60000"/>
                    <a:lumOff val="40000"/>
                  </a:schemeClr>
                </a:solidFill>
              </a:rPr>
              <a:t>这道题用分治来求解，也需要这三个</a:t>
            </a:r>
            <a:r>
              <a:rPr lang="zh-CN" altLang="en-US" sz="2800" dirty="0" smtClean="0">
                <a:solidFill>
                  <a:schemeClr val="accent1">
                    <a:lumMod val="60000"/>
                    <a:lumOff val="40000"/>
                  </a:schemeClr>
                </a:solidFill>
              </a:rPr>
              <a:t>过程。</a:t>
            </a:r>
            <a:endParaRPr lang="zh-CN" altLang="en-US" sz="2800" dirty="0">
              <a:solidFill>
                <a:schemeClr val="accent1">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4"/>
          <p:cNvSpPr txBox="1"/>
          <p:nvPr/>
        </p:nvSpPr>
        <p:spPr>
          <a:xfrm>
            <a:off x="5575155" y="2111460"/>
            <a:ext cx="4511112" cy="569515"/>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algn="just" defTabSz="912495">
              <a:lnSpc>
                <a:spcPct val="150000"/>
              </a:lnSpc>
              <a:defRPr/>
            </a:pPr>
            <a:r>
              <a:rPr lang="en-US" altLang="zh-CN" sz="2800" dirty="0">
                <a:solidFill>
                  <a:schemeClr val="accent2"/>
                </a:solidFill>
              </a:rPr>
              <a:t>D</a:t>
            </a:r>
            <a:r>
              <a:rPr lang="en-US" altLang="zh-CN" sz="2800" dirty="0" smtClean="0">
                <a:solidFill>
                  <a:schemeClr val="accent2"/>
                </a:solidFill>
              </a:rPr>
              <a:t>ivide</a:t>
            </a:r>
            <a:endParaRPr lang="en-US" altLang="zh-CN" sz="2800" kern="0" dirty="0">
              <a:solidFill>
                <a:schemeClr val="accent2"/>
              </a:solidFill>
              <a:latin typeface="+mn-lt"/>
              <a:ea typeface="+mn-ea"/>
              <a:cs typeface="+mn-ea"/>
              <a:sym typeface="+mn-lt"/>
            </a:endParaRPr>
          </a:p>
        </p:txBody>
      </p:sp>
      <p:sp>
        <p:nvSpPr>
          <p:cNvPr id="7" name="Freeform 5"/>
          <p:cNvSpPr/>
          <p:nvPr/>
        </p:nvSpPr>
        <p:spPr bwMode="auto">
          <a:xfrm rot="5400000">
            <a:off x="1493703" y="2551115"/>
            <a:ext cx="3067840" cy="27651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792" tIns="60893" rIns="121792" bIns="60893" numCol="1" anchor="t" anchorCtr="0" compatLnSpc="1"/>
          <a:lstStyle/>
          <a:p>
            <a:pPr defTabSz="1217295">
              <a:defRPr/>
            </a:pPr>
            <a:endParaRPr lang="zh-CN" altLang="en-US" sz="2400" kern="0" dirty="0">
              <a:solidFill>
                <a:sysClr val="windowText" lastClr="000000"/>
              </a:solidFill>
              <a:cs typeface="+mn-ea"/>
              <a:sym typeface="+mn-lt"/>
            </a:endParaRPr>
          </a:p>
        </p:txBody>
      </p:sp>
      <p:sp>
        <p:nvSpPr>
          <p:cNvPr id="9" name="TextBox 56"/>
          <p:cNvSpPr txBox="1"/>
          <p:nvPr/>
        </p:nvSpPr>
        <p:spPr>
          <a:xfrm>
            <a:off x="2224019" y="3355357"/>
            <a:ext cx="1734506" cy="114864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algn="ctr" defTabSz="1217295">
              <a:defRPr/>
            </a:pPr>
            <a:r>
              <a:rPr lang="zh-CN" altLang="en-US" sz="3730" kern="0" dirty="0">
                <a:solidFill>
                  <a:sysClr val="window" lastClr="FFFFFF"/>
                </a:solidFill>
                <a:latin typeface="+mn-lt"/>
                <a:ea typeface="+mn-ea"/>
                <a:cs typeface="+mn-ea"/>
                <a:sym typeface="+mn-lt"/>
              </a:rPr>
              <a:t>分</a:t>
            </a:r>
            <a:r>
              <a:rPr lang="zh-CN" altLang="en-US" sz="3730" kern="0" dirty="0" smtClean="0">
                <a:solidFill>
                  <a:sysClr val="window" lastClr="FFFFFF"/>
                </a:solidFill>
                <a:latin typeface="+mn-lt"/>
                <a:ea typeface="+mn-ea"/>
                <a:cs typeface="+mn-ea"/>
                <a:sym typeface="+mn-lt"/>
              </a:rPr>
              <a:t>治的过程</a:t>
            </a:r>
            <a:endParaRPr lang="zh-CN" altLang="en-US" sz="3730" kern="0" dirty="0">
              <a:solidFill>
                <a:sysClr val="window" lastClr="FFFFFF"/>
              </a:solidFill>
              <a:latin typeface="+mn-lt"/>
              <a:ea typeface="+mn-ea"/>
              <a:cs typeface="+mn-ea"/>
              <a:sym typeface="+mn-lt"/>
            </a:endParaRPr>
          </a:p>
        </p:txBody>
      </p:sp>
      <p:sp>
        <p:nvSpPr>
          <p:cNvPr id="10" name="Freeform 5"/>
          <p:cNvSpPr/>
          <p:nvPr/>
        </p:nvSpPr>
        <p:spPr bwMode="auto">
          <a:xfrm rot="5400000">
            <a:off x="1344727" y="2432541"/>
            <a:ext cx="3365784" cy="30022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ln>
        </p:spPr>
        <p:txBody>
          <a:bodyPr vert="horz" wrap="square" lIns="121792" tIns="60893" rIns="121792" bIns="60893" numCol="1" anchor="t" anchorCtr="0" compatLnSpc="1"/>
          <a:lstStyle/>
          <a:p>
            <a:pPr defTabSz="1217295">
              <a:defRPr/>
            </a:pPr>
            <a:endParaRPr lang="zh-CN" altLang="en-US" sz="2400" kern="0" dirty="0">
              <a:solidFill>
                <a:sysClr val="windowText" lastClr="000000"/>
              </a:solidFill>
              <a:cs typeface="+mn-ea"/>
              <a:sym typeface="+mn-lt"/>
            </a:endParaRPr>
          </a:p>
        </p:txBody>
      </p:sp>
      <p:sp>
        <p:nvSpPr>
          <p:cNvPr id="11" name="椭圆 10"/>
          <p:cNvSpPr/>
          <p:nvPr/>
        </p:nvSpPr>
        <p:spPr>
          <a:xfrm>
            <a:off x="3603033" y="2292647"/>
            <a:ext cx="570243" cy="570419"/>
          </a:xfrm>
          <a:prstGeom prst="ellipse">
            <a:avLst/>
          </a:prstGeom>
          <a:solidFill>
            <a:schemeClr val="accent2"/>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1</a:t>
            </a:r>
            <a:endParaRPr lang="zh-CN" altLang="en-US" sz="2400" b="1" kern="0" dirty="0">
              <a:solidFill>
                <a:sysClr val="window" lastClr="FFFFFF"/>
              </a:solidFill>
              <a:cs typeface="+mn-ea"/>
              <a:sym typeface="+mn-lt"/>
            </a:endParaRPr>
          </a:p>
        </p:txBody>
      </p:sp>
      <p:sp>
        <p:nvSpPr>
          <p:cNvPr id="12" name="椭圆 11"/>
          <p:cNvSpPr/>
          <p:nvPr/>
        </p:nvSpPr>
        <p:spPr>
          <a:xfrm>
            <a:off x="4328937" y="3648484"/>
            <a:ext cx="570243" cy="570419"/>
          </a:xfrm>
          <a:prstGeom prst="ellipse">
            <a:avLst/>
          </a:prstGeom>
          <a:solidFill>
            <a:schemeClr val="accent2"/>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2</a:t>
            </a:r>
            <a:endParaRPr lang="zh-CN" altLang="en-US" sz="2400" b="1" kern="0" dirty="0">
              <a:solidFill>
                <a:sysClr val="window" lastClr="FFFFFF"/>
              </a:solidFill>
              <a:cs typeface="+mn-ea"/>
              <a:sym typeface="+mn-lt"/>
            </a:endParaRPr>
          </a:p>
        </p:txBody>
      </p:sp>
      <p:sp>
        <p:nvSpPr>
          <p:cNvPr id="13" name="椭圆 12"/>
          <p:cNvSpPr/>
          <p:nvPr/>
        </p:nvSpPr>
        <p:spPr>
          <a:xfrm>
            <a:off x="3603033" y="4996296"/>
            <a:ext cx="570243" cy="570419"/>
          </a:xfrm>
          <a:prstGeom prst="ellipse">
            <a:avLst/>
          </a:prstGeom>
          <a:solidFill>
            <a:schemeClr val="accent2"/>
          </a:solidFill>
          <a:ln w="25400" cap="flat" cmpd="sng" algn="ctr">
            <a:solidFill>
              <a:schemeClr val="bg1"/>
            </a:solidFill>
            <a:prstDash val="solid"/>
          </a:ln>
          <a:effectLst/>
        </p:spPr>
        <p:txBody>
          <a:bodyPr lIns="91347" tIns="45672" rIns="91347" bIns="45672" rtlCol="0" anchor="ctr"/>
          <a:lstStyle/>
          <a:p>
            <a:pPr algn="ctr" defTabSz="1217295">
              <a:defRPr/>
            </a:pPr>
            <a:r>
              <a:rPr lang="en-US" altLang="zh-CN" sz="2400" b="1" kern="0" dirty="0">
                <a:solidFill>
                  <a:sysClr val="window" lastClr="FFFFFF"/>
                </a:solidFill>
                <a:cs typeface="+mn-ea"/>
                <a:sym typeface="+mn-lt"/>
              </a:rPr>
              <a:t>3</a:t>
            </a:r>
            <a:endParaRPr lang="zh-CN" altLang="en-US" sz="2400" b="1" kern="0" dirty="0">
              <a:solidFill>
                <a:sysClr val="window" lastClr="FFFFFF"/>
              </a:solidFill>
              <a:cs typeface="+mn-ea"/>
              <a:sym typeface="+mn-lt"/>
            </a:endParaRPr>
          </a:p>
        </p:txBody>
      </p:sp>
      <p:grpSp>
        <p:nvGrpSpPr>
          <p:cNvPr id="2" name="组合 13"/>
          <p:cNvGrpSpPr/>
          <p:nvPr/>
        </p:nvGrpSpPr>
        <p:grpSpPr>
          <a:xfrm>
            <a:off x="4173283" y="2341440"/>
            <a:ext cx="1401872" cy="472824"/>
            <a:chOff x="3513818" y="1963801"/>
            <a:chExt cx="1051729" cy="354618"/>
          </a:xfrm>
        </p:grpSpPr>
        <p:cxnSp>
          <p:nvCxnSpPr>
            <p:cNvPr id="15" name="直接连接符 14"/>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16" name="直接连接符 15"/>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sp>
        <p:nvSpPr>
          <p:cNvPr id="17" name="TextBox 64"/>
          <p:cNvSpPr txBox="1"/>
          <p:nvPr/>
        </p:nvSpPr>
        <p:spPr>
          <a:xfrm>
            <a:off x="6543330" y="3494587"/>
            <a:ext cx="4511112" cy="569515"/>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algn="just" defTabSz="912495">
              <a:lnSpc>
                <a:spcPct val="150000"/>
              </a:lnSpc>
              <a:defRPr/>
            </a:pPr>
            <a:r>
              <a:rPr lang="en-US" altLang="zh-CN" sz="2800" dirty="0" smtClean="0">
                <a:solidFill>
                  <a:schemeClr val="accent2"/>
                </a:solidFill>
              </a:rPr>
              <a:t>Conquer</a:t>
            </a:r>
            <a:endParaRPr lang="zh-CN" altLang="en-US" sz="2800" kern="0" dirty="0">
              <a:solidFill>
                <a:schemeClr val="accent2"/>
              </a:solidFill>
              <a:latin typeface="+mn-lt"/>
              <a:ea typeface="+mn-ea"/>
              <a:cs typeface="+mn-ea"/>
              <a:sym typeface="+mn-lt"/>
            </a:endParaRPr>
          </a:p>
        </p:txBody>
      </p:sp>
      <p:sp>
        <p:nvSpPr>
          <p:cNvPr id="18" name="TextBox 65"/>
          <p:cNvSpPr txBox="1"/>
          <p:nvPr/>
        </p:nvSpPr>
        <p:spPr>
          <a:xfrm>
            <a:off x="5840980" y="4899495"/>
            <a:ext cx="4511112" cy="569515"/>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charset="-122"/>
                <a:ea typeface="微软雅黑" panose="020B0503020204020204" charset="-122"/>
              </a:defRPr>
            </a:lvl1pPr>
          </a:lstStyle>
          <a:p>
            <a:pPr algn="just" defTabSz="912495">
              <a:lnSpc>
                <a:spcPct val="150000"/>
              </a:lnSpc>
              <a:defRPr/>
            </a:pPr>
            <a:r>
              <a:rPr lang="en-US" altLang="zh-CN" sz="2800" dirty="0" smtClean="0">
                <a:solidFill>
                  <a:schemeClr val="accent2"/>
                </a:solidFill>
              </a:rPr>
              <a:t>Combine</a:t>
            </a:r>
            <a:endParaRPr lang="zh-CN" altLang="en-US" sz="2800" kern="0" dirty="0">
              <a:solidFill>
                <a:schemeClr val="accent2"/>
              </a:solidFill>
              <a:latin typeface="+mn-lt"/>
              <a:ea typeface="+mn-ea"/>
              <a:cs typeface="+mn-ea"/>
              <a:sym typeface="+mn-lt"/>
            </a:endParaRPr>
          </a:p>
        </p:txBody>
      </p:sp>
      <p:grpSp>
        <p:nvGrpSpPr>
          <p:cNvPr id="3" name="组合 18"/>
          <p:cNvGrpSpPr/>
          <p:nvPr/>
        </p:nvGrpSpPr>
        <p:grpSpPr>
          <a:xfrm>
            <a:off x="4905284" y="3697276"/>
            <a:ext cx="1401872" cy="472824"/>
            <a:chOff x="3513818" y="1963801"/>
            <a:chExt cx="1051729" cy="354618"/>
          </a:xfrm>
        </p:grpSpPr>
        <p:cxnSp>
          <p:nvCxnSpPr>
            <p:cNvPr id="20" name="直接连接符 19"/>
            <p:cNvCxnSpPr/>
            <p:nvPr/>
          </p:nvCxnSpPr>
          <p:spPr>
            <a:xfrm>
              <a:off x="3513818" y="2141110"/>
              <a:ext cx="1051729" cy="0"/>
            </a:xfrm>
            <a:prstGeom prst="line">
              <a:avLst/>
            </a:prstGeom>
            <a:noFill/>
            <a:ln w="6350" cap="flat" cmpd="sng" algn="ctr">
              <a:solidFill>
                <a:srgbClr val="325F0B"/>
              </a:solidFill>
              <a:prstDash val="sysDot"/>
              <a:headEnd type="none" w="med" len="med"/>
              <a:tailEnd type="none" w="med" len="med"/>
            </a:ln>
            <a:effectLst/>
          </p:spPr>
        </p:cxnSp>
        <p:cxnSp>
          <p:nvCxnSpPr>
            <p:cNvPr id="21" name="直接连接符 20"/>
            <p:cNvCxnSpPr/>
            <p:nvPr/>
          </p:nvCxnSpPr>
          <p:spPr>
            <a:xfrm>
              <a:off x="4565547" y="1963801"/>
              <a:ext cx="0" cy="354618"/>
            </a:xfrm>
            <a:prstGeom prst="line">
              <a:avLst/>
            </a:prstGeom>
            <a:noFill/>
            <a:ln w="6350" cap="flat" cmpd="sng" algn="ctr">
              <a:solidFill>
                <a:srgbClr val="325F0B"/>
              </a:solidFill>
              <a:prstDash val="sysDot"/>
              <a:headEnd type="none" w="med" len="med"/>
              <a:tailEnd type="none" w="med" len="med"/>
            </a:ln>
            <a:effectLst/>
          </p:spPr>
        </p:cxnSp>
      </p:grpSp>
      <p:grpSp>
        <p:nvGrpSpPr>
          <p:cNvPr id="4" name="组合 21"/>
          <p:cNvGrpSpPr/>
          <p:nvPr/>
        </p:nvGrpSpPr>
        <p:grpSpPr>
          <a:xfrm>
            <a:off x="4173283" y="5045088"/>
            <a:ext cx="1401872" cy="472824"/>
            <a:chOff x="3513818" y="1963801"/>
            <a:chExt cx="1051729" cy="354618"/>
          </a:xfrm>
        </p:grpSpPr>
        <p:cxnSp>
          <p:nvCxnSpPr>
            <p:cNvPr id="23" name="直接连接符 22"/>
            <p:cNvCxnSpPr/>
            <p:nvPr/>
          </p:nvCxnSpPr>
          <p:spPr>
            <a:xfrm>
              <a:off x="3513818" y="2141110"/>
              <a:ext cx="1051729" cy="0"/>
            </a:xfrm>
            <a:prstGeom prst="line">
              <a:avLst/>
            </a:prstGeom>
            <a:noFill/>
            <a:ln w="9525" cap="flat" cmpd="sng" algn="ctr">
              <a:solidFill>
                <a:srgbClr val="325F0B"/>
              </a:solidFill>
              <a:prstDash val="sysDot"/>
              <a:headEnd type="none" w="med" len="med"/>
              <a:tailEnd type="none" w="med" len="med"/>
            </a:ln>
            <a:effectLst/>
          </p:spPr>
        </p:cxnSp>
        <p:cxnSp>
          <p:nvCxnSpPr>
            <p:cNvPr id="24" name="直接连接符 23"/>
            <p:cNvCxnSpPr/>
            <p:nvPr/>
          </p:nvCxnSpPr>
          <p:spPr>
            <a:xfrm>
              <a:off x="4565547" y="1963801"/>
              <a:ext cx="0" cy="354618"/>
            </a:xfrm>
            <a:prstGeom prst="line">
              <a:avLst/>
            </a:prstGeom>
            <a:noFill/>
            <a:ln w="9525" cap="flat" cmpd="sng" algn="ctr">
              <a:solidFill>
                <a:srgbClr val="325F0B"/>
              </a:solidFill>
              <a:prstDash val="sysDot"/>
              <a:headEnd type="none" w="med" len="med"/>
              <a:tailEnd type="none" w="med" len="med"/>
            </a:ln>
            <a:effectLst/>
          </p:spPr>
        </p:cxnSp>
      </p:grpSp>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8" name="文本框 7"/>
          <p:cNvSpPr txBox="1"/>
          <p:nvPr/>
        </p:nvSpPr>
        <p:spPr>
          <a:xfrm>
            <a:off x="6873767" y="2111460"/>
            <a:ext cx="2979682" cy="954107"/>
          </a:xfrm>
          <a:prstGeom prst="rect">
            <a:avLst/>
          </a:prstGeom>
          <a:noFill/>
        </p:spPr>
        <p:txBody>
          <a:bodyPr wrap="square" rtlCol="0">
            <a:spAutoFit/>
          </a:bodyPr>
          <a:lstStyle/>
          <a:p>
            <a:r>
              <a:rPr lang="zh-CN" altLang="en-US" sz="2800" dirty="0">
                <a:solidFill>
                  <a:schemeClr val="accent1">
                    <a:lumMod val="60000"/>
                    <a:lumOff val="40000"/>
                  </a:schemeClr>
                </a:solidFill>
                <a:latin typeface="+mj-ea"/>
              </a:rPr>
              <a:t>把</a:t>
            </a:r>
            <a:r>
              <a:rPr lang="zh-CN" altLang="en-US" sz="2800" dirty="0" smtClean="0">
                <a:solidFill>
                  <a:schemeClr val="accent1">
                    <a:lumMod val="60000"/>
                    <a:lumOff val="40000"/>
                  </a:schemeClr>
                </a:solidFill>
                <a:latin typeface="+mj-ea"/>
              </a:rPr>
              <a:t>问题划分为规模更</a:t>
            </a:r>
            <a:r>
              <a:rPr lang="zh-CN" altLang="en-US" sz="2800" dirty="0">
                <a:solidFill>
                  <a:schemeClr val="accent1">
                    <a:lumMod val="60000"/>
                    <a:lumOff val="40000"/>
                  </a:schemeClr>
                </a:solidFill>
                <a:latin typeface="+mj-ea"/>
              </a:rPr>
              <a:t>小的子问题</a:t>
            </a:r>
            <a:endParaRPr lang="zh-CN" altLang="en-US" sz="2800" dirty="0"/>
          </a:p>
        </p:txBody>
      </p:sp>
      <p:sp>
        <p:nvSpPr>
          <p:cNvPr id="27" name="文本框 26"/>
          <p:cNvSpPr txBox="1"/>
          <p:nvPr/>
        </p:nvSpPr>
        <p:spPr>
          <a:xfrm>
            <a:off x="8182303" y="3423906"/>
            <a:ext cx="3236942" cy="954107"/>
          </a:xfrm>
          <a:prstGeom prst="rect">
            <a:avLst/>
          </a:prstGeom>
          <a:noFill/>
        </p:spPr>
        <p:txBody>
          <a:bodyPr wrap="square" rtlCol="0">
            <a:spAutoFit/>
          </a:bodyPr>
          <a:lstStyle/>
          <a:p>
            <a:r>
              <a:rPr lang="zh-CN" altLang="en-US" sz="2800" dirty="0">
                <a:solidFill>
                  <a:schemeClr val="accent1">
                    <a:lumMod val="60000"/>
                    <a:lumOff val="40000"/>
                  </a:schemeClr>
                </a:solidFill>
                <a:latin typeface="+mj-ea"/>
              </a:rPr>
              <a:t>对</a:t>
            </a:r>
            <a:r>
              <a:rPr lang="zh-CN" altLang="en-US" sz="2800" dirty="0" smtClean="0">
                <a:solidFill>
                  <a:schemeClr val="accent1">
                    <a:lumMod val="60000"/>
                    <a:lumOff val="40000"/>
                  </a:schemeClr>
                </a:solidFill>
                <a:latin typeface="+mj-ea"/>
              </a:rPr>
              <a:t>规模</a:t>
            </a:r>
            <a:r>
              <a:rPr lang="zh-CN" altLang="en-US" sz="2800" dirty="0">
                <a:solidFill>
                  <a:schemeClr val="accent1">
                    <a:lumMod val="60000"/>
                    <a:lumOff val="40000"/>
                  </a:schemeClr>
                </a:solidFill>
                <a:latin typeface="+mj-ea"/>
              </a:rPr>
              <a:t>很</a:t>
            </a:r>
            <a:r>
              <a:rPr lang="zh-CN" altLang="en-US" sz="2800" dirty="0" smtClean="0">
                <a:solidFill>
                  <a:schemeClr val="accent1">
                    <a:lumMod val="60000"/>
                    <a:lumOff val="40000"/>
                  </a:schemeClr>
                </a:solidFill>
                <a:latin typeface="+mj-ea"/>
              </a:rPr>
              <a:t>小</a:t>
            </a:r>
            <a:r>
              <a:rPr lang="zh-CN" altLang="en-US" sz="2800" dirty="0">
                <a:solidFill>
                  <a:schemeClr val="accent1">
                    <a:lumMod val="60000"/>
                    <a:lumOff val="40000"/>
                  </a:schemeClr>
                </a:solidFill>
                <a:latin typeface="+mj-ea"/>
              </a:rPr>
              <a:t>的子</a:t>
            </a:r>
            <a:r>
              <a:rPr lang="zh-CN" altLang="en-US" sz="2800" dirty="0" smtClean="0">
                <a:solidFill>
                  <a:schemeClr val="accent1">
                    <a:lumMod val="60000"/>
                    <a:lumOff val="40000"/>
                  </a:schemeClr>
                </a:solidFill>
                <a:latin typeface="+mj-ea"/>
              </a:rPr>
              <a:t>问题进行直接求解</a:t>
            </a:r>
            <a:endParaRPr lang="zh-CN" altLang="en-US" sz="2800" dirty="0"/>
          </a:p>
        </p:txBody>
      </p:sp>
      <p:sp>
        <p:nvSpPr>
          <p:cNvPr id="28" name="文本框 27"/>
          <p:cNvSpPr txBox="1"/>
          <p:nvPr/>
        </p:nvSpPr>
        <p:spPr>
          <a:xfrm>
            <a:off x="7799259" y="4807033"/>
            <a:ext cx="3236942" cy="1384995"/>
          </a:xfrm>
          <a:prstGeom prst="rect">
            <a:avLst/>
          </a:prstGeom>
          <a:noFill/>
        </p:spPr>
        <p:txBody>
          <a:bodyPr wrap="square" rtlCol="0">
            <a:spAutoFit/>
          </a:bodyPr>
          <a:lstStyle/>
          <a:p>
            <a:r>
              <a:rPr lang="zh-CN" altLang="en-US" sz="2800" dirty="0" smtClean="0">
                <a:solidFill>
                  <a:schemeClr val="accent1">
                    <a:lumMod val="60000"/>
                    <a:lumOff val="40000"/>
                  </a:schemeClr>
                </a:solidFill>
                <a:latin typeface="+mj-ea"/>
              </a:rPr>
              <a:t>把已解决的子问题合并整合，求解当前规模的问题</a:t>
            </a:r>
            <a:endParaRPr lang="zh-CN" altLang="en-US"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53" presetClass="entr" presetSubtype="16" fill="hold" grpId="0" nodeType="withEffect">
                                  <p:stCondLst>
                                    <p:cond delay="2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decel="5330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750" fill="hold"/>
                                        <p:tgtEl>
                                          <p:spTgt spid="6"/>
                                        </p:tgtEl>
                                        <p:attrNameLst>
                                          <p:attrName>ppt_x</p:attrName>
                                        </p:attrNameLst>
                                      </p:cBhvr>
                                      <p:tavLst>
                                        <p:tav tm="0">
                                          <p:val>
                                            <p:strVal val="1+#ppt_w/2"/>
                                          </p:val>
                                        </p:tav>
                                        <p:tav tm="100000">
                                          <p:val>
                                            <p:strVal val="#ppt_x"/>
                                          </p:val>
                                        </p:tav>
                                      </p:tavLst>
                                    </p:anim>
                                    <p:anim calcmode="lin" valueType="num">
                                      <p:cBhvr additive="base">
                                        <p:cTn id="53" dur="7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750"/>
                                        <p:tgtEl>
                                          <p:spTgt spid="8"/>
                                        </p:tgtEl>
                                      </p:cBhvr>
                                    </p:animEffect>
                                    <p:anim calcmode="lin" valueType="num">
                                      <p:cBhvr>
                                        <p:cTn id="59" dur="750" fill="hold"/>
                                        <p:tgtEl>
                                          <p:spTgt spid="8"/>
                                        </p:tgtEl>
                                        <p:attrNameLst>
                                          <p:attrName>ppt_x</p:attrName>
                                        </p:attrNameLst>
                                      </p:cBhvr>
                                      <p:tavLst>
                                        <p:tav tm="0">
                                          <p:val>
                                            <p:strVal val="#ppt_x"/>
                                          </p:val>
                                        </p:tav>
                                        <p:tav tm="100000">
                                          <p:val>
                                            <p:strVal val="#ppt_x"/>
                                          </p:val>
                                        </p:tav>
                                      </p:tavLst>
                                    </p:anim>
                                    <p:anim calcmode="lin" valueType="num">
                                      <p:cBhvr>
                                        <p:cTn id="60"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decel="5330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750" fill="hold"/>
                                        <p:tgtEl>
                                          <p:spTgt spid="17"/>
                                        </p:tgtEl>
                                        <p:attrNameLst>
                                          <p:attrName>ppt_x</p:attrName>
                                        </p:attrNameLst>
                                      </p:cBhvr>
                                      <p:tavLst>
                                        <p:tav tm="0">
                                          <p:val>
                                            <p:strVal val="1+#ppt_w/2"/>
                                          </p:val>
                                        </p:tav>
                                        <p:tav tm="100000">
                                          <p:val>
                                            <p:strVal val="#ppt_x"/>
                                          </p:val>
                                        </p:tav>
                                      </p:tavLst>
                                    </p:anim>
                                    <p:anim calcmode="lin" valueType="num">
                                      <p:cBhvr additive="base">
                                        <p:cTn id="71" dur="75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750"/>
                                        <p:tgtEl>
                                          <p:spTgt spid="27"/>
                                        </p:tgtEl>
                                      </p:cBhvr>
                                    </p:animEffect>
                                    <p:anim calcmode="lin" valueType="num">
                                      <p:cBhvr>
                                        <p:cTn id="77" dur="750" fill="hold"/>
                                        <p:tgtEl>
                                          <p:spTgt spid="27"/>
                                        </p:tgtEl>
                                        <p:attrNameLst>
                                          <p:attrName>ppt_x</p:attrName>
                                        </p:attrNameLst>
                                      </p:cBhvr>
                                      <p:tavLst>
                                        <p:tav tm="0">
                                          <p:val>
                                            <p:strVal val="#ppt_x"/>
                                          </p:val>
                                        </p:tav>
                                        <p:tav tm="100000">
                                          <p:val>
                                            <p:strVal val="#ppt_x"/>
                                          </p:val>
                                        </p:tav>
                                      </p:tavLst>
                                    </p:anim>
                                    <p:anim calcmode="lin" valueType="num">
                                      <p:cBhvr>
                                        <p:cTn id="78" dur="7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2" decel="5330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additive="base">
                                        <p:cTn id="88" dur="750" fill="hold"/>
                                        <p:tgtEl>
                                          <p:spTgt spid="18"/>
                                        </p:tgtEl>
                                        <p:attrNameLst>
                                          <p:attrName>ppt_x</p:attrName>
                                        </p:attrNameLst>
                                      </p:cBhvr>
                                      <p:tavLst>
                                        <p:tav tm="0">
                                          <p:val>
                                            <p:strVal val="1+#ppt_w/2"/>
                                          </p:val>
                                        </p:tav>
                                        <p:tav tm="100000">
                                          <p:val>
                                            <p:strVal val="#ppt_x"/>
                                          </p:val>
                                        </p:tav>
                                      </p:tavLst>
                                    </p:anim>
                                    <p:anim calcmode="lin" valueType="num">
                                      <p:cBhvr additive="base">
                                        <p:cTn id="89"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750"/>
                                        <p:tgtEl>
                                          <p:spTgt spid="28"/>
                                        </p:tgtEl>
                                      </p:cBhvr>
                                    </p:animEffect>
                                    <p:anim calcmode="lin" valueType="num">
                                      <p:cBhvr>
                                        <p:cTn id="95" dur="750" fill="hold"/>
                                        <p:tgtEl>
                                          <p:spTgt spid="28"/>
                                        </p:tgtEl>
                                        <p:attrNameLst>
                                          <p:attrName>ppt_x</p:attrName>
                                        </p:attrNameLst>
                                      </p:cBhvr>
                                      <p:tavLst>
                                        <p:tav tm="0">
                                          <p:val>
                                            <p:strVal val="#ppt_x"/>
                                          </p:val>
                                        </p:tav>
                                        <p:tav tm="100000">
                                          <p:val>
                                            <p:strVal val="#ppt_x"/>
                                          </p:val>
                                        </p:tav>
                                      </p:tavLst>
                                    </p:anim>
                                    <p:anim calcmode="lin" valueType="num">
                                      <p:cBhvr>
                                        <p:cTn id="96"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1" grpId="0" animBg="1"/>
      <p:bldP spid="12" grpId="0" animBg="1"/>
      <p:bldP spid="13" grpId="0" animBg="1"/>
      <p:bldP spid="17" grpId="0"/>
      <p:bldP spid="18" grpId="0"/>
      <p:bldP spid="8"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
          <p:cNvGrpSpPr/>
          <p:nvPr/>
        </p:nvGrpSpPr>
        <p:grpSpPr>
          <a:xfrm>
            <a:off x="10189273" y="975257"/>
            <a:ext cx="1730338" cy="1730873"/>
            <a:chOff x="4220951" y="1432360"/>
            <a:chExt cx="938706" cy="938706"/>
          </a:xfrm>
          <a:solidFill>
            <a:srgbClr val="FA600F"/>
          </a:solidFill>
          <a:scene3d>
            <a:camera prst="orthographicFront">
              <a:rot lat="0" lon="0" rev="0"/>
            </a:camera>
            <a:lightRig rig="glow" dir="t">
              <a:rot lat="0" lon="0" rev="4800000"/>
            </a:lightRig>
          </a:scene3d>
        </p:grpSpPr>
        <p:sp>
          <p:nvSpPr>
            <p:cNvPr id="25" name="椭圆 24"/>
            <p:cNvSpPr/>
            <p:nvPr/>
          </p:nvSpPr>
          <p:spPr>
            <a:xfrm>
              <a:off x="4220951" y="1432360"/>
              <a:ext cx="938706"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26" name="矩形 25"/>
            <p:cNvSpPr/>
            <p:nvPr/>
          </p:nvSpPr>
          <p:spPr>
            <a:xfrm>
              <a:off x="4330066" y="1664032"/>
              <a:ext cx="720476" cy="283758"/>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分治</a:t>
              </a:r>
              <a:r>
                <a:rPr lang="zh-CN" altLang="en-US" sz="2800" b="1" dirty="0" smtClean="0">
                  <a:solidFill>
                    <a:srgbClr val="FFFFFF"/>
                  </a:solidFill>
                  <a:cs typeface="+mn-ea"/>
                  <a:sym typeface="+mn-lt"/>
                </a:rPr>
                <a:t>法</a:t>
              </a:r>
              <a:endParaRPr lang="zh-CN" altLang="en-US" sz="2800" b="1" dirty="0">
                <a:solidFill>
                  <a:srgbClr val="FFFFFF"/>
                </a:solidFill>
                <a:cs typeface="+mn-ea"/>
                <a:sym typeface="+mn-lt"/>
              </a:endParaRPr>
            </a:p>
          </p:txBody>
        </p:sp>
      </p:grpSp>
      <p:sp>
        <p:nvSpPr>
          <p:cNvPr id="28" name="矩形 27"/>
          <p:cNvSpPr/>
          <p:nvPr/>
        </p:nvSpPr>
        <p:spPr>
          <a:xfrm>
            <a:off x="0" y="975257"/>
            <a:ext cx="4556234" cy="5724630"/>
          </a:xfrm>
          <a:prstGeom prst="rect">
            <a:avLst/>
          </a:prstGeom>
        </p:spPr>
        <p:txBody>
          <a:bodyPr wrap="square" lIns="121907" tIns="60953" rIns="121907" bIns="60953">
            <a:spAutoFit/>
          </a:bodyPr>
          <a:lstStyle/>
          <a:p>
            <a:r>
              <a:rPr lang="zh-CN" altLang="en-US" sz="2800" dirty="0">
                <a:solidFill>
                  <a:schemeClr val="accent1">
                    <a:lumMod val="60000"/>
                    <a:lumOff val="40000"/>
                  </a:schemeClr>
                </a:solidFill>
                <a:latin typeface="+mj-ea"/>
                <a:ea typeface="+mj-ea"/>
              </a:rPr>
              <a:t>在用分治算法解决该问题之前，我们需要对这些点对进行预处理，把它们按</a:t>
            </a:r>
            <a:r>
              <a:rPr lang="en-US" altLang="zh-CN" sz="2800" dirty="0">
                <a:solidFill>
                  <a:schemeClr val="accent1">
                    <a:lumMod val="60000"/>
                    <a:lumOff val="40000"/>
                  </a:schemeClr>
                </a:solidFill>
                <a:latin typeface="+mj-ea"/>
                <a:ea typeface="+mj-ea"/>
              </a:rPr>
              <a:t>x</a:t>
            </a:r>
            <a:r>
              <a:rPr lang="zh-CN" altLang="en-US" sz="2800" dirty="0">
                <a:solidFill>
                  <a:schemeClr val="accent1">
                    <a:lumMod val="60000"/>
                    <a:lumOff val="40000"/>
                  </a:schemeClr>
                </a:solidFill>
                <a:latin typeface="+mj-ea"/>
                <a:ea typeface="+mj-ea"/>
              </a:rPr>
              <a:t>值从小到大的顺序排列，因为后面的分治思想都是基于这个点对数组已有序而言的，如果没有进行排序来预处理，后面的分治就没有依据了。我们可以通过调用系统自带的</a:t>
            </a:r>
            <a:r>
              <a:rPr lang="en-US" altLang="zh-CN" sz="2800" dirty="0">
                <a:solidFill>
                  <a:schemeClr val="accent1">
                    <a:lumMod val="60000"/>
                    <a:lumOff val="40000"/>
                  </a:schemeClr>
                </a:solidFill>
                <a:latin typeface="+mj-ea"/>
                <a:ea typeface="+mj-ea"/>
              </a:rPr>
              <a:t>sort</a:t>
            </a:r>
            <a:r>
              <a:rPr lang="zh-CN" altLang="en-US" sz="2800" dirty="0">
                <a:solidFill>
                  <a:schemeClr val="accent1">
                    <a:lumMod val="60000"/>
                    <a:lumOff val="40000"/>
                  </a:schemeClr>
                </a:solidFill>
                <a:latin typeface="+mj-ea"/>
                <a:ea typeface="+mj-ea"/>
              </a:rPr>
              <a:t>函数来对这个点对数组按</a:t>
            </a:r>
            <a:r>
              <a:rPr lang="en-US" altLang="zh-CN" sz="2800" dirty="0">
                <a:solidFill>
                  <a:schemeClr val="accent1">
                    <a:lumMod val="60000"/>
                    <a:lumOff val="40000"/>
                  </a:schemeClr>
                </a:solidFill>
                <a:latin typeface="+mj-ea"/>
                <a:ea typeface="+mj-ea"/>
              </a:rPr>
              <a:t>x</a:t>
            </a:r>
            <a:r>
              <a:rPr lang="zh-CN" altLang="en-US" sz="2800" dirty="0">
                <a:solidFill>
                  <a:schemeClr val="accent1">
                    <a:lumMod val="60000"/>
                    <a:lumOff val="40000"/>
                  </a:schemeClr>
                </a:solidFill>
                <a:latin typeface="+mj-ea"/>
                <a:ea typeface="+mj-ea"/>
              </a:rPr>
              <a:t>值从小到大的顺序进行</a:t>
            </a:r>
            <a:r>
              <a:rPr lang="zh-CN" altLang="en-US" sz="2800" dirty="0" smtClean="0">
                <a:solidFill>
                  <a:schemeClr val="accent1">
                    <a:lumMod val="60000"/>
                    <a:lumOff val="40000"/>
                  </a:schemeClr>
                </a:solidFill>
                <a:latin typeface="+mj-ea"/>
                <a:ea typeface="+mj-ea"/>
              </a:rPr>
              <a:t>排序。</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a:p>
            <a:r>
              <a:rPr lang="en-US" altLang="zh-CN" sz="2800" dirty="0">
                <a:solidFill>
                  <a:schemeClr val="accent1">
                    <a:lumMod val="60000"/>
                    <a:lumOff val="40000"/>
                  </a:schemeClr>
                </a:solidFill>
                <a:latin typeface="+mj-ea"/>
                <a:ea typeface="+mj-ea"/>
              </a:rPr>
              <a:t>   </a:t>
            </a:r>
            <a:r>
              <a:rPr lang="en-US" altLang="zh-CN" sz="2800" dirty="0" smtClean="0">
                <a:solidFill>
                  <a:schemeClr val="accent1">
                    <a:lumMod val="60000"/>
                    <a:lumOff val="40000"/>
                  </a:schemeClr>
                </a:solidFill>
                <a:latin typeface="+mj-ea"/>
                <a:ea typeface="+mj-ea"/>
              </a:rPr>
              <a:t>    </a:t>
            </a:r>
            <a:endParaRPr lang="zh-CN" altLang="zh-CN" sz="2800" dirty="0">
              <a:solidFill>
                <a:schemeClr val="accent1">
                  <a:lumMod val="60000"/>
                  <a:lumOff val="40000"/>
                </a:schemeClr>
              </a:solidFill>
              <a:latin typeface="+mj-ea"/>
              <a:ea typeface="+mj-ea"/>
            </a:endParaRPr>
          </a:p>
        </p:txBody>
      </p:sp>
      <p:sp>
        <p:nvSpPr>
          <p:cNvPr id="29" name="文本框 28"/>
          <p:cNvSpPr txBox="1"/>
          <p:nvPr/>
        </p:nvSpPr>
        <p:spPr>
          <a:xfrm>
            <a:off x="4646635" y="2340836"/>
            <a:ext cx="7071842" cy="2246769"/>
          </a:xfrm>
          <a:prstGeom prst="rect">
            <a:avLst/>
          </a:prstGeom>
          <a:noFill/>
        </p:spPr>
        <p:txBody>
          <a:bodyPr wrap="square" rtlCol="0">
            <a:spAutoFit/>
          </a:bodyPr>
          <a:lstStyle/>
          <a:p>
            <a:r>
              <a:rPr lang="en-US" altLang="zh-CN" sz="2800" dirty="0"/>
              <a:t>sort(</a:t>
            </a:r>
            <a:r>
              <a:rPr lang="en-US" altLang="zh-CN" sz="2800" dirty="0" err="1"/>
              <a:t>p,p+n,cmp</a:t>
            </a:r>
            <a:r>
              <a:rPr lang="en-US" altLang="zh-CN" sz="2800" dirty="0" smtClean="0"/>
              <a:t>)</a:t>
            </a:r>
            <a:endParaRPr lang="en-US" altLang="zh-CN" sz="2800" dirty="0" smtClean="0"/>
          </a:p>
          <a:p>
            <a:r>
              <a:rPr lang="en-US" altLang="zh-CN" sz="2800" dirty="0"/>
              <a:t>bool </a:t>
            </a:r>
            <a:r>
              <a:rPr lang="en-US" altLang="zh-CN" sz="2800" dirty="0" err="1"/>
              <a:t>cmp</a:t>
            </a:r>
            <a:r>
              <a:rPr lang="en-US" altLang="zh-CN" sz="2800" dirty="0"/>
              <a:t>(</a:t>
            </a:r>
            <a:r>
              <a:rPr lang="en-US" altLang="zh-CN" sz="2800" dirty="0" err="1"/>
              <a:t>const</a:t>
            </a:r>
            <a:r>
              <a:rPr lang="en-US" altLang="zh-CN" sz="2800" dirty="0"/>
              <a:t> Point &amp;</a:t>
            </a:r>
            <a:r>
              <a:rPr lang="en-US" altLang="zh-CN" sz="2800" dirty="0" err="1"/>
              <a:t>a,const</a:t>
            </a:r>
            <a:r>
              <a:rPr lang="en-US" altLang="zh-CN" sz="2800" dirty="0"/>
              <a:t> Point &amp;b)</a:t>
            </a:r>
            <a:endParaRPr lang="en-US" altLang="zh-CN" sz="2800" dirty="0"/>
          </a:p>
          <a:p>
            <a:r>
              <a:rPr lang="en-US" altLang="zh-CN" sz="2800" dirty="0"/>
              <a:t>{</a:t>
            </a:r>
            <a:endParaRPr lang="en-US" altLang="zh-CN" sz="2800" dirty="0"/>
          </a:p>
          <a:p>
            <a:r>
              <a:rPr lang="en-US" altLang="zh-CN" sz="2800" dirty="0"/>
              <a:t>         return </a:t>
            </a:r>
            <a:r>
              <a:rPr lang="en-US" altLang="zh-CN" sz="2800" dirty="0" err="1"/>
              <a:t>a.x</a:t>
            </a:r>
            <a:r>
              <a:rPr lang="en-US" altLang="zh-CN" sz="2800" dirty="0"/>
              <a:t>&lt;</a:t>
            </a:r>
            <a:r>
              <a:rPr lang="en-US" altLang="zh-CN" sz="2800" dirty="0" err="1"/>
              <a:t>b.x</a:t>
            </a:r>
            <a:r>
              <a:rPr lang="en-US" altLang="zh-CN" sz="2800" dirty="0"/>
              <a:t>;</a:t>
            </a:r>
            <a:endParaRPr lang="en-US" altLang="zh-CN" sz="2800" dirty="0"/>
          </a:p>
          <a:p>
            <a:r>
              <a:rPr lang="en-US" altLang="zh-CN" sz="2800" dirty="0"/>
              <a:t>}</a:t>
            </a:r>
            <a:endParaRPr lang="zh-CN" altLang="en-US" sz="2800" dirty="0"/>
          </a:p>
        </p:txBody>
      </p:sp>
      <p:sp>
        <p:nvSpPr>
          <p:cNvPr id="30" name="文本框 29"/>
          <p:cNvSpPr txBox="1"/>
          <p:nvPr/>
        </p:nvSpPr>
        <p:spPr>
          <a:xfrm>
            <a:off x="4646635" y="5172498"/>
            <a:ext cx="6179211" cy="954107"/>
          </a:xfrm>
          <a:prstGeom prst="rect">
            <a:avLst/>
          </a:prstGeom>
          <a:noFill/>
        </p:spPr>
        <p:txBody>
          <a:bodyPr wrap="square" rtlCol="0">
            <a:spAutoFit/>
          </a:bodyPr>
          <a:lstStyle/>
          <a:p>
            <a:r>
              <a:rPr lang="zh-CN" altLang="en-US" sz="2800" dirty="0">
                <a:solidFill>
                  <a:schemeClr val="accent1">
                    <a:lumMod val="60000"/>
                    <a:lumOff val="40000"/>
                  </a:schemeClr>
                </a:solidFill>
              </a:rPr>
              <a:t>下面，我们来具体解析下用分治法解决最近点对所需的一些步骤</a:t>
            </a:r>
            <a:endParaRPr lang="zh-CN" altLang="en-US" sz="2800" dirty="0">
              <a:solidFill>
                <a:schemeClr val="accent1">
                  <a:lumMod val="60000"/>
                  <a:lumOff val="4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75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750"/>
                                        <p:tgtEl>
                                          <p:spTgt spid="29"/>
                                        </p:tgtEl>
                                      </p:cBhvr>
                                    </p:animEffect>
                                    <p:anim calcmode="lin" valueType="num">
                                      <p:cBhvr>
                                        <p:cTn id="13" dur="750" fill="hold"/>
                                        <p:tgtEl>
                                          <p:spTgt spid="29"/>
                                        </p:tgtEl>
                                        <p:attrNameLst>
                                          <p:attrName>ppt_x</p:attrName>
                                        </p:attrNameLst>
                                      </p:cBhvr>
                                      <p:tavLst>
                                        <p:tav tm="0">
                                          <p:val>
                                            <p:strVal val="#ppt_x"/>
                                          </p:val>
                                        </p:tav>
                                        <p:tav tm="100000">
                                          <p:val>
                                            <p:strVal val="#ppt_x"/>
                                          </p:val>
                                        </p:tav>
                                      </p:tavLst>
                                    </p:anim>
                                    <p:anim calcmode="lin" valueType="num">
                                      <p:cBhvr>
                                        <p:cTn id="14" dur="7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750"/>
                                        <p:tgtEl>
                                          <p:spTgt spid="30"/>
                                        </p:tgtEl>
                                      </p:cBhvr>
                                    </p:animEffect>
                                    <p:anim calcmode="lin" valueType="num">
                                      <p:cBhvr>
                                        <p:cTn id="20" dur="750" fill="hold"/>
                                        <p:tgtEl>
                                          <p:spTgt spid="30"/>
                                        </p:tgtEl>
                                        <p:attrNameLst>
                                          <p:attrName>ppt_x</p:attrName>
                                        </p:attrNameLst>
                                      </p:cBhvr>
                                      <p:tavLst>
                                        <p:tav tm="0">
                                          <p:val>
                                            <p:strVal val="#ppt_x"/>
                                          </p:val>
                                        </p:tav>
                                        <p:tav tm="100000">
                                          <p:val>
                                            <p:strVal val="#ppt_x"/>
                                          </p:val>
                                        </p:tav>
                                      </p:tavLst>
                                    </p:anim>
                                    <p:anim calcmode="lin" valueType="num">
                                      <p:cBhvr>
                                        <p:cTn id="2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tags/tag1.xml><?xml version="1.0" encoding="utf-8"?>
<p:tagLst xmlns:p="http://schemas.openxmlformats.org/presentationml/2006/main">
  <p:tag name="MH" val="20170916095608"/>
  <p:tag name="MH_LIBRARY" val="CONTENTS"/>
  <p:tag name="MH_TYPE" val="OTHERS"/>
  <p:tag name="ID" val="553530"/>
</p:tagLst>
</file>

<file path=ppt/tags/tag10.xml><?xml version="1.0" encoding="utf-8"?>
<p:tagLst xmlns:p="http://schemas.openxmlformats.org/presentationml/2006/main">
  <p:tag name="MH" val="20160630124613"/>
  <p:tag name="MH_LIBRARY" val="GRAPHIC"/>
</p:tagLst>
</file>

<file path=ppt/tags/tag11.xml><?xml version="1.0" encoding="utf-8"?>
<p:tagLst xmlns:p="http://schemas.openxmlformats.org/presentationml/2006/main">
  <p:tag name="MH" val="20160630124613"/>
  <p:tag name="MH_LIBRARY" val="GRAPHIC"/>
</p:tagLst>
</file>

<file path=ppt/tags/tag12.xml><?xml version="1.0" encoding="utf-8"?>
<p:tagLst xmlns:p="http://schemas.openxmlformats.org/presentationml/2006/main">
  <p:tag name="MH" val="20160630124613"/>
  <p:tag name="MH_LIBRARY" val="GRAPHIC"/>
</p:tagLst>
</file>

<file path=ppt/tags/tag13.xml><?xml version="1.0" encoding="utf-8"?>
<p:tagLst xmlns:p="http://schemas.openxmlformats.org/presentationml/2006/main">
  <p:tag name="MH" val="20160630124613"/>
  <p:tag name="MH_LIBRARY" val="GRAPHIC"/>
</p:tagLst>
</file>

<file path=ppt/tags/tag14.xml><?xml version="1.0" encoding="utf-8"?>
<p:tagLst xmlns:p="http://schemas.openxmlformats.org/presentationml/2006/main">
  <p:tag name="MH" val="20160630124613"/>
  <p:tag name="MH_LIBRARY" val="GRAPHIC"/>
</p:tagLst>
</file>

<file path=ppt/tags/tag15.xml><?xml version="1.0" encoding="utf-8"?>
<p:tagLst xmlns:p="http://schemas.openxmlformats.org/presentationml/2006/main">
  <p:tag name="MH" val="20160630124613"/>
  <p:tag name="MH_LIBRARY" val="GRAPHIC"/>
</p:tagLst>
</file>

<file path=ppt/tags/tag16.xml><?xml version="1.0" encoding="utf-8"?>
<p:tagLst xmlns:p="http://schemas.openxmlformats.org/presentationml/2006/main">
  <p:tag name="MH" val="20160630124613"/>
  <p:tag name="MH_LIBRARY" val="GRAPHIC"/>
</p:tagLst>
</file>

<file path=ppt/tags/tag17.xml><?xml version="1.0" encoding="utf-8"?>
<p:tagLst xmlns:p="http://schemas.openxmlformats.org/presentationml/2006/main">
  <p:tag name="MH" val="20160630124613"/>
  <p:tag name="MH_LIBRARY" val="GRAPHIC"/>
</p:tagLst>
</file>

<file path=ppt/tags/tag18.xml><?xml version="1.0" encoding="utf-8"?>
<p:tagLst xmlns:p="http://schemas.openxmlformats.org/presentationml/2006/main">
  <p:tag name="MH" val="20160630124613"/>
  <p:tag name="MH_LIBRARY" val="GRAPHIC"/>
</p:tagLst>
</file>

<file path=ppt/tags/tag19.xml><?xml version="1.0" encoding="utf-8"?>
<p:tagLst xmlns:p="http://schemas.openxmlformats.org/presentationml/2006/main">
  <p:tag name="MH" val="20160630124613"/>
  <p:tag name="MH_LIBRARY" val="GRAPHIC"/>
</p:tagLst>
</file>

<file path=ppt/tags/tag2.xml><?xml version="1.0" encoding="utf-8"?>
<p:tagLst xmlns:p="http://schemas.openxmlformats.org/presentationml/2006/main">
  <p:tag name="MH" val="20170916095608"/>
  <p:tag name="MH_LIBRARY" val="CONTENTS"/>
  <p:tag name="MH_TYPE" val="OTHERS"/>
  <p:tag name="ID" val="553530"/>
</p:tagLst>
</file>

<file path=ppt/tags/tag20.xml><?xml version="1.0" encoding="utf-8"?>
<p:tagLst xmlns:p="http://schemas.openxmlformats.org/presentationml/2006/main">
  <p:tag name="MH" val="20160630124613"/>
  <p:tag name="MH_LIBRARY" val="GRAPHIC"/>
</p:tagLst>
</file>

<file path=ppt/tags/tag21.xml><?xml version="1.0" encoding="utf-8"?>
<p:tagLst xmlns:p="http://schemas.openxmlformats.org/presentationml/2006/main">
  <p:tag name="MH" val="20160630124613"/>
  <p:tag name="MH_LIBRARY" val="GRAPHIC"/>
</p:tagLst>
</file>

<file path=ppt/tags/tag22.xml><?xml version="1.0" encoding="utf-8"?>
<p:tagLst xmlns:p="http://schemas.openxmlformats.org/presentationml/2006/main">
  <p:tag name="ISPRING_PRESENTATION_TITLE" val="创意简约IT部门年终总结PPT模板"/>
</p:tagLst>
</file>

<file path=ppt/tags/tag3.xml><?xml version="1.0" encoding="utf-8"?>
<p:tagLst xmlns:p="http://schemas.openxmlformats.org/presentationml/2006/main">
  <p:tag name="MH" val="20160630124613"/>
  <p:tag name="MH_LIBRARY" val="GRAPHIC"/>
</p:tagLst>
</file>

<file path=ppt/tags/tag4.xml><?xml version="1.0" encoding="utf-8"?>
<p:tagLst xmlns:p="http://schemas.openxmlformats.org/presentationml/2006/main">
  <p:tag name="MH" val="20160630124613"/>
  <p:tag name="MH_LIBRARY" val="GRAPHIC"/>
</p:tagLst>
</file>

<file path=ppt/tags/tag5.xml><?xml version="1.0" encoding="utf-8"?>
<p:tagLst xmlns:p="http://schemas.openxmlformats.org/presentationml/2006/main">
  <p:tag name="MH" val="20160630124613"/>
  <p:tag name="MH_LIBRARY" val="GRAPHIC"/>
</p:tagLst>
</file>

<file path=ppt/tags/tag6.xml><?xml version="1.0" encoding="utf-8"?>
<p:tagLst xmlns:p="http://schemas.openxmlformats.org/presentationml/2006/main">
  <p:tag name="MH" val="20160630124613"/>
  <p:tag name="MH_LIBRARY" val="GRAPHIC"/>
</p:tagLst>
</file>

<file path=ppt/tags/tag7.xml><?xml version="1.0" encoding="utf-8"?>
<p:tagLst xmlns:p="http://schemas.openxmlformats.org/presentationml/2006/main">
  <p:tag name="MH" val="20160630124613"/>
  <p:tag name="MH_LIBRARY" val="GRAPHIC"/>
</p:tagLst>
</file>

<file path=ppt/tags/tag8.xml><?xml version="1.0" encoding="utf-8"?>
<p:tagLst xmlns:p="http://schemas.openxmlformats.org/presentationml/2006/main">
  <p:tag name="MH" val="20160630124613"/>
  <p:tag name="MH_LIBRARY" val="GRAPHIC"/>
</p:tagLst>
</file>

<file path=ppt/tags/tag9.xml><?xml version="1.0" encoding="utf-8"?>
<p:tagLst xmlns:p="http://schemas.openxmlformats.org/presentationml/2006/main">
  <p:tag name="MH" val="20160630124613"/>
  <p:tag name="MH_LIBRARY" val="GRAPHIC"/>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8004</Words>
  <Application>WPS 演示</Application>
  <PresentationFormat>宽屏</PresentationFormat>
  <Paragraphs>580</Paragraphs>
  <Slides>55</Slides>
  <Notes>51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66" baseType="lpstr">
      <vt:lpstr>Arial</vt:lpstr>
      <vt:lpstr>宋体</vt:lpstr>
      <vt:lpstr>Wingdings</vt:lpstr>
      <vt:lpstr>微软雅黑</vt:lpstr>
      <vt:lpstr>Arial Unicode MS</vt:lpstr>
      <vt:lpstr>Calibri</vt:lpstr>
      <vt:lpstr>Open Sans</vt:lpstr>
      <vt:lpstr>Segoe Print</vt:lpstr>
      <vt:lpstr>Office 主题</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创意简约IT部门年终总结PPT模板</dc:title>
  <dc:creator>Administrator</dc:creator>
  <cp:lastModifiedBy>SZUCPC</cp:lastModifiedBy>
  <cp:revision>106</cp:revision>
  <dcterms:created xsi:type="dcterms:W3CDTF">2017-12-01T13:10:00Z</dcterms:created>
  <dcterms:modified xsi:type="dcterms:W3CDTF">2019-04-06T03:33:45Z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