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heme/themeOverride5.xml" ContentType="application/vnd.openxmlformats-officedocument.themeOverride+xml"/>
  <Override PartName="/ppt/tags/tag23.xml" ContentType="application/vnd.openxmlformats-officedocument.presentationml.tags+xml"/>
  <Override PartName="/ppt/notesSlides/notesSlide43.xml" ContentType="application/vnd.openxmlformats-officedocument.presentationml.notesSlide+xml"/>
  <Override PartName="/ppt/tags/tag24.xml" ContentType="application/vnd.openxmlformats-officedocument.presentationml.tags+xml"/>
  <Override PartName="/ppt/notesSlides/notesSlide44.xml" ContentType="application/vnd.openxmlformats-officedocument.presentationml.notesSlide+xml"/>
  <Override PartName="/ppt/tags/tag25.xml" ContentType="application/vnd.openxmlformats-officedocument.presentationml.tags+xml"/>
  <Override PartName="/ppt/notesSlides/notesSlide45.xml" ContentType="application/vnd.openxmlformats-officedocument.presentationml.notesSlide+xml"/>
  <Override PartName="/ppt/tags/tag26.xml" ContentType="application/vnd.openxmlformats-officedocument.presentationml.tags+xml"/>
  <Override PartName="/ppt/notesSlides/notesSlide46.xml" ContentType="application/vnd.openxmlformats-officedocument.presentationml.notesSlide+xml"/>
  <Override PartName="/ppt/tags/tag27.xml" ContentType="application/vnd.openxmlformats-officedocument.presentationml.tags+xml"/>
  <Override PartName="/ppt/notesSlides/notesSlide47.xml" ContentType="application/vnd.openxmlformats-officedocument.presentationml.notesSlide+xml"/>
  <Override PartName="/ppt/theme/themeOverride6.xml" ContentType="application/vnd.openxmlformats-officedocument.themeOverride+xml"/>
  <Override PartName="/ppt/tags/tag28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72"/>
  </p:notesMasterIdLst>
  <p:handoutMasterIdLst>
    <p:handoutMasterId r:id="rId73"/>
  </p:handoutMasterIdLst>
  <p:sldIdLst>
    <p:sldId id="256" r:id="rId3"/>
    <p:sldId id="257" r:id="rId4"/>
    <p:sldId id="260" r:id="rId5"/>
    <p:sldId id="264" r:id="rId6"/>
    <p:sldId id="295" r:id="rId7"/>
    <p:sldId id="385" r:id="rId8"/>
    <p:sldId id="379" r:id="rId9"/>
    <p:sldId id="386" r:id="rId10"/>
    <p:sldId id="387" r:id="rId11"/>
    <p:sldId id="389" r:id="rId12"/>
    <p:sldId id="390" r:id="rId13"/>
    <p:sldId id="391" r:id="rId14"/>
    <p:sldId id="392" r:id="rId15"/>
    <p:sldId id="393" r:id="rId16"/>
    <p:sldId id="397" r:id="rId17"/>
    <p:sldId id="398" r:id="rId18"/>
    <p:sldId id="399" r:id="rId19"/>
    <p:sldId id="400" r:id="rId20"/>
    <p:sldId id="401" r:id="rId21"/>
    <p:sldId id="402" r:id="rId22"/>
    <p:sldId id="407" r:id="rId23"/>
    <p:sldId id="408" r:id="rId24"/>
    <p:sldId id="409" r:id="rId25"/>
    <p:sldId id="410" r:id="rId26"/>
    <p:sldId id="411" r:id="rId27"/>
    <p:sldId id="412" r:id="rId28"/>
    <p:sldId id="421" r:id="rId29"/>
    <p:sldId id="422" r:id="rId30"/>
    <p:sldId id="301" r:id="rId31"/>
    <p:sldId id="302" r:id="rId32"/>
    <p:sldId id="303" r:id="rId33"/>
    <p:sldId id="304" r:id="rId34"/>
    <p:sldId id="306" r:id="rId35"/>
    <p:sldId id="307" r:id="rId36"/>
    <p:sldId id="308" r:id="rId37"/>
    <p:sldId id="309" r:id="rId38"/>
    <p:sldId id="310" r:id="rId39"/>
    <p:sldId id="311" r:id="rId40"/>
    <p:sldId id="313" r:id="rId41"/>
    <p:sldId id="312" r:id="rId42"/>
    <p:sldId id="314" r:id="rId43"/>
    <p:sldId id="315" r:id="rId44"/>
    <p:sldId id="320" r:id="rId45"/>
    <p:sldId id="322" r:id="rId46"/>
    <p:sldId id="267" r:id="rId47"/>
    <p:sldId id="316" r:id="rId48"/>
    <p:sldId id="319" r:id="rId49"/>
    <p:sldId id="317" r:id="rId50"/>
    <p:sldId id="318" r:id="rId51"/>
    <p:sldId id="289" r:id="rId52"/>
    <p:sldId id="292" r:id="rId53"/>
    <p:sldId id="285" r:id="rId54"/>
    <p:sldId id="269" r:id="rId55"/>
    <p:sldId id="323" r:id="rId56"/>
    <p:sldId id="324" r:id="rId57"/>
    <p:sldId id="325" r:id="rId58"/>
    <p:sldId id="327" r:id="rId59"/>
    <p:sldId id="328" r:id="rId60"/>
    <p:sldId id="329" r:id="rId61"/>
    <p:sldId id="330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288" r:id="rId71"/>
  </p:sldIdLst>
  <p:sldSz cx="12192000" cy="6858000"/>
  <p:notesSz cx="7104063" cy="10234613"/>
  <p:custDataLst>
    <p:tags r:id="rId7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EFF"/>
    <a:srgbClr val="3498FF"/>
    <a:srgbClr val="FFFFFF"/>
    <a:srgbClr val="D9D3FF"/>
    <a:srgbClr val="C5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0" autoAdjust="0"/>
    <p:restoredTop sz="94713" autoAdjust="0"/>
  </p:normalViewPr>
  <p:slideViewPr>
    <p:cSldViewPr snapToGrid="0">
      <p:cViewPr varScale="1">
        <p:scale>
          <a:sx n="61" d="100"/>
          <a:sy n="61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6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3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7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4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4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20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57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840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85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2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92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85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41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2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15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35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86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50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7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3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5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8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31133"/>
          <p:cNvPicPr>
            <a:picLocks noChangeAspect="1"/>
          </p:cNvPicPr>
          <p:nvPr userDrawn="1"/>
        </p:nvPicPr>
        <p:blipFill>
          <a:blip r:embed="rId5"/>
          <a:srcRect l="12775" b="51283"/>
          <a:stretch>
            <a:fillRect/>
          </a:stretch>
        </p:blipFill>
        <p:spPr>
          <a:xfrm>
            <a:off x="-64135" y="-19685"/>
            <a:ext cx="12356465" cy="690562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72085" y="727075"/>
            <a:ext cx="12496165" cy="6096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1"/>
          <p:cNvSpPr txBox="1"/>
          <p:nvPr userDrawn="1"/>
        </p:nvSpPr>
        <p:spPr>
          <a:xfrm>
            <a:off x="289795" y="14148"/>
            <a:ext cx="4298437" cy="712927"/>
          </a:xfrm>
          <a:prstGeom prst="rect">
            <a:avLst/>
          </a:prstGeom>
          <a:noFill/>
        </p:spPr>
        <p:txBody>
          <a:bodyPr wrap="none" lIns="96433" tIns="48216" rIns="96433" bIns="48216" rtlCol="0">
            <a:spAutoFit/>
          </a:bodyPr>
          <a:lstStyle/>
          <a:p>
            <a:pPr defTabSz="963930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分治法求最近点对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4"/>
          <a:srcRect l="41920" t="18905" r="6951" b="52969"/>
          <a:stretch>
            <a:fillRect/>
          </a:stretch>
        </p:blipFill>
        <p:spPr>
          <a:xfrm>
            <a:off x="-69850" y="0"/>
            <a:ext cx="123317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59729" y="1865774"/>
            <a:ext cx="68884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6600" dirty="0" smtClean="0">
                <a:solidFill>
                  <a:schemeClr val="bg1"/>
                </a:solidFill>
                <a:cs typeface="+mn-ea"/>
                <a:sym typeface="+mn-lt"/>
              </a:rPr>
              <a:t>分治法求最近点对</a:t>
            </a:r>
          </a:p>
        </p:txBody>
      </p:sp>
      <p:sp>
        <p:nvSpPr>
          <p:cNvPr id="32" name="矩形 31"/>
          <p:cNvSpPr/>
          <p:nvPr/>
        </p:nvSpPr>
        <p:spPr>
          <a:xfrm>
            <a:off x="5718139" y="3143910"/>
            <a:ext cx="4571229" cy="336540"/>
          </a:xfrm>
          <a:prstGeom prst="rect">
            <a:avLst/>
          </a:prstGeom>
          <a:gradFill>
            <a:gsLst>
              <a:gs pos="0">
                <a:srgbClr val="C5E2FF"/>
              </a:gs>
              <a:gs pos="52000">
                <a:srgbClr val="D9D3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2C9EFF"/>
                </a:solidFill>
                <a:cs typeface="+mn-ea"/>
                <a:sym typeface="+mn-lt"/>
              </a:rPr>
              <a:t>2017153005 </a:t>
            </a:r>
            <a:r>
              <a:rPr lang="zh-CN" altLang="en-US" sz="1600" dirty="0" smtClean="0">
                <a:solidFill>
                  <a:srgbClr val="2C9EFF"/>
                </a:solidFill>
                <a:cs typeface="+mn-ea"/>
                <a:sym typeface="+mn-lt"/>
              </a:rPr>
              <a:t>罗泽鸿</a:t>
            </a:r>
            <a:endParaRPr lang="zh-CN" altLang="en-US" sz="1600" dirty="0">
              <a:solidFill>
                <a:srgbClr val="2C9E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8100" y="1402435"/>
            <a:ext cx="4556234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我们把数组预处理后，数组已按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从小到排好，我们可以对它进行划分操作，将其成为问题规模更小的子问题，然后递归处理这个函数。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46635" y="3763772"/>
            <a:ext cx="707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m=(</a:t>
            </a:r>
            <a:r>
              <a:rPr lang="en-US" altLang="zh-CN" sz="2800" dirty="0" err="1"/>
              <a:t>l+r</a:t>
            </a:r>
            <a:r>
              <a:rPr lang="en-US" altLang="zh-CN" sz="2800" dirty="0"/>
              <a:t>)/2//</a:t>
            </a:r>
            <a:r>
              <a:rPr lang="zh-CN" altLang="en-US" sz="2800" dirty="0"/>
              <a:t>取当前问题规模的中点位置</a:t>
            </a:r>
          </a:p>
          <a:p>
            <a:r>
              <a:rPr lang="en-US" altLang="zh-CN" sz="2800" dirty="0"/>
              <a:t>d1=Pair(</a:t>
            </a:r>
            <a:r>
              <a:rPr lang="en-US" altLang="zh-CN" sz="2800" dirty="0" err="1"/>
              <a:t>l,m</a:t>
            </a:r>
            <a:r>
              <a:rPr lang="en-US" altLang="zh-CN" sz="2800" dirty="0"/>
              <a:t>)//</a:t>
            </a:r>
            <a:r>
              <a:rPr lang="zh-CN" altLang="en-US" sz="2800" dirty="0"/>
              <a:t>处理左半部分的点</a:t>
            </a:r>
          </a:p>
          <a:p>
            <a:r>
              <a:rPr lang="en-US" altLang="zh-CN" sz="2800" dirty="0"/>
              <a:t>d2=Pair(m+1,r)//</a:t>
            </a:r>
            <a:r>
              <a:rPr lang="zh-CN" altLang="en-US" sz="2800" dirty="0"/>
              <a:t>处理右半部分的点</a:t>
            </a: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Divide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8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3" y="1402435"/>
            <a:ext cx="4556234" cy="2277532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对于最近点对问题，如果当前问题只有两个点，或者只剩下一个点时，我们可以对它进行直接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求解。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46635" y="3076005"/>
            <a:ext cx="7071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对于只剩下一个点的情况，没有可以进行比较的点对，我们直接返回无穷大的值即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可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10733" y="4401395"/>
            <a:ext cx="61792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对于剩下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个点的情况，我们则可以计算这两个点的距离，并返回这个距离，做为当前问题的一个最优解，因为已经没有其他点对了</a:t>
            </a: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Conquer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10733" y="3326524"/>
            <a:ext cx="4556234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76952" y="4176339"/>
            <a:ext cx="6605377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-110733" y="6199988"/>
            <a:ext cx="6605377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0818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3" y="1286702"/>
            <a:ext cx="4556234" cy="1107981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伪代码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10733" y="2179569"/>
            <a:ext cx="7071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if l==r  //1</a:t>
            </a:r>
            <a:r>
              <a:rPr lang="zh-CN" altLang="en-US" sz="2800" dirty="0"/>
              <a:t>个点的情况</a:t>
            </a:r>
          </a:p>
          <a:p>
            <a:r>
              <a:rPr lang="en-US" altLang="zh-CN" sz="2800" dirty="0"/>
              <a:t>return </a:t>
            </a:r>
            <a:r>
              <a:rPr lang="en-US" altLang="zh-CN" sz="2800" dirty="0" err="1"/>
              <a:t>inf</a:t>
            </a:r>
            <a:endParaRPr lang="en-US" altLang="zh-CN" sz="2800" dirty="0"/>
          </a:p>
          <a:p>
            <a:r>
              <a:rPr lang="en-US" altLang="zh-CN" sz="2800" dirty="0"/>
              <a:t>else if l+1==r//2</a:t>
            </a:r>
            <a:r>
              <a:rPr lang="zh-CN" altLang="en-US" sz="2800" dirty="0"/>
              <a:t>个点的情况</a:t>
            </a:r>
          </a:p>
          <a:p>
            <a:r>
              <a:rPr lang="en-US" altLang="zh-CN" sz="2800" dirty="0"/>
              <a:t>return dis(p[l],p[r</a:t>
            </a:r>
            <a:r>
              <a:rPr lang="en-US" altLang="zh-CN" sz="2800" dirty="0" smtClean="0"/>
              <a:t>])</a:t>
            </a:r>
            <a:endParaRPr lang="zh-CN" altLang="en-US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233777" y="3483264"/>
            <a:ext cx="61792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个点我们也可以进行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Conquer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操作这里我们不考虑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个点的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情况，原因我们会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在后面的算法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优化部分做出解释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Conquer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8100" y="1925654"/>
            <a:ext cx="4556234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403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45645" y="1429097"/>
            <a:ext cx="5734830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当问题进行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divide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conquer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后，我们还需要进行最后一步，也是该算法最核心、最重要的一步，对求得的两个最小点对进行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combine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</a:p>
          <a:p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Combine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976048" y="2706130"/>
            <a:ext cx="4213225" cy="3054350"/>
            <a:chOff x="583565" y="1029335"/>
            <a:chExt cx="4213225" cy="3054350"/>
          </a:xfrm>
        </p:grpSpPr>
        <p:sp>
          <p:nvSpPr>
            <p:cNvPr id="16" name="椭圆 15"/>
            <p:cNvSpPr/>
            <p:nvPr/>
          </p:nvSpPr>
          <p:spPr>
            <a:xfrm rot="10800000">
              <a:off x="1373505" y="1755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0800000">
              <a:off x="2096135" y="3279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0800000">
              <a:off x="1627505" y="2009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0800000">
              <a:off x="1500505" y="2390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461135" y="2771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183765" y="2429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1390" y="2096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484245" y="1842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519045" y="3064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4530" y="1370965"/>
              <a:ext cx="1843405" cy="2468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606040" y="1370965"/>
              <a:ext cx="1843405" cy="2468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405505" y="3385185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140710" y="2096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952875" y="2390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357245" y="2302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865245" y="3152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317875" y="2858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0800000">
              <a:off x="1627505" y="3366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0800000">
              <a:off x="961390" y="2604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0800000">
              <a:off x="1146175" y="3191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0800000">
              <a:off x="2008505" y="2898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140710" y="2517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825875" y="2009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609340" y="2604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 flipV="1">
              <a:off x="2551430" y="1029335"/>
              <a:ext cx="22225" cy="2985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583565" y="3896995"/>
              <a:ext cx="4213225" cy="43815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605155" y="1066165"/>
              <a:ext cx="11430" cy="3017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2381885" y="27076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743835" y="2683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6132786" y="2963917"/>
            <a:ext cx="1813035" cy="255401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057840" y="2949445"/>
            <a:ext cx="1813035" cy="255401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16" idx="1"/>
            <a:endCxn id="18" idx="7"/>
          </p:cNvCxnSpPr>
          <p:nvPr/>
        </p:nvCxnSpPr>
        <p:spPr>
          <a:xfrm>
            <a:off x="6840785" y="3506732"/>
            <a:ext cx="192036" cy="25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4" idx="5"/>
            <a:endCxn id="36" idx="4"/>
          </p:cNvCxnSpPr>
          <p:nvPr/>
        </p:nvCxnSpPr>
        <p:spPr>
          <a:xfrm>
            <a:off x="8607990" y="3848362"/>
            <a:ext cx="185553" cy="21857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-31171" y="3607195"/>
            <a:ext cx="5734830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divide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过程中，我们把数组分成左半部分和右半部分，分的时候，我们以中间的那个点作为边界值，这里我们将该点归在了左半部分。</a:t>
            </a:r>
          </a:p>
          <a:p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8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 animBg="1"/>
      <p:bldP spid="9" grpId="0"/>
      <p:bldP spid="2" grpId="0" animBg="1"/>
      <p:bldP spid="51" grpId="0" animBg="1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4" y="1402435"/>
            <a:ext cx="5392182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分别求出左半部分和右半部分的最近点对，我们就可以考虑合并这两个最近点对了，我们先取左半部分和右半部分两个最近点对较小的那个出来，不妨设为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19179" y="3989994"/>
            <a:ext cx="6179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那么，如果存在点对，一个点属于左半部分，另一个点属于右半部分，且距离小于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，则它们的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值离这个中间的点的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值都不会超过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因此我们只需考虑如下图所示的，以中间点为中心，宽为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的矩形区域</a:t>
            </a: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Combine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图片 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78" y="2900840"/>
            <a:ext cx="5223833" cy="362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33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4" y="1402435"/>
            <a:ext cx="5392182" cy="984871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而对于该矩形区域的具体一个点来说，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如右图的红色点。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95156" y="3233172"/>
            <a:ext cx="61792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对于在该矩形区域的这个红色点，我们只需考虑在纵轴方向，即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轴方向上，离该点距离小于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的点，因为大于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的点不可能是最小距离了。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Combine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图片 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93" y="2673527"/>
            <a:ext cx="5223084" cy="399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71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4" y="1402435"/>
            <a:ext cx="5392182" cy="1846645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那对于这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圈出来的区域，最多需要判断判断多少个点呢，答案是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10734" y="3158378"/>
            <a:ext cx="61792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那么这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个点怎么得来的，首先，对于和红色点同侧的点，距离是不会小于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，所以我们不需考虑，而对于右边的点，首先它们相离距离最小为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，那么即要满足在红色点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轴距离为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范围内，又要满足相邻距离最少为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，那么其最多点情况如下图所示，有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个点。</a:t>
            </a: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Combine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074" name="图片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56" y="2809515"/>
            <a:ext cx="5383521" cy="380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65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4" y="1402435"/>
            <a:ext cx="5392182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Combine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之前，我们先对这些点进行排序，按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值从小到大进行排序，这里我们只需要执行类似归并排序的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merge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操作就行，这只需要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O(n)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的复杂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度。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8442" y="3859816"/>
            <a:ext cx="8971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为什么可以这样？仔细想一下，我们这个分治过程，本身就是一个递归的过程，在我们对范围为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l,r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的点对数组进行排序之前，之前调用的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l,m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[m+1,r]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已经按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值从小到到大排好序了，于是，我们可以巧妙的利用这一点，通过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操作对这些点进行排序操作。</a:t>
            </a: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Combine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90401" y="1292446"/>
            <a:ext cx="4556234" cy="6770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伪代码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46635" y="3076005"/>
            <a:ext cx="70718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注意，这里用到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操作，我们对于处理只有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个点的情况时，我们也需要继续进行划分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divide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下去，因为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操作的能直接处理子情况是只有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个点的情况，这也是为什么前面我们提到的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Conquer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过程中我们只处理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个或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个点的情况，而不对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个点的情况进行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Conquer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76854" y="2212564"/>
            <a:ext cx="6179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merge (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     m=(</a:t>
            </a:r>
            <a:r>
              <a:rPr lang="en-US" altLang="zh-CN" sz="2800" dirty="0" err="1"/>
              <a:t>l+r</a:t>
            </a:r>
            <a:r>
              <a:rPr lang="en-US" altLang="zh-CN" sz="2800" dirty="0"/>
              <a:t>)/2,i=</a:t>
            </a:r>
            <a:r>
              <a:rPr lang="en-US" altLang="zh-CN" sz="2800" dirty="0" err="1"/>
              <a:t>l,j</a:t>
            </a:r>
            <a:r>
              <a:rPr lang="en-US" altLang="zh-CN" sz="2800" dirty="0"/>
              <a:t>=m+1,k=l</a:t>
            </a:r>
          </a:p>
          <a:p>
            <a:r>
              <a:rPr lang="en-US" altLang="zh-CN" sz="2800" dirty="0"/>
              <a:t>     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=l to </a:t>
            </a:r>
            <a:r>
              <a:rPr lang="en-US" altLang="zh-CN" sz="2800" dirty="0" err="1"/>
              <a:t>m,j</a:t>
            </a:r>
            <a:r>
              <a:rPr lang="en-US" altLang="zh-CN" sz="2800" dirty="0"/>
              <a:t>=l+1 to r</a:t>
            </a:r>
          </a:p>
          <a:p>
            <a:r>
              <a:rPr lang="en-US" altLang="zh-CN" sz="2800" dirty="0"/>
              <a:t>        if p[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].y&lt;p[j].y</a:t>
            </a:r>
          </a:p>
          <a:p>
            <a:r>
              <a:rPr lang="en-US" altLang="zh-CN" sz="2800" dirty="0"/>
              <a:t>            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[k++]=p[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++]</a:t>
            </a:r>
          </a:p>
          <a:p>
            <a:r>
              <a:rPr lang="en-US" altLang="zh-CN" sz="2800" dirty="0"/>
              <a:t>        else </a:t>
            </a:r>
          </a:p>
          <a:p>
            <a:r>
              <a:rPr lang="en-US" altLang="zh-CN" sz="2800" dirty="0"/>
              <a:t>            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[k++]=p[</a:t>
            </a:r>
            <a:r>
              <a:rPr lang="en-US" altLang="zh-CN" sz="2800" dirty="0" err="1"/>
              <a:t>j++</a:t>
            </a:r>
            <a:r>
              <a:rPr lang="en-US" altLang="zh-CN" sz="2800" dirty="0"/>
              <a:t>]</a:t>
            </a:r>
          </a:p>
          <a:p>
            <a:r>
              <a:rPr lang="en-US" altLang="zh-CN" sz="2800" dirty="0"/>
              <a:t>     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=l to r</a:t>
            </a:r>
          </a:p>
          <a:p>
            <a:r>
              <a:rPr lang="en-US" altLang="zh-CN" sz="2800" dirty="0"/>
              <a:t>            P[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Conquer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94844" y="1878357"/>
            <a:ext cx="4556234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5773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4" y="1402435"/>
            <a:ext cx="5344885" cy="1415758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merge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后，我们就可以取离中间元素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值距离小于等于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的点了。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945" y="2684826"/>
            <a:ext cx="3819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=l to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=r</a:t>
            </a:r>
          </a:p>
          <a:p>
            <a:r>
              <a:rPr lang="en-US" altLang="zh-CN" sz="2800" dirty="0"/>
              <a:t>   if |p[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].x-middle|&lt;d</a:t>
            </a:r>
          </a:p>
          <a:p>
            <a:r>
              <a:rPr lang="en-US" altLang="zh-CN" sz="2800" dirty="0"/>
              <a:t>      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[k++]=p[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endParaRPr lang="zh-CN" altLang="en-US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25208" y="2798593"/>
            <a:ext cx="67937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这里的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就是前面提到的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p[m].x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，那么这里能不能取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p[m].x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呢？其实是不能的，因为，当前的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p[m].x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已经不是先前的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p[m].x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了，我们已经在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divide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操作时，通过按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值排序，把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p[m]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的位置改变了，所以，我们需要在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divide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前，把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p[m].x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的值储存起来，这里我们储存到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这里</a:t>
            </a: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Conquer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396359"/>
            <a:ext cx="5433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2895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6"/>
          <a:srcRect l="41920" t="6248" r="6951" b="65626"/>
          <a:stretch>
            <a:fillRect/>
          </a:stretch>
        </p:blipFill>
        <p:spPr>
          <a:xfrm>
            <a:off x="-70041" y="0"/>
            <a:ext cx="123317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01003" y="2270765"/>
            <a:ext cx="12834640" cy="2270604"/>
            <a:chOff x="22860" y="2034524"/>
            <a:chExt cx="12169140" cy="2152987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2860" y="2652734"/>
              <a:ext cx="12169140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750549" y="2034524"/>
              <a:ext cx="1224425" cy="1224425"/>
            </a:xfrm>
            <a:prstGeom prst="ellipse">
              <a:avLst/>
            </a:prstGeom>
            <a:gradFill>
              <a:gsLst>
                <a:gs pos="0">
                  <a:srgbClr val="C5E2FF"/>
                </a:gs>
                <a:gs pos="52000">
                  <a:srgbClr val="D9D3FF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0"/>
            </a:gradFill>
            <a:ln w="38100">
              <a:noFill/>
            </a:ln>
            <a:effectLst>
              <a:outerShdw blurRad="152400" dist="1270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TextBox 85"/>
            <p:cNvSpPr txBox="1"/>
            <p:nvPr/>
          </p:nvSpPr>
          <p:spPr>
            <a:xfrm>
              <a:off x="963640" y="2251403"/>
              <a:ext cx="798243" cy="75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600" dirty="0">
                  <a:solidFill>
                    <a:srgbClr val="2C9E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3362443" y="2040256"/>
              <a:ext cx="1224425" cy="1224425"/>
            </a:xfrm>
            <a:prstGeom prst="ellipse">
              <a:avLst/>
            </a:prstGeom>
            <a:gradFill>
              <a:gsLst>
                <a:gs pos="0">
                  <a:srgbClr val="C5E2FF"/>
                </a:gs>
                <a:gs pos="52000">
                  <a:srgbClr val="D9D3FF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0"/>
            </a:gradFill>
            <a:ln w="38100">
              <a:noFill/>
            </a:ln>
            <a:effectLst>
              <a:outerShdw blurRad="152400" dist="1270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137378" y="2040563"/>
              <a:ext cx="1224425" cy="1224425"/>
            </a:xfrm>
            <a:prstGeom prst="ellipse">
              <a:avLst/>
            </a:prstGeom>
            <a:gradFill>
              <a:gsLst>
                <a:gs pos="0">
                  <a:srgbClr val="C5E2FF"/>
                </a:gs>
                <a:gs pos="52000">
                  <a:srgbClr val="D9D3FF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0"/>
            </a:gradFill>
            <a:ln w="38100">
              <a:noFill/>
            </a:ln>
            <a:effectLst>
              <a:outerShdw blurRad="152400" dist="1270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TextBox 94"/>
            <p:cNvSpPr txBox="1"/>
            <p:nvPr/>
          </p:nvSpPr>
          <p:spPr>
            <a:xfrm>
              <a:off x="3579599" y="2268012"/>
              <a:ext cx="789921" cy="7574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600" dirty="0">
                  <a:solidFill>
                    <a:srgbClr val="2C9EF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50" name="TextBox 95"/>
            <p:cNvSpPr txBox="1"/>
            <p:nvPr/>
          </p:nvSpPr>
          <p:spPr>
            <a:xfrm>
              <a:off x="6350469" y="2273391"/>
              <a:ext cx="798243" cy="75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600" dirty="0">
                  <a:solidFill>
                    <a:srgbClr val="2C9EFF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184" y="3735168"/>
              <a:ext cx="2362749" cy="452343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tabLst>
                  <a:tab pos="1081405" algn="l"/>
                </a:tabLst>
                <a:defRPr/>
              </a:pPr>
              <a:r>
                <a:rPr lang="zh-CN" altLang="en-US" sz="2800" b="1" kern="0" dirty="0" smtClean="0">
                  <a:solidFill>
                    <a:srgbClr val="0070C0"/>
                  </a:solidFill>
                  <a:cs typeface="+mn-ea"/>
                  <a:sym typeface="+mn-lt"/>
                </a:rPr>
                <a:t>算法</a:t>
              </a:r>
              <a:r>
                <a:rPr lang="zh-CN" altLang="en-US" sz="2800" b="1" kern="0" dirty="0" smtClean="0">
                  <a:solidFill>
                    <a:srgbClr val="0070C0"/>
                  </a:solidFill>
                  <a:cs typeface="+mn-ea"/>
                  <a:sym typeface="+mn-lt"/>
                </a:rPr>
                <a:t>原理详解</a:t>
              </a:r>
              <a:endParaRPr lang="zh-CN" altLang="en-US" sz="2800" b="1" kern="0" dirty="0" smtClean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50548" y="3735168"/>
              <a:ext cx="2092207" cy="451580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tabLst>
                  <a:tab pos="1081405" algn="l"/>
                </a:tabLst>
                <a:defRPr/>
              </a:pPr>
              <a:r>
                <a:rPr lang="zh-CN" altLang="en-US" sz="2800" b="1" kern="0" dirty="0">
                  <a:solidFill>
                    <a:srgbClr val="0070C0"/>
                  </a:solidFill>
                  <a:cs typeface="+mn-ea"/>
                  <a:sym typeface="+mn-lt"/>
                </a:rPr>
                <a:t>算法优化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0686" y="3735168"/>
              <a:ext cx="3054924" cy="451580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tabLst>
                  <a:tab pos="1081405" algn="l"/>
                </a:tabLst>
                <a:defRPr/>
              </a:pPr>
              <a:r>
                <a:rPr lang="zh-CN" altLang="en-US" sz="2800" b="1" kern="0" dirty="0">
                  <a:solidFill>
                    <a:srgbClr val="0070C0"/>
                  </a:solidFill>
                  <a:cs typeface="+mn-ea"/>
                  <a:sym typeface="+mn-lt"/>
                </a:rPr>
                <a:t>算法时间复杂度分析</a:t>
              </a:r>
              <a:endParaRPr lang="zh-CN" altLang="en-US" sz="2800" b="1" kern="0" dirty="0" smtClean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832961" y="2040564"/>
              <a:ext cx="1224425" cy="1224425"/>
            </a:xfrm>
            <a:prstGeom prst="ellipse">
              <a:avLst/>
            </a:prstGeom>
            <a:gradFill>
              <a:gsLst>
                <a:gs pos="0">
                  <a:srgbClr val="C5E2FF"/>
                </a:gs>
                <a:gs pos="52000">
                  <a:srgbClr val="D9D3FF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0"/>
            </a:gradFill>
            <a:ln w="38100">
              <a:noFill/>
            </a:ln>
            <a:effectLst>
              <a:outerShdw blurRad="152400" dist="1270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TextBox 95"/>
            <p:cNvSpPr txBox="1"/>
            <p:nvPr/>
          </p:nvSpPr>
          <p:spPr>
            <a:xfrm>
              <a:off x="9046052" y="2273349"/>
              <a:ext cx="798244" cy="75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600" dirty="0" smtClean="0">
                  <a:solidFill>
                    <a:srgbClr val="2C9EFF"/>
                  </a:solidFill>
                  <a:cs typeface="+mn-ea"/>
                  <a:sym typeface="+mn-lt"/>
                </a:rPr>
                <a:t>04</a:t>
              </a:r>
              <a:endParaRPr lang="en-US" altLang="zh-CN" sz="4600" dirty="0">
                <a:solidFill>
                  <a:srgbClr val="2C9E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21"/>
            <p:cNvSpPr txBox="1"/>
            <p:nvPr/>
          </p:nvSpPr>
          <p:spPr>
            <a:xfrm>
              <a:off x="8215610" y="3735168"/>
              <a:ext cx="3054924" cy="451580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tabLst>
                  <a:tab pos="1081405" algn="l"/>
                </a:tabLst>
                <a:defRPr/>
              </a:pPr>
              <a:r>
                <a:rPr lang="zh-CN" altLang="en-US" sz="2800" b="1" kern="0" dirty="0" smtClean="0">
                  <a:solidFill>
                    <a:srgbClr val="0070C0"/>
                  </a:solidFill>
                  <a:cs typeface="+mn-ea"/>
                  <a:sym typeface="+mn-lt"/>
                </a:rPr>
                <a:t>实验结果与分析</a:t>
              </a:r>
              <a:endParaRPr lang="zh-CN" altLang="en-US" sz="2800" b="1" kern="0" dirty="0" smtClean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5" name="MH_Others_1"/>
          <p:cNvSpPr txBox="1"/>
          <p:nvPr>
            <p:custDataLst>
              <p:tags r:id="rId2"/>
            </p:custDataLst>
          </p:nvPr>
        </p:nvSpPr>
        <p:spPr>
          <a:xfrm>
            <a:off x="4501048" y="660643"/>
            <a:ext cx="2117275" cy="6537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76" name="MH_Others_2"/>
          <p:cNvSpPr txBox="1"/>
          <p:nvPr>
            <p:custDataLst>
              <p:tags r:id="rId3"/>
            </p:custDataLst>
          </p:nvPr>
        </p:nvSpPr>
        <p:spPr>
          <a:xfrm>
            <a:off x="4375364" y="1273710"/>
            <a:ext cx="2613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4" y="1402435"/>
            <a:ext cx="9459685" cy="1846645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储存后，我们就需要对</a:t>
            </a:r>
            <a:r>
              <a:rPr lang="en-US" altLang="zh-CN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tmp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种的点对进行两两比对，由于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已按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值排好序，对于当前的一个点，我们只需要考虑在其上面的点即可，因为在当前红色点下方的点，前面已经有进行比较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了。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10734" y="3596266"/>
            <a:ext cx="707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但是这个时候，同侧的点，它们之间的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值大小是有小于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的情况的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。因此我们还需要考虑同侧的点。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Conquer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6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4" y="1402435"/>
            <a:ext cx="7299810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考虑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右边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这种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情况，点集中没有重复的点，中间划分的点恰位于这个矩形上对于当前的红色点，与其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值小于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的上方区域就只有黄色方框的点了，其中红色点在矩形的下边，绿色点是该此次划分的一个中间点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10733" y="3905269"/>
            <a:ext cx="6401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点集中没有重复的点，中间划分的点恰位于这个矩形上，这个矩形最多存在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个点（不含红色点），这个时候，因为红色点位于矩形边上，右边矩形下边的两个顶点都不可能存在（同一侧点距不小于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），所以最多为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点。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Combine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098" name="图片 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42" y="2895316"/>
            <a:ext cx="5445369" cy="368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等腰三角形 1"/>
          <p:cNvSpPr/>
          <p:nvPr/>
        </p:nvSpPr>
        <p:spPr>
          <a:xfrm>
            <a:off x="8058555" y="4489229"/>
            <a:ext cx="1939157" cy="977462"/>
          </a:xfrm>
          <a:custGeom>
            <a:avLst/>
            <a:gdLst>
              <a:gd name="connsiteX0" fmla="*/ 0 w 1387365"/>
              <a:gd name="connsiteY0" fmla="*/ 835572 h 835572"/>
              <a:gd name="connsiteX1" fmla="*/ 693683 w 1387365"/>
              <a:gd name="connsiteY1" fmla="*/ 0 h 835572"/>
              <a:gd name="connsiteX2" fmla="*/ 1387365 w 1387365"/>
              <a:gd name="connsiteY2" fmla="*/ 835572 h 835572"/>
              <a:gd name="connsiteX3" fmla="*/ 0 w 1387365"/>
              <a:gd name="connsiteY3" fmla="*/ 835572 h 835572"/>
              <a:gd name="connsiteX0" fmla="*/ 0 w 1608082"/>
              <a:gd name="connsiteY0" fmla="*/ 835572 h 835572"/>
              <a:gd name="connsiteX1" fmla="*/ 693683 w 1608082"/>
              <a:gd name="connsiteY1" fmla="*/ 0 h 835572"/>
              <a:gd name="connsiteX2" fmla="*/ 1608082 w 1608082"/>
              <a:gd name="connsiteY2" fmla="*/ 693683 h 835572"/>
              <a:gd name="connsiteX3" fmla="*/ 0 w 1608082"/>
              <a:gd name="connsiteY3" fmla="*/ 835572 h 835572"/>
              <a:gd name="connsiteX0" fmla="*/ 0 w 1497724"/>
              <a:gd name="connsiteY0" fmla="*/ 1355835 h 1355835"/>
              <a:gd name="connsiteX1" fmla="*/ 583325 w 1497724"/>
              <a:gd name="connsiteY1" fmla="*/ 0 h 1355835"/>
              <a:gd name="connsiteX2" fmla="*/ 1497724 w 1497724"/>
              <a:gd name="connsiteY2" fmla="*/ 693683 h 1355835"/>
              <a:gd name="connsiteX3" fmla="*/ 0 w 1497724"/>
              <a:gd name="connsiteY3" fmla="*/ 1355835 h 1355835"/>
              <a:gd name="connsiteX0" fmla="*/ 47296 w 1545020"/>
              <a:gd name="connsiteY0" fmla="*/ 977462 h 977462"/>
              <a:gd name="connsiteX1" fmla="*/ 0 w 1545020"/>
              <a:gd name="connsiteY1" fmla="*/ 0 h 977462"/>
              <a:gd name="connsiteX2" fmla="*/ 1545020 w 1545020"/>
              <a:gd name="connsiteY2" fmla="*/ 315310 h 977462"/>
              <a:gd name="connsiteX3" fmla="*/ 47296 w 1545020"/>
              <a:gd name="connsiteY3" fmla="*/ 977462 h 977462"/>
              <a:gd name="connsiteX0" fmla="*/ 47296 w 1939157"/>
              <a:gd name="connsiteY0" fmla="*/ 977462 h 977462"/>
              <a:gd name="connsiteX1" fmla="*/ 0 w 1939157"/>
              <a:gd name="connsiteY1" fmla="*/ 0 h 977462"/>
              <a:gd name="connsiteX2" fmla="*/ 1939157 w 1939157"/>
              <a:gd name="connsiteY2" fmla="*/ 78827 h 977462"/>
              <a:gd name="connsiteX3" fmla="*/ 47296 w 1939157"/>
              <a:gd name="connsiteY3" fmla="*/ 977462 h 97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7" h="977462">
                <a:moveTo>
                  <a:pt x="47296" y="977462"/>
                </a:moveTo>
                <a:lnTo>
                  <a:pt x="0" y="0"/>
                </a:lnTo>
                <a:lnTo>
                  <a:pt x="1939157" y="78827"/>
                </a:lnTo>
                <a:lnTo>
                  <a:pt x="47296" y="97746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1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10734" y="1402435"/>
            <a:ext cx="5392182" cy="2277532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而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对于这种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情况，红色点位于中线上，这个时候，边界点位于左半部分（前面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伪代码将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中间点放在左半部分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）。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10733" y="3804707"/>
            <a:ext cx="4714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当红色点是属于右半部分时，这个时候，红色点与中间绿色点距离有可能小于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再加上边界的其他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个点，最多为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点。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Combine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图片 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58" y="2842999"/>
            <a:ext cx="6248893" cy="369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476290" y="975256"/>
            <a:ext cx="3730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所以，对于任意一点，最多只需向上遍历</a:t>
            </a:r>
            <a:r>
              <a:rPr lang="en-US" altLang="zh-CN" sz="2800" dirty="0">
                <a:solidFill>
                  <a:schemeClr val="accent2"/>
                </a:solidFill>
              </a:rPr>
              <a:t>6</a:t>
            </a:r>
            <a:r>
              <a:rPr lang="zh-CN" altLang="en-US" sz="2800" dirty="0">
                <a:solidFill>
                  <a:schemeClr val="accent2"/>
                </a:solidFill>
              </a:rPr>
              <a:t>个点即可。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8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90401" y="1292446"/>
            <a:ext cx="4556234" cy="6770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伪代码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46635" y="3392779"/>
            <a:ext cx="7071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但是，我们有一个更优化的实现方法，就是看它们直接的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轴距离，如果相距小于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，则我们继续循环，否则结束比较，因为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值相差不小于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时，它们间的距离不可能小于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d,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所以我们这时没有继续比较的必要。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-176854" y="2212564"/>
            <a:ext cx="61792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 to k</a:t>
            </a:r>
          </a:p>
          <a:p>
            <a:r>
              <a:rPr lang="en-US" altLang="zh-CN" sz="2800" dirty="0"/>
              <a:t>for j=i+1 to </a:t>
            </a:r>
            <a:r>
              <a:rPr lang="en-US" altLang="zh-CN" sz="2800" dirty="0" smtClean="0"/>
              <a:t>k&amp;&amp;j&lt;i+7</a:t>
            </a:r>
            <a:endParaRPr lang="en-US" altLang="zh-CN" sz="2800" dirty="0"/>
          </a:p>
          <a:p>
            <a:r>
              <a:rPr lang="en-US" altLang="zh-CN" sz="2800" dirty="0"/>
              <a:t>      dis=</a:t>
            </a:r>
            <a:r>
              <a:rPr lang="en-US" altLang="zh-CN" sz="2800" dirty="0" err="1"/>
              <a:t>getdis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],</a:t>
            </a:r>
            <a:r>
              <a:rPr lang="en-US" altLang="zh-CN" sz="2800" dirty="0" err="1" smtClean="0"/>
              <a:t>tmp</a:t>
            </a:r>
            <a:r>
              <a:rPr lang="en-US" altLang="zh-CN" sz="2800" dirty="0" smtClean="0"/>
              <a:t>[j])</a:t>
            </a:r>
            <a:endParaRPr lang="en-US" altLang="zh-CN" sz="2800" dirty="0"/>
          </a:p>
          <a:p>
            <a:r>
              <a:rPr lang="en-US" altLang="zh-CN" sz="2800" dirty="0"/>
              <a:t>   if dis&lt;d</a:t>
            </a:r>
          </a:p>
          <a:p>
            <a:r>
              <a:rPr lang="en-US" altLang="zh-CN" sz="2800" dirty="0"/>
              <a:t>       d=dis</a:t>
            </a:r>
          </a:p>
          <a:p>
            <a:r>
              <a:rPr lang="en-US" altLang="zh-CN" sz="2800" dirty="0"/>
              <a:t>       p1=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]//</a:t>
            </a:r>
            <a:r>
              <a:rPr lang="zh-CN" altLang="en-US" sz="2800" dirty="0"/>
              <a:t>更新最近点对</a:t>
            </a:r>
          </a:p>
          <a:p>
            <a:r>
              <a:rPr lang="zh-CN" altLang="en-US" sz="2800" dirty="0"/>
              <a:t>       </a:t>
            </a:r>
            <a:r>
              <a:rPr lang="en-US" altLang="zh-CN" sz="2800" dirty="0"/>
              <a:t>P2=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[j]</a:t>
            </a: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Conquer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94844" y="1878357"/>
            <a:ext cx="4556234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3563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94277" y="1195266"/>
            <a:ext cx="4556234" cy="6770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优化后伪代码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09601" y="2291391"/>
            <a:ext cx="6179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 to k</a:t>
            </a:r>
          </a:p>
          <a:p>
            <a:r>
              <a:rPr lang="en-US" altLang="zh-CN" sz="2800" dirty="0"/>
              <a:t>for j=i+1 to </a:t>
            </a:r>
            <a:r>
              <a:rPr lang="en-US" altLang="zh-CN" sz="2800" dirty="0" smtClean="0"/>
              <a:t>k</a:t>
            </a:r>
            <a:r>
              <a:rPr lang="en-US" altLang="zh-CN" sz="2800" dirty="0"/>
              <a:t> &amp;&amp;j&lt;i+7</a:t>
            </a:r>
          </a:p>
          <a:p>
            <a:r>
              <a:rPr lang="en-US" altLang="zh-CN" sz="2800" dirty="0"/>
              <a:t>   if 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[j].y-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].y&gt;=d </a:t>
            </a:r>
          </a:p>
          <a:p>
            <a:r>
              <a:rPr lang="en-US" altLang="zh-CN" sz="2800" dirty="0"/>
              <a:t>       break</a:t>
            </a:r>
          </a:p>
          <a:p>
            <a:r>
              <a:rPr lang="en-US" altLang="zh-CN" sz="2800" dirty="0"/>
              <a:t>   dis=</a:t>
            </a:r>
            <a:r>
              <a:rPr lang="en-US" altLang="zh-CN" sz="2800" dirty="0" err="1"/>
              <a:t>getdis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],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[j])</a:t>
            </a:r>
          </a:p>
          <a:p>
            <a:r>
              <a:rPr lang="en-US" altLang="zh-CN" sz="2800" dirty="0"/>
              <a:t>   if dis&lt;d</a:t>
            </a:r>
          </a:p>
          <a:p>
            <a:r>
              <a:rPr lang="en-US" altLang="zh-CN" sz="2800" dirty="0"/>
              <a:t>       d=dis</a:t>
            </a:r>
          </a:p>
          <a:p>
            <a:r>
              <a:rPr lang="en-US" altLang="zh-CN" sz="2800" dirty="0"/>
              <a:t>       p1=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]//</a:t>
            </a:r>
            <a:r>
              <a:rPr lang="zh-CN" altLang="en-US" sz="2800" dirty="0"/>
              <a:t>更新最近点对</a:t>
            </a:r>
          </a:p>
          <a:p>
            <a:r>
              <a:rPr lang="zh-CN" altLang="en-US" sz="2800" dirty="0"/>
              <a:t>       </a:t>
            </a:r>
            <a:r>
              <a:rPr lang="en-US" altLang="zh-CN" sz="2800" dirty="0"/>
              <a:t>P2=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[j]</a:t>
            </a:r>
          </a:p>
        </p:txBody>
      </p:sp>
      <p:sp>
        <p:nvSpPr>
          <p:cNvPr id="8" name="Freeform 30"/>
          <p:cNvSpPr/>
          <p:nvPr/>
        </p:nvSpPr>
        <p:spPr bwMode="auto">
          <a:xfrm>
            <a:off x="28100" y="730706"/>
            <a:ext cx="2250017" cy="489101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942" y="673136"/>
            <a:ext cx="186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Conquer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94844" y="1878357"/>
            <a:ext cx="4556234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83273" y="3153103"/>
            <a:ext cx="3671141" cy="8828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918843" y="2797154"/>
            <a:ext cx="1441433" cy="292867"/>
            <a:chOff x="3918843" y="2292678"/>
            <a:chExt cx="1441433" cy="292867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3925614" y="2569779"/>
              <a:ext cx="1434662" cy="157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18843" y="2472151"/>
              <a:ext cx="1434662" cy="157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925614" y="2356972"/>
              <a:ext cx="1434662" cy="157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3925614" y="2292678"/>
              <a:ext cx="1434662" cy="157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2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-1" y="975257"/>
            <a:ext cx="8529145" cy="1415758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到此为止，我们就把分治法求最近点对的三个过程</a:t>
            </a:r>
            <a:r>
              <a:rPr lang="en-US" altLang="zh-CN" sz="2800" dirty="0">
                <a:solidFill>
                  <a:schemeClr val="accent2"/>
                </a:solidFill>
                <a:latin typeface="+mj-ea"/>
                <a:ea typeface="+mj-ea"/>
              </a:rPr>
              <a:t>divide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、</a:t>
            </a:r>
            <a:r>
              <a:rPr lang="en-US" altLang="zh-CN" sz="2800" dirty="0">
                <a:solidFill>
                  <a:schemeClr val="accent2"/>
                </a:solidFill>
                <a:latin typeface="+mj-ea"/>
                <a:ea typeface="+mj-ea"/>
              </a:rPr>
              <a:t>conquer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、</a:t>
            </a:r>
            <a:r>
              <a:rPr lang="en-US" altLang="zh-CN" sz="2800" dirty="0">
                <a:solidFill>
                  <a:schemeClr val="accent2"/>
                </a:solidFill>
                <a:latin typeface="+mj-ea"/>
                <a:ea typeface="+mj-ea"/>
              </a:rPr>
              <a:t>combine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都解析了一遍，下面我们来看整个分治算法求最近点对过程的伪代码。</a:t>
            </a:r>
            <a:r>
              <a:rPr lang="en-US" altLang="zh-CN" sz="2800" dirty="0" smtClean="0">
                <a:solidFill>
                  <a:schemeClr val="accent2"/>
                </a:solidFill>
                <a:latin typeface="+mj-ea"/>
                <a:ea typeface="+mj-ea"/>
              </a:rPr>
              <a:t>       </a:t>
            </a:r>
            <a:endParaRPr lang="zh-CN" altLang="zh-CN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6883" y="2571187"/>
            <a:ext cx="61792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Div_conquer</a:t>
            </a:r>
            <a:endParaRPr lang="en-US" altLang="zh-CN" sz="2800" dirty="0"/>
          </a:p>
          <a:p>
            <a:r>
              <a:rPr lang="en-US" altLang="zh-CN" sz="2800" dirty="0"/>
              <a:t>   </a:t>
            </a:r>
            <a:r>
              <a:rPr lang="en-US" altLang="zh-CN" sz="2800" dirty="0" err="1"/>
              <a:t>ans</a:t>
            </a:r>
            <a:r>
              <a:rPr lang="en-US" altLang="zh-CN" sz="2800" dirty="0"/>
              <a:t>=</a:t>
            </a:r>
            <a:r>
              <a:rPr lang="en-US" altLang="zh-CN" sz="2800" dirty="0" err="1"/>
              <a:t>inf</a:t>
            </a:r>
            <a:endParaRPr lang="en-US" altLang="zh-CN" sz="2800" dirty="0"/>
          </a:p>
          <a:p>
            <a:r>
              <a:rPr lang="en-US" altLang="zh-CN" sz="2800" dirty="0"/>
              <a:t>   sort(</a:t>
            </a:r>
            <a:r>
              <a:rPr lang="en-US" altLang="zh-CN" sz="2800" dirty="0" err="1"/>
              <a:t>p,p+n,cmp</a:t>
            </a:r>
            <a:r>
              <a:rPr lang="en-US" altLang="zh-CN" sz="2800" dirty="0" smtClean="0"/>
              <a:t>)//</a:t>
            </a:r>
            <a:r>
              <a:rPr lang="zh-CN" altLang="en-US" sz="2800" dirty="0" smtClean="0"/>
              <a:t>分治前预处理</a:t>
            </a:r>
            <a:endParaRPr lang="en-US" altLang="zh-CN" sz="2800" dirty="0"/>
          </a:p>
          <a:p>
            <a:r>
              <a:rPr lang="en-US" altLang="zh-CN" sz="2800" dirty="0"/>
              <a:t>   Pair(0,n-1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err="1" smtClean="0"/>
              <a:t>update_ans</a:t>
            </a:r>
            <a:r>
              <a:rPr lang="en-US" altLang="zh-CN" sz="2800" dirty="0" smtClean="0"/>
              <a:t> (p,h1,h2)</a:t>
            </a:r>
          </a:p>
          <a:p>
            <a:r>
              <a:rPr lang="en-US" altLang="zh-CN" sz="2800" dirty="0"/>
              <a:t>if d&lt;</a:t>
            </a:r>
            <a:r>
              <a:rPr lang="en-US" altLang="zh-CN" sz="2800" dirty="0" err="1"/>
              <a:t>ans</a:t>
            </a:r>
            <a:endParaRPr lang="zh-CN" altLang="zh-CN" sz="2800" dirty="0"/>
          </a:p>
          <a:p>
            <a:r>
              <a:rPr lang="en-US" altLang="zh-CN" sz="2800" dirty="0"/>
              <a:t>     </a:t>
            </a:r>
            <a:r>
              <a:rPr lang="en-US" altLang="zh-CN" sz="2800" dirty="0" err="1"/>
              <a:t>ans</a:t>
            </a:r>
            <a:r>
              <a:rPr lang="en-US" altLang="zh-CN" sz="2800" dirty="0"/>
              <a:t>=d</a:t>
            </a:r>
            <a:endParaRPr lang="zh-CN" altLang="zh-CN" sz="2800" dirty="0"/>
          </a:p>
          <a:p>
            <a:r>
              <a:rPr lang="en-US" altLang="zh-CN" sz="2800" dirty="0"/>
              <a:t>     p1=h1</a:t>
            </a:r>
            <a:endParaRPr lang="zh-CN" altLang="zh-CN" sz="2800" dirty="0"/>
          </a:p>
          <a:p>
            <a:r>
              <a:rPr lang="en-US" altLang="zh-CN" sz="2800" dirty="0"/>
              <a:t>     p2=h2</a:t>
            </a:r>
            <a:endParaRPr lang="zh-CN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8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0" y="975257"/>
            <a:ext cx="5097892" cy="572463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n-ea"/>
              </a:rPr>
              <a:t>Pair </a:t>
            </a:r>
            <a:r>
              <a:rPr lang="en-US" altLang="zh-CN" sz="2800" dirty="0" err="1">
                <a:latin typeface="+mn-ea"/>
              </a:rPr>
              <a:t>l,r</a:t>
            </a:r>
            <a:endParaRPr lang="zh-CN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    if l==r  //1</a:t>
            </a:r>
            <a:r>
              <a:rPr lang="zh-CN" altLang="zh-CN" sz="2800" dirty="0">
                <a:latin typeface="+mn-ea"/>
              </a:rPr>
              <a:t>个点的情况</a:t>
            </a:r>
          </a:p>
          <a:p>
            <a:r>
              <a:rPr lang="en-US" altLang="zh-CN" sz="2800" dirty="0">
                <a:latin typeface="+mn-ea"/>
              </a:rPr>
              <a:t>return </a:t>
            </a:r>
            <a:r>
              <a:rPr lang="en-US" altLang="zh-CN" sz="2800" dirty="0" err="1">
                <a:latin typeface="+mn-ea"/>
              </a:rPr>
              <a:t>inf</a:t>
            </a:r>
            <a:endParaRPr lang="zh-CN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else if l+1==r//2</a:t>
            </a:r>
            <a:r>
              <a:rPr lang="zh-CN" altLang="zh-CN" sz="2800" dirty="0">
                <a:latin typeface="+mn-ea"/>
              </a:rPr>
              <a:t>个点的情况</a:t>
            </a:r>
          </a:p>
          <a:p>
            <a:r>
              <a:rPr lang="en-US" altLang="zh-CN" sz="2800" dirty="0">
                <a:latin typeface="+mn-ea"/>
              </a:rPr>
              <a:t>  merge(</a:t>
            </a:r>
            <a:r>
              <a:rPr lang="en-US" altLang="zh-CN" sz="2800" dirty="0" err="1">
                <a:latin typeface="+mn-ea"/>
              </a:rPr>
              <a:t>l,r</a:t>
            </a:r>
            <a:r>
              <a:rPr lang="en-US" altLang="zh-CN" sz="2800" dirty="0">
                <a:latin typeface="+mn-ea"/>
              </a:rPr>
              <a:t>)</a:t>
            </a:r>
            <a:endParaRPr lang="zh-CN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  dis=</a:t>
            </a:r>
            <a:r>
              <a:rPr lang="en-US" altLang="zh-CN" sz="2800" dirty="0" err="1">
                <a:latin typeface="+mn-ea"/>
              </a:rPr>
              <a:t>getdis</a:t>
            </a:r>
            <a:r>
              <a:rPr lang="en-US" altLang="zh-CN" sz="2800" dirty="0">
                <a:latin typeface="+mn-ea"/>
              </a:rPr>
              <a:t>(p[l],p[r])</a:t>
            </a:r>
            <a:endParaRPr lang="zh-CN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  </a:t>
            </a:r>
            <a:r>
              <a:rPr lang="en-US" altLang="zh-CN" sz="2800" dirty="0" err="1" smtClean="0">
                <a:latin typeface="+mn-ea"/>
              </a:rPr>
              <a:t>update_ans</a:t>
            </a:r>
            <a:r>
              <a:rPr lang="en-US" altLang="zh-CN" sz="2800" dirty="0" smtClean="0">
                <a:latin typeface="+mn-ea"/>
              </a:rPr>
              <a:t>(</a:t>
            </a:r>
            <a:r>
              <a:rPr lang="en-US" altLang="zh-CN" sz="2800" dirty="0" err="1" smtClean="0">
                <a:latin typeface="+mn-ea"/>
              </a:rPr>
              <a:t>dis,p</a:t>
            </a:r>
            <a:r>
              <a:rPr lang="en-US" altLang="zh-CN" sz="2800" dirty="0" smtClean="0">
                <a:latin typeface="+mn-ea"/>
              </a:rPr>
              <a:t>[l],p[r])</a:t>
            </a:r>
            <a:endParaRPr lang="zh-CN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return dis</a:t>
            </a:r>
            <a:endParaRPr lang="zh-CN" altLang="zh-CN" sz="2800" dirty="0">
              <a:latin typeface="+mn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m=(</a:t>
            </a:r>
            <a:r>
              <a:rPr lang="en-US" altLang="zh-CN" sz="2800" dirty="0" err="1">
                <a:latin typeface="+mj-ea"/>
                <a:ea typeface="+mj-ea"/>
              </a:rPr>
              <a:t>l+r</a:t>
            </a:r>
            <a:r>
              <a:rPr lang="en-US" altLang="zh-CN" sz="2800" dirty="0">
                <a:latin typeface="+mj-ea"/>
                <a:ea typeface="+mj-ea"/>
              </a:rPr>
              <a:t>)/2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middle=p[m].x//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d1=Pair(</a:t>
            </a:r>
            <a:r>
              <a:rPr lang="en-US" altLang="zh-CN" sz="2800" dirty="0" err="1">
                <a:latin typeface="+mj-ea"/>
                <a:ea typeface="+mj-ea"/>
              </a:rPr>
              <a:t>l,m</a:t>
            </a:r>
            <a:r>
              <a:rPr lang="en-US" altLang="zh-CN" sz="2800" dirty="0">
                <a:latin typeface="+mj-ea"/>
                <a:ea typeface="+mj-ea"/>
              </a:rPr>
              <a:t>) d2=Pair(m+1,r)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d=min(d1,d2</a:t>
            </a:r>
            <a:r>
              <a:rPr lang="en-US" altLang="zh-CN" sz="2800" dirty="0" smtClean="0">
                <a:latin typeface="+mj-ea"/>
                <a:ea typeface="+mj-ea"/>
              </a:rPr>
              <a:t>)</a:t>
            </a:r>
            <a:endParaRPr lang="zh-CN" altLang="zh-CN" dirty="0"/>
          </a:p>
          <a:p>
            <a:r>
              <a:rPr lang="zh-CN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。</a:t>
            </a:r>
            <a:r>
              <a:rPr lang="en-US" altLang="zh-CN" sz="2800" dirty="0" smtClean="0">
                <a:solidFill>
                  <a:schemeClr val="accent2"/>
                </a:solidFill>
                <a:latin typeface="+mj-ea"/>
                <a:ea typeface="+mj-ea"/>
              </a:rPr>
              <a:t>       </a:t>
            </a:r>
            <a:endParaRPr lang="zh-CN" altLang="zh-CN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19146" y="975257"/>
            <a:ext cx="61792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=l to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=r</a:t>
            </a:r>
            <a:endParaRPr lang="zh-CN" altLang="zh-CN" sz="2800" dirty="0"/>
          </a:p>
          <a:p>
            <a:r>
              <a:rPr lang="en-US" altLang="zh-CN" sz="2800" dirty="0"/>
              <a:t>        if |p[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].x-middle|&lt;d</a:t>
            </a:r>
            <a:endParaRPr lang="zh-CN" altLang="zh-CN" sz="2800" dirty="0"/>
          </a:p>
          <a:p>
            <a:r>
              <a:rPr lang="en-US" altLang="zh-CN" sz="2800" dirty="0"/>
              <a:t>       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tmp</a:t>
            </a:r>
            <a:r>
              <a:rPr lang="en-US" altLang="zh-CN" sz="2800" dirty="0" smtClean="0"/>
              <a:t>[k</a:t>
            </a:r>
            <a:r>
              <a:rPr lang="en-US" altLang="zh-CN" sz="2800" dirty="0"/>
              <a:t>++]=p[</a:t>
            </a:r>
            <a:r>
              <a:rPr lang="en-US" altLang="zh-CN" sz="2800" dirty="0" err="1"/>
              <a:t>i</a:t>
            </a:r>
            <a:r>
              <a:rPr lang="en-US" altLang="zh-CN" sz="2800" dirty="0" smtClean="0"/>
              <a:t>]</a:t>
            </a:r>
            <a:endParaRPr lang="zh-CN" altLang="zh-CN" sz="2800" dirty="0"/>
          </a:p>
          <a:p>
            <a:r>
              <a:rPr lang="en-US" altLang="zh-CN" sz="2800" dirty="0" smtClean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 to k</a:t>
            </a:r>
            <a:endParaRPr lang="zh-CN" altLang="zh-CN" sz="2800" dirty="0"/>
          </a:p>
          <a:p>
            <a:r>
              <a:rPr lang="en-US" altLang="zh-CN" sz="2800" dirty="0" smtClean="0"/>
              <a:t>   for </a:t>
            </a:r>
            <a:r>
              <a:rPr lang="en-US" altLang="zh-CN" sz="2800" dirty="0"/>
              <a:t>j=i+1 to k</a:t>
            </a:r>
            <a:endParaRPr lang="zh-CN" altLang="zh-CN" sz="2800" dirty="0"/>
          </a:p>
          <a:p>
            <a:r>
              <a:rPr lang="en-US" altLang="zh-CN" sz="2800" dirty="0"/>
              <a:t>       if 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[j].y-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].y&gt;=d </a:t>
            </a:r>
            <a:endParaRPr lang="zh-CN" altLang="zh-CN" sz="2800" dirty="0"/>
          </a:p>
          <a:p>
            <a:r>
              <a:rPr lang="en-US" altLang="zh-CN" sz="2800" dirty="0"/>
              <a:t>          break</a:t>
            </a:r>
            <a:endParaRPr lang="zh-CN" altLang="zh-CN" sz="2800" dirty="0"/>
          </a:p>
          <a:p>
            <a:r>
              <a:rPr lang="en-US" altLang="zh-CN" sz="2800" dirty="0"/>
              <a:t>       dis=</a:t>
            </a:r>
            <a:r>
              <a:rPr lang="en-US" altLang="zh-CN" sz="2800" dirty="0" err="1"/>
              <a:t>getdis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],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[j</a:t>
            </a:r>
            <a:r>
              <a:rPr lang="en-US" altLang="zh-CN" sz="2800" dirty="0" smtClean="0"/>
              <a:t>])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d=min(</a:t>
            </a:r>
            <a:r>
              <a:rPr lang="en-US" altLang="zh-CN" sz="2800" dirty="0" err="1" smtClean="0"/>
              <a:t>dis,d</a:t>
            </a:r>
            <a:r>
              <a:rPr lang="en-US" altLang="zh-CN" sz="2800" dirty="0" smtClean="0"/>
              <a:t>)</a:t>
            </a:r>
            <a:endParaRPr lang="zh-CN" altLang="zh-CN" sz="2800" dirty="0"/>
          </a:p>
          <a:p>
            <a:r>
              <a:rPr lang="en-US" altLang="zh-CN" sz="2800" dirty="0"/>
              <a:t>       </a:t>
            </a:r>
            <a:r>
              <a:rPr lang="en-US" altLang="zh-CN" sz="2800" dirty="0" err="1" smtClean="0"/>
              <a:t>update_ans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dis,tmp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],</a:t>
            </a:r>
            <a:r>
              <a:rPr lang="en-US" altLang="zh-CN" sz="2800" dirty="0" err="1" smtClean="0"/>
              <a:t>tmp</a:t>
            </a:r>
            <a:r>
              <a:rPr lang="en-US" altLang="zh-CN" sz="2800" dirty="0" smtClean="0"/>
              <a:t>[j]</a:t>
            </a:r>
            <a:endParaRPr lang="zh-CN" altLang="zh-CN" sz="2800" dirty="0"/>
          </a:p>
          <a:p>
            <a:r>
              <a:rPr lang="en-US" altLang="zh-CN" sz="2800" dirty="0" smtClean="0"/>
              <a:t>return </a:t>
            </a:r>
            <a:r>
              <a:rPr lang="en-US" altLang="zh-CN" sz="2800" dirty="0"/>
              <a:t>d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01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3"/>
          <a:srcRect l="46037" t="23939" r="12606" b="52969"/>
          <a:stretch>
            <a:fillRect/>
          </a:stretch>
        </p:blipFill>
        <p:spPr>
          <a:xfrm rot="10800000">
            <a:off x="-124460" y="-94615"/>
            <a:ext cx="12316460" cy="69526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036587" y="3025499"/>
            <a:ext cx="3823733" cy="11387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PART  </a:t>
            </a:r>
            <a:r>
              <a:rPr lang="en-US" altLang="zh-CN" sz="66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3825311" y="3982943"/>
            <a:ext cx="246280" cy="80021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88342" y="4793610"/>
            <a:ext cx="4720220" cy="0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/>
          <p:cNvSpPr txBox="1"/>
          <p:nvPr/>
        </p:nvSpPr>
        <p:spPr>
          <a:xfrm>
            <a:off x="2388236" y="4204408"/>
            <a:ext cx="3120430" cy="538609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tabLst>
                <a:tab pos="1081405" algn="l"/>
              </a:tabLst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cs typeface="+mn-ea"/>
                <a:sym typeface="+mn-lt"/>
              </a:rPr>
              <a:t>算法优化</a:t>
            </a:r>
            <a:endParaRPr lang="en-US" sz="32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3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94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冒泡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041431" y="3553549"/>
            <a:ext cx="5441394" cy="984871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在做该分治算法上，一开始也走了很多弯路，下面逐一分析下。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1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438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3" name="菱形 12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438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A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1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742714" y="1940878"/>
            <a:ext cx="5446559" cy="2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冒泡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4404361" y="983576"/>
            <a:ext cx="5784912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zh-CN" dirty="0"/>
              <a:t>冒泡排序</a:t>
            </a:r>
            <a:r>
              <a:rPr lang="zh-CN" altLang="zh-CN" dirty="0" smtClean="0"/>
              <a:t>是按</a:t>
            </a:r>
            <a:r>
              <a:rPr lang="zh-CN" altLang="zh-CN" dirty="0"/>
              <a:t>数组下标从小到大的形式，通过两两交换，把大的元素逐次往数组下标大的位置上移动的排序算法</a:t>
            </a:r>
            <a:endParaRPr lang="zh-CN" altLang="en-US" sz="13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73480" y="2257959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3480" y="3299937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73480" y="4401134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996440" y="3313519"/>
          <a:ext cx="16256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173480" y="5372521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622040" y="5372521"/>
          <a:ext cx="16256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4"/>
          <a:srcRect l="46037" t="23939" r="12606" b="52969"/>
          <a:stretch>
            <a:fillRect/>
          </a:stretch>
        </p:blipFill>
        <p:spPr>
          <a:xfrm rot="10800000">
            <a:off x="-104140" y="-113665"/>
            <a:ext cx="12316460" cy="69526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036586" y="3025499"/>
            <a:ext cx="3823734" cy="11387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PART  01</a:t>
            </a:r>
          </a:p>
        </p:txBody>
      </p:sp>
      <p:sp>
        <p:nvSpPr>
          <p:cNvPr id="30" name="TextBox 3"/>
          <p:cNvSpPr txBox="1"/>
          <p:nvPr/>
        </p:nvSpPr>
        <p:spPr>
          <a:xfrm>
            <a:off x="3825311" y="3982943"/>
            <a:ext cx="246280" cy="80021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88342" y="4793610"/>
            <a:ext cx="4720220" cy="0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/>
          <p:cNvSpPr txBox="1"/>
          <p:nvPr/>
        </p:nvSpPr>
        <p:spPr>
          <a:xfrm>
            <a:off x="2579330" y="4255001"/>
            <a:ext cx="2491962" cy="538609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tabLst>
                <a:tab pos="1081405" algn="l"/>
              </a:tabLst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cs typeface="+mn-ea"/>
                <a:sym typeface="+mn-lt"/>
              </a:rPr>
              <a:t>算法原理详解</a:t>
            </a:r>
            <a:endParaRPr lang="en-US" sz="32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94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836785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228600" y="1153535"/>
            <a:ext cx="1905000" cy="7721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/>
              <a:t>伪代码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冒泡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23900" y="2608905"/>
            <a:ext cx="5441394" cy="1846645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=n-2 </a:t>
            </a:r>
            <a:r>
              <a:rPr lang="en-US" altLang="zh-CN" sz="2800" dirty="0" smtClean="0">
                <a:latin typeface="+mj-ea"/>
                <a:ea typeface="+mj-ea"/>
              </a:rPr>
              <a:t>                       </a:t>
            </a:r>
            <a:endParaRPr lang="zh-CN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</a:t>
            </a:r>
            <a:r>
              <a:rPr lang="en-US" altLang="zh-CN" sz="2800" dirty="0">
                <a:latin typeface="+mj-ea"/>
                <a:ea typeface="+mj-ea"/>
              </a:rPr>
              <a:t>from j=0 to j=n-i-2      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if a[j]&gt;a[j+1]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swap(a[j],a[j+1])    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</p:spPr>
            <p:txBody>
              <a:bodyPr wrap="square" lIns="121907" tIns="60953" rIns="121907" bIns="60953">
                <a:spAutoFit/>
              </a:bodyPr>
              <a:lstStyle/>
              <a:p>
                <a:pPr algn="r">
                  <a:lnSpc>
                    <a:spcPct val="130000"/>
                  </a:lnSpc>
                  <a:spcBef>
                    <a:spcPts val="800"/>
                  </a:spcBef>
                </a:pPr>
                <a:r>
                  <a:rPr lang="zh-CN" altLang="en-US" sz="3600" dirty="0" smtClean="0">
                    <a:sym typeface="+mn-lt"/>
                  </a:rPr>
                  <a:t>时间复杂度分析</a:t>
                </a:r>
                <a:r>
                  <a:rPr lang="en-US" altLang="zh-CN" sz="3600" dirty="0" smtClean="0">
                    <a:sym typeface="+mn-lt"/>
                  </a:rPr>
                  <a:t>—</a:t>
                </a:r>
                <a:r>
                  <a:rPr lang="zh-CN" altLang="en-US" sz="3600" dirty="0" smtClean="0">
                    <a:sym typeface="+mn-lt"/>
                  </a:rPr>
                  <a:t>最坏情况</a:t>
                </a:r>
                <a:r>
                  <a:rPr lang="en-US" altLang="zh-CN" sz="3600" dirty="0" smtClean="0">
                    <a:sym typeface="+mn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ym typeface="+mn-lt"/>
                  </a:rPr>
                  <a:t>)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  <a:blipFill rotWithShape="1">
                <a:blip r:embed="rId3"/>
                <a:stretch>
                  <a:fillRect r="-214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冒泡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34566" y="2880618"/>
            <a:ext cx="5685234" cy="2277532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=n-2           </a:t>
            </a:r>
            <a:r>
              <a:rPr lang="en-US" altLang="zh-CN" sz="2800" dirty="0" smtClean="0">
                <a:latin typeface="+mj-ea"/>
                <a:ea typeface="+mj-ea"/>
              </a:rPr>
              <a:t>//n-1</a:t>
            </a:r>
            <a:endParaRPr lang="zh-CN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from j=0 to j=n-i-2      //c1 </a:t>
            </a:r>
            <a:endParaRPr lang="zh-CN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   </a:t>
            </a:r>
            <a:r>
              <a:rPr lang="en-US" altLang="zh-CN" sz="2800" dirty="0">
                <a:latin typeface="+mj-ea"/>
                <a:ea typeface="+mj-ea"/>
              </a:rPr>
              <a:t>if a[j]&gt;a[j+1]       </a:t>
            </a:r>
            <a:r>
              <a:rPr lang="en-US" altLang="zh-CN" sz="2800" dirty="0" smtClean="0">
                <a:latin typeface="+mj-ea"/>
                <a:ea typeface="+mj-ea"/>
              </a:rPr>
              <a:t>//c2=c1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swap(a[j],a[j+1])    </a:t>
            </a:r>
            <a:r>
              <a:rPr lang="en-US" altLang="zh-CN" sz="2800" dirty="0" smtClean="0">
                <a:latin typeface="+mj-ea"/>
                <a:ea typeface="+mj-ea"/>
              </a:rPr>
              <a:t>//c3</a:t>
            </a:r>
            <a:endParaRPr lang="zh-CN" altLang="zh-CN" sz="2800" dirty="0">
              <a:latin typeface="+mj-ea"/>
              <a:ea typeface="+mj-ea"/>
            </a:endParaRPr>
          </a:p>
          <a:p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在最坏情况下，数组按降序排序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，此时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对于每一个两两相邻的数组，都需要进行交换，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此时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c2=c1=n*(n-1)/2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c3=c2*3 </a:t>
            </a: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总的时间复杂度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T=n-1+5*n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*(n-1)/2=(5*n/2+1)*(n-1)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481741" y="1227363"/>
            <a:ext cx="6979920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>
                <a:sym typeface="+mn-lt"/>
              </a:rPr>
              <a:t>时间复杂度分析</a:t>
            </a:r>
            <a:r>
              <a:rPr lang="en-US" altLang="zh-CN" sz="3600" dirty="0" smtClean="0">
                <a:sym typeface="+mn-lt"/>
              </a:rPr>
              <a:t>—</a:t>
            </a:r>
            <a:r>
              <a:rPr lang="zh-CN" altLang="en-US" sz="3600" dirty="0" smtClean="0">
                <a:sym typeface="+mn-lt"/>
              </a:rPr>
              <a:t>最</a:t>
            </a:r>
            <a:r>
              <a:rPr lang="zh-CN" altLang="en-US" sz="3600" dirty="0">
                <a:sym typeface="+mn-lt"/>
              </a:rPr>
              <a:t>好</a:t>
            </a:r>
            <a:r>
              <a:rPr lang="zh-CN" altLang="en-US" sz="3600" dirty="0" smtClean="0">
                <a:sym typeface="+mn-lt"/>
              </a:rPr>
              <a:t>情况</a:t>
            </a:r>
            <a:r>
              <a:rPr lang="en-US" altLang="zh-CN" sz="3600" dirty="0" smtClean="0">
                <a:sym typeface="+mn-lt"/>
              </a:rPr>
              <a:t>O(n)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冒泡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99337" y="2070657"/>
            <a:ext cx="5668063" cy="35701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=n-2          </a:t>
            </a:r>
            <a:r>
              <a:rPr lang="en-US" altLang="zh-CN" sz="2800" dirty="0" smtClean="0">
                <a:latin typeface="+mj-ea"/>
                <a:ea typeface="+mj-ea"/>
              </a:rPr>
              <a:t>// h1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</a:t>
            </a:r>
            <a:r>
              <a:rPr lang="en-US" altLang="zh-CN" sz="2800" dirty="0" smtClean="0">
                <a:latin typeface="+mj-ea"/>
                <a:ea typeface="+mj-ea"/>
              </a:rPr>
              <a:t>flag=1                //c4 </a:t>
            </a:r>
            <a:r>
              <a:rPr lang="en-US" altLang="zh-CN" sz="2800" dirty="0">
                <a:latin typeface="+mj-ea"/>
                <a:ea typeface="+mj-ea"/>
              </a:rPr>
              <a:t>*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from j=0 to j=n-i-2      </a:t>
            </a:r>
            <a:r>
              <a:rPr lang="en-US" altLang="zh-CN" sz="2800" dirty="0" smtClean="0">
                <a:latin typeface="+mj-ea"/>
                <a:ea typeface="+mj-ea"/>
              </a:rPr>
              <a:t>// c1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if a[j]&gt;a[j+1]       </a:t>
            </a:r>
            <a:r>
              <a:rPr lang="en-US" altLang="zh-CN" sz="2800" dirty="0" smtClean="0">
                <a:latin typeface="+mj-ea"/>
                <a:ea typeface="+mj-ea"/>
              </a:rPr>
              <a:t>//c2=c1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swap(a[j],a[j+1])    </a:t>
            </a:r>
            <a:r>
              <a:rPr lang="en-US" altLang="zh-CN" sz="2800" dirty="0" smtClean="0">
                <a:latin typeface="+mj-ea"/>
                <a:ea typeface="+mj-ea"/>
              </a:rPr>
              <a:t>//c3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Flag=0           </a:t>
            </a:r>
            <a:r>
              <a:rPr lang="en-US" altLang="zh-CN" sz="2800" dirty="0" smtClean="0">
                <a:latin typeface="+mj-ea"/>
                <a:ea typeface="+mj-ea"/>
              </a:rPr>
              <a:t>//c5 </a:t>
            </a:r>
            <a:r>
              <a:rPr lang="en-US" altLang="zh-CN" sz="2800" dirty="0">
                <a:latin typeface="+mj-ea"/>
                <a:ea typeface="+mj-ea"/>
              </a:rPr>
              <a:t>*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if flag==1             </a:t>
            </a:r>
            <a:r>
              <a:rPr lang="en-US" altLang="zh-CN" sz="2800" dirty="0" smtClean="0">
                <a:latin typeface="+mj-ea"/>
                <a:ea typeface="+mj-ea"/>
              </a:rPr>
              <a:t>//c6 </a:t>
            </a:r>
            <a:r>
              <a:rPr lang="en-US" altLang="zh-CN" sz="2800" dirty="0">
                <a:latin typeface="+mj-ea"/>
                <a:ea typeface="+mj-ea"/>
              </a:rPr>
              <a:t>*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Break;             </a:t>
            </a:r>
            <a:r>
              <a:rPr lang="en-US" altLang="zh-CN" sz="2800" dirty="0" smtClean="0">
                <a:latin typeface="+mj-ea"/>
                <a:ea typeface="+mj-ea"/>
              </a:rPr>
              <a:t>//c7 </a:t>
            </a:r>
            <a:r>
              <a:rPr lang="en-US" altLang="zh-CN" sz="2800" dirty="0">
                <a:latin typeface="+mj-ea"/>
                <a:ea typeface="+mj-ea"/>
              </a:rPr>
              <a:t>* 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在最好情况下，数组已按从小到大排好，考虑加了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号的代码，此时对于每一对相邻的元素，都不需要交换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此时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c2=c1=n-1 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c5=c3=0 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h1=c4=c6=c7=1</a:t>
            </a: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总的时间复杂度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T=4+2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836785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228600" y="1153535"/>
            <a:ext cx="1905000" cy="7721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/>
              <a:t>伪代码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合并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54669" y="1984838"/>
            <a:ext cx="5441394" cy="2616087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 left, right)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if left+1&lt;right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mid=(</a:t>
            </a:r>
            <a:r>
              <a:rPr lang="en-US" altLang="zh-CN" sz="2400" dirty="0" err="1">
                <a:latin typeface="+mj-ea"/>
                <a:ea typeface="+mj-ea"/>
              </a:rPr>
              <a:t>left+right</a:t>
            </a:r>
            <a:r>
              <a:rPr lang="en-US" altLang="zh-CN" sz="2400" dirty="0">
                <a:latin typeface="+mj-ea"/>
                <a:ea typeface="+mj-ea"/>
              </a:rPr>
              <a:t>)/2     c1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en-US" altLang="zh-CN" sz="2400" dirty="0" err="1">
                <a:latin typeface="+mj-ea"/>
                <a:ea typeface="+mj-ea"/>
              </a:rPr>
              <a:t>left,mid</a:t>
            </a:r>
            <a:r>
              <a:rPr lang="en-US" altLang="zh-CN" sz="2400" dirty="0">
                <a:latin typeface="+mj-ea"/>
                <a:ea typeface="+mj-ea"/>
              </a:rPr>
              <a:t>)    c2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en-US" altLang="zh-CN" sz="2400" dirty="0" err="1">
                <a:latin typeface="+mj-ea"/>
                <a:ea typeface="+mj-ea"/>
              </a:rPr>
              <a:t>mid,right</a:t>
            </a:r>
            <a:r>
              <a:rPr lang="en-US" altLang="zh-CN" sz="2400" dirty="0">
                <a:latin typeface="+mj-ea"/>
                <a:ea typeface="+mj-ea"/>
              </a:rPr>
              <a:t>)   c3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merge(</a:t>
            </a:r>
            <a:r>
              <a:rPr lang="en-US" altLang="zh-CN" sz="2400" dirty="0" err="1">
                <a:latin typeface="+mj-ea"/>
                <a:ea typeface="+mj-ea"/>
              </a:rPr>
              <a:t>left,mid,right</a:t>
            </a:r>
            <a:r>
              <a:rPr lang="en-US" altLang="zh-CN" sz="2400" dirty="0">
                <a:latin typeface="+mj-ea"/>
                <a:ea typeface="+mj-ea"/>
              </a:rPr>
              <a:t>)   c4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576032" y="1326474"/>
            <a:ext cx="546856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merge(</a:t>
            </a:r>
            <a:r>
              <a:rPr lang="en-US" altLang="zh-CN" sz="2400" dirty="0" err="1">
                <a:latin typeface="+mj-ea"/>
                <a:ea typeface="+mj-ea"/>
              </a:rPr>
              <a:t>left,mid,right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n1=0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n2=0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from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=left to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=mid-1 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L[n1++]=a[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from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=mid to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=right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R[n2++]=a[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=0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j=0  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from k=left to k=right-1  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if L[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]&lt;R[j]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   a[k]=L[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] </a:t>
            </a:r>
            <a:r>
              <a:rPr lang="en-US" altLang="zh-CN" sz="2400" dirty="0" err="1">
                <a:latin typeface="+mj-ea"/>
                <a:ea typeface="+mj-ea"/>
              </a:rPr>
              <a:t>i</a:t>
            </a:r>
            <a:r>
              <a:rPr lang="en-US" altLang="zh-CN" sz="2400" dirty="0">
                <a:latin typeface="+mj-ea"/>
                <a:ea typeface="+mj-ea"/>
              </a:rPr>
              <a:t>++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else 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   a[k]=R[j] </a:t>
            </a:r>
            <a:r>
              <a:rPr lang="en-US" altLang="zh-CN" sz="2400" dirty="0" err="1">
                <a:latin typeface="+mj-ea"/>
                <a:ea typeface="+mj-ea"/>
              </a:rPr>
              <a:t>j++</a:t>
            </a:r>
            <a:endParaRPr lang="zh-CN" altLang="zh-CN" sz="2400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1380901" y="1162473"/>
            <a:ext cx="6979920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>
                <a:sym typeface="+mn-lt"/>
              </a:rPr>
              <a:t>时间复杂度分析</a:t>
            </a:r>
            <a:r>
              <a:rPr lang="en-US" altLang="zh-CN" sz="3600" dirty="0" smtClean="0">
                <a:sym typeface="+mn-lt"/>
              </a:rPr>
              <a:t>—O(</a:t>
            </a:r>
            <a:r>
              <a:rPr lang="en-US" altLang="zh-CN" sz="3600" dirty="0" err="1" smtClean="0">
                <a:sym typeface="+mn-lt"/>
              </a:rPr>
              <a:t>nlogn</a:t>
            </a:r>
            <a:r>
              <a:rPr lang="en-US" altLang="zh-CN" sz="3600" dirty="0" smtClean="0">
                <a:sym typeface="+mn-lt"/>
              </a:rPr>
              <a:t>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合并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7915" y="2025908"/>
                <a:ext cx="63246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由于归并排序用分治思想来排序的，它排序的时间复杂度与数组原来的排序情况没有关系。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合并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排序需要用到二分递归，对与长度为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的数组需要递归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28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8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8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Merge</a:t>
                </a:r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函数合并操作，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所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需时间为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O(n)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级别</a:t>
                </a:r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所需时间为</a:t>
                </a:r>
                <a:endParaRPr lang="en-US" altLang="zh-CN" sz="28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T(n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)=2T(n/2)+O(n</a:t>
                </a:r>
                <a:r>
                  <a:rPr lang="en-US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)</a:t>
                </a:r>
              </a:p>
              <a:p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在最好、最坏情况下，合并排序的时间复杂度都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为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  <a:sym typeface="+mn-lt"/>
                  </a:rPr>
                  <a:t>O(</a:t>
                </a:r>
                <a:r>
                  <a:rPr lang="en-US" altLang="zh-CN" sz="2800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  <a:sym typeface="+mn-lt"/>
                  </a:rPr>
                  <a:t>nlogn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  <a:sym typeface="+mn-lt"/>
                  </a:rPr>
                  <a:t>)</a:t>
                </a:r>
                <a:endParaRPr lang="zh-CN" alt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  <a:cs typeface="+mn-ea"/>
                  <a:sym typeface="+mn-lt"/>
                </a:endParaRP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5" y="2025908"/>
                <a:ext cx="6324600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927" t="-1435" r="-1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066949" y="2736921"/>
            <a:ext cx="5441394" cy="2616087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 left, right)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if left+1&lt;right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mid=(</a:t>
            </a:r>
            <a:r>
              <a:rPr lang="en-US" altLang="zh-CN" sz="2400" dirty="0" err="1">
                <a:latin typeface="+mj-ea"/>
                <a:ea typeface="+mj-ea"/>
              </a:rPr>
              <a:t>left+right</a:t>
            </a:r>
            <a:r>
              <a:rPr lang="en-US" altLang="zh-CN" sz="2400" dirty="0">
                <a:latin typeface="+mj-ea"/>
                <a:ea typeface="+mj-ea"/>
              </a:rPr>
              <a:t>)/2     c1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en-US" altLang="zh-CN" sz="2400" dirty="0" err="1">
                <a:latin typeface="+mj-ea"/>
                <a:ea typeface="+mj-ea"/>
              </a:rPr>
              <a:t>left,mid</a:t>
            </a:r>
            <a:r>
              <a:rPr lang="en-US" altLang="zh-CN" sz="2400" dirty="0">
                <a:latin typeface="+mj-ea"/>
                <a:ea typeface="+mj-ea"/>
              </a:rPr>
              <a:t>)    c2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en-US" altLang="zh-CN" sz="2400" dirty="0" err="1">
                <a:latin typeface="+mj-ea"/>
                <a:ea typeface="+mj-ea"/>
              </a:rPr>
              <a:t>mergeSort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en-US" altLang="zh-CN" sz="2400" dirty="0" err="1">
                <a:latin typeface="+mj-ea"/>
                <a:ea typeface="+mj-ea"/>
              </a:rPr>
              <a:t>mid,right</a:t>
            </a:r>
            <a:r>
              <a:rPr lang="en-US" altLang="zh-CN" sz="2400" dirty="0">
                <a:latin typeface="+mj-ea"/>
                <a:ea typeface="+mj-ea"/>
              </a:rPr>
              <a:t>)   c3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         merge(</a:t>
            </a:r>
            <a:r>
              <a:rPr lang="en-US" altLang="zh-CN" sz="2400" dirty="0" err="1">
                <a:latin typeface="+mj-ea"/>
                <a:ea typeface="+mj-ea"/>
              </a:rPr>
              <a:t>left,mid,right</a:t>
            </a:r>
            <a:r>
              <a:rPr lang="en-US" altLang="zh-CN" sz="2400" dirty="0">
                <a:latin typeface="+mj-ea"/>
                <a:ea typeface="+mj-ea"/>
              </a:rPr>
              <a:t>)   c4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en-US" altLang="zh-CN" dirty="0"/>
              <a:t>  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742714" y="1940878"/>
            <a:ext cx="5446559" cy="2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插入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4038600" y="983576"/>
            <a:ext cx="6150673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zh-CN" dirty="0"/>
              <a:t>插入排序</a:t>
            </a:r>
            <a:r>
              <a:rPr lang="zh-CN" altLang="zh-CN" dirty="0" smtClean="0"/>
              <a:t>是按</a:t>
            </a:r>
            <a:r>
              <a:rPr lang="zh-CN" altLang="zh-CN" dirty="0"/>
              <a:t>长度从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的顺序，</a:t>
            </a:r>
            <a:r>
              <a:rPr lang="zh-CN" altLang="zh-CN" dirty="0" smtClean="0"/>
              <a:t>使</a:t>
            </a:r>
            <a:r>
              <a:rPr lang="zh-CN" altLang="zh-CN" dirty="0"/>
              <a:t>数组中的</a:t>
            </a:r>
            <a:r>
              <a:rPr lang="zh-CN" altLang="zh-CN" dirty="0" smtClean="0"/>
              <a:t>元素</a:t>
            </a:r>
            <a:r>
              <a:rPr lang="zh-CN" altLang="en-US" dirty="0"/>
              <a:t>从</a:t>
            </a:r>
            <a:r>
              <a:rPr lang="zh-CN" altLang="zh-CN" dirty="0" smtClean="0"/>
              <a:t>小</a:t>
            </a:r>
            <a:r>
              <a:rPr lang="zh-CN" altLang="zh-CN" dirty="0"/>
              <a:t>的已排好序的子序列，更新到这个数组都有序的排序算法。</a:t>
            </a:r>
            <a:endParaRPr lang="zh-CN" altLang="en-US" sz="13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73480" y="2257959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173480" y="4473935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173480" y="3334808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173480" y="5613062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9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34640" y="5613062"/>
          <a:ext cx="32512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</p:spPr>
            <p:txBody>
              <a:bodyPr wrap="square" lIns="121907" tIns="60953" rIns="121907" bIns="60953">
                <a:spAutoFit/>
              </a:bodyPr>
              <a:lstStyle/>
              <a:p>
                <a:pPr algn="r">
                  <a:lnSpc>
                    <a:spcPct val="130000"/>
                  </a:lnSpc>
                  <a:spcBef>
                    <a:spcPts val="800"/>
                  </a:spcBef>
                </a:pPr>
                <a:r>
                  <a:rPr lang="zh-CN" altLang="en-US" sz="3600" dirty="0" smtClean="0">
                    <a:sym typeface="+mn-lt"/>
                  </a:rPr>
                  <a:t>时间复杂度分析</a:t>
                </a:r>
                <a:r>
                  <a:rPr lang="en-US" altLang="zh-CN" sz="3600" dirty="0" smtClean="0">
                    <a:sym typeface="+mn-lt"/>
                  </a:rPr>
                  <a:t>—</a:t>
                </a:r>
                <a:r>
                  <a:rPr lang="zh-CN" altLang="en-US" sz="3600" dirty="0" smtClean="0">
                    <a:sym typeface="+mn-lt"/>
                  </a:rPr>
                  <a:t>最坏情况</a:t>
                </a:r>
                <a:r>
                  <a:rPr lang="en-US" altLang="zh-CN" sz="3600" dirty="0" smtClean="0">
                    <a:sym typeface="+mn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ym typeface="+mn-lt"/>
                  </a:rPr>
                  <a:t>)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  <a:blipFill rotWithShape="1">
                <a:blip r:embed="rId3"/>
                <a:stretch>
                  <a:fillRect r="-214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插入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34566" y="2880618"/>
            <a:ext cx="5685234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from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=1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            </a:t>
            </a:r>
            <a:r>
              <a:rPr lang="en-US" altLang="zh-CN" sz="2800" dirty="0" smtClean="0">
                <a:latin typeface="+mj-ea"/>
                <a:ea typeface="+mj-ea"/>
              </a:rPr>
              <a:t>//n-1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</a:t>
            </a:r>
            <a:r>
              <a:rPr lang="en-US" altLang="zh-CN" sz="2800" dirty="0" err="1">
                <a:latin typeface="+mj-ea"/>
                <a:ea typeface="+mj-ea"/>
              </a:rPr>
              <a:t>tmp</a:t>
            </a:r>
            <a:r>
              <a:rPr lang="en-US" altLang="zh-CN" sz="2800" dirty="0">
                <a:latin typeface="+mj-ea"/>
                <a:ea typeface="+mj-ea"/>
              </a:rPr>
              <a:t>=a[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]  j=i-1       </a:t>
            </a:r>
            <a:r>
              <a:rPr lang="en-US" altLang="zh-CN" sz="2800" dirty="0" smtClean="0">
                <a:latin typeface="+mj-ea"/>
                <a:ea typeface="+mj-ea"/>
              </a:rPr>
              <a:t>//(</a:t>
            </a:r>
            <a:r>
              <a:rPr lang="en-US" altLang="zh-CN" sz="2800" dirty="0">
                <a:latin typeface="+mj-ea"/>
                <a:ea typeface="+mj-ea"/>
              </a:rPr>
              <a:t>n-1)*2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while </a:t>
            </a:r>
            <a:r>
              <a:rPr lang="en-US" altLang="zh-CN" sz="2800" dirty="0" err="1">
                <a:latin typeface="+mj-ea"/>
                <a:ea typeface="+mj-ea"/>
              </a:rPr>
              <a:t>tmp</a:t>
            </a:r>
            <a:r>
              <a:rPr lang="en-US" altLang="zh-CN" sz="2800" dirty="0">
                <a:latin typeface="+mj-ea"/>
                <a:ea typeface="+mj-ea"/>
              </a:rPr>
              <a:t>&lt;a[j]       </a:t>
            </a:r>
            <a:r>
              <a:rPr lang="en-US" altLang="zh-CN" sz="2800" dirty="0" smtClean="0">
                <a:latin typeface="+mj-ea"/>
                <a:ea typeface="+mj-ea"/>
              </a:rPr>
              <a:t>// </a:t>
            </a:r>
            <a:r>
              <a:rPr lang="en-US" altLang="zh-CN" sz="2800" dirty="0">
                <a:latin typeface="+mj-ea"/>
                <a:ea typeface="+mj-ea"/>
              </a:rPr>
              <a:t>c1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a[j+1]=a[j] j=j-1    </a:t>
            </a:r>
            <a:r>
              <a:rPr lang="en-US" altLang="zh-CN" sz="2800" dirty="0" smtClean="0">
                <a:latin typeface="+mj-ea"/>
                <a:ea typeface="+mj-ea"/>
              </a:rPr>
              <a:t>//c2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a[j+1]=</a:t>
            </a:r>
            <a:r>
              <a:rPr lang="en-US" altLang="zh-CN" sz="2800" dirty="0" err="1">
                <a:latin typeface="+mj-ea"/>
                <a:ea typeface="+mj-ea"/>
              </a:rPr>
              <a:t>tmp</a:t>
            </a:r>
            <a:r>
              <a:rPr lang="en-US" altLang="zh-CN" sz="2800" dirty="0">
                <a:latin typeface="+mj-ea"/>
                <a:ea typeface="+mj-ea"/>
              </a:rPr>
              <a:t>           </a:t>
            </a:r>
            <a:r>
              <a:rPr lang="en-US" altLang="zh-CN" sz="2800" dirty="0" smtClean="0">
                <a:latin typeface="+mj-ea"/>
                <a:ea typeface="+mj-ea"/>
              </a:rPr>
              <a:t>//n-1</a:t>
            </a:r>
            <a:endParaRPr lang="zh-CN" altLang="zh-CN" sz="2800" dirty="0">
              <a:latin typeface="+mj-ea"/>
              <a:ea typeface="+mj-ea"/>
            </a:endParaRPr>
          </a:p>
          <a:p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在最坏情况下，数组按降序排序，次数对于每个当前的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a[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a[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都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&lt;=a[j](j&lt;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)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，即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前面的所有元素，位置都要移动，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此时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c2=2*n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*(n-1)/2 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c1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=(n+2)*(n-1)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总的时间复杂度为</a:t>
            </a:r>
          </a:p>
          <a:p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T=4*(n-1)+(n+2)*(n-1)+2*n*(n-1)/2=(2*n+6)*(n-1)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481741" y="1227363"/>
            <a:ext cx="6979920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>
                <a:sym typeface="+mn-lt"/>
              </a:rPr>
              <a:t>时间复杂度分析</a:t>
            </a:r>
            <a:r>
              <a:rPr lang="en-US" altLang="zh-CN" sz="3600" dirty="0" smtClean="0">
                <a:sym typeface="+mn-lt"/>
              </a:rPr>
              <a:t>—</a:t>
            </a:r>
            <a:r>
              <a:rPr lang="zh-CN" altLang="en-US" sz="3600" dirty="0" smtClean="0">
                <a:sym typeface="+mn-lt"/>
              </a:rPr>
              <a:t>最</a:t>
            </a:r>
            <a:r>
              <a:rPr lang="zh-CN" altLang="en-US" sz="3600" dirty="0">
                <a:sym typeface="+mn-lt"/>
              </a:rPr>
              <a:t>好</a:t>
            </a:r>
            <a:r>
              <a:rPr lang="zh-CN" altLang="en-US" sz="3600" dirty="0" smtClean="0">
                <a:sym typeface="+mn-lt"/>
              </a:rPr>
              <a:t>情况</a:t>
            </a:r>
            <a:r>
              <a:rPr lang="en-US" altLang="zh-CN" sz="3600" dirty="0" smtClean="0">
                <a:sym typeface="+mn-lt"/>
              </a:rPr>
              <a:t>O(n)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插入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880" y="2706130"/>
            <a:ext cx="5668063" cy="2277532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</a:rPr>
              <a:t>from </a:t>
            </a:r>
            <a:r>
              <a:rPr lang="en-US" altLang="zh-CN" sz="2800" dirty="0" err="1">
                <a:latin typeface="+mj-ea"/>
              </a:rPr>
              <a:t>i</a:t>
            </a:r>
            <a:r>
              <a:rPr lang="en-US" altLang="zh-CN" sz="2800" dirty="0">
                <a:latin typeface="+mj-ea"/>
              </a:rPr>
              <a:t>=1 to </a:t>
            </a:r>
            <a:r>
              <a:rPr lang="en-US" altLang="zh-CN" sz="2800" dirty="0" err="1">
                <a:latin typeface="+mj-ea"/>
              </a:rPr>
              <a:t>i</a:t>
            </a:r>
            <a:r>
              <a:rPr lang="en-US" altLang="zh-CN" sz="2800" dirty="0">
                <a:latin typeface="+mj-ea"/>
              </a:rPr>
              <a:t>=n            //n-1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</a:t>
            </a:r>
            <a:r>
              <a:rPr lang="en-US" altLang="zh-CN" sz="2800" dirty="0" err="1">
                <a:latin typeface="+mj-ea"/>
              </a:rPr>
              <a:t>tmp</a:t>
            </a:r>
            <a:r>
              <a:rPr lang="en-US" altLang="zh-CN" sz="2800" dirty="0">
                <a:latin typeface="+mj-ea"/>
              </a:rPr>
              <a:t>=a[</a:t>
            </a:r>
            <a:r>
              <a:rPr lang="en-US" altLang="zh-CN" sz="2800" dirty="0" err="1">
                <a:latin typeface="+mj-ea"/>
              </a:rPr>
              <a:t>i</a:t>
            </a:r>
            <a:r>
              <a:rPr lang="en-US" altLang="zh-CN" sz="2800" dirty="0">
                <a:latin typeface="+mj-ea"/>
              </a:rPr>
              <a:t>]  j=i-1       //(n-1)*2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while </a:t>
            </a:r>
            <a:r>
              <a:rPr lang="en-US" altLang="zh-CN" sz="2800" dirty="0" err="1">
                <a:latin typeface="+mj-ea"/>
              </a:rPr>
              <a:t>tmp</a:t>
            </a:r>
            <a:r>
              <a:rPr lang="en-US" altLang="zh-CN" sz="2800" dirty="0">
                <a:latin typeface="+mj-ea"/>
              </a:rPr>
              <a:t>&lt;a[j]       // c1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  a[j+1]=a[j] j=j-1    //c2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a[j+1]=</a:t>
            </a:r>
            <a:r>
              <a:rPr lang="en-US" altLang="zh-CN" sz="2800" dirty="0" err="1">
                <a:latin typeface="+mj-ea"/>
              </a:rPr>
              <a:t>tmp</a:t>
            </a:r>
            <a:r>
              <a:rPr lang="en-US" altLang="zh-CN" sz="2800" dirty="0">
                <a:latin typeface="+mj-ea"/>
              </a:rPr>
              <a:t>           //n-1</a:t>
            </a:r>
            <a:endParaRPr lang="zh-CN" altLang="zh-CN" sz="2800" dirty="0"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在最好情况下，数组已按从小到大排好，此时对于每个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a[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a[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都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&gt;=a[j] 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c1=n-1</a:t>
            </a: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c2=0</a:t>
            </a:r>
            <a:endParaRPr lang="zh-CN" altLang="zh-CN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所以总的时间复杂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度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T=5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*(n-1)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632960" y="1859280"/>
            <a:ext cx="5469274" cy="1743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快速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3510032" y="1015986"/>
            <a:ext cx="6880375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zh-CN" dirty="0"/>
              <a:t>快速排序是利用分治的思想</a:t>
            </a:r>
            <a:r>
              <a:rPr lang="zh-CN" altLang="zh-CN" dirty="0" smtClean="0"/>
              <a:t>，</a:t>
            </a:r>
            <a:r>
              <a:rPr lang="zh-CN" altLang="en-US" dirty="0"/>
              <a:t>按</a:t>
            </a:r>
            <a:r>
              <a:rPr lang="zh-CN" altLang="en-US" dirty="0" smtClean="0"/>
              <a:t>标杆元素的值，</a:t>
            </a:r>
            <a:r>
              <a:rPr lang="zh-CN" altLang="zh-CN" dirty="0" smtClean="0"/>
              <a:t>把数组分成</a:t>
            </a:r>
            <a:r>
              <a:rPr lang="zh-CN" altLang="en-US" dirty="0" smtClean="0"/>
              <a:t>左</a:t>
            </a:r>
            <a:r>
              <a:rPr lang="zh-CN" altLang="zh-CN" dirty="0" smtClean="0"/>
              <a:t>右部</a:t>
            </a:r>
            <a:r>
              <a:rPr lang="zh-CN" altLang="zh-CN" dirty="0"/>
              <a:t>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再对子序列进行递归处理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直到相邻元素都有序</a:t>
            </a:r>
            <a:r>
              <a:rPr lang="zh-CN" altLang="zh-CN" dirty="0" smtClean="0"/>
              <a:t>的</a:t>
            </a:r>
            <a:r>
              <a:rPr lang="zh-CN" altLang="zh-CN" dirty="0"/>
              <a:t>排序算法</a:t>
            </a:r>
            <a:endParaRPr lang="zh-CN" altLang="en-US" sz="13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666839" y="1970092"/>
          <a:ext cx="8128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666839" y="3055942"/>
          <a:ext cx="8128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1666839" y="5972768"/>
          <a:ext cx="8128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1666839" y="4226488"/>
          <a:ext cx="3037284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5730839" y="4226488"/>
          <a:ext cx="4064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1666839" y="3048000"/>
          <a:ext cx="1021359" cy="56459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1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5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5750286" y="3060711"/>
          <a:ext cx="999330" cy="5661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1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直接箭头连接符 72"/>
          <p:cNvCxnSpPr/>
          <p:nvPr/>
        </p:nvCxnSpPr>
        <p:spPr>
          <a:xfrm>
            <a:off x="3185481" y="4802222"/>
            <a:ext cx="0" cy="1170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5233356" y="3641215"/>
            <a:ext cx="0" cy="2331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262056" y="5377955"/>
            <a:ext cx="0" cy="59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75"/>
          <p:cNvGraphicFramePr>
            <a:graphicFrameLocks noGrp="1"/>
          </p:cNvGraphicFramePr>
          <p:nvPr/>
        </p:nvGraphicFramePr>
        <p:xfrm>
          <a:off x="1682914" y="4240796"/>
          <a:ext cx="1005284" cy="561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4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3680583" y="4240288"/>
          <a:ext cx="1021159" cy="5523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3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5750286" y="4226487"/>
          <a:ext cx="999330" cy="5661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1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9" name="直接箭头连接符 78"/>
          <p:cNvCxnSpPr/>
          <p:nvPr/>
        </p:nvCxnSpPr>
        <p:spPr>
          <a:xfrm>
            <a:off x="2126816" y="4792682"/>
            <a:ext cx="0" cy="1170546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192353" y="4792682"/>
            <a:ext cx="0" cy="1170546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9220361" y="4802221"/>
            <a:ext cx="15079" cy="1161007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762590" y="5109167"/>
          <a:ext cx="3048000" cy="575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5783151" y="5128246"/>
          <a:ext cx="990675" cy="5661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1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836785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228600" y="1153535"/>
            <a:ext cx="1905000" cy="7721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/>
              <a:t>伪代码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快速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54669" y="1984838"/>
            <a:ext cx="5441394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 err="1">
                <a:latin typeface="+mj-ea"/>
                <a:ea typeface="+mj-ea"/>
              </a:rPr>
              <a:t>quickSort</a:t>
            </a:r>
            <a:r>
              <a:rPr lang="en-US" altLang="zh-CN" sz="2800" dirty="0">
                <a:latin typeface="+mj-ea"/>
                <a:ea typeface="+mj-ea"/>
              </a:rPr>
              <a:t>(</a:t>
            </a:r>
            <a:r>
              <a:rPr lang="en-US" altLang="zh-CN" sz="2800" dirty="0" err="1">
                <a:latin typeface="+mj-ea"/>
                <a:ea typeface="+mj-ea"/>
              </a:rPr>
              <a:t>l,r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if  l&lt;r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m=partition(</a:t>
            </a:r>
            <a:r>
              <a:rPr lang="en-US" altLang="zh-CN" sz="2800" dirty="0" err="1">
                <a:latin typeface="+mj-ea"/>
                <a:ea typeface="+mj-ea"/>
              </a:rPr>
              <a:t>l,r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</a:t>
            </a:r>
            <a:r>
              <a:rPr lang="en-US" altLang="zh-CN" sz="2800" dirty="0" err="1">
                <a:latin typeface="+mj-ea"/>
                <a:ea typeface="+mj-ea"/>
              </a:rPr>
              <a:t>quickSort</a:t>
            </a:r>
            <a:r>
              <a:rPr lang="en-US" altLang="zh-CN" sz="2800" dirty="0">
                <a:latin typeface="+mj-ea"/>
                <a:ea typeface="+mj-ea"/>
              </a:rPr>
              <a:t>(l,m-1)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</a:t>
            </a:r>
            <a:r>
              <a:rPr lang="en-US" altLang="zh-CN" sz="2800" dirty="0" err="1">
                <a:latin typeface="+mj-ea"/>
                <a:ea typeface="+mj-ea"/>
              </a:rPr>
              <a:t>quickSort</a:t>
            </a:r>
            <a:r>
              <a:rPr lang="en-US" altLang="zh-CN" sz="2800" dirty="0">
                <a:latin typeface="+mj-ea"/>
                <a:ea typeface="+mj-ea"/>
              </a:rPr>
              <a:t>(m+1,r)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4096" y="1539595"/>
            <a:ext cx="6038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partition(</a:t>
            </a:r>
            <a:r>
              <a:rPr lang="en-US" altLang="zh-CN" sz="2800" dirty="0" err="1">
                <a:latin typeface="+mj-ea"/>
                <a:ea typeface="+mj-ea"/>
              </a:rPr>
              <a:t>l,r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v=a[l]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while l&lt;r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while l&lt;r And a[r]&gt;=v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     r-</a:t>
            </a:r>
            <a:r>
              <a:rPr lang="en-US" altLang="zh-CN" sz="2800" dirty="0">
                <a:latin typeface="+mj-ea"/>
                <a:ea typeface="+mj-ea"/>
              </a:rPr>
              <a:t>-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</a:t>
            </a:r>
            <a:r>
              <a:rPr lang="en-US" altLang="zh-CN" sz="2800" dirty="0" smtClean="0">
                <a:latin typeface="+mj-ea"/>
                <a:ea typeface="+mj-ea"/>
              </a:rPr>
              <a:t>a[l</a:t>
            </a:r>
            <a:r>
              <a:rPr lang="en-US" altLang="zh-CN" sz="2800" dirty="0">
                <a:latin typeface="+mj-ea"/>
                <a:ea typeface="+mj-ea"/>
              </a:rPr>
              <a:t>]=a[r]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</a:t>
            </a:r>
            <a:r>
              <a:rPr lang="en-US" altLang="zh-CN" sz="2800" dirty="0" smtClean="0">
                <a:latin typeface="+mj-ea"/>
                <a:ea typeface="+mj-ea"/>
              </a:rPr>
              <a:t>while </a:t>
            </a:r>
            <a:r>
              <a:rPr lang="en-US" altLang="zh-CN" sz="2800" dirty="0">
                <a:latin typeface="+mj-ea"/>
                <a:ea typeface="+mj-ea"/>
              </a:rPr>
              <a:t>l&lt;r And a[l]&lt;=v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    l++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</a:t>
            </a:r>
            <a:r>
              <a:rPr lang="en-US" altLang="zh-CN" sz="2800" dirty="0" smtClean="0">
                <a:latin typeface="+mj-ea"/>
                <a:ea typeface="+mj-ea"/>
              </a:rPr>
              <a:t>a[r</a:t>
            </a:r>
            <a:r>
              <a:rPr lang="en-US" altLang="zh-CN" sz="2800" dirty="0">
                <a:latin typeface="+mj-ea"/>
                <a:ea typeface="+mj-ea"/>
              </a:rPr>
              <a:t>]=a[l]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     a[r]=a[l]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a[l]=v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return l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742714" y="1940878"/>
            <a:ext cx="5446559" cy="2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10189273" y="975257"/>
            <a:ext cx="1730338" cy="1730873"/>
            <a:chOff x="4220946" y="1432360"/>
            <a:chExt cx="938705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20946" y="1432360"/>
              <a:ext cx="938705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24781" y="1672288"/>
              <a:ext cx="731035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蛮力法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122351" y="1036421"/>
            <a:ext cx="5629629" cy="843294"/>
          </a:xfrm>
          <a:prstGeom prst="rect">
            <a:avLst/>
          </a:prstGeom>
        </p:spPr>
        <p:txBody>
          <a:bodyPr wrap="square" lIns="216000" tIns="60953" rIns="1044000" bIns="60953" anchor="b" anchorCtr="1">
            <a:spAutoFit/>
          </a:bodyPr>
          <a:lstStyle/>
          <a:p>
            <a:pPr marL="87313" algn="r">
              <a:lnSpc>
                <a:spcPct val="130000"/>
              </a:lnSpc>
              <a:spcBef>
                <a:spcPts val="800"/>
              </a:spcBef>
            </a:pPr>
            <a:r>
              <a:rPr lang="zh-CN" altLang="en-US" dirty="0"/>
              <a:t>通过两两比对两个点对之间的距离，来找出距离最小的两个点对及其它们的距离</a:t>
            </a:r>
            <a:r>
              <a:rPr lang="zh-CN" altLang="en-US" dirty="0" smtClean="0"/>
              <a:t>。</a:t>
            </a:r>
            <a:endParaRPr lang="zh-CN" altLang="en-US" sz="13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25572" y="2112387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25572" y="3070476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25572" y="4243705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25572" y="5416934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连接符: 肘形 20"/>
          <p:cNvCxnSpPr/>
          <p:nvPr/>
        </p:nvCxnSpPr>
        <p:spPr>
          <a:xfrm rot="10800000">
            <a:off x="3663625" y="5350472"/>
            <a:ext cx="2451894" cy="66462"/>
          </a:xfrm>
          <a:prstGeom prst="bentConnector4">
            <a:avLst>
              <a:gd name="adj1" fmla="val 145"/>
              <a:gd name="adj2" fmla="val 44395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825572" y="5408426"/>
          <a:ext cx="8128000" cy="6620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0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</p:spPr>
            <p:txBody>
              <a:bodyPr wrap="square" lIns="121907" tIns="60953" rIns="121907" bIns="60953">
                <a:spAutoFit/>
              </a:bodyPr>
              <a:lstStyle/>
              <a:p>
                <a:pPr algn="r">
                  <a:lnSpc>
                    <a:spcPct val="130000"/>
                  </a:lnSpc>
                  <a:spcBef>
                    <a:spcPts val="800"/>
                  </a:spcBef>
                </a:pPr>
                <a:r>
                  <a:rPr lang="zh-CN" altLang="en-US" sz="3600" dirty="0" smtClean="0">
                    <a:sym typeface="+mn-lt"/>
                  </a:rPr>
                  <a:t>时间复杂度分析</a:t>
                </a:r>
                <a:r>
                  <a:rPr lang="en-US" altLang="zh-CN" sz="3600" dirty="0" smtClean="0">
                    <a:sym typeface="+mn-lt"/>
                  </a:rPr>
                  <a:t>—</a:t>
                </a:r>
                <a:r>
                  <a:rPr lang="zh-CN" altLang="en-US" sz="3600" dirty="0" smtClean="0">
                    <a:sym typeface="+mn-lt"/>
                  </a:rPr>
                  <a:t>最坏情况</a:t>
                </a:r>
                <a:r>
                  <a:rPr lang="en-US" altLang="zh-CN" sz="3600" dirty="0" smtClean="0">
                    <a:sym typeface="+mn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ym typeface="+mn-lt"/>
                  </a:rPr>
                  <a:t>)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777" y="1145807"/>
                <a:ext cx="7376160" cy="843294"/>
              </a:xfrm>
              <a:prstGeom prst="rect">
                <a:avLst/>
              </a:prstGeom>
              <a:blipFill rotWithShape="1">
                <a:blip r:embed="rId3"/>
                <a:stretch>
                  <a:fillRect r="-214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快速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34566" y="2880618"/>
            <a:ext cx="5685234" cy="27084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</a:t>
            </a:r>
            <a:r>
              <a:rPr lang="en-US" altLang="zh-CN" sz="2800" dirty="0" err="1">
                <a:latin typeface="+mj-ea"/>
              </a:rPr>
              <a:t>l,r</a:t>
            </a:r>
            <a:r>
              <a:rPr lang="en-US" altLang="zh-CN" sz="2800" dirty="0">
                <a:latin typeface="+mj-ea"/>
              </a:rPr>
              <a:t>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if  l&lt;r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m=partition(</a:t>
            </a:r>
            <a:r>
              <a:rPr lang="en-US" altLang="zh-CN" sz="2800" dirty="0" err="1">
                <a:latin typeface="+mj-ea"/>
              </a:rPr>
              <a:t>l,r</a:t>
            </a:r>
            <a:r>
              <a:rPr lang="en-US" altLang="zh-CN" sz="2800" dirty="0">
                <a:latin typeface="+mj-ea"/>
              </a:rPr>
              <a:t>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</a:t>
            </a:r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(l,m-1)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</a:t>
            </a:r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(m+1,r)</a:t>
            </a:r>
            <a:endParaRPr lang="zh-CN" altLang="zh-CN" sz="2800" dirty="0">
              <a:latin typeface="+mj-ea"/>
            </a:endParaRPr>
          </a:p>
          <a:p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0" y="2706130"/>
            <a:ext cx="6324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在最坏情况下，数组的排序为降序排序，每次划分只得到一个比上一次划分少了一个数的子序列，整个过程需要执行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n-1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次调用，且第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次划分需要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n-</a:t>
            </a:r>
            <a:r>
              <a:rPr lang="en-US" altLang="zh-CN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次关键字的比较，才能找出划分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枢轴</a:t>
            </a:r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整个过程所需时间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endParaRPr lang="en-US" altLang="zh-CN" sz="28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T=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∑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(n-</a:t>
            </a:r>
            <a:r>
              <a:rPr lang="en-US" altLang="zh-CN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)(</a:t>
            </a:r>
            <a:r>
              <a:rPr lang="en-US" altLang="zh-CN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=1,2…n-1)=n*(n-1)/2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880" y="1940876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396240" y="1217104"/>
            <a:ext cx="7711440" cy="8432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>
                <a:sym typeface="+mn-lt"/>
              </a:rPr>
              <a:t>时间复杂度分析</a:t>
            </a:r>
            <a:r>
              <a:rPr lang="en-US" altLang="zh-CN" sz="3600" dirty="0" smtClean="0">
                <a:sym typeface="+mn-lt"/>
              </a:rPr>
              <a:t>—</a:t>
            </a:r>
            <a:r>
              <a:rPr lang="zh-CN" altLang="en-US" sz="3600" dirty="0" smtClean="0">
                <a:sym typeface="+mn-lt"/>
              </a:rPr>
              <a:t>最</a:t>
            </a:r>
            <a:r>
              <a:rPr lang="zh-CN" altLang="en-US" sz="3600" dirty="0">
                <a:sym typeface="+mn-lt"/>
              </a:rPr>
              <a:t>好</a:t>
            </a:r>
            <a:r>
              <a:rPr lang="zh-CN" altLang="en-US" sz="3600" dirty="0" smtClean="0">
                <a:sym typeface="+mn-lt"/>
              </a:rPr>
              <a:t>情况</a:t>
            </a:r>
            <a:r>
              <a:rPr lang="en-US" altLang="zh-CN" sz="3600" dirty="0" smtClean="0">
                <a:sym typeface="+mn-lt"/>
              </a:rPr>
              <a:t>O(</a:t>
            </a:r>
            <a:r>
              <a:rPr lang="en-US" altLang="zh-CN" sz="3600" dirty="0" err="1" smtClean="0">
                <a:sym typeface="+mn-lt"/>
              </a:rPr>
              <a:t>nlogn</a:t>
            </a:r>
            <a:r>
              <a:rPr lang="en-US" altLang="zh-CN" sz="3600" dirty="0" smtClean="0">
                <a:sym typeface="+mn-lt"/>
              </a:rPr>
              <a:t>)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39181" y="1610567"/>
              <a:ext cx="506496" cy="5174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快速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排序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880" y="2706130"/>
            <a:ext cx="5668063" cy="2277532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</a:t>
            </a:r>
            <a:r>
              <a:rPr lang="en-US" altLang="zh-CN" sz="2800" dirty="0" err="1">
                <a:latin typeface="+mj-ea"/>
              </a:rPr>
              <a:t>l,r</a:t>
            </a:r>
            <a:r>
              <a:rPr lang="en-US" altLang="zh-CN" sz="2800" dirty="0">
                <a:latin typeface="+mj-ea"/>
              </a:rPr>
              <a:t>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if  l&lt;r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m=partition(</a:t>
            </a:r>
            <a:r>
              <a:rPr lang="en-US" altLang="zh-CN" sz="2800" dirty="0" err="1">
                <a:latin typeface="+mj-ea"/>
              </a:rPr>
              <a:t>l,r</a:t>
            </a:r>
            <a:r>
              <a:rPr lang="en-US" altLang="zh-CN" sz="2800" dirty="0">
                <a:latin typeface="+mj-ea"/>
              </a:rPr>
              <a:t>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</a:t>
            </a:r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(l,m-1)</a:t>
            </a:r>
            <a:endParaRPr lang="zh-CN" altLang="zh-CN" sz="2800" dirty="0">
              <a:latin typeface="+mj-ea"/>
            </a:endParaRPr>
          </a:p>
          <a:p>
            <a:r>
              <a:rPr lang="en-US" altLang="zh-CN" sz="2800" dirty="0">
                <a:latin typeface="+mj-ea"/>
              </a:rPr>
              <a:t>       </a:t>
            </a:r>
            <a:r>
              <a:rPr lang="en-US" altLang="zh-CN" sz="2800" dirty="0" err="1">
                <a:latin typeface="+mj-ea"/>
              </a:rPr>
              <a:t>quickSort</a:t>
            </a:r>
            <a:r>
              <a:rPr lang="en-US" altLang="zh-CN" sz="2800" dirty="0">
                <a:latin typeface="+mj-ea"/>
              </a:rPr>
              <a:t>(m+1,r)</a:t>
            </a:r>
            <a:endParaRPr lang="zh-CN" altLang="zh-CN" sz="2800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67400" y="2706130"/>
                <a:ext cx="63246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在最好情况下，每次划分都很均衡，那么其递归树的深度为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𝑙𝑜𝑔</m:t>
                    </m:r>
                    <m:r>
                      <a:rPr lang="en-US" altLang="zh-CN" sz="280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en-US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次，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，第一次划分将数组分为两部分，其划分时间为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，可知在最好情况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下</a:t>
                </a:r>
                <a:endParaRPr lang="en-US" altLang="zh-CN" sz="28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T(n)=2T(n/2)+n </a:t>
                </a:r>
              </a:p>
              <a:p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T(1)=0</a:t>
                </a:r>
              </a:p>
              <a:p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由此推出</a:t>
                </a:r>
                <a:endParaRPr lang="en-US" altLang="zh-CN" sz="28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T(n)=n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𝑙𝑜𝑔</m:t>
                    </m:r>
                    <m:r>
                      <a:rPr lang="en-US" altLang="zh-CN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lang="en-US" altLang="zh-CN" sz="2800" b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n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706130"/>
                <a:ext cx="6324600" cy="3539430"/>
              </a:xfrm>
              <a:prstGeom prst="rect">
                <a:avLst/>
              </a:prstGeom>
              <a:blipFill rotWithShape="1">
                <a:blip r:embed="rId3"/>
                <a:stretch>
                  <a:fillRect l="-2025" t="-1893" b="-3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3"/>
          <a:srcRect l="46037" t="23939" r="12606" b="52969"/>
          <a:stretch>
            <a:fillRect/>
          </a:stretch>
        </p:blipFill>
        <p:spPr>
          <a:xfrm rot="10800000">
            <a:off x="-124460" y="-94615"/>
            <a:ext cx="12316460" cy="69526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036587" y="3025499"/>
            <a:ext cx="3823733" cy="11387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PART  </a:t>
            </a:r>
            <a:r>
              <a:rPr lang="en-US" altLang="zh-CN" sz="66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3825311" y="3982943"/>
            <a:ext cx="246280" cy="80021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88342" y="4793610"/>
            <a:ext cx="4720220" cy="0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/>
          <p:cNvSpPr txBox="1"/>
          <p:nvPr/>
        </p:nvSpPr>
        <p:spPr>
          <a:xfrm>
            <a:off x="2579330" y="4255001"/>
            <a:ext cx="3120430" cy="538609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tabLst>
                <a:tab pos="1081405" algn="l"/>
              </a:tabLst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cs typeface="+mn-ea"/>
                <a:sym typeface="+mn-lt"/>
              </a:rPr>
              <a:t>实验结果与分析</a:t>
            </a:r>
            <a:endParaRPr lang="en-US" sz="32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94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14394" y="2025276"/>
            <a:ext cx="32003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理论时间的计算方法：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以</a:t>
            </a:r>
            <a:r>
              <a:rPr lang="zh-CN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输入规模为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10000</a:t>
            </a:r>
            <a:r>
              <a:rPr lang="zh-CN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的数据运行时间为基准点，计算输入规模为其他值的理论运行时间，画出不同规模数据的理论运行时间曲线，并与实测的效率曲线进行比较。经验分析与理论分析是否一致</a:t>
            </a:r>
            <a:endParaRPr lang="zh-C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5108" y="2482661"/>
            <a:ext cx="377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理论耗时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982" y="2472000"/>
            <a:ext cx="3826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理论次数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7319"/>
            <a:ext cx="8227654" cy="11058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680" y="1013574"/>
            <a:ext cx="10467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以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n=10000, n=20000, n=30000, n=40000, 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n=50000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随机产生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组测试样本，统计不同排序算法在</a:t>
            </a:r>
            <a:r>
              <a:rPr lang="en-US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个样本上的平均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运行时间</a:t>
            </a:r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，并和理论时间做比较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>
          <a:xfrm flipV="1">
            <a:off x="2249892" y="2764386"/>
            <a:ext cx="2364277" cy="1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822960"/>
            <a:ext cx="8610600" cy="6035039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822960"/>
            <a:ext cx="8610601" cy="6035039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599" y="822960"/>
            <a:ext cx="8610602" cy="603504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1371598" y="822959"/>
            <a:ext cx="8610603" cy="603503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6"/>
          <a:stretch>
            <a:fillRect/>
          </a:stretch>
        </p:blipFill>
        <p:spPr>
          <a:xfrm>
            <a:off x="1371597" y="822956"/>
            <a:ext cx="8610603" cy="6035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A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911244"/>
            <a:ext cx="6544290" cy="1156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001" y="2525982"/>
            <a:ext cx="6544290" cy="39335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0520" y="3015418"/>
            <a:ext cx="4358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选择排序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实验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得到的排序时间与理论情况基本相同；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从</a:t>
            </a:r>
            <a:r>
              <a:rPr lang="zh-CN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右边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函数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图像和数据对比，还可发现，实际耗时与理论耗时相互浮动，无明显大小关系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8811" y="3568831"/>
            <a:ext cx="416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y = 2E-06x</a:t>
            </a:r>
            <a:r>
              <a:rPr lang="en-US" altLang="zh-CN" baseline="30000" dirty="0">
                <a:latin typeface="+mj-ea"/>
                <a:ea typeface="+mj-ea"/>
              </a:rPr>
              <a:t>2</a:t>
            </a:r>
            <a:r>
              <a:rPr lang="en-US" altLang="zh-CN" dirty="0">
                <a:latin typeface="+mj-ea"/>
                <a:ea typeface="+mj-ea"/>
              </a:rPr>
              <a:t> - 0.0087x + 81.638</a:t>
            </a:r>
          </a:p>
          <a:p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B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50520" y="3015418"/>
            <a:ext cx="4358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冒泡排序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误差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比较大，且由以下图像对比和表格可看出，理论耗时明显低于实际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耗时，</a:t>
            </a:r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这是因为随着数据的增大，数据交换次数随着增多；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与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选择排序对比，选择排序在实际耗时会小一些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01" y="946648"/>
            <a:ext cx="6530876" cy="1085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2567692"/>
            <a:ext cx="6544290" cy="39335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3610" y="3607871"/>
            <a:ext cx="353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y = 6E-06x</a:t>
            </a:r>
            <a:r>
              <a:rPr lang="zh-CN" altLang="en-US" baseline="30000" dirty="0"/>
              <a:t>2</a:t>
            </a:r>
            <a:r>
              <a:rPr lang="zh-CN" altLang="en-US" dirty="0"/>
              <a:t> - 0.0605x + 379.86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C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50520" y="3221060"/>
            <a:ext cx="4358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合并排序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实际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耗时明显比理论耗时小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，和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冒泡、选择排序相比排序时间缩小很多。</a:t>
            </a:r>
            <a:endParaRPr lang="zh-CN" alt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01" y="932246"/>
            <a:ext cx="6544290" cy="1114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2386464"/>
            <a:ext cx="6544290" cy="39387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0120" y="471377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y = 0.0002x + 0.201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D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50520" y="3015418"/>
                <a:ext cx="4358640" cy="2687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插入排序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随着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数据规模的增大，实际耗时与理论耗时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相</a:t>
                </a:r>
                <a:r>
                  <a:rPr lang="zh-CN" alt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差逐渐增大</a:t>
                </a:r>
                <a:r>
                  <a:rPr lang="zh-CN" altLang="zh-CN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同是</a:t>
                </a:r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n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)</a:t>
                </a:r>
                <a:r>
                  <a:rPr lang="zh-CN" altLang="zh-CN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的时间复杂度，插入排序的实际时间复杂度比选择、冒泡小一些</a:t>
                </a:r>
                <a:endParaRPr lang="zh-CN" alt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3015418"/>
                <a:ext cx="4358640" cy="2687402"/>
              </a:xfrm>
              <a:prstGeom prst="rect">
                <a:avLst/>
              </a:prstGeom>
              <a:blipFill rotWithShape="1">
                <a:blip r:embed="rId4"/>
                <a:stretch>
                  <a:fillRect l="-2937" t="-2494" r="-280" b="-4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2741444"/>
            <a:ext cx="6544290" cy="39335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001" y="949918"/>
            <a:ext cx="6544290" cy="1079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7560" y="3712788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y = 1E-06x</a:t>
            </a:r>
            <a:r>
              <a:rPr lang="zh-CN" altLang="en-US" baseline="30000" dirty="0"/>
              <a:t>2</a:t>
            </a:r>
            <a:r>
              <a:rPr lang="zh-CN" altLang="en-US" dirty="0"/>
              <a:t> - 0.021x + 177.35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1262768" y="2831052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617157" y="1489511"/>
            <a:ext cx="1253064" cy="1334512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E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35280" y="3320218"/>
            <a:ext cx="4358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快速排序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实际耗时比理论耗时低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，同样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是时间复杂度</a:t>
            </a:r>
            <a:r>
              <a:rPr lang="zh-CN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O(</a:t>
            </a:r>
            <a:r>
              <a:rPr lang="en-US" altLang="zh-CN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nlogn</a:t>
            </a:r>
            <a:r>
              <a:rPr lang="en-US" altLang="zh-C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)</a:t>
            </a:r>
            <a:r>
              <a:rPr lang="zh-CN" altLang="zh-C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的排序，快速排序比合并排序的实际消耗时间低一些。</a:t>
            </a:r>
          </a:p>
          <a:p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01" y="946504"/>
            <a:ext cx="6544290" cy="10860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01" y="2386464"/>
            <a:ext cx="6544290" cy="39335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37320" y="4501398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y = 0.0002x - 0.245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836785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228600" y="1153535"/>
            <a:ext cx="1905000" cy="7721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 algn="r"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 smtClean="0"/>
              <a:t>伪代码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蛮力法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862" y="2520036"/>
            <a:ext cx="5538696" cy="3570194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 err="1">
                <a:latin typeface="+mj-ea"/>
                <a:ea typeface="+mj-ea"/>
              </a:rPr>
              <a:t>ans</a:t>
            </a:r>
            <a:r>
              <a:rPr lang="en-US" altLang="zh-CN" sz="2800" dirty="0">
                <a:latin typeface="+mj-ea"/>
                <a:ea typeface="+mj-ea"/>
              </a:rPr>
              <a:t>=</a:t>
            </a:r>
            <a:r>
              <a:rPr lang="en-US" altLang="zh-CN" sz="2800" dirty="0" err="1">
                <a:latin typeface="+mj-ea"/>
                <a:ea typeface="+mj-ea"/>
              </a:rPr>
              <a:t>inf</a:t>
            </a:r>
            <a:r>
              <a:rPr lang="en-US" altLang="zh-CN" sz="2800" dirty="0">
                <a:latin typeface="+mj-ea"/>
                <a:ea typeface="+mj-ea"/>
              </a:rPr>
              <a:t>;</a:t>
            </a:r>
          </a:p>
          <a:p>
            <a:r>
              <a:rPr lang="en-US" altLang="zh-CN" sz="2800" dirty="0">
                <a:latin typeface="+mj-ea"/>
                <a:ea typeface="+mj-ea"/>
              </a:rPr>
              <a:t>Point </a:t>
            </a:r>
            <a:r>
              <a:rPr lang="en-US" altLang="zh-CN" sz="2800" dirty="0" err="1">
                <a:latin typeface="+mj-ea"/>
                <a:ea typeface="+mj-ea"/>
              </a:rPr>
              <a:t>a,b</a:t>
            </a:r>
            <a:r>
              <a:rPr lang="en-US" altLang="zh-CN" sz="2800" dirty="0">
                <a:latin typeface="+mj-ea"/>
                <a:ea typeface="+mj-ea"/>
              </a:rPr>
              <a:t>;</a:t>
            </a:r>
          </a:p>
          <a:p>
            <a:r>
              <a:rPr lang="en-US" altLang="zh-CN" sz="2800" dirty="0">
                <a:latin typeface="+mj-ea"/>
                <a:ea typeface="+mj-ea"/>
              </a:rPr>
              <a:t>for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 to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=n-1</a:t>
            </a:r>
          </a:p>
          <a:p>
            <a:r>
              <a:rPr lang="en-US" altLang="zh-CN" sz="2800" dirty="0">
                <a:latin typeface="+mj-ea"/>
                <a:ea typeface="+mj-ea"/>
              </a:rPr>
              <a:t>   for j=i+1 to j=n-1</a:t>
            </a:r>
          </a:p>
          <a:p>
            <a:r>
              <a:rPr lang="en-US" altLang="zh-CN" sz="2800" dirty="0">
                <a:latin typeface="+mj-ea"/>
                <a:ea typeface="+mj-ea"/>
              </a:rPr>
              <a:t>      if </a:t>
            </a:r>
            <a:r>
              <a:rPr lang="en-US" altLang="zh-CN" sz="2800" dirty="0" err="1">
                <a:latin typeface="+mj-ea"/>
                <a:ea typeface="+mj-ea"/>
              </a:rPr>
              <a:t>ans</a:t>
            </a:r>
            <a:r>
              <a:rPr lang="en-US" altLang="zh-CN" sz="2800" dirty="0">
                <a:latin typeface="+mj-ea"/>
                <a:ea typeface="+mj-ea"/>
              </a:rPr>
              <a:t>&gt;dis(p[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],p[j])</a:t>
            </a:r>
          </a:p>
          <a:p>
            <a:r>
              <a:rPr lang="en-US" altLang="zh-CN" sz="2800" dirty="0">
                <a:latin typeface="+mj-ea"/>
                <a:ea typeface="+mj-ea"/>
              </a:rPr>
              <a:t>         </a:t>
            </a:r>
            <a:r>
              <a:rPr lang="en-US" altLang="zh-CN" sz="2800" dirty="0" err="1">
                <a:latin typeface="+mj-ea"/>
                <a:ea typeface="+mj-ea"/>
              </a:rPr>
              <a:t>ans</a:t>
            </a:r>
            <a:r>
              <a:rPr lang="en-US" altLang="zh-CN" sz="2800" dirty="0">
                <a:latin typeface="+mj-ea"/>
                <a:ea typeface="+mj-ea"/>
              </a:rPr>
              <a:t>=dis(p[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],p[j])</a:t>
            </a:r>
          </a:p>
          <a:p>
            <a:r>
              <a:rPr lang="en-US" altLang="zh-CN" sz="2800" dirty="0">
                <a:latin typeface="+mj-ea"/>
                <a:ea typeface="+mj-ea"/>
              </a:rPr>
              <a:t>         a=p[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] </a:t>
            </a:r>
            <a:r>
              <a:rPr lang="en-US" altLang="zh-CN" sz="2800" dirty="0" smtClean="0">
                <a:latin typeface="+mj-ea"/>
                <a:ea typeface="+mj-ea"/>
              </a:rPr>
              <a:t>b=p[j]         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latin typeface="+mj-ea"/>
                <a:ea typeface="+mj-ea"/>
              </a:rPr>
              <a:t>    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51711" y="3597254"/>
            <a:ext cx="5538696" cy="1415758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其中这里的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dis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函数为求解两个点的欧几里得距离，其实现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如下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latin typeface="+mj-ea"/>
                <a:ea typeface="+mj-ea"/>
              </a:rPr>
              <a:t>    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9339" y="5442242"/>
            <a:ext cx="10550769" cy="1415758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dis Point </a:t>
            </a:r>
            <a:r>
              <a:rPr lang="en-US" altLang="zh-CN" sz="2800" dirty="0" err="1">
                <a:latin typeface="+mj-ea"/>
                <a:ea typeface="+mj-ea"/>
              </a:rPr>
              <a:t>a,Point</a:t>
            </a:r>
            <a:r>
              <a:rPr lang="en-US" altLang="zh-CN" sz="2800" dirty="0">
                <a:latin typeface="+mj-ea"/>
                <a:ea typeface="+mj-ea"/>
              </a:rPr>
              <a:t> b</a:t>
            </a:r>
          </a:p>
          <a:p>
            <a:r>
              <a:rPr lang="en-US" altLang="zh-CN" sz="2800" dirty="0">
                <a:latin typeface="+mj-ea"/>
                <a:ea typeface="+mj-ea"/>
              </a:rPr>
              <a:t>   return </a:t>
            </a:r>
            <a:r>
              <a:rPr lang="en-US" altLang="zh-CN" sz="2800" dirty="0" err="1">
                <a:latin typeface="+mj-ea"/>
                <a:ea typeface="+mj-ea"/>
              </a:rPr>
              <a:t>sqrt</a:t>
            </a:r>
            <a:r>
              <a:rPr lang="en-US" altLang="zh-CN" sz="2800" dirty="0">
                <a:latin typeface="+mj-ea"/>
                <a:ea typeface="+mj-ea"/>
              </a:rPr>
              <a:t>((</a:t>
            </a:r>
            <a:r>
              <a:rPr lang="en-US" altLang="zh-CN" sz="2800" dirty="0" err="1">
                <a:latin typeface="+mj-ea"/>
                <a:ea typeface="+mj-ea"/>
              </a:rPr>
              <a:t>a.x-b.x</a:t>
            </a:r>
            <a:r>
              <a:rPr lang="en-US" altLang="zh-CN" sz="2800" dirty="0">
                <a:latin typeface="+mj-ea"/>
                <a:ea typeface="+mj-ea"/>
              </a:rPr>
              <a:t>)*(</a:t>
            </a:r>
            <a:r>
              <a:rPr lang="en-US" altLang="zh-CN" sz="2800" dirty="0" err="1">
                <a:latin typeface="+mj-ea"/>
                <a:ea typeface="+mj-ea"/>
              </a:rPr>
              <a:t>a.x-b.x</a:t>
            </a:r>
            <a:r>
              <a:rPr lang="en-US" altLang="zh-CN" sz="2800" dirty="0">
                <a:latin typeface="+mj-ea"/>
                <a:ea typeface="+mj-ea"/>
              </a:rPr>
              <a:t>)+(</a:t>
            </a:r>
            <a:r>
              <a:rPr lang="en-US" altLang="zh-CN" sz="2800" dirty="0" err="1">
                <a:latin typeface="+mj-ea"/>
                <a:ea typeface="+mj-ea"/>
              </a:rPr>
              <a:t>a.y-b.y</a:t>
            </a:r>
            <a:r>
              <a:rPr lang="en-US" altLang="zh-CN" sz="2800" dirty="0">
                <a:latin typeface="+mj-ea"/>
                <a:ea typeface="+mj-ea"/>
              </a:rPr>
              <a:t>)*(</a:t>
            </a:r>
            <a:r>
              <a:rPr lang="en-US" altLang="zh-CN" sz="2800" dirty="0" err="1">
                <a:latin typeface="+mj-ea"/>
                <a:ea typeface="+mj-ea"/>
              </a:rPr>
              <a:t>a.y-b.y</a:t>
            </a:r>
            <a:r>
              <a:rPr lang="en-US" altLang="zh-CN" sz="2800" dirty="0" smtClean="0">
                <a:latin typeface="+mj-ea"/>
                <a:ea typeface="+mj-ea"/>
              </a:rPr>
              <a:t>))         </a:t>
            </a:r>
            <a:endParaRPr lang="zh-CN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>       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7" y="931470"/>
            <a:ext cx="9387841" cy="5628684"/>
          </a:xfrm>
          <a:prstGeom prst="rect">
            <a:avLst/>
          </a:prstGeom>
        </p:spPr>
      </p:pic>
      <p:sp>
        <p:nvSpPr>
          <p:cNvPr id="12" name="Oval 65"/>
          <p:cNvSpPr>
            <a:spLocks noChangeArrowheads="1"/>
          </p:cNvSpPr>
          <p:nvPr/>
        </p:nvSpPr>
        <p:spPr bwMode="auto">
          <a:xfrm rot="10800000" flipV="1">
            <a:off x="9752588" y="2264331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3" name="组合 153"/>
          <p:cNvGrpSpPr/>
          <p:nvPr/>
        </p:nvGrpSpPr>
        <p:grpSpPr>
          <a:xfrm>
            <a:off x="10148147" y="931470"/>
            <a:ext cx="1253067" cy="1334512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4" name="菱形 13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F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5"/>
          <p:cNvSpPr>
            <a:spLocks noChangeArrowheads="1"/>
          </p:cNvSpPr>
          <p:nvPr/>
        </p:nvSpPr>
        <p:spPr bwMode="auto">
          <a:xfrm rot="10800000" flipV="1">
            <a:off x="9488118" y="2753446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/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6" name="组合 153"/>
          <p:cNvGrpSpPr/>
          <p:nvPr/>
        </p:nvGrpSpPr>
        <p:grpSpPr>
          <a:xfrm>
            <a:off x="9830847" y="1373430"/>
            <a:ext cx="1253067" cy="1334512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7" name="菱形 6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endParaRPr lang="zh-CN" altLang="en-US" sz="26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3130">
                <a:defRPr/>
              </a:pPr>
              <a:r>
                <a:rPr lang="en-US" altLang="zh-CN" sz="4265" dirty="0">
                  <a:solidFill>
                    <a:srgbClr val="FFFFFF"/>
                  </a:solidFill>
                  <a:cs typeface="+mn-ea"/>
                  <a:sym typeface="+mn-lt"/>
                </a:rPr>
                <a:t>B</a:t>
              </a:r>
              <a:endParaRPr lang="zh-CN" altLang="en-US" sz="4265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4" y="1373430"/>
            <a:ext cx="8996333" cy="4975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3"/>
          <a:srcRect l="46037" t="23939" r="12606" b="52969"/>
          <a:stretch>
            <a:fillRect/>
          </a:stretch>
        </p:blipFill>
        <p:spPr>
          <a:xfrm rot="10800000">
            <a:off x="-104140" y="-113665"/>
            <a:ext cx="12316460" cy="69526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036587" y="3025499"/>
            <a:ext cx="3823733" cy="11387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PART  </a:t>
            </a:r>
            <a:r>
              <a:rPr lang="en-US" altLang="zh-CN" sz="66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2696833" y="3982943"/>
            <a:ext cx="2503243" cy="80021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cs typeface="+mn-ea"/>
                <a:sym typeface="+mn-lt"/>
              </a:rPr>
              <a:t>问题解决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88342" y="4793610"/>
            <a:ext cx="4720220" cy="0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94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/>
          <p:cNvGrpSpPr/>
          <p:nvPr/>
        </p:nvGrpSpPr>
        <p:grpSpPr bwMode="auto">
          <a:xfrm flipH="1">
            <a:off x="568113" y="1239896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978897" y="1121496"/>
            <a:ext cx="1919805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accent1"/>
                </a:solidFill>
                <a:cs typeface="+mn-ea"/>
                <a:sym typeface="+mn-lt"/>
              </a:rPr>
              <a:t>案例分析</a:t>
            </a:r>
            <a:endParaRPr lang="zh-CN" altLang="zh-CN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1920" y="1364051"/>
            <a:ext cx="8122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现在</a:t>
            </a:r>
            <a:r>
              <a:rPr lang="zh-CN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亿的数据（每个数据四个字节），请快速挑选出最大的十个数，并在小规模数据上验证算法的正确性</a:t>
            </a:r>
            <a:r>
              <a:rPr lang="zh-CN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 bwMode="auto">
          <a:xfrm flipH="1">
            <a:off x="568113" y="1239896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3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978897" y="1121496"/>
            <a:ext cx="1919805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accent1"/>
                </a:solidFill>
                <a:cs typeface="+mn-ea"/>
                <a:sym typeface="+mn-lt"/>
              </a:rPr>
              <a:t>案例分析</a:t>
            </a:r>
            <a:endParaRPr lang="zh-CN" altLang="zh-CN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25240" y="1348268"/>
            <a:ext cx="75895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首先第一想到的方法就是堆排序的升序排序，因为堆排序每次排序就是从当前剩下的数中挑选最大的那个数，放在数组的最后端，维护一个数组的最大堆，所以只需要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次堆排序的筛选，就可以从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亿个数中挑出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个最大的。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 bwMode="auto">
          <a:xfrm flipH="1">
            <a:off x="568113" y="1239896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3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978897" y="1121496"/>
            <a:ext cx="1919805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accent1"/>
                </a:solidFill>
                <a:cs typeface="+mn-ea"/>
                <a:sym typeface="+mn-lt"/>
              </a:rPr>
              <a:t>案例分析</a:t>
            </a:r>
            <a:endParaRPr lang="zh-CN" altLang="zh-CN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3320" y="1121496"/>
            <a:ext cx="7528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但是，我们知道，排序中最快的，也是我们平常用最多的，无外乎就是快排了，那这里能否尝试用快排解决这个问题？快排的思想及原理我们前面已介绍了，这里的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亿个数挑出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个最大的，也就是我们只需考虑对快排划分后的的子序列排后面的，前面的不包括最后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个数的序列，我们就不用排序了。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2129326" y="1339113"/>
            <a:ext cx="836176" cy="28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ctr"/>
            <a:r>
              <a:rPr lang="zh-CN" altLang="zh-CN" sz="1065" dirty="0">
                <a:solidFill>
                  <a:schemeClr val="bg1"/>
                </a:solidFill>
                <a:cs typeface="+mn-ea"/>
                <a:sym typeface="+mn-lt"/>
              </a:rPr>
              <a:t>Option 01</a:t>
            </a: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129326" y="1828213"/>
            <a:ext cx="836176" cy="28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ctr"/>
            <a:r>
              <a:rPr lang="zh-CN" altLang="zh-CN" sz="1065" dirty="0">
                <a:solidFill>
                  <a:schemeClr val="bg1"/>
                </a:solidFill>
                <a:cs typeface="+mn-ea"/>
                <a:sym typeface="+mn-lt"/>
              </a:rPr>
              <a:t>Option 02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2152" y="2115560"/>
            <a:ext cx="4034790" cy="32752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4849" y="1164795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优化与改进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85559" y="2115560"/>
            <a:ext cx="4499409" cy="33574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7200" y="5473005"/>
            <a:ext cx="7299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对改进后的快排，我们用堆排产生的最大的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个数，来和同样的数据快排产生的最大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个数进行</a:t>
            </a:r>
            <a:r>
              <a:rPr lang="zh-CN" altLang="zh-CN" sz="2800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比较</a:t>
            </a:r>
            <a:r>
              <a:rPr lang="zh-CN" altLang="en-US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zh-CN" altLang="zh-CN" sz="2800" kern="1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813942"/>
            <a:ext cx="8534400" cy="313321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947160"/>
            <a:ext cx="8534400" cy="2727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8080" y="1059627"/>
            <a:ext cx="777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现在我们来看下两种方法处理同样的数据规模所需要的</a:t>
            </a:r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时间</a:t>
            </a:r>
            <a:endParaRPr lang="zh-CN" altLang="zh-C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1" y="601980"/>
            <a:ext cx="5821680" cy="601218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907655" y="601980"/>
            <a:ext cx="4667250" cy="5991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575560"/>
            <a:ext cx="5227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在数据规模为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10000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到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50000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时</a:t>
            </a:r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堆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排需要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到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毫秒的时间</a:t>
            </a:r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CN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而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堆排只需要</a:t>
            </a:r>
            <a:r>
              <a:rPr lang="zh-CN" altLang="zh-CN" sz="2800" dirty="0">
                <a:solidFill>
                  <a:srgbClr val="FF0000"/>
                </a:solidFill>
                <a:latin typeface="+mj-ea"/>
                <a:ea typeface="+mj-ea"/>
              </a:rPr>
              <a:t>不足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毫秒的时间。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360" y="1675204"/>
            <a:ext cx="4815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当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数据规模为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时，堆排需要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到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多毫秒的时间，而快排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</a:rPr>
              <a:t>只需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不到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毫秒的时间</a:t>
            </a:r>
            <a:r>
              <a:rPr lang="zh-CN" altLang="zh-CN" sz="2800" kern="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；</a:t>
            </a:r>
            <a:endParaRPr lang="zh-CN" altLang="zh-CN" sz="2800" kern="1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65880" y="669925"/>
            <a:ext cx="5351146" cy="618807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69480" y="669925"/>
            <a:ext cx="5134447" cy="61880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29200" y="5838449"/>
            <a:ext cx="4807503" cy="96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3360" y="4071740"/>
            <a:ext cx="4693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当数据为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1000000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时，堆排需要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600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多毫秒，而快排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</a:rPr>
              <a:t>只需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要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多毫秒。可以预见，当数据规模</a:t>
            </a:r>
            <a:r>
              <a:rPr lang="en-US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zh-CN" sz="2800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亿时，快排的速度优越性将会更加明显。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632960" y="1859280"/>
            <a:ext cx="5469274" cy="1743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81374" y="822916"/>
            <a:ext cx="6287833" cy="807771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dirty="0"/>
              <a:t>先通过排序，把点按</a:t>
            </a:r>
            <a:r>
              <a:rPr lang="en-US" altLang="zh-CN" dirty="0"/>
              <a:t>x</a:t>
            </a:r>
            <a:r>
              <a:rPr lang="zh-CN" altLang="en-US" dirty="0"/>
              <a:t>坐标从小到大排序，排完序后，我们可以通过分治法来解决这个找最小点对</a:t>
            </a:r>
            <a:r>
              <a:rPr lang="zh-CN" altLang="en-US" dirty="0" smtClean="0"/>
              <a:t>问题</a:t>
            </a:r>
            <a:endParaRPr lang="zh-CN" altLang="en-US" sz="13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069107" y="2209572"/>
          <a:ext cx="812800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42902" y="3313975"/>
          <a:ext cx="4049824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599276" y="3313974"/>
          <a:ext cx="4064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117600" y="4417797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715488" y="4417797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436244" y="4417795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9034132" y="4417795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61237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218070" y="5524452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574903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931736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286204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640672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8995140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0353749" y="552219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接箭头连接符 30"/>
          <p:cNvCxnSpPr>
            <a:stCxn id="69" idx="2"/>
            <a:endCxn id="14" idx="0"/>
          </p:cNvCxnSpPr>
          <p:nvPr/>
        </p:nvCxnSpPr>
        <p:spPr>
          <a:xfrm flipH="1">
            <a:off x="3567814" y="2718236"/>
            <a:ext cx="2565293" cy="595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2"/>
            <a:endCxn id="15" idx="0"/>
          </p:cNvCxnSpPr>
          <p:nvPr/>
        </p:nvCxnSpPr>
        <p:spPr>
          <a:xfrm>
            <a:off x="6133107" y="2730568"/>
            <a:ext cx="2498169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16" idx="0"/>
          </p:cNvCxnSpPr>
          <p:nvPr/>
        </p:nvCxnSpPr>
        <p:spPr>
          <a:xfrm flipH="1">
            <a:off x="2137735" y="3834970"/>
            <a:ext cx="1430079" cy="582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2"/>
            <a:endCxn id="17" idx="0"/>
          </p:cNvCxnSpPr>
          <p:nvPr/>
        </p:nvCxnSpPr>
        <p:spPr>
          <a:xfrm>
            <a:off x="3567814" y="3834970"/>
            <a:ext cx="1167809" cy="582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2"/>
            <a:endCxn id="18" idx="0"/>
          </p:cNvCxnSpPr>
          <p:nvPr/>
        </p:nvCxnSpPr>
        <p:spPr>
          <a:xfrm flipH="1">
            <a:off x="7456379" y="3834969"/>
            <a:ext cx="1174897" cy="582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5" idx="2"/>
            <a:endCxn id="21" idx="0"/>
          </p:cNvCxnSpPr>
          <p:nvPr/>
        </p:nvCxnSpPr>
        <p:spPr>
          <a:xfrm>
            <a:off x="8631276" y="3834969"/>
            <a:ext cx="1422991" cy="582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2"/>
            <a:endCxn id="22" idx="0"/>
          </p:cNvCxnSpPr>
          <p:nvPr/>
        </p:nvCxnSpPr>
        <p:spPr>
          <a:xfrm flipH="1">
            <a:off x="1369237" y="4938793"/>
            <a:ext cx="768498" cy="58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2"/>
            <a:endCxn id="23" idx="0"/>
          </p:cNvCxnSpPr>
          <p:nvPr/>
        </p:nvCxnSpPr>
        <p:spPr>
          <a:xfrm>
            <a:off x="2137735" y="4938793"/>
            <a:ext cx="588335" cy="585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2"/>
            <a:endCxn id="24" idx="0"/>
          </p:cNvCxnSpPr>
          <p:nvPr/>
        </p:nvCxnSpPr>
        <p:spPr>
          <a:xfrm flipH="1">
            <a:off x="4082903" y="4938793"/>
            <a:ext cx="652720" cy="58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25" idx="0"/>
          </p:cNvCxnSpPr>
          <p:nvPr/>
        </p:nvCxnSpPr>
        <p:spPr>
          <a:xfrm>
            <a:off x="4735623" y="4938793"/>
            <a:ext cx="704113" cy="58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2"/>
            <a:endCxn id="26" idx="0"/>
          </p:cNvCxnSpPr>
          <p:nvPr/>
        </p:nvCxnSpPr>
        <p:spPr>
          <a:xfrm flipH="1">
            <a:off x="6794204" y="4938791"/>
            <a:ext cx="662175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2"/>
            <a:endCxn id="27" idx="0"/>
          </p:cNvCxnSpPr>
          <p:nvPr/>
        </p:nvCxnSpPr>
        <p:spPr>
          <a:xfrm>
            <a:off x="7456379" y="4938791"/>
            <a:ext cx="692293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2"/>
            <a:endCxn id="28" idx="0"/>
          </p:cNvCxnSpPr>
          <p:nvPr/>
        </p:nvCxnSpPr>
        <p:spPr>
          <a:xfrm flipH="1">
            <a:off x="9503140" y="4938791"/>
            <a:ext cx="551127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1" idx="2"/>
            <a:endCxn id="29" idx="0"/>
          </p:cNvCxnSpPr>
          <p:nvPr/>
        </p:nvCxnSpPr>
        <p:spPr>
          <a:xfrm>
            <a:off x="10054267" y="4938791"/>
            <a:ext cx="807482" cy="583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110807" y="4417795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879615" y="5537075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2218200" y="5537074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572832" y="552161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931311" y="5537074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6287849" y="5521617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636531" y="5515979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9016704" y="5518959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10337736" y="5515979"/>
          <a:ext cx="1016000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3737051" y="4432674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6443177" y="4418375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9054592" y="4432674"/>
          <a:ext cx="204027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2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542902" y="3297061"/>
          <a:ext cx="4049824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6599274" y="3297061"/>
          <a:ext cx="4049824" cy="5209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069107" y="2197240"/>
          <a:ext cx="8128000" cy="5209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99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组合 2"/>
          <p:cNvGrpSpPr/>
          <p:nvPr/>
        </p:nvGrpSpPr>
        <p:grpSpPr>
          <a:xfrm>
            <a:off x="10189273" y="975257"/>
            <a:ext cx="1730338" cy="1730873"/>
            <a:chOff x="4220946" y="1432360"/>
            <a:chExt cx="938705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61" name="椭圆 60"/>
            <p:cNvSpPr/>
            <p:nvPr/>
          </p:nvSpPr>
          <p:spPr>
            <a:xfrm>
              <a:off x="4220946" y="1432360"/>
              <a:ext cx="938705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24781" y="1672288"/>
              <a:ext cx="731035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4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82440" y="1386840"/>
            <a:ext cx="6690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由实验结果我们可以得出，用改进过的快排来解决这个问题，所需时间远少于用堆排来实现，可见，快排是解决该问题的比较优良的方案。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1139980" y="1059627"/>
            <a:ext cx="701523" cy="6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44" tIns="60972" rIns="121944" bIns="60972">
            <a:spAutoFit/>
          </a:bodyPr>
          <a:lstStyle/>
          <a:p>
            <a:pPr algn="r"/>
            <a:r>
              <a:rPr lang="zh-CN" altLang="zh-CN" sz="3200" dirty="0" smtClean="0">
                <a:solidFill>
                  <a:schemeClr val="accent2"/>
                </a:solidFill>
                <a:cs typeface="+mn-ea"/>
                <a:sym typeface="+mn-lt"/>
              </a:rPr>
              <a:t>0</a:t>
            </a:r>
            <a:r>
              <a:rPr lang="en-US" altLang="zh-CN" sz="3200" dirty="0" smtClean="0">
                <a:solidFill>
                  <a:schemeClr val="accent2"/>
                </a:solidFill>
                <a:cs typeface="+mn-ea"/>
                <a:sym typeface="+mn-lt"/>
              </a:rPr>
              <a:t>3</a:t>
            </a:r>
            <a:endParaRPr lang="zh-CN" altLang="zh-CN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7" name="Freeform 51"/>
          <p:cNvSpPr>
            <a:spLocks noEditPoints="1"/>
          </p:cNvSpPr>
          <p:nvPr/>
        </p:nvSpPr>
        <p:spPr bwMode="auto">
          <a:xfrm>
            <a:off x="692152" y="1201488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44" tIns="60972" rIns="121944" bIns="60972"/>
          <a:lstStyle/>
          <a:p>
            <a:endParaRPr lang="zh-CN" altLang="en-US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124575" y="2567305"/>
            <a:ext cx="27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583565" y="1029335"/>
            <a:ext cx="4213225" cy="3054350"/>
            <a:chOff x="583565" y="1029335"/>
            <a:chExt cx="4213225" cy="3054350"/>
          </a:xfrm>
        </p:grpSpPr>
        <p:sp>
          <p:nvSpPr>
            <p:cNvPr id="2" name="椭圆 1"/>
            <p:cNvSpPr/>
            <p:nvPr/>
          </p:nvSpPr>
          <p:spPr>
            <a:xfrm rot="10800000">
              <a:off x="1373505" y="1755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 rot="10800000">
              <a:off x="2096135" y="3279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1627505" y="2009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 rot="10800000">
              <a:off x="1500505" y="2390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461135" y="2771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183765" y="2429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61390" y="2096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84245" y="1842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519045" y="3064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4530" y="1370965"/>
              <a:ext cx="1843405" cy="2468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06040" y="1370965"/>
              <a:ext cx="1843405" cy="2468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05505" y="3385185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140710" y="2096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52875" y="2390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357245" y="2302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65245" y="3152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317875" y="2858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0800000">
              <a:off x="1627505" y="3366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0800000">
              <a:off x="961390" y="2604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0800000">
              <a:off x="1146175" y="3191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0800000">
              <a:off x="2008505" y="2898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140710" y="2517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825875" y="20091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09340" y="260477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 flipV="1">
              <a:off x="2551430" y="1029335"/>
              <a:ext cx="22225" cy="2985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583565" y="3896995"/>
              <a:ext cx="4213225" cy="43815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605155" y="1066165"/>
              <a:ext cx="11430" cy="3017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381885" y="270764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743835" y="2683510"/>
              <a:ext cx="87630" cy="8763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70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1373505" y="1755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0800000">
            <a:off x="2096135" y="327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0800000">
            <a:off x="162750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50050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61135" y="2771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83765" y="2429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139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84245" y="184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19045" y="3064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453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0604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05505" y="3385185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4071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87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57245" y="2302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865245" y="3152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17875" y="2858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800000">
            <a:off x="1627505" y="336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00000">
            <a:off x="96139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0800000">
            <a:off x="1146175" y="3191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2008505" y="2898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140710" y="2517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2587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0934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2551430" y="1029335"/>
            <a:ext cx="22225" cy="2985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83565" y="3896995"/>
            <a:ext cx="4213225" cy="438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5155" y="1066165"/>
            <a:ext cx="11430" cy="301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4575" y="2567305"/>
            <a:ext cx="27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</a:p>
        </p:txBody>
      </p:sp>
      <p:sp>
        <p:nvSpPr>
          <p:cNvPr id="14" name="椭圆 13"/>
          <p:cNvSpPr/>
          <p:nvPr/>
        </p:nvSpPr>
        <p:spPr>
          <a:xfrm>
            <a:off x="2381885" y="27076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43835" y="2683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1373505" y="1755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0800000">
            <a:off x="2096135" y="327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0800000">
            <a:off x="162750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50050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61135" y="2771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83765" y="2429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139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84245" y="184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19045" y="3064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453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0604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05505" y="3385185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4071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87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57245" y="2302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865245" y="3152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17875" y="2858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800000">
            <a:off x="1627505" y="336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00000">
            <a:off x="96139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0800000">
            <a:off x="1146175" y="3191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2008505" y="2898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140710" y="2517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2587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0934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2551430" y="1029335"/>
            <a:ext cx="22225" cy="2985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83565" y="3896995"/>
            <a:ext cx="4213225" cy="438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5155" y="1066165"/>
            <a:ext cx="11430" cy="301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60930" y="1085850"/>
            <a:ext cx="10795" cy="360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64790" y="1080135"/>
            <a:ext cx="2540" cy="368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4575" y="2567305"/>
            <a:ext cx="27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</a:p>
        </p:txBody>
      </p:sp>
      <p:sp>
        <p:nvSpPr>
          <p:cNvPr id="14" name="椭圆 13"/>
          <p:cNvSpPr/>
          <p:nvPr/>
        </p:nvSpPr>
        <p:spPr>
          <a:xfrm>
            <a:off x="2381885" y="27076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43835" y="2683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1373505" y="1755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0800000">
            <a:off x="2096135" y="327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0800000">
            <a:off x="162750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50050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61135" y="2771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83765" y="2429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139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84245" y="184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19045" y="3064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453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0604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05505" y="3385185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4071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87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57245" y="2302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865245" y="3152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17875" y="2858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800000">
            <a:off x="1627505" y="336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00000">
            <a:off x="96139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0800000">
            <a:off x="1146175" y="3191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2008505" y="2898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140710" y="2517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2587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0934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2551430" y="1029335"/>
            <a:ext cx="22225" cy="2985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83565" y="3896995"/>
            <a:ext cx="4213225" cy="438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5155" y="1066165"/>
            <a:ext cx="11430" cy="301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60930" y="1085850"/>
            <a:ext cx="10795" cy="360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64790" y="1080135"/>
            <a:ext cx="2540" cy="368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4575" y="2567305"/>
            <a:ext cx="27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71725" y="389699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2d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81885" y="4333875"/>
            <a:ext cx="3619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1885" y="27076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43835" y="2683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015490" y="2536190"/>
            <a:ext cx="100965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6"/>
          </p:cNvCxnSpPr>
          <p:nvPr/>
        </p:nvCxnSpPr>
        <p:spPr>
          <a:xfrm flipH="1" flipV="1">
            <a:off x="2008505" y="2941955"/>
            <a:ext cx="97282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1373505" y="1755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0800000">
            <a:off x="2096135" y="327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0800000">
            <a:off x="162750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50050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61135" y="2771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83765" y="2429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139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84245" y="184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19045" y="3064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453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0604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05505" y="3385185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4071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87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57245" y="2302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865245" y="3152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17875" y="2858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800000">
            <a:off x="1627505" y="336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00000">
            <a:off x="96139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0800000">
            <a:off x="1146175" y="3191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2008505" y="2898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140710" y="2517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2587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0934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2551430" y="1029335"/>
            <a:ext cx="22225" cy="2985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83565" y="3896995"/>
            <a:ext cx="4213225" cy="438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5155" y="1066165"/>
            <a:ext cx="11430" cy="301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60930" y="1085850"/>
            <a:ext cx="10795" cy="360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64790" y="1080135"/>
            <a:ext cx="2540" cy="368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371725" y="389699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2d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81885" y="4333875"/>
            <a:ext cx="3619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1885" y="2707640"/>
            <a:ext cx="87630" cy="8763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43835" y="2683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015490" y="2536190"/>
            <a:ext cx="100965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6"/>
          </p:cNvCxnSpPr>
          <p:nvPr/>
        </p:nvCxnSpPr>
        <p:spPr>
          <a:xfrm flipH="1" flipV="1">
            <a:off x="2008505" y="2941955"/>
            <a:ext cx="97282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136140" y="2555875"/>
            <a:ext cx="0" cy="329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27505" y="257810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2d</a:t>
            </a:r>
          </a:p>
        </p:txBody>
      </p:sp>
    </p:spTree>
    <p:extLst>
      <p:ext uri="{BB962C8B-B14F-4D97-AF65-F5344CB8AC3E}">
        <p14:creationId xmlns:p14="http://schemas.microsoft.com/office/powerpoint/2010/main" val="294346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1373505" y="1755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0800000">
            <a:off x="2096135" y="327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0800000">
            <a:off x="162750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50050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61135" y="2771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83765" y="218440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139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84245" y="184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453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2730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85135" y="3406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4071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87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57245" y="2302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45130" y="253619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501900" y="3406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800000">
            <a:off x="1627505" y="336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00000">
            <a:off x="96139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0800000">
            <a:off x="1146175" y="3191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2008505" y="2898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140710" y="2517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2587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0934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583565" y="3896995"/>
            <a:ext cx="4213225" cy="438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5155" y="1066165"/>
            <a:ext cx="11430" cy="301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97710" y="1066165"/>
            <a:ext cx="10795" cy="360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25140" y="1123950"/>
            <a:ext cx="7620" cy="363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96135" y="3003550"/>
            <a:ext cx="87630" cy="8763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01900" y="299466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015490" y="2536190"/>
            <a:ext cx="100965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1964690" y="2994660"/>
            <a:ext cx="10604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2015490" y="3406140"/>
            <a:ext cx="10604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2945130" y="299466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476500" y="25311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990340" y="2985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117340" y="311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549525" y="345440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571750" y="300355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89530" y="260477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110740" y="349377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574925" y="3493770"/>
            <a:ext cx="427990" cy="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073910" y="3493770"/>
            <a:ext cx="427990" cy="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838450" y="2613025"/>
            <a:ext cx="10795" cy="35115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2827655" y="3054985"/>
            <a:ext cx="10795" cy="35115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1373505" y="1755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0800000">
            <a:off x="2096135" y="327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0800000">
            <a:off x="162750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50050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61135" y="2771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83765" y="218440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139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84245" y="184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453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2730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85135" y="3406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4071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87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57245" y="2302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45130" y="253619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501900" y="3406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800000">
            <a:off x="1627505" y="336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00000">
            <a:off x="96139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0800000">
            <a:off x="1146175" y="3191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1986280" y="3025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140710" y="2517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487295" y="2744470"/>
            <a:ext cx="87630" cy="8763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0934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583565" y="3896995"/>
            <a:ext cx="4213225" cy="438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5155" y="1066165"/>
            <a:ext cx="11430" cy="301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97710" y="1066165"/>
            <a:ext cx="10795" cy="360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25140" y="1123950"/>
            <a:ext cx="7620" cy="363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732405" y="3012440"/>
            <a:ext cx="87630" cy="8763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01900" y="299466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015490" y="2536190"/>
            <a:ext cx="100965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2008505" y="3003550"/>
            <a:ext cx="10604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2015490" y="3406140"/>
            <a:ext cx="10604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2945130" y="299466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476500" y="25311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990340" y="2985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117340" y="311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549525" y="345440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89530" y="260477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110740" y="349377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574925" y="3493770"/>
            <a:ext cx="427990" cy="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073910" y="3493770"/>
            <a:ext cx="427990" cy="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838450" y="2613025"/>
            <a:ext cx="10795" cy="35115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964690" y="3318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86280" y="253619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6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1373505" y="1755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0800000">
            <a:off x="2096135" y="327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0800000">
            <a:off x="1627505" y="2009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800000">
            <a:off x="150050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61135" y="2771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83765" y="218440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139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84245" y="184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453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27300" y="1370965"/>
            <a:ext cx="1843405" cy="2468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85135" y="3406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40710" y="209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875" y="2390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57245" y="2302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45130" y="253619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501900" y="3406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800000">
            <a:off x="1627505" y="3366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00000">
            <a:off x="96139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0800000">
            <a:off x="1146175" y="3191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1986280" y="3025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140710" y="2517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09340" y="2604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583565" y="3896995"/>
            <a:ext cx="4213225" cy="438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5155" y="1066165"/>
            <a:ext cx="11430" cy="301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97710" y="1066165"/>
            <a:ext cx="10795" cy="360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25140" y="1123950"/>
            <a:ext cx="7620" cy="363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527935" y="251714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015490" y="2536190"/>
            <a:ext cx="100965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2008505" y="3003550"/>
            <a:ext cx="10604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2015490" y="3406140"/>
            <a:ext cx="10604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2945130" y="299466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990340" y="2985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117340" y="311277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549525" y="345440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89530" y="260477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110740" y="349377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574925" y="3493770"/>
            <a:ext cx="427990" cy="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073910" y="3493770"/>
            <a:ext cx="427990" cy="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838450" y="2613025"/>
            <a:ext cx="10795" cy="35115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964690" y="331851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86280" y="2536190"/>
            <a:ext cx="87630" cy="876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01900" y="3012440"/>
            <a:ext cx="87630" cy="8763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487295" y="2744470"/>
            <a:ext cx="87630" cy="8763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24 [转换]"/>
          <p:cNvPicPr>
            <a:picLocks noChangeAspect="1"/>
          </p:cNvPicPr>
          <p:nvPr/>
        </p:nvPicPr>
        <p:blipFill>
          <a:blip r:embed="rId3"/>
          <a:srcRect l="41920" t="18905" r="6951" b="52969"/>
          <a:stretch>
            <a:fillRect/>
          </a:stretch>
        </p:blipFill>
        <p:spPr>
          <a:xfrm>
            <a:off x="-93980" y="0"/>
            <a:ext cx="123317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72472" y="1865774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感谢您的观看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836785"/>
            <a:ext cx="62140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0" y="1064665"/>
            <a:ext cx="5410200" cy="77212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3600" dirty="0">
                <a:sym typeface="+mn-lt"/>
              </a:rPr>
              <a:t>何</a:t>
            </a:r>
            <a:r>
              <a:rPr lang="zh-CN" altLang="en-US" sz="3600" dirty="0" smtClean="0">
                <a:sym typeface="+mn-lt"/>
              </a:rPr>
              <a:t>为分治</a:t>
            </a:r>
            <a:r>
              <a:rPr lang="zh-CN" altLang="en-US" sz="3600" dirty="0" smtClean="0">
                <a:sym typeface="+mn-lt"/>
              </a:rPr>
              <a:t>法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21866" y="2169418"/>
            <a:ext cx="4038600" cy="4431968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分治法是一个很重要的算法，其意思很好理解，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顾名思义“分而治之”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，就是把一个很复杂的问题，分成两个或更多的相同或类似的子问题，再把子问题分成更小的子问题，直到最后的子问题可以直接简单解决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0799" y="3478250"/>
            <a:ext cx="61792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总的来说，分治法有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个步骤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，分别是</a:t>
            </a:r>
            <a:endParaRPr lang="en-US" altLang="zh-CN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问题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划分、递归求解、合并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而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这道题用分治来求解，也需要这三个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过程。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9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5575155" y="2111460"/>
            <a:ext cx="4511112" cy="569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912593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D</a:t>
            </a:r>
            <a:r>
              <a:rPr lang="en-US" altLang="zh-CN" sz="2800" dirty="0" smtClean="0">
                <a:solidFill>
                  <a:schemeClr val="accent2"/>
                </a:solidFill>
              </a:rPr>
              <a:t>ivide</a:t>
            </a:r>
            <a:endParaRPr lang="en-US" altLang="zh-CN" sz="2800" kern="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493703" y="2551115"/>
            <a:ext cx="3067840" cy="2765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121792" tIns="60893" rIns="121792" bIns="60893" numCol="1" anchor="t" anchorCtr="0" compatLnSpc="1"/>
          <a:lstStyle/>
          <a:p>
            <a:pPr defTabSz="1217355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224019" y="3355357"/>
            <a:ext cx="1734506" cy="1148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1217355">
              <a:defRPr/>
            </a:pPr>
            <a:r>
              <a:rPr lang="zh-CN" altLang="en-US" sz="3732" kern="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分</a:t>
            </a:r>
            <a:r>
              <a:rPr lang="zh-CN" altLang="en-US" sz="3732" kern="0" dirty="0" smtClea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治的过程</a:t>
            </a:r>
            <a:endParaRPr lang="zh-CN" altLang="en-US" sz="3732" kern="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344727" y="2432541"/>
            <a:ext cx="3365784" cy="300229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121792" tIns="60893" rIns="121792" bIns="60893" numCol="1" anchor="t" anchorCtr="0" compatLnSpc="1"/>
          <a:lstStyle/>
          <a:p>
            <a:pPr defTabSz="1217355">
              <a:defRPr/>
            </a:pPr>
            <a:endParaRPr lang="zh-CN" altLang="en-US" sz="2399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03033" y="2292647"/>
            <a:ext cx="570243" cy="570419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91347" tIns="45672" rIns="91347" bIns="45672" rtlCol="0" anchor="ctr"/>
          <a:lstStyle/>
          <a:p>
            <a:pPr algn="ctr" defTabSz="1217355">
              <a:defRPr/>
            </a:pPr>
            <a:r>
              <a:rPr lang="en-US" altLang="zh-CN" sz="2399" b="1" kern="0" dirty="0">
                <a:solidFill>
                  <a:sysClr val="window" lastClr="FFFFFF"/>
                </a:solidFill>
                <a:cs typeface="+mn-ea"/>
                <a:sym typeface="+mn-lt"/>
              </a:rPr>
              <a:t>1</a:t>
            </a:r>
            <a:endParaRPr lang="zh-CN" altLang="en-US" sz="2399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8937" y="3648484"/>
            <a:ext cx="570243" cy="570419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91347" tIns="45672" rIns="91347" bIns="45672" rtlCol="0" anchor="ctr"/>
          <a:lstStyle/>
          <a:p>
            <a:pPr algn="ctr" defTabSz="1217355">
              <a:defRPr/>
            </a:pPr>
            <a:r>
              <a:rPr lang="en-US" altLang="zh-CN" sz="2399" b="1" kern="0" dirty="0">
                <a:solidFill>
                  <a:sysClr val="window" lastClr="FFFFFF"/>
                </a:solidFill>
                <a:cs typeface="+mn-ea"/>
                <a:sym typeface="+mn-lt"/>
              </a:rPr>
              <a:t>2</a:t>
            </a:r>
            <a:endParaRPr lang="zh-CN" altLang="en-US" sz="2399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3033" y="4996296"/>
            <a:ext cx="570243" cy="570419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91347" tIns="45672" rIns="91347" bIns="45672" rtlCol="0" anchor="ctr"/>
          <a:lstStyle/>
          <a:p>
            <a:pPr algn="ctr" defTabSz="1217355">
              <a:defRPr/>
            </a:pPr>
            <a:r>
              <a:rPr lang="en-US" altLang="zh-CN" sz="2399" b="1" kern="0" dirty="0">
                <a:solidFill>
                  <a:sysClr val="window" lastClr="FFFFFF"/>
                </a:solidFill>
                <a:cs typeface="+mn-ea"/>
                <a:sym typeface="+mn-lt"/>
              </a:rPr>
              <a:t>3</a:t>
            </a:r>
            <a:endParaRPr lang="zh-CN" altLang="en-US" sz="2399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4173283" y="2341440"/>
            <a:ext cx="1401872" cy="472824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6543330" y="3494587"/>
            <a:ext cx="4511112" cy="569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912593"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accent2"/>
                </a:solidFill>
              </a:rPr>
              <a:t>Conquer</a:t>
            </a:r>
            <a:endParaRPr lang="zh-CN" altLang="en-US" sz="2800" kern="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5840980" y="4899495"/>
            <a:ext cx="4511112" cy="569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912593"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accent2"/>
                </a:solidFill>
              </a:rPr>
              <a:t>Combine</a:t>
            </a:r>
            <a:endParaRPr lang="zh-CN" altLang="en-US" sz="2800" kern="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4905284" y="3697276"/>
            <a:ext cx="1401872" cy="472824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4173283" y="5045088"/>
            <a:ext cx="1401872" cy="472824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873767" y="2111460"/>
            <a:ext cx="2979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把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问题划分为规模更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小的子问题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182303" y="3423906"/>
            <a:ext cx="323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对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规模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很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小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的子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问题进行直接求解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799259" y="4807033"/>
            <a:ext cx="3236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把已解决的子问题合并整合，求解当前规模的问题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3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decel="533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decel="533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decel="533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8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"/>
          <p:cNvGrpSpPr/>
          <p:nvPr/>
        </p:nvGrpSpPr>
        <p:grpSpPr>
          <a:xfrm>
            <a:off x="10189273" y="975257"/>
            <a:ext cx="1730338" cy="1730873"/>
            <a:chOff x="4220951" y="1432360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椭圆 24"/>
            <p:cNvSpPr/>
            <p:nvPr/>
          </p:nvSpPr>
          <p:spPr>
            <a:xfrm>
              <a:off x="4220951" y="1432360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65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0066" y="1664032"/>
              <a:ext cx="720476" cy="283758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分治</a:t>
              </a:r>
              <a:r>
                <a:rPr lang="zh-CN" altLang="en-US" sz="28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法</a:t>
              </a:r>
              <a:endParaRPr lang="zh-CN" altLang="en-US" sz="2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0" y="975257"/>
            <a:ext cx="4556234" cy="5724630"/>
          </a:xfrm>
          <a:prstGeom prst="rect">
            <a:avLst/>
          </a:prstGeom>
        </p:spPr>
        <p:txBody>
          <a:bodyPr wrap="square" lIns="121907" tIns="60953" rIns="121907" bIns="60953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在用分治算法解决该问题之前，我们需要对这些点对进行预处理，把它们按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值从小到大的顺序排列，因为后面的分治思想都是基于这个点对数组已有序而言的，如果没有进行排序来预处理，后面的分治就没有依据了。我们可以通过调用系统自带的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sort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函数来对这个点对数组按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x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值从小到大的顺序进行</a:t>
            </a:r>
            <a:r>
              <a:rPr lang="zh-CN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排序。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46635" y="2340836"/>
            <a:ext cx="7071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sort(</a:t>
            </a:r>
            <a:r>
              <a:rPr lang="en-US" altLang="zh-CN" sz="2800" dirty="0" err="1"/>
              <a:t>p,p+n,cmp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/>
              <a:t>bool </a:t>
            </a:r>
            <a:r>
              <a:rPr lang="en-US" altLang="zh-CN" sz="2800" dirty="0" err="1"/>
              <a:t>cmp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Point &amp;</a:t>
            </a:r>
            <a:r>
              <a:rPr lang="en-US" altLang="zh-CN" sz="2800" dirty="0" err="1"/>
              <a:t>a,const</a:t>
            </a:r>
            <a:r>
              <a:rPr lang="en-US" altLang="zh-CN" sz="2800" dirty="0"/>
              <a:t> Point &amp;b)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         return </a:t>
            </a:r>
            <a:r>
              <a:rPr lang="en-US" altLang="zh-CN" sz="2800" dirty="0" err="1"/>
              <a:t>a.x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b.x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46635" y="5172498"/>
            <a:ext cx="6179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下面，我们来具体解析下用分治法解决最近点对所需的一些步骤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5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简约IT部门年终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095608"/>
  <p:tag name="MH_LIBRARY" val="CONTENTS"/>
  <p:tag name="MH_TYPE" val="OTHERS"/>
  <p:tag name="ID" val="5535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6095608"/>
  <p:tag name="MH_LIBRARY" val="CONTENTS"/>
  <p:tag name="MH_TYPE" val="OTHERS"/>
  <p:tag name="ID" val="5535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5678A"/>
      </a:accent4>
      <a:accent5>
        <a:srgbClr val="266476"/>
      </a:accent5>
      <a:accent6>
        <a:srgbClr val="093E5B"/>
      </a:accent6>
      <a:hlink>
        <a:srgbClr val="009999"/>
      </a:hlink>
      <a:folHlink>
        <a:srgbClr val="BFBFBF"/>
      </a:folHlink>
    </a:clrScheme>
    <a:fontScheme name="cx5aaezb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5678A"/>
      </a:accent4>
      <a:accent5>
        <a:srgbClr val="266476"/>
      </a:accent5>
      <a:accent6>
        <a:srgbClr val="093E5B"/>
      </a:accent6>
      <a:hlink>
        <a:srgbClr val="009999"/>
      </a:hlink>
      <a:folHlink>
        <a:srgbClr val="BFBFBF"/>
      </a:folHlink>
    </a:clrScheme>
    <a:fontScheme name="cx5aaezb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9999"/>
    </a:accent1>
    <a:accent2>
      <a:srgbClr val="0099CA"/>
    </a:accent2>
    <a:accent3>
      <a:srgbClr val="046D79"/>
    </a:accent3>
    <a:accent4>
      <a:srgbClr val="05678A"/>
    </a:accent4>
    <a:accent5>
      <a:srgbClr val="266476"/>
    </a:accent5>
    <a:accent6>
      <a:srgbClr val="093E5B"/>
    </a:accent6>
    <a:hlink>
      <a:srgbClr val="0099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3953</Words>
  <Application>Microsoft Office PowerPoint</Application>
  <PresentationFormat>宽屏</PresentationFormat>
  <Paragraphs>709</Paragraphs>
  <Slides>69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77" baseType="lpstr">
      <vt:lpstr>等线</vt:lpstr>
      <vt:lpstr>宋体</vt:lpstr>
      <vt:lpstr>微软雅黑</vt:lpstr>
      <vt:lpstr>Arial</vt:lpstr>
      <vt:lpstr>Calibri</vt:lpstr>
      <vt:lpstr>Cambria Math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创意简约IT部门年终总结PPT模板</dc:title>
  <dc:creator>Administrator</dc:creator>
  <cp:lastModifiedBy>BL8</cp:lastModifiedBy>
  <cp:revision>103</cp:revision>
  <dcterms:created xsi:type="dcterms:W3CDTF">2017-12-01T13:10:00Z</dcterms:created>
  <dcterms:modified xsi:type="dcterms:W3CDTF">2019-04-05T16:39:46Z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