
<file path=[Content_Types].xml><?xml version="1.0" encoding="utf-8"?>
<Types xmlns="http://schemas.openxmlformats.org/package/2006/content-types">
  <Default Extension="emf" ContentType="image/x-emf"/>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10" r:id="rId2"/>
    <p:sldId id="342" r:id="rId3"/>
    <p:sldId id="313" r:id="rId4"/>
    <p:sldId id="319" r:id="rId5"/>
    <p:sldId id="341" r:id="rId6"/>
    <p:sldId id="340" r:id="rId7"/>
    <p:sldId id="336" r:id="rId8"/>
    <p:sldId id="298" r:id="rId9"/>
    <p:sldId id="318" r:id="rId10"/>
    <p:sldId id="339" r:id="rId11"/>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BE"/>
    <a:srgbClr val="F1F1F1"/>
    <a:srgbClr val="E4E4E4"/>
    <a:srgbClr val="EFEFEF"/>
    <a:srgbClr val="F4F3F3"/>
    <a:srgbClr val="F0F0F0"/>
    <a:srgbClr val="C1C1C1"/>
    <a:srgbClr val="69B587"/>
    <a:srgbClr val="6CC297"/>
    <a:srgbClr val="47B3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68" y="5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193-9FBC-44F5-8C5F-961DF10BD1F8}" type="datetimeFigureOut">
              <a:rPr lang="zh-CN" altLang="en-US" smtClean="0"/>
              <a:t>2023/9/17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A0958-8093-4677-B24F-6148C87027A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更多模板请关注：https://haosc.taobao.com</a:t>
            </a:r>
          </a:p>
        </p:txBody>
      </p:sp>
    </p:spTree>
    <p:extLst>
      <p:ext uri="{BB962C8B-B14F-4D97-AF65-F5344CB8AC3E}">
        <p14:creationId xmlns:p14="http://schemas.microsoft.com/office/powerpoint/2010/main" val="10048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5</a:t>
            </a:fld>
            <a:endParaRPr lang="zh-CN" altLang="en-US"/>
          </a:p>
        </p:txBody>
      </p:sp>
    </p:spTree>
    <p:extLst>
      <p:ext uri="{BB962C8B-B14F-4D97-AF65-F5344CB8AC3E}">
        <p14:creationId xmlns:p14="http://schemas.microsoft.com/office/powerpoint/2010/main" val="6153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6</a:t>
            </a:fld>
            <a:endParaRPr lang="zh-CN" altLang="en-US"/>
          </a:p>
        </p:txBody>
      </p:sp>
    </p:spTree>
    <p:extLst>
      <p:ext uri="{BB962C8B-B14F-4D97-AF65-F5344CB8AC3E}">
        <p14:creationId xmlns:p14="http://schemas.microsoft.com/office/powerpoint/2010/main" val="119647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9A0958-8093-4677-B24F-6148C87027A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2023/9/17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5FC5BF3-2AE4-48BF-9C21-15C726714540}" type="datetimeFigureOut">
              <a:rPr lang="zh-CN" altLang="en-US" smtClean="0"/>
              <a:t>2023/9/17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112C8B-F767-4DCF-8CE6-E5739DBC5A2E}" type="slidenum">
              <a:rPr lang="zh-CN" altLang="en-US" smtClean="0"/>
              <a:t>‹#›</a:t>
            </a:fld>
            <a:endParaRPr lang="zh-CN" altLang="en-US"/>
          </a:p>
        </p:txBody>
      </p:sp>
    </p:spTree>
  </p:cSld>
  <p:clrMapOvr>
    <a:masterClrMapping/>
  </p:clrMapOvr>
  <p:transition spd="slow" advClick="0" advTm="2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E4E4"/>
        </a:solidFill>
        <a:effectLst/>
      </p:bgPr>
    </p:bg>
    <p:spTree>
      <p:nvGrpSpPr>
        <p:cNvPr id="1" name=""/>
        <p:cNvGrpSpPr/>
        <p:nvPr/>
      </p:nvGrpSpPr>
      <p:grpSpPr>
        <a:xfrm>
          <a:off x="0" y="0"/>
          <a:ext cx="0" cy="0"/>
          <a:chOff x="0" y="0"/>
          <a:chExt cx="0" cy="0"/>
        </a:xfrm>
      </p:grpSpPr>
      <p:sp>
        <p:nvSpPr>
          <p:cNvPr id="8" name="任意多边形 7"/>
          <p:cNvSpPr/>
          <p:nvPr/>
        </p:nvSpPr>
        <p:spPr>
          <a:xfrm>
            <a:off x="-10160" y="-14605"/>
            <a:ext cx="5320030" cy="6871970"/>
          </a:xfrm>
          <a:custGeom>
            <a:avLst/>
            <a:gdLst>
              <a:gd name="connisteX0" fmla="*/ 5385435 w 5385435"/>
              <a:gd name="connsiteY0" fmla="*/ 0 h 6956425"/>
              <a:gd name="connisteX1" fmla="*/ 2664460 w 5385435"/>
              <a:gd name="connsiteY1" fmla="*/ 6956425 h 6956425"/>
              <a:gd name="connisteX2" fmla="*/ 0 w 5385435"/>
              <a:gd name="connsiteY2" fmla="*/ 6956425 h 6956425"/>
              <a:gd name="connisteX3" fmla="*/ 0 w 5385435"/>
              <a:gd name="connsiteY3" fmla="*/ 0 h 6956425"/>
              <a:gd name="connisteX4" fmla="*/ 5385435 w 5385435"/>
              <a:gd name="connsiteY4" fmla="*/ 0 h 69564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385435" h="6956425">
                <a:moveTo>
                  <a:pt x="5385435" y="0"/>
                </a:moveTo>
                <a:lnTo>
                  <a:pt x="2664460" y="6956425"/>
                </a:lnTo>
                <a:lnTo>
                  <a:pt x="0" y="6956425"/>
                </a:lnTo>
                <a:lnTo>
                  <a:pt x="0" y="0"/>
                </a:lnTo>
                <a:lnTo>
                  <a:pt x="5385435" y="0"/>
                </a:lnTo>
                <a:close/>
              </a:path>
            </a:pathLst>
          </a:custGeom>
          <a:solidFill>
            <a:srgbClr val="F1F1F1">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C5BF3-2AE4-48BF-9C21-15C726714540}" type="datetimeFigureOut">
              <a:rPr lang="zh-CN" altLang="en-US" smtClean="0"/>
              <a:t>2023/9/17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112C8B-F767-4DCF-8CE6-E5739DBC5A2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2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矩形 24"/>
          <p:cNvSpPr/>
          <p:nvPr/>
        </p:nvSpPr>
        <p:spPr>
          <a:xfrm>
            <a:off x="0" y="-7938"/>
            <a:ext cx="12198350" cy="6859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59ac1c7548c38">
            <a:hlinkClick r:id="" action="ppaction://media"/>
            <a:extLst>
              <a:ext uri="{FF2B5EF4-FFF2-40B4-BE49-F238E27FC236}">
                <a16:creationId xmlns:a16="http://schemas.microsoft.com/office/drawing/2014/main" id="{52D00B5C-E679-48D8-9995-A4D3B814633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51925" y="-1830388"/>
            <a:ext cx="487362" cy="487363"/>
          </a:xfrm>
          <a:prstGeom prst="rect">
            <a:avLst/>
          </a:prstGeom>
        </p:spPr>
      </p:pic>
      <p:pic>
        <p:nvPicPr>
          <p:cNvPr id="6" name="图片 5">
            <a:extLst>
              <a:ext uri="{FF2B5EF4-FFF2-40B4-BE49-F238E27FC236}">
                <a16:creationId xmlns:a16="http://schemas.microsoft.com/office/drawing/2014/main" id="{87611923-0618-A5A8-E5BD-58924FE5B7AE}"/>
              </a:ext>
            </a:extLst>
          </p:cNvPr>
          <p:cNvPicPr>
            <a:picLocks noChangeAspect="1"/>
          </p:cNvPicPr>
          <p:nvPr/>
        </p:nvPicPr>
        <p:blipFill>
          <a:blip r:embed="rId6"/>
          <a:stretch>
            <a:fillRect/>
          </a:stretch>
        </p:blipFill>
        <p:spPr>
          <a:xfrm>
            <a:off x="898076" y="2736778"/>
            <a:ext cx="3138222" cy="2998415"/>
          </a:xfrm>
          <a:prstGeom prst="rect">
            <a:avLst/>
          </a:prstGeom>
        </p:spPr>
      </p:pic>
      <p:grpSp>
        <p:nvGrpSpPr>
          <p:cNvPr id="10" name="组合 9"/>
          <p:cNvGrpSpPr/>
          <p:nvPr/>
        </p:nvGrpSpPr>
        <p:grpSpPr>
          <a:xfrm>
            <a:off x="2006282" y="842009"/>
            <a:ext cx="8179435" cy="5160010"/>
            <a:chOff x="4042" y="1824"/>
            <a:chExt cx="11339" cy="7153"/>
          </a:xfrm>
        </p:grpSpPr>
        <p:sp>
          <p:nvSpPr>
            <p:cNvPr id="4" name="任意多边形 3"/>
            <p:cNvSpPr/>
            <p:nvPr/>
          </p:nvSpPr>
          <p:spPr>
            <a:xfrm>
              <a:off x="4042" y="1824"/>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2149" y="6561"/>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5525"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8837"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8B0A0026-0007-4767-EB1A-1BD67CBD00DB}"/>
              </a:ext>
            </a:extLst>
          </p:cNvPr>
          <p:cNvSpPr txBox="1"/>
          <p:nvPr/>
        </p:nvSpPr>
        <p:spPr>
          <a:xfrm>
            <a:off x="2311735" y="2077065"/>
            <a:ext cx="9818726" cy="2800767"/>
          </a:xfrm>
          <a:prstGeom prst="rect">
            <a:avLst/>
          </a:prstGeom>
          <a:noFill/>
        </p:spPr>
        <p:txBody>
          <a:bodyPr wrap="square" rtlCol="0">
            <a:spAutoFit/>
          </a:bodyPr>
          <a:lstStyle/>
          <a:p>
            <a:pPr algn="ctr"/>
            <a:r>
              <a:rPr lang="zh-CN" altLang="en-US" sz="8800" b="1" dirty="0">
                <a:solidFill>
                  <a:schemeClr val="tx1">
                    <a:lumMod val="85000"/>
                    <a:lumOff val="15000"/>
                  </a:schemeClr>
                </a:solidFill>
                <a:latin typeface="微软雅黑" panose="020B0503020204020204" pitchFamily="34" charset="-122"/>
                <a:ea typeface="微软雅黑" panose="020B0503020204020204" pitchFamily="34" charset="-122"/>
              </a:rPr>
              <a:t>海洋</a:t>
            </a:r>
            <a:endParaRPr lang="en-US" altLang="zh-CN" sz="88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8800" b="1" dirty="0">
                <a:solidFill>
                  <a:schemeClr val="tx1">
                    <a:lumMod val="85000"/>
                    <a:lumOff val="15000"/>
                  </a:schemeClr>
                </a:solidFill>
                <a:latin typeface="微软雅黑" panose="020B0503020204020204" pitchFamily="34" charset="-122"/>
                <a:ea typeface="微软雅黑" panose="020B0503020204020204" pitchFamily="34" charset="-122"/>
              </a:rPr>
              <a:t>保卫者</a:t>
            </a:r>
          </a:p>
        </p:txBody>
      </p:sp>
      <p:sp>
        <p:nvSpPr>
          <p:cNvPr id="14" name="文本框 13">
            <a:extLst>
              <a:ext uri="{FF2B5EF4-FFF2-40B4-BE49-F238E27FC236}">
                <a16:creationId xmlns:a16="http://schemas.microsoft.com/office/drawing/2014/main" id="{18C597CC-7A18-B87B-7BBA-85E7C93C4E4E}"/>
              </a:ext>
            </a:extLst>
          </p:cNvPr>
          <p:cNvSpPr txBox="1"/>
          <p:nvPr/>
        </p:nvSpPr>
        <p:spPr>
          <a:xfrm>
            <a:off x="7373815" y="5678853"/>
            <a:ext cx="4818185" cy="646331"/>
          </a:xfrm>
          <a:prstGeom prst="rect">
            <a:avLst/>
          </a:prstGeom>
          <a:noFill/>
        </p:spPr>
        <p:txBody>
          <a:bodyPr wrap="square" rtlCol="0">
            <a:spAutoFit/>
          </a:bodyPr>
          <a:lstStyle/>
          <a:p>
            <a:r>
              <a:rPr lang="zh-CN" altLang="en-US" b="1" i="1" dirty="0"/>
              <a:t>参赛队伍：海底小纵队</a:t>
            </a:r>
            <a:endParaRPr lang="en-US" altLang="zh-CN" b="1" i="1" dirty="0"/>
          </a:p>
          <a:p>
            <a:r>
              <a:rPr lang="zh-CN" altLang="en-US" b="1" i="1" dirty="0"/>
              <a:t>团队成员：胡靖、周守彬、荆艳坤、胡奕昀</a:t>
            </a:r>
          </a:p>
        </p:txBody>
      </p:sp>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3175" y="-1270"/>
            <a:ext cx="12198350" cy="6859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008188" y="842010"/>
            <a:ext cx="8179435" cy="5160010"/>
            <a:chOff x="4042" y="1824"/>
            <a:chExt cx="11339" cy="7153"/>
          </a:xfrm>
        </p:grpSpPr>
        <p:sp>
          <p:nvSpPr>
            <p:cNvPr id="4" name="任意多边形 3"/>
            <p:cNvSpPr/>
            <p:nvPr/>
          </p:nvSpPr>
          <p:spPr>
            <a:xfrm>
              <a:off x="4042" y="1824"/>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2149" y="6561"/>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5525"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8837"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3022918" y="2240280"/>
            <a:ext cx="6149975" cy="2363470"/>
          </a:xfrm>
          <a:prstGeom prst="rect">
            <a:avLst/>
          </a:prstGeom>
          <a:noFill/>
        </p:spPr>
        <p:txBody>
          <a:bodyPr wrap="square" rtlCol="0">
            <a:spAutoFit/>
          </a:bodyPr>
          <a:lstStyle/>
          <a:p>
            <a:pPr algn="ctr"/>
            <a:r>
              <a:rPr lang="zh-CN" altLang="en-US" sz="7200" b="1" dirty="0">
                <a:solidFill>
                  <a:schemeClr val="tx1">
                    <a:lumMod val="85000"/>
                    <a:lumOff val="15000"/>
                  </a:schemeClr>
                </a:solidFill>
                <a:latin typeface="微软雅黑" panose="020B0503020204020204" pitchFamily="34" charset="-122"/>
                <a:ea typeface="微软雅黑" panose="020B0503020204020204" pitchFamily="34" charset="-122"/>
              </a:rPr>
              <a:t>谢谢</a:t>
            </a:r>
          </a:p>
          <a:p>
            <a:pPr algn="ctr"/>
            <a:r>
              <a:rPr lang="zh-CN" altLang="en-US" sz="7200" b="1" dirty="0">
                <a:solidFill>
                  <a:schemeClr val="tx1">
                    <a:lumMod val="85000"/>
                    <a:lumOff val="15000"/>
                  </a:schemeClr>
                </a:solidFill>
                <a:latin typeface="微软雅黑" panose="020B0503020204020204" pitchFamily="34" charset="-122"/>
                <a:ea typeface="微软雅黑" panose="020B0503020204020204" pitchFamily="34" charset="-122"/>
              </a:rPr>
              <a:t>观看</a:t>
            </a:r>
          </a:p>
        </p:txBody>
      </p:sp>
      <p:sp>
        <p:nvSpPr>
          <p:cNvPr id="3" name="矩形 2"/>
          <p:cNvSpPr/>
          <p:nvPr/>
        </p:nvSpPr>
        <p:spPr>
          <a:xfrm>
            <a:off x="9807575" y="6189345"/>
            <a:ext cx="1931035" cy="353943"/>
          </a:xfrm>
          <a:prstGeom prst="rect">
            <a:avLst/>
          </a:prstGeom>
        </p:spPr>
        <p:txBody>
          <a:bodyPr wrap="square">
            <a:spAutoFit/>
          </a:bodyPr>
          <a:lstStyle/>
          <a:p>
            <a:pPr algn="r"/>
            <a:r>
              <a:rPr lang="en-US" altLang="zh-CN" sz="1700" b="1" dirty="0">
                <a:solidFill>
                  <a:schemeClr val="tx1">
                    <a:lumMod val="85000"/>
                    <a:lumOff val="15000"/>
                  </a:schemeClr>
                </a:solidFill>
                <a:latin typeface="微软雅黑" panose="020B0503020204020204" pitchFamily="34" charset="-122"/>
                <a:ea typeface="微软雅黑" panose="020B0503020204020204" pitchFamily="34" charset="-122"/>
              </a:rPr>
              <a:t>2023  </a:t>
            </a:r>
            <a:r>
              <a:rPr lang="zh-CN" altLang="en-US" sz="17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700" b="1" dirty="0">
                <a:solidFill>
                  <a:schemeClr val="tx1">
                    <a:lumMod val="85000"/>
                    <a:lumOff val="15000"/>
                  </a:schemeClr>
                </a:solidFill>
                <a:latin typeface="微软雅黑" panose="020B0503020204020204" pitchFamily="34" charset="-122"/>
                <a:ea typeface="微软雅黑" panose="020B0503020204020204" pitchFamily="34" charset="-122"/>
              </a:rPr>
              <a:t>09.17</a:t>
            </a:r>
          </a:p>
        </p:txBody>
      </p:sp>
    </p:spTree>
  </p:cSld>
  <p:clrMapOvr>
    <a:masterClrMapping/>
  </p:clrMapOvr>
  <p:transition spd="slow" advClick="0" advTm="2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矩形 24"/>
          <p:cNvSpPr/>
          <p:nvPr/>
        </p:nvSpPr>
        <p:spPr>
          <a:xfrm>
            <a:off x="0" y="-1181911"/>
            <a:ext cx="12198350" cy="6859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59ac1c7548c38">
            <a:hlinkClick r:id="" action="ppaction://media"/>
            <a:extLst>
              <a:ext uri="{FF2B5EF4-FFF2-40B4-BE49-F238E27FC236}">
                <a16:creationId xmlns:a16="http://schemas.microsoft.com/office/drawing/2014/main" id="{52D00B5C-E679-48D8-9995-A4D3B814633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051925" y="-1830388"/>
            <a:ext cx="487362" cy="487363"/>
          </a:xfrm>
          <a:prstGeom prst="rect">
            <a:avLst/>
          </a:prstGeom>
        </p:spPr>
      </p:pic>
      <p:grpSp>
        <p:nvGrpSpPr>
          <p:cNvPr id="10" name="组合 9"/>
          <p:cNvGrpSpPr/>
          <p:nvPr/>
        </p:nvGrpSpPr>
        <p:grpSpPr>
          <a:xfrm>
            <a:off x="2037277" y="842008"/>
            <a:ext cx="8179435" cy="5160010"/>
            <a:chOff x="4042" y="1824"/>
            <a:chExt cx="11339" cy="7153"/>
          </a:xfrm>
        </p:grpSpPr>
        <p:sp>
          <p:nvSpPr>
            <p:cNvPr id="4" name="任意多边形 3"/>
            <p:cNvSpPr/>
            <p:nvPr/>
          </p:nvSpPr>
          <p:spPr>
            <a:xfrm>
              <a:off x="4042" y="1824"/>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12149" y="6561"/>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5525"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8837"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Freeform 5">
            <a:extLst>
              <a:ext uri="{FF2B5EF4-FFF2-40B4-BE49-F238E27FC236}">
                <a16:creationId xmlns:a16="http://schemas.microsoft.com/office/drawing/2014/main" id="{875DA8BB-1060-BA23-EC71-38C0BB03D871}"/>
              </a:ext>
            </a:extLst>
          </p:cNvPr>
          <p:cNvSpPr/>
          <p:nvPr/>
        </p:nvSpPr>
        <p:spPr bwMode="auto">
          <a:xfrm>
            <a:off x="478484" y="1605027"/>
            <a:ext cx="1759060" cy="762610"/>
          </a:xfrm>
          <a:custGeom>
            <a:avLst/>
            <a:gdLst>
              <a:gd name="T0" fmla="*/ 1396 w 1396"/>
              <a:gd name="T1" fmla="*/ 272 h 546"/>
              <a:gd name="T2" fmla="*/ 1046 w 1396"/>
              <a:gd name="T3" fmla="*/ 0 h 546"/>
              <a:gd name="T4" fmla="*/ 1046 w 1396"/>
              <a:gd name="T5" fmla="*/ 63 h 546"/>
              <a:gd name="T6" fmla="*/ 0 w 1396"/>
              <a:gd name="T7" fmla="*/ 63 h 546"/>
              <a:gd name="T8" fmla="*/ 268 w 1396"/>
              <a:gd name="T9" fmla="*/ 272 h 546"/>
              <a:gd name="T10" fmla="*/ 0 w 1396"/>
              <a:gd name="T11" fmla="*/ 481 h 546"/>
              <a:gd name="T12" fmla="*/ 1046 w 1396"/>
              <a:gd name="T13" fmla="*/ 481 h 546"/>
              <a:gd name="T14" fmla="*/ 1046 w 1396"/>
              <a:gd name="T15" fmla="*/ 546 h 546"/>
              <a:gd name="T16" fmla="*/ 1396 w 1396"/>
              <a:gd name="T17"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6" h="546">
                <a:moveTo>
                  <a:pt x="1396" y="272"/>
                </a:moveTo>
                <a:lnTo>
                  <a:pt x="1046" y="0"/>
                </a:lnTo>
                <a:lnTo>
                  <a:pt x="1046" y="63"/>
                </a:lnTo>
                <a:lnTo>
                  <a:pt x="0" y="63"/>
                </a:lnTo>
                <a:lnTo>
                  <a:pt x="268" y="272"/>
                </a:lnTo>
                <a:lnTo>
                  <a:pt x="0" y="481"/>
                </a:lnTo>
                <a:lnTo>
                  <a:pt x="1046" y="481"/>
                </a:lnTo>
                <a:lnTo>
                  <a:pt x="1046" y="546"/>
                </a:lnTo>
                <a:lnTo>
                  <a:pt x="1396" y="272"/>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3" name="Freeform 6">
            <a:extLst>
              <a:ext uri="{FF2B5EF4-FFF2-40B4-BE49-F238E27FC236}">
                <a16:creationId xmlns:a16="http://schemas.microsoft.com/office/drawing/2014/main" id="{FBACA18C-62CE-91AF-1283-57DA7F74762C}"/>
              </a:ext>
            </a:extLst>
          </p:cNvPr>
          <p:cNvSpPr/>
          <p:nvPr/>
        </p:nvSpPr>
        <p:spPr bwMode="auto">
          <a:xfrm>
            <a:off x="2327431" y="1594201"/>
            <a:ext cx="1939954" cy="806915"/>
          </a:xfrm>
          <a:custGeom>
            <a:avLst/>
            <a:gdLst>
              <a:gd name="T0" fmla="*/ 1397 w 1397"/>
              <a:gd name="T1" fmla="*/ 272 h 546"/>
              <a:gd name="T2" fmla="*/ 1047 w 1397"/>
              <a:gd name="T3" fmla="*/ 0 h 546"/>
              <a:gd name="T4" fmla="*/ 1047 w 1397"/>
              <a:gd name="T5" fmla="*/ 63 h 546"/>
              <a:gd name="T6" fmla="*/ 0 w 1397"/>
              <a:gd name="T7" fmla="*/ 63 h 546"/>
              <a:gd name="T8" fmla="*/ 269 w 1397"/>
              <a:gd name="T9" fmla="*/ 272 h 546"/>
              <a:gd name="T10" fmla="*/ 0 w 1397"/>
              <a:gd name="T11" fmla="*/ 481 h 546"/>
              <a:gd name="T12" fmla="*/ 1047 w 1397"/>
              <a:gd name="T13" fmla="*/ 481 h 546"/>
              <a:gd name="T14" fmla="*/ 1047 w 1397"/>
              <a:gd name="T15" fmla="*/ 546 h 546"/>
              <a:gd name="T16" fmla="*/ 1397 w 1397"/>
              <a:gd name="T17"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7" h="546">
                <a:moveTo>
                  <a:pt x="1397" y="272"/>
                </a:moveTo>
                <a:lnTo>
                  <a:pt x="1047" y="0"/>
                </a:lnTo>
                <a:lnTo>
                  <a:pt x="1047" y="63"/>
                </a:lnTo>
                <a:lnTo>
                  <a:pt x="0" y="63"/>
                </a:lnTo>
                <a:lnTo>
                  <a:pt x="269" y="272"/>
                </a:lnTo>
                <a:lnTo>
                  <a:pt x="0" y="481"/>
                </a:lnTo>
                <a:lnTo>
                  <a:pt x="1047" y="481"/>
                </a:lnTo>
                <a:lnTo>
                  <a:pt x="1047" y="546"/>
                </a:lnTo>
                <a:lnTo>
                  <a:pt x="1397" y="272"/>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 name="Freeform 7">
            <a:extLst>
              <a:ext uri="{FF2B5EF4-FFF2-40B4-BE49-F238E27FC236}">
                <a16:creationId xmlns:a16="http://schemas.microsoft.com/office/drawing/2014/main" id="{93F70645-5283-C47C-BEC2-FE96461DE805}"/>
              </a:ext>
            </a:extLst>
          </p:cNvPr>
          <p:cNvSpPr/>
          <p:nvPr/>
        </p:nvSpPr>
        <p:spPr bwMode="auto">
          <a:xfrm>
            <a:off x="4420576" y="1622378"/>
            <a:ext cx="1833153" cy="846442"/>
          </a:xfrm>
          <a:custGeom>
            <a:avLst/>
            <a:gdLst>
              <a:gd name="T0" fmla="*/ 1399 w 1399"/>
              <a:gd name="T1" fmla="*/ 272 h 546"/>
              <a:gd name="T2" fmla="*/ 1047 w 1399"/>
              <a:gd name="T3" fmla="*/ 0 h 546"/>
              <a:gd name="T4" fmla="*/ 1047 w 1399"/>
              <a:gd name="T5" fmla="*/ 63 h 546"/>
              <a:gd name="T6" fmla="*/ 0 w 1399"/>
              <a:gd name="T7" fmla="*/ 63 h 546"/>
              <a:gd name="T8" fmla="*/ 269 w 1399"/>
              <a:gd name="T9" fmla="*/ 272 h 546"/>
              <a:gd name="T10" fmla="*/ 3 w 1399"/>
              <a:gd name="T11" fmla="*/ 481 h 546"/>
              <a:gd name="T12" fmla="*/ 1047 w 1399"/>
              <a:gd name="T13" fmla="*/ 481 h 546"/>
              <a:gd name="T14" fmla="*/ 1047 w 1399"/>
              <a:gd name="T15" fmla="*/ 546 h 546"/>
              <a:gd name="T16" fmla="*/ 1399 w 1399"/>
              <a:gd name="T17"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9" h="546">
                <a:moveTo>
                  <a:pt x="1399" y="272"/>
                </a:moveTo>
                <a:lnTo>
                  <a:pt x="1047" y="0"/>
                </a:lnTo>
                <a:lnTo>
                  <a:pt x="1047" y="63"/>
                </a:lnTo>
                <a:lnTo>
                  <a:pt x="0" y="63"/>
                </a:lnTo>
                <a:lnTo>
                  <a:pt x="269" y="272"/>
                </a:lnTo>
                <a:lnTo>
                  <a:pt x="3" y="481"/>
                </a:lnTo>
                <a:lnTo>
                  <a:pt x="1047" y="481"/>
                </a:lnTo>
                <a:lnTo>
                  <a:pt x="1047" y="546"/>
                </a:lnTo>
                <a:lnTo>
                  <a:pt x="1399" y="272"/>
                </a:ln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Open sans"/>
              <a:ea typeface="+mn-ea"/>
              <a:cs typeface="+mn-cs"/>
            </a:endParaRPr>
          </a:p>
        </p:txBody>
      </p:sp>
      <p:sp>
        <p:nvSpPr>
          <p:cNvPr id="13" name="Freeform 8">
            <a:extLst>
              <a:ext uri="{FF2B5EF4-FFF2-40B4-BE49-F238E27FC236}">
                <a16:creationId xmlns:a16="http://schemas.microsoft.com/office/drawing/2014/main" id="{8A320F8C-1639-C920-16A4-D4FEC56DF955}"/>
              </a:ext>
            </a:extLst>
          </p:cNvPr>
          <p:cNvSpPr/>
          <p:nvPr/>
        </p:nvSpPr>
        <p:spPr bwMode="auto">
          <a:xfrm>
            <a:off x="6474343" y="1567228"/>
            <a:ext cx="1833153" cy="826679"/>
          </a:xfrm>
          <a:custGeom>
            <a:avLst/>
            <a:gdLst>
              <a:gd name="T0" fmla="*/ 1396 w 1396"/>
              <a:gd name="T1" fmla="*/ 272 h 546"/>
              <a:gd name="T2" fmla="*/ 1046 w 1396"/>
              <a:gd name="T3" fmla="*/ 0 h 546"/>
              <a:gd name="T4" fmla="*/ 1046 w 1396"/>
              <a:gd name="T5" fmla="*/ 63 h 546"/>
              <a:gd name="T6" fmla="*/ 0 w 1396"/>
              <a:gd name="T7" fmla="*/ 63 h 546"/>
              <a:gd name="T8" fmla="*/ 268 w 1396"/>
              <a:gd name="T9" fmla="*/ 272 h 546"/>
              <a:gd name="T10" fmla="*/ 0 w 1396"/>
              <a:gd name="T11" fmla="*/ 481 h 546"/>
              <a:gd name="T12" fmla="*/ 1046 w 1396"/>
              <a:gd name="T13" fmla="*/ 481 h 546"/>
              <a:gd name="T14" fmla="*/ 1046 w 1396"/>
              <a:gd name="T15" fmla="*/ 546 h 546"/>
              <a:gd name="T16" fmla="*/ 1396 w 1396"/>
              <a:gd name="T17"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6" h="546">
                <a:moveTo>
                  <a:pt x="1396" y="272"/>
                </a:moveTo>
                <a:lnTo>
                  <a:pt x="1046" y="0"/>
                </a:lnTo>
                <a:lnTo>
                  <a:pt x="1046" y="63"/>
                </a:lnTo>
                <a:lnTo>
                  <a:pt x="0" y="63"/>
                </a:lnTo>
                <a:lnTo>
                  <a:pt x="268" y="272"/>
                </a:lnTo>
                <a:lnTo>
                  <a:pt x="0" y="481"/>
                </a:lnTo>
                <a:lnTo>
                  <a:pt x="1046" y="481"/>
                </a:lnTo>
                <a:lnTo>
                  <a:pt x="1046" y="546"/>
                </a:lnTo>
                <a:lnTo>
                  <a:pt x="1396" y="272"/>
                </a:lnTo>
                <a:close/>
              </a:path>
            </a:pathLst>
          </a:custGeom>
          <a:solidFill>
            <a:schemeClr val="accent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Open sans"/>
              <a:ea typeface="+mn-ea"/>
              <a:cs typeface="+mn-cs"/>
            </a:endParaRPr>
          </a:p>
        </p:txBody>
      </p:sp>
      <p:sp>
        <p:nvSpPr>
          <p:cNvPr id="15" name="Freeform 9">
            <a:extLst>
              <a:ext uri="{FF2B5EF4-FFF2-40B4-BE49-F238E27FC236}">
                <a16:creationId xmlns:a16="http://schemas.microsoft.com/office/drawing/2014/main" id="{21B29959-04DB-5994-5A57-D6F00F0B86DA}"/>
              </a:ext>
            </a:extLst>
          </p:cNvPr>
          <p:cNvSpPr/>
          <p:nvPr/>
        </p:nvSpPr>
        <p:spPr bwMode="auto">
          <a:xfrm>
            <a:off x="8483844" y="1544973"/>
            <a:ext cx="1790575" cy="856610"/>
          </a:xfrm>
          <a:custGeom>
            <a:avLst/>
            <a:gdLst>
              <a:gd name="T0" fmla="*/ 1397 w 1397"/>
              <a:gd name="T1" fmla="*/ 272 h 546"/>
              <a:gd name="T2" fmla="*/ 1047 w 1397"/>
              <a:gd name="T3" fmla="*/ 0 h 546"/>
              <a:gd name="T4" fmla="*/ 1047 w 1397"/>
              <a:gd name="T5" fmla="*/ 63 h 546"/>
              <a:gd name="T6" fmla="*/ 0 w 1397"/>
              <a:gd name="T7" fmla="*/ 63 h 546"/>
              <a:gd name="T8" fmla="*/ 269 w 1397"/>
              <a:gd name="T9" fmla="*/ 272 h 546"/>
              <a:gd name="T10" fmla="*/ 0 w 1397"/>
              <a:gd name="T11" fmla="*/ 481 h 546"/>
              <a:gd name="T12" fmla="*/ 1047 w 1397"/>
              <a:gd name="T13" fmla="*/ 481 h 546"/>
              <a:gd name="T14" fmla="*/ 1047 w 1397"/>
              <a:gd name="T15" fmla="*/ 546 h 546"/>
              <a:gd name="T16" fmla="*/ 1397 w 1397"/>
              <a:gd name="T17"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7" h="546">
                <a:moveTo>
                  <a:pt x="1397" y="272"/>
                </a:moveTo>
                <a:lnTo>
                  <a:pt x="1047" y="0"/>
                </a:lnTo>
                <a:lnTo>
                  <a:pt x="1047" y="63"/>
                </a:lnTo>
                <a:lnTo>
                  <a:pt x="0" y="63"/>
                </a:lnTo>
                <a:lnTo>
                  <a:pt x="269" y="272"/>
                </a:lnTo>
                <a:lnTo>
                  <a:pt x="0" y="481"/>
                </a:lnTo>
                <a:lnTo>
                  <a:pt x="1047" y="481"/>
                </a:lnTo>
                <a:lnTo>
                  <a:pt x="1047" y="546"/>
                </a:lnTo>
                <a:lnTo>
                  <a:pt x="1397" y="272"/>
                </a:ln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Open sans"/>
              <a:ea typeface="+mn-ea"/>
              <a:cs typeface="+mn-cs"/>
            </a:endParaRPr>
          </a:p>
        </p:txBody>
      </p:sp>
      <p:sp>
        <p:nvSpPr>
          <p:cNvPr id="16" name="TextBox 13">
            <a:extLst>
              <a:ext uri="{FF2B5EF4-FFF2-40B4-BE49-F238E27FC236}">
                <a16:creationId xmlns:a16="http://schemas.microsoft.com/office/drawing/2014/main" id="{2CD636E2-FBA4-617A-E6D0-737E7EE78BEE}"/>
              </a:ext>
            </a:extLst>
          </p:cNvPr>
          <p:cNvSpPr txBox="1"/>
          <p:nvPr/>
        </p:nvSpPr>
        <p:spPr>
          <a:xfrm>
            <a:off x="454963" y="1843769"/>
            <a:ext cx="19887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prstClr val="white"/>
                </a:solidFill>
                <a:latin typeface="Open sans"/>
              </a:rPr>
              <a:t>01.</a:t>
            </a:r>
            <a:r>
              <a:rPr lang="zh-CN" altLang="en-US" sz="1400" b="1" dirty="0">
                <a:solidFill>
                  <a:prstClr val="white"/>
                </a:solidFill>
                <a:latin typeface="Open sans"/>
              </a:rPr>
              <a:t>项目概述</a:t>
            </a: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17" name="TextBox 14">
            <a:extLst>
              <a:ext uri="{FF2B5EF4-FFF2-40B4-BE49-F238E27FC236}">
                <a16:creationId xmlns:a16="http://schemas.microsoft.com/office/drawing/2014/main" id="{5491307E-4FCA-6CCC-5FAA-20D1D4D31EFB}"/>
              </a:ext>
            </a:extLst>
          </p:cNvPr>
          <p:cNvSpPr txBox="1"/>
          <p:nvPr/>
        </p:nvSpPr>
        <p:spPr>
          <a:xfrm>
            <a:off x="2457661" y="1848495"/>
            <a:ext cx="175906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Open sans"/>
                <a:ea typeface="+mn-ea"/>
                <a:cs typeface="+mn-cs"/>
              </a:rPr>
              <a:t>02.</a:t>
            </a:r>
            <a:r>
              <a:rPr kumimoji="0" lang="zh-CN" altLang="en-US" sz="1400" b="1" i="0" u="none" strike="noStrike" kern="1200" cap="none" spc="0" normalizeH="0" baseline="0" noProof="0" dirty="0">
                <a:ln>
                  <a:noFill/>
                </a:ln>
                <a:solidFill>
                  <a:prstClr val="white"/>
                </a:solidFill>
                <a:effectLst/>
                <a:uLnTx/>
                <a:uFillTx/>
                <a:latin typeface="Open sans"/>
                <a:ea typeface="+mn-ea"/>
                <a:cs typeface="+mn-cs"/>
              </a:rPr>
              <a:t>项目背景</a:t>
            </a: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18" name="TextBox 15">
            <a:extLst>
              <a:ext uri="{FF2B5EF4-FFF2-40B4-BE49-F238E27FC236}">
                <a16:creationId xmlns:a16="http://schemas.microsoft.com/office/drawing/2014/main" id="{2DB60FAE-068B-46D0-7D84-FD54F7617B77}"/>
              </a:ext>
            </a:extLst>
          </p:cNvPr>
          <p:cNvSpPr txBox="1"/>
          <p:nvPr/>
        </p:nvSpPr>
        <p:spPr>
          <a:xfrm>
            <a:off x="4420576" y="1891710"/>
            <a:ext cx="189923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Open sans"/>
                <a:ea typeface="+mn-ea"/>
                <a:cs typeface="+mn-cs"/>
              </a:rPr>
              <a:t>03.</a:t>
            </a:r>
            <a:r>
              <a:rPr kumimoji="0" lang="zh-CN" altLang="en-US" sz="1400" b="1" i="0" u="none" strike="noStrike" kern="1200" cap="none" spc="0" normalizeH="0" baseline="0" noProof="0" dirty="0">
                <a:ln>
                  <a:noFill/>
                </a:ln>
                <a:solidFill>
                  <a:prstClr val="white"/>
                </a:solidFill>
                <a:effectLst/>
                <a:uLnTx/>
                <a:uFillTx/>
                <a:latin typeface="Open sans"/>
                <a:ea typeface="+mn-ea"/>
                <a:cs typeface="+mn-cs"/>
              </a:rPr>
              <a:t>市场背景</a:t>
            </a: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19" name="TextBox 16">
            <a:extLst>
              <a:ext uri="{FF2B5EF4-FFF2-40B4-BE49-F238E27FC236}">
                <a16:creationId xmlns:a16="http://schemas.microsoft.com/office/drawing/2014/main" id="{AD8B4694-E06D-81B4-D6CF-73C181C40CDD}"/>
              </a:ext>
            </a:extLst>
          </p:cNvPr>
          <p:cNvSpPr txBox="1"/>
          <p:nvPr/>
        </p:nvSpPr>
        <p:spPr>
          <a:xfrm>
            <a:off x="6582537" y="1831084"/>
            <a:ext cx="161676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Open sans"/>
                <a:ea typeface="+mn-ea"/>
                <a:cs typeface="+mn-cs"/>
              </a:rPr>
              <a:t>04.</a:t>
            </a:r>
            <a:r>
              <a:rPr kumimoji="0" lang="zh-CN" altLang="en-US" sz="1400" b="1" i="0" u="none" strike="noStrike" kern="1200" cap="none" spc="0" normalizeH="0" baseline="0" noProof="0" dirty="0">
                <a:ln>
                  <a:noFill/>
                </a:ln>
                <a:solidFill>
                  <a:prstClr val="white"/>
                </a:solidFill>
                <a:effectLst/>
                <a:uLnTx/>
                <a:uFillTx/>
                <a:latin typeface="Open sans"/>
                <a:ea typeface="+mn-ea"/>
                <a:cs typeface="+mn-cs"/>
              </a:rPr>
              <a:t>行业痛点</a:t>
            </a: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20" name="TextBox 17">
            <a:extLst>
              <a:ext uri="{FF2B5EF4-FFF2-40B4-BE49-F238E27FC236}">
                <a16:creationId xmlns:a16="http://schemas.microsoft.com/office/drawing/2014/main" id="{3EB4B614-91B1-42B7-089A-9C149F504DA5}"/>
              </a:ext>
            </a:extLst>
          </p:cNvPr>
          <p:cNvSpPr txBox="1"/>
          <p:nvPr/>
        </p:nvSpPr>
        <p:spPr>
          <a:xfrm>
            <a:off x="8599949" y="1819389"/>
            <a:ext cx="161676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Open sans"/>
                <a:ea typeface="+mn-ea"/>
                <a:cs typeface="+mn-cs"/>
              </a:rPr>
              <a:t>05.</a:t>
            </a:r>
            <a:r>
              <a:rPr kumimoji="0" lang="zh-CN" altLang="en-US" sz="1400" b="1" i="0" u="none" strike="noStrike" kern="1200" cap="none" spc="0" normalizeH="0" baseline="0" noProof="0" dirty="0">
                <a:ln>
                  <a:noFill/>
                </a:ln>
                <a:solidFill>
                  <a:prstClr val="white"/>
                </a:solidFill>
                <a:effectLst/>
                <a:uLnTx/>
                <a:uFillTx/>
                <a:latin typeface="Open sans"/>
                <a:ea typeface="+mn-ea"/>
                <a:cs typeface="+mn-cs"/>
              </a:rPr>
              <a:t>核心技术</a:t>
            </a: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39" name="Freeform 5">
            <a:extLst>
              <a:ext uri="{FF2B5EF4-FFF2-40B4-BE49-F238E27FC236}">
                <a16:creationId xmlns:a16="http://schemas.microsoft.com/office/drawing/2014/main" id="{D1D7B28C-D37A-C364-9412-FB4BD2CF265C}"/>
              </a:ext>
            </a:extLst>
          </p:cNvPr>
          <p:cNvSpPr/>
          <p:nvPr/>
        </p:nvSpPr>
        <p:spPr bwMode="auto">
          <a:xfrm>
            <a:off x="2890996" y="3162758"/>
            <a:ext cx="1872211" cy="762611"/>
          </a:xfrm>
          <a:custGeom>
            <a:avLst/>
            <a:gdLst>
              <a:gd name="T0" fmla="*/ 1396 w 1396"/>
              <a:gd name="T1" fmla="*/ 272 h 546"/>
              <a:gd name="T2" fmla="*/ 1046 w 1396"/>
              <a:gd name="T3" fmla="*/ 0 h 546"/>
              <a:gd name="T4" fmla="*/ 1046 w 1396"/>
              <a:gd name="T5" fmla="*/ 63 h 546"/>
              <a:gd name="T6" fmla="*/ 0 w 1396"/>
              <a:gd name="T7" fmla="*/ 63 h 546"/>
              <a:gd name="T8" fmla="*/ 268 w 1396"/>
              <a:gd name="T9" fmla="*/ 272 h 546"/>
              <a:gd name="T10" fmla="*/ 0 w 1396"/>
              <a:gd name="T11" fmla="*/ 481 h 546"/>
              <a:gd name="T12" fmla="*/ 1046 w 1396"/>
              <a:gd name="T13" fmla="*/ 481 h 546"/>
              <a:gd name="T14" fmla="*/ 1046 w 1396"/>
              <a:gd name="T15" fmla="*/ 546 h 546"/>
              <a:gd name="T16" fmla="*/ 1396 w 1396"/>
              <a:gd name="T17"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6" h="546">
                <a:moveTo>
                  <a:pt x="1396" y="272"/>
                </a:moveTo>
                <a:lnTo>
                  <a:pt x="1046" y="0"/>
                </a:lnTo>
                <a:lnTo>
                  <a:pt x="1046" y="63"/>
                </a:lnTo>
                <a:lnTo>
                  <a:pt x="0" y="63"/>
                </a:lnTo>
                <a:lnTo>
                  <a:pt x="268" y="272"/>
                </a:lnTo>
                <a:lnTo>
                  <a:pt x="0" y="481"/>
                </a:lnTo>
                <a:lnTo>
                  <a:pt x="1046" y="481"/>
                </a:lnTo>
                <a:lnTo>
                  <a:pt x="1046" y="546"/>
                </a:lnTo>
                <a:lnTo>
                  <a:pt x="1396" y="272"/>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40" name="TextBox 13">
            <a:extLst>
              <a:ext uri="{FF2B5EF4-FFF2-40B4-BE49-F238E27FC236}">
                <a16:creationId xmlns:a16="http://schemas.microsoft.com/office/drawing/2014/main" id="{8EB5D33C-A996-D105-A3FD-B2146E288A2C}"/>
              </a:ext>
            </a:extLst>
          </p:cNvPr>
          <p:cNvSpPr txBox="1"/>
          <p:nvPr/>
        </p:nvSpPr>
        <p:spPr>
          <a:xfrm>
            <a:off x="2880939" y="3373536"/>
            <a:ext cx="19887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noProof="0" dirty="0">
                <a:solidFill>
                  <a:prstClr val="white"/>
                </a:solidFill>
                <a:latin typeface="Open sans"/>
              </a:rPr>
              <a:t>06.</a:t>
            </a:r>
            <a:r>
              <a:rPr lang="zh-CN" altLang="en-US" sz="1400" b="1" noProof="0" dirty="0">
                <a:solidFill>
                  <a:prstClr val="white"/>
                </a:solidFill>
                <a:latin typeface="Open sans"/>
              </a:rPr>
              <a:t>竞品分析</a:t>
            </a: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41" name="Freeform 7">
            <a:extLst>
              <a:ext uri="{FF2B5EF4-FFF2-40B4-BE49-F238E27FC236}">
                <a16:creationId xmlns:a16="http://schemas.microsoft.com/office/drawing/2014/main" id="{E28877DC-8B36-592B-D9E5-F86E4E0201D0}"/>
              </a:ext>
            </a:extLst>
          </p:cNvPr>
          <p:cNvSpPr/>
          <p:nvPr/>
        </p:nvSpPr>
        <p:spPr bwMode="auto">
          <a:xfrm>
            <a:off x="4929038" y="3146119"/>
            <a:ext cx="1729910" cy="762611"/>
          </a:xfrm>
          <a:custGeom>
            <a:avLst/>
            <a:gdLst>
              <a:gd name="T0" fmla="*/ 1399 w 1399"/>
              <a:gd name="T1" fmla="*/ 272 h 546"/>
              <a:gd name="T2" fmla="*/ 1047 w 1399"/>
              <a:gd name="T3" fmla="*/ 0 h 546"/>
              <a:gd name="T4" fmla="*/ 1047 w 1399"/>
              <a:gd name="T5" fmla="*/ 63 h 546"/>
              <a:gd name="T6" fmla="*/ 0 w 1399"/>
              <a:gd name="T7" fmla="*/ 63 h 546"/>
              <a:gd name="T8" fmla="*/ 269 w 1399"/>
              <a:gd name="T9" fmla="*/ 272 h 546"/>
              <a:gd name="T10" fmla="*/ 3 w 1399"/>
              <a:gd name="T11" fmla="*/ 481 h 546"/>
              <a:gd name="T12" fmla="*/ 1047 w 1399"/>
              <a:gd name="T13" fmla="*/ 481 h 546"/>
              <a:gd name="T14" fmla="*/ 1047 w 1399"/>
              <a:gd name="T15" fmla="*/ 546 h 546"/>
              <a:gd name="T16" fmla="*/ 1399 w 1399"/>
              <a:gd name="T17" fmla="*/ 27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9" h="546">
                <a:moveTo>
                  <a:pt x="1399" y="272"/>
                </a:moveTo>
                <a:lnTo>
                  <a:pt x="1047" y="0"/>
                </a:lnTo>
                <a:lnTo>
                  <a:pt x="1047" y="63"/>
                </a:lnTo>
                <a:lnTo>
                  <a:pt x="0" y="63"/>
                </a:lnTo>
                <a:lnTo>
                  <a:pt x="269" y="272"/>
                </a:lnTo>
                <a:lnTo>
                  <a:pt x="3" y="481"/>
                </a:lnTo>
                <a:lnTo>
                  <a:pt x="1047" y="481"/>
                </a:lnTo>
                <a:lnTo>
                  <a:pt x="1047" y="546"/>
                </a:lnTo>
                <a:lnTo>
                  <a:pt x="1399" y="272"/>
                </a:lnTo>
                <a:close/>
              </a:path>
            </a:pathLst>
          </a:custGeom>
          <a:solidFill>
            <a:schemeClr val="accent3"/>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Open sans"/>
              <a:ea typeface="+mn-ea"/>
              <a:cs typeface="+mn-cs"/>
            </a:endParaRPr>
          </a:p>
        </p:txBody>
      </p:sp>
      <p:sp>
        <p:nvSpPr>
          <p:cNvPr id="42" name="TextBox 13">
            <a:extLst>
              <a:ext uri="{FF2B5EF4-FFF2-40B4-BE49-F238E27FC236}">
                <a16:creationId xmlns:a16="http://schemas.microsoft.com/office/drawing/2014/main" id="{3C3BEEC1-55CB-CD53-005B-4763CEDCD040}"/>
              </a:ext>
            </a:extLst>
          </p:cNvPr>
          <p:cNvSpPr txBox="1"/>
          <p:nvPr/>
        </p:nvSpPr>
        <p:spPr>
          <a:xfrm>
            <a:off x="4838624" y="3390174"/>
            <a:ext cx="19887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dirty="0">
                <a:solidFill>
                  <a:prstClr val="white"/>
                </a:solidFill>
                <a:latin typeface="Open sans"/>
              </a:rPr>
              <a:t>07.</a:t>
            </a:r>
            <a:r>
              <a:rPr lang="zh-CN" altLang="en-US" sz="1400" b="1" dirty="0">
                <a:solidFill>
                  <a:prstClr val="white"/>
                </a:solidFill>
                <a:latin typeface="Open sans"/>
              </a:rPr>
              <a:t>技术支持</a:t>
            </a: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44" name="文本框 43">
            <a:extLst>
              <a:ext uri="{FF2B5EF4-FFF2-40B4-BE49-F238E27FC236}">
                <a16:creationId xmlns:a16="http://schemas.microsoft.com/office/drawing/2014/main" id="{EDA32E84-DEB6-17EB-C9C4-9EFAC8D9114B}"/>
              </a:ext>
            </a:extLst>
          </p:cNvPr>
          <p:cNvSpPr txBox="1"/>
          <p:nvPr/>
        </p:nvSpPr>
        <p:spPr>
          <a:xfrm>
            <a:off x="639509" y="168584"/>
            <a:ext cx="1598035" cy="548640"/>
          </a:xfrm>
          <a:prstGeom prst="rect">
            <a:avLst/>
          </a:prstGeom>
          <a:noFill/>
        </p:spPr>
        <p:txBody>
          <a:bodyPr wrap="square" rtlCol="0">
            <a:spAutoFit/>
          </a:bodyPr>
          <a:lstStyle/>
          <a:p>
            <a:r>
              <a:rPr lang="zh-CN" altLang="en-US" sz="2800" b="1" dirty="0">
                <a:solidFill>
                  <a:srgbClr val="0028BE"/>
                </a:solidFill>
                <a:latin typeface="微软雅黑" panose="020B0503020204020204" pitchFamily="34" charset="-122"/>
                <a:ea typeface="微软雅黑" panose="020B0503020204020204" pitchFamily="34" charset="-122"/>
              </a:rPr>
              <a:t>目录</a:t>
            </a: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42091301"/>
      </p:ext>
    </p:extLst>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500" fill="hold"/>
                                        <p:tgtEl>
                                          <p:spTgt spid="15"/>
                                        </p:tgtEl>
                                        <p:attrNameLst>
                                          <p:attrName>ppt_x</p:attrName>
                                        </p:attrNameLst>
                                      </p:cBhvr>
                                      <p:tavLst>
                                        <p:tav tm="0">
                                          <p:val>
                                            <p:strVal val="0-#ppt_w/2"/>
                                          </p:val>
                                        </p:tav>
                                        <p:tav tm="100000">
                                          <p:val>
                                            <p:strVal val="#ppt_x"/>
                                          </p:val>
                                        </p:tav>
                                      </p:tavLst>
                                    </p:anim>
                                    <p:anim calcmode="lin" valueType="num">
                                      <p:cBhvr additive="base">
                                        <p:cTn id="11" dur="500" fill="hold"/>
                                        <p:tgtEl>
                                          <p:spTgt spid="15"/>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50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75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0-#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00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0-#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 presetClass="entr" presetSubtype="8" fill="hold" grpId="0" nodeType="withEffect">
                                  <p:stCondLst>
                                    <p:cond delay="1000"/>
                                  </p:stCondLst>
                                  <p:childTnLst>
                                    <p:set>
                                      <p:cBhvr>
                                        <p:cTn id="49" dur="1" fill="hold">
                                          <p:stCondLst>
                                            <p:cond delay="0"/>
                                          </p:stCondLst>
                                        </p:cTn>
                                        <p:tgtEl>
                                          <p:spTgt spid="39"/>
                                        </p:tgtEl>
                                        <p:attrNameLst>
                                          <p:attrName>style.visibility</p:attrName>
                                        </p:attrNameLst>
                                      </p:cBhvr>
                                      <p:to>
                                        <p:strVal val="visible"/>
                                      </p:to>
                                    </p:set>
                                    <p:anim calcmode="lin" valueType="num">
                                      <p:cBhvr additive="base">
                                        <p:cTn id="50" dur="500" fill="hold"/>
                                        <p:tgtEl>
                                          <p:spTgt spid="39"/>
                                        </p:tgtEl>
                                        <p:attrNameLst>
                                          <p:attrName>ppt_x</p:attrName>
                                        </p:attrNameLst>
                                      </p:cBhvr>
                                      <p:tavLst>
                                        <p:tav tm="0">
                                          <p:val>
                                            <p:strVal val="0-#ppt_w/2"/>
                                          </p:val>
                                        </p:tav>
                                        <p:tav tm="100000">
                                          <p:val>
                                            <p:strVal val="#ppt_x"/>
                                          </p:val>
                                        </p:tav>
                                      </p:tavLst>
                                    </p:anim>
                                    <p:anim calcmode="lin" valueType="num">
                                      <p:cBhvr additive="base">
                                        <p:cTn id="51" dur="500" fill="hold"/>
                                        <p:tgtEl>
                                          <p:spTgt spid="39"/>
                                        </p:tgtEl>
                                        <p:attrNameLst>
                                          <p:attrName>ppt_y</p:attrName>
                                        </p:attrNameLst>
                                      </p:cBhvr>
                                      <p:tavLst>
                                        <p:tav tm="0">
                                          <p:val>
                                            <p:strVal val="#ppt_y"/>
                                          </p:val>
                                        </p:tav>
                                        <p:tav tm="100000">
                                          <p:val>
                                            <p:strVal val="#ppt_y"/>
                                          </p:val>
                                        </p:tav>
                                      </p:tavLst>
                                    </p:anim>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2" presetClass="entr" presetSubtype="8" fill="hold" grpId="0" nodeType="withEffect">
                                  <p:stCondLst>
                                    <p:cond delay="50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fill="hold"/>
                                        <p:tgtEl>
                                          <p:spTgt spid="41"/>
                                        </p:tgtEl>
                                        <p:attrNameLst>
                                          <p:attrName>ppt_x</p:attrName>
                                        </p:attrNameLst>
                                      </p:cBhvr>
                                      <p:tavLst>
                                        <p:tav tm="0">
                                          <p:val>
                                            <p:strVal val="0-#ppt_w/2"/>
                                          </p:val>
                                        </p:tav>
                                        <p:tav tm="100000">
                                          <p:val>
                                            <p:strVal val="#ppt_x"/>
                                          </p:val>
                                        </p:tav>
                                      </p:tavLst>
                                    </p:anim>
                                    <p:anim calcmode="lin" valueType="num">
                                      <p:cBhvr additive="base">
                                        <p:cTn id="59" dur="500" fill="hold"/>
                                        <p:tgtEl>
                                          <p:spTgt spid="41"/>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left)">
                                      <p:cBhvr>
                                        <p:cTn id="6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4" repeatCount="indefinite" fill="hold" display="0">
                  <p:stCondLst>
                    <p:cond delay="indefinite"/>
                  </p:stCondLst>
                  <p:endCondLst>
                    <p:cond evt="onStopAudio" delay="0">
                      <p:tgtEl>
                        <p:sldTgt/>
                      </p:tgtEl>
                    </p:cond>
                  </p:endCondLst>
                </p:cTn>
                <p:tgtEl>
                  <p:spTgt spid="5"/>
                </p:tgtEl>
              </p:cMediaNode>
            </p:audio>
          </p:childTnLst>
        </p:cTn>
      </p:par>
    </p:tnLst>
    <p:bldLst>
      <p:bldP spid="2" grpId="0" animBg="1"/>
      <p:bldP spid="3" grpId="0" animBg="1"/>
      <p:bldP spid="11" grpId="0" animBg="1"/>
      <p:bldP spid="13" grpId="0" animBg="1"/>
      <p:bldP spid="15" grpId="0" animBg="1"/>
      <p:bldP spid="16" grpId="0"/>
      <p:bldP spid="17" grpId="0"/>
      <p:bldP spid="18" grpId="0"/>
      <p:bldP spid="19" grpId="0"/>
      <p:bldP spid="20" grpId="0"/>
      <p:bldP spid="39" grpId="0" animBg="1"/>
      <p:bldP spid="40" grpId="0"/>
      <p:bldP spid="41"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0" y="-13337"/>
            <a:ext cx="12198350" cy="6859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006282" y="829037"/>
            <a:ext cx="8179435" cy="5175159"/>
            <a:chOff x="4042" y="1803"/>
            <a:chExt cx="11339" cy="7174"/>
          </a:xfrm>
        </p:grpSpPr>
        <p:sp>
          <p:nvSpPr>
            <p:cNvPr id="37" name="任意多边形 36"/>
            <p:cNvSpPr/>
            <p:nvPr/>
          </p:nvSpPr>
          <p:spPr>
            <a:xfrm>
              <a:off x="4042" y="1824"/>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12149" y="6561"/>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5525" y="1803"/>
              <a:ext cx="8365" cy="7174"/>
            </a:xfrm>
            <a:custGeom>
              <a:avLst/>
              <a:gdLst>
                <a:gd name="connsiteX0" fmla="*/ 0 w 9503"/>
                <a:gd name="connsiteY0" fmla="*/ 8150 h 8150"/>
                <a:gd name="connsiteX1" fmla="*/ 3135 w 9503"/>
                <a:gd name="connsiteY1" fmla="*/ 24 h 8150"/>
                <a:gd name="connsiteX2" fmla="*/ 9503 w 9503"/>
                <a:gd name="connsiteY2" fmla="*/ 0 h 8150"/>
                <a:gd name="connsiteX3" fmla="*/ 6447 w 9503"/>
                <a:gd name="connsiteY3" fmla="*/ 8148 h 8150"/>
                <a:gd name="connsiteX4" fmla="*/ 0 w 9503"/>
                <a:gd name="connsiteY4" fmla="*/ 8150 h 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 h="8150">
                  <a:moveTo>
                    <a:pt x="0" y="8150"/>
                  </a:moveTo>
                  <a:lnTo>
                    <a:pt x="3135" y="24"/>
                  </a:lnTo>
                  <a:lnTo>
                    <a:pt x="9503" y="0"/>
                  </a:lnTo>
                  <a:lnTo>
                    <a:pt x="6447" y="8148"/>
                  </a:lnTo>
                  <a:lnTo>
                    <a:pt x="0" y="8150"/>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37"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825997" y="217644"/>
            <a:ext cx="5803265" cy="1497965"/>
            <a:chOff x="1793" y="3669"/>
            <a:chExt cx="9139" cy="2359"/>
          </a:xfrm>
        </p:grpSpPr>
        <p:sp>
          <p:nvSpPr>
            <p:cNvPr id="45" name="文本框 15"/>
            <p:cNvSpPr txBox="1">
              <a:spLocks noChangeArrowheads="1"/>
            </p:cNvSpPr>
            <p:nvPr/>
          </p:nvSpPr>
          <p:spPr bwMode="auto">
            <a:xfrm>
              <a:off x="1793" y="3669"/>
              <a:ext cx="43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20000"/>
                </a:lnSpc>
                <a:spcBef>
                  <a:spcPct val="0"/>
                </a:spcBef>
                <a:buFontTx/>
                <a:buNone/>
              </a:pP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6793" y="4538"/>
              <a:ext cx="413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702" y="5510"/>
              <a:ext cx="4230" cy="518"/>
            </a:xfrm>
            <a:prstGeom prst="rect">
              <a:avLst/>
            </a:prstGeom>
            <a:noFill/>
          </p:spPr>
          <p:txBody>
            <a:bodyPr wrap="square" rtlCol="0" anchor="t">
              <a:spAutoFit/>
            </a:bodyPr>
            <a:lstStyle/>
            <a:p>
              <a:pPr algn="l" eaLnBrk="1" hangingPunct="1">
                <a:lnSpc>
                  <a:spcPct val="120000"/>
                </a:lnSpc>
                <a:spcBef>
                  <a:spcPct val="0"/>
                </a:spcBef>
                <a:buFontTx/>
                <a:buNone/>
              </a:pPr>
              <a:endParaRPr lang="zh-CN" altLang="en-US" sz="1400" dirty="0">
                <a:solidFill>
                  <a:schemeClr val="bg1">
                    <a:lumMod val="75000"/>
                  </a:schemeClr>
                </a:solidFill>
                <a:latin typeface="微软雅黑" panose="020B0503020204020204" pitchFamily="34" charset="-122"/>
                <a:ea typeface="微软雅黑" panose="020B0503020204020204" pitchFamily="34" charset="-122"/>
                <a:sym typeface="+mn-ea"/>
              </a:endParaRPr>
            </a:p>
          </p:txBody>
        </p:sp>
      </p:grpSp>
      <p:sp>
        <p:nvSpPr>
          <p:cNvPr id="35" name="文本框 14"/>
          <p:cNvSpPr txBox="1">
            <a:spLocks noChangeArrowheads="1"/>
          </p:cNvSpPr>
          <p:nvPr/>
        </p:nvSpPr>
        <p:spPr bwMode="auto">
          <a:xfrm>
            <a:off x="-900375" y="59596"/>
            <a:ext cx="48768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400" i="1" dirty="0">
                <a:solidFill>
                  <a:srgbClr val="0028BE"/>
                </a:solidFill>
                <a:latin typeface="微软雅黑 Light" panose="020B0502040204020203" charset="-122"/>
                <a:ea typeface="微软雅黑 Light" panose="020B0502040204020203" charset="-122"/>
              </a:rPr>
              <a:t>01.</a:t>
            </a:r>
            <a:r>
              <a:rPr lang="zh-CN" altLang="en-US" sz="4400" i="1" dirty="0">
                <a:solidFill>
                  <a:srgbClr val="0028BE"/>
                </a:solidFill>
                <a:latin typeface="微软雅黑 Light" panose="020B0502040204020203" charset="-122"/>
                <a:ea typeface="微软雅黑 Light" panose="020B0502040204020203" charset="-122"/>
              </a:rPr>
              <a:t>项目概述</a:t>
            </a:r>
            <a:endParaRPr lang="en-US" altLang="zh-CN" sz="4400" i="1" dirty="0">
              <a:solidFill>
                <a:srgbClr val="0028BE"/>
              </a:solidFill>
              <a:latin typeface="微软雅黑 Light" panose="020B0502040204020203" charset="-122"/>
              <a:ea typeface="微软雅黑 Light" panose="020B0502040204020203" charset="-122"/>
            </a:endParaRPr>
          </a:p>
        </p:txBody>
      </p:sp>
      <p:sp>
        <p:nvSpPr>
          <p:cNvPr id="2" name="文本框 1">
            <a:extLst>
              <a:ext uri="{FF2B5EF4-FFF2-40B4-BE49-F238E27FC236}">
                <a16:creationId xmlns:a16="http://schemas.microsoft.com/office/drawing/2014/main" id="{6751578C-CB60-7435-4E81-4D39B8A80CCC}"/>
              </a:ext>
            </a:extLst>
          </p:cNvPr>
          <p:cNvSpPr txBox="1"/>
          <p:nvPr/>
        </p:nvSpPr>
        <p:spPr>
          <a:xfrm>
            <a:off x="720780" y="1160146"/>
            <a:ext cx="10837984" cy="535531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、产品介绍</a:t>
            </a:r>
          </a:p>
          <a:p>
            <a:r>
              <a:rPr lang="zh-CN" altLang="en-US" dirty="0">
                <a:latin typeface="微软雅黑" panose="020B0503020204020204" pitchFamily="34" charset="-122"/>
                <a:ea typeface="微软雅黑" panose="020B0503020204020204" pitchFamily="34" charset="-122"/>
              </a:rPr>
              <a:t>基于人工智能的机器自动化水质监测产品可以广泛应用于供水和排水系统、工业过程智能监测、环境监测等领域，帮助用户实现实时、准确的水质监测和管理。基于人工智能的机器自动化水质</a:t>
            </a:r>
            <a:r>
              <a:rPr lang="zh-CN" altLang="en-US" dirty="0">
                <a:solidFill>
                  <a:schemeClr val="accent6"/>
                </a:solidFill>
                <a:latin typeface="微软雅黑" panose="020B0503020204020204" pitchFamily="34" charset="-122"/>
                <a:ea typeface="微软雅黑" panose="020B0503020204020204" pitchFamily="34" charset="-122"/>
              </a:rPr>
              <a:t>检测</a:t>
            </a:r>
            <a:r>
              <a:rPr lang="zh-CN" altLang="en-US" dirty="0">
                <a:latin typeface="微软雅黑" panose="020B0503020204020204" pitchFamily="34" charset="-122"/>
                <a:ea typeface="微软雅黑" panose="020B0503020204020204" pitchFamily="34" charset="-122"/>
              </a:rPr>
              <a:t>利用</a:t>
            </a:r>
            <a:r>
              <a:rPr lang="zh-CN" altLang="en-US" b="1" dirty="0">
                <a:solidFill>
                  <a:srgbClr val="FF0000"/>
                </a:solidFill>
                <a:latin typeface="微软雅黑" panose="020B0503020204020204" pitchFamily="34" charset="-122"/>
                <a:ea typeface="微软雅黑" panose="020B0503020204020204" pitchFamily="34" charset="-122"/>
              </a:rPr>
              <a:t>卷积神经网络</a:t>
            </a:r>
            <a:r>
              <a:rPr lang="en-US" altLang="zh-CN" b="1" dirty="0">
                <a:solidFill>
                  <a:srgbClr val="FF0000"/>
                </a:solidFill>
                <a:latin typeface="微软雅黑" panose="020B0503020204020204" pitchFamily="34" charset="-122"/>
                <a:ea typeface="微软雅黑" panose="020B0503020204020204" pitchFamily="34" charset="-122"/>
              </a:rPr>
              <a:t>(CNN)</a:t>
            </a:r>
            <a:r>
              <a:rPr lang="zh-CN" altLang="en-US" dirty="0">
                <a:latin typeface="微软雅黑" panose="020B0503020204020204" pitchFamily="34" charset="-122"/>
                <a:ea typeface="微软雅黑" panose="020B0503020204020204" pitchFamily="34" charset="-122"/>
              </a:rPr>
              <a:t>对数据进行</a:t>
            </a:r>
            <a:r>
              <a:rPr lang="zh-CN" altLang="en-US" dirty="0">
                <a:solidFill>
                  <a:schemeClr val="accent6"/>
                </a:solidFill>
                <a:latin typeface="微软雅黑" panose="020B0503020204020204" pitchFamily="34" charset="-122"/>
                <a:ea typeface="微软雅黑" panose="020B0503020204020204" pitchFamily="34" charset="-122"/>
              </a:rPr>
              <a:t>特征提取</a:t>
            </a:r>
            <a:r>
              <a:rPr lang="zh-CN" altLang="en-US" dirty="0">
                <a:latin typeface="微软雅黑" panose="020B0503020204020204" pitchFamily="34" charset="-122"/>
                <a:ea typeface="微软雅黑" panose="020B0503020204020204" pitchFamily="34" charset="-122"/>
              </a:rPr>
              <a:t>，</a:t>
            </a:r>
            <a:r>
              <a:rPr lang="zh-CN" altLang="en-US" dirty="0">
                <a:solidFill>
                  <a:schemeClr val="accent6"/>
                </a:solidFill>
                <a:latin typeface="微软雅黑" panose="020B0503020204020204" pitchFamily="34" charset="-122"/>
                <a:ea typeface="微软雅黑" panose="020B0503020204020204" pitchFamily="34" charset="-122"/>
              </a:rPr>
              <a:t>再通过</a:t>
            </a:r>
            <a:r>
              <a:rPr lang="zh-CN" altLang="zh-CN" dirty="0">
                <a:latin typeface="微软雅黑" panose="020B0503020204020204" pitchFamily="34" charset="-122"/>
                <a:ea typeface="微软雅黑" panose="020B0503020204020204" pitchFamily="34" charset="-122"/>
              </a:rPr>
              <a:t>基于最小二乘及熵值加权改进的</a:t>
            </a:r>
            <a:r>
              <a:rPr lang="en-US" altLang="zh-CN" b="1" dirty="0">
                <a:solidFill>
                  <a:srgbClr val="FF0000"/>
                </a:solidFill>
                <a:latin typeface="微软雅黑" panose="020B0503020204020204" pitchFamily="34" charset="-122"/>
                <a:ea typeface="微软雅黑" panose="020B0503020204020204" pitchFamily="34" charset="-122"/>
              </a:rPr>
              <a:t>SVM</a:t>
            </a:r>
            <a:r>
              <a:rPr lang="zh-CN" altLang="zh-CN" b="1" dirty="0">
                <a:solidFill>
                  <a:srgbClr val="FF0000"/>
                </a:solidFill>
                <a:latin typeface="微软雅黑" panose="020B0503020204020204" pitchFamily="34" charset="-122"/>
                <a:ea typeface="微软雅黑" panose="020B0503020204020204" pitchFamily="34" charset="-122"/>
              </a:rPr>
              <a:t>算法</a:t>
            </a:r>
            <a:r>
              <a:rPr lang="zh-CN" altLang="en-US" dirty="0">
                <a:latin typeface="微软雅黑" panose="020B0503020204020204" pitchFamily="34" charset="-122"/>
                <a:ea typeface="微软雅黑" panose="020B0503020204020204" pitchFamily="34" charset="-122"/>
              </a:rPr>
              <a:t>进行</a:t>
            </a:r>
            <a:r>
              <a:rPr lang="zh-CN" altLang="en-US" dirty="0">
                <a:solidFill>
                  <a:schemeClr val="accent6"/>
                </a:solidFill>
                <a:latin typeface="微软雅黑" panose="020B0503020204020204" pitchFamily="34" charset="-122"/>
                <a:ea typeface="微软雅黑" panose="020B0503020204020204" pitchFamily="34" charset="-122"/>
              </a:rPr>
              <a:t>污染度分类，最后</a:t>
            </a:r>
            <a:r>
              <a:rPr lang="zh-CN" altLang="zh-CN" dirty="0">
                <a:latin typeface="微软雅黑" panose="020B0503020204020204" pitchFamily="34" charset="-122"/>
                <a:ea typeface="微软雅黑" panose="020B0503020204020204" pitchFamily="34" charset="-122"/>
              </a:rPr>
              <a:t>结合</a:t>
            </a:r>
            <a:r>
              <a:rPr lang="zh-CN" altLang="en-US" b="1" dirty="0">
                <a:solidFill>
                  <a:srgbClr val="FF0000"/>
                </a:solidFill>
                <a:latin typeface="微软雅黑" panose="020B0503020204020204" pitchFamily="34" charset="-122"/>
                <a:ea typeface="微软雅黑" panose="020B0503020204020204" pitchFamily="34" charset="-122"/>
              </a:rPr>
              <a:t>水下传感器</a:t>
            </a:r>
            <a:r>
              <a:rPr lang="zh-CN" altLang="zh-CN" dirty="0">
                <a:latin typeface="微软雅黑" panose="020B0503020204020204" pitchFamily="34" charset="-122"/>
                <a:ea typeface="微软雅黑" panose="020B0503020204020204" pitchFamily="34" charset="-122"/>
              </a:rPr>
              <a:t>，采用</a:t>
            </a:r>
            <a:r>
              <a:rPr lang="zh-CN" altLang="zh-CN" b="1" dirty="0">
                <a:solidFill>
                  <a:srgbClr val="FF0000"/>
                </a:solidFill>
                <a:latin typeface="微软雅黑" panose="020B0503020204020204" pitchFamily="34" charset="-122"/>
                <a:ea typeface="微软雅黑" panose="020B0503020204020204" pitchFamily="34" charset="-122"/>
              </a:rPr>
              <a:t>多节点中继器</a:t>
            </a:r>
            <a:r>
              <a:rPr lang="zh-CN" altLang="zh-CN" dirty="0">
                <a:latin typeface="微软雅黑" panose="020B0503020204020204" pitchFamily="34" charset="-122"/>
                <a:ea typeface="微软雅黑" panose="020B0503020204020204" pitchFamily="34" charset="-122"/>
              </a:rPr>
              <a:t>的局域网络和北斗卫星通信对</a:t>
            </a:r>
            <a:r>
              <a:rPr lang="zh-CN" altLang="en-US" dirty="0">
                <a:latin typeface="微软雅黑" panose="020B0503020204020204" pitchFamily="34" charset="-122"/>
                <a:ea typeface="微软雅黑" panose="020B0503020204020204" pitchFamily="34" charset="-122"/>
              </a:rPr>
              <a:t>海洋污染</a:t>
            </a:r>
            <a:r>
              <a:rPr lang="zh-CN" altLang="zh-CN" dirty="0">
                <a:latin typeface="微软雅黑" panose="020B0503020204020204" pitchFamily="34" charset="-122"/>
                <a:ea typeface="微软雅黑" panose="020B0503020204020204" pitchFamily="34" charset="-122"/>
              </a:rPr>
              <a:t>的</a:t>
            </a:r>
            <a:r>
              <a:rPr lang="zh-CN" altLang="zh-CN" b="1" dirty="0">
                <a:solidFill>
                  <a:srgbClr val="FF0000"/>
                </a:solidFill>
                <a:latin typeface="微软雅黑" panose="020B0503020204020204" pitchFamily="34" charset="-122"/>
                <a:ea typeface="微软雅黑" panose="020B0503020204020204" pitchFamily="34" charset="-122"/>
              </a:rPr>
              <a:t>预警</a:t>
            </a:r>
            <a:r>
              <a:rPr lang="zh-CN" altLang="zh-CN"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报警</a:t>
            </a:r>
            <a:r>
              <a:rPr lang="zh-CN" altLang="zh-CN" dirty="0">
                <a:latin typeface="微软雅黑" panose="020B0503020204020204" pitchFamily="34" charset="-122"/>
                <a:ea typeface="微软雅黑" panose="020B0503020204020204" pitchFamily="34" charset="-122"/>
              </a:rPr>
              <a:t>以及</a:t>
            </a:r>
            <a:r>
              <a:rPr lang="zh-CN" altLang="en-US" dirty="0">
                <a:latin typeface="微软雅黑" panose="020B0503020204020204" pitchFamily="34" charset="-122"/>
                <a:ea typeface="微软雅黑" panose="020B0503020204020204" pitchFamily="34" charset="-122"/>
              </a:rPr>
              <a:t>污染源</a:t>
            </a:r>
            <a:r>
              <a:rPr lang="zh-CN" altLang="zh-CN" b="1" dirty="0">
                <a:solidFill>
                  <a:srgbClr val="FF0000"/>
                </a:solidFill>
                <a:latin typeface="微软雅黑" panose="020B0503020204020204" pitchFamily="34" charset="-122"/>
                <a:ea typeface="微软雅黑" panose="020B0503020204020204" pitchFamily="34" charset="-122"/>
              </a:rPr>
              <a:t>定位</a:t>
            </a:r>
            <a:r>
              <a:rPr lang="zh-CN" altLang="en-US" dirty="0">
                <a:latin typeface="微软雅黑" panose="020B0503020204020204" pitchFamily="34" charset="-122"/>
                <a:ea typeface="微软雅黑" panose="020B0503020204020204" pitchFamily="34" charset="-122"/>
              </a:rPr>
              <a:t>的一个</a:t>
            </a:r>
            <a:r>
              <a:rPr lang="zh-CN" altLang="zh-CN" dirty="0">
                <a:latin typeface="微软雅黑" panose="020B0503020204020204" pitchFamily="34" charset="-122"/>
                <a:ea typeface="微软雅黑" panose="020B0503020204020204" pitchFamily="34" charset="-122"/>
              </a:rPr>
              <a:t>监控平台</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、产品特点</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基于人工智能的机器自动化水质监测产品具有许多特点，以下是其中一些重要的特点：</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）准确性：基于人工智能的机器自动化水质监测产品利用先进的传感器技术和数据分析算法，能够提供准确的测量结果。这些产品能够识别和消除传感器误差，并采用校准和校正方法来确保测量结果的精确性。（</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数据分析和预测：这些产品不仅可以收集水质数据，还能利用人工智能和机器学习算法对数据进行分析和预测。它们可以识别异常事件、趋势变化和潜在问题，并提供预测性的分析，帮助用户采取适当的措施来管理水质。</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）自动报警和警示：基于人工智能的机器自动化水质监测产品能够自动识别超过预设阈值的水质问题，并发出报警和警示。这使用户能够及时采取行动，以防止进一步的水质损害或健康风险。</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）自动化和智能化：基于人工智能的机器自动化水质监测产品具有自动化和智能化的特点。它们能够自动进行采样、分析和数据处理，减少人工干预和错误，并提高监测效率和可靠性。</a:t>
            </a:r>
          </a:p>
          <a:p>
            <a:endParaRPr lang="zh-CN" altLang="en-US"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a:extLst>
              <a:ext uri="{FF2B5EF4-FFF2-40B4-BE49-F238E27FC236}">
                <a16:creationId xmlns:a16="http://schemas.microsoft.com/office/drawing/2014/main" id="{08B8B2A0-CD70-BF62-1170-38D7DF677F83}"/>
              </a:ext>
            </a:extLst>
          </p:cNvPr>
          <p:cNvSpPr txBox="1">
            <a:spLocks noChangeArrowheads="1"/>
          </p:cNvSpPr>
          <p:nvPr/>
        </p:nvSpPr>
        <p:spPr bwMode="auto">
          <a:xfrm>
            <a:off x="-534615" y="100290"/>
            <a:ext cx="43102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400" i="1" dirty="0">
                <a:solidFill>
                  <a:srgbClr val="0028BE"/>
                </a:solidFill>
                <a:latin typeface="微软雅黑 Light" panose="020B0502040204020203" charset="-122"/>
                <a:ea typeface="微软雅黑 Light" panose="020B0502040204020203" charset="-122"/>
              </a:rPr>
              <a:t>02.</a:t>
            </a:r>
            <a:r>
              <a:rPr lang="zh-CN" altLang="en-US" sz="4400" i="1" dirty="0">
                <a:solidFill>
                  <a:srgbClr val="0028BE"/>
                </a:solidFill>
                <a:latin typeface="微软雅黑 Light" panose="020B0502040204020203" charset="-122"/>
                <a:ea typeface="微软雅黑 Light" panose="020B0502040204020203" charset="-122"/>
              </a:rPr>
              <a:t>项目背景</a:t>
            </a:r>
            <a:endParaRPr lang="en-US" altLang="zh-CN" sz="4400" i="1" dirty="0">
              <a:solidFill>
                <a:srgbClr val="0028BE"/>
              </a:solidFill>
              <a:latin typeface="微软雅黑 Light" panose="020B0502040204020203" charset="-122"/>
              <a:ea typeface="微软雅黑 Light" panose="020B0502040204020203" charset="-122"/>
            </a:endParaRPr>
          </a:p>
        </p:txBody>
      </p:sp>
      <p:sp>
        <p:nvSpPr>
          <p:cNvPr id="6" name="文本框 5">
            <a:extLst>
              <a:ext uri="{FF2B5EF4-FFF2-40B4-BE49-F238E27FC236}">
                <a16:creationId xmlns:a16="http://schemas.microsoft.com/office/drawing/2014/main" id="{29013201-AC3E-2F8D-302A-D7F3EFF24947}"/>
              </a:ext>
            </a:extLst>
          </p:cNvPr>
          <p:cNvSpPr txBox="1"/>
          <p:nvPr/>
        </p:nvSpPr>
        <p:spPr>
          <a:xfrm>
            <a:off x="6340218" y="979275"/>
            <a:ext cx="5095643" cy="535531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我国有</a:t>
            </a:r>
            <a:r>
              <a:rPr lang="en-US" altLang="zh-CN" dirty="0">
                <a:latin typeface="微软雅黑" panose="020B0503020204020204" pitchFamily="34" charset="-122"/>
                <a:ea typeface="微软雅黑" panose="020B0503020204020204" pitchFamily="34" charset="-122"/>
              </a:rPr>
              <a:t>18000</a:t>
            </a:r>
            <a:r>
              <a:rPr lang="zh-CN" altLang="en-US" dirty="0">
                <a:latin typeface="微软雅黑" panose="020B0503020204020204" pitchFamily="34" charset="-122"/>
                <a:ea typeface="微软雅黑" panose="020B0503020204020204" pitchFamily="34" charset="-122"/>
              </a:rPr>
              <a:t>公里海岸线，由于经济的发展，导致近海城市的污水排放成为严重的水质污染源，因此实时监测水质、了解水质情况对于海洋环境的可持续发展至关重要。随着生态环境监测网络的发展和水质网格化监测的推广，水环境监测站需要进行更密集的布点，以满足污染溯源、水质预警、河长考核等大数据应用需求。但目前的水质监测主要是针对入海口的监测阶段，并且常规水质监测站占地面积大、基建投入高、数据的采集间隔期较长，难以适应环境监测新形势下的应用需求。 </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海洋保卫者监测平台通过人工智能、物联网以及云计算等技术，实现远程现场数据实时网络传输，基于</a:t>
            </a:r>
            <a:r>
              <a:rPr lang="zh-CN" altLang="en-US" b="1" dirty="0">
                <a:solidFill>
                  <a:srgbClr val="FF0000"/>
                </a:solidFill>
                <a:latin typeface="微软雅黑" panose="020B0503020204020204" pitchFamily="34" charset="-122"/>
                <a:ea typeface="微软雅黑" panose="020B0503020204020204" pitchFamily="34" charset="-122"/>
              </a:rPr>
              <a:t>采集的海洋环境数据</a:t>
            </a:r>
            <a:r>
              <a:rPr lang="zh-CN" altLang="en-US" dirty="0">
                <a:latin typeface="微软雅黑" panose="020B0503020204020204" pitchFamily="34" charset="-122"/>
                <a:ea typeface="微软雅黑" panose="020B0503020204020204" pitchFamily="34" charset="-122"/>
              </a:rPr>
              <a:t>，依据相关监测规范与评价分析模型生成各类海洋信息产品，可对重点海洋环境参数、海域环境状况、海洋功能区环境状况进行综合评估，对海洋灾害风险等级进行</a:t>
            </a:r>
            <a:r>
              <a:rPr lang="zh-CN" altLang="en-US" b="1" dirty="0">
                <a:solidFill>
                  <a:srgbClr val="FF0000"/>
                </a:solidFill>
                <a:latin typeface="微软雅黑" panose="020B0503020204020204" pitchFamily="34" charset="-122"/>
                <a:ea typeface="微软雅黑" panose="020B0503020204020204" pitchFamily="34" charset="-122"/>
              </a:rPr>
              <a:t>评价预警</a:t>
            </a:r>
            <a:r>
              <a:rPr lang="zh-CN" altLang="en-US" dirty="0">
                <a:latin typeface="微软雅黑" panose="020B0503020204020204" pitchFamily="34" charset="-122"/>
                <a:ea typeface="微软雅黑" panose="020B0503020204020204" pitchFamily="34" charset="-122"/>
              </a:rPr>
              <a:t>等。</a:t>
            </a:r>
          </a:p>
        </p:txBody>
      </p:sp>
      <p:pic>
        <p:nvPicPr>
          <p:cNvPr id="9" name="图片 8">
            <a:extLst>
              <a:ext uri="{FF2B5EF4-FFF2-40B4-BE49-F238E27FC236}">
                <a16:creationId xmlns:a16="http://schemas.microsoft.com/office/drawing/2014/main" id="{050033C8-095E-B114-968E-F125B5E4D8C5}"/>
              </a:ext>
            </a:extLst>
          </p:cNvPr>
          <p:cNvPicPr>
            <a:picLocks noChangeAspect="1"/>
          </p:cNvPicPr>
          <p:nvPr/>
        </p:nvPicPr>
        <p:blipFill>
          <a:blip r:embed="rId3"/>
          <a:stretch>
            <a:fillRect/>
          </a:stretch>
        </p:blipFill>
        <p:spPr>
          <a:xfrm>
            <a:off x="425099" y="1575415"/>
            <a:ext cx="5670901" cy="4163032"/>
          </a:xfrm>
          <a:prstGeom prst="rect">
            <a:avLst/>
          </a:prstGeom>
        </p:spPr>
      </p:pic>
    </p:spTree>
  </p:cSld>
  <p:clrMapOvr>
    <a:masterClrMapping/>
  </p:clrMapOvr>
  <p:transition spd="slow" advClick="0" advTm="2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a:extLst>
              <a:ext uri="{FF2B5EF4-FFF2-40B4-BE49-F238E27FC236}">
                <a16:creationId xmlns:a16="http://schemas.microsoft.com/office/drawing/2014/main" id="{08B8B2A0-CD70-BF62-1170-38D7DF677F83}"/>
              </a:ext>
            </a:extLst>
          </p:cNvPr>
          <p:cNvSpPr txBox="1">
            <a:spLocks noChangeArrowheads="1"/>
          </p:cNvSpPr>
          <p:nvPr/>
        </p:nvSpPr>
        <p:spPr bwMode="auto">
          <a:xfrm>
            <a:off x="-534615" y="100290"/>
            <a:ext cx="43102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400" i="1" dirty="0">
                <a:solidFill>
                  <a:srgbClr val="0028BE"/>
                </a:solidFill>
                <a:latin typeface="微软雅黑 Light" panose="020B0502040204020203" charset="-122"/>
                <a:ea typeface="微软雅黑 Light" panose="020B0502040204020203" charset="-122"/>
              </a:rPr>
              <a:t>03.</a:t>
            </a:r>
            <a:r>
              <a:rPr lang="zh-CN" altLang="en-US" sz="4400" i="1" dirty="0">
                <a:solidFill>
                  <a:srgbClr val="0028BE"/>
                </a:solidFill>
                <a:latin typeface="微软雅黑 Light" panose="020B0502040204020203" charset="-122"/>
                <a:ea typeface="微软雅黑 Light" panose="020B0502040204020203" charset="-122"/>
              </a:rPr>
              <a:t>市场背景</a:t>
            </a:r>
            <a:endParaRPr lang="en-US" altLang="zh-CN" sz="4400" i="1" dirty="0">
              <a:solidFill>
                <a:srgbClr val="0028BE"/>
              </a:solidFill>
              <a:latin typeface="微软雅黑 Light" panose="020B0502040204020203" charset="-122"/>
              <a:ea typeface="微软雅黑 Light" panose="020B0502040204020203" charset="-122"/>
            </a:endParaRPr>
          </a:p>
        </p:txBody>
      </p:sp>
      <p:sp>
        <p:nvSpPr>
          <p:cNvPr id="6" name="文本框 5">
            <a:extLst>
              <a:ext uri="{FF2B5EF4-FFF2-40B4-BE49-F238E27FC236}">
                <a16:creationId xmlns:a16="http://schemas.microsoft.com/office/drawing/2014/main" id="{29013201-AC3E-2F8D-302A-D7F3EFF24947}"/>
              </a:ext>
            </a:extLst>
          </p:cNvPr>
          <p:cNvSpPr txBox="1"/>
          <p:nvPr/>
        </p:nvSpPr>
        <p:spPr>
          <a:xfrm>
            <a:off x="6316772" y="768260"/>
            <a:ext cx="5095643" cy="6001643"/>
          </a:xfrm>
          <a:prstGeom prst="rect">
            <a:avLst/>
          </a:prstGeom>
          <a:noFill/>
        </p:spPr>
        <p:txBody>
          <a:bodyPr wrap="square" rtlCol="0">
            <a:spAutoFit/>
          </a:bodyPr>
          <a:lstStyle/>
          <a:p>
            <a:pPr indent="304800" algn="just"/>
            <a:r>
              <a:rPr lang="en-US" altLang="zh-CN" sz="16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水质监测是保护水资源和人类健康的重要任务之一。传统的水质监测方法通常需要人工采样和实验室分析，这种方式耗时、费力且成本较高。随着人工智能技术的发展，基于人工智能的机器自动化水质监测逐渐成为一种趋势和需求。市场背景方面，以下几个因素推动了基于人工智能的机器自动化水质监测的发展：</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环境保护需求增加</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：随着全球人口的增长和工业化进程的加快，水资源的污染和短缺问题日益突出。政府和社会对水质监测的需求不断增加，以确保水资源的可持续利用和环境保护。</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技术进步和成本下降</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：人工智能技术的快速发展和成本的降低，使得机器自动化水质监测成为可能。传感器技术、数据处理算法和云计算等方面的进步，为实时监测和分析水质提供了更高效、准确和经济的手段。</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自动化需求和效益提升</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：传统的水质监测方法需要人工采样和实验室分析，耗费人力、时间和资源。而基于人工智能的机器自动化水质监测可以实现实时监测、远程操作和数据分析，大大提高了效率和准确性，减少了人为误差。</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数据驱动决策</a:t>
            </a:r>
            <a:r>
              <a:rPr lang="zh-CN" altLang="zh-CN" sz="16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：随着大数据和人工智能的结合，水质监测数据可以被收集、分析和利用，为决策者提供更准确的信息和预测。这有助于及时发现水质问题、采取相应的措施，并优化水资源管理和保护策略。</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94636DC9-729A-1094-0178-F5007742EC23}"/>
              </a:ext>
            </a:extLst>
          </p:cNvPr>
          <p:cNvPicPr>
            <a:picLocks noChangeAspect="1"/>
          </p:cNvPicPr>
          <p:nvPr/>
        </p:nvPicPr>
        <p:blipFill>
          <a:blip r:embed="rId3"/>
          <a:stretch>
            <a:fillRect/>
          </a:stretch>
        </p:blipFill>
        <p:spPr>
          <a:xfrm>
            <a:off x="427471" y="1817276"/>
            <a:ext cx="5495234" cy="3522586"/>
          </a:xfrm>
          <a:prstGeom prst="rect">
            <a:avLst/>
          </a:prstGeom>
        </p:spPr>
      </p:pic>
    </p:spTree>
    <p:extLst>
      <p:ext uri="{BB962C8B-B14F-4D97-AF65-F5344CB8AC3E}">
        <p14:creationId xmlns:p14="http://schemas.microsoft.com/office/powerpoint/2010/main" val="2699135805"/>
      </p:ext>
    </p:extLst>
  </p:cSld>
  <p:clrMapOvr>
    <a:masterClrMapping/>
  </p:clrMapOvr>
  <p:transition spd="slow" advClick="0" advTm="2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a:extLst>
              <a:ext uri="{FF2B5EF4-FFF2-40B4-BE49-F238E27FC236}">
                <a16:creationId xmlns:a16="http://schemas.microsoft.com/office/drawing/2014/main" id="{08B8B2A0-CD70-BF62-1170-38D7DF677F83}"/>
              </a:ext>
            </a:extLst>
          </p:cNvPr>
          <p:cNvSpPr txBox="1">
            <a:spLocks noChangeArrowheads="1"/>
          </p:cNvSpPr>
          <p:nvPr/>
        </p:nvSpPr>
        <p:spPr bwMode="auto">
          <a:xfrm>
            <a:off x="-534615" y="100290"/>
            <a:ext cx="43102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400" i="1" dirty="0">
                <a:solidFill>
                  <a:srgbClr val="0028BE"/>
                </a:solidFill>
                <a:latin typeface="微软雅黑 Light" panose="020B0502040204020203" charset="-122"/>
                <a:ea typeface="微软雅黑 Light" panose="020B0502040204020203" charset="-122"/>
              </a:rPr>
              <a:t>04.</a:t>
            </a:r>
            <a:r>
              <a:rPr lang="zh-CN" altLang="en-US" sz="4400" i="1" dirty="0">
                <a:solidFill>
                  <a:srgbClr val="0028BE"/>
                </a:solidFill>
                <a:latin typeface="微软雅黑 Light" panose="020B0502040204020203" charset="-122"/>
                <a:ea typeface="微软雅黑 Light" panose="020B0502040204020203" charset="-122"/>
              </a:rPr>
              <a:t>行业痛点</a:t>
            </a:r>
            <a:endParaRPr lang="en-US" altLang="zh-CN" sz="4400" i="1" dirty="0">
              <a:solidFill>
                <a:srgbClr val="0028BE"/>
              </a:solidFill>
              <a:latin typeface="微软雅黑 Light" panose="020B0502040204020203" charset="-122"/>
              <a:ea typeface="微软雅黑 Light" panose="020B0502040204020203" charset="-122"/>
            </a:endParaRPr>
          </a:p>
        </p:txBody>
      </p:sp>
      <p:sp>
        <p:nvSpPr>
          <p:cNvPr id="2" name="文本框 1">
            <a:extLst>
              <a:ext uri="{FF2B5EF4-FFF2-40B4-BE49-F238E27FC236}">
                <a16:creationId xmlns:a16="http://schemas.microsoft.com/office/drawing/2014/main" id="{8D6DB4A4-4CE1-B413-992F-C3A4550357B3}"/>
              </a:ext>
            </a:extLst>
          </p:cNvPr>
          <p:cNvSpPr txBox="1"/>
          <p:nvPr/>
        </p:nvSpPr>
        <p:spPr>
          <a:xfrm>
            <a:off x="785446" y="1043353"/>
            <a:ext cx="10492154" cy="5632311"/>
          </a:xfrm>
          <a:prstGeom prst="rect">
            <a:avLst/>
          </a:prstGeom>
          <a:noFill/>
        </p:spPr>
        <p:txBody>
          <a:bodyPr wrap="square" rtlCol="0">
            <a:spAutoFit/>
          </a:bodyPr>
          <a:lstStyle/>
          <a:p>
            <a:pPr marL="342900" lvl="0" indent="-342900">
              <a:spcBef>
                <a:spcPts val="1200"/>
              </a:spcBef>
              <a:spcAft>
                <a:spcPts val="1200"/>
              </a:spcAft>
              <a:tabLst>
                <a:tab pos="457200" algn="l"/>
              </a:tabLst>
            </a:pPr>
            <a:r>
              <a:rPr lang="en-US" altLang="zh-CN" sz="1800"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1</a:t>
            </a:r>
            <a:r>
              <a:rPr lang="en-US"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大量数据处理：传统的水质监测方法可能会产生大量的监测数据，而手动处理这些数据可能非常耗时且容易出错。人工智能技术可以应用于数据分析和处理，通过建立</a:t>
            </a:r>
            <a:r>
              <a:rPr lang="zh-CN" altLang="zh-CN" sz="1800" b="1" dirty="0">
                <a:solidFill>
                  <a:srgbClr val="FF0000"/>
                </a:solidFill>
                <a:effectLst/>
                <a:latin typeface="Noto Sans" panose="020B0502040504020204" pitchFamily="34" charset="0"/>
                <a:ea typeface="宋体" panose="02010600030101010101" pitchFamily="2" charset="-122"/>
                <a:cs typeface="Noto Sans" panose="020B0502040504020204" pitchFamily="34" charset="0"/>
              </a:rPr>
              <a:t>模型和算法</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，实现自动化的数据处理和分析，提高效率和准确性。</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Bef>
                <a:spcPts val="1200"/>
              </a:spcBef>
              <a:spcAft>
                <a:spcPts val="1200"/>
              </a:spcAft>
              <a:tabLst>
                <a:tab pos="457200" algn="l"/>
              </a:tabLst>
            </a:pPr>
            <a:r>
              <a:rPr lang="en-US"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2.</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实时监测和预警：传统的水质监测方法通常是周期性的，无法提供实时的监测和预警。基于人工智能的水质监测可以利用智能传感器和</a:t>
            </a:r>
            <a:r>
              <a:rPr lang="zh-CN" altLang="zh-CN" sz="1800" b="1" dirty="0">
                <a:solidFill>
                  <a:srgbClr val="FF0000"/>
                </a:solidFill>
                <a:effectLst/>
                <a:latin typeface="Noto Sans" panose="020B0502040504020204" pitchFamily="34" charset="0"/>
                <a:ea typeface="宋体" panose="02010600030101010101" pitchFamily="2" charset="-122"/>
                <a:cs typeface="Noto Sans" panose="020B0502040504020204" pitchFamily="34" charset="0"/>
              </a:rPr>
              <a:t>实时数据处理技术</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，实现对水质参数的实时监测和异常事件的</a:t>
            </a:r>
            <a:r>
              <a:rPr lang="zh-CN" altLang="zh-CN" sz="1800" b="1" dirty="0">
                <a:solidFill>
                  <a:srgbClr val="FF0000"/>
                </a:solidFill>
                <a:effectLst/>
                <a:latin typeface="Noto Sans" panose="020B0502040504020204" pitchFamily="34" charset="0"/>
                <a:ea typeface="宋体" panose="02010600030101010101" pitchFamily="2" charset="-122"/>
                <a:cs typeface="Noto Sans" panose="020B0502040504020204" pitchFamily="34" charset="0"/>
              </a:rPr>
              <a:t>实时预警</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，帮助及早发现和应对水质问题。</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Bef>
                <a:spcPts val="1200"/>
              </a:spcBef>
              <a:spcAft>
                <a:spcPts val="1200"/>
              </a:spcAft>
              <a:tabLst>
                <a:tab pos="457200" algn="l"/>
              </a:tabLst>
            </a:pPr>
            <a:r>
              <a:rPr lang="en-US"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3.</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污染源追踪与监管：传统的水质监测方法可能难以准确追踪和监管污染源。人工智能技术可以通过数据分析和模式识别，帮助确定污染源的位置和影响范围，提供更精准的污染源追踪和监管手段。</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Bef>
                <a:spcPts val="1200"/>
              </a:spcBef>
              <a:spcAft>
                <a:spcPts val="1200"/>
              </a:spcAft>
              <a:tabLst>
                <a:tab pos="457200" algn="l"/>
              </a:tabLst>
            </a:pPr>
            <a:r>
              <a:rPr lang="en-US"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4.</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数据共享和协同管理：传统的水质监测数据通常由各个部门或机构独立收集和管理，数据共享和协同管理困难。基于人工智能的水质监测可以通过云平台和物联网技术，实现</a:t>
            </a:r>
            <a:r>
              <a:rPr lang="zh-CN" altLang="zh-CN" sz="1800" b="1" dirty="0">
                <a:solidFill>
                  <a:srgbClr val="FF0000"/>
                </a:solidFill>
                <a:effectLst/>
                <a:latin typeface="Noto Sans" panose="020B0502040504020204" pitchFamily="34" charset="0"/>
                <a:ea typeface="宋体" panose="02010600030101010101" pitchFamily="2" charset="-122"/>
                <a:cs typeface="Noto Sans" panose="020B0502040504020204" pitchFamily="34" charset="0"/>
              </a:rPr>
              <a:t>数据的集中存储和共享</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，促进各方之间的协同管理和信息交流。</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Bef>
                <a:spcPts val="1200"/>
              </a:spcBef>
              <a:spcAft>
                <a:spcPts val="1200"/>
              </a:spcAft>
              <a:tabLst>
                <a:tab pos="457200" algn="l"/>
              </a:tabLst>
            </a:pPr>
            <a:r>
              <a:rPr lang="en-US"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5.</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智能化决策支持：传统的水质监测方法可能缺乏智能化的决策支持工具。人工智能技术可以利用</a:t>
            </a:r>
            <a:r>
              <a:rPr lang="zh-CN" altLang="zh-CN" sz="1800" b="1" dirty="0">
                <a:solidFill>
                  <a:srgbClr val="FF0000"/>
                </a:solidFill>
                <a:effectLst/>
                <a:latin typeface="Noto Sans" panose="020B0502040504020204" pitchFamily="34" charset="0"/>
                <a:ea typeface="宋体" panose="02010600030101010101" pitchFamily="2" charset="-122"/>
                <a:cs typeface="Noto Sans" panose="020B0502040504020204" pitchFamily="34" charset="0"/>
              </a:rPr>
              <a:t>大数据分析</a:t>
            </a:r>
            <a:r>
              <a:rPr lang="zh-CN" altLang="zh-CN" sz="1800" b="1" dirty="0">
                <a:solidFill>
                  <a:srgbClr val="24292F"/>
                </a:solidFill>
                <a:effectLst/>
                <a:latin typeface="Noto Sans" panose="020B0502040504020204" pitchFamily="34" charset="0"/>
                <a:ea typeface="宋体" panose="02010600030101010101" pitchFamily="2" charset="-122"/>
                <a:cs typeface="Noto Sans" panose="020B0502040504020204" pitchFamily="34" charset="0"/>
              </a:rPr>
              <a:t>，提供智能化的决策支持，帮助决策者更好地理解和应对水质问题，制定有效的管理和保护策略</a:t>
            </a:r>
            <a:endParaRPr lang="zh-CN" altLang="zh-CN" sz="1800" b="1"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800473334"/>
      </p:ext>
    </p:extLst>
  </p:cSld>
  <p:clrMapOvr>
    <a:masterClrMapping/>
  </p:clrMapOvr>
  <p:transition spd="slow" advClick="0" advTm="2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6350" y="-52191"/>
            <a:ext cx="12198350" cy="6859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6" name="组合 35"/>
          <p:cNvGrpSpPr/>
          <p:nvPr/>
        </p:nvGrpSpPr>
        <p:grpSpPr>
          <a:xfrm>
            <a:off x="2006282" y="841420"/>
            <a:ext cx="8179435" cy="5175159"/>
            <a:chOff x="4042" y="1803"/>
            <a:chExt cx="11339" cy="7174"/>
          </a:xfrm>
        </p:grpSpPr>
        <p:sp>
          <p:nvSpPr>
            <p:cNvPr id="37" name="任意多边形 36"/>
            <p:cNvSpPr/>
            <p:nvPr/>
          </p:nvSpPr>
          <p:spPr>
            <a:xfrm>
              <a:off x="4042" y="1824"/>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12149" y="6561"/>
              <a:ext cx="3232" cy="2416"/>
            </a:xfrm>
            <a:custGeom>
              <a:avLst/>
              <a:gdLst>
                <a:gd name="connsiteX0" fmla="*/ 0 w 3232"/>
                <a:gd name="connsiteY0" fmla="*/ 2416 h 2416"/>
                <a:gd name="connsiteX1" fmla="*/ 931 w 3232"/>
                <a:gd name="connsiteY1" fmla="*/ 0 h 2416"/>
                <a:gd name="connsiteX2" fmla="*/ 3232 w 3232"/>
                <a:gd name="connsiteY2" fmla="*/ 0 h 2416"/>
                <a:gd name="connsiteX3" fmla="*/ 2332 w 3232"/>
                <a:gd name="connsiteY3" fmla="*/ 2404 h 2416"/>
                <a:gd name="connsiteX4" fmla="*/ 0 w 3232"/>
                <a:gd name="connsiteY4" fmla="*/ 2416 h 2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 h="2416">
                  <a:moveTo>
                    <a:pt x="0" y="2416"/>
                  </a:moveTo>
                  <a:lnTo>
                    <a:pt x="931" y="0"/>
                  </a:lnTo>
                  <a:lnTo>
                    <a:pt x="3232" y="0"/>
                  </a:lnTo>
                  <a:lnTo>
                    <a:pt x="2332" y="2404"/>
                  </a:lnTo>
                  <a:lnTo>
                    <a:pt x="0" y="2416"/>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5525" y="1803"/>
              <a:ext cx="8365" cy="7174"/>
            </a:xfrm>
            <a:custGeom>
              <a:avLst/>
              <a:gdLst>
                <a:gd name="connsiteX0" fmla="*/ 0 w 9503"/>
                <a:gd name="connsiteY0" fmla="*/ 8150 h 8150"/>
                <a:gd name="connsiteX1" fmla="*/ 3135 w 9503"/>
                <a:gd name="connsiteY1" fmla="*/ 24 h 8150"/>
                <a:gd name="connsiteX2" fmla="*/ 9503 w 9503"/>
                <a:gd name="connsiteY2" fmla="*/ 0 h 8150"/>
                <a:gd name="connsiteX3" fmla="*/ 6447 w 9503"/>
                <a:gd name="connsiteY3" fmla="*/ 8148 h 8150"/>
                <a:gd name="connsiteX4" fmla="*/ 0 w 9503"/>
                <a:gd name="connsiteY4" fmla="*/ 8150 h 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03" h="8150">
                  <a:moveTo>
                    <a:pt x="0" y="8150"/>
                  </a:moveTo>
                  <a:lnTo>
                    <a:pt x="3135" y="24"/>
                  </a:lnTo>
                  <a:lnTo>
                    <a:pt x="9503" y="0"/>
                  </a:lnTo>
                  <a:lnTo>
                    <a:pt x="6447" y="8148"/>
                  </a:lnTo>
                  <a:lnTo>
                    <a:pt x="0" y="8150"/>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37" y="1824"/>
              <a:ext cx="5061" cy="7153"/>
            </a:xfrm>
            <a:custGeom>
              <a:avLst/>
              <a:gdLst>
                <a:gd name="connsiteX0" fmla="*/ 0 w 5061"/>
                <a:gd name="connsiteY0" fmla="*/ 7153 h 7153"/>
                <a:gd name="connsiteX1" fmla="*/ 2760 w 5061"/>
                <a:gd name="connsiteY1" fmla="*/ 0 h 7153"/>
                <a:gd name="connsiteX2" fmla="*/ 5061 w 5061"/>
                <a:gd name="connsiteY2" fmla="*/ 0 h 7153"/>
                <a:gd name="connsiteX3" fmla="*/ 2326 w 5061"/>
                <a:gd name="connsiteY3" fmla="*/ 7153 h 7153"/>
                <a:gd name="connsiteX4" fmla="*/ 0 w 5061"/>
                <a:gd name="connsiteY4" fmla="*/ 7153 h 7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1" h="7153">
                  <a:moveTo>
                    <a:pt x="0" y="7153"/>
                  </a:moveTo>
                  <a:lnTo>
                    <a:pt x="2760" y="0"/>
                  </a:lnTo>
                  <a:lnTo>
                    <a:pt x="5061" y="0"/>
                  </a:lnTo>
                  <a:lnTo>
                    <a:pt x="2326" y="7153"/>
                  </a:lnTo>
                  <a:lnTo>
                    <a:pt x="0" y="7153"/>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Group 4">
            <a:extLst>
              <a:ext uri="{FF2B5EF4-FFF2-40B4-BE49-F238E27FC236}">
                <a16:creationId xmlns:a16="http://schemas.microsoft.com/office/drawing/2014/main" id="{EDEB7F09-5A01-AF58-5B0E-A99E47815C3B}"/>
              </a:ext>
            </a:extLst>
          </p:cNvPr>
          <p:cNvGrpSpPr/>
          <p:nvPr/>
        </p:nvGrpSpPr>
        <p:grpSpPr>
          <a:xfrm>
            <a:off x="9782136" y="1656963"/>
            <a:ext cx="1769790" cy="671290"/>
            <a:chOff x="2314798" y="3182297"/>
            <a:chExt cx="1465895" cy="542854"/>
          </a:xfrm>
        </p:grpSpPr>
        <p:sp>
          <p:nvSpPr>
            <p:cNvPr id="4" name="Rectangle 5">
              <a:extLst>
                <a:ext uri="{FF2B5EF4-FFF2-40B4-BE49-F238E27FC236}">
                  <a16:creationId xmlns:a16="http://schemas.microsoft.com/office/drawing/2014/main" id="{4974B61B-5F9F-662F-D9F3-135F8F889F3D}"/>
                </a:ext>
              </a:extLst>
            </p:cNvPr>
            <p:cNvSpPr/>
            <p:nvPr/>
          </p:nvSpPr>
          <p:spPr>
            <a:xfrm>
              <a:off x="2314798" y="3182297"/>
              <a:ext cx="1465895" cy="54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Open sans"/>
                <a:ea typeface="+mn-ea"/>
                <a:cs typeface="+mn-cs"/>
              </a:endParaRPr>
            </a:p>
          </p:txBody>
        </p:sp>
        <p:sp>
          <p:nvSpPr>
            <p:cNvPr id="6" name="TextBox 6">
              <a:extLst>
                <a:ext uri="{FF2B5EF4-FFF2-40B4-BE49-F238E27FC236}">
                  <a16:creationId xmlns:a16="http://schemas.microsoft.com/office/drawing/2014/main" id="{9EF352A3-CE03-B78D-6287-A9E6F0EC9EEB}"/>
                </a:ext>
              </a:extLst>
            </p:cNvPr>
            <p:cNvSpPr txBox="1"/>
            <p:nvPr/>
          </p:nvSpPr>
          <p:spPr>
            <a:xfrm>
              <a:off x="2955380" y="3299836"/>
              <a:ext cx="184730" cy="307777"/>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400" b="1" i="0" u="none" strike="noStrike" kern="1200" cap="none" spc="0" normalizeH="0" baseline="0" noProof="0" dirty="0">
                <a:ln>
                  <a:noFill/>
                </a:ln>
                <a:solidFill>
                  <a:prstClr val="white"/>
                </a:solidFill>
                <a:effectLst/>
                <a:uLnTx/>
                <a:uFillTx/>
                <a:latin typeface="Open sans"/>
                <a:ea typeface="+mn-ea"/>
                <a:cs typeface="+mn-cs"/>
              </a:endParaRPr>
            </a:p>
          </p:txBody>
        </p:sp>
      </p:grpSp>
      <p:grpSp>
        <p:nvGrpSpPr>
          <p:cNvPr id="10" name="Group 13">
            <a:extLst>
              <a:ext uri="{FF2B5EF4-FFF2-40B4-BE49-F238E27FC236}">
                <a16:creationId xmlns:a16="http://schemas.microsoft.com/office/drawing/2014/main" id="{9284C731-9698-C5AD-E8FC-2F9BDD508A4D}"/>
              </a:ext>
            </a:extLst>
          </p:cNvPr>
          <p:cNvGrpSpPr/>
          <p:nvPr/>
        </p:nvGrpSpPr>
        <p:grpSpPr>
          <a:xfrm>
            <a:off x="223132" y="1634292"/>
            <a:ext cx="1769790" cy="716612"/>
            <a:chOff x="292099" y="3244754"/>
            <a:chExt cx="2004813" cy="882028"/>
          </a:xfrm>
        </p:grpSpPr>
        <p:sp>
          <p:nvSpPr>
            <p:cNvPr id="11" name="Flowchart: Terminator 14">
              <a:extLst>
                <a:ext uri="{FF2B5EF4-FFF2-40B4-BE49-F238E27FC236}">
                  <a16:creationId xmlns:a16="http://schemas.microsoft.com/office/drawing/2014/main" id="{32A32251-6278-9FC7-2F25-BBC4D22A5735}"/>
                </a:ext>
              </a:extLst>
            </p:cNvPr>
            <p:cNvSpPr/>
            <p:nvPr/>
          </p:nvSpPr>
          <p:spPr>
            <a:xfrm>
              <a:off x="292099" y="3244754"/>
              <a:ext cx="2004813" cy="830992"/>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Open sans"/>
                <a:ea typeface="+mn-ea"/>
                <a:cs typeface="+mn-cs"/>
              </a:endParaRPr>
            </a:p>
          </p:txBody>
        </p:sp>
        <p:sp>
          <p:nvSpPr>
            <p:cNvPr id="12" name="TextBox 15">
              <a:extLst>
                <a:ext uri="{FF2B5EF4-FFF2-40B4-BE49-F238E27FC236}">
                  <a16:creationId xmlns:a16="http://schemas.microsoft.com/office/drawing/2014/main" id="{72B715A7-5839-2AAD-58C9-2781EC0834F1}"/>
                </a:ext>
              </a:extLst>
            </p:cNvPr>
            <p:cNvSpPr txBox="1"/>
            <p:nvPr/>
          </p:nvSpPr>
          <p:spPr>
            <a:xfrm>
              <a:off x="381435" y="3295785"/>
              <a:ext cx="1826141" cy="830997"/>
            </a:xfrm>
            <a:prstGeom prst="rect">
              <a:avLst/>
            </a:prstGeom>
            <a:noFill/>
          </p:spPr>
          <p:txBody>
            <a:bodyPr wrap="none" rtlCol="0">
              <a:spAutoFit/>
            </a:bodyPr>
            <a:lstStyle/>
            <a:p>
              <a:pPr algn="ctr" defTabSz="914400">
                <a:defRPr/>
              </a:pP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传感器及机器人</a:t>
              </a:r>
              <a:endPar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a:p>
              <a:pPr algn="ctr" defTabSz="914400">
                <a:defRPr/>
              </a:pP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实时水源信息采集</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600" b="1" i="0" u="none" strike="noStrike" kern="1200" cap="none" spc="0" normalizeH="0" baseline="0" noProof="0" dirty="0">
                <a:ln>
                  <a:noFill/>
                </a:ln>
                <a:solidFill>
                  <a:prstClr val="white"/>
                </a:solidFill>
                <a:effectLst/>
                <a:uLnTx/>
                <a:uFillTx/>
                <a:latin typeface="Open sans"/>
                <a:ea typeface="+mn-ea"/>
                <a:cs typeface="+mn-cs"/>
              </a:endParaRPr>
            </a:p>
          </p:txBody>
        </p:sp>
      </p:grpSp>
      <p:cxnSp>
        <p:nvCxnSpPr>
          <p:cNvPr id="13" name="Straight Arrow Connector 16">
            <a:extLst>
              <a:ext uri="{FF2B5EF4-FFF2-40B4-BE49-F238E27FC236}">
                <a16:creationId xmlns:a16="http://schemas.microsoft.com/office/drawing/2014/main" id="{C9CF0CFD-4AA4-4BF8-4D80-D75A1C371E9C}"/>
              </a:ext>
            </a:extLst>
          </p:cNvPr>
          <p:cNvCxnSpPr/>
          <p:nvPr/>
        </p:nvCxnSpPr>
        <p:spPr>
          <a:xfrm>
            <a:off x="2103679" y="1971865"/>
            <a:ext cx="40253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7">
            <a:extLst>
              <a:ext uri="{FF2B5EF4-FFF2-40B4-BE49-F238E27FC236}">
                <a16:creationId xmlns:a16="http://schemas.microsoft.com/office/drawing/2014/main" id="{5BEAD48C-1F95-B285-8CE1-D10D978B4EA6}"/>
              </a:ext>
            </a:extLst>
          </p:cNvPr>
          <p:cNvCxnSpPr/>
          <p:nvPr/>
        </p:nvCxnSpPr>
        <p:spPr>
          <a:xfrm>
            <a:off x="4414553" y="1978832"/>
            <a:ext cx="40253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8">
            <a:extLst>
              <a:ext uri="{FF2B5EF4-FFF2-40B4-BE49-F238E27FC236}">
                <a16:creationId xmlns:a16="http://schemas.microsoft.com/office/drawing/2014/main" id="{CE1BD504-0E24-EC12-78D8-DC92336CA8D9}"/>
              </a:ext>
            </a:extLst>
          </p:cNvPr>
          <p:cNvGrpSpPr/>
          <p:nvPr/>
        </p:nvGrpSpPr>
        <p:grpSpPr>
          <a:xfrm>
            <a:off x="2636535" y="1666437"/>
            <a:ext cx="1694580" cy="743647"/>
            <a:chOff x="4355402" y="1874076"/>
            <a:chExt cx="1465895" cy="601366"/>
          </a:xfrm>
        </p:grpSpPr>
        <p:sp>
          <p:nvSpPr>
            <p:cNvPr id="16" name="Rectangle 19">
              <a:extLst>
                <a:ext uri="{FF2B5EF4-FFF2-40B4-BE49-F238E27FC236}">
                  <a16:creationId xmlns:a16="http://schemas.microsoft.com/office/drawing/2014/main" id="{ECC91652-D0BA-6854-4889-652172C97BE9}"/>
                </a:ext>
              </a:extLst>
            </p:cNvPr>
            <p:cNvSpPr/>
            <p:nvPr/>
          </p:nvSpPr>
          <p:spPr>
            <a:xfrm>
              <a:off x="4355402" y="1874076"/>
              <a:ext cx="1465895" cy="54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Open sans"/>
                <a:ea typeface="+mn-ea"/>
                <a:cs typeface="+mn-cs"/>
              </a:endParaRPr>
            </a:p>
          </p:txBody>
        </p:sp>
        <p:sp>
          <p:nvSpPr>
            <p:cNvPr id="17" name="TextBox 20">
              <a:extLst>
                <a:ext uri="{FF2B5EF4-FFF2-40B4-BE49-F238E27FC236}">
                  <a16:creationId xmlns:a16="http://schemas.microsoft.com/office/drawing/2014/main" id="{88EF72FF-8C69-9222-E244-9DB75D9E5FC7}"/>
                </a:ext>
              </a:extLst>
            </p:cNvPr>
            <p:cNvSpPr txBox="1"/>
            <p:nvPr/>
          </p:nvSpPr>
          <p:spPr>
            <a:xfrm>
              <a:off x="4380463" y="1890667"/>
              <a:ext cx="1415772" cy="584775"/>
            </a:xfrm>
            <a:prstGeom prst="rect">
              <a:avLst/>
            </a:prstGeom>
            <a:noFill/>
            <a:ln>
              <a:noFill/>
            </a:ln>
          </p:spPr>
          <p:txBody>
            <a:bodyPr wrap="none" rtlCol="0">
              <a:spAutoFit/>
            </a:bodyPr>
            <a:lstStyle/>
            <a:p>
              <a:pPr algn="ctr" defTabSz="914400">
                <a:defRPr/>
              </a:pPr>
              <a:r>
                <a:rPr lang="zh-CN" altLang="zh-CN" sz="1600" kern="100" dirty="0">
                  <a:solidFill>
                    <a:srgbClr val="0D0D0D"/>
                  </a:solidFill>
                  <a:latin typeface="等线" panose="02010600030101010101" pitchFamily="2" charset="-122"/>
                  <a:ea typeface="等线" panose="02010600030101010101" pitchFamily="2" charset="-122"/>
                  <a:cs typeface="Times New Roman" panose="02020603050405020304" pitchFamily="18" charset="0"/>
                </a:rPr>
                <a:t>卷积神经网络</a:t>
              </a:r>
              <a:endParaRPr lang="en-US" altLang="zh-CN" sz="1600" kern="100" dirty="0">
                <a:solidFill>
                  <a:srgbClr val="0D0D0D"/>
                </a:solidFill>
                <a:latin typeface="等线" panose="02010600030101010101" pitchFamily="2" charset="-122"/>
                <a:ea typeface="等线" panose="02010600030101010101" pitchFamily="2" charset="-122"/>
                <a:cs typeface="Times New Roman" panose="02020603050405020304" pitchFamily="18" charset="0"/>
              </a:endParaRPr>
            </a:p>
            <a:p>
              <a:pPr algn="ctr" defTabSz="914400">
                <a:defRPr/>
              </a:pPr>
              <a:r>
                <a:rPr lang="zh-CN" altLang="zh-CN" sz="1600" kern="100" dirty="0">
                  <a:solidFill>
                    <a:srgbClr val="0D0D0D"/>
                  </a:solidFill>
                  <a:latin typeface="等线" panose="02010600030101010101" pitchFamily="2" charset="-122"/>
                  <a:ea typeface="等线" panose="02010600030101010101" pitchFamily="2" charset="-122"/>
                  <a:cs typeface="Times New Roman" panose="02020603050405020304" pitchFamily="18" charset="0"/>
                </a:rPr>
                <a:t>数据分析</a:t>
              </a:r>
            </a:p>
          </p:txBody>
        </p:sp>
      </p:grpSp>
      <p:cxnSp>
        <p:nvCxnSpPr>
          <p:cNvPr id="18" name="Straight Arrow Connector 21">
            <a:extLst>
              <a:ext uri="{FF2B5EF4-FFF2-40B4-BE49-F238E27FC236}">
                <a16:creationId xmlns:a16="http://schemas.microsoft.com/office/drawing/2014/main" id="{30AEEE99-A9C8-2417-5830-D5F1A07A8801}"/>
              </a:ext>
            </a:extLst>
          </p:cNvPr>
          <p:cNvCxnSpPr>
            <a:cxnSpLocks/>
          </p:cNvCxnSpPr>
          <p:nvPr/>
        </p:nvCxnSpPr>
        <p:spPr>
          <a:xfrm>
            <a:off x="10691200" y="4633300"/>
            <a:ext cx="0" cy="644951"/>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23">
            <a:extLst>
              <a:ext uri="{FF2B5EF4-FFF2-40B4-BE49-F238E27FC236}">
                <a16:creationId xmlns:a16="http://schemas.microsoft.com/office/drawing/2014/main" id="{74025EBD-28BC-1CBF-F9D4-108A57B90444}"/>
              </a:ext>
            </a:extLst>
          </p:cNvPr>
          <p:cNvGrpSpPr/>
          <p:nvPr/>
        </p:nvGrpSpPr>
        <p:grpSpPr>
          <a:xfrm>
            <a:off x="1065498" y="2759740"/>
            <a:ext cx="1833434" cy="756375"/>
            <a:chOff x="2200730" y="3623001"/>
            <a:chExt cx="1620957" cy="611661"/>
          </a:xfrm>
        </p:grpSpPr>
        <p:sp>
          <p:nvSpPr>
            <p:cNvPr id="20" name="Rectangle 24">
              <a:extLst>
                <a:ext uri="{FF2B5EF4-FFF2-40B4-BE49-F238E27FC236}">
                  <a16:creationId xmlns:a16="http://schemas.microsoft.com/office/drawing/2014/main" id="{3401ACFB-F432-A1D3-365B-66215DD52D1D}"/>
                </a:ext>
              </a:extLst>
            </p:cNvPr>
            <p:cNvSpPr/>
            <p:nvPr/>
          </p:nvSpPr>
          <p:spPr>
            <a:xfrm>
              <a:off x="2269640" y="3623001"/>
              <a:ext cx="1465895" cy="54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21" name="TextBox 25">
              <a:extLst>
                <a:ext uri="{FF2B5EF4-FFF2-40B4-BE49-F238E27FC236}">
                  <a16:creationId xmlns:a16="http://schemas.microsoft.com/office/drawing/2014/main" id="{57D50B4F-FA5D-1397-2529-1BA67D04BF2F}"/>
                </a:ext>
              </a:extLst>
            </p:cNvPr>
            <p:cNvSpPr txBox="1"/>
            <p:nvPr/>
          </p:nvSpPr>
          <p:spPr>
            <a:xfrm>
              <a:off x="2200730" y="3649887"/>
              <a:ext cx="1620957" cy="584775"/>
            </a:xfrm>
            <a:prstGeom prst="rect">
              <a:avLst/>
            </a:prstGeom>
            <a:noFill/>
            <a:ln>
              <a:noFill/>
            </a:ln>
          </p:spPr>
          <p:txBody>
            <a:bodyPr wrap="none" rtlCol="0">
              <a:spAutoFit/>
            </a:bodyPr>
            <a:lstStyle/>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遥感技术预测</a:t>
              </a:r>
              <a:endPar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分析水污染范围</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22" name="Group 26">
            <a:extLst>
              <a:ext uri="{FF2B5EF4-FFF2-40B4-BE49-F238E27FC236}">
                <a16:creationId xmlns:a16="http://schemas.microsoft.com/office/drawing/2014/main" id="{3D00B55E-2144-AF8B-9078-ACFEC6020512}"/>
              </a:ext>
            </a:extLst>
          </p:cNvPr>
          <p:cNvGrpSpPr/>
          <p:nvPr/>
        </p:nvGrpSpPr>
        <p:grpSpPr>
          <a:xfrm>
            <a:off x="4900520" y="1666437"/>
            <a:ext cx="1980921" cy="684467"/>
            <a:chOff x="4979821" y="1351884"/>
            <a:chExt cx="1826141" cy="630636"/>
          </a:xfrm>
        </p:grpSpPr>
        <p:sp>
          <p:nvSpPr>
            <p:cNvPr id="23" name="Rectangle 27">
              <a:extLst>
                <a:ext uri="{FF2B5EF4-FFF2-40B4-BE49-F238E27FC236}">
                  <a16:creationId xmlns:a16="http://schemas.microsoft.com/office/drawing/2014/main" id="{04E71A65-EFD8-C61B-51D9-F2CE634E25CE}"/>
                </a:ext>
              </a:extLst>
            </p:cNvPr>
            <p:cNvSpPr/>
            <p:nvPr/>
          </p:nvSpPr>
          <p:spPr>
            <a:xfrm>
              <a:off x="5021129" y="1351884"/>
              <a:ext cx="1743527" cy="611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Open sans"/>
                <a:ea typeface="+mn-ea"/>
                <a:cs typeface="+mn-cs"/>
              </a:endParaRPr>
            </a:p>
          </p:txBody>
        </p:sp>
        <p:sp>
          <p:nvSpPr>
            <p:cNvPr id="24" name="TextBox 28">
              <a:extLst>
                <a:ext uri="{FF2B5EF4-FFF2-40B4-BE49-F238E27FC236}">
                  <a16:creationId xmlns:a16="http://schemas.microsoft.com/office/drawing/2014/main" id="{F4F523EC-4E38-8D11-6C2B-7FC220E908E4}"/>
                </a:ext>
              </a:extLst>
            </p:cNvPr>
            <p:cNvSpPr txBox="1"/>
            <p:nvPr/>
          </p:nvSpPr>
          <p:spPr>
            <a:xfrm>
              <a:off x="4979821" y="1397745"/>
              <a:ext cx="1826141" cy="584775"/>
            </a:xfrm>
            <a:prstGeom prst="rect">
              <a:avLst/>
            </a:prstGeom>
            <a:noFill/>
            <a:ln>
              <a:noFill/>
            </a:ln>
          </p:spPr>
          <p:txBody>
            <a:bodyPr wrap="none" rtlCol="0">
              <a:spAutoFit/>
            </a:bodyPr>
            <a:lstStyle/>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改进的支持向量机</a:t>
              </a:r>
              <a:endPar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分类识别</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25" name="Straight Arrow Connector 33">
            <a:extLst>
              <a:ext uri="{FF2B5EF4-FFF2-40B4-BE49-F238E27FC236}">
                <a16:creationId xmlns:a16="http://schemas.microsoft.com/office/drawing/2014/main" id="{C4D535B6-64A2-42D9-6EE9-DC3B3AC2608C}"/>
              </a:ext>
            </a:extLst>
          </p:cNvPr>
          <p:cNvCxnSpPr/>
          <p:nvPr/>
        </p:nvCxnSpPr>
        <p:spPr>
          <a:xfrm>
            <a:off x="5542862" y="3101996"/>
            <a:ext cx="40253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35">
            <a:extLst>
              <a:ext uri="{FF2B5EF4-FFF2-40B4-BE49-F238E27FC236}">
                <a16:creationId xmlns:a16="http://schemas.microsoft.com/office/drawing/2014/main" id="{821FB444-7DEF-5FB8-CFC5-88F5D819948C}"/>
              </a:ext>
            </a:extLst>
          </p:cNvPr>
          <p:cNvCxnSpPr>
            <a:cxnSpLocks/>
          </p:cNvCxnSpPr>
          <p:nvPr/>
        </p:nvCxnSpPr>
        <p:spPr>
          <a:xfrm>
            <a:off x="10662195" y="2452660"/>
            <a:ext cx="21001" cy="1158968"/>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36">
            <a:extLst>
              <a:ext uri="{FF2B5EF4-FFF2-40B4-BE49-F238E27FC236}">
                <a16:creationId xmlns:a16="http://schemas.microsoft.com/office/drawing/2014/main" id="{19B3ACCF-B907-9BA7-911C-C4C422C83B75}"/>
              </a:ext>
            </a:extLst>
          </p:cNvPr>
          <p:cNvGrpSpPr/>
          <p:nvPr/>
        </p:nvGrpSpPr>
        <p:grpSpPr>
          <a:xfrm>
            <a:off x="7411384" y="1664134"/>
            <a:ext cx="1769790" cy="666422"/>
            <a:chOff x="8277477" y="2269697"/>
            <a:chExt cx="1769790" cy="666422"/>
          </a:xfrm>
        </p:grpSpPr>
        <p:sp>
          <p:nvSpPr>
            <p:cNvPr id="28" name="Rectangle 37">
              <a:extLst>
                <a:ext uri="{FF2B5EF4-FFF2-40B4-BE49-F238E27FC236}">
                  <a16:creationId xmlns:a16="http://schemas.microsoft.com/office/drawing/2014/main" id="{13869E2D-A4FE-03E0-9A3B-F28FE1D5DA57}"/>
                </a:ext>
              </a:extLst>
            </p:cNvPr>
            <p:cNvSpPr/>
            <p:nvPr/>
          </p:nvSpPr>
          <p:spPr>
            <a:xfrm>
              <a:off x="8277477" y="2269697"/>
              <a:ext cx="1769790" cy="6641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Open sans"/>
                <a:ea typeface="+mn-ea"/>
                <a:cs typeface="+mn-cs"/>
              </a:endParaRPr>
            </a:p>
          </p:txBody>
        </p:sp>
        <p:sp>
          <p:nvSpPr>
            <p:cNvPr id="29" name="TextBox 38">
              <a:extLst>
                <a:ext uri="{FF2B5EF4-FFF2-40B4-BE49-F238E27FC236}">
                  <a16:creationId xmlns:a16="http://schemas.microsoft.com/office/drawing/2014/main" id="{CB856FFA-ECD3-5703-1DB4-B2BEE131364E}"/>
                </a:ext>
              </a:extLst>
            </p:cNvPr>
            <p:cNvSpPr txBox="1"/>
            <p:nvPr/>
          </p:nvSpPr>
          <p:spPr>
            <a:xfrm>
              <a:off x="8359245" y="2351344"/>
              <a:ext cx="1606254" cy="584775"/>
            </a:xfrm>
            <a:prstGeom prst="rect">
              <a:avLst/>
            </a:prstGeom>
            <a:noFill/>
            <a:ln>
              <a:noFill/>
            </a:ln>
          </p:spPr>
          <p:txBody>
            <a:bodyPr wrap="square" rtlCol="0">
              <a:spAutoFit/>
            </a:bodyPr>
            <a:lstStyle/>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得到一个窗口的</a:t>
              </a:r>
              <a:endPar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识别成果</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30" name="Group 39">
            <a:extLst>
              <a:ext uri="{FF2B5EF4-FFF2-40B4-BE49-F238E27FC236}">
                <a16:creationId xmlns:a16="http://schemas.microsoft.com/office/drawing/2014/main" id="{B75AD9A0-D4EA-AE8B-CAE7-DECB7C91EEE4}"/>
              </a:ext>
            </a:extLst>
          </p:cNvPr>
          <p:cNvGrpSpPr/>
          <p:nvPr/>
        </p:nvGrpSpPr>
        <p:grpSpPr>
          <a:xfrm>
            <a:off x="9753476" y="5506174"/>
            <a:ext cx="1993047" cy="697653"/>
            <a:chOff x="7218065" y="2798549"/>
            <a:chExt cx="1993047" cy="697653"/>
          </a:xfrm>
        </p:grpSpPr>
        <p:sp>
          <p:nvSpPr>
            <p:cNvPr id="31" name="Flowchart: Terminator 40">
              <a:extLst>
                <a:ext uri="{FF2B5EF4-FFF2-40B4-BE49-F238E27FC236}">
                  <a16:creationId xmlns:a16="http://schemas.microsoft.com/office/drawing/2014/main" id="{51020263-29D1-3137-E8BB-3FDFDBD39CBE}"/>
                </a:ext>
              </a:extLst>
            </p:cNvPr>
            <p:cNvSpPr/>
            <p:nvPr/>
          </p:nvSpPr>
          <p:spPr>
            <a:xfrm>
              <a:off x="7309334" y="2798549"/>
              <a:ext cx="1810510" cy="697653"/>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Open sans"/>
                <a:ea typeface="+mn-ea"/>
                <a:cs typeface="+mn-cs"/>
              </a:endParaRPr>
            </a:p>
          </p:txBody>
        </p:sp>
        <p:sp>
          <p:nvSpPr>
            <p:cNvPr id="32" name="TextBox 41">
              <a:extLst>
                <a:ext uri="{FF2B5EF4-FFF2-40B4-BE49-F238E27FC236}">
                  <a16:creationId xmlns:a16="http://schemas.microsoft.com/office/drawing/2014/main" id="{62FE58D3-AAD3-9596-9CBD-E9DFA1F8B789}"/>
                </a:ext>
              </a:extLst>
            </p:cNvPr>
            <p:cNvSpPr txBox="1"/>
            <p:nvPr/>
          </p:nvSpPr>
          <p:spPr>
            <a:xfrm>
              <a:off x="7218065" y="2845276"/>
              <a:ext cx="1993047" cy="604198"/>
            </a:xfrm>
            <a:prstGeom prst="rect">
              <a:avLst/>
            </a:prstGeom>
            <a:noFill/>
          </p:spPr>
          <p:txBody>
            <a:bodyPr wrap="square" rtlCol="0">
              <a:spAutoFit/>
            </a:bodyPr>
            <a:lstStyle/>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真实的水质数据及水质优化方案</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33" name="Straight Arrow Connector 42">
            <a:extLst>
              <a:ext uri="{FF2B5EF4-FFF2-40B4-BE49-F238E27FC236}">
                <a16:creationId xmlns:a16="http://schemas.microsoft.com/office/drawing/2014/main" id="{798A642E-36DA-D04D-4B11-17EF486B9EAB}"/>
              </a:ext>
            </a:extLst>
          </p:cNvPr>
          <p:cNvCxnSpPr/>
          <p:nvPr/>
        </p:nvCxnSpPr>
        <p:spPr>
          <a:xfrm>
            <a:off x="6915465" y="1984816"/>
            <a:ext cx="40253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3">
            <a:extLst>
              <a:ext uri="{FF2B5EF4-FFF2-40B4-BE49-F238E27FC236}">
                <a16:creationId xmlns:a16="http://schemas.microsoft.com/office/drawing/2014/main" id="{D47A3F1A-FFC3-99AF-C187-FDA7352FF4EC}"/>
              </a:ext>
            </a:extLst>
          </p:cNvPr>
          <p:cNvCxnSpPr/>
          <p:nvPr/>
        </p:nvCxnSpPr>
        <p:spPr>
          <a:xfrm>
            <a:off x="9286816" y="1978832"/>
            <a:ext cx="40253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3" name="Group 23">
            <a:extLst>
              <a:ext uri="{FF2B5EF4-FFF2-40B4-BE49-F238E27FC236}">
                <a16:creationId xmlns:a16="http://schemas.microsoft.com/office/drawing/2014/main" id="{39E9A60C-F380-F500-E4B7-4239CBC22A02}"/>
              </a:ext>
            </a:extLst>
          </p:cNvPr>
          <p:cNvGrpSpPr/>
          <p:nvPr/>
        </p:nvGrpSpPr>
        <p:grpSpPr>
          <a:xfrm>
            <a:off x="3620056" y="2759739"/>
            <a:ext cx="1789271" cy="671289"/>
            <a:chOff x="2220251" y="3623001"/>
            <a:chExt cx="1581912" cy="542854"/>
          </a:xfrm>
        </p:grpSpPr>
        <p:sp>
          <p:nvSpPr>
            <p:cNvPr id="44" name="Rectangle 24">
              <a:extLst>
                <a:ext uri="{FF2B5EF4-FFF2-40B4-BE49-F238E27FC236}">
                  <a16:creationId xmlns:a16="http://schemas.microsoft.com/office/drawing/2014/main" id="{DC4FAC75-DD00-36A2-4DE9-CB6E2E6B7FF9}"/>
                </a:ext>
              </a:extLst>
            </p:cNvPr>
            <p:cNvSpPr/>
            <p:nvPr/>
          </p:nvSpPr>
          <p:spPr>
            <a:xfrm>
              <a:off x="2269640" y="3623001"/>
              <a:ext cx="1465895" cy="54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46" name="TextBox 25">
              <a:extLst>
                <a:ext uri="{FF2B5EF4-FFF2-40B4-BE49-F238E27FC236}">
                  <a16:creationId xmlns:a16="http://schemas.microsoft.com/office/drawing/2014/main" id="{8AC919E6-B6B5-6EEB-AC40-C1318FCB75BB}"/>
                </a:ext>
              </a:extLst>
            </p:cNvPr>
            <p:cNvSpPr txBox="1"/>
            <p:nvPr/>
          </p:nvSpPr>
          <p:spPr>
            <a:xfrm>
              <a:off x="2220251" y="3649888"/>
              <a:ext cx="1581912" cy="472892"/>
            </a:xfrm>
            <a:prstGeom prst="rect">
              <a:avLst/>
            </a:prstGeom>
            <a:noFill/>
            <a:ln>
              <a:noFill/>
            </a:ln>
          </p:spPr>
          <p:txBody>
            <a:bodyPr wrap="none" rtlCol="0">
              <a:spAutoFit/>
            </a:bodyPr>
            <a:lstStyle/>
            <a:p>
              <a:pPr algn="ctr"/>
              <a:r>
                <a:rPr lang="zh-CN" altLang="en-US"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改进后的</a:t>
              </a:r>
              <a:r>
                <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FCN</a:t>
              </a:r>
              <a:r>
                <a:rPr lang="zh-CN" altLang="en-US"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网络</a:t>
              </a:r>
              <a:endPar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a:p>
              <a:pPr algn="ctr"/>
              <a:r>
                <a:rPr lang="zh-CN" altLang="en-US"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进行分析</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7" name="Group 23">
            <a:extLst>
              <a:ext uri="{FF2B5EF4-FFF2-40B4-BE49-F238E27FC236}">
                <a16:creationId xmlns:a16="http://schemas.microsoft.com/office/drawing/2014/main" id="{985F5CCA-F9D6-48A2-2B6B-420291E31E03}"/>
              </a:ext>
            </a:extLst>
          </p:cNvPr>
          <p:cNvGrpSpPr/>
          <p:nvPr/>
        </p:nvGrpSpPr>
        <p:grpSpPr>
          <a:xfrm>
            <a:off x="6146061" y="2759398"/>
            <a:ext cx="1658046" cy="679582"/>
            <a:chOff x="1183611" y="3713468"/>
            <a:chExt cx="1465895" cy="549559"/>
          </a:xfrm>
        </p:grpSpPr>
        <p:sp>
          <p:nvSpPr>
            <p:cNvPr id="48" name="Rectangle 24">
              <a:extLst>
                <a:ext uri="{FF2B5EF4-FFF2-40B4-BE49-F238E27FC236}">
                  <a16:creationId xmlns:a16="http://schemas.microsoft.com/office/drawing/2014/main" id="{767A75FB-898D-EB94-4581-8366E226BCFB}"/>
                </a:ext>
              </a:extLst>
            </p:cNvPr>
            <p:cNvSpPr/>
            <p:nvPr/>
          </p:nvSpPr>
          <p:spPr>
            <a:xfrm>
              <a:off x="1183611" y="3713468"/>
              <a:ext cx="1465895" cy="54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49" name="TextBox 25">
              <a:extLst>
                <a:ext uri="{FF2B5EF4-FFF2-40B4-BE49-F238E27FC236}">
                  <a16:creationId xmlns:a16="http://schemas.microsoft.com/office/drawing/2014/main" id="{C7C3747C-B2E0-4137-DE65-B0CD73F22023}"/>
                </a:ext>
              </a:extLst>
            </p:cNvPr>
            <p:cNvSpPr txBox="1"/>
            <p:nvPr/>
          </p:nvSpPr>
          <p:spPr>
            <a:xfrm>
              <a:off x="1333344" y="3740356"/>
              <a:ext cx="1183671" cy="522671"/>
            </a:xfrm>
            <a:prstGeom prst="rect">
              <a:avLst/>
            </a:prstGeom>
            <a:noFill/>
            <a:ln>
              <a:noFill/>
            </a:ln>
          </p:spPr>
          <p:txBody>
            <a:bodyPr wrap="none" rtlCol="0">
              <a:spAutoFit/>
            </a:bodyPr>
            <a:lstStyle/>
            <a:p>
              <a:pPr algn="ctr"/>
              <a:r>
                <a:rPr lang="zh-CN" altLang="zh-CN" sz="18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获取污染的</a:t>
              </a:r>
              <a:endParaRPr lang="en-US" altLang="zh-CN" sz="18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a:p>
              <a:pPr algn="ctr"/>
              <a:r>
                <a:rPr lang="zh-CN" altLang="zh-CN" sz="18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具体范围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50" name="Group 23">
            <a:extLst>
              <a:ext uri="{FF2B5EF4-FFF2-40B4-BE49-F238E27FC236}">
                <a16:creationId xmlns:a16="http://schemas.microsoft.com/office/drawing/2014/main" id="{8C20D548-AB1A-3813-4A3B-29A740F5AFC2}"/>
              </a:ext>
            </a:extLst>
          </p:cNvPr>
          <p:cNvGrpSpPr/>
          <p:nvPr/>
        </p:nvGrpSpPr>
        <p:grpSpPr>
          <a:xfrm>
            <a:off x="9707272" y="3732519"/>
            <a:ext cx="1951848" cy="843250"/>
            <a:chOff x="2200731" y="3622996"/>
            <a:chExt cx="1620957" cy="633024"/>
          </a:xfrm>
        </p:grpSpPr>
        <p:sp>
          <p:nvSpPr>
            <p:cNvPr id="51" name="Rectangle 24">
              <a:extLst>
                <a:ext uri="{FF2B5EF4-FFF2-40B4-BE49-F238E27FC236}">
                  <a16:creationId xmlns:a16="http://schemas.microsoft.com/office/drawing/2014/main" id="{EB01BB27-1D05-2F6E-BCA4-BCFF8D1C886F}"/>
                </a:ext>
              </a:extLst>
            </p:cNvPr>
            <p:cNvSpPr/>
            <p:nvPr/>
          </p:nvSpPr>
          <p:spPr>
            <a:xfrm>
              <a:off x="2269640" y="3622996"/>
              <a:ext cx="1465895" cy="5428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52" name="TextBox 25">
              <a:extLst>
                <a:ext uri="{FF2B5EF4-FFF2-40B4-BE49-F238E27FC236}">
                  <a16:creationId xmlns:a16="http://schemas.microsoft.com/office/drawing/2014/main" id="{8C410599-7A82-2B3E-0037-31D5705F9B19}"/>
                </a:ext>
              </a:extLst>
            </p:cNvPr>
            <p:cNvSpPr txBox="1"/>
            <p:nvPr/>
          </p:nvSpPr>
          <p:spPr>
            <a:xfrm>
              <a:off x="2200731" y="3671245"/>
              <a:ext cx="1620957" cy="584775"/>
            </a:xfrm>
            <a:prstGeom prst="rect">
              <a:avLst/>
            </a:prstGeom>
            <a:noFill/>
            <a:ln>
              <a:noFill/>
            </a:ln>
          </p:spPr>
          <p:txBody>
            <a:bodyPr wrap="none" rtlCol="0">
              <a:spAutoFit/>
            </a:bodyPr>
            <a:lstStyle/>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遥感技术预测</a:t>
              </a:r>
              <a:endPar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a:p>
              <a:pPr algn="ctr"/>
              <a:r>
                <a:rPr lang="zh-CN"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分析水污染范围</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53" name="Straight Arrow Connector 42">
            <a:extLst>
              <a:ext uri="{FF2B5EF4-FFF2-40B4-BE49-F238E27FC236}">
                <a16:creationId xmlns:a16="http://schemas.microsoft.com/office/drawing/2014/main" id="{83560794-998C-EC5B-6FB9-72D7F1943204}"/>
              </a:ext>
            </a:extLst>
          </p:cNvPr>
          <p:cNvCxnSpPr/>
          <p:nvPr/>
        </p:nvCxnSpPr>
        <p:spPr>
          <a:xfrm>
            <a:off x="3058229" y="3101996"/>
            <a:ext cx="40253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1FF0D0E8-BCB4-25AC-C1DE-DBF8DE5177E1}"/>
              </a:ext>
            </a:extLst>
          </p:cNvPr>
          <p:cNvCxnSpPr>
            <a:cxnSpLocks/>
          </p:cNvCxnSpPr>
          <p:nvPr/>
        </p:nvCxnSpPr>
        <p:spPr>
          <a:xfrm>
            <a:off x="7954696" y="3050144"/>
            <a:ext cx="2608385" cy="0"/>
          </a:xfrm>
          <a:prstGeom prst="line">
            <a:avLst/>
          </a:prstGeom>
          <a:ln/>
        </p:spPr>
        <p:style>
          <a:lnRef idx="3">
            <a:schemeClr val="dk1"/>
          </a:lnRef>
          <a:fillRef idx="0">
            <a:schemeClr val="dk1"/>
          </a:fillRef>
          <a:effectRef idx="2">
            <a:schemeClr val="dk1"/>
          </a:effectRef>
          <a:fontRef idx="minor">
            <a:schemeClr val="tx1"/>
          </a:fontRef>
        </p:style>
      </p:cxnSp>
      <p:sp>
        <p:nvSpPr>
          <p:cNvPr id="56" name="文本框 14">
            <a:extLst>
              <a:ext uri="{FF2B5EF4-FFF2-40B4-BE49-F238E27FC236}">
                <a16:creationId xmlns:a16="http://schemas.microsoft.com/office/drawing/2014/main" id="{ADFA7D2A-505E-D779-DC00-57A9B07C9426}"/>
              </a:ext>
            </a:extLst>
          </p:cNvPr>
          <p:cNvSpPr txBox="1">
            <a:spLocks noChangeArrowheads="1"/>
          </p:cNvSpPr>
          <p:nvPr/>
        </p:nvSpPr>
        <p:spPr bwMode="auto">
          <a:xfrm>
            <a:off x="-214045" y="95700"/>
            <a:ext cx="43102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400" i="1" dirty="0">
                <a:solidFill>
                  <a:srgbClr val="0028BE"/>
                </a:solidFill>
                <a:latin typeface="微软雅黑 Light" panose="020B0502040204020203" charset="-122"/>
                <a:ea typeface="微软雅黑 Light" panose="020B0502040204020203" charset="-122"/>
              </a:rPr>
              <a:t>05.</a:t>
            </a:r>
            <a:r>
              <a:rPr lang="zh-CN" altLang="en-US" sz="4400" i="1" dirty="0">
                <a:solidFill>
                  <a:srgbClr val="0028BE"/>
                </a:solidFill>
                <a:latin typeface="微软雅黑 Light" panose="020B0502040204020203" charset="-122"/>
                <a:ea typeface="微软雅黑 Light" panose="020B0502040204020203" charset="-122"/>
              </a:rPr>
              <a:t>核心技术</a:t>
            </a:r>
            <a:endParaRPr lang="en-US" altLang="zh-CN" sz="4400" i="1" dirty="0">
              <a:solidFill>
                <a:srgbClr val="0028BE"/>
              </a:solidFill>
              <a:latin typeface="微软雅黑 Light" panose="020B0502040204020203" charset="-122"/>
              <a:ea typeface="微软雅黑 Light" panose="020B0502040204020203" charset="-122"/>
            </a:endParaRPr>
          </a:p>
        </p:txBody>
      </p:sp>
      <p:sp>
        <p:nvSpPr>
          <p:cNvPr id="5" name="TextBox 25">
            <a:extLst>
              <a:ext uri="{FF2B5EF4-FFF2-40B4-BE49-F238E27FC236}">
                <a16:creationId xmlns:a16="http://schemas.microsoft.com/office/drawing/2014/main" id="{97EFBB93-CD6A-A48D-7419-E44FD6A08EDE}"/>
              </a:ext>
            </a:extLst>
          </p:cNvPr>
          <p:cNvSpPr txBox="1"/>
          <p:nvPr/>
        </p:nvSpPr>
        <p:spPr>
          <a:xfrm>
            <a:off x="9785883" y="1828758"/>
            <a:ext cx="1826141" cy="338554"/>
          </a:xfrm>
          <a:prstGeom prst="rect">
            <a:avLst/>
          </a:prstGeom>
          <a:noFill/>
          <a:ln>
            <a:noFill/>
          </a:ln>
        </p:spPr>
        <p:txBody>
          <a:bodyPr wrap="none" rtlCol="0">
            <a:spAutoFit/>
          </a:bodyPr>
          <a:lstStyle/>
          <a:p>
            <a:pPr algn="ctr"/>
            <a:r>
              <a:rPr lang="zh-CN" altLang="en-US"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rPr>
              <a:t>得到水质分析数据</a:t>
            </a:r>
            <a:endParaRPr lang="en-US" altLang="zh-CN" sz="1600" kern="100" dirty="0">
              <a:solidFill>
                <a:srgbClr val="0D0D0D"/>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53" presetClass="entr" presetSubtype="16"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par>
                          <p:cTn id="33" fill="hold">
                            <p:stCondLst>
                              <p:cond delay="2500"/>
                            </p:stCondLst>
                            <p:childTnLst>
                              <p:par>
                                <p:cTn id="34" presetID="53" presetClass="entr" presetSubtype="16"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p:cTn id="36" dur="500" fill="hold"/>
                                        <p:tgtEl>
                                          <p:spTgt spid="27"/>
                                        </p:tgtEl>
                                        <p:attrNameLst>
                                          <p:attrName>ppt_w</p:attrName>
                                        </p:attrNameLst>
                                      </p:cBhvr>
                                      <p:tavLst>
                                        <p:tav tm="0">
                                          <p:val>
                                            <p:fltVal val="0"/>
                                          </p:val>
                                        </p:tav>
                                        <p:tav tm="100000">
                                          <p:val>
                                            <p:strVal val="#ppt_w"/>
                                          </p:val>
                                        </p:tav>
                                      </p:tavLst>
                                    </p:anim>
                                    <p:anim calcmode="lin" valueType="num">
                                      <p:cBhvr>
                                        <p:cTn id="37" dur="500" fill="hold"/>
                                        <p:tgtEl>
                                          <p:spTgt spid="27"/>
                                        </p:tgtEl>
                                        <p:attrNameLst>
                                          <p:attrName>ppt_h</p:attrName>
                                        </p:attrNameLst>
                                      </p:cBhvr>
                                      <p:tavLst>
                                        <p:tav tm="0">
                                          <p:val>
                                            <p:fltVal val="0"/>
                                          </p:val>
                                        </p:tav>
                                        <p:tav tm="100000">
                                          <p:val>
                                            <p:strVal val="#ppt_h"/>
                                          </p:val>
                                        </p:tav>
                                      </p:tavLst>
                                    </p:anim>
                                    <p:animEffect transition="in" filter="fade">
                                      <p:cBhvr>
                                        <p:cTn id="38" dur="500"/>
                                        <p:tgtEl>
                                          <p:spTgt spid="27"/>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ppt_w</p:attrName>
                                        </p:attrNameLst>
                                      </p:cBhvr>
                                      <p:tavLst>
                                        <p:tav tm="0">
                                          <p:val>
                                            <p:fltVal val="0"/>
                                          </p:val>
                                        </p:tav>
                                        <p:tav tm="100000">
                                          <p:val>
                                            <p:strVal val="#ppt_w"/>
                                          </p:val>
                                        </p:tav>
                                      </p:tavLst>
                                    </p:anim>
                                    <p:anim calcmode="lin" valueType="num">
                                      <p:cBhvr>
                                        <p:cTn id="47" dur="500" fill="hold"/>
                                        <p:tgtEl>
                                          <p:spTgt spid="3"/>
                                        </p:tgtEl>
                                        <p:attrNameLst>
                                          <p:attrName>ppt_h</p:attrName>
                                        </p:attrNameLst>
                                      </p:cBhvr>
                                      <p:tavLst>
                                        <p:tav tm="0">
                                          <p:val>
                                            <p:fltVal val="0"/>
                                          </p:val>
                                        </p:tav>
                                        <p:tav tm="100000">
                                          <p:val>
                                            <p:strVal val="#ppt_h"/>
                                          </p:val>
                                        </p:tav>
                                      </p:tavLst>
                                    </p:anim>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53" presetClass="entr" presetSubtype="16"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left)">
                                      <p:cBhvr>
                                        <p:cTn id="61" dur="500"/>
                                        <p:tgtEl>
                                          <p:spTgt spid="53"/>
                                        </p:tgtEl>
                                      </p:cBhvr>
                                    </p:animEffect>
                                  </p:childTnLst>
                                </p:cTn>
                              </p:par>
                              <p:par>
                                <p:cTn id="62" presetID="53" presetClass="entr" presetSubtype="16"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p:cTn id="64" dur="500" fill="hold"/>
                                        <p:tgtEl>
                                          <p:spTgt spid="43"/>
                                        </p:tgtEl>
                                        <p:attrNameLst>
                                          <p:attrName>ppt_w</p:attrName>
                                        </p:attrNameLst>
                                      </p:cBhvr>
                                      <p:tavLst>
                                        <p:tav tm="0">
                                          <p:val>
                                            <p:fltVal val="0"/>
                                          </p:val>
                                        </p:tav>
                                        <p:tav tm="100000">
                                          <p:val>
                                            <p:strVal val="#ppt_w"/>
                                          </p:val>
                                        </p:tav>
                                      </p:tavLst>
                                    </p:anim>
                                    <p:anim calcmode="lin" valueType="num">
                                      <p:cBhvr>
                                        <p:cTn id="65" dur="500" fill="hold"/>
                                        <p:tgtEl>
                                          <p:spTgt spid="43"/>
                                        </p:tgtEl>
                                        <p:attrNameLst>
                                          <p:attrName>ppt_h</p:attrName>
                                        </p:attrNameLst>
                                      </p:cBhvr>
                                      <p:tavLst>
                                        <p:tav tm="0">
                                          <p:val>
                                            <p:fltVal val="0"/>
                                          </p:val>
                                        </p:tav>
                                        <p:tav tm="100000">
                                          <p:val>
                                            <p:strVal val="#ppt_h"/>
                                          </p:val>
                                        </p:tav>
                                      </p:tavLst>
                                    </p:anim>
                                    <p:animEffect transition="in" filter="fade">
                                      <p:cBhvr>
                                        <p:cTn id="66" dur="500"/>
                                        <p:tgtEl>
                                          <p:spTgt spid="43"/>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par>
                                <p:cTn id="71" presetID="53" presetClass="entr" presetSubtype="16"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p:cTn id="73" dur="500" fill="hold"/>
                                        <p:tgtEl>
                                          <p:spTgt spid="47"/>
                                        </p:tgtEl>
                                        <p:attrNameLst>
                                          <p:attrName>ppt_w</p:attrName>
                                        </p:attrNameLst>
                                      </p:cBhvr>
                                      <p:tavLst>
                                        <p:tav tm="0">
                                          <p:val>
                                            <p:fltVal val="0"/>
                                          </p:val>
                                        </p:tav>
                                        <p:tav tm="100000">
                                          <p:val>
                                            <p:strVal val="#ppt_w"/>
                                          </p:val>
                                        </p:tav>
                                      </p:tavLst>
                                    </p:anim>
                                    <p:anim calcmode="lin" valueType="num">
                                      <p:cBhvr>
                                        <p:cTn id="74" dur="500" fill="hold"/>
                                        <p:tgtEl>
                                          <p:spTgt spid="47"/>
                                        </p:tgtEl>
                                        <p:attrNameLst>
                                          <p:attrName>ppt_h</p:attrName>
                                        </p:attrNameLst>
                                      </p:cBhvr>
                                      <p:tavLst>
                                        <p:tav tm="0">
                                          <p:val>
                                            <p:fltVal val="0"/>
                                          </p:val>
                                        </p:tav>
                                        <p:tav tm="100000">
                                          <p:val>
                                            <p:strVal val="#ppt_h"/>
                                          </p:val>
                                        </p:tav>
                                      </p:tavLst>
                                    </p:anim>
                                    <p:animEffect transition="in" filter="fade">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wipe(down)">
                                      <p:cBhvr>
                                        <p:cTn id="80" dur="500"/>
                                        <p:tgtEl>
                                          <p:spTgt spid="54"/>
                                        </p:tgtEl>
                                      </p:cBhvr>
                                    </p:animEffect>
                                  </p:childTnLst>
                                </p:cTn>
                              </p:par>
                              <p:par>
                                <p:cTn id="81" presetID="22" presetClass="entr" presetSubtype="1"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up)">
                                      <p:cBhvr>
                                        <p:cTn id="83" dur="500"/>
                                        <p:tgtEl>
                                          <p:spTgt spid="26"/>
                                        </p:tgtEl>
                                      </p:cBhvr>
                                    </p:animEffect>
                                  </p:childTnLst>
                                </p:cTn>
                              </p:par>
                              <p:par>
                                <p:cTn id="84" presetID="53" presetClass="entr" presetSubtype="16" fill="hold" nodeType="withEffect">
                                  <p:stCondLst>
                                    <p:cond delay="0"/>
                                  </p:stCondLst>
                                  <p:childTnLst>
                                    <p:set>
                                      <p:cBhvr>
                                        <p:cTn id="85" dur="1" fill="hold">
                                          <p:stCondLst>
                                            <p:cond delay="0"/>
                                          </p:stCondLst>
                                        </p:cTn>
                                        <p:tgtEl>
                                          <p:spTgt spid="50"/>
                                        </p:tgtEl>
                                        <p:attrNameLst>
                                          <p:attrName>style.visibility</p:attrName>
                                        </p:attrNameLst>
                                      </p:cBhvr>
                                      <p:to>
                                        <p:strVal val="visible"/>
                                      </p:to>
                                    </p:set>
                                    <p:anim calcmode="lin" valueType="num">
                                      <p:cBhvr>
                                        <p:cTn id="86" dur="500" fill="hold"/>
                                        <p:tgtEl>
                                          <p:spTgt spid="50"/>
                                        </p:tgtEl>
                                        <p:attrNameLst>
                                          <p:attrName>ppt_w</p:attrName>
                                        </p:attrNameLst>
                                      </p:cBhvr>
                                      <p:tavLst>
                                        <p:tav tm="0">
                                          <p:val>
                                            <p:fltVal val="0"/>
                                          </p:val>
                                        </p:tav>
                                        <p:tav tm="100000">
                                          <p:val>
                                            <p:strVal val="#ppt_w"/>
                                          </p:val>
                                        </p:tav>
                                      </p:tavLst>
                                    </p:anim>
                                    <p:anim calcmode="lin" valueType="num">
                                      <p:cBhvr>
                                        <p:cTn id="87" dur="500" fill="hold"/>
                                        <p:tgtEl>
                                          <p:spTgt spid="50"/>
                                        </p:tgtEl>
                                        <p:attrNameLst>
                                          <p:attrName>ppt_h</p:attrName>
                                        </p:attrNameLst>
                                      </p:cBhvr>
                                      <p:tavLst>
                                        <p:tav tm="0">
                                          <p:val>
                                            <p:fltVal val="0"/>
                                          </p:val>
                                        </p:tav>
                                        <p:tav tm="100000">
                                          <p:val>
                                            <p:strVal val="#ppt_h"/>
                                          </p:val>
                                        </p:tav>
                                      </p:tavLst>
                                    </p:anim>
                                    <p:animEffect transition="in" filter="fade">
                                      <p:cBhvr>
                                        <p:cTn id="88" dur="500"/>
                                        <p:tgtEl>
                                          <p:spTgt spid="50"/>
                                        </p:tgtEl>
                                      </p:cBhvr>
                                    </p:animEffect>
                                  </p:childTnLst>
                                </p:cTn>
                              </p:par>
                              <p:par>
                                <p:cTn id="89" presetID="22" presetClass="entr" presetSubtype="1"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up)">
                                      <p:cBhvr>
                                        <p:cTn id="91" dur="500"/>
                                        <p:tgtEl>
                                          <p:spTgt spid="18"/>
                                        </p:tgtEl>
                                      </p:cBhvr>
                                    </p:animEffect>
                                  </p:childTnLst>
                                </p:cTn>
                              </p:par>
                            </p:childTnLst>
                          </p:cTn>
                        </p:par>
                        <p:par>
                          <p:cTn id="92" fill="hold">
                            <p:stCondLst>
                              <p:cond delay="500"/>
                            </p:stCondLst>
                            <p:childTnLst>
                              <p:par>
                                <p:cTn id="93" presetID="53" presetClass="entr" presetSubtype="16"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 calcmode="lin" valueType="num">
                                      <p:cBhvr>
                                        <p:cTn id="95" dur="500" fill="hold"/>
                                        <p:tgtEl>
                                          <p:spTgt spid="30"/>
                                        </p:tgtEl>
                                        <p:attrNameLst>
                                          <p:attrName>ppt_w</p:attrName>
                                        </p:attrNameLst>
                                      </p:cBhvr>
                                      <p:tavLst>
                                        <p:tav tm="0">
                                          <p:val>
                                            <p:fltVal val="0"/>
                                          </p:val>
                                        </p:tav>
                                        <p:tav tm="100000">
                                          <p:val>
                                            <p:strVal val="#ppt_w"/>
                                          </p:val>
                                        </p:tav>
                                      </p:tavLst>
                                    </p:anim>
                                    <p:anim calcmode="lin" valueType="num">
                                      <p:cBhvr>
                                        <p:cTn id="96" dur="500" fill="hold"/>
                                        <p:tgtEl>
                                          <p:spTgt spid="30"/>
                                        </p:tgtEl>
                                        <p:attrNameLst>
                                          <p:attrName>ppt_h</p:attrName>
                                        </p:attrNameLst>
                                      </p:cBhvr>
                                      <p:tavLst>
                                        <p:tav tm="0">
                                          <p:val>
                                            <p:fltVal val="0"/>
                                          </p:val>
                                        </p:tav>
                                        <p:tav tm="100000">
                                          <p:val>
                                            <p:strVal val="#ppt_h"/>
                                          </p:val>
                                        </p:tav>
                                      </p:tavLst>
                                    </p:anim>
                                    <p:animEffect transition="in" filter="fade">
                                      <p:cBhvr>
                                        <p:cTn id="9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stCxn id="14" idx="5"/>
            <a:endCxn id="16" idx="2"/>
          </p:cNvCxnSpPr>
          <p:nvPr/>
        </p:nvCxnSpPr>
        <p:spPr>
          <a:xfrm>
            <a:off x="3654995" y="4508538"/>
            <a:ext cx="3326456" cy="1350239"/>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7318788" y="3137567"/>
            <a:ext cx="516295" cy="2448828"/>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4" idx="7"/>
            <a:endCxn id="15" idx="2"/>
          </p:cNvCxnSpPr>
          <p:nvPr/>
        </p:nvCxnSpPr>
        <p:spPr>
          <a:xfrm flipV="1">
            <a:off x="3654995" y="2935752"/>
            <a:ext cx="3998064" cy="1106695"/>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384763" y="2652695"/>
            <a:ext cx="2933700" cy="2933700"/>
          </a:xfrm>
          <a:prstGeom prst="ellipse">
            <a:avLst/>
          </a:prstGeom>
          <a:solidFill>
            <a:srgbClr val="00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092374" y="3945917"/>
            <a:ext cx="659151" cy="659151"/>
          </a:xfrm>
          <a:prstGeom prst="ellipse">
            <a:avLst/>
          </a:prstGeom>
          <a:solidFill>
            <a:srgbClr val="0028B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653059" y="2701008"/>
            <a:ext cx="469487" cy="469487"/>
          </a:xfrm>
          <a:prstGeom prst="ellipse">
            <a:avLst/>
          </a:prstGeom>
          <a:solidFill>
            <a:srgbClr val="0028B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981451" y="5570263"/>
            <a:ext cx="577027" cy="577027"/>
          </a:xfrm>
          <a:prstGeom prst="ellipse">
            <a:avLst/>
          </a:prstGeom>
          <a:solidFill>
            <a:srgbClr val="0028B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737419" y="3302490"/>
            <a:ext cx="2335044" cy="1706878"/>
          </a:xfrm>
          <a:prstGeom prst="rect">
            <a:avLst/>
          </a:prstGeom>
        </p:spPr>
        <p:txBody>
          <a:bodyPr wrap="square">
            <a:spAutoFit/>
          </a:bodyPr>
          <a:lstStyle/>
          <a:p>
            <a:pPr algn="ctr">
              <a:lnSpc>
                <a:spcPct val="150000"/>
              </a:lnSpc>
            </a:pPr>
            <a:r>
              <a:rPr lang="zh-CN" altLang="zh-CN"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自动化水质监测领域存在多个竞争对手，以下是一些可能的竞品分析</a:t>
            </a:r>
            <a:r>
              <a:rPr lang="zh-CN" altLang="en-US" sz="18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solidFill>
                <a:schemeClr val="bg1"/>
              </a:solidFill>
            </a:endParaRPr>
          </a:p>
        </p:txBody>
      </p:sp>
      <p:sp>
        <p:nvSpPr>
          <p:cNvPr id="19" name="矩形 18"/>
          <p:cNvSpPr/>
          <p:nvPr/>
        </p:nvSpPr>
        <p:spPr>
          <a:xfrm>
            <a:off x="681265" y="4344474"/>
            <a:ext cx="2094490" cy="1329788"/>
          </a:xfrm>
          <a:prstGeom prst="rect">
            <a:avLst/>
          </a:prstGeom>
        </p:spPr>
        <p:txBody>
          <a:bodyPr wrap="square">
            <a:spAutoFit/>
          </a:bodyPr>
          <a:lstStyle/>
          <a:p>
            <a:pPr algn="ctr">
              <a:lnSpc>
                <a:spcPct val="150000"/>
              </a:lnSpc>
            </a:pPr>
            <a:r>
              <a:rPr lang="en-US" altLang="zh-CN" sz="1100" b="1" dirty="0" err="1">
                <a:solidFill>
                  <a:srgbClr val="000000"/>
                </a:solidFill>
                <a:latin typeface="Times New Roman" panose="02020603050405020304" pitchFamily="18" charset="0"/>
                <a:ea typeface="宋体" panose="02010600030101010101" pitchFamily="2" charset="-122"/>
              </a:rPr>
              <a:t>Aquasuite</a:t>
            </a:r>
            <a:r>
              <a:rPr lang="zh-CN" altLang="zh-CN" sz="1100" b="1" dirty="0">
                <a:solidFill>
                  <a:srgbClr val="000000"/>
                </a:solidFill>
                <a:latin typeface="Times New Roman" panose="02020603050405020304" pitchFamily="18" charset="0"/>
                <a:ea typeface="宋体" panose="02010600030101010101" pitchFamily="2" charset="-122"/>
              </a:rPr>
              <a:t>是由</a:t>
            </a:r>
            <a:r>
              <a:rPr lang="en-US" altLang="zh-CN" sz="1100" b="1" dirty="0">
                <a:solidFill>
                  <a:srgbClr val="000000"/>
                </a:solidFill>
                <a:latin typeface="Times New Roman" panose="02020603050405020304" pitchFamily="18" charset="0"/>
                <a:ea typeface="宋体" panose="02010600030101010101" pitchFamily="2" charset="-122"/>
              </a:rPr>
              <a:t>Royal </a:t>
            </a:r>
            <a:r>
              <a:rPr lang="en-US" altLang="zh-CN" sz="1100" b="1" dirty="0" err="1">
                <a:solidFill>
                  <a:srgbClr val="000000"/>
                </a:solidFill>
                <a:latin typeface="Times New Roman" panose="02020603050405020304" pitchFamily="18" charset="0"/>
                <a:ea typeface="宋体" panose="02010600030101010101" pitchFamily="2" charset="-122"/>
              </a:rPr>
              <a:t>HaskoningDHV</a:t>
            </a:r>
            <a:r>
              <a:rPr lang="zh-CN" altLang="zh-CN" sz="1100" b="1" dirty="0">
                <a:solidFill>
                  <a:srgbClr val="000000"/>
                </a:solidFill>
                <a:latin typeface="Times New Roman" panose="02020603050405020304" pitchFamily="18" charset="0"/>
                <a:ea typeface="宋体" panose="02010600030101010101" pitchFamily="2" charset="-122"/>
              </a:rPr>
              <a:t>开发的智能水管理解决方案。</a:t>
            </a:r>
            <a:r>
              <a:rPr lang="en-US" altLang="zh-CN" sz="1100" b="1" dirty="0" err="1">
                <a:solidFill>
                  <a:srgbClr val="000000"/>
                </a:solidFill>
                <a:latin typeface="Times New Roman" panose="02020603050405020304" pitchFamily="18" charset="0"/>
                <a:ea typeface="宋体" panose="02010600030101010101" pitchFamily="2" charset="-122"/>
              </a:rPr>
              <a:t>Aquasuite</a:t>
            </a:r>
            <a:r>
              <a:rPr lang="zh-CN" altLang="zh-CN" sz="1100" b="1" dirty="0">
                <a:solidFill>
                  <a:srgbClr val="000000"/>
                </a:solidFill>
                <a:latin typeface="Times New Roman" panose="02020603050405020304" pitchFamily="18" charset="0"/>
                <a:ea typeface="宋体" panose="02010600030101010101" pitchFamily="2" charset="-122"/>
              </a:rPr>
              <a:t>的竞争优势在于其高度智能化和自适应性的系统。</a:t>
            </a:r>
            <a:endParaRPr lang="zh-CN" altLang="en-US" sz="1100" b="1" dirty="0">
              <a:solidFill>
                <a:srgbClr val="000000"/>
              </a:solidFill>
              <a:latin typeface="Times New Roman" panose="02020603050405020304" pitchFamily="18" charset="0"/>
              <a:ea typeface="宋体" panose="02010600030101010101" pitchFamily="2" charset="-122"/>
            </a:endParaRPr>
          </a:p>
        </p:txBody>
      </p:sp>
      <p:sp>
        <p:nvSpPr>
          <p:cNvPr id="20" name="矩形 19"/>
          <p:cNvSpPr/>
          <p:nvPr/>
        </p:nvSpPr>
        <p:spPr>
          <a:xfrm>
            <a:off x="8382827" y="2969610"/>
            <a:ext cx="3005441" cy="1329788"/>
          </a:xfrm>
          <a:prstGeom prst="rect">
            <a:avLst/>
          </a:prstGeom>
        </p:spPr>
        <p:txBody>
          <a:bodyPr wrap="square">
            <a:spAutoFit/>
          </a:bodyPr>
          <a:lstStyle/>
          <a:p>
            <a:pPr algn="ctr">
              <a:lnSpc>
                <a:spcPct val="150000"/>
              </a:lnSpc>
            </a:pPr>
            <a:r>
              <a:rPr lang="en-US" altLang="zh-CN" sz="1100" b="1" dirty="0" err="1">
                <a:solidFill>
                  <a:srgbClr val="000000"/>
                </a:solidFill>
                <a:latin typeface="Times New Roman" panose="02020603050405020304" pitchFamily="18" charset="0"/>
                <a:ea typeface="宋体" panose="02010600030101010101" pitchFamily="2" charset="-122"/>
              </a:rPr>
              <a:t>Eijkelkamp</a:t>
            </a:r>
            <a:r>
              <a:rPr lang="zh-CN" altLang="zh-CN" sz="1100" b="1" dirty="0">
                <a:solidFill>
                  <a:srgbClr val="000000"/>
                </a:solidFill>
                <a:latin typeface="Times New Roman" panose="02020603050405020304" pitchFamily="18" charset="0"/>
                <a:ea typeface="宋体" panose="02010600030101010101" pitchFamily="2" charset="-122"/>
              </a:rPr>
              <a:t>是一家专注于土壤和水质监测的公司，提供各种传感器、监测设备和数据管理解决方案。他们的产品涵盖了从实地采样到实时监测的整个过程，为用户提供全面的水质监测解决方案。</a:t>
            </a:r>
            <a:endParaRPr lang="zh-CN" altLang="en-US" sz="1100" b="1" dirty="0">
              <a:solidFill>
                <a:srgbClr val="000000"/>
              </a:solidFill>
              <a:latin typeface="Times New Roman" panose="02020603050405020304" pitchFamily="18" charset="0"/>
              <a:ea typeface="宋体" panose="02010600030101010101" pitchFamily="2" charset="-122"/>
            </a:endParaRPr>
          </a:p>
        </p:txBody>
      </p:sp>
      <p:sp>
        <p:nvSpPr>
          <p:cNvPr id="21" name="文本框 20"/>
          <p:cNvSpPr txBox="1"/>
          <p:nvPr/>
        </p:nvSpPr>
        <p:spPr>
          <a:xfrm>
            <a:off x="8325238" y="2582532"/>
            <a:ext cx="2827458" cy="369332"/>
          </a:xfrm>
          <a:prstGeom prst="rect">
            <a:avLst/>
          </a:prstGeom>
          <a:noFill/>
        </p:spPr>
        <p:txBody>
          <a:bodyPr wrap="square" rtlCol="0">
            <a:spAutoFit/>
          </a:bodyPr>
          <a:lstStyle/>
          <a:p>
            <a:pPr algn="ctr"/>
            <a:r>
              <a:rPr lang="en-US" altLang="zh-CN" b="1" dirty="0" err="1">
                <a:solidFill>
                  <a:srgbClr val="0028BE"/>
                </a:solidFill>
                <a:latin typeface="Times New Roman" panose="02020603050405020304" pitchFamily="18" charset="0"/>
                <a:ea typeface="宋体" panose="02010600030101010101" pitchFamily="2" charset="-122"/>
              </a:rPr>
              <a:t>Eijkelkamp</a:t>
            </a:r>
            <a:r>
              <a:rPr lang="en-US" altLang="zh-CN" b="1" dirty="0">
                <a:solidFill>
                  <a:srgbClr val="0028BE"/>
                </a:solidFill>
                <a:latin typeface="Times New Roman" panose="02020603050405020304" pitchFamily="18" charset="0"/>
                <a:ea typeface="宋体" panose="02010600030101010101" pitchFamily="2" charset="-122"/>
              </a:rPr>
              <a:t> Soil &amp; Water</a:t>
            </a:r>
            <a:endParaRPr lang="zh-CN" altLang="en-US" b="1" dirty="0">
              <a:solidFill>
                <a:srgbClr val="0028BE"/>
              </a:solidFill>
              <a:latin typeface="Times New Roman" panose="02020603050405020304" pitchFamily="18" charset="0"/>
              <a:ea typeface="宋体" panose="02010600030101010101" pitchFamily="2" charset="-122"/>
            </a:endParaRPr>
          </a:p>
        </p:txBody>
      </p:sp>
      <p:sp>
        <p:nvSpPr>
          <p:cNvPr id="22" name="矩形 21"/>
          <p:cNvSpPr/>
          <p:nvPr/>
        </p:nvSpPr>
        <p:spPr>
          <a:xfrm>
            <a:off x="7960237" y="5686900"/>
            <a:ext cx="3005441" cy="1075872"/>
          </a:xfrm>
          <a:prstGeom prst="rect">
            <a:avLst/>
          </a:prstGeom>
        </p:spPr>
        <p:txBody>
          <a:bodyPr wrap="square">
            <a:spAutoFit/>
          </a:bodyPr>
          <a:lstStyle/>
          <a:p>
            <a:pPr algn="ctr">
              <a:lnSpc>
                <a:spcPct val="150000"/>
              </a:lnSpc>
            </a:pPr>
            <a:r>
              <a:rPr lang="en-US" altLang="zh-CN" sz="1100" b="1" dirty="0" err="1">
                <a:solidFill>
                  <a:srgbClr val="000000"/>
                </a:solidFill>
                <a:latin typeface="Times New Roman" panose="02020603050405020304" pitchFamily="18" charset="0"/>
                <a:ea typeface="宋体" panose="02010600030101010101" pitchFamily="2" charset="-122"/>
              </a:rPr>
              <a:t>Libelium</a:t>
            </a:r>
            <a:r>
              <a:rPr lang="en-US" altLang="zh-CN" sz="1100" b="1" dirty="0">
                <a:solidFill>
                  <a:srgbClr val="000000"/>
                </a:solidFill>
                <a:latin typeface="Times New Roman" panose="02020603050405020304" pitchFamily="18" charset="0"/>
                <a:ea typeface="宋体" panose="02010600030101010101" pitchFamily="2" charset="-122"/>
              </a:rPr>
              <a:t>: </a:t>
            </a:r>
            <a:r>
              <a:rPr lang="en-US" altLang="zh-CN" sz="1100" b="1" dirty="0" err="1">
                <a:solidFill>
                  <a:srgbClr val="000000"/>
                </a:solidFill>
                <a:latin typeface="Times New Roman" panose="02020603050405020304" pitchFamily="18" charset="0"/>
                <a:ea typeface="宋体" panose="02010600030101010101" pitchFamily="2" charset="-122"/>
              </a:rPr>
              <a:t>Libelium</a:t>
            </a:r>
            <a:r>
              <a:rPr lang="zh-CN" altLang="zh-CN" sz="1100" b="1" dirty="0">
                <a:solidFill>
                  <a:srgbClr val="000000"/>
                </a:solidFill>
                <a:latin typeface="Times New Roman" panose="02020603050405020304" pitchFamily="18" charset="0"/>
                <a:ea typeface="宋体" panose="02010600030101010101" pitchFamily="2" charset="-122"/>
              </a:rPr>
              <a:t>是一家物联网解决方案提供商，他们提供了用于环境监测的传感器和平台。</a:t>
            </a:r>
            <a:r>
              <a:rPr lang="en-US" altLang="zh-CN" sz="1100" b="1" dirty="0" err="1">
                <a:solidFill>
                  <a:srgbClr val="000000"/>
                </a:solidFill>
                <a:latin typeface="Times New Roman" panose="02020603050405020304" pitchFamily="18" charset="0"/>
                <a:ea typeface="宋体" panose="02010600030101010101" pitchFamily="2" charset="-122"/>
              </a:rPr>
              <a:t>Libelium</a:t>
            </a:r>
            <a:r>
              <a:rPr lang="zh-CN" altLang="zh-CN" sz="1100" b="1" dirty="0">
                <a:solidFill>
                  <a:srgbClr val="000000"/>
                </a:solidFill>
                <a:latin typeface="Times New Roman" panose="02020603050405020304" pitchFamily="18" charset="0"/>
                <a:ea typeface="宋体" panose="02010600030101010101" pitchFamily="2" charset="-122"/>
              </a:rPr>
              <a:t>的竞争优势在于其灵活的传感器平台和易于集成的解决方案。</a:t>
            </a:r>
            <a:endParaRPr lang="zh-CN" altLang="en-US" sz="1100" b="1" dirty="0">
              <a:solidFill>
                <a:srgbClr val="000000"/>
              </a:solidFill>
              <a:latin typeface="Times New Roman" panose="02020603050405020304" pitchFamily="18" charset="0"/>
              <a:ea typeface="宋体" panose="02010600030101010101" pitchFamily="2" charset="-122"/>
            </a:endParaRPr>
          </a:p>
        </p:txBody>
      </p:sp>
      <p:sp>
        <p:nvSpPr>
          <p:cNvPr id="23" name="文本框 22"/>
          <p:cNvSpPr txBox="1"/>
          <p:nvPr/>
        </p:nvSpPr>
        <p:spPr>
          <a:xfrm>
            <a:off x="7653059" y="5142984"/>
            <a:ext cx="2827458" cy="369332"/>
          </a:xfrm>
          <a:prstGeom prst="rect">
            <a:avLst/>
          </a:prstGeom>
          <a:noFill/>
        </p:spPr>
        <p:txBody>
          <a:bodyPr wrap="square" rtlCol="0">
            <a:spAutoFit/>
          </a:bodyPr>
          <a:lstStyle/>
          <a:p>
            <a:pPr algn="ctr"/>
            <a:r>
              <a:rPr lang="en-US" altLang="zh-CN" b="1" dirty="0" err="1">
                <a:solidFill>
                  <a:srgbClr val="0028BE"/>
                </a:solidFill>
                <a:latin typeface="Times New Roman" panose="02020603050405020304" pitchFamily="18" charset="0"/>
                <a:ea typeface="宋体" panose="02010600030101010101" pitchFamily="2" charset="-122"/>
              </a:rPr>
              <a:t>Libelium</a:t>
            </a:r>
            <a:r>
              <a:rPr lang="en-US" altLang="zh-CN" b="1" dirty="0">
                <a:solidFill>
                  <a:srgbClr val="0028BE"/>
                </a:solidFill>
                <a:latin typeface="Times New Roman" panose="02020603050405020304" pitchFamily="18" charset="0"/>
                <a:ea typeface="宋体" panose="02010600030101010101" pitchFamily="2" charset="-122"/>
              </a:rPr>
              <a:t>: </a:t>
            </a:r>
            <a:r>
              <a:rPr lang="en-US" altLang="zh-CN" b="1" dirty="0" err="1">
                <a:solidFill>
                  <a:srgbClr val="0028BE"/>
                </a:solidFill>
                <a:latin typeface="Times New Roman" panose="02020603050405020304" pitchFamily="18" charset="0"/>
                <a:ea typeface="宋体" panose="02010600030101010101" pitchFamily="2" charset="-122"/>
              </a:rPr>
              <a:t>Libelium</a:t>
            </a:r>
            <a:endParaRPr lang="zh-CN" altLang="en-US" b="1" dirty="0">
              <a:solidFill>
                <a:srgbClr val="0028BE"/>
              </a:solidFill>
              <a:latin typeface="Times New Roman" panose="02020603050405020304" pitchFamily="18" charset="0"/>
              <a:ea typeface="宋体" panose="02010600030101010101" pitchFamily="2" charset="-122"/>
            </a:endParaRPr>
          </a:p>
        </p:txBody>
      </p:sp>
      <p:sp>
        <p:nvSpPr>
          <p:cNvPr id="24" name="文本框 23"/>
          <p:cNvSpPr txBox="1"/>
          <p:nvPr/>
        </p:nvSpPr>
        <p:spPr>
          <a:xfrm>
            <a:off x="434322" y="3678189"/>
            <a:ext cx="2682256" cy="646331"/>
          </a:xfrm>
          <a:prstGeom prst="rect">
            <a:avLst/>
          </a:prstGeom>
          <a:noFill/>
        </p:spPr>
        <p:txBody>
          <a:bodyPr wrap="square" rtlCol="0">
            <a:spAutoFit/>
          </a:bodyPr>
          <a:lstStyle/>
          <a:p>
            <a:pPr algn="ctr"/>
            <a:r>
              <a:rPr lang="en-US" altLang="zh-CN" b="1" dirty="0" err="1">
                <a:solidFill>
                  <a:srgbClr val="0028BE"/>
                </a:solidFill>
                <a:latin typeface="Times New Roman" panose="02020603050405020304" pitchFamily="18" charset="0"/>
                <a:ea typeface="宋体" panose="02010600030101010101" pitchFamily="2" charset="-122"/>
              </a:rPr>
              <a:t>Aquasuite</a:t>
            </a:r>
            <a:r>
              <a:rPr lang="en-US" altLang="zh-CN" b="1" dirty="0">
                <a:solidFill>
                  <a:srgbClr val="0028BE"/>
                </a:solidFill>
                <a:latin typeface="Times New Roman" panose="02020603050405020304" pitchFamily="18" charset="0"/>
                <a:ea typeface="宋体" panose="02010600030101010101" pitchFamily="2" charset="-122"/>
              </a:rPr>
              <a:t> (By Royal </a:t>
            </a:r>
            <a:r>
              <a:rPr lang="en-US" altLang="zh-CN" b="1" dirty="0" err="1">
                <a:solidFill>
                  <a:srgbClr val="0028BE"/>
                </a:solidFill>
                <a:latin typeface="Times New Roman" panose="02020603050405020304" pitchFamily="18" charset="0"/>
                <a:ea typeface="宋体" panose="02010600030101010101" pitchFamily="2" charset="-122"/>
              </a:rPr>
              <a:t>HaskoningDHV</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en-US" sz="2000" b="1" dirty="0">
              <a:solidFill>
                <a:srgbClr val="0028BE"/>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766545F2-09CB-4328-CD7D-41564A3010C9}"/>
              </a:ext>
            </a:extLst>
          </p:cNvPr>
          <p:cNvSpPr/>
          <p:nvPr/>
        </p:nvSpPr>
        <p:spPr>
          <a:xfrm>
            <a:off x="3626146" y="1791312"/>
            <a:ext cx="570525" cy="565027"/>
          </a:xfrm>
          <a:prstGeom prst="ellipse">
            <a:avLst/>
          </a:prstGeom>
          <a:solidFill>
            <a:srgbClr val="0028B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4A3061B-B0AF-0DB1-739F-05D726C0E728}"/>
              </a:ext>
            </a:extLst>
          </p:cNvPr>
          <p:cNvSpPr/>
          <p:nvPr/>
        </p:nvSpPr>
        <p:spPr>
          <a:xfrm>
            <a:off x="6289716" y="1335558"/>
            <a:ext cx="521201" cy="516688"/>
          </a:xfrm>
          <a:prstGeom prst="ellipse">
            <a:avLst/>
          </a:prstGeom>
          <a:solidFill>
            <a:srgbClr val="0028B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DA9ED330-CA10-6BD6-A23B-8748CDD2ED54}"/>
              </a:ext>
            </a:extLst>
          </p:cNvPr>
          <p:cNvCxnSpPr>
            <a:cxnSpLocks/>
            <a:stCxn id="9" idx="2"/>
            <a:endCxn id="7" idx="6"/>
          </p:cNvCxnSpPr>
          <p:nvPr/>
        </p:nvCxnSpPr>
        <p:spPr>
          <a:xfrm flipH="1">
            <a:off x="4196671" y="1593902"/>
            <a:ext cx="2093045" cy="479924"/>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5C638963-8A59-60C2-0473-DD07700EB7A5}"/>
              </a:ext>
            </a:extLst>
          </p:cNvPr>
          <p:cNvCxnSpPr>
            <a:cxnSpLocks/>
            <a:stCxn id="10" idx="1"/>
            <a:endCxn id="7" idx="5"/>
          </p:cNvCxnSpPr>
          <p:nvPr/>
        </p:nvCxnSpPr>
        <p:spPr>
          <a:xfrm flipH="1" flipV="1">
            <a:off x="4113120" y="2273593"/>
            <a:ext cx="701273" cy="808732"/>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文本框 14">
            <a:extLst>
              <a:ext uri="{FF2B5EF4-FFF2-40B4-BE49-F238E27FC236}">
                <a16:creationId xmlns:a16="http://schemas.microsoft.com/office/drawing/2014/main" id="{FC923221-3D36-A127-E6C5-B60D47808018}"/>
              </a:ext>
            </a:extLst>
          </p:cNvPr>
          <p:cNvSpPr txBox="1">
            <a:spLocks noChangeArrowheads="1"/>
          </p:cNvSpPr>
          <p:nvPr/>
        </p:nvSpPr>
        <p:spPr bwMode="auto">
          <a:xfrm>
            <a:off x="82061" y="112175"/>
            <a:ext cx="395143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400" i="1" dirty="0">
                <a:solidFill>
                  <a:srgbClr val="0028BE"/>
                </a:solidFill>
                <a:latin typeface="微软雅黑 Light" panose="020B0502040204020203" charset="-122"/>
                <a:ea typeface="微软雅黑 Light" panose="020B0502040204020203" charset="-122"/>
              </a:rPr>
              <a:t>06.</a:t>
            </a:r>
            <a:r>
              <a:rPr lang="zh-CN" altLang="en-US" sz="4400" i="1" dirty="0">
                <a:solidFill>
                  <a:srgbClr val="0028BE"/>
                </a:solidFill>
                <a:latin typeface="微软雅黑 Light" panose="020B0502040204020203" charset="-122"/>
                <a:ea typeface="微软雅黑 Light" panose="020B0502040204020203" charset="-122"/>
              </a:rPr>
              <a:t>竞品分析</a:t>
            </a:r>
            <a:endParaRPr lang="en-US" altLang="zh-CN" sz="4400" i="1" dirty="0">
              <a:solidFill>
                <a:srgbClr val="0028BE"/>
              </a:solidFill>
              <a:latin typeface="微软雅黑 Light" panose="020B0502040204020203" charset="-122"/>
              <a:ea typeface="微软雅黑 Light" panose="020B0502040204020203" charset="-122"/>
            </a:endParaRPr>
          </a:p>
        </p:txBody>
      </p:sp>
      <p:sp>
        <p:nvSpPr>
          <p:cNvPr id="39" name="文本框 38">
            <a:extLst>
              <a:ext uri="{FF2B5EF4-FFF2-40B4-BE49-F238E27FC236}">
                <a16:creationId xmlns:a16="http://schemas.microsoft.com/office/drawing/2014/main" id="{1D37579C-6D14-F7D7-D6A6-5E52349FF804}"/>
              </a:ext>
            </a:extLst>
          </p:cNvPr>
          <p:cNvSpPr txBox="1"/>
          <p:nvPr/>
        </p:nvSpPr>
        <p:spPr>
          <a:xfrm>
            <a:off x="828781" y="1451596"/>
            <a:ext cx="1803667" cy="369332"/>
          </a:xfrm>
          <a:prstGeom prst="rect">
            <a:avLst/>
          </a:prstGeom>
          <a:noFill/>
        </p:spPr>
        <p:txBody>
          <a:bodyPr wrap="square" rtlCol="0">
            <a:spAutoFit/>
          </a:bodyPr>
          <a:lstStyle/>
          <a:p>
            <a:pPr algn="ctr"/>
            <a:r>
              <a:rPr lang="en-US" altLang="zh-CN" sz="1800" b="1" dirty="0">
                <a:solidFill>
                  <a:srgbClr val="0028BE"/>
                </a:solidFill>
                <a:effectLst/>
                <a:latin typeface="Times New Roman" panose="02020603050405020304" pitchFamily="18" charset="0"/>
                <a:ea typeface="宋体" panose="02010600030101010101" pitchFamily="2" charset="-122"/>
              </a:rPr>
              <a:t>Xylem Inc</a:t>
            </a:r>
            <a:endParaRPr lang="zh-CN" altLang="en-US" sz="2000" b="1" dirty="0">
              <a:solidFill>
                <a:srgbClr val="0028BE"/>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313C1D46-1F42-47A0-90ED-EA7ADFD0FC86}"/>
              </a:ext>
            </a:extLst>
          </p:cNvPr>
          <p:cNvSpPr txBox="1"/>
          <p:nvPr/>
        </p:nvSpPr>
        <p:spPr>
          <a:xfrm>
            <a:off x="6998379" y="679838"/>
            <a:ext cx="2434602" cy="369332"/>
          </a:xfrm>
          <a:prstGeom prst="rect">
            <a:avLst/>
          </a:prstGeom>
          <a:noFill/>
        </p:spPr>
        <p:txBody>
          <a:bodyPr wrap="square" rtlCol="0">
            <a:spAutoFit/>
          </a:bodyPr>
          <a:lstStyle/>
          <a:p>
            <a:pPr algn="ctr"/>
            <a:r>
              <a:rPr lang="en-US" altLang="zh-CN" b="1" dirty="0" err="1">
                <a:solidFill>
                  <a:srgbClr val="0028BE"/>
                </a:solidFill>
                <a:latin typeface="Times New Roman" panose="02020603050405020304" pitchFamily="18" charset="0"/>
                <a:ea typeface="宋体" panose="02010600030101010101" pitchFamily="2" charset="-122"/>
              </a:rPr>
              <a:t>Ayyeka</a:t>
            </a:r>
            <a:r>
              <a:rPr lang="en-US" altLang="zh-CN" b="1" dirty="0">
                <a:solidFill>
                  <a:srgbClr val="0028BE"/>
                </a:solidFill>
                <a:latin typeface="Times New Roman" panose="02020603050405020304" pitchFamily="18" charset="0"/>
                <a:ea typeface="宋体" panose="02010600030101010101" pitchFamily="2" charset="-122"/>
              </a:rPr>
              <a:t> Technologies</a:t>
            </a:r>
            <a:endParaRPr lang="zh-CN" altLang="en-US" b="1" dirty="0">
              <a:solidFill>
                <a:srgbClr val="0028BE"/>
              </a:solidFill>
              <a:latin typeface="Times New Roman" panose="02020603050405020304" pitchFamily="18" charset="0"/>
              <a:ea typeface="宋体" panose="02010600030101010101" pitchFamily="2" charset="-122"/>
            </a:endParaRPr>
          </a:p>
        </p:txBody>
      </p:sp>
      <p:sp>
        <p:nvSpPr>
          <p:cNvPr id="41" name="矩形 40">
            <a:extLst>
              <a:ext uri="{FF2B5EF4-FFF2-40B4-BE49-F238E27FC236}">
                <a16:creationId xmlns:a16="http://schemas.microsoft.com/office/drawing/2014/main" id="{014A805D-AA52-955F-57BC-7AAAF6DB799C}"/>
              </a:ext>
            </a:extLst>
          </p:cNvPr>
          <p:cNvSpPr/>
          <p:nvPr/>
        </p:nvSpPr>
        <p:spPr>
          <a:xfrm>
            <a:off x="1039304" y="1784476"/>
            <a:ext cx="2094490" cy="1329788"/>
          </a:xfrm>
          <a:prstGeom prst="rect">
            <a:avLst/>
          </a:prstGeom>
        </p:spPr>
        <p:txBody>
          <a:bodyPr wrap="square">
            <a:spAutoFit/>
          </a:bodyPr>
          <a:lstStyle/>
          <a:p>
            <a:pPr algn="ctr">
              <a:lnSpc>
                <a:spcPct val="150000"/>
              </a:lnSpc>
            </a:pPr>
            <a:r>
              <a:rPr lang="en-US" altLang="zh-CN" sz="1100" b="1" dirty="0">
                <a:solidFill>
                  <a:srgbClr val="000000"/>
                </a:solidFill>
                <a:effectLst/>
                <a:latin typeface="Times New Roman" panose="02020603050405020304" pitchFamily="18" charset="0"/>
                <a:ea typeface="宋体" panose="02010600030101010101" pitchFamily="2" charset="-122"/>
              </a:rPr>
              <a:t>Xylem</a:t>
            </a:r>
            <a:r>
              <a:rPr lang="zh-CN" altLang="zh-CN" sz="11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是一家全球领先的水技术公司，提供各种水质监测</a:t>
            </a:r>
            <a:r>
              <a:rPr lang="zh-CN" altLang="en-US" sz="11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1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处理解决方案。</a:t>
            </a:r>
            <a:r>
              <a:rPr lang="en-US" altLang="zh-CN" sz="11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Xylem</a:t>
            </a:r>
            <a:r>
              <a:rPr lang="zh-CN" altLang="zh-CN" sz="11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的竞争优势在于其广泛的产品线和全球化的市场覆盖。</a:t>
            </a:r>
            <a:endParaRPr lang="zh-CN" altLang="en-US" sz="11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471B2563-6355-4611-3D31-7B58905F2746}"/>
              </a:ext>
            </a:extLst>
          </p:cNvPr>
          <p:cNvSpPr/>
          <p:nvPr/>
        </p:nvSpPr>
        <p:spPr>
          <a:xfrm>
            <a:off x="7111263" y="1094260"/>
            <a:ext cx="2094490" cy="1329788"/>
          </a:xfrm>
          <a:prstGeom prst="rect">
            <a:avLst/>
          </a:prstGeom>
        </p:spPr>
        <p:txBody>
          <a:bodyPr wrap="square">
            <a:spAutoFit/>
          </a:bodyPr>
          <a:lstStyle/>
          <a:p>
            <a:pPr algn="ctr">
              <a:lnSpc>
                <a:spcPct val="150000"/>
              </a:lnSpc>
            </a:pPr>
            <a:r>
              <a:rPr lang="en-US" altLang="zh-CN" sz="1100" b="1" dirty="0" err="1">
                <a:solidFill>
                  <a:srgbClr val="000000"/>
                </a:solidFill>
                <a:latin typeface="Times New Roman" panose="02020603050405020304" pitchFamily="18" charset="0"/>
                <a:ea typeface="宋体" panose="02010600030101010101" pitchFamily="2" charset="-122"/>
              </a:rPr>
              <a:t>Ayyeka</a:t>
            </a:r>
            <a:r>
              <a:rPr lang="zh-CN" altLang="zh-CN" sz="1100" b="1" dirty="0">
                <a:solidFill>
                  <a:srgbClr val="000000"/>
                </a:solidFill>
                <a:latin typeface="Times New Roman" panose="02020603050405020304" pitchFamily="18" charset="0"/>
                <a:ea typeface="宋体" panose="02010600030101010101" pitchFamily="2" charset="-122"/>
              </a:rPr>
              <a:t>是一家以色列的物联网公司，专注于水资源管理和监测解决方案。</a:t>
            </a:r>
            <a:r>
              <a:rPr lang="en-US" altLang="zh-CN" sz="1100" b="1" dirty="0" err="1">
                <a:solidFill>
                  <a:srgbClr val="000000"/>
                </a:solidFill>
                <a:latin typeface="Times New Roman" panose="02020603050405020304" pitchFamily="18" charset="0"/>
                <a:ea typeface="宋体" panose="02010600030101010101" pitchFamily="2" charset="-122"/>
              </a:rPr>
              <a:t>Ayyeka</a:t>
            </a:r>
            <a:r>
              <a:rPr lang="zh-CN" altLang="zh-CN" sz="1100" b="1" dirty="0">
                <a:solidFill>
                  <a:srgbClr val="000000"/>
                </a:solidFill>
                <a:latin typeface="Times New Roman" panose="02020603050405020304" pitchFamily="18" charset="0"/>
                <a:ea typeface="宋体" panose="02010600030101010101" pitchFamily="2" charset="-122"/>
              </a:rPr>
              <a:t>的竞争优势在于其创新的技术和灵活的解决方案。</a:t>
            </a:r>
            <a:endParaRPr lang="zh-CN" altLang="en-US" sz="11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slow" advClick="0" advTm="2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a:cxnSpLocks/>
            <a:stCxn id="2" idx="4"/>
          </p:cNvCxnSpPr>
          <p:nvPr/>
        </p:nvCxnSpPr>
        <p:spPr>
          <a:xfrm>
            <a:off x="1889759" y="1483148"/>
            <a:ext cx="0" cy="3333750"/>
          </a:xfrm>
          <a:prstGeom prst="line">
            <a:avLst/>
          </a:prstGeom>
          <a:ln w="12700">
            <a:solidFill>
              <a:srgbClr val="0028BE"/>
            </a:solidFill>
            <a:prstDash val="lgDash"/>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762113" y="1228785"/>
            <a:ext cx="254819" cy="254819"/>
          </a:xfrm>
          <a:prstGeom prst="ellipse">
            <a:avLst/>
          </a:prstGeom>
          <a:solidFill>
            <a:schemeClr val="bg1"/>
          </a:solidFill>
          <a:ln w="12700">
            <a:solidFill>
              <a:srgbClr val="002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762113" y="2383628"/>
            <a:ext cx="254819" cy="254819"/>
          </a:xfrm>
          <a:prstGeom prst="ellipse">
            <a:avLst/>
          </a:prstGeom>
          <a:solidFill>
            <a:schemeClr val="bg1"/>
          </a:solidFill>
          <a:ln w="12700">
            <a:solidFill>
              <a:srgbClr val="002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762113" y="3538471"/>
            <a:ext cx="254819" cy="254819"/>
          </a:xfrm>
          <a:prstGeom prst="ellipse">
            <a:avLst/>
          </a:prstGeom>
          <a:solidFill>
            <a:schemeClr val="bg1"/>
          </a:solidFill>
          <a:ln w="12700">
            <a:solidFill>
              <a:srgbClr val="002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62113" y="4693315"/>
            <a:ext cx="254819" cy="254819"/>
          </a:xfrm>
          <a:prstGeom prst="ellipse">
            <a:avLst/>
          </a:prstGeom>
          <a:solidFill>
            <a:schemeClr val="bg1"/>
          </a:solidFill>
          <a:ln w="12700">
            <a:solidFill>
              <a:srgbClr val="002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118"/>
          <p:cNvSpPr txBox="1"/>
          <p:nvPr/>
        </p:nvSpPr>
        <p:spPr>
          <a:xfrm>
            <a:off x="2201279" y="1629771"/>
            <a:ext cx="7095120"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505050"/>
                </a:solidFill>
                <a:latin typeface="微软雅黑" panose="020B0503020204020204" pitchFamily="34" charset="-122"/>
                <a:ea typeface="微软雅黑" panose="020B0503020204020204" pitchFamily="34" charset="-122"/>
              </a:rPr>
              <a:t>利用光学原理和传感器技术，通过测量光的吸收、散射或发射来确定水中污染物的存在和浓度</a:t>
            </a:r>
          </a:p>
        </p:txBody>
      </p:sp>
      <p:sp>
        <p:nvSpPr>
          <p:cNvPr id="25" name="文本框 119"/>
          <p:cNvSpPr txBox="1"/>
          <p:nvPr/>
        </p:nvSpPr>
        <p:spPr>
          <a:xfrm>
            <a:off x="2264177" y="1228785"/>
            <a:ext cx="192118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0028BE"/>
                </a:solidFill>
                <a:latin typeface="微软雅黑" panose="020B0503020204020204" pitchFamily="34" charset="-122"/>
                <a:ea typeface="微软雅黑" panose="020B0503020204020204" pitchFamily="34" charset="-122"/>
              </a:rPr>
              <a:t>光学传感器术</a:t>
            </a:r>
          </a:p>
        </p:txBody>
      </p:sp>
      <p:sp>
        <p:nvSpPr>
          <p:cNvPr id="26" name="文本框 118"/>
          <p:cNvSpPr txBox="1"/>
          <p:nvPr/>
        </p:nvSpPr>
        <p:spPr>
          <a:xfrm>
            <a:off x="2201278" y="2689457"/>
            <a:ext cx="8287913"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505050"/>
                </a:solidFill>
                <a:latin typeface="微软雅黑" panose="020B0503020204020204" pitchFamily="34" charset="-122"/>
                <a:ea typeface="微软雅黑" panose="020B0503020204020204" pitchFamily="34" charset="-122"/>
              </a:rPr>
              <a:t>传感器和监测设备需要能够连续地获取和传输水质数据。通信技术，如物联网（</a:t>
            </a:r>
            <a:r>
              <a:rPr lang="en-US" altLang="zh-CN" sz="1600" dirty="0">
                <a:solidFill>
                  <a:srgbClr val="505050"/>
                </a:solidFill>
                <a:latin typeface="微软雅黑" panose="020B0503020204020204" pitchFamily="34" charset="-122"/>
                <a:ea typeface="微软雅黑" panose="020B0503020204020204" pitchFamily="34" charset="-122"/>
              </a:rPr>
              <a:t>IoT</a:t>
            </a:r>
            <a:r>
              <a:rPr lang="zh-CN" altLang="en-US" sz="1600" dirty="0">
                <a:solidFill>
                  <a:srgbClr val="505050"/>
                </a:solidFill>
                <a:latin typeface="微软雅黑" panose="020B0503020204020204" pitchFamily="34" charset="-122"/>
                <a:ea typeface="微软雅黑" panose="020B0503020204020204" pitchFamily="34" charset="-122"/>
              </a:rPr>
              <a:t>）和云计算，可以实现传感器数据的实时传输和远程访问，使用户能够随时随地监控水质状况</a:t>
            </a:r>
          </a:p>
        </p:txBody>
      </p:sp>
      <p:sp>
        <p:nvSpPr>
          <p:cNvPr id="27" name="文本框 119"/>
          <p:cNvSpPr txBox="1"/>
          <p:nvPr/>
        </p:nvSpPr>
        <p:spPr>
          <a:xfrm>
            <a:off x="2264175" y="2289347"/>
            <a:ext cx="2548145"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0028BE"/>
                </a:solidFill>
                <a:latin typeface="微软雅黑" panose="020B0503020204020204" pitchFamily="34" charset="-122"/>
                <a:ea typeface="微软雅黑" panose="020B0503020204020204" pitchFamily="34" charset="-122"/>
              </a:rPr>
              <a:t>实时监测和通信技术</a:t>
            </a:r>
          </a:p>
        </p:txBody>
      </p:sp>
      <p:sp>
        <p:nvSpPr>
          <p:cNvPr id="28" name="文本框 118"/>
          <p:cNvSpPr txBox="1"/>
          <p:nvPr/>
        </p:nvSpPr>
        <p:spPr>
          <a:xfrm>
            <a:off x="2201278" y="3749143"/>
            <a:ext cx="8287913"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505050"/>
                </a:solidFill>
                <a:latin typeface="微软雅黑" panose="020B0503020204020204" pitchFamily="34" charset="-122"/>
                <a:ea typeface="微软雅黑" panose="020B0503020204020204" pitchFamily="34" charset="-122"/>
              </a:rPr>
              <a:t>自动调节和控制水处理过程，以维持水质在安全范围内。此外，决策支持系统可以利用监测数据和分析结果，为用户提供决策建议和优化方案。</a:t>
            </a:r>
          </a:p>
        </p:txBody>
      </p:sp>
      <p:sp>
        <p:nvSpPr>
          <p:cNvPr id="29" name="文本框 119"/>
          <p:cNvSpPr txBox="1"/>
          <p:nvPr/>
        </p:nvSpPr>
        <p:spPr>
          <a:xfrm>
            <a:off x="2264177" y="3369529"/>
            <a:ext cx="272399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0028BE"/>
                </a:solidFill>
                <a:latin typeface="微软雅黑" panose="020B0503020204020204" pitchFamily="34" charset="-122"/>
                <a:ea typeface="微软雅黑" panose="020B0503020204020204" pitchFamily="34" charset="-122"/>
              </a:rPr>
              <a:t>自动化控制和决策支持</a:t>
            </a:r>
          </a:p>
        </p:txBody>
      </p:sp>
      <p:sp>
        <p:nvSpPr>
          <p:cNvPr id="30" name="文本框 118"/>
          <p:cNvSpPr txBox="1"/>
          <p:nvPr/>
        </p:nvSpPr>
        <p:spPr>
          <a:xfrm>
            <a:off x="2201278" y="4808829"/>
            <a:ext cx="8287913"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505050"/>
                </a:solidFill>
                <a:latin typeface="微软雅黑" panose="020B0503020204020204" pitchFamily="34" charset="-122"/>
                <a:ea typeface="微软雅黑" panose="020B0503020204020204" pitchFamily="34" charset="-122"/>
              </a:rPr>
              <a:t>通过直观的图表、图像和报告，用户可以清晰地了解水质监测数据和分析结果。用户界面应该易于使用，并提供实时警报、数据查询和报表生成等功能，以支持用户的决策和操作。</a:t>
            </a:r>
          </a:p>
        </p:txBody>
      </p:sp>
      <p:sp>
        <p:nvSpPr>
          <p:cNvPr id="31" name="文本框 119"/>
          <p:cNvSpPr txBox="1"/>
          <p:nvPr/>
        </p:nvSpPr>
        <p:spPr>
          <a:xfrm>
            <a:off x="2264176" y="4439901"/>
            <a:ext cx="2723991"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0028BE"/>
                </a:solidFill>
                <a:latin typeface="微软雅黑" panose="020B0503020204020204" pitchFamily="34" charset="-122"/>
                <a:ea typeface="微软雅黑" panose="020B0503020204020204" pitchFamily="34" charset="-122"/>
              </a:rPr>
              <a:t>数据可视化和用户界面</a:t>
            </a:r>
          </a:p>
        </p:txBody>
      </p:sp>
      <p:sp>
        <p:nvSpPr>
          <p:cNvPr id="7" name="文本框 6">
            <a:extLst>
              <a:ext uri="{FF2B5EF4-FFF2-40B4-BE49-F238E27FC236}">
                <a16:creationId xmlns:a16="http://schemas.microsoft.com/office/drawing/2014/main" id="{308BA391-2431-AB25-CA26-14D7AD9702BF}"/>
              </a:ext>
            </a:extLst>
          </p:cNvPr>
          <p:cNvSpPr txBox="1"/>
          <p:nvPr/>
        </p:nvSpPr>
        <p:spPr>
          <a:xfrm>
            <a:off x="-1060216" y="130283"/>
            <a:ext cx="6101860" cy="769441"/>
          </a:xfrm>
          <a:prstGeom prst="rect">
            <a:avLst/>
          </a:prstGeom>
          <a:noFill/>
        </p:spPr>
        <p:txBody>
          <a:bodyPr wrap="square">
            <a:sp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zh-CN" sz="4400" b="0" i="1" u="none" strike="noStrike" kern="1200" cap="none" spc="0" normalizeH="0" baseline="0" noProof="0" dirty="0">
                <a:ln>
                  <a:noFill/>
                </a:ln>
                <a:solidFill>
                  <a:srgbClr val="0028BE"/>
                </a:solidFill>
                <a:effectLst/>
                <a:uLnTx/>
                <a:uFillTx/>
                <a:latin typeface="微软雅黑 Light" panose="020B0502040204020203" charset="-122"/>
                <a:ea typeface="微软雅黑 Light" panose="020B0502040204020203" charset="-122"/>
                <a:cs typeface="+mn-cs"/>
              </a:rPr>
              <a:t>07.</a:t>
            </a:r>
            <a:r>
              <a:rPr lang="zh-CN" altLang="en-US" sz="4400" i="1" dirty="0">
                <a:solidFill>
                  <a:srgbClr val="0028BE"/>
                </a:solidFill>
                <a:latin typeface="微软雅黑 Light" panose="020B0502040204020203" charset="-122"/>
                <a:ea typeface="微软雅黑 Light" panose="020B0502040204020203" charset="-122"/>
              </a:rPr>
              <a:t>技术支持</a:t>
            </a:r>
            <a:endParaRPr kumimoji="0" lang="en-US" altLang="zh-CN" sz="4400" b="0" i="1" u="none" strike="noStrike" kern="1200" cap="none" spc="0" normalizeH="0" baseline="0" noProof="0" dirty="0">
              <a:ln>
                <a:noFill/>
              </a:ln>
              <a:solidFill>
                <a:srgbClr val="0028BE"/>
              </a:solidFill>
              <a:effectLst/>
              <a:uLnTx/>
              <a:uFillTx/>
              <a:latin typeface="微软雅黑 Light" panose="020B0502040204020203" charset="-122"/>
              <a:ea typeface="微软雅黑 Light" panose="020B0502040204020203" charset="-122"/>
              <a:cs typeface="+mn-cs"/>
            </a:endParaRPr>
          </a:p>
        </p:txBody>
      </p:sp>
    </p:spTree>
  </p:cSld>
  <p:clrMapOvr>
    <a:masterClrMapping/>
  </p:clrMapOvr>
  <p:transition spd="slow" advClick="0" advTm="2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4BA630DD-5EEA-4F6F-AB26-95D2F8578A2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ESohkvs4mgQiQQAADASAAAdAAAAdW5pdmVyc2FsL2NvbW1vbl9tZXNzYWdlcy5sbmetWN1u2zYUvi/QdyAEFNiAzW0HtCiGxIEsMTYRWXIlOU42DAIjMTYRSkz149a72qvsZm+wq13sXXYz7C12SMlJnLaQZAeIDZPK+c7vdw6po5NPqUBrlhdcZsfG68ErA7EslgnPlsfGPDz9/p2BipJmCRUyY8dGJg10Mnz+7EjQbFnRJYPfz58hdJSyooBlMVSr+zXiybExG0WWN52Z7mXkeGMvGpGxMbRkekuzDXLkUn7zw9t3n16/efvt0ctGrgtMMDUdZxcIaaQ3rzoAuaHvORGgYSdy8UVoDNV3PzlvHjrExcaw+dFPeubjc2Oovlvl5r6P3TAKHGLjiASR64U6Fg4OsW0ML2WFVnTNUCnRmrOPqFwxyGPJc4YKwRP9IJawkVWsTZntTU3iRj4OQp9YIfFcYxjIPN98p2FpVa5kDuoKlPCCXgmWaJ1QMfr5bc4KUE1LqCgEf+WKw3/KlPJs0KraNxfEHUeh5zlBhF17u2MMcZYgO6dKTU8U3wywDwA5LVi+h2ykq0yLI1OIfggTMp448AmVCRO+XAn4lH3tmGHIwYxlbVJQI9iH6gqChefbKmigClF0S4vio8yTnfp4mKg2YOJaHpSgFT4ADxXGFhhyzKFv5DmLyzawKQ4Cc4yjkXcBhQy88/pIeGdAt7M+Epc4AIrgoE3GNc/J2FQFryi2rf8tv2KqyllsEI1jkFPhW3NZFbCjQgos0EwrBv3UBPj9HNJGTOcrNK5RIbp6teRrBnbkCctbFUFnsbCtquj9nPwUnZrEwXYEZWV7iyjULU9pTOkGZbJENFnTLGboisW0glrfwLOEJ/qZyrPW/6HivyJaNl3lRdOQXBtfvDjQHhI60EgXNM86UPwR1E47/IKHVQHulSVLb8s2L1Tsm0gMnsSKQ/1ShPuqU13ycqBHj/Tv6U5gYdf0ifc0VVjwtBL1hDm4Fu8s61tErUbsF/gde7ol/6ktCeo5MiLQnEdcdpfAcHJQsxKGveguRdxTUDSrxxHMK5Jd99Dpeg2AK9G+GOcQqh0TziGEPeQXeBSQUPGCXRW8bD1iaXLVCfpyamM40wpWsntuX7FrCac5wei6PmnBxNWZHuyhrBeJHxwEd8Zqg+KCQcu6+MAkwVPwP+mAOZ/ibQTrYbgTiYWsRKLJL/iNHoiQmyplnx8xr3OZ6l1Bi23x1wP55BArauf8Wumsx1Hpjr+d8/uAvvtnOcCmb00iy3QtrC5FiuuioxBQSIXCCYPIMUdKHLiU0jJewcHjWlZZ0hGovtfY+NQEsMbngNE8Xv3z2x8dMR5ZUu+iZvfHXiDQGFQXxXdgP7uyZMUvbSChOdqV04suUs09cCv3799//ff7n62CBIrwSa5btJ5MqUxha9CuF2q8yZkZhqY1mQINAl31ssrhlNsHYWr6Z9AK9YXFGE5pfgN9NJRS9ELRkVb1V/bTfn8Tr0rBM9ZH9rBJpBwOySwybVu/lgDuCR7f1CM3gctX3LyfEHLZGcyamC602Ud4LOFlT0A92bZNCHher+9Zvv580N2tCv1u5+jlg1c9/wNQSwMEFAACAAgARKiG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RKiG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BEqIZ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ESohk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ESohk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ESohk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ESohk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RKiGS97c6LA+EQAAlyEAABcAAAB1bml2ZXJzYWwvdW5pdmVyc2FsLnBuZ+1afViS996nU1utltZaR5cvrHU2t1qamlK+rjRdW2ZqaaVIxdQlCZECviGdWmUluj01tUiYuXwXjpmiNwqtNlmBupIXEwEXJQoC0ztU3uS5tbWzPee5nv+f6/IPLu7fh/v63d/Xz/fzuy8u7tsbuXL5uuUwGGzl7k/DY2GwxQQY7G+/LHsdQhC1hx5AX4syYyN3wpi9rmPQYknajqgdMFhzyQrr0deg9RsnPz2UCYO9lTX3WaRIhWfDYOs/3h2+Y392sk4edflEWgf/V9s1K6wAVnNmMf69axdHP33ttV3vhy9967X1Hy4hvB0Tjn8rfMvibz9ctvqNwsIH/1i3ak/qo5mdjEy2+kHO1BVOvbaVZMOgHJOySE2t6cbDB1rTbfX10wUnfalsRa52pFWazMl5/m0Ctss6KYAMCjpW9aheWi8bmdgrsj33ohx3glwZvr2fR8W7EHCdExGBG6C7yuoC9P4aRYFFR5zz1DPROHTWvCcVsRoGOy2ID54edqTMhAW+Wn1Hg+755PWYpTDYqj2iRVAU1kBRgv0Q7gbBWxbgBXgBXoAX4AV4AV6AF+AFeAFegBfgBfj/HexutRkoPGj97pXaxTDYsg80EHrmYgB0Ej5y0wGCy/8vmLhP1GUaoSH6Qu3WHt++oExQFBctz9fEMY45tvalK8UhjeQnOlXmp+1ydzF3Eax9K9iRSFJcvVlgn7wPnz3JAjnX2aXvCEjSCgjKpCv1bgQWb9bcow6Z7pgqS6G0emEYRIv56ls4tmUQAZ3jR8QJqK6HiGiNldnWJBs51JNJ7Ylhj3nKeKyuKn2Hmo6h7HBIsNyRSWuu5nIqMErr8NLQdnFUInnEl9Ex9+JAQTB5UUwCGoti07K5Nh2OhwlQgxylTV9Btl9hWJ9VHgd1sWBPfyqBRjXNmqW8kK0ZSVytDhgLOXWJMOSnLOO+uNUky2k0HXgadyPJ1YztVC7OviG6PFizrTupHkfWJuqIfel07BPMPrauTtk+EKhhNpfDWwdr5NyQWyKZztVSvbdYCdKnh+gfkvoTooMmfuR4NrzbKNj07kOLYporY2nzb0TqLJc6BtVw+wxf+QZneQ0+8apj/vBil7OdpQ2s1hM9iGqx7ebOumqqQZ0SKCc/e1s74I/KwCAp8jKMuXOo7obFbRbQI+kiq/td1ffJwznmsRqZ6ke/sTayZHNmlMY/5PnlnLxI5PTn+E4sihHL7n1bPuVav/eM9hnAlew+hehrPPNd4K9MUurImjGAiWSWqMQFjMV1ilv1XzcYpL/VnWbJ6rmsVXD2k8J73ig5vDuQvXY3yEk3kA15si2u/vJIB2Rkxv2ZAll+a49qNp9ZyykhzZByEArDoqC9mgqLfuZkBpDBIAiSaEATJyP0q1rOqrkIYSs+AnTbRTPlg8zV8TFbGOW4pxWAJY79IFd2wCqS+rVpLROeh89JC+svVXlHvzN9YXm1Eck258gyOFCKRgM0FoCh8FMWcky34wLVnNiwpqrEaSH0UE8NrglA3/fTtFGgEGRoyin1PNYagtNNqFpETb672MH8dR4D8juHutb48OIe133tbHgdXyDPQNzErrxhLlhZ5TMC7yYQQeXaKJp+A5+Jlpr0Zlvxo2D3vsrE6cbEEVeA0Aek9FYmIk7aNFXZUispqwELFwIpzBjymy2yWfJFYMUjnTZOI7l2U0ZHU9eMYwdPBNfRxRfzo5yyphs4OvcUEUGKCpfrX+0EbZvaPwMVhbSXdxkrv2vkjFCcv+/XnT3EFrbW29sqZUstq/7ThcqQWPZx+nLAnFitx9VtY5mXPXd9DCpF4ueqDaUpszTgUE9oCPdgt5IjTlEB5zMocWxdyKnxAGKFISZSTuKCFbQyVIFpJJpi7v9hfX9THhQwBzmQJveRb/tg9DM2dhjomnl6WTcxfJ1gOQr92JOcO3aLGDqu+SZcjuBOUGmM2Rc17AKrCq6kO/f1ayeNu/Efx4Glzfk11dJJlcWUe967iwuXJnh40EauUfRCgdtLH8BV2gHCoDdUARLPmITpy1H2/fnn7s0s3Xje+AUNrLUl4X2xNGBzRPuBrWJd7KPge3nhyWS3CV+vOKkvP/acqFO4Lr6Fo99wobFKX2axepZs1HDNYpbCauqjzPIiLRR+Jf8eVt6CvcY5YUamZ5WVzS8I/wiCw8qeD9lv629ppn6CknldTB4upywyJVcxA99wrrqZIUyoSjZWlDV5PFznh3rin567OZTLYKU592steDKuyygJc6zPoZvU2KIcB/F8lnMKCeMBOmeorxr2fs1/MPmBNlJ5fqJZIEZK+WMiLrMEUboajz58TlQebyimCjbd7c7YegYnRCiJG+5qJs3A5nIN0eDpdYFZxcz86qknT9D2r6D46eyPCTfyVVTErOGbgkwL2Q0udVJpdnGux5fhAo+OSYK1pU++l7S4c9Jonl7zKdPWqr/JZWpH5AegvOW6gUonkWkiveDKsU68twjf0ZsnVYmC+hqLlaoACTq/Tlt/nNbLZo/NR8HTyBH595ZRlc1tVQVcbdT1QYrRZk6NRuKQyX2+oE9D2NRPJ4VKqRwjonoMTjxDuSBRGOGOA1Uj18qaKvaj5TGqSXMAKkTSepzfG23263PmmXpwgzkAI7rur/le1MvKCyrFf9zY7J6XZmwW5ogmWlfQoeQQZqM0B5P73kcL+7v7VJia+Z4oGmzzljgtmxY3ubTvNbL3y/FHEmjdy2gmV5IboYirzdVko/r5zYTgNioCE7FFVyWDz6W8yJthZ630Dr3QVFUtBfdTTQeT/5mAHi/JQMvAp54ONguQdxkgpAkLZkGGcq8LCyY6qE7EfW2cJCwtdjlRQalIVrJIM8YIQ+n21pesGdaIlh7nj7Yt3cbTT2xLLmzw5i2TPNkqURHY+idBhnTZQTWNR5xv5/QiNTNHKbrYW3lUCpkdwrPbDDL03ZB0oVq4NhNMUbmSQvTxp6nRiUXODd6ovvTOk368FfECSa1KHmRgAmQfbWmHwLmVrLrdup64nQEXiIjS5vxw3ToW2o6VkS7UWiLY0W0d7FqXwDSyj5fWjdkNZEpcvujK71LgzzaBLKhUm2fxF9xIvcYIeCgLbUM6PvprpcLU0mB3Pgdn/Kpj8+HuFTlo0ZpjbjWchEwOoU9iSpN1lyvIuiwtnSAo+s5Fs1YxKDk1yt/CISyWqt+2D6ZQjUFZnXnxSpZ64H52WMoND+kAMSRQ0XV9MXbJs1zXoQPs6FS5D+kaf2Dk0XJ0ohS0RHUXuIIsy7+KbHmX/l4uJlfJPGSFgN1WkGxv5wJVvaBQIJIeCt7SHXRBM2X8iKAN+hFiKWIRNu80qHUvQQ8RhmihxQfRsk0d88V+v827moQKnL+uCDBt3zrPVuasEjtZXKvCVAhKV2OM92Kj4Op2AjegN1Oa023MQofw3A16qkpWSM8kb6yEyt4vPVFLatA1OL3F77B9eea6ggrkc5mrb/uNkGZTwVldNXzO0KFEEfW6IYTpG3Lb5zPeq2Bz+799FW382SKtM+krfJruPwomjRY6O1GCUFpHEDj4zy1AYzVBADNIoOgfLOlouB4yO5BfhOU+nqNe3xMu6Nzp1nkabmkIeJ1QRgKgiNfkWQ2Yfmf7z/xtfLcd8VW9eG2cE4g/npSsBlpMyPbVZ42tpU2PKqSGepnHXPWLapV5J0gZ6mz3dVH7+jFC2SGJ0yZ1CVLyImdwi6TluNkbIN/u6dolb5/ACFlHJA4upDsxZrQQpCaQ+St9ilzSg3+orUhEz/dBicsXSfyZnCLstTjtXxMTsPYEIdQywA8hgs8hrTWCQVkGw+j5kw9oJfnPNrDBwsD2xOlsVzR5UvbFjSWi0eqXFHxU5tzPYVXMXyNFYEKFc6NB0RTqKAf+qZ0Tlq3802RRubIusS9PmjmEV3S638cMrf1AVdEQQJ9r8iD3m7+76SzzHjyacQbZp1aHImq97cG/bpkyIC1YFEE5OvXAf/rvhJSCUyyqV9VpdaC0/b54rysors1Ra2lqN5Lk6MdxpBd4t5TGtD0sgzQw/x3SV+tUt5uF+eT71R5qJAGSowDB/ZgbZ29gBDu4gQdJSARj5kcP7P0mhy20IMt4CxsUdbbuISHvUggl/ACFeOBFzFXxzI9hZN0fnv6bFPQ+dFS68GgCiqO+83iOFbw6f9uZ9+ZAJDXAk9T/Gak4sFig5RV06HLPm9x4SMZS/7GpB3PE7NdNFBruiAc8NN01yzCK7alS0Ja5CylHzOcwAln3sIJ0ksrMj2ykxpDumjKeVhJzdT+bdL/GTsSXsSJE1DEjWf6J0ZbvRoh0FhQJ/JFph3DPyP/Tv1wPfT9jNsvlVAUk1ceYK2ZYEM3RR9MbvaqbNM3+EaQb8Hk/ArRgd1CGNYj70i2it6Eld7aBwQePIChQAwYEg0JfHUTSfpqgO7R4oJYWGozYWRPhViYBZUaAH5jl173dWAnYvCGO+5xqItEZFyS1NDa+FjQNhrZ6PfyypFmuXXFVXQgA0VkWlee0O+EFQCZ/Jg9wbC5G1rhVyeiHbHyBsfnh9kHiRKUjeXQkMtT8qAdHsSTey7dblDxb+WaaeE3cdPaTSGiGgptaafeY7ugNSRrtTDb55VS5knvGTaurxgGd8xQ3nu7AyckCidrXmf00HLfDOJNdduliBl7chY/ZGKuZxL/JMiCulTX8/E4ZCdc2/vuMERla9SXmF0hkiOJ0x9zE9IAm5rFn7fTcApcyqi3vxLADAVVrCWeH6t/TeIazWdF1ier1kmbtHXSWzLeBArs1ex7r0Bbr+BBlferE1lgIZifezE80SL+AGVtPmoCvfz0qV6XA5apm0ZWBZTXrjA9TgrvPT5CWoUWqJg79pWikTey+jD1M1U/OM0hLySBCOzqilaxMYsVZKYSLAHku0ESvrhexHC/i+ld2pF3C5qXCbaOROFQF42xTMvLQhu88aeo6Njt05gdHLibEJ2v1/fsAXxAC8FX7WL8U8wQDWzdau/nItnnlsf3Cy/ZtWh8UgcDNycRguxX8k0yk5+k7IJn4mQhZ+MepQ0jPfnrxwrGmrNX7JCaFfXaaDeJNQOErL/HxhkLx5fdBvjdG1GeMuYoMvf5nQcoZeDvLDzDNjSDDWA0DW/KGtF62FDICc8A++LwSznENl58bnWeoPY8y+vaIgun/3nvC9U9Ce06/Q5sYpahQjUH7OMtyBHpIUzLZKCbCx8P+YjFQgpIomY2r95X1gDMzKW2ex7IPQoXFJ99IEgVAW84dum7OVtcH+idVYS2QldLRn5xQJ9gU1E39zqz5FquGRkC83W/HtOMt63haaJ4HDMp0ri3sIyPKRVj5SfHvW0aSuby8PfTHnpSw4WmYu8c0vrFjibwNMprZ81GJKS9STu6MNbV3lCSkxuHYyKkeVoGxQbZmwG9QP/mrI2VmBDraYl3eTGpD2c1Sw3Jn96kH0QW3yZ3jqiH4a/VaJgGqdFPwaX5Ps50iv9XAW69ty4sHswTJl8PsoUDUVDHAfy4+a8mCs4TVCixHT+srmGpBRIeYvnDBvaIEinG7PRPynKAHEUsKHIfxp/RO37i3InsNzI7tvRPvKRQxJB3ptoWIYgk/UGAt4zRpcp5uCqfl/nbO685qxJ9JEwYrOdz1SyZVPcShK5GYTJF/hWpXZ1cV84b224f8HjLPh5bFcbuN2/gYypEGnWYkrARY+c83seGfNxw/4wBrz5ISe7sMJrmKa7Ns+1Az/F9dv91bwbaHxtsSlv4+ZWGfbPxf3oSo4PYvPaDLk0/q1e5WkGE/4fG3Vyt1qP34H6shq+E37Nz7lFJN+zp2TIIKCm3Cy/8Z3DJnFJFuMrvnpB2NrSzgIJfBYKcjG3KbAJ2d39Njh23PGCambnaagu6G7d61N5y588iZ/wZQSwMEFAACAAgARKiGS+iuoehKAAAAagAAABsAAAB1bml2ZXJzYWwvdW5pdmVyc2FsLnBuZy54bWyzsa/IzVEoSy0qzszPs1Uy1DNQsrfj5bIpKEoty0wtV6gAihnpGUCAkkIlKrc8M6Ukw1bJwswQIZaRmpmeUWKrZGZiBhfUBxoJAFBLAQIAABQAAgAIAESohkvs4mgQiQQAADASAAAdAAAAAAAAAAEAAAAAAAAAAAB1bml2ZXJzYWwvY29tbW9uX21lc3NhZ2VzLmxuZ1BLAQIAABQAAgAIAESohktN8AC3sQMAADkPAAAnAAAAAAAAAAEAAAAAAMQEAAB1bml2ZXJzYWwvZmxhc2hfcHVibGlzaGluZ19zZXR0aW5ncy54bWxQSwECAAAUAAIACABEqIZLOAFxQrQCAABUCgAAIQAAAAAAAAABAAAAAAC6CAAAdW5pdmVyc2FsL2ZsYXNoX3NraW5fc2V0dGluZ3MueG1sUEsBAgAAFAACAAgARKiGSzg/xxyEAwAASg4AACYAAAAAAAAAAQAAAAAArQsAAHVuaXZlcnNhbC9odG1sX3B1Ymxpc2hpbmdfc2V0dGluZ3MueG1sUEsBAgAAFAACAAgARKiGS9Ca6ouXAQAAHgYAAB8AAAAAAAAAAQAAAAAAdQ8AAHVuaXZlcnNhbC9odG1sX3NraW5fc2V0dGluZ3MuanNQSwECAAAUAAIACABEqIZLPTwv0cEAAADlAQAAGgAAAAAAAAABAAAAAABJEQAAdW5pdmVyc2FsL2kxOG5fcHJlc2V0cy54bWxQSwECAAAUAAIACABEqIZL2ZyjN3QAAAB0AAAAHAAAAAAAAAABAAAAAABCEgAAdW5pdmVyc2FsL2xvY2FsX3NldHRpbmdzLnhtbFBLAQIAABQAAgAIAESUV0cjtE77+wIAALAIAAAUAAAAAAAAAAEAAAAAAPASAAB1bml2ZXJzYWwvcGxheWVyLnhtbFBLAQIAABQAAgAIAESohktfiFvqaggAAJEgAAApAAAAAAAAAAEAAAAAAB0WAAB1bml2ZXJzYWwvc2tpbl9jdXN0b21pemF0aW9uX3NldHRpbmdzLnhtbFBLAQIAABQAAgAIAESohkve3OiwPhEAAJchAAAXAAAAAAAAAAAAAAAAAM4eAAB1bml2ZXJzYWwvdW5pdmVyc2FsLnBuZ1BLAQIAABQAAgAIAESohkvorqHoSgAAAGoAAAAbAAAAAAAAAAEAAAAAAEEwAAB1bml2ZXJzYWwvdW5pdmVyc2FsLnBuZy54bWxQSwUGAAAAAAsACwBJAwAAxDAAAAAA"/>
  <p:tag name="ISPRING_PRESENTATION_TITLE" val="简约工作总结计划PPT"/>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1639</Words>
  <Application>Microsoft Office PowerPoint</Application>
  <PresentationFormat>宽屏</PresentationFormat>
  <Paragraphs>89</Paragraphs>
  <Slides>10</Slides>
  <Notes>10</Notes>
  <HiddenSlides>0</HiddenSlides>
  <MMClips>2</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等线</vt:lpstr>
      <vt:lpstr>宋体</vt:lpstr>
      <vt:lpstr>微软雅黑</vt:lpstr>
      <vt:lpstr>微软雅黑 Light</vt:lpstr>
      <vt:lpstr>Arial</vt:lpstr>
      <vt:lpstr>Calibri</vt:lpstr>
      <vt:lpstr>Calibri Light</vt:lpstr>
      <vt:lpstr>Noto Sans</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简约工作总结计划PPT</dc:title>
  <dc:creator>YYQ</dc:creator>
  <cp:lastModifiedBy>周 守彬</cp:lastModifiedBy>
  <cp:revision>51</cp:revision>
  <dcterms:created xsi:type="dcterms:W3CDTF">2016-09-11T10:28:00Z</dcterms:created>
  <dcterms:modified xsi:type="dcterms:W3CDTF">2023-09-17T05:37:45Z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