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TKBN30eDkURJjbgI2fWaGlTV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706f16f6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706f16f6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isOpen</a:t>
            </a:r>
            <a:r>
              <a:rPr lang="fr">
                <a:solidFill>
                  <a:schemeClr val="dk1"/>
                </a:solidFill>
              </a:rPr>
              <a:t> : indique si le modal est visible (</a:t>
            </a:r>
            <a:r>
              <a:rPr lang="f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fr">
                <a:solidFill>
                  <a:schemeClr val="dk1"/>
                </a:solidFill>
              </a:rPr>
              <a:t>) ou non (</a:t>
            </a:r>
            <a:r>
              <a:rPr lang="f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fr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setIsOpen</a:t>
            </a:r>
            <a:r>
              <a:rPr lang="fr">
                <a:solidFill>
                  <a:schemeClr val="dk1"/>
                </a:solidFill>
              </a:rPr>
              <a:t> : fonction utilisée pour changer la valeur de </a:t>
            </a:r>
            <a:r>
              <a:rPr lang="f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isOpen</a:t>
            </a:r>
            <a:r>
              <a:rPr lang="f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Captures d’écran de la veille (max 5)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Méthode de classification des sources d'information.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Exemple et explication du choix d’une source pour chacun des 2 axes de veille 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la contribution de la veille à l'élaboration des spécifications techniques.</a:t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706f16f6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706f16f6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Définitions des deux axes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706f16f6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706f16f6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veille technologique joue un rôle essentiel dans la rédaction des spécifications techniques d'un projet en garantissant que les choix techniques sont à jour, pertinents et alignés avec les meilleures pratiques actuelles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3-Une compréhension précise des outils et contraintes techniques.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3-L’intégration de solutions éprouvées pour éviter des problèmes courants.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4-Une veille régulière garantit que les spécifications sont réalistes et conformes aux attentes des utilisateurs.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4-Elle permet également d'anticiper les évolutions futures et de rendre le projet plus flexible.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Brève introduction du site de Menu Maker : objectifs</a:t>
            </a:r>
            <a:endParaRPr i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Capture(s) d'écran de la maquette.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Démonstration des fonctionnalités clés</a:t>
            </a:r>
            <a:endParaRPr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706f16f6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706f16f6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Montserrat"/>
              <a:buChar char="●"/>
            </a:pPr>
            <a:r>
              <a:rPr lang="fr" sz="13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Capture(s) d'écran du tableau Kanban.</a:t>
            </a:r>
            <a:endParaRPr sz="1300">
              <a:solidFill>
                <a:srgbClr val="0D0D0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Montserrat"/>
              <a:buChar char="●"/>
            </a:pPr>
            <a:r>
              <a:rPr lang="fr" sz="13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Explication des User Stories (US), tâches attribuées, etc.</a:t>
            </a:r>
            <a:endParaRPr sz="1300">
              <a:solidFill>
                <a:srgbClr val="0D0D0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Montserrat"/>
              <a:buChar char="●"/>
            </a:pPr>
            <a:r>
              <a:rPr lang="fr" sz="13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comment le tableau facilite le suivi et la coordination de l'équipe.</a:t>
            </a:r>
            <a:endParaRPr sz="1300">
              <a:solidFill>
                <a:srgbClr val="0D0D0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 pas oublier </a:t>
            </a: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 mise en public du lien du tableau</a:t>
            </a:r>
            <a:endParaRPr sz="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706f16f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706f16f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Chaque carte du tableau représente une tâche spécifique liée à une 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Les tâches sont organisées par </a:t>
            </a:r>
            <a:r>
              <a:rPr b="1" lang="fr">
                <a:solidFill>
                  <a:schemeClr val="dk1"/>
                </a:solidFill>
              </a:rPr>
              <a:t>statut</a:t>
            </a:r>
            <a:r>
              <a:rPr lang="fr">
                <a:solidFill>
                  <a:schemeClr val="dk1"/>
                </a:solidFill>
              </a:rPr>
              <a:t> (</a:t>
            </a:r>
            <a:r>
              <a:rPr i="1" lang="fr">
                <a:solidFill>
                  <a:schemeClr val="dk1"/>
                </a:solidFill>
              </a:rPr>
              <a:t>À faire</a:t>
            </a:r>
            <a:r>
              <a:rPr lang="fr">
                <a:solidFill>
                  <a:schemeClr val="dk1"/>
                </a:solidFill>
              </a:rPr>
              <a:t>, </a:t>
            </a:r>
            <a:r>
              <a:rPr i="1" lang="fr">
                <a:solidFill>
                  <a:schemeClr val="dk1"/>
                </a:solidFill>
              </a:rPr>
              <a:t>En cours</a:t>
            </a:r>
            <a:r>
              <a:rPr lang="fr">
                <a:solidFill>
                  <a:schemeClr val="dk1"/>
                </a:solidFill>
              </a:rPr>
              <a:t>, </a:t>
            </a:r>
            <a:r>
              <a:rPr i="1" lang="fr">
                <a:solidFill>
                  <a:schemeClr val="dk1"/>
                </a:solidFill>
              </a:rPr>
              <a:t>Terminées</a:t>
            </a:r>
            <a:r>
              <a:rPr lang="fr">
                <a:solidFill>
                  <a:schemeClr val="dk1"/>
                </a:solidFill>
              </a:rPr>
              <a:t>) et par </a:t>
            </a:r>
            <a:r>
              <a:rPr b="1" lang="fr">
                <a:solidFill>
                  <a:schemeClr val="dk1"/>
                </a:solidFill>
              </a:rPr>
              <a:t>type de travail</a:t>
            </a:r>
            <a:r>
              <a:rPr lang="fr">
                <a:solidFill>
                  <a:schemeClr val="dk1"/>
                </a:solidFill>
              </a:rPr>
              <a:t> (exemple : </a:t>
            </a:r>
            <a:r>
              <a:rPr i="1" lang="fr">
                <a:solidFill>
                  <a:schemeClr val="dk1"/>
                </a:solidFill>
              </a:rPr>
              <a:t>Backend Dev</a:t>
            </a:r>
            <a:r>
              <a:rPr lang="fr">
                <a:solidFill>
                  <a:schemeClr val="dk1"/>
                </a:solidFill>
              </a:rPr>
              <a:t>, </a:t>
            </a:r>
            <a:r>
              <a:rPr i="1" lang="fr">
                <a:solidFill>
                  <a:schemeClr val="dk1"/>
                </a:solidFill>
              </a:rPr>
              <a:t>Product Owner</a:t>
            </a:r>
            <a:r>
              <a:rPr lang="fr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706f16f6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706f16f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Liste des principales spécifications techniques.</a:t>
            </a:r>
            <a:endParaRPr sz="1200">
              <a:solidFill>
                <a:srgbClr val="0D0D0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Montserrat"/>
              <a:buChar char="●"/>
            </a:pP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Choix d'une spécification technique clé à vulgariser.</a:t>
            </a:r>
            <a:b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2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-&gt; Présentation de cette spécification via un schéma explicatif, un diagramme ou un dessin.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b="0" i="0" lang="fr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0" i="0" lang="fr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fr" sz="3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b="1" i="0" sz="3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 Prénom</a:t>
            </a:r>
            <a:br>
              <a:rPr b="0" i="0" lang="f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fr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Date </a:t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706f16f6a_0_78"/>
          <p:cNvSpPr txBox="1"/>
          <p:nvPr>
            <p:ph type="title"/>
          </p:nvPr>
        </p:nvSpPr>
        <p:spPr>
          <a:xfrm>
            <a:off x="262825" y="15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920"/>
              <a:t>Exp: </a:t>
            </a:r>
            <a:r>
              <a:rPr b="1" lang="fr" sz="1979"/>
              <a:t>react-modal </a:t>
            </a:r>
            <a:endParaRPr b="1" sz="3420"/>
          </a:p>
        </p:txBody>
      </p:sp>
      <p:sp>
        <p:nvSpPr>
          <p:cNvPr id="157" name="Google Shape;157;g31706f16f6a_0_78"/>
          <p:cNvSpPr/>
          <p:nvPr/>
        </p:nvSpPr>
        <p:spPr>
          <a:xfrm>
            <a:off x="5935950" y="0"/>
            <a:ext cx="3142800" cy="2055300"/>
          </a:xfrm>
          <a:prstGeom prst="flowChartMagneticTap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Un </a:t>
            </a:r>
            <a:r>
              <a:rPr b="1" lang="fr" sz="1100">
                <a:solidFill>
                  <a:schemeClr val="dk1"/>
                </a:solidFill>
              </a:rPr>
              <a:t>React Modal</a:t>
            </a:r>
            <a:r>
              <a:rPr lang="fr" sz="1100">
                <a:solidFill>
                  <a:schemeClr val="dk1"/>
                </a:solidFill>
              </a:rPr>
              <a:t> est généralement un composant de type fenêtre contextuelle utilisé pour afficher des informations ou des actions supplémentaires sans naviguer vers une nouvelle page.</a:t>
            </a:r>
            <a:endParaRPr/>
          </a:p>
        </p:txBody>
      </p:sp>
      <p:sp>
        <p:nvSpPr>
          <p:cNvPr id="158" name="Google Shape;158;g31706f16f6a_0_78"/>
          <p:cNvSpPr/>
          <p:nvPr/>
        </p:nvSpPr>
        <p:spPr>
          <a:xfrm>
            <a:off x="6468750" y="2190100"/>
            <a:ext cx="2077200" cy="127225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Initialisation</a:t>
            </a:r>
            <a:r>
              <a:rPr lang="fr" sz="1100"/>
              <a:t>: le modal n'est pas affiché par défaut;   </a:t>
            </a:r>
            <a:r>
              <a:rPr lang="fr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[isOpen, setIsOpen] = useState(false)</a:t>
            </a:r>
            <a:endParaRPr sz="1100"/>
          </a:p>
        </p:txBody>
      </p:sp>
      <p:cxnSp>
        <p:nvCxnSpPr>
          <p:cNvPr id="159" name="Google Shape;159;g31706f16f6a_0_78"/>
          <p:cNvCxnSpPr/>
          <p:nvPr/>
        </p:nvCxnSpPr>
        <p:spPr>
          <a:xfrm rot="10800000">
            <a:off x="5377800" y="1745250"/>
            <a:ext cx="1065600" cy="82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g31706f16f6a_0_78"/>
          <p:cNvSpPr/>
          <p:nvPr/>
        </p:nvSpPr>
        <p:spPr>
          <a:xfrm>
            <a:off x="3634175" y="1385375"/>
            <a:ext cx="1989975" cy="1043925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Le modal est </a:t>
            </a:r>
            <a:r>
              <a:rPr b="1" lang="fr" sz="1100">
                <a:solidFill>
                  <a:schemeClr val="dk1"/>
                </a:solidFill>
              </a:rPr>
              <a:t>rendu visible</a:t>
            </a:r>
            <a:r>
              <a:rPr lang="fr" sz="1100">
                <a:solidFill>
                  <a:schemeClr val="dk1"/>
                </a:solidFill>
              </a:rPr>
              <a:t> lorsque la variable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isOpen</a:t>
            </a:r>
            <a:r>
              <a:rPr lang="fr" sz="1100">
                <a:solidFill>
                  <a:schemeClr val="dk1"/>
                </a:solidFill>
              </a:rPr>
              <a:t> est mise à jour en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/>
          </a:p>
        </p:txBody>
      </p:sp>
      <p:cxnSp>
        <p:nvCxnSpPr>
          <p:cNvPr id="161" name="Google Shape;161;g31706f16f6a_0_78"/>
          <p:cNvCxnSpPr/>
          <p:nvPr/>
        </p:nvCxnSpPr>
        <p:spPr>
          <a:xfrm rot="10800000">
            <a:off x="2415925" y="1926375"/>
            <a:ext cx="109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g31706f16f6a_0_78"/>
          <p:cNvSpPr/>
          <p:nvPr/>
        </p:nvSpPr>
        <p:spPr>
          <a:xfrm>
            <a:off x="262825" y="1118963"/>
            <a:ext cx="2392600" cy="157675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Montage</a:t>
            </a:r>
            <a:r>
              <a:rPr lang="fr" sz="1100">
                <a:solidFill>
                  <a:schemeClr val="dk1"/>
                </a:solidFill>
              </a:rPr>
              <a:t> :Le modal est ajouté au DOM. Ici, on peut configurer des effets comme :Gestion de la touche </a:t>
            </a:r>
            <a:r>
              <a:rPr b="1" lang="fr" sz="1100">
                <a:solidFill>
                  <a:schemeClr val="dk1"/>
                </a:solidFill>
              </a:rPr>
              <a:t>Escape</a:t>
            </a:r>
            <a:r>
              <a:rPr lang="fr" sz="1100">
                <a:solidFill>
                  <a:schemeClr val="dk1"/>
                </a:solidFill>
              </a:rPr>
              <a:t> pour fermer le modal.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63" name="Google Shape;163;g31706f16f6a_0_78"/>
          <p:cNvCxnSpPr/>
          <p:nvPr/>
        </p:nvCxnSpPr>
        <p:spPr>
          <a:xfrm>
            <a:off x="1220075" y="2873750"/>
            <a:ext cx="10800" cy="82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g31706f16f6a_0_78"/>
          <p:cNvSpPr/>
          <p:nvPr/>
        </p:nvSpPr>
        <p:spPr>
          <a:xfrm rot="10800000">
            <a:off x="262825" y="3875575"/>
            <a:ext cx="2153100" cy="978675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706f16f6a_0_78"/>
          <p:cNvSpPr txBox="1"/>
          <p:nvPr/>
        </p:nvSpPr>
        <p:spPr>
          <a:xfrm>
            <a:off x="545875" y="3993200"/>
            <a:ext cx="1989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Interactivité</a:t>
            </a:r>
            <a:r>
              <a:rPr lang="fr" sz="1100">
                <a:solidFill>
                  <a:schemeClr val="dk1"/>
                </a:solidFill>
              </a:rPr>
              <a:t> :Le modal est visible et interactif (ex. formulaire, boutons).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66" name="Google Shape;166;g31706f16f6a_0_78"/>
          <p:cNvCxnSpPr>
            <a:stCxn id="165" idx="3"/>
          </p:cNvCxnSpPr>
          <p:nvPr/>
        </p:nvCxnSpPr>
        <p:spPr>
          <a:xfrm>
            <a:off x="2535775" y="4364900"/>
            <a:ext cx="967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g31706f16f6a_0_78"/>
          <p:cNvSpPr/>
          <p:nvPr/>
        </p:nvSpPr>
        <p:spPr>
          <a:xfrm rot="10800000">
            <a:off x="3224700" y="3881000"/>
            <a:ext cx="2153100" cy="9678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1706f16f6a_0_78"/>
          <p:cNvSpPr txBox="1"/>
          <p:nvPr/>
        </p:nvSpPr>
        <p:spPr>
          <a:xfrm>
            <a:off x="3528175" y="3995900"/>
            <a:ext cx="19899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Fermeture</a:t>
            </a:r>
            <a:r>
              <a:rPr lang="fr" sz="1100">
                <a:solidFill>
                  <a:schemeClr val="dk1"/>
                </a:solidFill>
              </a:rPr>
              <a:t> :Mettre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isOpen</a:t>
            </a:r>
            <a:r>
              <a:rPr lang="fr" sz="1100">
                <a:solidFill>
                  <a:schemeClr val="dk1"/>
                </a:solidFill>
              </a:rPr>
              <a:t> à </a:t>
            </a:r>
            <a:r>
              <a:rPr lang="f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fr" sz="1100">
                <a:solidFill>
                  <a:schemeClr val="dk1"/>
                </a:solidFill>
              </a:rPr>
              <a:t> pour cacher le modal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69" name="Google Shape;169;g31706f16f6a_0_78"/>
          <p:cNvCxnSpPr/>
          <p:nvPr/>
        </p:nvCxnSpPr>
        <p:spPr>
          <a:xfrm>
            <a:off x="5518075" y="4362200"/>
            <a:ext cx="967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g31706f16f6a_0_78"/>
          <p:cNvSpPr/>
          <p:nvPr/>
        </p:nvSpPr>
        <p:spPr>
          <a:xfrm rot="10800000">
            <a:off x="6559325" y="3908200"/>
            <a:ext cx="2077200" cy="837300"/>
          </a:xfrm>
          <a:prstGeom prst="flowChartOnlineStora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1706f16f6a_0_78"/>
          <p:cNvSpPr txBox="1"/>
          <p:nvPr/>
        </p:nvSpPr>
        <p:spPr>
          <a:xfrm>
            <a:off x="6871150" y="4090525"/>
            <a:ext cx="1841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Démontage</a:t>
            </a:r>
            <a:r>
              <a:rPr lang="fr" sz="1100">
                <a:solidFill>
                  <a:schemeClr val="dk1"/>
                </a:solidFill>
              </a:rPr>
              <a:t> :Le modal est retiré du DOM.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2" name="Google Shape;172;g31706f16f6a_0_78"/>
          <p:cNvSpPr txBox="1"/>
          <p:nvPr/>
        </p:nvSpPr>
        <p:spPr>
          <a:xfrm>
            <a:off x="8449750" y="2618475"/>
            <a:ext cx="2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" name="Google Shape;173;g31706f16f6a_0_78"/>
          <p:cNvSpPr txBox="1"/>
          <p:nvPr/>
        </p:nvSpPr>
        <p:spPr>
          <a:xfrm>
            <a:off x="4809563" y="847200"/>
            <a:ext cx="2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" name="Google Shape;174;g31706f16f6a_0_78"/>
          <p:cNvSpPr txBox="1"/>
          <p:nvPr/>
        </p:nvSpPr>
        <p:spPr>
          <a:xfrm>
            <a:off x="1327725" y="657075"/>
            <a:ext cx="2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5" name="Google Shape;175;g31706f16f6a_0_78"/>
          <p:cNvSpPr txBox="1"/>
          <p:nvPr/>
        </p:nvSpPr>
        <p:spPr>
          <a:xfrm>
            <a:off x="1094075" y="4848800"/>
            <a:ext cx="2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6" name="Google Shape;176;g31706f16f6a_0_78"/>
          <p:cNvSpPr txBox="1"/>
          <p:nvPr/>
        </p:nvSpPr>
        <p:spPr>
          <a:xfrm>
            <a:off x="4169850" y="4848800"/>
            <a:ext cx="2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5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7" name="Google Shape;177;g31706f16f6a_0_78"/>
          <p:cNvSpPr txBox="1"/>
          <p:nvPr/>
        </p:nvSpPr>
        <p:spPr>
          <a:xfrm>
            <a:off x="7466525" y="4728000"/>
            <a:ext cx="26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6</a:t>
            </a:r>
            <a:endParaRPr b="1" sz="1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311700" y="23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b="1"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50" y="696172"/>
            <a:ext cx="4911601" cy="2906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950" y="338700"/>
            <a:ext cx="287655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500" y="2138100"/>
            <a:ext cx="28384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706f16f6a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lang="fr" sz="18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lassification des sources d'information</a:t>
            </a:r>
            <a:endParaRPr b="1" sz="3100"/>
          </a:p>
        </p:txBody>
      </p:sp>
      <p:sp>
        <p:nvSpPr>
          <p:cNvPr id="195" name="Google Shape;195;g31706f16f6a_0_97"/>
          <p:cNvSpPr txBox="1"/>
          <p:nvPr/>
        </p:nvSpPr>
        <p:spPr>
          <a:xfrm>
            <a:off x="3072000" y="9343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Définitions des deux axes</a:t>
            </a:r>
            <a:endParaRPr b="1" sz="1900"/>
          </a:p>
        </p:txBody>
      </p:sp>
      <p:cxnSp>
        <p:nvCxnSpPr>
          <p:cNvPr id="196" name="Google Shape;196;g31706f16f6a_0_97"/>
          <p:cNvCxnSpPr/>
          <p:nvPr/>
        </p:nvCxnSpPr>
        <p:spPr>
          <a:xfrm flipH="1">
            <a:off x="2787875" y="1605350"/>
            <a:ext cx="161280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31706f16f6a_0_97"/>
          <p:cNvCxnSpPr/>
          <p:nvPr/>
        </p:nvCxnSpPr>
        <p:spPr>
          <a:xfrm>
            <a:off x="4596175" y="1605350"/>
            <a:ext cx="146610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g31706f16f6a_0_97"/>
          <p:cNvSpPr txBox="1"/>
          <p:nvPr/>
        </p:nvSpPr>
        <p:spPr>
          <a:xfrm>
            <a:off x="256550" y="232130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</a:rPr>
              <a:t>Axe 1 : Projet 'Menu Maker'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Cibler des sujets techniques spécifiques comme SQL/NoSQL, React, Node.js, ou d'autres technologies nécessaires pour le projet</a:t>
            </a:r>
            <a:endParaRPr/>
          </a:p>
        </p:txBody>
      </p:sp>
      <p:sp>
        <p:nvSpPr>
          <p:cNvPr id="199" name="Google Shape;199;g31706f16f6a_0_97"/>
          <p:cNvSpPr txBox="1"/>
          <p:nvPr/>
        </p:nvSpPr>
        <p:spPr>
          <a:xfrm>
            <a:off x="5705500" y="2235775"/>
            <a:ext cx="32400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500">
                <a:solidFill>
                  <a:schemeClr val="dk1"/>
                </a:solidFill>
              </a:rPr>
              <a:t>Axe 2 : Développement web général</a:t>
            </a:r>
            <a:br>
              <a:rPr b="1" lang="fr" sz="1100">
                <a:solidFill>
                  <a:schemeClr val="dk1"/>
                </a:solidFill>
              </a:rPr>
            </a:br>
            <a:r>
              <a:rPr lang="fr" sz="1300">
                <a:solidFill>
                  <a:schemeClr val="dk1"/>
                </a:solidFill>
              </a:rPr>
              <a:t>Incluez des sources plus larges sur des sujets comme l'accessibilité web, la sécurité, ou les frameworks populaires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706f16f6a_0_112"/>
          <p:cNvSpPr txBox="1"/>
          <p:nvPr>
            <p:ph type="title"/>
          </p:nvPr>
        </p:nvSpPr>
        <p:spPr>
          <a:xfrm>
            <a:off x="311700" y="18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65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Explication de la contribution de la veille à l'élaboration des spécifications techniques</a:t>
            </a:r>
            <a:endParaRPr b="1" sz="3000"/>
          </a:p>
        </p:txBody>
      </p:sp>
      <p:sp>
        <p:nvSpPr>
          <p:cNvPr id="205" name="Google Shape;205;g31706f16f6a_0_112"/>
          <p:cNvSpPr/>
          <p:nvPr/>
        </p:nvSpPr>
        <p:spPr>
          <a:xfrm>
            <a:off x="540000" y="1312150"/>
            <a:ext cx="1893600" cy="1551600"/>
          </a:xfrm>
          <a:prstGeom prst="decagon">
            <a:avLst>
              <a:gd fmla="val 105146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Identification des tendances technologiques</a:t>
            </a:r>
            <a:endParaRPr/>
          </a:p>
        </p:txBody>
      </p:sp>
      <p:sp>
        <p:nvSpPr>
          <p:cNvPr id="206" name="Google Shape;206;g31706f16f6a_0_112"/>
          <p:cNvSpPr/>
          <p:nvPr/>
        </p:nvSpPr>
        <p:spPr>
          <a:xfrm>
            <a:off x="2793025" y="2642700"/>
            <a:ext cx="1509300" cy="1409700"/>
          </a:xfrm>
          <a:prstGeom prst="decagon">
            <a:avLst>
              <a:gd fmla="val 105146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Aide à la prise de décision</a:t>
            </a:r>
            <a:endParaRPr/>
          </a:p>
        </p:txBody>
      </p:sp>
      <p:sp>
        <p:nvSpPr>
          <p:cNvPr id="207" name="Google Shape;207;g31706f16f6a_0_112"/>
          <p:cNvSpPr/>
          <p:nvPr/>
        </p:nvSpPr>
        <p:spPr>
          <a:xfrm>
            <a:off x="4302325" y="878125"/>
            <a:ext cx="1893600" cy="1551600"/>
          </a:xfrm>
          <a:prstGeom prst="decagon">
            <a:avLst>
              <a:gd fmla="val 105146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des exigences fonctionnelles et techniques</a:t>
            </a:r>
            <a:endParaRPr/>
          </a:p>
        </p:txBody>
      </p:sp>
      <p:sp>
        <p:nvSpPr>
          <p:cNvPr id="208" name="Google Shape;208;g31706f16f6a_0_112"/>
          <p:cNvSpPr/>
          <p:nvPr/>
        </p:nvSpPr>
        <p:spPr>
          <a:xfrm>
            <a:off x="6410125" y="2500800"/>
            <a:ext cx="1893600" cy="1551600"/>
          </a:xfrm>
          <a:prstGeom prst="decagon">
            <a:avLst>
              <a:gd fmla="val 105146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 de la qualité du projet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334725" y="1122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311700" y="885150"/>
            <a:ext cx="8420700" cy="4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 sz="1600">
                <a:solidFill>
                  <a:schemeClr val="dk1"/>
                </a:solidFill>
              </a:rPr>
              <a:t> Menu Maker</a:t>
            </a:r>
            <a:r>
              <a:rPr lang="fr" sz="1600">
                <a:solidFill>
                  <a:schemeClr val="dk1"/>
                </a:solidFill>
              </a:rPr>
              <a:t> permet aux restaurants de créer et personnaliser leurs menus en ligne, avec des fonctionnalités comme l'ajout de plats, la personnalisation du style et le téléchargement de PDF.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                  La veille joue un rôle très essentiel pour </a:t>
            </a:r>
            <a:r>
              <a:rPr lang="fr" sz="1650">
                <a:solidFill>
                  <a:srgbClr val="0D0D0D"/>
                </a:solidFill>
                <a:highlight>
                  <a:schemeClr val="lt1"/>
                </a:highlight>
              </a:rPr>
              <a:t>l'élaboration des spécifications techniques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 Le projet suit une méthodologie Agile scrum en sprints de 2 semaines pour garantir flexibilité et efficacité.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                   Le tableau Kanban aide à organiser et suivre les tâches.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600">
                <a:solidFill>
                  <a:schemeClr val="dk1"/>
                </a:solidFill>
              </a:rPr>
              <a:t>          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/>
          <p:nvPr/>
        </p:nvSpPr>
        <p:spPr>
          <a:xfrm>
            <a:off x="149175" y="1223050"/>
            <a:ext cx="285600" cy="340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149175" y="3168300"/>
            <a:ext cx="285600" cy="340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1171350" y="4198100"/>
            <a:ext cx="285600" cy="340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1127850" y="2134975"/>
            <a:ext cx="285600" cy="340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/>
        </p:nvSpPr>
        <p:spPr>
          <a:xfrm>
            <a:off x="2411475" y="21258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fr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b="0" i="0" sz="3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434775" y="1085525"/>
            <a:ext cx="83205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271A3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Notre client Qwenta souhaite faire développer un “Menu Maker” </a:t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est une application web moderne conçue pour </a:t>
            </a:r>
            <a:r>
              <a:rPr b="1"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simplifier la gestion des menus des restaurateurs</a:t>
            </a: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Son objectif principal est de permettre aux professionnels de la restauration de </a:t>
            </a:r>
            <a:r>
              <a:rPr b="1"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créer</a:t>
            </a: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personnaliser</a:t>
            </a: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et </a:t>
            </a:r>
            <a:r>
              <a:rPr b="1"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partager leurs menus</a:t>
            </a: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ligne de manière rapide, sans nécessiter de compétences techniques.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888" y="1850438"/>
            <a:ext cx="3874275" cy="10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182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22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875" y="537987"/>
            <a:ext cx="2772425" cy="40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4875" y="1339675"/>
            <a:ext cx="1642000" cy="240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9625" y="1339675"/>
            <a:ext cx="1576000" cy="24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575" y="1286600"/>
            <a:ext cx="1826800" cy="27552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4893375" y="4110525"/>
            <a:ext cx="5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fr" sz="20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1" sz="20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953825" y="4110525"/>
            <a:ext cx="5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fr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="1" sz="20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014275" y="4041875"/>
            <a:ext cx="5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fr" sz="2000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1" sz="2000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706f16f6a_0_128"/>
          <p:cNvSpPr txBox="1"/>
          <p:nvPr>
            <p:ph type="title"/>
          </p:nvPr>
        </p:nvSpPr>
        <p:spPr>
          <a:xfrm>
            <a:off x="311700" y="2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220"/>
              <a:t>                    Démonstration des fonctionnalités clés</a:t>
            </a:r>
            <a:endParaRPr b="1" sz="2220"/>
          </a:p>
        </p:txBody>
      </p:sp>
      <p:cxnSp>
        <p:nvCxnSpPr>
          <p:cNvPr id="93" name="Google Shape;93;g31706f16f6a_0_128"/>
          <p:cNvCxnSpPr/>
          <p:nvPr/>
        </p:nvCxnSpPr>
        <p:spPr>
          <a:xfrm flipH="1">
            <a:off x="1810475" y="1006700"/>
            <a:ext cx="18816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g31706f16f6a_0_128"/>
          <p:cNvCxnSpPr/>
          <p:nvPr/>
        </p:nvCxnSpPr>
        <p:spPr>
          <a:xfrm>
            <a:off x="4596175" y="1043350"/>
            <a:ext cx="0" cy="22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g31706f16f6a_0_128"/>
          <p:cNvCxnSpPr/>
          <p:nvPr/>
        </p:nvCxnSpPr>
        <p:spPr>
          <a:xfrm>
            <a:off x="5927850" y="1055575"/>
            <a:ext cx="1356000" cy="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g31706f16f6a_0_128"/>
          <p:cNvSpPr/>
          <p:nvPr/>
        </p:nvSpPr>
        <p:spPr>
          <a:xfrm>
            <a:off x="417825" y="1849700"/>
            <a:ext cx="2614500" cy="127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chemeClr val="dk1"/>
                </a:solidFill>
              </a:rPr>
              <a:t>Fonctionnalité 1 : Création d’un menu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Montre une interface permettant d’ajouter des plats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7" name="Google Shape;97;g31706f16f6a_0_128"/>
          <p:cNvSpPr/>
          <p:nvPr/>
        </p:nvSpPr>
        <p:spPr>
          <a:xfrm>
            <a:off x="3066025" y="3500375"/>
            <a:ext cx="3060300" cy="141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Fonctionnalité 2 : Personnalisation du menu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Montre les options de personnalisation (polices, couleurs, design)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8" name="Google Shape;98;g31706f16f6a_0_128"/>
          <p:cNvSpPr/>
          <p:nvPr/>
        </p:nvSpPr>
        <p:spPr>
          <a:xfrm>
            <a:off x="6257725" y="1886350"/>
            <a:ext cx="2785500" cy="101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Fonctionnalité 3 : Téléchargement en PDF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Montre un bouton </a:t>
            </a:r>
            <a:r>
              <a:rPr i="1" lang="fr" sz="1300">
                <a:solidFill>
                  <a:schemeClr val="dk1"/>
                </a:solidFill>
              </a:rPr>
              <a:t>Télécharger en PDF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fr" sz="200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434775" y="1085525"/>
            <a:ext cx="83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013" y="1085525"/>
            <a:ext cx="7317976" cy="39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706f16f6a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b="1" lang="fr" sz="20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es User Stories (US) et tâches attribuées:</a:t>
            </a:r>
            <a:endParaRPr b="1" sz="3500"/>
          </a:p>
        </p:txBody>
      </p:sp>
      <p:sp>
        <p:nvSpPr>
          <p:cNvPr id="114" name="Google Shape;114;g31706f16f6a_0_14"/>
          <p:cNvSpPr/>
          <p:nvPr/>
        </p:nvSpPr>
        <p:spPr>
          <a:xfrm>
            <a:off x="311700" y="1152475"/>
            <a:ext cx="2900100" cy="19326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1"/>
                </a:solidFill>
              </a:rPr>
              <a:t>Une </a:t>
            </a:r>
            <a:r>
              <a:rPr b="1" lang="fr" sz="1500">
                <a:solidFill>
                  <a:schemeClr val="dk1"/>
                </a:solidFill>
              </a:rPr>
              <a:t>User Story</a:t>
            </a:r>
            <a:r>
              <a:rPr lang="fr" sz="1500">
                <a:solidFill>
                  <a:schemeClr val="dk1"/>
                </a:solidFill>
              </a:rPr>
              <a:t> est une description simple d’un besoin fonctionnel du point de vue de l’utilisateur final. Chaque US suit généralement ce format :</a:t>
            </a:r>
            <a:endParaRPr sz="1800"/>
          </a:p>
        </p:txBody>
      </p:sp>
      <p:sp>
        <p:nvSpPr>
          <p:cNvPr id="115" name="Google Shape;115;g31706f16f6a_0_14"/>
          <p:cNvSpPr/>
          <p:nvPr/>
        </p:nvSpPr>
        <p:spPr>
          <a:xfrm>
            <a:off x="4045600" y="1152475"/>
            <a:ext cx="4640100" cy="572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 sz="1300">
                <a:solidFill>
                  <a:schemeClr val="dk1"/>
                </a:solidFill>
              </a:rPr>
              <a:t>"En tant que restaurateur, je veux pouvoir créer un compte pour accéder à l'outil Menu Maker."</a:t>
            </a:r>
            <a:endParaRPr b="1" sz="1600"/>
          </a:p>
        </p:txBody>
      </p:sp>
      <p:cxnSp>
        <p:nvCxnSpPr>
          <p:cNvPr id="116" name="Google Shape;116;g31706f16f6a_0_14"/>
          <p:cNvCxnSpPr>
            <a:stCxn id="115" idx="2"/>
          </p:cNvCxnSpPr>
          <p:nvPr/>
        </p:nvCxnSpPr>
        <p:spPr>
          <a:xfrm flipH="1">
            <a:off x="4454650" y="1725175"/>
            <a:ext cx="19110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g31706f16f6a_0_14"/>
          <p:cNvSpPr/>
          <p:nvPr/>
        </p:nvSpPr>
        <p:spPr>
          <a:xfrm>
            <a:off x="2692850" y="2571750"/>
            <a:ext cx="2595300" cy="152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300">
                <a:solidFill>
                  <a:schemeClr val="dk1"/>
                </a:solidFill>
              </a:rPr>
              <a:t>Objectif </a:t>
            </a:r>
            <a:r>
              <a:rPr lang="fr" sz="1300">
                <a:solidFill>
                  <a:schemeClr val="dk1"/>
                </a:solidFill>
              </a:rPr>
              <a:t>: Permettre aux restaurateurs de personnaliser et gérer leurs menus.</a:t>
            </a:r>
            <a:endParaRPr sz="1600"/>
          </a:p>
        </p:txBody>
      </p:sp>
      <p:sp>
        <p:nvSpPr>
          <p:cNvPr id="118" name="Google Shape;118;g31706f16f6a_0_14"/>
          <p:cNvSpPr/>
          <p:nvPr/>
        </p:nvSpPr>
        <p:spPr>
          <a:xfrm>
            <a:off x="6326350" y="1752250"/>
            <a:ext cx="1378275" cy="1226900"/>
          </a:xfrm>
          <a:custGeom>
            <a:rect b="b" l="l" r="r" t="t"/>
            <a:pathLst>
              <a:path extrusionOk="0" h="49076" w="55131">
                <a:moveTo>
                  <a:pt x="0" y="0"/>
                </a:moveTo>
                <a:cubicBezTo>
                  <a:pt x="2831" y="2517"/>
                  <a:pt x="14157" y="13737"/>
                  <a:pt x="16988" y="15100"/>
                </a:cubicBezTo>
                <a:cubicBezTo>
                  <a:pt x="19819" y="16463"/>
                  <a:pt x="15101" y="7760"/>
                  <a:pt x="16988" y="8179"/>
                </a:cubicBezTo>
                <a:cubicBezTo>
                  <a:pt x="18876" y="8599"/>
                  <a:pt x="28313" y="14681"/>
                  <a:pt x="28313" y="17617"/>
                </a:cubicBezTo>
                <a:cubicBezTo>
                  <a:pt x="28313" y="20553"/>
                  <a:pt x="16254" y="24433"/>
                  <a:pt x="16988" y="25796"/>
                </a:cubicBezTo>
                <a:cubicBezTo>
                  <a:pt x="17722" y="27159"/>
                  <a:pt x="29362" y="23594"/>
                  <a:pt x="32717" y="25796"/>
                </a:cubicBezTo>
                <a:cubicBezTo>
                  <a:pt x="36073" y="27998"/>
                  <a:pt x="33451" y="38065"/>
                  <a:pt x="37121" y="39009"/>
                </a:cubicBezTo>
                <a:cubicBezTo>
                  <a:pt x="40791" y="39953"/>
                  <a:pt x="53165" y="29781"/>
                  <a:pt x="54738" y="31459"/>
                </a:cubicBezTo>
                <a:cubicBezTo>
                  <a:pt x="56311" y="33137"/>
                  <a:pt x="47922" y="46140"/>
                  <a:pt x="46559" y="490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Google Shape;119;g31706f16f6a_0_14"/>
          <p:cNvSpPr/>
          <p:nvPr/>
        </p:nvSpPr>
        <p:spPr>
          <a:xfrm>
            <a:off x="6237000" y="2979150"/>
            <a:ext cx="2595300" cy="200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Déclinée en tâches 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Développer l'API pour la création de compte.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chemeClr val="dk1"/>
                </a:solidFill>
              </a:rPr>
              <a:t>Ajouter une interface utilisateur pour le formulaire d'inscription.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06f16f6a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3057"/>
              <a:buFont typeface="Arial"/>
              <a:buNone/>
            </a:pPr>
            <a:r>
              <a:rPr b="1" lang="fr" sz="1744"/>
              <a:t>                  Comment le tableau facilite le suivi et la coordination de l’équipe</a:t>
            </a:r>
            <a:endParaRPr b="1" sz="1744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g31706f16f6a_0_34"/>
          <p:cNvCxnSpPr/>
          <p:nvPr/>
        </p:nvCxnSpPr>
        <p:spPr>
          <a:xfrm flipH="1">
            <a:off x="1587125" y="1023675"/>
            <a:ext cx="15216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31706f16f6a_0_34"/>
          <p:cNvCxnSpPr/>
          <p:nvPr/>
        </p:nvCxnSpPr>
        <p:spPr>
          <a:xfrm>
            <a:off x="6126925" y="1048825"/>
            <a:ext cx="14841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g31706f16f6a_0_34"/>
          <p:cNvCxnSpPr/>
          <p:nvPr/>
        </p:nvCxnSpPr>
        <p:spPr>
          <a:xfrm flipH="1">
            <a:off x="2819375" y="1212300"/>
            <a:ext cx="842700" cy="9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g31706f16f6a_0_34"/>
          <p:cNvCxnSpPr/>
          <p:nvPr/>
        </p:nvCxnSpPr>
        <p:spPr>
          <a:xfrm>
            <a:off x="5259200" y="1375800"/>
            <a:ext cx="1383300" cy="8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31706f16f6a_0_34"/>
          <p:cNvCxnSpPr/>
          <p:nvPr/>
        </p:nvCxnSpPr>
        <p:spPr>
          <a:xfrm flipH="1">
            <a:off x="4416550" y="1300325"/>
            <a:ext cx="37800" cy="12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g31706f16f6a_0_34"/>
          <p:cNvSpPr/>
          <p:nvPr/>
        </p:nvSpPr>
        <p:spPr>
          <a:xfrm>
            <a:off x="178575" y="1564425"/>
            <a:ext cx="1521612" cy="71685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claire du progrès</a:t>
            </a:r>
            <a:endParaRPr/>
          </a:p>
        </p:txBody>
      </p:sp>
      <p:sp>
        <p:nvSpPr>
          <p:cNvPr id="131" name="Google Shape;131;g31706f16f6a_0_34"/>
          <p:cNvSpPr/>
          <p:nvPr/>
        </p:nvSpPr>
        <p:spPr>
          <a:xfrm>
            <a:off x="2003547" y="2507525"/>
            <a:ext cx="1408536" cy="64146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Structuration en sprints</a:t>
            </a:r>
            <a:endParaRPr/>
          </a:p>
        </p:txBody>
      </p:sp>
      <p:sp>
        <p:nvSpPr>
          <p:cNvPr id="132" name="Google Shape;132;g31706f16f6a_0_34"/>
          <p:cNvSpPr/>
          <p:nvPr/>
        </p:nvSpPr>
        <p:spPr>
          <a:xfrm>
            <a:off x="3731184" y="2686650"/>
            <a:ext cx="1408536" cy="64146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Priorisation des besoins</a:t>
            </a:r>
            <a:endParaRPr/>
          </a:p>
        </p:txBody>
      </p:sp>
      <p:sp>
        <p:nvSpPr>
          <p:cNvPr id="133" name="Google Shape;133;g31706f16f6a_0_34"/>
          <p:cNvSpPr/>
          <p:nvPr/>
        </p:nvSpPr>
        <p:spPr>
          <a:xfrm>
            <a:off x="5935734" y="2507525"/>
            <a:ext cx="1408536" cy="64146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Coordination de l’équipe</a:t>
            </a:r>
            <a:endParaRPr/>
          </a:p>
        </p:txBody>
      </p:sp>
      <p:sp>
        <p:nvSpPr>
          <p:cNvPr id="134" name="Google Shape;134;g31706f16f6a_0_34"/>
          <p:cNvSpPr/>
          <p:nvPr/>
        </p:nvSpPr>
        <p:spPr>
          <a:xfrm>
            <a:off x="7516222" y="1583188"/>
            <a:ext cx="1408536" cy="64146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dépendances</a:t>
            </a:r>
            <a:endParaRPr/>
          </a:p>
        </p:txBody>
      </p:sp>
      <p:sp>
        <p:nvSpPr>
          <p:cNvPr id="135" name="Google Shape;135;g31706f16f6a_0_34"/>
          <p:cNvSpPr txBox="1"/>
          <p:nvPr/>
        </p:nvSpPr>
        <p:spPr>
          <a:xfrm>
            <a:off x="427575" y="2507525"/>
            <a:ext cx="9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1- </a:t>
            </a:r>
            <a:r>
              <a:rPr b="1" lang="fr"/>
              <a:t>À faire</a:t>
            </a:r>
            <a:endParaRPr b="1"/>
          </a:p>
        </p:txBody>
      </p:sp>
      <p:sp>
        <p:nvSpPr>
          <p:cNvPr id="136" name="Google Shape;136;g31706f16f6a_0_34"/>
          <p:cNvSpPr txBox="1"/>
          <p:nvPr/>
        </p:nvSpPr>
        <p:spPr>
          <a:xfrm>
            <a:off x="449350" y="2907725"/>
            <a:ext cx="12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2- </a:t>
            </a:r>
            <a:r>
              <a:rPr b="1" lang="fr"/>
              <a:t>En cours</a:t>
            </a:r>
            <a:endParaRPr b="1"/>
          </a:p>
        </p:txBody>
      </p:sp>
      <p:sp>
        <p:nvSpPr>
          <p:cNvPr id="137" name="Google Shape;137;g31706f16f6a_0_34"/>
          <p:cNvSpPr txBox="1"/>
          <p:nvPr/>
        </p:nvSpPr>
        <p:spPr>
          <a:xfrm>
            <a:off x="449350" y="3328125"/>
            <a:ext cx="12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3-</a:t>
            </a:r>
            <a:r>
              <a:rPr b="1" lang="fr"/>
              <a:t>Terminées</a:t>
            </a:r>
            <a:endParaRPr b="1"/>
          </a:p>
        </p:txBody>
      </p:sp>
      <p:sp>
        <p:nvSpPr>
          <p:cNvPr id="138" name="Google Shape;138;g31706f16f6a_0_34"/>
          <p:cNvSpPr txBox="1"/>
          <p:nvPr/>
        </p:nvSpPr>
        <p:spPr>
          <a:xfrm>
            <a:off x="1788463" y="3328125"/>
            <a:ext cx="183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Chaque tâche est associée à un sprint </a:t>
            </a:r>
            <a:endParaRPr b="1"/>
          </a:p>
        </p:txBody>
      </p:sp>
      <p:sp>
        <p:nvSpPr>
          <p:cNvPr id="139" name="Google Shape;139;g31706f16f6a_0_34"/>
          <p:cNvSpPr txBox="1"/>
          <p:nvPr/>
        </p:nvSpPr>
        <p:spPr>
          <a:xfrm>
            <a:off x="3474975" y="3507250"/>
            <a:ext cx="212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selon leur importance ou leur impact sur le projet</a:t>
            </a:r>
            <a:endParaRPr b="1"/>
          </a:p>
        </p:txBody>
      </p:sp>
      <p:sp>
        <p:nvSpPr>
          <p:cNvPr id="140" name="Google Shape;140;g31706f16f6a_0_34"/>
          <p:cNvSpPr txBox="1"/>
          <p:nvPr/>
        </p:nvSpPr>
        <p:spPr>
          <a:xfrm>
            <a:off x="5598675" y="3328150"/>
            <a:ext cx="238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Les membres savent quelles tâches sont en attente</a:t>
            </a:r>
            <a:endParaRPr b="1"/>
          </a:p>
        </p:txBody>
      </p:sp>
      <p:sp>
        <p:nvSpPr>
          <p:cNvPr id="141" name="Google Shape;141;g31706f16f6a_0_34"/>
          <p:cNvSpPr txBox="1"/>
          <p:nvPr/>
        </p:nvSpPr>
        <p:spPr>
          <a:xfrm>
            <a:off x="7344275" y="2360738"/>
            <a:ext cx="200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tableau montre les liens entre les tâches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180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Principales spécifications </a:t>
            </a:r>
            <a:endParaRPr b="1" sz="1600">
              <a:solidFill>
                <a:srgbClr val="0D0D0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D0D0D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techniques</a:t>
            </a:r>
            <a:endParaRPr b="1" sz="2200"/>
          </a:p>
        </p:txBody>
      </p:sp>
      <p:sp>
        <p:nvSpPr>
          <p:cNvPr id="148" name="Google Shape;148;p7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F7ED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0550"/>
            <a:ext cx="4352201" cy="49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