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28" r:id="rId2"/>
    <p:sldId id="952" r:id="rId3"/>
    <p:sldId id="914" r:id="rId4"/>
    <p:sldId id="933" r:id="rId5"/>
    <p:sldId id="855" r:id="rId6"/>
    <p:sldId id="928" r:id="rId7"/>
    <p:sldId id="922" r:id="rId8"/>
    <p:sldId id="924" r:id="rId9"/>
    <p:sldId id="953" r:id="rId10"/>
    <p:sldId id="954" r:id="rId11"/>
    <p:sldId id="935" r:id="rId12"/>
    <p:sldId id="936" r:id="rId13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17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339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509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678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5848" algn="l" defTabSz="914339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016" algn="l" defTabSz="914339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187" algn="l" defTabSz="914339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355" algn="l" defTabSz="914339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3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尚佳" initials="张" lastIdx="1" clrIdx="0">
    <p:extLst>
      <p:ext uri="{19B8F6BF-5375-455C-9EA6-DF929625EA0E}">
        <p15:presenceInfo xmlns="" xmlns:p15="http://schemas.microsoft.com/office/powerpoint/2012/main" userId="087c17d4da352b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17DCF1"/>
    <a:srgbClr val="0DC2D5"/>
    <a:srgbClr val="006BBC"/>
    <a:srgbClr val="00AAA2"/>
    <a:srgbClr val="EFEFEF"/>
    <a:srgbClr val="FFFFFF"/>
    <a:srgbClr val="F0F0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94270" autoAdjust="0"/>
  </p:normalViewPr>
  <p:slideViewPr>
    <p:cSldViewPr snapToObjects="1">
      <p:cViewPr varScale="1">
        <p:scale>
          <a:sx n="89" d="100"/>
          <a:sy n="89" d="100"/>
        </p:scale>
        <p:origin x="-222" y="-108"/>
      </p:cViewPr>
      <p:guideLst>
        <p:guide orient="horz" pos="2143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83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2020/1/12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61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1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3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5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6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5848" algn="l" defTabSz="9143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16" algn="l" defTabSz="9143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87" algn="l" defTabSz="9143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55" algn="l" defTabSz="9143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23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2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67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6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2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7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7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2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2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2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27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2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2"/>
            <a:ext cx="2743201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908052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5" y="2886610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451" y="1447780"/>
            <a:ext cx="3013732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7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1" y="2904247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8" y="2574150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1942" y="3206629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2404" y="3446015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9"/>
            <a:ext cx="1116793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1" y="3624922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79" y="2365002"/>
            <a:ext cx="522111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4437" y="2795895"/>
            <a:ext cx="169736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3627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19341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39009" y="2909286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4990" y="3446014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170389" y="13494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625" y="908051"/>
            <a:ext cx="1060134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5" y="1600201"/>
            <a:ext cx="1060134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63836" y="73173"/>
            <a:ext cx="1227153" cy="486467"/>
          </a:xfrm>
          <a:custGeom>
            <a:avLst/>
            <a:gdLst>
              <a:gd name="T0" fmla="*/ 0 w 1600"/>
              <a:gd name="T1" fmla="*/ 0 h 617"/>
              <a:gd name="T2" fmla="*/ 1429 w 1600"/>
              <a:gd name="T3" fmla="*/ 0 h 617"/>
              <a:gd name="T4" fmla="*/ 1600 w 1600"/>
              <a:gd name="T5" fmla="*/ 308 h 617"/>
              <a:gd name="T6" fmla="*/ 1429 w 1600"/>
              <a:gd name="T7" fmla="*/ 617 h 617"/>
              <a:gd name="T8" fmla="*/ 0 w 1600"/>
              <a:gd name="T9" fmla="*/ 617 h 617"/>
              <a:gd name="T10" fmla="*/ 0 w 160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1196835" y="73173"/>
            <a:ext cx="10215809" cy="486467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 userDrawn="1"/>
        </p:nvSpPr>
        <p:spPr bwMode="auto">
          <a:xfrm>
            <a:off x="11320057" y="73173"/>
            <a:ext cx="812871" cy="486467"/>
          </a:xfrm>
          <a:custGeom>
            <a:avLst/>
            <a:gdLst>
              <a:gd name="T0" fmla="*/ 0 w 1060"/>
              <a:gd name="T1" fmla="*/ 0 h 617"/>
              <a:gd name="T2" fmla="*/ 1060 w 1060"/>
              <a:gd name="T3" fmla="*/ 0 h 617"/>
              <a:gd name="T4" fmla="*/ 1060 w 1060"/>
              <a:gd name="T5" fmla="*/ 617 h 617"/>
              <a:gd name="T6" fmla="*/ 0 w 1060"/>
              <a:gd name="T7" fmla="*/ 617 h 617"/>
              <a:gd name="T8" fmla="*/ 172 w 1060"/>
              <a:gd name="T9" fmla="*/ 308 h 617"/>
              <a:gd name="T10" fmla="*/ 0 w 106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37052" y="116633"/>
            <a:ext cx="474797" cy="353937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/>
            <a:fld id="{B879B013-EF15-44F9-9A4C-93BE492C244C}" type="slidenum">
              <a:rPr lang="zh-CN" altLang="en-US" sz="1700" smtClean="0">
                <a:solidFill>
                  <a:schemeClr val="accent2"/>
                </a:solidFill>
                <a:latin typeface="+mn-ea"/>
                <a:ea typeface="+mn-ea"/>
              </a:rPr>
              <a:pPr algn="ctr"/>
              <a:t>‹#›</a:t>
            </a:fld>
            <a:endParaRPr lang="zh-CN" altLang="en-US" sz="17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1"/>
            <a:ext cx="10366375" cy="1362075"/>
          </a:xfrm>
        </p:spPr>
        <p:txBody>
          <a:bodyPr anchor="t"/>
          <a:lstStyle>
            <a:lvl1pPr algn="l">
              <a:defRPr sz="4000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8F8F8"/>
                </a:solidFill>
              </a:defRPr>
            </a:lvl1pPr>
            <a:lvl2pPr marL="457170" indent="0">
              <a:buNone/>
              <a:defRPr sz="1700"/>
            </a:lvl2pPr>
            <a:lvl3pPr marL="914339" indent="0">
              <a:buNone/>
              <a:defRPr sz="1600"/>
            </a:lvl3pPr>
            <a:lvl4pPr marL="1371509" indent="0">
              <a:buNone/>
              <a:defRPr sz="1300"/>
            </a:lvl4pPr>
            <a:lvl5pPr marL="1828678" indent="0">
              <a:buNone/>
              <a:defRPr sz="1300"/>
            </a:lvl5pPr>
            <a:lvl6pPr marL="2285848" indent="0">
              <a:buNone/>
              <a:defRPr sz="1300"/>
            </a:lvl6pPr>
            <a:lvl7pPr marL="2743016" indent="0">
              <a:buNone/>
              <a:defRPr sz="1300"/>
            </a:lvl7pPr>
            <a:lvl8pPr marL="3200187" indent="0">
              <a:buNone/>
              <a:defRPr sz="1300"/>
            </a:lvl8pPr>
            <a:lvl9pPr marL="365735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1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图片 13" descr="泰迪logo无底色.png">
            <a:extLst>
              <a:ext uri="{FF2B5EF4-FFF2-40B4-BE49-F238E27FC236}">
                <a16:creationId xmlns="" xmlns:a16="http://schemas.microsoft.com/office/drawing/2014/main" id="{6E7842DF-66E6-42B7-A225-E6735EEA8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0" y="6309320"/>
            <a:ext cx="918092" cy="24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7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95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7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6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7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6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320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2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320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70" indent="0">
              <a:buNone/>
              <a:defRPr sz="1200"/>
            </a:lvl2pPr>
            <a:lvl3pPr marL="914339" indent="0">
              <a:buNone/>
              <a:defRPr sz="9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6" indent="0">
              <a:buNone/>
              <a:defRPr sz="900"/>
            </a:lvl7pPr>
            <a:lvl8pPr marL="3200187" indent="0">
              <a:buNone/>
              <a:defRPr sz="900"/>
            </a:lvl8pPr>
            <a:lvl9pPr marL="365735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8" indent="0">
              <a:buNone/>
              <a:defRPr sz="2000"/>
            </a:lvl5pPr>
            <a:lvl6pPr marL="2285848" indent="0">
              <a:buNone/>
              <a:defRPr sz="2000"/>
            </a:lvl6pPr>
            <a:lvl7pPr marL="2743016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70" indent="0">
              <a:buNone/>
              <a:defRPr sz="1200"/>
            </a:lvl2pPr>
            <a:lvl3pPr marL="914339" indent="0">
              <a:buNone/>
              <a:defRPr sz="9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6" indent="0">
              <a:buNone/>
              <a:defRPr sz="900"/>
            </a:lvl7pPr>
            <a:lvl8pPr marL="3200187" indent="0">
              <a:buNone/>
              <a:defRPr sz="900"/>
            </a:lvl8pPr>
            <a:lvl9pPr marL="365735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908051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17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339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509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678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877" indent="-34287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01" indent="-2857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2923" indent="-22858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093" indent="-22858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263" indent="-22858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432" indent="-22858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602" indent="-22858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8771" indent="-22858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5941" indent="-22858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45853" y="44625"/>
            <a:ext cx="5042228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3.1 Pandas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简介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 3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805" y="908720"/>
            <a:ext cx="104438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Pandas </a:t>
            </a:r>
            <a:r>
              <a:rPr lang="zh-CN" altLang="zh-CN" sz="2400" dirty="0" smtClean="0"/>
              <a:t>是基于</a:t>
            </a:r>
            <a:r>
              <a:rPr lang="en-US" altLang="zh-CN" sz="2400" dirty="0" err="1" smtClean="0"/>
              <a:t>Numpy</a:t>
            </a:r>
            <a:r>
              <a:rPr lang="zh-CN" altLang="zh-CN" sz="2400" dirty="0" smtClean="0"/>
              <a:t>开发的一个</a:t>
            </a:r>
            <a:r>
              <a:rPr lang="en-US" altLang="zh-CN" sz="2400" dirty="0" smtClean="0"/>
              <a:t>Python</a:t>
            </a:r>
            <a:r>
              <a:rPr lang="zh-CN" altLang="zh-CN" sz="2400" dirty="0" smtClean="0"/>
              <a:t>数据分析包，由</a:t>
            </a:r>
            <a:r>
              <a:rPr lang="en-US" altLang="zh-CN" sz="2400" dirty="0" smtClean="0"/>
              <a:t>AQR Capital Management</a:t>
            </a:r>
            <a:r>
              <a:rPr lang="zh-CN" altLang="zh-CN" sz="2400" dirty="0" smtClean="0"/>
              <a:t>于</a:t>
            </a:r>
            <a:r>
              <a:rPr lang="en-US" altLang="zh-CN" sz="2400" dirty="0" smtClean="0"/>
              <a:t>2008</a:t>
            </a:r>
            <a:r>
              <a:rPr lang="zh-CN" altLang="zh-CN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月开发，并于</a:t>
            </a:r>
            <a:r>
              <a:rPr lang="en-US" altLang="zh-CN" sz="2400" dirty="0" smtClean="0"/>
              <a:t>2009</a:t>
            </a:r>
            <a:r>
              <a:rPr lang="zh-CN" altLang="zh-CN" sz="2400" dirty="0" smtClean="0"/>
              <a:t>年底开源出来。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Pandas</a:t>
            </a:r>
            <a:r>
              <a:rPr lang="zh-CN" altLang="zh-CN" sz="2400" dirty="0" smtClean="0"/>
              <a:t>作为</a:t>
            </a:r>
            <a:r>
              <a:rPr lang="en-US" altLang="zh-CN" sz="2400" dirty="0" smtClean="0"/>
              <a:t>Python</a:t>
            </a:r>
            <a:r>
              <a:rPr lang="zh-CN" altLang="zh-CN" sz="2400" dirty="0" smtClean="0"/>
              <a:t>数据分析的核心包，提供了大量的数据分析函数，包括数据处理、数据抽取、数据集成、数据计算等基本的数据分析手段。</a:t>
            </a:r>
            <a:r>
              <a:rPr lang="en-US" altLang="zh-CN" sz="2400" dirty="0" smtClean="0"/>
              <a:t>Pandas</a:t>
            </a:r>
            <a:r>
              <a:rPr lang="zh-CN" altLang="zh-CN" sz="2400" dirty="0" smtClean="0"/>
              <a:t>核心数据结构包括序列和数据框，序列储存一维数据，而数据框则可以存储更复杂的多维数据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这里主要介绍二维数据（类似于数据表）及其相关操作。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 smtClean="0"/>
              <a:t>由于</a:t>
            </a:r>
            <a:r>
              <a:rPr lang="en-US" altLang="zh-CN" sz="2400" dirty="0" smtClean="0"/>
              <a:t>Python</a:t>
            </a:r>
            <a:r>
              <a:rPr lang="zh-CN" altLang="zh-CN" sz="2400" dirty="0" smtClean="0"/>
              <a:t>是面向对象的语言，序列和数据框本身是一种数据对象，因此序列和数据框有时也称为序列对象和数据框对象，它们具有自身的属性和方法。本章我们主要介绍序列和数据框的创建、相关属性介绍和主要方法的使用，以及数据的访问、切片及运算。在数据读取方面，我们主要介绍了利用</a:t>
            </a:r>
            <a:r>
              <a:rPr lang="en-US" altLang="zh-CN" sz="2400" dirty="0" smtClean="0"/>
              <a:t>Pandas</a:t>
            </a:r>
            <a:r>
              <a:rPr lang="zh-CN" altLang="zh-CN" sz="2400" dirty="0" smtClean="0"/>
              <a:t>库中的函数读取外部数据文件的方法，包括</a:t>
            </a:r>
            <a:r>
              <a:rPr lang="en-US" altLang="zh-CN" sz="2400" dirty="0" smtClean="0"/>
              <a:t>Excel</a:t>
            </a:r>
            <a:r>
              <a:rPr lang="zh-CN" altLang="zh-CN" sz="2400" dirty="0" smtClean="0"/>
              <a:t>数据文件和</a:t>
            </a:r>
            <a:r>
              <a:rPr lang="en-US" altLang="zh-CN" sz="2400" dirty="0" smtClean="0"/>
              <a:t>TXT</a:t>
            </a:r>
            <a:r>
              <a:rPr lang="zh-CN" altLang="zh-CN" sz="2400" dirty="0" smtClean="0"/>
              <a:t>数据文件的读取方法。在函数计算方面，我们主要介绍了几个滚动计算函数，包括移动平均值、移动最大最小值、移动求和等计算。</a:t>
            </a:r>
            <a:endParaRPr lang="zh-CN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37"/>
    </mc:Choice>
    <mc:Fallback xmlns="">
      <p:transition advTm="9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4" y="44625"/>
            <a:ext cx="8531529" cy="138498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3.2.3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序列方法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——</a:t>
            </a:r>
            <a:r>
              <a:rPr lang="zh-CN" altLang="zh-CN" sz="2800" dirty="0">
                <a:solidFill>
                  <a:schemeClr val="accent2"/>
                </a:solidFill>
                <a:latin typeface="微软雅黑"/>
                <a:ea typeface="微软雅黑"/>
              </a:rPr>
              <a:t>空值处理方法</a:t>
            </a:r>
          </a:p>
          <a:p>
            <a:endParaRPr lang="zh-CN" altLang="zh-CN" sz="2800" dirty="0">
              <a:solidFill>
                <a:schemeClr val="accent2"/>
              </a:solidFill>
              <a:latin typeface="微软雅黑"/>
              <a:ea typeface="微软雅黑"/>
            </a:endParaRPr>
          </a:p>
          <a:p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6165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789" y="998726"/>
            <a:ext cx="1065718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</a:t>
            </a:r>
            <a:r>
              <a:rPr lang="zh-CN" altLang="zh-CN" sz="2400" b="1" dirty="0"/>
              <a:t>空值处理方法</a:t>
            </a:r>
            <a:endParaRPr lang="zh-CN" altLang="zh-CN" sz="2400" dirty="0"/>
          </a:p>
          <a:p>
            <a:r>
              <a:rPr lang="zh-CN" altLang="zh-CN" sz="2400" dirty="0"/>
              <a:t>序列中处理空值的方法有三个</a:t>
            </a:r>
            <a:r>
              <a:rPr lang="en-US" altLang="zh-CN" sz="2400" dirty="0" err="1"/>
              <a:t>isnull</a:t>
            </a:r>
            <a:r>
              <a:rPr lang="en-US" altLang="zh-CN" sz="2400" dirty="0"/>
              <a:t>()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notnull</a:t>
            </a:r>
            <a:r>
              <a:rPr lang="en-US" altLang="zh-CN" sz="2400" dirty="0"/>
              <a:t>()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dropan</a:t>
            </a:r>
            <a:r>
              <a:rPr lang="en-US" altLang="zh-CN" sz="2400" dirty="0"/>
              <a:t>()</a:t>
            </a:r>
            <a:r>
              <a:rPr lang="zh-CN" altLang="zh-CN" sz="2400" dirty="0"/>
              <a:t>。它们的使用方法如下：</a:t>
            </a:r>
            <a:r>
              <a:rPr lang="en-US" altLang="zh-CN" sz="2400" dirty="0" err="1"/>
              <a:t>isnull</a:t>
            </a:r>
            <a:r>
              <a:rPr lang="en-US" altLang="zh-CN" sz="2400" dirty="0"/>
              <a:t>()</a:t>
            </a:r>
            <a:r>
              <a:rPr lang="zh-CN" altLang="zh-CN" sz="2400" dirty="0"/>
              <a:t>判断序列中是否有空值（</a:t>
            </a:r>
            <a:r>
              <a:rPr lang="en-US" altLang="zh-CN" sz="2400" dirty="0"/>
              <a:t>nan</a:t>
            </a:r>
            <a:r>
              <a:rPr lang="zh-CN" altLang="zh-CN" sz="2400" dirty="0"/>
              <a:t>值），如果有空值，返回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，否则</a:t>
            </a:r>
            <a:r>
              <a:rPr lang="en-US" altLang="zh-CN" sz="2400" dirty="0"/>
              <a:t>False; </a:t>
            </a:r>
            <a:r>
              <a:rPr lang="en-US" altLang="zh-CN" sz="2400" dirty="0" err="1"/>
              <a:t>notnull</a:t>
            </a:r>
            <a:r>
              <a:rPr lang="en-US" altLang="zh-CN" sz="2400" dirty="0"/>
              <a:t>()</a:t>
            </a:r>
            <a:r>
              <a:rPr lang="zh-CN" altLang="zh-CN" sz="2400" dirty="0"/>
              <a:t>判断序列中的非空值（</a:t>
            </a:r>
            <a:r>
              <a:rPr lang="en-US" altLang="zh-CN" sz="2400" dirty="0"/>
              <a:t>nan</a:t>
            </a:r>
            <a:r>
              <a:rPr lang="zh-CN" altLang="zh-CN" sz="2400" dirty="0"/>
              <a:t>值），如果真，返回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，否则</a:t>
            </a:r>
            <a:r>
              <a:rPr lang="en-US" altLang="zh-CN" sz="2400" dirty="0"/>
              <a:t>False</a:t>
            </a:r>
            <a:r>
              <a:rPr lang="zh-CN" altLang="zh-CN" sz="2400" dirty="0"/>
              <a:t>，与</a:t>
            </a:r>
            <a:r>
              <a:rPr lang="en-US" altLang="zh-CN" sz="2400" dirty="0" err="1"/>
              <a:t>isnull</a:t>
            </a:r>
            <a:r>
              <a:rPr lang="zh-CN" altLang="zh-CN" sz="2400" dirty="0"/>
              <a:t>方法刚好相反；</a:t>
            </a:r>
            <a:r>
              <a:rPr lang="en-US" altLang="zh-CN" sz="2400" dirty="0" err="1"/>
              <a:t>dropan</a:t>
            </a:r>
            <a:r>
              <a:rPr lang="en-US" altLang="zh-CN" sz="2400" dirty="0"/>
              <a:t>()</a:t>
            </a:r>
            <a:r>
              <a:rPr lang="zh-CN" altLang="zh-CN" sz="2400" dirty="0"/>
              <a:t>清洗序列中的空值（</a:t>
            </a:r>
            <a:r>
              <a:rPr lang="en-US" altLang="zh-CN" sz="2400" dirty="0"/>
              <a:t>nan</a:t>
            </a:r>
            <a:r>
              <a:rPr lang="zh-CN" altLang="zh-CN" sz="2400" dirty="0"/>
              <a:t>值）。可以配合使用空值处理函数，实现对空值（</a:t>
            </a:r>
            <a:r>
              <a:rPr lang="en-US" altLang="zh-CN" sz="2400" dirty="0"/>
              <a:t>nan</a:t>
            </a:r>
            <a:r>
              <a:rPr lang="zh-CN" altLang="zh-CN" sz="2400" dirty="0"/>
              <a:t>值）的清洗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示例</a:t>
            </a:r>
            <a:r>
              <a:rPr lang="zh-CN" altLang="zh-CN" sz="2400" dirty="0"/>
              <a:t>代码如下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np</a:t>
            </a:r>
            <a:endParaRPr lang="zh-CN" altLang="zh-CN" dirty="0"/>
          </a:p>
          <a:p>
            <a:r>
              <a:rPr lang="en-US" altLang="zh-CN" dirty="0"/>
              <a:t>ss1=</a:t>
            </a:r>
            <a:r>
              <a:rPr lang="en-US" altLang="zh-CN" dirty="0" err="1"/>
              <a:t>pd.Series</a:t>
            </a:r>
            <a:r>
              <a:rPr lang="en-US" altLang="zh-CN" dirty="0"/>
              <a:t>([10,'hq',60,np.nan,20])  #</a:t>
            </a:r>
            <a:r>
              <a:rPr lang="zh-CN" altLang="zh-CN" dirty="0"/>
              <a:t>定义序列</a:t>
            </a:r>
            <a:r>
              <a:rPr lang="en-US" altLang="zh-CN" dirty="0"/>
              <a:t>ss1</a:t>
            </a:r>
            <a:r>
              <a:rPr lang="zh-CN" altLang="zh-CN" dirty="0"/>
              <a:t>，其中</a:t>
            </a:r>
            <a:r>
              <a:rPr lang="en-US" altLang="zh-CN" dirty="0" err="1"/>
              <a:t>np.nan</a:t>
            </a:r>
            <a:r>
              <a:rPr lang="zh-CN" altLang="zh-CN" dirty="0"/>
              <a:t>为空值（</a:t>
            </a:r>
            <a:r>
              <a:rPr lang="en-US" altLang="zh-CN" dirty="0"/>
              <a:t>nan</a:t>
            </a:r>
            <a:r>
              <a:rPr lang="zh-CN" altLang="zh-CN" dirty="0"/>
              <a:t>值）</a:t>
            </a:r>
          </a:p>
          <a:p>
            <a:r>
              <a:rPr lang="en-US" altLang="zh-CN" dirty="0"/>
              <a:t>tt1=ss1[~ss1.isnull()]     </a:t>
            </a:r>
            <a:r>
              <a:rPr lang="en-US" altLang="zh-CN" dirty="0" smtClean="0"/>
              <a:t>#~</a:t>
            </a:r>
            <a:r>
              <a:rPr lang="zh-CN" altLang="zh-CN" dirty="0" smtClean="0"/>
              <a:t>为取</a:t>
            </a:r>
            <a:r>
              <a:rPr lang="zh-CN" altLang="zh-CN" dirty="0"/>
              <a:t>反，采用逻辑数组进行索引获取数据</a:t>
            </a:r>
          </a:p>
          <a:p>
            <a:r>
              <a:rPr lang="zh-CN" altLang="zh-CN" dirty="0"/>
              <a:t>执行结果如图</a:t>
            </a:r>
            <a:r>
              <a:rPr lang="en-US" altLang="zh-CN" dirty="0" smtClean="0"/>
              <a:t>3-5</a:t>
            </a:r>
            <a:r>
              <a:rPr lang="zh-CN" altLang="zh-CN" dirty="0" smtClean="0"/>
              <a:t>所</a:t>
            </a:r>
            <a:r>
              <a:rPr lang="zh-CN" altLang="zh-CN" dirty="0"/>
              <a:t>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在以上代码后面继续输入以下示例程序：</a:t>
            </a:r>
          </a:p>
          <a:p>
            <a:r>
              <a:rPr lang="en-US" altLang="zh-CN" dirty="0"/>
              <a:t>tt2=ss1[ss1.notnull()]   </a:t>
            </a:r>
            <a:endParaRPr lang="zh-CN" altLang="zh-CN" dirty="0"/>
          </a:p>
          <a:p>
            <a:r>
              <a:rPr lang="en-US" altLang="zh-CN" dirty="0"/>
              <a:t>tt3=ss1.dropna()</a:t>
            </a:r>
            <a:endParaRPr lang="zh-CN" altLang="zh-CN" dirty="0"/>
          </a:p>
          <a:p>
            <a:r>
              <a:rPr lang="en-US" altLang="zh-CN" dirty="0"/>
              <a:t>tt2</a:t>
            </a:r>
            <a:r>
              <a:rPr lang="zh-CN" altLang="zh-CN" dirty="0"/>
              <a:t>和</a:t>
            </a:r>
            <a:r>
              <a:rPr lang="en-US" altLang="zh-CN" dirty="0"/>
              <a:t>tt3</a:t>
            </a:r>
            <a:r>
              <a:rPr lang="zh-CN" altLang="zh-CN" dirty="0"/>
              <a:t>的结果与</a:t>
            </a:r>
            <a:r>
              <a:rPr lang="en-US" altLang="zh-CN" dirty="0"/>
              <a:t>tt1</a:t>
            </a:r>
            <a:r>
              <a:rPr lang="zh-CN" altLang="zh-CN" dirty="0"/>
              <a:t>一样。</a:t>
            </a:r>
          </a:p>
          <a:p>
            <a:endParaRPr lang="en-US" altLang="zh-CN" dirty="0" smtClean="0"/>
          </a:p>
        </p:txBody>
      </p:sp>
      <p:pic>
        <p:nvPicPr>
          <p:cNvPr id="9" name="图片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2437" y="4725144"/>
            <a:ext cx="4560464" cy="1624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62477" y="634963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</a:t>
            </a:r>
            <a:r>
              <a:rPr lang="en-US" altLang="zh-CN" dirty="0" smtClean="0"/>
              <a:t>3-5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4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5" y="44625"/>
            <a:ext cx="9736168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3.2.4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序列切片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6165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789" y="908720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序列元素的访问是通过索引完成的，切片即连续或者间断地批量获取序列中的元素，可以通过给定一组索引来实现切片访问。一般地，给定的一组索引可以用列表或者逻辑数组来表示</a:t>
            </a:r>
            <a:r>
              <a:rPr lang="zh-CN" altLang="zh-CN" sz="2400" dirty="0" smtClean="0"/>
              <a:t>。示例</a:t>
            </a:r>
            <a:r>
              <a:rPr lang="zh-CN" altLang="zh-CN" sz="2400" dirty="0"/>
              <a:t>代码如下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69789" y="2204864"/>
            <a:ext cx="55446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np</a:t>
            </a:r>
            <a:r>
              <a:rPr lang="en-US" altLang="zh-CN" dirty="0"/>
              <a:t>       </a:t>
            </a:r>
            <a:endParaRPr lang="zh-CN" altLang="zh-CN" dirty="0"/>
          </a:p>
          <a:p>
            <a:r>
              <a:rPr lang="en-US" altLang="zh-CN" dirty="0"/>
              <a:t>s1=</a:t>
            </a:r>
            <a:r>
              <a:rPr lang="en-US" altLang="zh-CN" dirty="0" err="1"/>
              <a:t>pd.Series</a:t>
            </a:r>
            <a:r>
              <a:rPr lang="en-US" altLang="zh-CN" dirty="0"/>
              <a:t>([1,-2,2.3,'hq'])</a:t>
            </a:r>
            <a:endParaRPr lang="zh-CN" altLang="zh-CN" dirty="0"/>
          </a:p>
          <a:p>
            <a:r>
              <a:rPr lang="en-US" altLang="zh-CN" dirty="0"/>
              <a:t>s2=</a:t>
            </a:r>
            <a:r>
              <a:rPr lang="en-US" altLang="zh-CN" dirty="0" err="1"/>
              <a:t>pd.Series</a:t>
            </a:r>
            <a:r>
              <a:rPr lang="en-US" altLang="zh-CN" dirty="0"/>
              <a:t>([1,-2,2.3,'hq'],index=['</a:t>
            </a:r>
            <a:r>
              <a:rPr lang="en-US" altLang="zh-CN" dirty="0" err="1"/>
              <a:t>a','b','c','d</a:t>
            </a:r>
            <a:r>
              <a:rPr lang="en-US" altLang="zh-CN" dirty="0"/>
              <a:t>'])  </a:t>
            </a:r>
            <a:endParaRPr lang="zh-CN" altLang="zh-CN" dirty="0"/>
          </a:p>
          <a:p>
            <a:r>
              <a:rPr lang="en-US" altLang="zh-CN" dirty="0"/>
              <a:t>s4=</a:t>
            </a:r>
            <a:r>
              <a:rPr lang="en-US" altLang="zh-CN" dirty="0" err="1"/>
              <a:t>pd.Series</a:t>
            </a:r>
            <a:r>
              <a:rPr lang="en-US" altLang="zh-CN" dirty="0"/>
              <a:t>(</a:t>
            </a:r>
            <a:r>
              <a:rPr lang="en-US" altLang="zh-CN" dirty="0" err="1"/>
              <a:t>np.array</a:t>
            </a:r>
            <a:r>
              <a:rPr lang="en-US" altLang="zh-CN" dirty="0"/>
              <a:t>([1,2,4,7.1]))</a:t>
            </a:r>
            <a:endParaRPr lang="zh-CN" altLang="zh-CN" dirty="0"/>
          </a:p>
          <a:p>
            <a:r>
              <a:rPr lang="en-US" altLang="zh-CN" dirty="0"/>
              <a:t>s22=s2[['</a:t>
            </a:r>
            <a:r>
              <a:rPr lang="en-US" altLang="zh-CN" dirty="0" err="1"/>
              <a:t>a','d</a:t>
            </a:r>
            <a:r>
              <a:rPr lang="en-US" altLang="zh-CN" dirty="0"/>
              <a:t>']]        #</a:t>
            </a:r>
            <a:r>
              <a:rPr lang="zh-CN" altLang="zh-CN" dirty="0"/>
              <a:t>取索引号为字符</a:t>
            </a:r>
            <a:r>
              <a:rPr lang="en-US" altLang="zh-CN" dirty="0" err="1"/>
              <a:t>a,b</a:t>
            </a:r>
            <a:r>
              <a:rPr lang="zh-CN" altLang="zh-CN" dirty="0"/>
              <a:t>的元素</a:t>
            </a:r>
          </a:p>
          <a:p>
            <a:r>
              <a:rPr lang="en-US" altLang="zh-CN" dirty="0"/>
              <a:t>s11=s1[0:2]           #</a:t>
            </a:r>
            <a:r>
              <a:rPr lang="zh-CN" altLang="zh-CN" dirty="0"/>
              <a:t>索引为连续的数组</a:t>
            </a:r>
          </a:p>
          <a:p>
            <a:r>
              <a:rPr lang="en-US" altLang="zh-CN" dirty="0"/>
              <a:t>s12=s1[[0,2,3]]        #</a:t>
            </a:r>
            <a:r>
              <a:rPr lang="zh-CN" altLang="zh-CN" dirty="0"/>
              <a:t>索引为不连续的数组</a:t>
            </a:r>
          </a:p>
          <a:p>
            <a:r>
              <a:rPr lang="en-US" altLang="zh-CN" dirty="0"/>
              <a:t>s41=s4[s4&gt;2]         #</a:t>
            </a:r>
            <a:r>
              <a:rPr lang="zh-CN" altLang="zh-CN" dirty="0"/>
              <a:t>索引为逻辑数组</a:t>
            </a:r>
          </a:p>
          <a:p>
            <a:r>
              <a:rPr lang="en-US" altLang="zh-CN" dirty="0"/>
              <a:t>print(s22)</a:t>
            </a:r>
            <a:endParaRPr lang="zh-CN" altLang="zh-CN" dirty="0"/>
          </a:p>
          <a:p>
            <a:r>
              <a:rPr lang="en-US" altLang="zh-CN" dirty="0"/>
              <a:t>print('-'*20)</a:t>
            </a:r>
            <a:endParaRPr lang="zh-CN" altLang="zh-CN" dirty="0"/>
          </a:p>
          <a:p>
            <a:r>
              <a:rPr lang="en-US" altLang="zh-CN" dirty="0"/>
              <a:t>print(s11)</a:t>
            </a:r>
            <a:endParaRPr lang="zh-CN" altLang="zh-CN" dirty="0"/>
          </a:p>
          <a:p>
            <a:r>
              <a:rPr lang="en-US" altLang="zh-CN" dirty="0"/>
              <a:t>print('-'*20)</a:t>
            </a:r>
            <a:endParaRPr lang="zh-CN" altLang="zh-CN" dirty="0"/>
          </a:p>
          <a:p>
            <a:r>
              <a:rPr lang="en-US" altLang="zh-CN" dirty="0"/>
              <a:t>print(s12)</a:t>
            </a:r>
            <a:endParaRPr lang="zh-CN" altLang="zh-CN" dirty="0"/>
          </a:p>
          <a:p>
            <a:r>
              <a:rPr lang="en-US" altLang="zh-CN" dirty="0"/>
              <a:t>print('-'*20)</a:t>
            </a:r>
            <a:endParaRPr lang="zh-CN" altLang="zh-CN" dirty="0"/>
          </a:p>
          <a:p>
            <a:r>
              <a:rPr lang="en-US" altLang="zh-CN" dirty="0"/>
              <a:t>print(s41)</a:t>
            </a:r>
            <a:endParaRPr lang="zh-CN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6532672" y="2089328"/>
            <a:ext cx="47525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执行结果如下：</a:t>
            </a:r>
          </a:p>
          <a:p>
            <a:r>
              <a:rPr lang="en-US" altLang="zh-CN" dirty="0"/>
              <a:t>a     1</a:t>
            </a:r>
            <a:endParaRPr lang="zh-CN" altLang="zh-CN" dirty="0"/>
          </a:p>
          <a:p>
            <a:r>
              <a:rPr lang="en-US" altLang="zh-CN" dirty="0"/>
              <a:t>d    </a:t>
            </a:r>
            <a:r>
              <a:rPr lang="en-US" altLang="zh-CN" dirty="0" err="1"/>
              <a:t>hq</a:t>
            </a:r>
            <a:endParaRPr lang="zh-CN" altLang="zh-CN" dirty="0"/>
          </a:p>
          <a:p>
            <a:r>
              <a:rPr lang="en-US" altLang="zh-CN" dirty="0" err="1"/>
              <a:t>dtype</a:t>
            </a:r>
            <a:r>
              <a:rPr lang="en-US" altLang="zh-CN" dirty="0"/>
              <a:t>: object</a:t>
            </a:r>
            <a:endParaRPr lang="zh-CN" altLang="zh-CN" dirty="0"/>
          </a:p>
          <a:p>
            <a:r>
              <a:rPr lang="en-US" altLang="zh-CN" dirty="0"/>
              <a:t>--------------------</a:t>
            </a:r>
            <a:endParaRPr lang="zh-CN" altLang="zh-CN" dirty="0"/>
          </a:p>
          <a:p>
            <a:r>
              <a:rPr lang="en-US" altLang="zh-CN" dirty="0"/>
              <a:t>0     1</a:t>
            </a:r>
            <a:endParaRPr lang="zh-CN" altLang="zh-CN" dirty="0"/>
          </a:p>
          <a:p>
            <a:r>
              <a:rPr lang="en-US" altLang="zh-CN" dirty="0"/>
              <a:t>1    -2</a:t>
            </a:r>
            <a:endParaRPr lang="zh-CN" altLang="zh-CN" dirty="0"/>
          </a:p>
          <a:p>
            <a:r>
              <a:rPr lang="en-US" altLang="zh-CN" dirty="0" err="1"/>
              <a:t>dtype</a:t>
            </a:r>
            <a:r>
              <a:rPr lang="en-US" altLang="zh-CN" dirty="0"/>
              <a:t>: object</a:t>
            </a:r>
            <a:endParaRPr lang="zh-CN" altLang="zh-CN" dirty="0"/>
          </a:p>
          <a:p>
            <a:r>
              <a:rPr lang="en-US" altLang="zh-CN" dirty="0"/>
              <a:t>--------------------</a:t>
            </a:r>
            <a:endParaRPr lang="zh-CN" altLang="zh-CN" dirty="0"/>
          </a:p>
          <a:p>
            <a:r>
              <a:rPr lang="en-US" altLang="zh-CN" dirty="0"/>
              <a:t>0      1</a:t>
            </a:r>
            <a:endParaRPr lang="zh-CN" altLang="zh-CN" dirty="0"/>
          </a:p>
          <a:p>
            <a:r>
              <a:rPr lang="en-US" altLang="zh-CN" dirty="0"/>
              <a:t>2    2.3</a:t>
            </a:r>
            <a:endParaRPr lang="zh-CN" altLang="zh-CN" dirty="0"/>
          </a:p>
          <a:p>
            <a:r>
              <a:rPr lang="en-US" altLang="zh-CN" dirty="0"/>
              <a:t>3     </a:t>
            </a:r>
            <a:r>
              <a:rPr lang="en-US" altLang="zh-CN" dirty="0" err="1"/>
              <a:t>hq</a:t>
            </a:r>
            <a:endParaRPr lang="zh-CN" altLang="zh-CN" dirty="0"/>
          </a:p>
          <a:p>
            <a:r>
              <a:rPr lang="en-US" altLang="zh-CN" dirty="0" err="1"/>
              <a:t>dtype</a:t>
            </a:r>
            <a:r>
              <a:rPr lang="en-US" altLang="zh-CN" dirty="0"/>
              <a:t>: object</a:t>
            </a:r>
            <a:endParaRPr lang="zh-CN" altLang="zh-CN" dirty="0"/>
          </a:p>
          <a:p>
            <a:r>
              <a:rPr lang="en-US" altLang="zh-CN" dirty="0"/>
              <a:t>--------------------</a:t>
            </a:r>
            <a:endParaRPr lang="zh-CN" altLang="zh-CN" dirty="0"/>
          </a:p>
          <a:p>
            <a:r>
              <a:rPr lang="en-US" altLang="zh-CN" dirty="0"/>
              <a:t>2    4.0</a:t>
            </a:r>
            <a:endParaRPr lang="zh-CN" altLang="zh-CN" dirty="0"/>
          </a:p>
          <a:p>
            <a:r>
              <a:rPr lang="en-US" altLang="zh-CN" dirty="0"/>
              <a:t>3    7.1</a:t>
            </a:r>
            <a:endParaRPr lang="zh-CN" altLang="zh-CN" dirty="0"/>
          </a:p>
          <a:p>
            <a:r>
              <a:rPr lang="en-US" altLang="zh-CN" dirty="0" err="1"/>
              <a:t>dtype</a:t>
            </a:r>
            <a:r>
              <a:rPr lang="en-US" altLang="zh-CN" dirty="0"/>
              <a:t>: float64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081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5" y="44625"/>
            <a:ext cx="9160103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3.2.4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序列聚合运算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6165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93" y="908720"/>
            <a:ext cx="108985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序列的聚合运算，主要包括对序列中的元素求和、平均值、最大值、最小值、方差、标准差等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示例</a:t>
            </a:r>
            <a:r>
              <a:rPr lang="zh-CN" altLang="zh-CN" sz="2400" dirty="0"/>
              <a:t>代码如下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zh-CN" sz="2400" dirty="0"/>
          </a:p>
          <a:p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zh-CN" altLang="zh-CN" dirty="0"/>
          </a:p>
          <a:p>
            <a:r>
              <a:rPr lang="en-US" altLang="zh-CN" dirty="0"/>
              <a:t>s=</a:t>
            </a:r>
            <a:r>
              <a:rPr lang="en-US" altLang="zh-CN" dirty="0" err="1"/>
              <a:t>pd.Series</a:t>
            </a:r>
            <a:r>
              <a:rPr lang="en-US" altLang="zh-CN" dirty="0"/>
              <a:t>([1,2,4,5,6,7,8,9,10])</a:t>
            </a:r>
            <a:endParaRPr lang="zh-CN" altLang="zh-CN" dirty="0"/>
          </a:p>
          <a:p>
            <a:r>
              <a:rPr lang="en-US" altLang="zh-CN" dirty="0" err="1"/>
              <a:t>su</a:t>
            </a:r>
            <a:r>
              <a:rPr lang="en-US" altLang="zh-CN" dirty="0"/>
              <a:t>=</a:t>
            </a:r>
            <a:r>
              <a:rPr lang="en-US" altLang="zh-CN" dirty="0" err="1"/>
              <a:t>s.sum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 err="1"/>
              <a:t>sm</a:t>
            </a:r>
            <a:r>
              <a:rPr lang="en-US" altLang="zh-CN" dirty="0"/>
              <a:t>=</a:t>
            </a:r>
            <a:r>
              <a:rPr lang="en-US" altLang="zh-CN" dirty="0" err="1"/>
              <a:t>s.mean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 err="1"/>
              <a:t>ss</a:t>
            </a:r>
            <a:r>
              <a:rPr lang="en-US" altLang="zh-CN" dirty="0"/>
              <a:t>=</a:t>
            </a:r>
            <a:r>
              <a:rPr lang="en-US" altLang="zh-CN" dirty="0" err="1"/>
              <a:t>s.std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 err="1"/>
              <a:t>smx</a:t>
            </a:r>
            <a:r>
              <a:rPr lang="en-US" altLang="zh-CN" dirty="0"/>
              <a:t>=</a:t>
            </a:r>
            <a:r>
              <a:rPr lang="en-US" altLang="zh-CN" dirty="0" err="1"/>
              <a:t>s.max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 err="1"/>
              <a:t>smi</a:t>
            </a:r>
            <a:r>
              <a:rPr lang="en-US" altLang="zh-CN" dirty="0"/>
              <a:t>=</a:t>
            </a:r>
            <a:r>
              <a:rPr lang="en-US" altLang="zh-CN" dirty="0" err="1"/>
              <a:t>s.min</a:t>
            </a:r>
            <a:r>
              <a:rPr lang="en-US" altLang="zh-CN" dirty="0" smtClean="0"/>
              <a:t>()</a:t>
            </a:r>
          </a:p>
          <a:p>
            <a:endParaRPr lang="zh-CN" altLang="zh-CN" dirty="0"/>
          </a:p>
          <a:p>
            <a:r>
              <a:rPr lang="zh-CN" altLang="zh-CN" dirty="0"/>
              <a:t>执行结果如图</a:t>
            </a:r>
            <a:r>
              <a:rPr lang="en-US" altLang="zh-CN" dirty="0"/>
              <a:t>3-6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3970" y="2233854"/>
            <a:ext cx="5858036" cy="3024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6904" y="542989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</a:t>
            </a:r>
            <a:r>
              <a:rPr lang="en-US" altLang="zh-CN" dirty="0" smtClean="0"/>
              <a:t>3-6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2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45853" y="98512"/>
            <a:ext cx="7056784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3.1 Pandas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简介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导入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Pandas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包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 3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914" y="908719"/>
            <a:ext cx="10469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/>
              <a:t>在</a:t>
            </a:r>
            <a:r>
              <a:rPr lang="en-US" altLang="zh-CN" sz="2400" dirty="0"/>
              <a:t>Anaconda</a:t>
            </a:r>
            <a:r>
              <a:rPr lang="zh-CN" altLang="zh-CN" sz="2400" dirty="0"/>
              <a:t>发行版中，</a:t>
            </a:r>
            <a:r>
              <a:rPr lang="en-US" altLang="zh-CN" sz="2400" dirty="0"/>
              <a:t>Pandas</a:t>
            </a:r>
            <a:r>
              <a:rPr lang="zh-CN" altLang="zh-CN" sz="2400" dirty="0"/>
              <a:t>包已经集成在系统中，</a:t>
            </a:r>
            <a:r>
              <a:rPr lang="zh-CN" altLang="zh-CN" sz="2400" dirty="0" smtClean="0"/>
              <a:t>无需另外</a:t>
            </a:r>
            <a:r>
              <a:rPr lang="zh-CN" altLang="zh-CN" sz="2400" dirty="0"/>
              <a:t>安装。在使用过程中直接导入该包即可，导</a:t>
            </a:r>
            <a:r>
              <a:rPr lang="zh-CN" altLang="zh-CN" sz="2400" dirty="0" smtClean="0"/>
              <a:t>入方法</a:t>
            </a:r>
            <a:r>
              <a:rPr lang="zh-CN" altLang="zh-CN" sz="2400" dirty="0"/>
              <a:t>为</a:t>
            </a:r>
            <a:r>
              <a:rPr lang="en-US" altLang="zh-CN" sz="2400" dirty="0"/>
              <a:t>import pandas as </a:t>
            </a:r>
            <a:r>
              <a:rPr lang="en-US" altLang="zh-CN" sz="2400" dirty="0" err="1" smtClean="0"/>
              <a:t>pd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其中</a:t>
            </a:r>
            <a:r>
              <a:rPr lang="en-US" altLang="zh-CN" sz="2400" dirty="0"/>
              <a:t>import</a:t>
            </a:r>
            <a:r>
              <a:rPr lang="zh-CN" altLang="zh-CN" sz="2400" dirty="0"/>
              <a:t>和</a:t>
            </a:r>
            <a:r>
              <a:rPr lang="en-US" altLang="zh-CN" sz="2400" dirty="0"/>
              <a:t>as</a:t>
            </a:r>
            <a:r>
              <a:rPr lang="zh-CN" altLang="zh-CN" sz="2400" dirty="0"/>
              <a:t>为关键词，</a:t>
            </a:r>
            <a:r>
              <a:rPr lang="en-US" altLang="zh-CN" sz="2400" dirty="0" err="1"/>
              <a:t>pd</a:t>
            </a:r>
            <a:r>
              <a:rPr lang="zh-CN" altLang="zh-CN" sz="2400" dirty="0"/>
              <a:t>为其</a:t>
            </a:r>
            <a:r>
              <a:rPr lang="zh-CN" altLang="zh-CN" sz="2400" dirty="0" smtClean="0"/>
              <a:t>简称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/>
              <a:t>脚本文件</a:t>
            </a:r>
            <a:r>
              <a:rPr lang="en-US" altLang="zh-CN" sz="2400" dirty="0"/>
              <a:t>temp.py</a:t>
            </a:r>
            <a:r>
              <a:rPr lang="zh-CN" altLang="zh-CN" sz="2400" dirty="0"/>
              <a:t>第</a:t>
            </a:r>
            <a:r>
              <a:rPr lang="en-US" altLang="zh-CN" sz="2400" dirty="0"/>
              <a:t>3</a:t>
            </a:r>
            <a:r>
              <a:rPr lang="zh-CN" altLang="zh-CN" sz="2400" dirty="0"/>
              <a:t>行显示了导入</a:t>
            </a:r>
            <a:r>
              <a:rPr lang="en-US" altLang="zh-CN" sz="2400" dirty="0"/>
              <a:t>Pandas</a:t>
            </a:r>
            <a:r>
              <a:rPr lang="zh-CN" altLang="zh-CN" sz="2400" dirty="0"/>
              <a:t>包并简称为</a:t>
            </a:r>
            <a:r>
              <a:rPr lang="en-US" altLang="zh-CN" sz="2400" dirty="0" err="1"/>
              <a:t>pd</a:t>
            </a:r>
            <a:r>
              <a:rPr lang="zh-CN" altLang="zh-CN" sz="2400" dirty="0" smtClean="0"/>
              <a:t>。比如</a:t>
            </a:r>
            <a:r>
              <a:rPr lang="zh-CN" altLang="zh-CN" sz="2400" dirty="0"/>
              <a:t>通过包名称后面加点“</a:t>
            </a:r>
            <a:r>
              <a:rPr lang="en-US" altLang="zh-CN" sz="2400" dirty="0"/>
              <a:t>.</a:t>
            </a:r>
            <a:r>
              <a:rPr lang="zh-CN" altLang="zh-CN" sz="2400" dirty="0"/>
              <a:t>”实现模糊搜索，即“</a:t>
            </a:r>
            <a:r>
              <a:rPr lang="en-US" altLang="zh-CN" sz="2400" dirty="0"/>
              <a:t>pd.</a:t>
            </a:r>
            <a:r>
              <a:rPr lang="zh-CN" altLang="zh-CN" sz="2400" dirty="0"/>
              <a:t>”可从下拉列表中选择所需的对象、方法或者</a:t>
            </a:r>
            <a:r>
              <a:rPr lang="zh-CN" altLang="zh-CN" sz="2400" dirty="0" smtClean="0"/>
              <a:t>属性</a:t>
            </a:r>
            <a:r>
              <a:rPr lang="zh-CN" altLang="en-US" sz="2400" dirty="0" smtClean="0"/>
              <a:t>。示例如图</a:t>
            </a:r>
            <a:r>
              <a:rPr lang="en-US" altLang="zh-CN" sz="2400" dirty="0" smtClean="0"/>
              <a:t>3-1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5893" y="3220973"/>
            <a:ext cx="8496944" cy="3092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5529" y="6408496"/>
            <a:ext cx="13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8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37"/>
    </mc:Choice>
    <mc:Fallback xmlns="">
      <p:transition advTm="94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5"/>
            <a:ext cx="5042228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 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="" xmlns:a16="http://schemas.microsoft.com/office/drawing/2014/main" id="{86D14291-C166-4E70-805A-54C98767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21" y="1085835"/>
            <a:ext cx="1031582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600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zh-CN" altLang="zh-CN" sz="3600" dirty="0" smtClean="0">
                <a:solidFill>
                  <a:schemeClr val="tx1"/>
                </a:solidFill>
                <a:ea typeface="宋体" pitchFamily="2" charset="-122"/>
              </a:rPr>
              <a:t>序列</a:t>
            </a:r>
            <a:r>
              <a:rPr lang="zh-CN" altLang="zh-CN" sz="3600" dirty="0">
                <a:solidFill>
                  <a:schemeClr val="tx1"/>
                </a:solidFill>
                <a:ea typeface="宋体" pitchFamily="2" charset="-122"/>
              </a:rPr>
              <a:t>是</a:t>
            </a: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</a:rPr>
              <a:t>Pandas</a:t>
            </a:r>
            <a:r>
              <a:rPr lang="zh-CN" altLang="zh-CN" sz="3600" dirty="0">
                <a:solidFill>
                  <a:schemeClr val="tx1"/>
                </a:solidFill>
                <a:ea typeface="宋体" pitchFamily="2" charset="-122"/>
              </a:rPr>
              <a:t>中非常重要的一个数据结构，由两部分组成，一部分是索引</a:t>
            </a: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</a:rPr>
              <a:t>index</a:t>
            </a:r>
            <a:r>
              <a:rPr lang="zh-CN" altLang="zh-CN" sz="3600" dirty="0">
                <a:solidFill>
                  <a:schemeClr val="tx1"/>
                </a:solidFill>
                <a:ea typeface="宋体" pitchFamily="2" charset="-122"/>
              </a:rPr>
              <a:t>，一部分是对应的值。序列不仅能实现一维数组的功能，还增加了丰富的数据操作与处理功能。下面将分别介绍序列的创建、序列的属性和方法，以及数据切片和聚合运算等相关的数据操纵知识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53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37"/>
    </mc:Choice>
    <mc:Fallback xmlns="">
      <p:transition advTm="9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5" y="44625"/>
            <a:ext cx="7719943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3.2.1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序列创建及访问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6165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 </a:t>
            </a:r>
            <a:r>
              <a:rPr lang="en-US" altLang="zh-CN" sz="2400" dirty="0">
                <a:solidFill>
                  <a:schemeClr val="accent2"/>
                </a:solidFill>
              </a:rPr>
              <a:t>3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393" y="980728"/>
            <a:ext cx="11042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序列由索引</a:t>
            </a:r>
            <a:r>
              <a:rPr lang="en-US" altLang="zh-CN" sz="2400" dirty="0"/>
              <a:t>index</a:t>
            </a:r>
            <a:r>
              <a:rPr lang="zh-CN" altLang="zh-CN" sz="2400" dirty="0"/>
              <a:t>和对应的值构成，默认情况下索引从</a:t>
            </a:r>
            <a:r>
              <a:rPr lang="en-US" altLang="zh-CN" sz="2400" dirty="0"/>
              <a:t>0</a:t>
            </a:r>
            <a:r>
              <a:rPr lang="zh-CN" altLang="zh-CN" sz="2400" dirty="0"/>
              <a:t>开始从小到大顺序排列，每个索引对应一个值。可以通过指定列表、元组、数组创建默认序列，也可以通过指定索引创建个性化序列。还可以通过字典来创建序列，其中字典的键转化为索引，值即为序列的值</a:t>
            </a:r>
            <a:r>
              <a:rPr lang="zh-CN" altLang="zh-CN" sz="2400" dirty="0" smtClean="0"/>
              <a:t>。序列</a:t>
            </a:r>
            <a:r>
              <a:rPr lang="zh-CN" altLang="zh-CN" sz="2400" dirty="0"/>
              <a:t>对象的创建通过</a:t>
            </a:r>
            <a:r>
              <a:rPr lang="en-US" altLang="zh-CN" sz="2400" dirty="0"/>
              <a:t>Pandas</a:t>
            </a:r>
            <a:r>
              <a:rPr lang="zh-CN" altLang="zh-CN" sz="2400" dirty="0"/>
              <a:t>包中的</a:t>
            </a:r>
            <a:r>
              <a:rPr lang="en-US" altLang="zh-CN" sz="2400" dirty="0"/>
              <a:t>Series()</a:t>
            </a:r>
            <a:r>
              <a:rPr lang="zh-CN" altLang="zh-CN" sz="2400" dirty="0"/>
              <a:t>函数来</a:t>
            </a:r>
            <a:r>
              <a:rPr lang="zh-CN" altLang="zh-CN" sz="2400" dirty="0" smtClean="0"/>
              <a:t>实现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示例代码如下：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4426" y="3136842"/>
            <a:ext cx="105131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/>
              <a:t>pandas as </a:t>
            </a:r>
            <a:r>
              <a:rPr lang="en-US" altLang="zh-CN" dirty="0" err="1"/>
              <a:t>pd</a:t>
            </a:r>
            <a:r>
              <a:rPr lang="en-US" altLang="zh-CN" dirty="0"/>
              <a:t>      </a:t>
            </a:r>
            <a:r>
              <a:rPr lang="en-US" altLang="zh-CN" dirty="0" smtClean="0"/>
              <a:t>        </a:t>
            </a:r>
            <a:r>
              <a:rPr lang="en-US" altLang="zh-CN" dirty="0"/>
              <a:t>#</a:t>
            </a:r>
            <a:r>
              <a:rPr lang="zh-CN" altLang="zh-CN" dirty="0"/>
              <a:t>导入</a:t>
            </a:r>
            <a:r>
              <a:rPr lang="en-US" altLang="zh-CN" dirty="0"/>
              <a:t>Pandas</a:t>
            </a:r>
            <a:r>
              <a:rPr lang="zh-CN" altLang="zh-CN" dirty="0"/>
              <a:t>库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np</a:t>
            </a:r>
            <a:r>
              <a:rPr lang="en-US" altLang="zh-CN" dirty="0"/>
              <a:t>      </a:t>
            </a:r>
            <a:r>
              <a:rPr lang="en-US" altLang="zh-CN" dirty="0" smtClean="0"/>
              <a:t>         </a:t>
            </a:r>
            <a:r>
              <a:rPr lang="en-US" altLang="zh-CN" dirty="0"/>
              <a:t>#</a:t>
            </a:r>
            <a:r>
              <a:rPr lang="zh-CN" altLang="zh-CN" dirty="0"/>
              <a:t>导入</a:t>
            </a:r>
            <a:r>
              <a:rPr lang="en-US" altLang="zh-CN" dirty="0" err="1"/>
              <a:t>Numpy</a:t>
            </a:r>
            <a:r>
              <a:rPr lang="zh-CN" altLang="zh-CN" dirty="0"/>
              <a:t>库</a:t>
            </a:r>
          </a:p>
          <a:p>
            <a:r>
              <a:rPr lang="en-US" altLang="zh-CN" dirty="0"/>
              <a:t>s1=</a:t>
            </a:r>
            <a:r>
              <a:rPr lang="en-US" altLang="zh-CN" dirty="0" err="1"/>
              <a:t>pd.Series</a:t>
            </a:r>
            <a:r>
              <a:rPr lang="en-US" altLang="zh-CN" dirty="0"/>
              <a:t>([1,-2,2.3,'hq'])  #</a:t>
            </a:r>
            <a:r>
              <a:rPr lang="zh-CN" altLang="zh-CN" dirty="0"/>
              <a:t>指定列表创建默认序列</a:t>
            </a:r>
          </a:p>
          <a:p>
            <a:r>
              <a:rPr lang="en-US" altLang="zh-CN" dirty="0"/>
              <a:t>s2=</a:t>
            </a:r>
            <a:r>
              <a:rPr lang="en-US" altLang="zh-CN" dirty="0" err="1"/>
              <a:t>pd.Series</a:t>
            </a:r>
            <a:r>
              <a:rPr lang="en-US" altLang="zh-CN" dirty="0"/>
              <a:t>([1,-2,2.3,'hq'],index=['</a:t>
            </a:r>
            <a:r>
              <a:rPr lang="en-US" altLang="zh-CN" dirty="0" err="1"/>
              <a:t>a','b','c','d</a:t>
            </a:r>
            <a:r>
              <a:rPr lang="en-US" altLang="zh-CN" dirty="0"/>
              <a:t>'])  #</a:t>
            </a:r>
            <a:r>
              <a:rPr lang="zh-CN" altLang="zh-CN" dirty="0"/>
              <a:t>指定列表和索引，创建个性化序列</a:t>
            </a:r>
          </a:p>
          <a:p>
            <a:r>
              <a:rPr lang="en-US" altLang="zh-CN" dirty="0"/>
              <a:t>s3=</a:t>
            </a:r>
            <a:r>
              <a:rPr lang="en-US" altLang="zh-CN" dirty="0" err="1"/>
              <a:t>pd.Series</a:t>
            </a:r>
            <a:r>
              <a:rPr lang="en-US" altLang="zh-CN" dirty="0"/>
              <a:t>((1,2,3,4,'hq'))                </a:t>
            </a:r>
            <a:r>
              <a:rPr lang="en-US" altLang="zh-CN" dirty="0" smtClean="0"/>
              <a:t>                #</a:t>
            </a:r>
            <a:r>
              <a:rPr lang="zh-CN" altLang="zh-CN" dirty="0"/>
              <a:t>指定元组创建默认序列</a:t>
            </a:r>
          </a:p>
          <a:p>
            <a:r>
              <a:rPr lang="en-US" altLang="zh-CN" dirty="0"/>
              <a:t>s4=</a:t>
            </a:r>
            <a:r>
              <a:rPr lang="en-US" altLang="zh-CN" dirty="0" err="1"/>
              <a:t>pd.Series</a:t>
            </a:r>
            <a:r>
              <a:rPr lang="en-US" altLang="zh-CN" dirty="0"/>
              <a:t>(</a:t>
            </a:r>
            <a:r>
              <a:rPr lang="en-US" altLang="zh-CN" dirty="0" err="1"/>
              <a:t>np.array</a:t>
            </a:r>
            <a:r>
              <a:rPr lang="en-US" altLang="zh-CN" dirty="0"/>
              <a:t>([1,2,4,7.1]))           </a:t>
            </a:r>
            <a:r>
              <a:rPr lang="en-US" altLang="zh-CN" dirty="0" smtClean="0"/>
              <a:t>         #</a:t>
            </a:r>
            <a:r>
              <a:rPr lang="zh-CN" altLang="zh-CN" dirty="0"/>
              <a:t>指定数组创建默认序列</a:t>
            </a:r>
          </a:p>
          <a:p>
            <a:r>
              <a:rPr lang="en-US" altLang="zh-CN" dirty="0"/>
              <a:t>#</a:t>
            </a:r>
            <a:r>
              <a:rPr lang="zh-CN" altLang="zh-CN" dirty="0"/>
              <a:t>通过字典创建序列</a:t>
            </a:r>
          </a:p>
          <a:p>
            <a:r>
              <a:rPr lang="en-US" altLang="zh-CN" dirty="0" err="1"/>
              <a:t>mydict</a:t>
            </a:r>
            <a:r>
              <a:rPr lang="en-US" altLang="zh-CN" dirty="0"/>
              <a:t>={'red':2000,'bule':1000,'yellow':500}    </a:t>
            </a:r>
            <a:r>
              <a:rPr lang="en-US" altLang="zh-CN" dirty="0" smtClean="0"/>
              <a:t> #</a:t>
            </a:r>
            <a:r>
              <a:rPr lang="zh-CN" altLang="zh-CN" dirty="0"/>
              <a:t>定义字典</a:t>
            </a:r>
          </a:p>
          <a:p>
            <a:r>
              <a:rPr lang="en-US" altLang="zh-CN" dirty="0" err="1"/>
              <a:t>ss</a:t>
            </a:r>
            <a:r>
              <a:rPr lang="en-US" altLang="zh-CN" dirty="0"/>
              <a:t>=</a:t>
            </a:r>
            <a:r>
              <a:rPr lang="en-US" altLang="zh-CN" dirty="0" err="1"/>
              <a:t>pd.Series</a:t>
            </a:r>
            <a:r>
              <a:rPr lang="en-US" altLang="zh-CN" dirty="0"/>
              <a:t>(</a:t>
            </a:r>
            <a:r>
              <a:rPr lang="en-US" altLang="zh-CN" dirty="0" err="1"/>
              <a:t>mydict</a:t>
            </a:r>
            <a:r>
              <a:rPr lang="en-US" altLang="zh-CN" dirty="0"/>
              <a:t>)  </a:t>
            </a:r>
            <a:r>
              <a:rPr lang="en-US" altLang="zh-CN" dirty="0" smtClean="0"/>
              <a:t>                                    </a:t>
            </a:r>
            <a:r>
              <a:rPr lang="en-US" altLang="zh-CN" dirty="0"/>
              <a:t>#</a:t>
            </a:r>
            <a:r>
              <a:rPr lang="zh-CN" altLang="zh-CN" dirty="0"/>
              <a:t>指定字典创建</a:t>
            </a:r>
            <a:r>
              <a:rPr lang="zh-CN" altLang="zh-CN" dirty="0" smtClean="0"/>
              <a:t>序列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执行结果如图</a:t>
            </a:r>
            <a:r>
              <a:rPr lang="en-US" altLang="zh-CN" dirty="0" smtClean="0"/>
              <a:t>3-2</a:t>
            </a:r>
            <a:r>
              <a:rPr lang="zh-CN" altLang="en-US" dirty="0" smtClean="0"/>
              <a:t>所示。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24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5" y="44625"/>
            <a:ext cx="6855848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3.2.1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序列的创建及访问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6165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0765" y="4005065"/>
            <a:ext cx="9636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序列的访问通过</a:t>
            </a:r>
            <a:r>
              <a:rPr lang="en-US" altLang="zh-CN" dirty="0"/>
              <a:t>index</a:t>
            </a:r>
            <a:r>
              <a:rPr lang="zh-CN" altLang="en-US" dirty="0"/>
              <a:t>索引访问对应的元素值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print(s1[3</a:t>
            </a:r>
            <a:r>
              <a:rPr lang="en-US" altLang="zh-CN" dirty="0"/>
              <a:t>])</a:t>
            </a:r>
            <a:endParaRPr lang="zh-CN" altLang="zh-CN" dirty="0"/>
          </a:p>
          <a:p>
            <a:r>
              <a:rPr lang="en-US" altLang="zh-CN" dirty="0"/>
              <a:t>print(s2['c</a:t>
            </a:r>
            <a:r>
              <a:rPr lang="en-US" altLang="zh-CN" dirty="0" smtClean="0"/>
              <a:t>'])</a:t>
            </a:r>
          </a:p>
          <a:p>
            <a:endParaRPr lang="zh-CN" altLang="zh-CN" dirty="0"/>
          </a:p>
          <a:p>
            <a:r>
              <a:rPr lang="zh-CN" altLang="en-US" dirty="0" smtClean="0"/>
              <a:t>执行结果如下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r>
              <a:rPr lang="en-US" altLang="zh-CN" dirty="0" err="1" smtClean="0"/>
              <a:t>hq</a:t>
            </a:r>
            <a:endParaRPr lang="en-US" altLang="zh-CN" dirty="0" smtClean="0"/>
          </a:p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9655" y="764704"/>
            <a:ext cx="9721080" cy="2736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8689" y="3501008"/>
            <a:ext cx="270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 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5" y="44625"/>
            <a:ext cx="5919743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3.2.2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序列属性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6165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797" y="972708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序列有两个属性，分别为值（</a:t>
            </a:r>
            <a:r>
              <a:rPr lang="en-US" altLang="zh-CN" sz="2400" dirty="0"/>
              <a:t>values</a:t>
            </a:r>
            <a:r>
              <a:rPr lang="zh-CN" altLang="zh-CN" sz="2400" dirty="0"/>
              <a:t>）和索引（</a:t>
            </a:r>
            <a:r>
              <a:rPr lang="en-US" altLang="zh-CN" sz="2400" dirty="0"/>
              <a:t>index</a:t>
            </a:r>
            <a:r>
              <a:rPr lang="zh-CN" altLang="zh-CN" sz="2400" dirty="0"/>
              <a:t>）。通过序列中的</a:t>
            </a:r>
            <a:r>
              <a:rPr lang="en-US" altLang="zh-CN" sz="2400" dirty="0"/>
              <a:t>values</a:t>
            </a:r>
            <a:r>
              <a:rPr lang="zh-CN" altLang="zh-CN" sz="2400" dirty="0"/>
              <a:t>属性和</a:t>
            </a:r>
            <a:r>
              <a:rPr lang="en-US" altLang="zh-CN" sz="2400" dirty="0"/>
              <a:t>index</a:t>
            </a:r>
            <a:r>
              <a:rPr lang="zh-CN" altLang="zh-CN" sz="2400" dirty="0"/>
              <a:t>属性可以获取其内容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示例</a:t>
            </a:r>
            <a:r>
              <a:rPr lang="zh-CN" altLang="zh-CN" sz="2400" dirty="0"/>
              <a:t>代码</a:t>
            </a:r>
            <a:r>
              <a:rPr lang="zh-CN" altLang="zh-CN" sz="2400" dirty="0" smtClean="0"/>
              <a:t>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41797" y="2492896"/>
            <a:ext cx="9721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/>
              <a:t>pandas as </a:t>
            </a:r>
            <a:r>
              <a:rPr lang="en-US" altLang="zh-CN" dirty="0" err="1"/>
              <a:t>pd</a:t>
            </a:r>
            <a:r>
              <a:rPr lang="en-US" altLang="zh-CN" dirty="0"/>
              <a:t>       </a:t>
            </a:r>
            <a:endParaRPr lang="zh-CN" altLang="zh-CN" dirty="0"/>
          </a:p>
          <a:p>
            <a:r>
              <a:rPr lang="en-US" altLang="zh-CN" dirty="0"/>
              <a:t>s1=</a:t>
            </a:r>
            <a:r>
              <a:rPr lang="en-US" altLang="zh-CN" dirty="0" err="1"/>
              <a:t>pd.Series</a:t>
            </a:r>
            <a:r>
              <a:rPr lang="en-US" altLang="zh-CN" dirty="0"/>
              <a:t>([1,-2,2.3,'hq'])  #</a:t>
            </a:r>
            <a:r>
              <a:rPr lang="zh-CN" altLang="zh-CN" dirty="0"/>
              <a:t>创建序列</a:t>
            </a:r>
            <a:r>
              <a:rPr lang="en-US" altLang="zh-CN" dirty="0"/>
              <a:t>s1</a:t>
            </a:r>
            <a:endParaRPr lang="zh-CN" altLang="zh-CN" dirty="0"/>
          </a:p>
          <a:p>
            <a:r>
              <a:rPr lang="en-US" altLang="zh-CN" dirty="0"/>
              <a:t>va1=s1.values                 #</a:t>
            </a:r>
            <a:r>
              <a:rPr lang="zh-CN" altLang="zh-CN" dirty="0"/>
              <a:t>获取序列</a:t>
            </a:r>
            <a:r>
              <a:rPr lang="en-US" altLang="zh-CN" dirty="0"/>
              <a:t>s1</a:t>
            </a:r>
            <a:r>
              <a:rPr lang="zh-CN" altLang="zh-CN" dirty="0"/>
              <a:t>中的值，赋给变量</a:t>
            </a:r>
            <a:r>
              <a:rPr lang="en-US" altLang="zh-CN" dirty="0"/>
              <a:t>va1</a:t>
            </a:r>
            <a:endParaRPr lang="zh-CN" altLang="zh-CN" dirty="0"/>
          </a:p>
          <a:p>
            <a:r>
              <a:rPr lang="en-US" altLang="zh-CN" dirty="0"/>
              <a:t>in1=s1.index                  #</a:t>
            </a:r>
            <a:r>
              <a:rPr lang="zh-CN" altLang="zh-CN" dirty="0"/>
              <a:t>获取序列</a:t>
            </a:r>
            <a:r>
              <a:rPr lang="en-US" altLang="zh-CN" dirty="0"/>
              <a:t>s1</a:t>
            </a:r>
            <a:r>
              <a:rPr lang="zh-CN" altLang="zh-CN" dirty="0"/>
              <a:t>中的索引，赋给变量</a:t>
            </a:r>
            <a:r>
              <a:rPr lang="en-US" altLang="zh-CN" dirty="0"/>
              <a:t>in1</a:t>
            </a:r>
            <a:endParaRPr lang="zh-CN" altLang="zh-CN" dirty="0"/>
          </a:p>
          <a:p>
            <a:r>
              <a:rPr lang="en-US" altLang="zh-CN" dirty="0"/>
              <a:t>print(va1)    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#</a:t>
            </a:r>
            <a:r>
              <a:rPr lang="zh-CN" altLang="zh-CN" dirty="0"/>
              <a:t>打印变量结果</a:t>
            </a:r>
          </a:p>
          <a:p>
            <a:r>
              <a:rPr lang="en-US" altLang="zh-CN" dirty="0"/>
              <a:t>print(in1)    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#</a:t>
            </a:r>
            <a:r>
              <a:rPr lang="zh-CN" altLang="zh-CN" dirty="0"/>
              <a:t>打印变量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执行结果如下：</a:t>
            </a:r>
          </a:p>
          <a:p>
            <a:r>
              <a:rPr lang="en-US" altLang="zh-CN" dirty="0"/>
              <a:t>[1 -2 2.3 '</a:t>
            </a:r>
            <a:r>
              <a:rPr lang="en-US" altLang="zh-CN" dirty="0" err="1"/>
              <a:t>hq</a:t>
            </a:r>
            <a:r>
              <a:rPr lang="en-US" altLang="zh-CN" dirty="0"/>
              <a:t>']</a:t>
            </a:r>
            <a:endParaRPr lang="zh-CN" altLang="zh-CN" dirty="0"/>
          </a:p>
          <a:p>
            <a:r>
              <a:rPr lang="en-US" altLang="zh-CN" dirty="0" err="1"/>
              <a:t>RangeIndex</a:t>
            </a:r>
            <a:r>
              <a:rPr lang="en-US" altLang="zh-CN" dirty="0"/>
              <a:t>(start=0, stop=4, step=1)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7845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5" y="44625"/>
            <a:ext cx="7215888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3.2.2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序列属性</a:t>
            </a:r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6165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93" y="959060"/>
            <a:ext cx="10754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在</a:t>
            </a:r>
            <a:r>
              <a:rPr lang="en-US" altLang="zh-CN" sz="2400" dirty="0" err="1"/>
              <a:t>Spyder</a:t>
            </a:r>
            <a:r>
              <a:rPr lang="zh-CN" altLang="zh-CN" sz="2400" dirty="0"/>
              <a:t>界面中，我们在控制台可以看到</a:t>
            </a:r>
            <a:r>
              <a:rPr lang="en-US" altLang="zh-CN" sz="2400" dirty="0"/>
              <a:t>va1</a:t>
            </a:r>
            <a:r>
              <a:rPr lang="zh-CN" altLang="zh-CN" sz="2400" dirty="0"/>
              <a:t>和</a:t>
            </a:r>
            <a:r>
              <a:rPr lang="en-US" altLang="zh-CN" sz="2400" dirty="0"/>
              <a:t>in1</a:t>
            </a:r>
            <a:r>
              <a:rPr lang="zh-CN" altLang="zh-CN" sz="2400" dirty="0"/>
              <a:t>的打印结果，但是在变量资源管理器窗口却看不到这两个变量。事实上，它们属于序列中的属性变量，属于内部值，不在资源管理器中展现。但是如何才能够实现在变量资源管理器中查看呢？可以将它们转化为列表的</a:t>
            </a:r>
            <a:r>
              <a:rPr lang="zh-CN" altLang="zh-CN" sz="2400" dirty="0" smtClean="0"/>
              <a:t>形式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示例</a:t>
            </a:r>
            <a:r>
              <a:rPr lang="zh-CN" altLang="zh-CN" sz="2400" dirty="0"/>
              <a:t>代码如下：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298" y="4252550"/>
            <a:ext cx="5207886" cy="1824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1297" y="3052221"/>
            <a:ext cx="10111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va2=list(va1)      #</a:t>
            </a:r>
            <a:r>
              <a:rPr lang="zh-CN" altLang="zh-CN" dirty="0"/>
              <a:t>将</a:t>
            </a:r>
            <a:r>
              <a:rPr lang="en-US" altLang="zh-CN" dirty="0"/>
              <a:t>va1</a:t>
            </a:r>
            <a:r>
              <a:rPr lang="zh-CN" altLang="zh-CN" dirty="0"/>
              <a:t>变量通过</a:t>
            </a:r>
            <a:r>
              <a:rPr lang="en-US" altLang="zh-CN" dirty="0"/>
              <a:t>list</a:t>
            </a:r>
            <a:r>
              <a:rPr lang="zh-CN" altLang="zh-CN" dirty="0"/>
              <a:t>命令转化为列表，赋给变量</a:t>
            </a:r>
            <a:r>
              <a:rPr lang="en-US" altLang="zh-CN" dirty="0"/>
              <a:t>va2</a:t>
            </a:r>
            <a:endParaRPr lang="zh-CN" altLang="zh-CN" dirty="0"/>
          </a:p>
          <a:p>
            <a:r>
              <a:rPr lang="en-US" altLang="zh-CN" dirty="0"/>
              <a:t>in2=list(in1)       #</a:t>
            </a:r>
            <a:r>
              <a:rPr lang="zh-CN" altLang="zh-CN" dirty="0"/>
              <a:t>将</a:t>
            </a:r>
            <a:r>
              <a:rPr lang="en-US" altLang="zh-CN" dirty="0"/>
              <a:t>in1</a:t>
            </a:r>
            <a:r>
              <a:rPr lang="zh-CN" altLang="zh-CN" dirty="0"/>
              <a:t>变量通过</a:t>
            </a:r>
            <a:r>
              <a:rPr lang="en-US" altLang="zh-CN" dirty="0"/>
              <a:t>list</a:t>
            </a:r>
            <a:r>
              <a:rPr lang="zh-CN" altLang="zh-CN" dirty="0"/>
              <a:t>命令转化为列表</a:t>
            </a:r>
            <a:r>
              <a:rPr lang="en-US" altLang="zh-CN" dirty="0"/>
              <a:t>,</a:t>
            </a:r>
            <a:r>
              <a:rPr lang="zh-CN" altLang="zh-CN" dirty="0"/>
              <a:t>赋给变量</a:t>
            </a:r>
            <a:r>
              <a:rPr lang="en-US" altLang="zh-CN" dirty="0"/>
              <a:t>in2</a:t>
            </a:r>
          </a:p>
          <a:p>
            <a:endParaRPr lang="zh-CN" altLang="zh-CN" dirty="0"/>
          </a:p>
          <a:p>
            <a:r>
              <a:rPr lang="zh-CN" altLang="zh-CN" dirty="0"/>
              <a:t>执行结果如图</a:t>
            </a:r>
            <a:r>
              <a:rPr lang="en-US" altLang="zh-CN" dirty="0"/>
              <a:t>3-3</a:t>
            </a:r>
            <a:r>
              <a:rPr lang="zh-CN" altLang="zh-CN" dirty="0"/>
              <a:t>所示。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949" y="610459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6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5" y="44625"/>
            <a:ext cx="10111438" cy="95410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3.2.3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序列方式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——unique()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、</a:t>
            </a:r>
            <a:r>
              <a:rPr lang="en-US" altLang="zh-CN" sz="2800" dirty="0" err="1" smtClean="0">
                <a:solidFill>
                  <a:schemeClr val="accent2"/>
                </a:solidFill>
                <a:latin typeface="微软雅黑"/>
                <a:ea typeface="微软雅黑"/>
              </a:rPr>
              <a:t>isin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（）</a:t>
            </a:r>
            <a:endParaRPr lang="zh-CN" altLang="zh-CN" sz="2800" dirty="0">
              <a:solidFill>
                <a:schemeClr val="accent2"/>
              </a:solidFill>
              <a:latin typeface="微软雅黑"/>
              <a:ea typeface="微软雅黑"/>
            </a:endParaRPr>
          </a:p>
          <a:p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6165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805" y="908720"/>
            <a:ext cx="10528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unique()</a:t>
            </a:r>
            <a:endParaRPr lang="zh-CN" altLang="zh-CN" dirty="0"/>
          </a:p>
          <a:p>
            <a:r>
              <a:rPr lang="zh-CN" altLang="zh-CN" dirty="0"/>
              <a:t>通过序列中的</a:t>
            </a:r>
            <a:r>
              <a:rPr lang="en-US" altLang="zh-CN" dirty="0"/>
              <a:t>unique()</a:t>
            </a:r>
            <a:r>
              <a:rPr lang="zh-CN" altLang="zh-CN" dirty="0"/>
              <a:t>方法，可以去掉序列中重复的元素值，达到元素值的唯一性。示例代码如下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zh-CN" altLang="zh-CN" dirty="0"/>
          </a:p>
          <a:p>
            <a:r>
              <a:rPr lang="en-US" altLang="zh-CN" dirty="0"/>
              <a:t>s5=[1,2,2,3,'hq','hq','he']      #</a:t>
            </a:r>
            <a:r>
              <a:rPr lang="zh-CN" altLang="zh-CN" dirty="0"/>
              <a:t>定义列表</a:t>
            </a:r>
            <a:r>
              <a:rPr lang="en-US" altLang="zh-CN" dirty="0"/>
              <a:t>s5</a:t>
            </a:r>
            <a:endParaRPr lang="zh-CN" altLang="zh-CN" dirty="0"/>
          </a:p>
          <a:p>
            <a:r>
              <a:rPr lang="en-US" altLang="zh-CN" dirty="0"/>
              <a:t>s5=</a:t>
            </a:r>
            <a:r>
              <a:rPr lang="en-US" altLang="zh-CN" dirty="0" err="1"/>
              <a:t>pd.Series</a:t>
            </a:r>
            <a:r>
              <a:rPr lang="en-US" altLang="zh-CN" dirty="0"/>
              <a:t>(s5)            #</a:t>
            </a:r>
            <a:r>
              <a:rPr lang="zh-CN" altLang="zh-CN" dirty="0"/>
              <a:t>将定义的列表</a:t>
            </a:r>
            <a:r>
              <a:rPr lang="en-US" altLang="zh-CN" dirty="0"/>
              <a:t>s5</a:t>
            </a:r>
            <a:r>
              <a:rPr lang="zh-CN" altLang="zh-CN" dirty="0"/>
              <a:t>转换为序列</a:t>
            </a:r>
          </a:p>
          <a:p>
            <a:r>
              <a:rPr lang="en-US" altLang="zh-CN" dirty="0"/>
              <a:t>s51=s5.unique()            #</a:t>
            </a:r>
            <a:r>
              <a:rPr lang="zh-CN" altLang="zh-CN" dirty="0"/>
              <a:t>调用</a:t>
            </a:r>
            <a:r>
              <a:rPr lang="en-US" altLang="zh-CN" dirty="0"/>
              <a:t>unique()</a:t>
            </a:r>
            <a:r>
              <a:rPr lang="zh-CN" altLang="zh-CN" dirty="0"/>
              <a:t>方法去重</a:t>
            </a:r>
          </a:p>
          <a:p>
            <a:r>
              <a:rPr lang="en-US" altLang="zh-CN" dirty="0"/>
              <a:t>print(s51)                 </a:t>
            </a:r>
            <a:r>
              <a:rPr lang="en-US" altLang="zh-CN" dirty="0" smtClean="0"/>
              <a:t>     #</a:t>
            </a:r>
            <a:r>
              <a:rPr lang="zh-CN" altLang="zh-CN" dirty="0"/>
              <a:t>打印</a:t>
            </a:r>
            <a:r>
              <a:rPr lang="zh-CN" altLang="zh-CN" dirty="0" smtClean="0"/>
              <a:t>结果</a:t>
            </a:r>
            <a:endParaRPr lang="zh-CN" altLang="zh-CN" dirty="0"/>
          </a:p>
          <a:p>
            <a:r>
              <a:rPr lang="zh-CN" altLang="zh-CN" dirty="0"/>
              <a:t>执行结果如下：</a:t>
            </a:r>
          </a:p>
          <a:p>
            <a:r>
              <a:rPr lang="en-US" altLang="zh-CN" dirty="0"/>
              <a:t>[1 2 3 '</a:t>
            </a:r>
            <a:r>
              <a:rPr lang="en-US" altLang="zh-CN" dirty="0" err="1"/>
              <a:t>hq</a:t>
            </a:r>
            <a:r>
              <a:rPr lang="en-US" altLang="zh-CN" dirty="0"/>
              <a:t>' 'he</a:t>
            </a:r>
            <a:r>
              <a:rPr lang="en-US" altLang="zh-CN" dirty="0" smtClean="0"/>
              <a:t>']</a:t>
            </a:r>
            <a:endParaRPr lang="en-US" altLang="zh-CN" dirty="0"/>
          </a:p>
          <a:p>
            <a:r>
              <a:rPr lang="en-US" altLang="zh-CN" b="1" dirty="0"/>
              <a:t>2. </a:t>
            </a:r>
            <a:r>
              <a:rPr lang="en-US" altLang="zh-CN" b="1" dirty="0" err="1"/>
              <a:t>isin</a:t>
            </a:r>
            <a:r>
              <a:rPr lang="en-US" altLang="zh-CN" b="1" dirty="0"/>
              <a:t>()</a:t>
            </a:r>
            <a:endParaRPr lang="zh-CN" altLang="zh-CN" dirty="0"/>
          </a:p>
          <a:p>
            <a:r>
              <a:rPr lang="zh-CN" altLang="zh-CN" dirty="0"/>
              <a:t>通过</a:t>
            </a:r>
            <a:r>
              <a:rPr lang="en-US" altLang="zh-CN" dirty="0" err="1"/>
              <a:t>isin</a:t>
            </a:r>
            <a:r>
              <a:rPr lang="en-US" altLang="zh-CN" dirty="0"/>
              <a:t>()</a:t>
            </a:r>
            <a:r>
              <a:rPr lang="zh-CN" altLang="zh-CN" dirty="0"/>
              <a:t>方法，判断元素值的存在性，如果存在则返回</a:t>
            </a:r>
            <a:r>
              <a:rPr lang="en-US" altLang="zh-CN" dirty="0"/>
              <a:t>True</a:t>
            </a:r>
            <a:r>
              <a:rPr lang="zh-CN" altLang="zh-CN" dirty="0" smtClean="0"/>
              <a:t>，否则</a:t>
            </a:r>
            <a:r>
              <a:rPr lang="zh-CN" altLang="zh-CN" dirty="0"/>
              <a:t>为</a:t>
            </a:r>
            <a:r>
              <a:rPr lang="en-US" altLang="zh-CN" dirty="0"/>
              <a:t>False</a:t>
            </a:r>
            <a:r>
              <a:rPr lang="zh-CN" altLang="zh-CN" dirty="0"/>
              <a:t>。比如判断元素</a:t>
            </a:r>
            <a:r>
              <a:rPr lang="en-US" altLang="zh-CN" dirty="0"/>
              <a:t>0</a:t>
            </a:r>
            <a:r>
              <a:rPr lang="zh-CN" altLang="zh-CN" dirty="0"/>
              <a:t>和‘</a:t>
            </a:r>
            <a:r>
              <a:rPr lang="en-US" altLang="zh-CN" dirty="0"/>
              <a:t>he</a:t>
            </a:r>
            <a:r>
              <a:rPr lang="zh-CN" altLang="zh-CN" dirty="0" smtClean="0"/>
              <a:t>’这</a:t>
            </a:r>
            <a:r>
              <a:rPr lang="zh-CN" altLang="zh-CN" dirty="0"/>
              <a:t>两个元素是否存在前面定义的</a:t>
            </a:r>
            <a:r>
              <a:rPr lang="en-US" altLang="zh-CN" dirty="0"/>
              <a:t>s5</a:t>
            </a:r>
            <a:r>
              <a:rPr lang="zh-CN" altLang="zh-CN" dirty="0"/>
              <a:t>序列中</a:t>
            </a:r>
            <a:r>
              <a:rPr lang="zh-CN" altLang="en-US" dirty="0" smtClean="0"/>
              <a:t>。</a:t>
            </a:r>
            <a:r>
              <a:rPr lang="zh-CN" altLang="zh-CN" dirty="0" smtClean="0"/>
              <a:t>示例</a:t>
            </a:r>
            <a:r>
              <a:rPr lang="zh-CN" altLang="zh-CN" dirty="0"/>
              <a:t>代码如下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s52=s5.isin([0,'he'])</a:t>
            </a:r>
          </a:p>
          <a:p>
            <a:r>
              <a:rPr lang="en-US" altLang="zh-CN" dirty="0"/>
              <a:t>print(s52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zh-CN" dirty="0"/>
              <a:t>执行结果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913805" y="5085184"/>
            <a:ext cx="2376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    False</a:t>
            </a:r>
            <a:endParaRPr lang="zh-CN" altLang="zh-CN" sz="1400" dirty="0"/>
          </a:p>
          <a:p>
            <a:r>
              <a:rPr lang="en-US" altLang="zh-CN" sz="1400" dirty="0"/>
              <a:t>1    False</a:t>
            </a:r>
            <a:endParaRPr lang="zh-CN" altLang="zh-CN" sz="1400" dirty="0"/>
          </a:p>
          <a:p>
            <a:r>
              <a:rPr lang="en-US" altLang="zh-CN" sz="1400" dirty="0"/>
              <a:t>2    False</a:t>
            </a:r>
            <a:endParaRPr lang="zh-CN" altLang="zh-CN" sz="1400" dirty="0"/>
          </a:p>
          <a:p>
            <a:r>
              <a:rPr lang="en-US" altLang="zh-CN" sz="1400" dirty="0"/>
              <a:t>3    False</a:t>
            </a:r>
            <a:endParaRPr lang="zh-CN" altLang="zh-CN" sz="1400" dirty="0"/>
          </a:p>
          <a:p>
            <a:r>
              <a:rPr lang="en-US" altLang="zh-CN" sz="1400" dirty="0"/>
              <a:t>4    False</a:t>
            </a:r>
            <a:endParaRPr lang="zh-CN" altLang="zh-CN" sz="1400" dirty="0"/>
          </a:p>
          <a:p>
            <a:r>
              <a:rPr lang="en-US" altLang="zh-CN" sz="1400" dirty="0"/>
              <a:t>5    False</a:t>
            </a:r>
            <a:endParaRPr lang="zh-CN" altLang="zh-CN" sz="1400" dirty="0"/>
          </a:p>
          <a:p>
            <a:r>
              <a:rPr lang="en-US" altLang="zh-CN" sz="1400" dirty="0"/>
              <a:t>6     True</a:t>
            </a:r>
            <a:endParaRPr lang="zh-CN" altLang="zh-CN" sz="1400" dirty="0"/>
          </a:p>
          <a:p>
            <a:r>
              <a:rPr lang="en-US" altLang="zh-CN" sz="1400" dirty="0" err="1"/>
              <a:t>dtype</a:t>
            </a:r>
            <a:r>
              <a:rPr lang="en-US" altLang="zh-CN" sz="1400" dirty="0"/>
              <a:t>: </a:t>
            </a:r>
            <a:r>
              <a:rPr lang="en-US" altLang="zh-CN" sz="1400" dirty="0" err="1" smtClean="0"/>
              <a:t>bool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4164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4" y="44625"/>
            <a:ext cx="8531529" cy="95410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3.2.3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序列方法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——</a:t>
            </a:r>
            <a:r>
              <a:rPr lang="en-US" altLang="zh-CN" sz="2800" dirty="0" err="1" smtClean="0">
                <a:solidFill>
                  <a:schemeClr val="accent2"/>
                </a:solidFill>
                <a:latin typeface="微软雅黑"/>
                <a:ea typeface="微软雅黑"/>
              </a:rPr>
              <a:t>value_counts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/>
                <a:ea typeface="微软雅黑"/>
              </a:rPr>
              <a:t>()</a:t>
            </a:r>
            <a:endParaRPr lang="zh-CN" altLang="zh-CN" sz="2800" dirty="0">
              <a:solidFill>
                <a:schemeClr val="accent2"/>
              </a:solidFill>
              <a:latin typeface="微软雅黑"/>
              <a:ea typeface="微软雅黑"/>
            </a:endParaRPr>
          </a:p>
          <a:p>
            <a:endParaRPr lang="zh-CN" altLang="en-US" sz="28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6165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460" y="1034837"/>
            <a:ext cx="104665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3.value_counts()</a:t>
            </a:r>
            <a:endParaRPr lang="zh-CN" altLang="zh-CN" sz="2400" dirty="0"/>
          </a:p>
          <a:p>
            <a:r>
              <a:rPr lang="zh-CN" altLang="zh-CN" sz="2400" dirty="0"/>
              <a:t>通过序列中的</a:t>
            </a:r>
            <a:r>
              <a:rPr lang="en-US" altLang="zh-CN" sz="2400" dirty="0" err="1"/>
              <a:t>value_counts</a:t>
            </a:r>
            <a:r>
              <a:rPr lang="en-US" altLang="zh-CN" sz="2400" dirty="0"/>
              <a:t>()</a:t>
            </a:r>
            <a:r>
              <a:rPr lang="zh-CN" altLang="zh-CN" sz="2400" dirty="0"/>
              <a:t>方法，可以统计获得序列元素值出现的次数。比如统计</a:t>
            </a:r>
            <a:r>
              <a:rPr lang="en-US" altLang="zh-CN" sz="2400" dirty="0"/>
              <a:t>s5</a:t>
            </a:r>
            <a:r>
              <a:rPr lang="zh-CN" altLang="zh-CN" sz="2400" dirty="0"/>
              <a:t>序列中每个元素值出现的</a:t>
            </a:r>
            <a:r>
              <a:rPr lang="zh-CN" altLang="zh-CN" sz="2400" dirty="0" smtClean="0"/>
              <a:t>次数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示例</a:t>
            </a:r>
            <a:r>
              <a:rPr lang="zh-CN" altLang="zh-CN" sz="2400" dirty="0"/>
              <a:t>代码如下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dirty="0"/>
              <a:t>s53=s5.value_counts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zh-CN" altLang="zh-CN" dirty="0"/>
              <a:t>执行结果如图</a:t>
            </a:r>
            <a:r>
              <a:rPr lang="en-US" altLang="zh-CN" dirty="0"/>
              <a:t>3-4</a:t>
            </a:r>
            <a:r>
              <a:rPr lang="zh-CN" altLang="zh-CN" dirty="0"/>
              <a:t>所</a:t>
            </a:r>
            <a:r>
              <a:rPr lang="zh-CN" altLang="zh-CN" dirty="0" smtClean="0"/>
              <a:t>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其中索引（</a:t>
            </a:r>
            <a:r>
              <a:rPr lang="en-US" altLang="zh-CN" dirty="0"/>
              <a:t>index</a:t>
            </a:r>
            <a:r>
              <a:rPr lang="zh-CN" altLang="zh-CN" dirty="0"/>
              <a:t>）为原序列元素的值，其值部分则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r>
              <a:rPr lang="zh-CN" altLang="zh-CN" dirty="0" smtClean="0"/>
              <a:t>出现</a:t>
            </a:r>
            <a:r>
              <a:rPr lang="zh-CN" altLang="zh-CN" dirty="0"/>
              <a:t>的次数。本函数在实际应用中，有时也起到</a:t>
            </a:r>
            <a:r>
              <a:rPr lang="zh-CN" altLang="zh-CN" dirty="0" smtClean="0"/>
              <a:t>与</a:t>
            </a:r>
            <a:r>
              <a:rPr lang="en-US" altLang="zh-CN" dirty="0" smtClean="0"/>
              <a:t>unique</a:t>
            </a:r>
          </a:p>
          <a:p>
            <a:r>
              <a:rPr lang="zh-CN" altLang="zh-CN" dirty="0" smtClean="0"/>
              <a:t>相同</a:t>
            </a:r>
            <a:r>
              <a:rPr lang="zh-CN" altLang="zh-CN" dirty="0"/>
              <a:t>的效果，即去掉序列数据中的</a:t>
            </a:r>
            <a:r>
              <a:rPr lang="zh-CN" altLang="zh-CN" dirty="0" smtClean="0"/>
              <a:t>重复值</a:t>
            </a:r>
            <a:r>
              <a:rPr lang="zh-CN" altLang="zh-CN" dirty="0"/>
              <a:t>，保障了数据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唯一性</a:t>
            </a:r>
            <a:r>
              <a:rPr lang="zh-CN" altLang="zh-CN" dirty="0"/>
              <a:t>，而且还获得了重复的次数</a:t>
            </a:r>
            <a:r>
              <a:rPr lang="zh-CN" altLang="zh-CN" dirty="0" smtClean="0"/>
              <a:t>，在</a:t>
            </a:r>
            <a:r>
              <a:rPr lang="zh-CN" altLang="zh-CN" dirty="0"/>
              <a:t>金融数据处理中</a:t>
            </a:r>
            <a:r>
              <a:rPr lang="zh-CN" altLang="zh-CN" dirty="0" smtClean="0"/>
              <a:t>用</a:t>
            </a:r>
            <a:endParaRPr lang="en-US" altLang="zh-CN" dirty="0" smtClean="0"/>
          </a:p>
          <a:p>
            <a:r>
              <a:rPr lang="zh-CN" altLang="zh-CN" dirty="0" smtClean="0"/>
              <a:t>得</a:t>
            </a:r>
            <a:r>
              <a:rPr lang="zh-CN" altLang="zh-CN" dirty="0"/>
              <a:t>非常广泛。</a:t>
            </a:r>
          </a:p>
          <a:p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0428" y="2492896"/>
            <a:ext cx="4924135" cy="3096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0549" y="575435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</a:t>
            </a:r>
            <a:r>
              <a:rPr lang="en-US" altLang="zh-CN" dirty="0" smtClean="0"/>
              <a:t>3-4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7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1689</Words>
  <Application>Microsoft Office PowerPoint</Application>
  <PresentationFormat>自定义</PresentationFormat>
  <Paragraphs>184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商业融资计划书</dc:title>
  <dc:creator>第一PPT</dc:creator>
  <cp:keywords>www.1ppt.com</cp:keywords>
  <cp:lastModifiedBy>lenovo</cp:lastModifiedBy>
  <cp:revision>1627</cp:revision>
  <dcterms:created xsi:type="dcterms:W3CDTF">2013-01-25T01:44:00Z</dcterms:created>
  <dcterms:modified xsi:type="dcterms:W3CDTF">2020-01-12T03:17:13Z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