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914" r:id="rId3"/>
    <p:sldId id="933" r:id="rId5"/>
    <p:sldId id="953" r:id="rId6"/>
    <p:sldId id="954" r:id="rId7"/>
    <p:sldId id="955" r:id="rId8"/>
    <p:sldId id="956" r:id="rId9"/>
    <p:sldId id="957" r:id="rId10"/>
    <p:sldId id="958" r:id="rId11"/>
    <p:sldId id="959" r:id="rId12"/>
    <p:sldId id="960" r:id="rId13"/>
    <p:sldId id="961" r:id="rId14"/>
    <p:sldId id="962" r:id="rId15"/>
    <p:sldId id="963" r:id="rId16"/>
    <p:sldId id="964" r:id="rId17"/>
    <p:sldId id="965" r:id="rId18"/>
    <p:sldId id="966" r:id="rId19"/>
    <p:sldId id="967" r:id="rId20"/>
    <p:sldId id="968" r:id="rId21"/>
    <p:sldId id="969" r:id="rId22"/>
    <p:sldId id="970" r:id="rId23"/>
    <p:sldId id="971" r:id="rId24"/>
    <p:sldId id="972" r:id="rId25"/>
    <p:sldId id="973" r:id="rId26"/>
    <p:sldId id="974" r:id="rId27"/>
    <p:sldId id="975" r:id="rId28"/>
    <p:sldId id="976" r:id="rId29"/>
    <p:sldId id="977" r:id="rId30"/>
    <p:sldId id="978" r:id="rId31"/>
    <p:sldId id="979" r:id="rId32"/>
    <p:sldId id="928" r:id="rId33"/>
    <p:sldId id="980" r:id="rId34"/>
    <p:sldId id="981" r:id="rId35"/>
  </p:sldIdLst>
  <p:sldSz cx="12196445"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尚佳"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7DCF1"/>
    <a:srgbClr val="0DC2D5"/>
    <a:srgbClr val="006BBC"/>
    <a:srgbClr val="00AAA2"/>
    <a:srgbClr val="EFEFEF"/>
    <a:srgbClr val="FFFFFF"/>
    <a:srgbClr val="F0F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044" autoAdjust="0"/>
    <p:restoredTop sz="94270" autoAdjust="0"/>
  </p:normalViewPr>
  <p:slideViewPr>
    <p:cSldViewPr snapToObjects="1">
      <p:cViewPr varScale="1">
        <p:scale>
          <a:sx n="89" d="100"/>
          <a:sy n="89" d="100"/>
        </p:scale>
        <p:origin x="-222" y="-108"/>
      </p:cViewPr>
      <p:guideLst>
        <p:guide orient="horz" pos="2143"/>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2"/>
            <a:ext cx="2743201"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908052"/>
            <a:ext cx="8081963"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5" y="2886610"/>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451" y="1447780"/>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7"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47"/>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8" y="2574150"/>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942" y="3206629"/>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2404" y="3446015"/>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9"/>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2"/>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437" y="2795895"/>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627"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9341"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9009" y="2909286"/>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4990" y="3446014"/>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70389" y="134946"/>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25625" y="908051"/>
            <a:ext cx="10601349" cy="635000"/>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825625" y="1600201"/>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Freeform 5"/>
          <p:cNvSpPr/>
          <p:nvPr userDrawn="1"/>
        </p:nvSpPr>
        <p:spPr bwMode="auto">
          <a:xfrm>
            <a:off x="63836" y="73173"/>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9" name="Freeform 6"/>
          <p:cNvSpPr/>
          <p:nvPr userDrawn="1"/>
        </p:nvSpPr>
        <p:spPr bwMode="auto">
          <a:xfrm>
            <a:off x="1196835" y="73173"/>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0" name="Freeform 7"/>
          <p:cNvSpPr/>
          <p:nvPr userDrawn="1"/>
        </p:nvSpPr>
        <p:spPr bwMode="auto">
          <a:xfrm>
            <a:off x="11320057" y="73173"/>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5" name="TextBox 14"/>
          <p:cNvSpPr txBox="1"/>
          <p:nvPr userDrawn="1"/>
        </p:nvSpPr>
        <p:spPr>
          <a:xfrm>
            <a:off x="11537052" y="116633"/>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chemeClr val="accent2"/>
                </a:solidFill>
                <a:latin typeface="+mn-ea"/>
                <a:ea typeface="+mn-ea"/>
              </a:rPr>
            </a:fld>
            <a:endParaRPr lang="zh-CN" altLang="en-US" sz="1700" dirty="0">
              <a:solidFill>
                <a:schemeClr val="accent2"/>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4" y="2906713"/>
            <a:ext cx="10366375" cy="1500187"/>
          </a:xfrm>
        </p:spPr>
        <p:txBody>
          <a:bodyPr anchor="b"/>
          <a:lstStyle>
            <a:lvl1pPr marL="0" indent="0">
              <a:buNone/>
              <a:defRPr sz="2000">
                <a:solidFill>
                  <a:srgbClr val="F8F8F8"/>
                </a:solidFill>
              </a:defRPr>
            </a:lvl1pPr>
            <a:lvl2pPr marL="457200" indent="0">
              <a:buNone/>
              <a:defRPr sz="1700"/>
            </a:lvl2pPr>
            <a:lvl3pPr marL="914400" indent="0">
              <a:buNone/>
              <a:defRPr sz="1600"/>
            </a:lvl3pPr>
            <a:lvl4pPr marL="1371600" indent="0">
              <a:buNone/>
              <a:defRPr sz="1300"/>
            </a:lvl4pPr>
            <a:lvl5pPr marL="1828800" indent="0">
              <a:buNone/>
              <a:defRPr sz="1300"/>
            </a:lvl5pPr>
            <a:lvl6pPr marL="2286000" indent="0">
              <a:buNone/>
              <a:defRPr sz="1300"/>
            </a:lvl6pPr>
            <a:lvl7pPr marL="2743200" indent="0">
              <a:buNone/>
              <a:defRPr sz="1300"/>
            </a:lvl7pPr>
            <a:lvl8pPr marL="3200400" indent="0">
              <a:buNone/>
              <a:defRPr sz="1300"/>
            </a:lvl8pPr>
            <a:lvl9pPr marL="3657600" indent="0">
              <a:buNone/>
              <a:defRPr sz="13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99" y="1600201"/>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1"/>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5" name="图片 13" descr="泰迪logo无底色.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940" y="6309320"/>
            <a:ext cx="918092" cy="2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7"/>
            <a:ext cx="10977563"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9563"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013" y="1535113"/>
            <a:ext cx="5391151"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013"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3201" cy="1162051"/>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8850" y="273052"/>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3201" cy="46910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9"/>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6.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609601" y="1600201"/>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advTm="9437"/>
    </mc:Choice>
    <mc:Fallback>
      <p:transition advTm="9437"/>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7600" algn="l" defTabSz="9144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6" y="44625"/>
            <a:ext cx="5042228"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a:t>
            </a:r>
            <a:r>
              <a:rPr lang="en-US" altLang="zh-CN" sz="2800" dirty="0" smtClean="0">
                <a:solidFill>
                  <a:schemeClr val="accent2"/>
                </a:solidFill>
                <a:latin typeface="微软雅黑" panose="020B0503020204020204" pitchFamily="34" charset="-122"/>
                <a:ea typeface="微软雅黑" panose="020B0503020204020204" pitchFamily="34" charset="-122"/>
              </a:rPr>
              <a:t> </a:t>
            </a:r>
            <a:r>
              <a:rPr lang="zh-CN" altLang="en-US" sz="2800" dirty="0">
                <a:solidFill>
                  <a:schemeClr val="accent2"/>
                </a:solidFill>
                <a:latin typeface="微软雅黑" panose="020B0503020204020204" pitchFamily="34" charset="-122"/>
                <a:ea typeface="微软雅黑" panose="020B0503020204020204" pitchFamily="34" charset="-122"/>
              </a:rPr>
              <a:t>数据</a:t>
            </a:r>
            <a:r>
              <a:rPr lang="zh-CN" altLang="en-US" sz="2800" dirty="0" smtClean="0">
                <a:solidFill>
                  <a:schemeClr val="accent2"/>
                </a:solidFill>
                <a:latin typeface="微软雅黑" panose="020B0503020204020204" pitchFamily="34" charset="-122"/>
                <a:ea typeface="微软雅黑" panose="020B0503020204020204" pitchFamily="34" charset="-122"/>
              </a:rPr>
              <a:t>框</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15" name="文本框 7"/>
          <p:cNvSpPr txBox="1">
            <a:spLocks noChangeArrowheads="1"/>
          </p:cNvSpPr>
          <p:nvPr/>
        </p:nvSpPr>
        <p:spPr bwMode="auto">
          <a:xfrm>
            <a:off x="895120" y="1108770"/>
            <a:ext cx="1031582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en-US" altLang="zh-CN" sz="2000" dirty="0"/>
              <a:t>Pandas</a:t>
            </a:r>
            <a:r>
              <a:rPr lang="zh-CN" altLang="zh-CN" sz="2000" dirty="0"/>
              <a:t>中另一个重要的数据对象为数据框（</a:t>
            </a:r>
            <a:r>
              <a:rPr lang="en-US" altLang="zh-CN" sz="2000" dirty="0" err="1"/>
              <a:t>DataFram</a:t>
            </a:r>
            <a:r>
              <a:rPr lang="zh-CN" altLang="zh-CN" sz="2000" dirty="0"/>
              <a:t>），由多个序列按照相同的</a:t>
            </a:r>
            <a:r>
              <a:rPr lang="en-US" altLang="zh-CN" sz="2000" dirty="0"/>
              <a:t>index</a:t>
            </a:r>
            <a:r>
              <a:rPr lang="zh-CN" altLang="zh-CN" sz="2000" dirty="0"/>
              <a:t>组织在一起形成一个二维表。事实上，数据框的每一列为序列。数据框的属性包括</a:t>
            </a:r>
            <a:r>
              <a:rPr lang="en-US" altLang="zh-CN" sz="2000" dirty="0"/>
              <a:t>index</a:t>
            </a:r>
            <a:r>
              <a:rPr lang="zh-CN" altLang="zh-CN" sz="2000" dirty="0"/>
              <a:t>、列名和值。由于数据框是更为广泛的一种数据组织形式，许多外部数据文件读取到</a:t>
            </a:r>
            <a:r>
              <a:rPr lang="en-US" altLang="zh-CN" sz="2000" dirty="0"/>
              <a:t>Python</a:t>
            </a:r>
            <a:r>
              <a:rPr lang="zh-CN" altLang="zh-CN" sz="2000" dirty="0"/>
              <a:t>中大部分会采用数据框的形式进行存取，比如数据库、</a:t>
            </a:r>
            <a:r>
              <a:rPr lang="en-US" altLang="zh-CN" sz="2000" dirty="0"/>
              <a:t>excel</a:t>
            </a:r>
            <a:r>
              <a:rPr lang="zh-CN" altLang="zh-CN" sz="2000" dirty="0"/>
              <a:t>和</a:t>
            </a:r>
            <a:r>
              <a:rPr lang="en-US" altLang="zh-CN" sz="2000" dirty="0"/>
              <a:t>TXT</a:t>
            </a:r>
            <a:r>
              <a:rPr lang="zh-CN" altLang="zh-CN" sz="2000" dirty="0"/>
              <a:t>文本。同时数据框也提供了极为丰富的方法用于处理数据及完成计算任务。数据框是</a:t>
            </a:r>
            <a:r>
              <a:rPr lang="en-US" altLang="zh-CN" sz="2000" dirty="0"/>
              <a:t>Python</a:t>
            </a:r>
            <a:r>
              <a:rPr lang="zh-CN" altLang="zh-CN" sz="2000" dirty="0"/>
              <a:t>完成数据处理及分析的最重要数据结构之一，因此学会灵活运用数据框是利用</a:t>
            </a:r>
            <a:r>
              <a:rPr lang="en-US" altLang="zh-CN" sz="2000" dirty="0"/>
              <a:t>Python</a:t>
            </a:r>
            <a:r>
              <a:rPr lang="zh-CN" altLang="zh-CN" sz="2000" dirty="0"/>
              <a:t>进行数据处理及挖掘的关键环节</a:t>
            </a:r>
            <a:r>
              <a:rPr lang="zh-CN" altLang="zh-CN" sz="2000" dirty="0" smtClean="0"/>
              <a:t>。</a:t>
            </a:r>
            <a:endParaRPr lang="zh-CN" altLang="zh-CN" sz="2000" dirty="0"/>
          </a:p>
        </p:txBody>
      </p:sp>
      <p:sp>
        <p:nvSpPr>
          <p:cNvPr id="16" name="矩形 15"/>
          <p:cNvSpPr/>
          <p:nvPr/>
        </p:nvSpPr>
        <p:spPr>
          <a:xfrm>
            <a:off x="1013331" y="4005064"/>
            <a:ext cx="1007940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
        <p:nvSpPr>
          <p:cNvPr id="20" name="文本框 6"/>
          <p:cNvSpPr txBox="1">
            <a:spLocks noChangeArrowheads="1"/>
          </p:cNvSpPr>
          <p:nvPr>
            <p:custDataLst>
              <p:tags r:id="rId1"/>
            </p:custDataLst>
          </p:nvPr>
        </p:nvSpPr>
        <p:spPr bwMode="auto">
          <a:xfrm>
            <a:off x="963364" y="4219128"/>
            <a:ext cx="9311617" cy="93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zh-CN" altLang="zh-CN" dirty="0"/>
              <a:t>下面我们主要介绍数据框的创建、属性、方法和数据的访问及切片等内容。</a:t>
            </a:r>
            <a:endParaRPr lang="zh-CN" altLang="zh-CN" dirty="0"/>
          </a:p>
        </p:txBody>
      </p:sp>
      <p:sp>
        <p:nvSpPr>
          <p:cNvPr id="23" name="文本框 10"/>
          <p:cNvSpPr txBox="1"/>
          <p:nvPr>
            <p:custDataLst>
              <p:tags r:id="rId2"/>
            </p:custDataLst>
          </p:nvPr>
        </p:nvSpPr>
        <p:spPr>
          <a:xfrm>
            <a:off x="1170056" y="5013176"/>
            <a:ext cx="698500" cy="646112"/>
          </a:xfrm>
          <a:prstGeom prst="rect">
            <a:avLst/>
          </a:prstGeom>
          <a:noFill/>
          <a:ln w="9525">
            <a:noFill/>
          </a:ln>
        </p:spPr>
        <p:txBody>
          <a:bodyPr wrap="none" anchor="ctr">
            <a:scene3d>
              <a:camera prst="orthographicFront"/>
              <a:lightRig rig="soft" dir="t">
                <a:rot lat="0" lon="0" rev="15600000"/>
              </a:lightRig>
            </a:scene3d>
            <a:sp3d extrusionH="57150" prstMaterial="softEdge">
              <a:bevelT w="25400" h="38100"/>
            </a:sp3d>
          </a:bodyPr>
          <a:lstStyle/>
          <a:p>
            <a:pPr algn="ctr" eaLnBrk="1" hangingPunct="1">
              <a:buFont typeface="Arial" panose="020B0604020202020204" pitchFamily="34" charset="0"/>
              <a:buNone/>
              <a:defRPr/>
            </a:pPr>
            <a:endParaRPr lang="en-US" altLang="zh-CN" sz="3600" b="1" noProof="1">
              <a:solidFill>
                <a:schemeClr val="accent4"/>
              </a:solidFill>
              <a:cs typeface="宋体" panose="02010600030101010101" pitchFamily="2" charset="-122"/>
            </a:endParaRPr>
          </a:p>
        </p:txBody>
      </p:sp>
      <p:sp>
        <p:nvSpPr>
          <p:cNvPr id="24" name="文本框 6"/>
          <p:cNvSpPr txBox="1">
            <a:spLocks noChangeArrowheads="1"/>
          </p:cNvSpPr>
          <p:nvPr>
            <p:custDataLst>
              <p:tags r:id="rId3"/>
            </p:custDataLst>
          </p:nvPr>
        </p:nvSpPr>
        <p:spPr bwMode="auto">
          <a:xfrm>
            <a:off x="2497981" y="5013176"/>
            <a:ext cx="784887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nSpc>
                <a:spcPct val="100000"/>
              </a:lnSpc>
              <a:spcBef>
                <a:spcPct val="0"/>
              </a:spcBef>
              <a:buNone/>
            </a:pPr>
            <a:endParaRPr kumimoji="0" lang="zh-CN" altLang="en-US" b="1"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nodePh="1">
                                  <p:stCondLst>
                                    <p:cond delay="0"/>
                                  </p:stCondLst>
                                  <p:endCondLst>
                                    <p:cond evt="begin" delay="0">
                                      <p:tn val="22"/>
                                    </p:cond>
                                  </p:end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nodePh="1">
                                  <p:stCondLst>
                                    <p:cond delay="0"/>
                                  </p:stCondLst>
                                  <p:endCondLst>
                                    <p:cond evt="begin" delay="0">
                                      <p:tn val="29"/>
                                    </p:cond>
                                  </p:end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0" grpId="0"/>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3.3.3 </a:t>
            </a:r>
            <a:r>
              <a:rPr lang="zh-CN" altLang="en-US" sz="2800" dirty="0" smtClean="0">
                <a:solidFill>
                  <a:schemeClr val="accent2"/>
                </a:solidFill>
                <a:latin typeface="微软雅黑" panose="020B0503020204020204" pitchFamily="34" charset="-122"/>
                <a:ea typeface="微软雅黑" panose="020B0503020204020204" pitchFamily="34" charset="-122"/>
              </a:rPr>
              <a:t>数据框方法</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删除列</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1057821" y="626521"/>
            <a:ext cx="1414170" cy="461665"/>
          </a:xfrm>
          <a:prstGeom prst="rect">
            <a:avLst/>
          </a:prstGeom>
        </p:spPr>
        <p:txBody>
          <a:bodyPr wrap="none">
            <a:spAutoFit/>
          </a:bodyPr>
          <a:lstStyle/>
          <a:p>
            <a:r>
              <a:rPr lang="en-US" altLang="zh-CN" sz="2400" b="1" dirty="0"/>
              <a:t>6. drop()</a:t>
            </a:r>
            <a:endParaRPr lang="zh-CN" altLang="zh-CN" sz="2400" dirty="0"/>
          </a:p>
        </p:txBody>
      </p:sp>
      <p:sp>
        <p:nvSpPr>
          <p:cNvPr id="6" name="矩形 5"/>
          <p:cNvSpPr/>
          <p:nvPr/>
        </p:nvSpPr>
        <p:spPr>
          <a:xfrm>
            <a:off x="1302856" y="995854"/>
            <a:ext cx="10412149" cy="1569660"/>
          </a:xfrm>
          <a:prstGeom prst="rect">
            <a:avLst/>
          </a:prstGeom>
        </p:spPr>
        <p:txBody>
          <a:bodyPr wrap="square">
            <a:spAutoFit/>
          </a:bodyPr>
          <a:lstStyle/>
          <a:p>
            <a:r>
              <a:rPr lang="zh-CN" altLang="zh-CN" sz="2400" dirty="0"/>
              <a:t>利用</a:t>
            </a:r>
            <a:r>
              <a:rPr lang="en-US" altLang="zh-CN" sz="2400" dirty="0" err="1"/>
              <a:t>dorp</a:t>
            </a:r>
            <a:r>
              <a:rPr lang="en-US" altLang="zh-CN" sz="2400" dirty="0"/>
              <a:t>()</a:t>
            </a:r>
            <a:r>
              <a:rPr lang="zh-CN" altLang="zh-CN" sz="2400" dirty="0"/>
              <a:t>方法，可以删掉数据集中的指定列。比如删除前面定义的</a:t>
            </a:r>
            <a:r>
              <a:rPr lang="en-US" altLang="zh-CN" sz="2400" dirty="0"/>
              <a:t>H4</a:t>
            </a:r>
            <a:r>
              <a:rPr lang="zh-CN" altLang="zh-CN" sz="2400" dirty="0"/>
              <a:t>中的</a:t>
            </a:r>
            <a:r>
              <a:rPr lang="en-US" altLang="zh-CN" sz="2400" dirty="0"/>
              <a:t>b</a:t>
            </a:r>
            <a:r>
              <a:rPr lang="zh-CN" altLang="zh-CN" sz="2400" dirty="0"/>
              <a:t>列，示例代码如下：</a:t>
            </a:r>
            <a:endParaRPr lang="zh-CN" altLang="zh-CN" sz="2400" dirty="0"/>
          </a:p>
          <a:p>
            <a:r>
              <a:rPr lang="en-US" altLang="zh-CN" sz="2400" dirty="0"/>
              <a:t>H41=H4.drop('</a:t>
            </a:r>
            <a:r>
              <a:rPr lang="en-US" altLang="zh-CN" sz="2400" dirty="0" err="1"/>
              <a:t>b',axis</a:t>
            </a:r>
            <a:r>
              <a:rPr lang="en-US" altLang="zh-CN" sz="2400" dirty="0"/>
              <a:t>=1) #</a:t>
            </a:r>
            <a:r>
              <a:rPr lang="zh-CN" altLang="zh-CN" sz="2400" dirty="0"/>
              <a:t>需指定轴为</a:t>
            </a:r>
            <a:r>
              <a:rPr lang="en-US" altLang="zh-CN" sz="2400" dirty="0"/>
              <a:t>1</a:t>
            </a:r>
            <a:endParaRPr lang="zh-CN" altLang="zh-CN" sz="2400" dirty="0"/>
          </a:p>
          <a:p>
            <a:r>
              <a:rPr lang="zh-CN" altLang="zh-CN" sz="2400" dirty="0"/>
              <a:t>执行结果如图</a:t>
            </a:r>
            <a:r>
              <a:rPr lang="en-US" altLang="zh-CN" sz="2400" dirty="0"/>
              <a:t>3-13</a:t>
            </a:r>
            <a:r>
              <a:rPr lang="zh-CN" altLang="zh-CN" sz="2400" dirty="0"/>
              <a:t>所示。</a:t>
            </a:r>
            <a:endParaRPr lang="zh-CN" altLang="zh-CN" sz="2400" dirty="0"/>
          </a:p>
        </p:txBody>
      </p:sp>
      <p:sp>
        <p:nvSpPr>
          <p:cNvPr id="4" name="矩形 3"/>
          <p:cNvSpPr/>
          <p:nvPr/>
        </p:nvSpPr>
        <p:spPr>
          <a:xfrm>
            <a:off x="7266288" y="5060469"/>
            <a:ext cx="877163" cy="369332"/>
          </a:xfrm>
          <a:prstGeom prst="rect">
            <a:avLst/>
          </a:prstGeom>
        </p:spPr>
        <p:txBody>
          <a:bodyPr wrap="none">
            <a:spAutoFit/>
          </a:bodyPr>
          <a:lstStyle/>
          <a:p>
            <a:r>
              <a:rPr lang="zh-CN" altLang="zh-CN" dirty="0"/>
              <a:t>图</a:t>
            </a:r>
            <a:r>
              <a:rPr lang="en-US" altLang="zh-CN" dirty="0" smtClean="0"/>
              <a:t>3-1</a:t>
            </a:r>
            <a:r>
              <a:rPr lang="en-US" altLang="zh-CN" dirty="0"/>
              <a:t>3</a:t>
            </a:r>
            <a:endParaRPr lang="zh-CN" altLang="zh-CN" dirty="0"/>
          </a:p>
        </p:txBody>
      </p:sp>
      <p:pic>
        <p:nvPicPr>
          <p:cNvPr id="9" name="图片 8"/>
          <p:cNvPicPr/>
          <p:nvPr/>
        </p:nvPicPr>
        <p:blipFill>
          <a:blip r:embed="rId1" cstate="print"/>
          <a:stretch>
            <a:fillRect/>
          </a:stretch>
        </p:blipFill>
        <p:spPr>
          <a:xfrm>
            <a:off x="4727591" y="2585026"/>
            <a:ext cx="6031100" cy="23591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3.3.3</a:t>
            </a:r>
            <a:r>
              <a:rPr lang="zh-CN" altLang="en-US" sz="2800" dirty="0" smtClean="0">
                <a:solidFill>
                  <a:schemeClr val="accent2"/>
                </a:solidFill>
                <a:latin typeface="微软雅黑" panose="020B0503020204020204" pitchFamily="34" charset="-122"/>
                <a:ea typeface="微软雅黑" panose="020B0503020204020204" pitchFamily="34" charset="-122"/>
              </a:rPr>
              <a:t>数据框方法</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水平连接</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1057821" y="626521"/>
            <a:ext cx="1276311" cy="461665"/>
          </a:xfrm>
          <a:prstGeom prst="rect">
            <a:avLst/>
          </a:prstGeom>
        </p:spPr>
        <p:txBody>
          <a:bodyPr wrap="none">
            <a:spAutoFit/>
          </a:bodyPr>
          <a:lstStyle/>
          <a:p>
            <a:r>
              <a:rPr lang="en-US" altLang="zh-CN" sz="2400" b="1" dirty="0"/>
              <a:t>7. join()</a:t>
            </a:r>
            <a:endParaRPr lang="zh-CN" altLang="zh-CN" sz="2400" dirty="0"/>
          </a:p>
        </p:txBody>
      </p:sp>
      <p:sp>
        <p:nvSpPr>
          <p:cNvPr id="6" name="矩形 5"/>
          <p:cNvSpPr/>
          <p:nvPr/>
        </p:nvSpPr>
        <p:spPr>
          <a:xfrm>
            <a:off x="1302856" y="995854"/>
            <a:ext cx="10412149" cy="1569660"/>
          </a:xfrm>
          <a:prstGeom prst="rect">
            <a:avLst/>
          </a:prstGeom>
        </p:spPr>
        <p:txBody>
          <a:bodyPr wrap="square">
            <a:spAutoFit/>
          </a:bodyPr>
          <a:lstStyle/>
          <a:p>
            <a:r>
              <a:rPr lang="zh-CN" altLang="zh-CN" sz="2400" dirty="0"/>
              <a:t>利用</a:t>
            </a:r>
            <a:r>
              <a:rPr lang="en-US" altLang="zh-CN" sz="2400" dirty="0"/>
              <a:t>join()</a:t>
            </a:r>
            <a:r>
              <a:rPr lang="zh-CN" altLang="zh-CN" sz="2400" dirty="0"/>
              <a:t>方法，可以实现两个数据框之间的水平连接，示例代码如下：</a:t>
            </a:r>
            <a:endParaRPr lang="zh-CN" altLang="zh-CN" sz="2400" dirty="0"/>
          </a:p>
          <a:p>
            <a:r>
              <a:rPr lang="en-US" altLang="zh-CN" sz="2400" dirty="0"/>
              <a:t>Df3=</a:t>
            </a:r>
            <a:r>
              <a:rPr lang="en-US" altLang="zh-CN" sz="2400" dirty="0" err="1"/>
              <a:t>pd.DataFrame</a:t>
            </a:r>
            <a:r>
              <a:rPr lang="en-US" altLang="zh-CN" sz="2400" dirty="0"/>
              <a:t>({'d':[1,2,3,4,5]})</a:t>
            </a:r>
            <a:endParaRPr lang="zh-CN" altLang="zh-CN" sz="2400" dirty="0"/>
          </a:p>
          <a:p>
            <a:r>
              <a:rPr lang="en-US" altLang="zh-CN" sz="2400" dirty="0"/>
              <a:t>Df4=</a:t>
            </a:r>
            <a:r>
              <a:rPr lang="en-US" altLang="zh-CN" sz="2400" dirty="0" err="1"/>
              <a:t>Df.join</a:t>
            </a:r>
            <a:r>
              <a:rPr lang="en-US" altLang="zh-CN" sz="2400" dirty="0"/>
              <a:t>(Df3)</a:t>
            </a:r>
            <a:endParaRPr lang="zh-CN" altLang="zh-CN" sz="2400" dirty="0"/>
          </a:p>
          <a:p>
            <a:r>
              <a:rPr lang="zh-CN" altLang="zh-CN" sz="2400" dirty="0"/>
              <a:t>执行结果如图</a:t>
            </a:r>
            <a:r>
              <a:rPr lang="en-US" altLang="zh-CN" sz="2400" dirty="0"/>
              <a:t>3-14</a:t>
            </a:r>
            <a:r>
              <a:rPr lang="zh-CN" altLang="zh-CN" sz="2400" dirty="0"/>
              <a:t>所示。</a:t>
            </a:r>
            <a:endParaRPr lang="zh-CN" altLang="zh-CN" sz="2400" dirty="0"/>
          </a:p>
        </p:txBody>
      </p:sp>
      <p:sp>
        <p:nvSpPr>
          <p:cNvPr id="4" name="矩形 3"/>
          <p:cNvSpPr/>
          <p:nvPr/>
        </p:nvSpPr>
        <p:spPr>
          <a:xfrm>
            <a:off x="7266288" y="5060469"/>
            <a:ext cx="877163" cy="369332"/>
          </a:xfrm>
          <a:prstGeom prst="rect">
            <a:avLst/>
          </a:prstGeom>
        </p:spPr>
        <p:txBody>
          <a:bodyPr wrap="none">
            <a:spAutoFit/>
          </a:bodyPr>
          <a:lstStyle/>
          <a:p>
            <a:r>
              <a:rPr lang="zh-CN" altLang="zh-CN" dirty="0"/>
              <a:t>图</a:t>
            </a:r>
            <a:r>
              <a:rPr lang="en-US" altLang="zh-CN" dirty="0" smtClean="0"/>
              <a:t>3-1</a:t>
            </a:r>
            <a:r>
              <a:rPr lang="en-US" altLang="zh-CN" dirty="0"/>
              <a:t>4</a:t>
            </a:r>
            <a:endParaRPr lang="zh-CN" altLang="zh-CN" dirty="0"/>
          </a:p>
        </p:txBody>
      </p:sp>
      <p:pic>
        <p:nvPicPr>
          <p:cNvPr id="9" name="图片 8"/>
          <p:cNvPicPr/>
          <p:nvPr/>
        </p:nvPicPr>
        <p:blipFill>
          <a:blip r:embed="rId1" cstate="print"/>
          <a:stretch>
            <a:fillRect/>
          </a:stretch>
        </p:blipFill>
        <p:spPr>
          <a:xfrm>
            <a:off x="6033231" y="1780684"/>
            <a:ext cx="3343275" cy="32200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3.3.3</a:t>
            </a:r>
            <a:r>
              <a:rPr lang="zh-CN" altLang="en-US" sz="2800" dirty="0" smtClean="0">
                <a:solidFill>
                  <a:schemeClr val="accent2"/>
                </a:solidFill>
                <a:latin typeface="微软雅黑" panose="020B0503020204020204" pitchFamily="34" charset="-122"/>
                <a:ea typeface="微软雅黑" panose="020B0503020204020204" pitchFamily="34" charset="-122"/>
              </a:rPr>
              <a:t>数据框方法</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转换为数组</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1057821" y="626521"/>
            <a:ext cx="2170787" cy="461665"/>
          </a:xfrm>
          <a:prstGeom prst="rect">
            <a:avLst/>
          </a:prstGeom>
        </p:spPr>
        <p:txBody>
          <a:bodyPr wrap="none">
            <a:spAutoFit/>
          </a:bodyPr>
          <a:lstStyle/>
          <a:p>
            <a:r>
              <a:rPr lang="en-US" altLang="zh-CN" sz="2400" b="1" dirty="0"/>
              <a:t>8. </a:t>
            </a:r>
            <a:r>
              <a:rPr lang="en-US" altLang="zh-CN" sz="2400" b="1" dirty="0" err="1"/>
              <a:t>as_matrix</a:t>
            </a:r>
            <a:r>
              <a:rPr lang="en-US" altLang="zh-CN" sz="2400" b="1" dirty="0"/>
              <a:t>()</a:t>
            </a:r>
            <a:endParaRPr lang="zh-CN" altLang="zh-CN" sz="2400" dirty="0"/>
          </a:p>
        </p:txBody>
      </p:sp>
      <p:sp>
        <p:nvSpPr>
          <p:cNvPr id="6" name="矩形 5"/>
          <p:cNvSpPr/>
          <p:nvPr/>
        </p:nvSpPr>
        <p:spPr>
          <a:xfrm>
            <a:off x="1302856" y="995854"/>
            <a:ext cx="10412149" cy="4247317"/>
          </a:xfrm>
          <a:prstGeom prst="rect">
            <a:avLst/>
          </a:prstGeom>
        </p:spPr>
        <p:txBody>
          <a:bodyPr wrap="square">
            <a:spAutoFit/>
          </a:bodyPr>
          <a:lstStyle/>
          <a:p>
            <a:r>
              <a:rPr lang="zh-CN" altLang="zh-CN" dirty="0"/>
              <a:t>可以利用</a:t>
            </a:r>
            <a:r>
              <a:rPr lang="en-US" altLang="zh-CN" dirty="0" err="1"/>
              <a:t>as_matrix</a:t>
            </a:r>
            <a:r>
              <a:rPr lang="en-US" altLang="zh-CN" dirty="0"/>
              <a:t>()</a:t>
            </a:r>
            <a:r>
              <a:rPr lang="zh-CN" altLang="zh-CN" dirty="0"/>
              <a:t>方法，将数据框转换为</a:t>
            </a:r>
            <a:r>
              <a:rPr lang="en-US" altLang="zh-CN" dirty="0" err="1"/>
              <a:t>Numpy</a:t>
            </a:r>
            <a:r>
              <a:rPr lang="zh-CN" altLang="zh-CN" dirty="0"/>
              <a:t>数组的形式，方便程序使用，特别是数据框中的数据全为数值数据的时候更为有效。示例代码如下：</a:t>
            </a:r>
            <a:endParaRPr lang="zh-CN" altLang="zh-CN" dirty="0"/>
          </a:p>
          <a:p>
            <a:r>
              <a:rPr lang="en-US" altLang="zh-CN" dirty="0"/>
              <a:t>import pandas as </a:t>
            </a:r>
            <a:r>
              <a:rPr lang="en-US" altLang="zh-CN" dirty="0" err="1"/>
              <a:t>pd</a:t>
            </a:r>
            <a:endParaRPr lang="zh-CN" altLang="zh-CN" dirty="0"/>
          </a:p>
          <a:p>
            <a:r>
              <a:rPr lang="en-US" altLang="zh-CN" dirty="0"/>
              <a:t>list1=['</a:t>
            </a:r>
            <a:r>
              <a:rPr lang="en-US" altLang="zh-CN" dirty="0" err="1"/>
              <a:t>a','b','c','d','e','f</a:t>
            </a:r>
            <a:r>
              <a:rPr lang="en-US" altLang="zh-CN" dirty="0"/>
              <a:t>']</a:t>
            </a:r>
            <a:endParaRPr lang="zh-CN" altLang="zh-CN" dirty="0"/>
          </a:p>
          <a:p>
            <a:r>
              <a:rPr lang="en-US" altLang="zh-CN" dirty="0"/>
              <a:t>list2=[1,2,3,4,5,6]</a:t>
            </a:r>
            <a:endParaRPr lang="zh-CN" altLang="zh-CN" dirty="0"/>
          </a:p>
          <a:p>
            <a:r>
              <a:rPr lang="en-US" altLang="zh-CN" dirty="0"/>
              <a:t>list3=[1.4,3.5,2,6,7,8]</a:t>
            </a:r>
            <a:endParaRPr lang="zh-CN" altLang="zh-CN" dirty="0"/>
          </a:p>
          <a:p>
            <a:r>
              <a:rPr lang="en-US" altLang="zh-CN" dirty="0"/>
              <a:t>list4=[4,5,6,7,8,9]</a:t>
            </a:r>
            <a:endParaRPr lang="zh-CN" altLang="zh-CN" dirty="0"/>
          </a:p>
          <a:p>
            <a:r>
              <a:rPr lang="en-US" altLang="zh-CN" dirty="0"/>
              <a:t>list5=['t',5,6,7,'k',9.6]</a:t>
            </a:r>
            <a:endParaRPr lang="zh-CN" altLang="zh-CN" dirty="0"/>
          </a:p>
          <a:p>
            <a:r>
              <a:rPr lang="en-US" altLang="zh-CN" dirty="0"/>
              <a:t>D={'M1':list1,'M2':list2,'M3':list3,'M4':list4,'M5':list5}  #</a:t>
            </a:r>
            <a:r>
              <a:rPr lang="zh-CN" altLang="zh-CN" dirty="0"/>
              <a:t>定义字典</a:t>
            </a:r>
            <a:r>
              <a:rPr lang="en-US" altLang="zh-CN" dirty="0"/>
              <a:t>D</a:t>
            </a:r>
            <a:r>
              <a:rPr lang="zh-CN" altLang="zh-CN" dirty="0"/>
              <a:t>，值为字符、数值混合数据</a:t>
            </a:r>
            <a:endParaRPr lang="zh-CN" altLang="zh-CN" dirty="0"/>
          </a:p>
          <a:p>
            <a:r>
              <a:rPr lang="en-US" altLang="zh-CN" dirty="0"/>
              <a:t>G={'M1':list2,'M2':list3,'M3':list4}                  #</a:t>
            </a:r>
            <a:r>
              <a:rPr lang="zh-CN" altLang="zh-CN" dirty="0"/>
              <a:t>定义字典</a:t>
            </a:r>
            <a:r>
              <a:rPr lang="en-US" altLang="zh-CN" dirty="0"/>
              <a:t>G</a:t>
            </a:r>
            <a:r>
              <a:rPr lang="zh-CN" altLang="zh-CN" dirty="0"/>
              <a:t>，值为纯数值数据</a:t>
            </a:r>
            <a:endParaRPr lang="zh-CN" altLang="zh-CN" dirty="0"/>
          </a:p>
          <a:p>
            <a:r>
              <a:rPr lang="en-US" altLang="zh-CN" dirty="0"/>
              <a:t>D=</a:t>
            </a:r>
            <a:r>
              <a:rPr lang="en-US" altLang="zh-CN" dirty="0" err="1"/>
              <a:t>pd.DataFrame</a:t>
            </a:r>
            <a:r>
              <a:rPr lang="en-US" altLang="zh-CN" dirty="0"/>
              <a:t>(D)                             #</a:t>
            </a:r>
            <a:r>
              <a:rPr lang="zh-CN" altLang="zh-CN" dirty="0"/>
              <a:t>将字典</a:t>
            </a:r>
            <a:r>
              <a:rPr lang="en-US" altLang="zh-CN" dirty="0"/>
              <a:t>D</a:t>
            </a:r>
            <a:r>
              <a:rPr lang="zh-CN" altLang="zh-CN" dirty="0"/>
              <a:t>转化为数据框</a:t>
            </a:r>
            <a:endParaRPr lang="zh-CN" altLang="zh-CN" dirty="0"/>
          </a:p>
          <a:p>
            <a:r>
              <a:rPr lang="en-US" altLang="zh-CN" dirty="0"/>
              <a:t>D1=</a:t>
            </a:r>
            <a:r>
              <a:rPr lang="en-US" altLang="zh-CN" dirty="0" err="1"/>
              <a:t>D.as_matrix</a:t>
            </a:r>
            <a:r>
              <a:rPr lang="en-US" altLang="zh-CN" dirty="0"/>
              <a:t>()                               #</a:t>
            </a:r>
            <a:r>
              <a:rPr lang="zh-CN" altLang="zh-CN" dirty="0"/>
              <a:t>将数据框</a:t>
            </a:r>
            <a:r>
              <a:rPr lang="en-US" altLang="zh-CN" dirty="0"/>
              <a:t>D</a:t>
            </a:r>
            <a:r>
              <a:rPr lang="zh-CN" altLang="zh-CN" dirty="0"/>
              <a:t>转化为</a:t>
            </a:r>
            <a:r>
              <a:rPr lang="en-US" altLang="zh-CN" dirty="0" err="1"/>
              <a:t>Numpy</a:t>
            </a:r>
            <a:r>
              <a:rPr lang="zh-CN" altLang="zh-CN" dirty="0"/>
              <a:t>数组</a:t>
            </a:r>
            <a:r>
              <a:rPr lang="en-US" altLang="zh-CN" dirty="0"/>
              <a:t>D1</a:t>
            </a:r>
            <a:endParaRPr lang="zh-CN" altLang="zh-CN" dirty="0"/>
          </a:p>
          <a:p>
            <a:r>
              <a:rPr lang="en-US" altLang="zh-CN" dirty="0"/>
              <a:t>G=</a:t>
            </a:r>
            <a:r>
              <a:rPr lang="en-US" altLang="zh-CN" dirty="0" err="1"/>
              <a:t>pd.DataFrame</a:t>
            </a:r>
            <a:r>
              <a:rPr lang="en-US" altLang="zh-CN" dirty="0"/>
              <a:t>(G)                             #</a:t>
            </a:r>
            <a:r>
              <a:rPr lang="zh-CN" altLang="zh-CN" dirty="0"/>
              <a:t>将字典</a:t>
            </a:r>
            <a:r>
              <a:rPr lang="en-US" altLang="zh-CN" dirty="0"/>
              <a:t>G</a:t>
            </a:r>
            <a:r>
              <a:rPr lang="zh-CN" altLang="zh-CN" dirty="0"/>
              <a:t>转化为数据框</a:t>
            </a:r>
            <a:endParaRPr lang="zh-CN" altLang="zh-CN" dirty="0"/>
          </a:p>
          <a:p>
            <a:r>
              <a:rPr lang="en-US" altLang="zh-CN" dirty="0"/>
              <a:t>G1=</a:t>
            </a:r>
            <a:r>
              <a:rPr lang="en-US" altLang="zh-CN" dirty="0" err="1"/>
              <a:t>G.as_matrix</a:t>
            </a:r>
            <a:r>
              <a:rPr lang="en-US" altLang="zh-CN" dirty="0"/>
              <a:t>()                               #</a:t>
            </a:r>
            <a:r>
              <a:rPr lang="zh-CN" altLang="zh-CN" dirty="0"/>
              <a:t>将数据框</a:t>
            </a:r>
            <a:r>
              <a:rPr lang="en-US" altLang="zh-CN" dirty="0"/>
              <a:t>G</a:t>
            </a:r>
            <a:r>
              <a:rPr lang="zh-CN" altLang="zh-CN" dirty="0"/>
              <a:t>转化为</a:t>
            </a:r>
            <a:r>
              <a:rPr lang="en-US" altLang="zh-CN" dirty="0" err="1"/>
              <a:t>Numpy</a:t>
            </a:r>
            <a:r>
              <a:rPr lang="zh-CN" altLang="zh-CN" dirty="0"/>
              <a:t>数组</a:t>
            </a:r>
            <a:r>
              <a:rPr lang="en-US" altLang="zh-CN" dirty="0"/>
              <a:t>G1</a:t>
            </a:r>
            <a:endParaRPr lang="zh-CN" altLang="zh-CN" dirty="0"/>
          </a:p>
          <a:p>
            <a:r>
              <a:rPr lang="zh-CN" altLang="zh-CN" dirty="0"/>
              <a:t>执行结果如图</a:t>
            </a:r>
            <a:r>
              <a:rPr lang="en-US" altLang="zh-CN" dirty="0"/>
              <a:t>3-15</a:t>
            </a:r>
            <a:r>
              <a:rPr lang="zh-CN" altLang="zh-CN" dirty="0"/>
              <a:t>所示。</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3.3.3 </a:t>
            </a:r>
            <a:r>
              <a:rPr lang="zh-CN" altLang="en-US" sz="2800" dirty="0" smtClean="0">
                <a:solidFill>
                  <a:schemeClr val="accent2"/>
                </a:solidFill>
                <a:latin typeface="微软雅黑" panose="020B0503020204020204" pitchFamily="34" charset="-122"/>
                <a:ea typeface="微软雅黑" panose="020B0503020204020204" pitchFamily="34" charset="-122"/>
              </a:rPr>
              <a:t>数据框方法</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转换为数组</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1057821" y="626521"/>
            <a:ext cx="2170787" cy="461665"/>
          </a:xfrm>
          <a:prstGeom prst="rect">
            <a:avLst/>
          </a:prstGeom>
        </p:spPr>
        <p:txBody>
          <a:bodyPr wrap="none">
            <a:spAutoFit/>
          </a:bodyPr>
          <a:lstStyle/>
          <a:p>
            <a:r>
              <a:rPr lang="en-US" altLang="zh-CN" sz="2400" b="1" dirty="0"/>
              <a:t>8. </a:t>
            </a:r>
            <a:r>
              <a:rPr lang="en-US" altLang="zh-CN" sz="2400" b="1" dirty="0" err="1"/>
              <a:t>as_matrix</a:t>
            </a:r>
            <a:r>
              <a:rPr lang="en-US" altLang="zh-CN" sz="2400" b="1" dirty="0"/>
              <a:t>()</a:t>
            </a:r>
            <a:endParaRPr lang="zh-CN" altLang="zh-CN" sz="2400" dirty="0"/>
          </a:p>
        </p:txBody>
      </p:sp>
      <p:pic>
        <p:nvPicPr>
          <p:cNvPr id="8" name="图片 7"/>
          <p:cNvPicPr/>
          <p:nvPr/>
        </p:nvPicPr>
        <p:blipFill>
          <a:blip r:embed="rId1" cstate="print"/>
          <a:stretch>
            <a:fillRect/>
          </a:stretch>
        </p:blipFill>
        <p:spPr>
          <a:xfrm>
            <a:off x="3790" y="1088186"/>
            <a:ext cx="4819015" cy="2418715"/>
          </a:xfrm>
          <a:prstGeom prst="rect">
            <a:avLst/>
          </a:prstGeom>
        </p:spPr>
      </p:pic>
      <p:sp>
        <p:nvSpPr>
          <p:cNvPr id="3" name="矩形 2"/>
          <p:cNvSpPr/>
          <p:nvPr/>
        </p:nvSpPr>
        <p:spPr>
          <a:xfrm>
            <a:off x="2790026" y="3615467"/>
            <a:ext cx="877163" cy="369332"/>
          </a:xfrm>
          <a:prstGeom prst="rect">
            <a:avLst/>
          </a:prstGeom>
        </p:spPr>
        <p:txBody>
          <a:bodyPr wrap="none">
            <a:spAutoFit/>
          </a:bodyPr>
          <a:lstStyle/>
          <a:p>
            <a:r>
              <a:rPr lang="zh-CN" altLang="zh-CN" dirty="0"/>
              <a:t>图</a:t>
            </a:r>
            <a:r>
              <a:rPr lang="en-US" altLang="zh-CN" dirty="0"/>
              <a:t>3-15</a:t>
            </a:r>
            <a:endParaRPr lang="zh-CN" altLang="zh-CN" dirty="0"/>
          </a:p>
        </p:txBody>
      </p:sp>
      <p:sp>
        <p:nvSpPr>
          <p:cNvPr id="5" name="矩形 4"/>
          <p:cNvSpPr/>
          <p:nvPr/>
        </p:nvSpPr>
        <p:spPr>
          <a:xfrm>
            <a:off x="4822805" y="764704"/>
            <a:ext cx="7162034" cy="4524315"/>
          </a:xfrm>
          <a:prstGeom prst="rect">
            <a:avLst/>
          </a:prstGeom>
        </p:spPr>
        <p:txBody>
          <a:bodyPr wrap="square">
            <a:spAutoFit/>
          </a:bodyPr>
          <a:lstStyle/>
          <a:p>
            <a:r>
              <a:rPr lang="zh-CN" altLang="zh-CN" sz="2400" dirty="0"/>
              <a:t>而</a:t>
            </a:r>
            <a:r>
              <a:rPr lang="en-US" altLang="zh-CN" sz="2400" dirty="0"/>
              <a:t>D</a:t>
            </a:r>
            <a:r>
              <a:rPr lang="zh-CN" altLang="zh-CN" sz="2400" dirty="0"/>
              <a:t>不是纯的数值数据，转换后的</a:t>
            </a:r>
            <a:r>
              <a:rPr lang="en-US" altLang="zh-CN" sz="2400" dirty="0" err="1"/>
              <a:t>Numpy</a:t>
            </a:r>
            <a:r>
              <a:rPr lang="zh-CN" altLang="zh-CN" sz="2400" dirty="0"/>
              <a:t>数组在</a:t>
            </a:r>
            <a:r>
              <a:rPr lang="en-US" altLang="zh-CN" sz="2400" dirty="0" err="1"/>
              <a:t>Spyder</a:t>
            </a:r>
            <a:r>
              <a:rPr lang="zh-CN" altLang="zh-CN" sz="2400" dirty="0"/>
              <a:t>变量资源管理器中无法查看，但可以打印出来在控制台窗口中查看，通过</a:t>
            </a:r>
            <a:r>
              <a:rPr lang="en-US" altLang="zh-CN" sz="2400" dirty="0"/>
              <a:t>print(D1)</a:t>
            </a:r>
            <a:r>
              <a:rPr lang="zh-CN" altLang="zh-CN" sz="2400" dirty="0"/>
              <a:t>打印得到如下结果：</a:t>
            </a:r>
            <a:endParaRPr lang="zh-CN" altLang="zh-CN" sz="2400" dirty="0"/>
          </a:p>
          <a:p>
            <a:r>
              <a:rPr lang="en-US" altLang="zh-CN" sz="2400" dirty="0"/>
              <a:t>[['a' 1 1.4 4 't']</a:t>
            </a:r>
            <a:endParaRPr lang="zh-CN" altLang="zh-CN" sz="2400" dirty="0"/>
          </a:p>
          <a:p>
            <a:r>
              <a:rPr lang="en-US" altLang="zh-CN" sz="2400" dirty="0"/>
              <a:t> ['b' 2 3.5 5 5]</a:t>
            </a:r>
            <a:endParaRPr lang="zh-CN" altLang="zh-CN" sz="2400" dirty="0"/>
          </a:p>
          <a:p>
            <a:r>
              <a:rPr lang="en-US" altLang="zh-CN" sz="2400" dirty="0"/>
              <a:t> ['c' 3 2.0 6 6]</a:t>
            </a:r>
            <a:endParaRPr lang="zh-CN" altLang="zh-CN" sz="2400" dirty="0"/>
          </a:p>
          <a:p>
            <a:r>
              <a:rPr lang="en-US" altLang="zh-CN" sz="2400" dirty="0"/>
              <a:t> ['d' 4 6.0 7 7]</a:t>
            </a:r>
            <a:endParaRPr lang="zh-CN" altLang="zh-CN" sz="2400" dirty="0"/>
          </a:p>
          <a:p>
            <a:r>
              <a:rPr lang="en-US" altLang="zh-CN" sz="2400" dirty="0"/>
              <a:t> ['e' 5 7.0 8 'k']</a:t>
            </a:r>
            <a:endParaRPr lang="zh-CN" altLang="zh-CN" sz="2400" dirty="0"/>
          </a:p>
          <a:p>
            <a:r>
              <a:rPr lang="en-US" altLang="zh-CN" sz="2400" dirty="0"/>
              <a:t> ['f' 6 8.0 9 9.6]]</a:t>
            </a:r>
            <a:endParaRPr lang="zh-CN" altLang="zh-CN" sz="2400" dirty="0"/>
          </a:p>
          <a:p>
            <a:r>
              <a:rPr lang="zh-CN" altLang="zh-CN" sz="2400" dirty="0"/>
              <a:t>因此，如果数据框中的数据为纯数值的时候，通过转换为</a:t>
            </a:r>
            <a:r>
              <a:rPr lang="en-US" altLang="zh-CN" sz="2400" dirty="0" err="1"/>
              <a:t>Numpy</a:t>
            </a:r>
            <a:r>
              <a:rPr lang="zh-CN" altLang="zh-CN" sz="2400" dirty="0"/>
              <a:t>数值数组，使用起来显得更加方便。</a:t>
            </a: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dirty="0" smtClean="0">
                <a:solidFill>
                  <a:schemeClr val="accent2"/>
                </a:solidFill>
                <a:latin typeface="微软雅黑" panose="020B0503020204020204" pitchFamily="34" charset="-122"/>
                <a:ea typeface="微软雅黑" panose="020B0503020204020204" pitchFamily="34" charset="-122"/>
              </a:rPr>
              <a:t>数据框方法</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导出</a:t>
            </a:r>
            <a:r>
              <a:rPr lang="en-US" altLang="zh-CN" sz="2800" dirty="0" smtClean="0">
                <a:solidFill>
                  <a:schemeClr val="accent2"/>
                </a:solidFill>
                <a:latin typeface="微软雅黑" panose="020B0503020204020204" pitchFamily="34" charset="-122"/>
                <a:ea typeface="微软雅黑" panose="020B0503020204020204" pitchFamily="34" charset="-122"/>
              </a:rPr>
              <a:t>excel</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1057821" y="626521"/>
            <a:ext cx="1963999" cy="461665"/>
          </a:xfrm>
          <a:prstGeom prst="rect">
            <a:avLst/>
          </a:prstGeom>
        </p:spPr>
        <p:txBody>
          <a:bodyPr wrap="none">
            <a:spAutoFit/>
          </a:bodyPr>
          <a:lstStyle/>
          <a:p>
            <a:r>
              <a:rPr lang="en-US" altLang="zh-CN" sz="2400" b="1" dirty="0" smtClean="0"/>
              <a:t>9</a:t>
            </a:r>
            <a:r>
              <a:rPr lang="en-US" altLang="zh-CN" sz="2400" b="1" dirty="0"/>
              <a:t>. </a:t>
            </a:r>
            <a:r>
              <a:rPr lang="en-US" altLang="zh-CN" sz="2400" b="1" dirty="0" err="1"/>
              <a:t>to_excel</a:t>
            </a:r>
            <a:r>
              <a:rPr lang="en-US" altLang="zh-CN" sz="2400" b="1" dirty="0" smtClean="0"/>
              <a:t>()</a:t>
            </a:r>
            <a:endParaRPr lang="zh-CN" altLang="zh-CN" sz="2400" dirty="0"/>
          </a:p>
        </p:txBody>
      </p:sp>
      <p:sp>
        <p:nvSpPr>
          <p:cNvPr id="4" name="矩形 3"/>
          <p:cNvSpPr/>
          <p:nvPr/>
        </p:nvSpPr>
        <p:spPr>
          <a:xfrm>
            <a:off x="1057821" y="1088186"/>
            <a:ext cx="8087767" cy="1754326"/>
          </a:xfrm>
          <a:prstGeom prst="rect">
            <a:avLst/>
          </a:prstGeom>
        </p:spPr>
        <p:txBody>
          <a:bodyPr wrap="square">
            <a:spAutoFit/>
          </a:bodyPr>
          <a:lstStyle/>
          <a:p>
            <a:r>
              <a:rPr lang="en-US" altLang="zh-CN" dirty="0"/>
              <a:t>Excel</a:t>
            </a:r>
            <a:r>
              <a:rPr lang="zh-CN" altLang="zh-CN" dirty="0"/>
              <a:t>作为常用的数据处理软件，在日常工作中经常用到，通过</a:t>
            </a:r>
            <a:r>
              <a:rPr lang="en-US" altLang="zh-CN" dirty="0" err="1"/>
              <a:t>to_excel</a:t>
            </a:r>
            <a:r>
              <a:rPr lang="en-US" altLang="zh-CN" dirty="0"/>
              <a:t>()</a:t>
            </a:r>
            <a:r>
              <a:rPr lang="zh-CN" altLang="zh-CN" dirty="0"/>
              <a:t>方法，可以将数据框导出到</a:t>
            </a:r>
            <a:r>
              <a:rPr lang="en-US" altLang="zh-CN" dirty="0"/>
              <a:t>Excel</a:t>
            </a:r>
            <a:r>
              <a:rPr lang="zh-CN" altLang="zh-CN" dirty="0"/>
              <a:t>文件中，比如将前面定义的</a:t>
            </a:r>
            <a:r>
              <a:rPr lang="en-US" altLang="zh-CN" dirty="0"/>
              <a:t>D</a:t>
            </a:r>
            <a:r>
              <a:rPr lang="zh-CN" altLang="zh-CN" dirty="0"/>
              <a:t>和</a:t>
            </a:r>
            <a:r>
              <a:rPr lang="en-US" altLang="zh-CN" dirty="0"/>
              <a:t>G</a:t>
            </a:r>
            <a:r>
              <a:rPr lang="zh-CN" altLang="zh-CN" dirty="0"/>
              <a:t>两个数据框导出到</a:t>
            </a:r>
            <a:r>
              <a:rPr lang="en-US" altLang="zh-CN" dirty="0"/>
              <a:t>Excel</a:t>
            </a:r>
            <a:r>
              <a:rPr lang="zh-CN" altLang="zh-CN" dirty="0"/>
              <a:t>文件中。示例代码如下：</a:t>
            </a:r>
            <a:endParaRPr lang="zh-CN" altLang="zh-CN" dirty="0"/>
          </a:p>
          <a:p>
            <a:r>
              <a:rPr lang="en-US" altLang="zh-CN" dirty="0" err="1"/>
              <a:t>D.to_excel</a:t>
            </a:r>
            <a:r>
              <a:rPr lang="en-US" altLang="zh-CN" dirty="0"/>
              <a:t>('D.xlsx')</a:t>
            </a:r>
            <a:endParaRPr lang="zh-CN" altLang="zh-CN" dirty="0"/>
          </a:p>
          <a:p>
            <a:r>
              <a:rPr lang="en-US" altLang="zh-CN" dirty="0" err="1"/>
              <a:t>G.to_excel</a:t>
            </a:r>
            <a:r>
              <a:rPr lang="en-US" altLang="zh-CN" dirty="0"/>
              <a:t>('G.xlsx</a:t>
            </a:r>
            <a:r>
              <a:rPr lang="en-US" altLang="zh-CN" dirty="0" smtClean="0"/>
              <a:t>')</a:t>
            </a:r>
            <a:endParaRPr lang="en-US" altLang="zh-CN" dirty="0" smtClean="0"/>
          </a:p>
          <a:p>
            <a:r>
              <a:rPr lang="zh-CN" altLang="zh-CN" dirty="0"/>
              <a:t>执行结果如图</a:t>
            </a:r>
            <a:r>
              <a:rPr lang="en-US" altLang="zh-CN" dirty="0"/>
              <a:t>3-16</a:t>
            </a:r>
            <a:r>
              <a:rPr lang="zh-CN" altLang="zh-CN" dirty="0"/>
              <a:t>所</a:t>
            </a:r>
            <a:r>
              <a:rPr lang="zh-CN" altLang="zh-CN" dirty="0" smtClean="0"/>
              <a:t>示</a:t>
            </a:r>
            <a:endParaRPr lang="zh-CN" altLang="zh-CN" dirty="0"/>
          </a:p>
        </p:txBody>
      </p:sp>
      <p:pic>
        <p:nvPicPr>
          <p:cNvPr id="10" name="图片 9"/>
          <p:cNvPicPr/>
          <p:nvPr/>
        </p:nvPicPr>
        <p:blipFill>
          <a:blip r:embed="rId1" cstate="print"/>
          <a:stretch>
            <a:fillRect/>
          </a:stretch>
        </p:blipFill>
        <p:spPr>
          <a:xfrm>
            <a:off x="3650110" y="2204864"/>
            <a:ext cx="3524280" cy="2520279"/>
          </a:xfrm>
          <a:prstGeom prst="rect">
            <a:avLst/>
          </a:prstGeom>
        </p:spPr>
      </p:pic>
      <p:pic>
        <p:nvPicPr>
          <p:cNvPr id="11" name="图片 10"/>
          <p:cNvPicPr/>
          <p:nvPr/>
        </p:nvPicPr>
        <p:blipFill>
          <a:blip r:embed="rId2" cstate="print"/>
          <a:stretch>
            <a:fillRect/>
          </a:stretch>
        </p:blipFill>
        <p:spPr>
          <a:xfrm>
            <a:off x="7187267" y="2204863"/>
            <a:ext cx="3951674" cy="2520279"/>
          </a:xfrm>
          <a:prstGeom prst="rect">
            <a:avLst/>
          </a:prstGeom>
        </p:spPr>
      </p:pic>
      <p:sp>
        <p:nvSpPr>
          <p:cNvPr id="6" name="矩形 5"/>
          <p:cNvSpPr/>
          <p:nvPr/>
        </p:nvSpPr>
        <p:spPr>
          <a:xfrm>
            <a:off x="6536169" y="4725144"/>
            <a:ext cx="877163" cy="369332"/>
          </a:xfrm>
          <a:prstGeom prst="rect">
            <a:avLst/>
          </a:prstGeom>
        </p:spPr>
        <p:txBody>
          <a:bodyPr wrap="none">
            <a:spAutoFit/>
          </a:bodyPr>
          <a:lstStyle/>
          <a:p>
            <a:r>
              <a:rPr lang="zh-CN" altLang="zh-CN" dirty="0"/>
              <a:t>图</a:t>
            </a:r>
            <a:r>
              <a:rPr lang="en-US" altLang="zh-CN" dirty="0"/>
              <a:t>3-16</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3.3.3</a:t>
            </a:r>
            <a:r>
              <a:rPr lang="zh-CN" altLang="en-US" sz="2800" dirty="0" smtClean="0">
                <a:solidFill>
                  <a:schemeClr val="accent2"/>
                </a:solidFill>
                <a:latin typeface="微软雅黑" panose="020B0503020204020204" pitchFamily="34" charset="-122"/>
                <a:ea typeface="微软雅黑" panose="020B0503020204020204" pitchFamily="34" charset="-122"/>
              </a:rPr>
              <a:t>数据框方法</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描述统计</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1057821" y="626521"/>
            <a:ext cx="1935145" cy="461665"/>
          </a:xfrm>
          <a:prstGeom prst="rect">
            <a:avLst/>
          </a:prstGeom>
        </p:spPr>
        <p:txBody>
          <a:bodyPr wrap="none">
            <a:spAutoFit/>
          </a:bodyPr>
          <a:lstStyle/>
          <a:p>
            <a:r>
              <a:rPr lang="en-US" altLang="zh-CN" sz="2400" b="1" dirty="0"/>
              <a:t>10. </a:t>
            </a:r>
            <a:r>
              <a:rPr lang="zh-CN" altLang="zh-CN" sz="2400" b="1" dirty="0"/>
              <a:t>统计方法</a:t>
            </a:r>
            <a:endParaRPr lang="zh-CN" altLang="zh-CN" sz="2400" dirty="0"/>
          </a:p>
        </p:txBody>
      </p:sp>
      <p:sp>
        <p:nvSpPr>
          <p:cNvPr id="3" name="矩形 2"/>
          <p:cNvSpPr/>
          <p:nvPr/>
        </p:nvSpPr>
        <p:spPr>
          <a:xfrm>
            <a:off x="1204523" y="1088186"/>
            <a:ext cx="7941065" cy="2031325"/>
          </a:xfrm>
          <a:prstGeom prst="rect">
            <a:avLst/>
          </a:prstGeom>
        </p:spPr>
        <p:txBody>
          <a:bodyPr wrap="square">
            <a:spAutoFit/>
          </a:bodyPr>
          <a:lstStyle/>
          <a:p>
            <a:r>
              <a:rPr lang="zh-CN" altLang="zh-CN" dirty="0"/>
              <a:t>可以对数据框中各列求和、求平均值或者进行描述性统计，以前面定义的</a:t>
            </a:r>
            <a:r>
              <a:rPr lang="en-US" altLang="zh-CN" dirty="0"/>
              <a:t>Df4</a:t>
            </a:r>
            <a:r>
              <a:rPr lang="zh-CN" altLang="zh-CN" dirty="0"/>
              <a:t>为例，示例代码如下：</a:t>
            </a:r>
            <a:endParaRPr lang="zh-CN" altLang="zh-CN" dirty="0"/>
          </a:p>
          <a:p>
            <a:r>
              <a:rPr lang="en-US" altLang="zh-CN" dirty="0" err="1"/>
              <a:t>Dt</a:t>
            </a:r>
            <a:r>
              <a:rPr lang="en-US" altLang="zh-CN" dirty="0"/>
              <a:t>=Df4.drop('</a:t>
            </a:r>
            <a:r>
              <a:rPr lang="en-US" altLang="zh-CN" dirty="0" err="1"/>
              <a:t>b',axis</a:t>
            </a:r>
            <a:r>
              <a:rPr lang="en-US" altLang="zh-CN" dirty="0"/>
              <a:t>=1)   #Df4</a:t>
            </a:r>
            <a:r>
              <a:rPr lang="zh-CN" altLang="zh-CN" dirty="0"/>
              <a:t>中删除</a:t>
            </a:r>
            <a:r>
              <a:rPr lang="en-US" altLang="zh-CN" dirty="0"/>
              <a:t>b</a:t>
            </a:r>
            <a:r>
              <a:rPr lang="zh-CN" altLang="zh-CN" dirty="0"/>
              <a:t>列</a:t>
            </a:r>
            <a:endParaRPr lang="zh-CN" altLang="zh-CN" dirty="0"/>
          </a:p>
          <a:p>
            <a:r>
              <a:rPr lang="en-US" altLang="zh-CN" dirty="0"/>
              <a:t>R1=</a:t>
            </a:r>
            <a:r>
              <a:rPr lang="en-US" altLang="zh-CN" dirty="0" err="1"/>
              <a:t>Dt.sum</a:t>
            </a:r>
            <a:r>
              <a:rPr lang="en-US" altLang="zh-CN" dirty="0"/>
              <a:t>()           #</a:t>
            </a:r>
            <a:r>
              <a:rPr lang="zh-CN" altLang="zh-CN" dirty="0"/>
              <a:t>各列求和</a:t>
            </a:r>
            <a:endParaRPr lang="zh-CN" altLang="zh-CN" dirty="0"/>
          </a:p>
          <a:p>
            <a:r>
              <a:rPr lang="en-US" altLang="zh-CN" dirty="0"/>
              <a:t>R2=</a:t>
            </a:r>
            <a:r>
              <a:rPr lang="en-US" altLang="zh-CN" dirty="0" err="1"/>
              <a:t>Dt.mean</a:t>
            </a:r>
            <a:r>
              <a:rPr lang="en-US" altLang="zh-CN" dirty="0"/>
              <a:t>()      #</a:t>
            </a:r>
            <a:r>
              <a:rPr lang="zh-CN" altLang="zh-CN" dirty="0"/>
              <a:t>各列求平均值</a:t>
            </a:r>
            <a:endParaRPr lang="zh-CN" altLang="zh-CN" dirty="0"/>
          </a:p>
          <a:p>
            <a:r>
              <a:rPr lang="en-US" altLang="zh-CN" dirty="0"/>
              <a:t>R3=</a:t>
            </a:r>
            <a:r>
              <a:rPr lang="en-US" altLang="zh-CN" dirty="0" err="1"/>
              <a:t>Dt.describe</a:t>
            </a:r>
            <a:r>
              <a:rPr lang="en-US" altLang="zh-CN" dirty="0"/>
              <a:t>()   #</a:t>
            </a:r>
            <a:r>
              <a:rPr lang="zh-CN" altLang="zh-CN" dirty="0"/>
              <a:t>各列做描述性统计</a:t>
            </a:r>
            <a:endParaRPr lang="zh-CN" altLang="zh-CN" dirty="0"/>
          </a:p>
          <a:p>
            <a:r>
              <a:rPr lang="zh-CN" altLang="zh-CN" dirty="0"/>
              <a:t>结果如图</a:t>
            </a:r>
            <a:r>
              <a:rPr lang="en-US" altLang="zh-CN" dirty="0"/>
              <a:t>3-17</a:t>
            </a:r>
            <a:r>
              <a:rPr lang="zh-CN" altLang="zh-CN" dirty="0"/>
              <a:t>所示。</a:t>
            </a:r>
            <a:endParaRPr lang="zh-CN" altLang="zh-CN" dirty="0"/>
          </a:p>
        </p:txBody>
      </p:sp>
      <p:pic>
        <p:nvPicPr>
          <p:cNvPr id="12" name="图片 11"/>
          <p:cNvPicPr/>
          <p:nvPr/>
        </p:nvPicPr>
        <p:blipFill>
          <a:blip r:embed="rId1" cstate="print"/>
          <a:stretch>
            <a:fillRect/>
          </a:stretch>
        </p:blipFill>
        <p:spPr>
          <a:xfrm>
            <a:off x="5954365" y="1575738"/>
            <a:ext cx="5760640" cy="3644900"/>
          </a:xfrm>
          <a:prstGeom prst="rect">
            <a:avLst/>
          </a:prstGeom>
        </p:spPr>
      </p:pic>
      <p:sp>
        <p:nvSpPr>
          <p:cNvPr id="5" name="矩形 4"/>
          <p:cNvSpPr/>
          <p:nvPr/>
        </p:nvSpPr>
        <p:spPr>
          <a:xfrm>
            <a:off x="8470418" y="5220638"/>
            <a:ext cx="877163" cy="369332"/>
          </a:xfrm>
          <a:prstGeom prst="rect">
            <a:avLst/>
          </a:prstGeom>
        </p:spPr>
        <p:txBody>
          <a:bodyPr wrap="none">
            <a:spAutoFit/>
          </a:bodyPr>
          <a:lstStyle/>
          <a:p>
            <a:r>
              <a:rPr lang="zh-CN" altLang="zh-CN" dirty="0"/>
              <a:t>图</a:t>
            </a:r>
            <a:r>
              <a:rPr lang="en-US" altLang="zh-CN" dirty="0"/>
              <a:t>3-17</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a:t>
            </a:r>
            <a:r>
              <a:rPr lang="en-US" altLang="zh-CN" sz="2800" dirty="0" smtClean="0">
                <a:solidFill>
                  <a:schemeClr val="accent2"/>
                </a:solidFill>
                <a:latin typeface="微软雅黑" panose="020B0503020204020204" pitchFamily="34" charset="-122"/>
                <a:ea typeface="微软雅黑" panose="020B0503020204020204" pitchFamily="34" charset="-122"/>
              </a:rPr>
              <a:t>.4</a:t>
            </a:r>
            <a:r>
              <a:rPr lang="zh-CN" altLang="en-US" sz="2800" dirty="0" smtClean="0">
                <a:solidFill>
                  <a:schemeClr val="accent2"/>
                </a:solidFill>
                <a:latin typeface="微软雅黑" panose="020B0503020204020204" pitchFamily="34" charset="-122"/>
                <a:ea typeface="微软雅黑" panose="020B0503020204020204" pitchFamily="34" charset="-122"/>
              </a:rPr>
              <a:t>数据框切片</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8" name="矩形 7"/>
          <p:cNvSpPr/>
          <p:nvPr/>
        </p:nvSpPr>
        <p:spPr>
          <a:xfrm>
            <a:off x="913805" y="692696"/>
            <a:ext cx="8231783" cy="5293757"/>
          </a:xfrm>
          <a:prstGeom prst="rect">
            <a:avLst/>
          </a:prstGeom>
        </p:spPr>
        <p:txBody>
          <a:bodyPr wrap="square">
            <a:spAutoFit/>
          </a:bodyPr>
          <a:lstStyle/>
          <a:p>
            <a:r>
              <a:rPr lang="en-US" altLang="zh-CN" sz="2000" b="1" dirty="0"/>
              <a:t>1. </a:t>
            </a:r>
            <a:r>
              <a:rPr lang="zh-CN" altLang="zh-CN" sz="2000" b="1" dirty="0"/>
              <a:t>利用数据框中的</a:t>
            </a:r>
            <a:r>
              <a:rPr lang="en-US" altLang="zh-CN" sz="2000" b="1" dirty="0" err="1"/>
              <a:t>iloc</a:t>
            </a:r>
            <a:r>
              <a:rPr lang="zh-CN" altLang="zh-CN" sz="2000" b="1" dirty="0"/>
              <a:t>属性进行切片</a:t>
            </a:r>
            <a:endParaRPr lang="zh-CN" altLang="zh-CN" sz="2000" dirty="0"/>
          </a:p>
          <a:p>
            <a:r>
              <a:rPr lang="zh-CN" altLang="zh-CN" sz="2000" dirty="0"/>
              <a:t>与数组切片类似，利用数据框中的</a:t>
            </a:r>
            <a:r>
              <a:rPr lang="en-US" altLang="zh-CN" sz="2000" dirty="0" err="1"/>
              <a:t>iloc</a:t>
            </a:r>
            <a:r>
              <a:rPr lang="zh-CN" altLang="zh-CN" sz="2000" dirty="0"/>
              <a:t>属性可以实现下标值或者逻辑值定位索引，并进行切片操作。假设</a:t>
            </a:r>
            <a:r>
              <a:rPr lang="en-US" altLang="zh-CN" sz="2000" dirty="0"/>
              <a:t>DF</a:t>
            </a:r>
            <a:r>
              <a:rPr lang="zh-CN" altLang="zh-CN" sz="2000" dirty="0"/>
              <a:t>为待访问或切片的数据框，则访问或者切片的数据</a:t>
            </a:r>
            <a:r>
              <a:rPr lang="en-US" altLang="zh-CN" sz="2000" dirty="0"/>
              <a:t>=</a:t>
            </a:r>
            <a:r>
              <a:rPr lang="en-US" altLang="zh-CN" sz="2000" dirty="0" err="1"/>
              <a:t>DF.iloc</a:t>
            </a:r>
            <a:r>
              <a:rPr lang="en-US" altLang="zh-CN" sz="2000" dirty="0"/>
              <a:t>[</a:t>
            </a:r>
            <a:r>
              <a:rPr lang="zh-CN" altLang="zh-CN" sz="2000" dirty="0"/>
              <a:t>①</a:t>
            </a:r>
            <a:r>
              <a:rPr lang="en-US" altLang="zh-CN" sz="2000" dirty="0"/>
              <a:t>,</a:t>
            </a:r>
            <a:r>
              <a:rPr lang="zh-CN" altLang="zh-CN" sz="2000" dirty="0"/>
              <a:t>②</a:t>
            </a:r>
            <a:r>
              <a:rPr lang="en-US" altLang="zh-CN" sz="2000" dirty="0"/>
              <a:t>]</a:t>
            </a:r>
            <a:r>
              <a:rPr lang="zh-CN" altLang="zh-CN" sz="2000" dirty="0"/>
              <a:t>。其中①为对</a:t>
            </a:r>
            <a:r>
              <a:rPr lang="en-US" altLang="zh-CN" sz="2000" dirty="0"/>
              <a:t>DF</a:t>
            </a:r>
            <a:r>
              <a:rPr lang="zh-CN" altLang="zh-CN" sz="2000" dirty="0"/>
              <a:t>的行下标控制，②为对</a:t>
            </a:r>
            <a:r>
              <a:rPr lang="en-US" altLang="zh-CN" sz="2000" dirty="0"/>
              <a:t>DF</a:t>
            </a:r>
            <a:r>
              <a:rPr lang="zh-CN" altLang="zh-CN" sz="2000" dirty="0"/>
              <a:t>的列下标控制，行和列下标控制通过数值列表来实现，但是需要注意的是列表中的元素不能超出</a:t>
            </a:r>
            <a:r>
              <a:rPr lang="en-US" altLang="zh-CN" sz="2000" dirty="0"/>
              <a:t>DF</a:t>
            </a:r>
            <a:r>
              <a:rPr lang="zh-CN" altLang="zh-CN" sz="2000" dirty="0"/>
              <a:t>中的最大行数和最大列数。为了更灵活地操作数据，取所有的行或者列，可以用“：”来代替实现。同时，行控制还可以通过逻辑列表来实现。以</a:t>
            </a:r>
            <a:r>
              <a:rPr lang="en-US" altLang="zh-CN" sz="2000" dirty="0"/>
              <a:t>3.3.3</a:t>
            </a:r>
            <a:r>
              <a:rPr lang="zh-CN" altLang="zh-CN" sz="2000" dirty="0"/>
              <a:t>中定义的</a:t>
            </a:r>
            <a:r>
              <a:rPr lang="en-US" altLang="zh-CN" sz="2000" dirty="0"/>
              <a:t>df2</a:t>
            </a:r>
            <a:r>
              <a:rPr lang="zh-CN" altLang="zh-CN" sz="2000" dirty="0"/>
              <a:t>为例，示例代码如下</a:t>
            </a:r>
            <a:r>
              <a:rPr lang="zh-CN" altLang="zh-CN" sz="2000" dirty="0" smtClean="0"/>
              <a:t>：</a:t>
            </a:r>
            <a:endParaRPr lang="en-US" altLang="zh-CN" sz="2000" dirty="0" smtClean="0"/>
          </a:p>
          <a:p>
            <a:r>
              <a:rPr lang="en-US" altLang="zh-CN" sz="2000" dirty="0" smtClean="0"/>
              <a:t># </a:t>
            </a:r>
            <a:r>
              <a:rPr lang="en-US" altLang="zh-CN" sz="2000" dirty="0" err="1"/>
              <a:t>iloc</a:t>
            </a:r>
            <a:r>
              <a:rPr lang="en-US" altLang="zh-CN" sz="2000" dirty="0"/>
              <a:t> for positional indexing</a:t>
            </a:r>
            <a:endParaRPr lang="zh-CN" altLang="zh-CN" sz="2000" dirty="0"/>
          </a:p>
          <a:p>
            <a:r>
              <a:rPr lang="en-US" altLang="zh-CN" sz="2000" dirty="0"/>
              <a:t>c3=df2.iloc[1:3,2]</a:t>
            </a:r>
            <a:endParaRPr lang="zh-CN" altLang="zh-CN" sz="2000" dirty="0"/>
          </a:p>
          <a:p>
            <a:r>
              <a:rPr lang="en-US" altLang="zh-CN" sz="2000" dirty="0"/>
              <a:t>c4=df2.iloc[1:3,0:2]</a:t>
            </a:r>
            <a:endParaRPr lang="zh-CN" altLang="zh-CN" sz="2000" dirty="0"/>
          </a:p>
          <a:p>
            <a:r>
              <a:rPr lang="en-US" altLang="zh-CN" sz="2000" dirty="0"/>
              <a:t>c5=df2.iloc[1:3,:]</a:t>
            </a:r>
            <a:endParaRPr lang="zh-CN" altLang="zh-CN" sz="2000" dirty="0"/>
          </a:p>
          <a:p>
            <a:r>
              <a:rPr lang="en-US" altLang="zh-CN" sz="2000" dirty="0"/>
              <a:t>c6=df2.iloc[[0,2,3],[1,2]]</a:t>
            </a:r>
            <a:endParaRPr lang="zh-CN" altLang="zh-CN" sz="2000" dirty="0"/>
          </a:p>
          <a:p>
            <a:r>
              <a:rPr lang="en-US" altLang="zh-CN" sz="2000" dirty="0"/>
              <a:t>TF=[</a:t>
            </a:r>
            <a:r>
              <a:rPr lang="en-US" altLang="zh-CN" sz="2000" dirty="0" err="1"/>
              <a:t>True,False,False,True,True</a:t>
            </a:r>
            <a:r>
              <a:rPr lang="en-US" altLang="zh-CN" sz="2000" dirty="0"/>
              <a:t>]</a:t>
            </a:r>
            <a:endParaRPr lang="zh-CN" altLang="zh-CN" sz="2000" dirty="0"/>
          </a:p>
          <a:p>
            <a:r>
              <a:rPr lang="en-US" altLang="zh-CN" sz="2000" dirty="0"/>
              <a:t>c7=df2.iloc[TF,[1]]</a:t>
            </a:r>
            <a:endParaRPr lang="zh-CN" altLang="zh-CN" sz="2000" dirty="0"/>
          </a:p>
          <a:p>
            <a:r>
              <a:rPr lang="zh-CN" altLang="zh-CN" sz="2000" dirty="0"/>
              <a:t>执行结果如图</a:t>
            </a:r>
            <a:r>
              <a:rPr lang="en-US" altLang="zh-CN" sz="2000" dirty="0"/>
              <a:t>3-18</a:t>
            </a:r>
            <a:r>
              <a:rPr lang="zh-CN" altLang="zh-CN" sz="2000" dirty="0"/>
              <a:t>所示。</a:t>
            </a:r>
            <a:endParaRPr lang="zh-CN" altLang="zh-CN" sz="2000" dirty="0"/>
          </a:p>
          <a:p>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3.3.4</a:t>
            </a:r>
            <a:r>
              <a:rPr lang="zh-CN" altLang="en-US" sz="2800" dirty="0" smtClean="0">
                <a:solidFill>
                  <a:schemeClr val="accent2"/>
                </a:solidFill>
                <a:latin typeface="微软雅黑" panose="020B0503020204020204" pitchFamily="34" charset="-122"/>
                <a:ea typeface="微软雅黑" panose="020B0503020204020204" pitchFamily="34" charset="-122"/>
              </a:rPr>
              <a:t>数据框切片</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pic>
        <p:nvPicPr>
          <p:cNvPr id="7" name="图片 6"/>
          <p:cNvPicPr/>
          <p:nvPr/>
        </p:nvPicPr>
        <p:blipFill>
          <a:blip r:embed="rId1" cstate="print"/>
          <a:stretch>
            <a:fillRect/>
          </a:stretch>
        </p:blipFill>
        <p:spPr>
          <a:xfrm>
            <a:off x="1362337" y="764704"/>
            <a:ext cx="8890464" cy="4271268"/>
          </a:xfrm>
          <a:prstGeom prst="rect">
            <a:avLst/>
          </a:prstGeom>
        </p:spPr>
      </p:pic>
      <p:sp>
        <p:nvSpPr>
          <p:cNvPr id="2" name="矩形 1"/>
          <p:cNvSpPr/>
          <p:nvPr/>
        </p:nvSpPr>
        <p:spPr>
          <a:xfrm>
            <a:off x="5250282" y="5035972"/>
            <a:ext cx="877163" cy="369332"/>
          </a:xfrm>
          <a:prstGeom prst="rect">
            <a:avLst/>
          </a:prstGeom>
        </p:spPr>
        <p:txBody>
          <a:bodyPr wrap="none">
            <a:spAutoFit/>
          </a:bodyPr>
          <a:lstStyle/>
          <a:p>
            <a:r>
              <a:rPr lang="zh-CN" altLang="zh-CN" dirty="0"/>
              <a:t>图</a:t>
            </a:r>
            <a:r>
              <a:rPr lang="en-US" altLang="zh-CN" dirty="0"/>
              <a:t>3-18</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a:t>
            </a:r>
            <a:r>
              <a:rPr lang="en-US" altLang="zh-CN" sz="2800" dirty="0" smtClean="0">
                <a:solidFill>
                  <a:schemeClr val="accent2"/>
                </a:solidFill>
                <a:latin typeface="微软雅黑" panose="020B0503020204020204" pitchFamily="34" charset="-122"/>
                <a:ea typeface="微软雅黑" panose="020B0503020204020204" pitchFamily="34" charset="-122"/>
              </a:rPr>
              <a:t>.4</a:t>
            </a:r>
            <a:r>
              <a:rPr lang="zh-CN" altLang="en-US" sz="2800" dirty="0" smtClean="0">
                <a:solidFill>
                  <a:schemeClr val="accent2"/>
                </a:solidFill>
                <a:latin typeface="微软雅黑" panose="020B0503020204020204" pitchFamily="34" charset="-122"/>
                <a:ea typeface="微软雅黑" panose="020B0503020204020204" pitchFamily="34" charset="-122"/>
              </a:rPr>
              <a:t>数据框切片</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3" name="矩形 2"/>
          <p:cNvSpPr/>
          <p:nvPr/>
        </p:nvSpPr>
        <p:spPr>
          <a:xfrm>
            <a:off x="1057821" y="764704"/>
            <a:ext cx="8087767" cy="4154984"/>
          </a:xfrm>
          <a:prstGeom prst="rect">
            <a:avLst/>
          </a:prstGeom>
        </p:spPr>
        <p:txBody>
          <a:bodyPr wrap="square">
            <a:spAutoFit/>
          </a:bodyPr>
          <a:lstStyle/>
          <a:p>
            <a:r>
              <a:rPr lang="en-US" altLang="zh-CN" sz="2400" b="1" dirty="0">
                <a:solidFill>
                  <a:schemeClr val="accent1"/>
                </a:solidFill>
              </a:rPr>
              <a:t>2. </a:t>
            </a:r>
            <a:r>
              <a:rPr lang="zh-CN" altLang="zh-CN" sz="2400" b="1" dirty="0">
                <a:solidFill>
                  <a:schemeClr val="accent1"/>
                </a:solidFill>
              </a:rPr>
              <a:t>利用数据框中的</a:t>
            </a:r>
            <a:r>
              <a:rPr lang="en-US" altLang="zh-CN" sz="2400" b="1" dirty="0" err="1">
                <a:solidFill>
                  <a:schemeClr val="accent1"/>
                </a:solidFill>
              </a:rPr>
              <a:t>loc</a:t>
            </a:r>
            <a:r>
              <a:rPr lang="zh-CN" altLang="zh-CN" sz="2400" b="1" dirty="0">
                <a:solidFill>
                  <a:schemeClr val="accent1"/>
                </a:solidFill>
              </a:rPr>
              <a:t>属性进行切片</a:t>
            </a:r>
            <a:endParaRPr lang="zh-CN" altLang="zh-CN" sz="2400" dirty="0">
              <a:solidFill>
                <a:schemeClr val="accent1"/>
              </a:solidFill>
            </a:endParaRPr>
          </a:p>
          <a:p>
            <a:r>
              <a:rPr lang="zh-CN" altLang="zh-CN" sz="2400" dirty="0">
                <a:solidFill>
                  <a:schemeClr val="accent1"/>
                </a:solidFill>
              </a:rPr>
              <a:t>数据框中的</a:t>
            </a:r>
            <a:r>
              <a:rPr lang="en-US" altLang="zh-CN" sz="2400" dirty="0" err="1">
                <a:solidFill>
                  <a:schemeClr val="accent1"/>
                </a:solidFill>
              </a:rPr>
              <a:t>loc</a:t>
            </a:r>
            <a:r>
              <a:rPr lang="zh-CN" altLang="zh-CN" sz="2400" dirty="0">
                <a:solidFill>
                  <a:schemeClr val="accent1"/>
                </a:solidFill>
              </a:rPr>
              <a:t>属性则主要是基于列标签进行索引，即对列值进行筛选实现行定位，再通过指定列，从而实现数据切片操作。如果取所有列，可以用冒号来表示。切片操作获得的数据还可以筛选前</a:t>
            </a:r>
            <a:r>
              <a:rPr lang="en-US" altLang="zh-CN" sz="2400" dirty="0">
                <a:solidFill>
                  <a:schemeClr val="accent1"/>
                </a:solidFill>
              </a:rPr>
              <a:t>N</a:t>
            </a:r>
            <a:r>
              <a:rPr lang="zh-CN" altLang="zh-CN" sz="2400" dirty="0">
                <a:solidFill>
                  <a:schemeClr val="accent1"/>
                </a:solidFill>
              </a:rPr>
              <a:t>行。示例代码如下：</a:t>
            </a:r>
            <a:endParaRPr lang="zh-CN" altLang="zh-CN" sz="2400" dirty="0">
              <a:solidFill>
                <a:schemeClr val="accent1"/>
              </a:solidFill>
            </a:endParaRPr>
          </a:p>
          <a:p>
            <a:r>
              <a:rPr lang="en-US" altLang="zh-CN" sz="2400" dirty="0">
                <a:solidFill>
                  <a:schemeClr val="accent1"/>
                </a:solidFill>
              </a:rPr>
              <a:t># </a:t>
            </a:r>
            <a:r>
              <a:rPr lang="en-US" altLang="zh-CN" sz="2400" dirty="0" err="1">
                <a:solidFill>
                  <a:schemeClr val="accent1"/>
                </a:solidFill>
              </a:rPr>
              <a:t>loc</a:t>
            </a:r>
            <a:r>
              <a:rPr lang="en-US" altLang="zh-CN" sz="2400" dirty="0">
                <a:solidFill>
                  <a:schemeClr val="accent1"/>
                </a:solidFill>
              </a:rPr>
              <a:t> for label based indexing</a:t>
            </a:r>
            <a:endParaRPr lang="zh-CN" altLang="zh-CN" sz="2400" dirty="0">
              <a:solidFill>
                <a:schemeClr val="accent1"/>
              </a:solidFill>
            </a:endParaRPr>
          </a:p>
          <a:p>
            <a:r>
              <a:rPr lang="en-US" altLang="zh-CN" sz="2400" dirty="0">
                <a:solidFill>
                  <a:schemeClr val="accent1"/>
                </a:solidFill>
              </a:rPr>
              <a:t>c8=df2.loc[df2['b'] == 'kl',:];</a:t>
            </a:r>
            <a:endParaRPr lang="zh-CN" altLang="zh-CN" sz="2400" dirty="0">
              <a:solidFill>
                <a:schemeClr val="accent1"/>
              </a:solidFill>
            </a:endParaRPr>
          </a:p>
          <a:p>
            <a:r>
              <a:rPr lang="en-US" altLang="zh-CN" sz="2400" dirty="0">
                <a:solidFill>
                  <a:schemeClr val="accent1"/>
                </a:solidFill>
              </a:rPr>
              <a:t>c9=df2.loc[df2['b'] == 'kl',:].head(3);</a:t>
            </a:r>
            <a:endParaRPr lang="zh-CN" altLang="zh-CN" sz="2400" dirty="0">
              <a:solidFill>
                <a:schemeClr val="accent1"/>
              </a:solidFill>
            </a:endParaRPr>
          </a:p>
          <a:p>
            <a:r>
              <a:rPr lang="en-US" altLang="zh-CN" sz="2400" dirty="0">
                <a:solidFill>
                  <a:schemeClr val="accent1"/>
                </a:solidFill>
              </a:rPr>
              <a:t>c10=df2.loc[df2['b'] == 'kl',['</a:t>
            </a:r>
            <a:r>
              <a:rPr lang="en-US" altLang="zh-CN" sz="2400" dirty="0" err="1">
                <a:solidFill>
                  <a:schemeClr val="accent1"/>
                </a:solidFill>
              </a:rPr>
              <a:t>a','c</a:t>
            </a:r>
            <a:r>
              <a:rPr lang="en-US" altLang="zh-CN" sz="2400" dirty="0">
                <a:solidFill>
                  <a:schemeClr val="accent1"/>
                </a:solidFill>
              </a:rPr>
              <a:t>']].head(3);</a:t>
            </a:r>
            <a:endParaRPr lang="zh-CN" altLang="zh-CN" sz="2400" dirty="0">
              <a:solidFill>
                <a:schemeClr val="accent1"/>
              </a:solidFill>
            </a:endParaRPr>
          </a:p>
          <a:p>
            <a:r>
              <a:rPr lang="en-US" altLang="zh-CN" sz="2400" dirty="0">
                <a:solidFill>
                  <a:schemeClr val="accent1"/>
                </a:solidFill>
              </a:rPr>
              <a:t>c11=df2.loc[df2['b'] == 'kl',['</a:t>
            </a:r>
            <a:r>
              <a:rPr lang="en-US" altLang="zh-CN" sz="2400" dirty="0" err="1">
                <a:solidFill>
                  <a:schemeClr val="accent1"/>
                </a:solidFill>
              </a:rPr>
              <a:t>a','c</a:t>
            </a:r>
            <a:r>
              <a:rPr lang="en-US" altLang="zh-CN" sz="2400" dirty="0">
                <a:solidFill>
                  <a:schemeClr val="accent1"/>
                </a:solidFill>
              </a:rPr>
              <a:t>']];</a:t>
            </a:r>
            <a:endParaRPr lang="zh-CN" altLang="zh-CN" sz="2400" dirty="0">
              <a:solidFill>
                <a:schemeClr val="accent1"/>
              </a:solidFill>
            </a:endParaRPr>
          </a:p>
          <a:p>
            <a:r>
              <a:rPr lang="zh-CN" altLang="zh-CN" sz="2400" dirty="0">
                <a:solidFill>
                  <a:schemeClr val="accent1"/>
                </a:solidFill>
              </a:rPr>
              <a:t>执行结果如图</a:t>
            </a:r>
            <a:r>
              <a:rPr lang="en-US" altLang="zh-CN" sz="2400" dirty="0">
                <a:solidFill>
                  <a:schemeClr val="accent1"/>
                </a:solidFill>
              </a:rPr>
              <a:t>3-19</a:t>
            </a:r>
            <a:r>
              <a:rPr lang="zh-CN" altLang="zh-CN" sz="2400" dirty="0">
                <a:solidFill>
                  <a:schemeClr val="accent1"/>
                </a:solidFill>
              </a:rPr>
              <a:t>所示。</a:t>
            </a:r>
            <a:endParaRPr lang="zh-CN" altLang="zh-CN" sz="24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3.3.4</a:t>
            </a:r>
            <a:r>
              <a:rPr lang="zh-CN" altLang="en-US" sz="2800" dirty="0" smtClean="0">
                <a:solidFill>
                  <a:schemeClr val="accent2"/>
                </a:solidFill>
                <a:latin typeface="微软雅黑" panose="020B0503020204020204" pitchFamily="34" charset="-122"/>
                <a:ea typeface="微软雅黑" panose="020B0503020204020204" pitchFamily="34" charset="-122"/>
              </a:rPr>
              <a:t>数据框切片</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pic>
        <p:nvPicPr>
          <p:cNvPr id="7" name="图片 6"/>
          <p:cNvPicPr/>
          <p:nvPr/>
        </p:nvPicPr>
        <p:blipFill>
          <a:blip r:embed="rId1" cstate="print"/>
          <a:stretch>
            <a:fillRect/>
          </a:stretch>
        </p:blipFill>
        <p:spPr>
          <a:xfrm>
            <a:off x="2718731" y="692696"/>
            <a:ext cx="6692018" cy="4217441"/>
          </a:xfrm>
          <a:prstGeom prst="rect">
            <a:avLst/>
          </a:prstGeom>
        </p:spPr>
      </p:pic>
      <p:sp>
        <p:nvSpPr>
          <p:cNvPr id="4" name="矩形 3"/>
          <p:cNvSpPr/>
          <p:nvPr/>
        </p:nvSpPr>
        <p:spPr>
          <a:xfrm>
            <a:off x="6064740" y="4939323"/>
            <a:ext cx="877163" cy="369332"/>
          </a:xfrm>
          <a:prstGeom prst="rect">
            <a:avLst/>
          </a:prstGeom>
        </p:spPr>
        <p:txBody>
          <a:bodyPr wrap="none">
            <a:spAutoFit/>
          </a:bodyPr>
          <a:lstStyle/>
          <a:p>
            <a:r>
              <a:rPr lang="zh-CN" altLang="zh-CN" dirty="0"/>
              <a:t>图</a:t>
            </a:r>
            <a:r>
              <a:rPr lang="en-US" altLang="zh-CN" dirty="0"/>
              <a:t>3-19</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a:t>
            </a:r>
            <a:r>
              <a:rPr lang="en-US" altLang="zh-CN" sz="2800" dirty="0" smtClean="0">
                <a:solidFill>
                  <a:schemeClr val="accent2"/>
                </a:solidFill>
                <a:latin typeface="微软雅黑" panose="020B0503020204020204" pitchFamily="34" charset="-122"/>
                <a:ea typeface="微软雅黑" panose="020B0503020204020204" pitchFamily="34" charset="-122"/>
              </a:rPr>
              <a:t>.1 </a:t>
            </a:r>
            <a:r>
              <a:rPr lang="zh-CN" altLang="en-US" sz="2800" dirty="0">
                <a:solidFill>
                  <a:schemeClr val="accent2"/>
                </a:solidFill>
                <a:latin typeface="微软雅黑" panose="020B0503020204020204" pitchFamily="34" charset="-122"/>
                <a:ea typeface="微软雅黑" panose="020B0503020204020204" pitchFamily="34" charset="-122"/>
              </a:rPr>
              <a:t>数据</a:t>
            </a:r>
            <a:r>
              <a:rPr lang="zh-CN" altLang="en-US" sz="2800" dirty="0" smtClean="0">
                <a:solidFill>
                  <a:schemeClr val="accent2"/>
                </a:solidFill>
                <a:latin typeface="微软雅黑" panose="020B0503020204020204" pitchFamily="34" charset="-122"/>
                <a:ea typeface="微软雅黑" panose="020B0503020204020204" pitchFamily="34" charset="-122"/>
              </a:rPr>
              <a:t>框创建</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15" name="文本框 7"/>
          <p:cNvSpPr txBox="1">
            <a:spLocks noChangeArrowheads="1"/>
          </p:cNvSpPr>
          <p:nvPr/>
        </p:nvSpPr>
        <p:spPr bwMode="auto">
          <a:xfrm>
            <a:off x="895121" y="764704"/>
            <a:ext cx="1031582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nSpc>
                <a:spcPct val="100000"/>
              </a:lnSpc>
              <a:spcBef>
                <a:spcPct val="0"/>
              </a:spcBef>
              <a:buNone/>
            </a:pPr>
            <a:r>
              <a:rPr lang="zh-CN" altLang="zh-CN" dirty="0"/>
              <a:t>基于字典，利用</a:t>
            </a:r>
            <a:r>
              <a:rPr lang="en-US" altLang="zh-CN" dirty="0"/>
              <a:t>Pandas</a:t>
            </a:r>
            <a:r>
              <a:rPr lang="zh-CN" altLang="zh-CN" dirty="0"/>
              <a:t>库中的</a:t>
            </a:r>
            <a:r>
              <a:rPr lang="en-US" altLang="zh-CN" dirty="0" err="1"/>
              <a:t>DataFrame</a:t>
            </a:r>
            <a:r>
              <a:rPr lang="zh-CN" altLang="zh-CN" dirty="0"/>
              <a:t>函数，可以创建数据框。其中字典的键转化为列名，字典的值转化为列值，而索引为默认值，即从</a:t>
            </a:r>
            <a:r>
              <a:rPr lang="en-US" altLang="zh-CN" dirty="0"/>
              <a:t>0</a:t>
            </a:r>
            <a:r>
              <a:rPr lang="zh-CN" altLang="zh-CN" dirty="0"/>
              <a:t>开始从小到大排列。</a:t>
            </a:r>
            <a:endParaRPr kumimoji="0" lang="zh-CN" altLang="en-US" dirty="0">
              <a:solidFill>
                <a:schemeClr val="tx1"/>
              </a:solidFill>
              <a:ea typeface="宋体" panose="02010600030101010101" pitchFamily="2" charset="-122"/>
            </a:endParaRPr>
          </a:p>
        </p:txBody>
      </p:sp>
      <p:sp>
        <p:nvSpPr>
          <p:cNvPr id="3" name="矩形 2"/>
          <p:cNvSpPr/>
          <p:nvPr/>
        </p:nvSpPr>
        <p:spPr>
          <a:xfrm>
            <a:off x="1039520" y="1965033"/>
            <a:ext cx="6096000" cy="1754326"/>
          </a:xfrm>
          <a:prstGeom prst="rect">
            <a:avLst/>
          </a:prstGeom>
        </p:spPr>
        <p:txBody>
          <a:bodyPr>
            <a:spAutoFit/>
          </a:bodyPr>
          <a:lstStyle/>
          <a:p>
            <a:r>
              <a:rPr lang="en-US" altLang="zh-CN" dirty="0"/>
              <a:t>import pandas as </a:t>
            </a:r>
            <a:r>
              <a:rPr lang="en-US" altLang="zh-CN" dirty="0" err="1"/>
              <a:t>pd</a:t>
            </a:r>
            <a:endParaRPr lang="zh-CN" altLang="zh-CN" dirty="0"/>
          </a:p>
          <a:p>
            <a:r>
              <a:rPr lang="en-US" altLang="zh-CN" dirty="0"/>
              <a:t>import </a:t>
            </a:r>
            <a:r>
              <a:rPr lang="en-US" altLang="zh-CN" dirty="0" err="1"/>
              <a:t>numpy</a:t>
            </a:r>
            <a:r>
              <a:rPr lang="en-US" altLang="zh-CN" dirty="0"/>
              <a:t> as </a:t>
            </a:r>
            <a:r>
              <a:rPr lang="en-US" altLang="zh-CN" dirty="0" err="1"/>
              <a:t>np</a:t>
            </a:r>
            <a:endParaRPr lang="zh-CN" altLang="zh-CN" dirty="0"/>
          </a:p>
          <a:p>
            <a:r>
              <a:rPr lang="en-US" altLang="zh-CN" dirty="0"/>
              <a:t>data={'a':[2,2,np.nan,5,6],'b':[‘</a:t>
            </a:r>
            <a:r>
              <a:rPr lang="en-US" altLang="zh-CN" dirty="0" err="1"/>
              <a:t>kl’,’kl’,’kl’,np.nan,’kl</a:t>
            </a:r>
            <a:r>
              <a:rPr lang="en-US" altLang="zh-CN" dirty="0"/>
              <a:t>’],’c’:[4,6,5,np.nan,6],’d’:[7,9,np.nan,9,8]}</a:t>
            </a:r>
            <a:endParaRPr lang="zh-CN" altLang="zh-CN" dirty="0"/>
          </a:p>
          <a:p>
            <a:r>
              <a:rPr lang="en-US" altLang="zh-CN" dirty="0" err="1"/>
              <a:t>df</a:t>
            </a:r>
            <a:r>
              <a:rPr lang="en-US" altLang="zh-CN" dirty="0"/>
              <a:t>=</a:t>
            </a:r>
            <a:r>
              <a:rPr lang="en-US" altLang="zh-CN" dirty="0" err="1"/>
              <a:t>pd.DataFrame</a:t>
            </a:r>
            <a:r>
              <a:rPr lang="en-US" altLang="zh-CN" dirty="0"/>
              <a:t>(data</a:t>
            </a:r>
            <a:r>
              <a:rPr lang="en-US" altLang="zh-CN" dirty="0" smtClean="0"/>
              <a:t>)</a:t>
            </a:r>
            <a:endParaRPr lang="en-US" altLang="zh-CN" dirty="0" smtClean="0"/>
          </a:p>
          <a:p>
            <a:r>
              <a:rPr lang="zh-CN" altLang="en-US" dirty="0" smtClean="0"/>
              <a:t>如下图</a:t>
            </a:r>
            <a:endParaRPr lang="zh-CN" altLang="zh-CN" dirty="0"/>
          </a:p>
        </p:txBody>
      </p:sp>
      <p:pic>
        <p:nvPicPr>
          <p:cNvPr id="8" name="图片 7"/>
          <p:cNvPicPr/>
          <p:nvPr/>
        </p:nvPicPr>
        <p:blipFill>
          <a:blip r:embed="rId1" cstate="print"/>
          <a:stretch>
            <a:fillRect/>
          </a:stretch>
        </p:blipFill>
        <p:spPr>
          <a:xfrm>
            <a:off x="1039520" y="3772666"/>
            <a:ext cx="3530600" cy="1800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3.4</a:t>
            </a:r>
            <a:r>
              <a:rPr lang="zh-CN" altLang="en-US" sz="2800" dirty="0" smtClean="0">
                <a:solidFill>
                  <a:schemeClr val="accent2"/>
                </a:solidFill>
                <a:latin typeface="微软雅黑" panose="020B0503020204020204" pitchFamily="34" charset="-122"/>
                <a:ea typeface="微软雅黑" panose="020B0503020204020204" pitchFamily="34" charset="-122"/>
              </a:rPr>
              <a:t>外部</a:t>
            </a:r>
            <a:r>
              <a:rPr lang="zh-CN" altLang="en-US" sz="2800" dirty="0" smtClean="0">
                <a:solidFill>
                  <a:schemeClr val="accent2"/>
                </a:solidFill>
                <a:latin typeface="微软雅黑" panose="020B0503020204020204" pitchFamily="34" charset="-122"/>
                <a:ea typeface="微软雅黑" panose="020B0503020204020204" pitchFamily="34" charset="-122"/>
              </a:rPr>
              <a:t>文件读取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4" name="矩形 3"/>
          <p:cNvSpPr/>
          <p:nvPr/>
        </p:nvSpPr>
        <p:spPr>
          <a:xfrm>
            <a:off x="6064740" y="4939323"/>
            <a:ext cx="877163" cy="369332"/>
          </a:xfrm>
          <a:prstGeom prst="rect">
            <a:avLst/>
          </a:prstGeom>
        </p:spPr>
        <p:txBody>
          <a:bodyPr wrap="none">
            <a:spAutoFit/>
          </a:bodyPr>
          <a:lstStyle/>
          <a:p>
            <a:r>
              <a:rPr lang="zh-CN" altLang="zh-CN" dirty="0"/>
              <a:t>图</a:t>
            </a:r>
            <a:r>
              <a:rPr lang="en-US" altLang="zh-CN" dirty="0"/>
              <a:t>3-19</a:t>
            </a:r>
            <a:endParaRPr lang="zh-CN" altLang="zh-CN" dirty="0"/>
          </a:p>
        </p:txBody>
      </p:sp>
      <p:sp>
        <p:nvSpPr>
          <p:cNvPr id="2" name="矩形 1"/>
          <p:cNvSpPr/>
          <p:nvPr/>
        </p:nvSpPr>
        <p:spPr>
          <a:xfrm>
            <a:off x="913805" y="764704"/>
            <a:ext cx="8231783" cy="3046988"/>
          </a:xfrm>
          <a:prstGeom prst="rect">
            <a:avLst/>
          </a:prstGeom>
        </p:spPr>
        <p:txBody>
          <a:bodyPr wrap="square">
            <a:spAutoFit/>
          </a:bodyPr>
          <a:lstStyle/>
          <a:p>
            <a:r>
              <a:rPr lang="zh-CN" altLang="zh-CN" sz="3200" dirty="0">
                <a:solidFill>
                  <a:schemeClr val="accent1"/>
                </a:solidFill>
              </a:rPr>
              <a:t>在实际数据挖掘分析中，其业务数据大多存储在外部文件中，比如</a:t>
            </a:r>
            <a:r>
              <a:rPr lang="en-US" altLang="zh-CN" sz="3200" dirty="0">
                <a:solidFill>
                  <a:schemeClr val="accent1"/>
                </a:solidFill>
              </a:rPr>
              <a:t>Excel</a:t>
            </a:r>
            <a:r>
              <a:rPr lang="zh-CN" altLang="zh-CN" sz="3200" dirty="0">
                <a:solidFill>
                  <a:schemeClr val="accent1"/>
                </a:solidFill>
              </a:rPr>
              <a:t>、</a:t>
            </a:r>
            <a:r>
              <a:rPr lang="en-US" altLang="zh-CN" sz="3200" dirty="0">
                <a:solidFill>
                  <a:schemeClr val="accent1"/>
                </a:solidFill>
              </a:rPr>
              <a:t>TXT</a:t>
            </a:r>
            <a:r>
              <a:rPr lang="zh-CN" altLang="zh-CN" sz="3200" dirty="0">
                <a:solidFill>
                  <a:schemeClr val="accent1"/>
                </a:solidFill>
              </a:rPr>
              <a:t>等。因此，需要将外部文件读取到</a:t>
            </a:r>
            <a:r>
              <a:rPr lang="en-US" altLang="zh-CN" sz="3200" dirty="0">
                <a:solidFill>
                  <a:schemeClr val="accent1"/>
                </a:solidFill>
              </a:rPr>
              <a:t>Python</a:t>
            </a:r>
            <a:r>
              <a:rPr lang="zh-CN" altLang="zh-CN" sz="3200" dirty="0">
                <a:solidFill>
                  <a:schemeClr val="accent1"/>
                </a:solidFill>
              </a:rPr>
              <a:t>中进行挖掘分析。</a:t>
            </a:r>
            <a:r>
              <a:rPr lang="en-US" altLang="zh-CN" sz="3200" dirty="0">
                <a:solidFill>
                  <a:schemeClr val="accent1"/>
                </a:solidFill>
              </a:rPr>
              <a:t>Pandas</a:t>
            </a:r>
            <a:r>
              <a:rPr lang="zh-CN" altLang="zh-CN" sz="3200" dirty="0">
                <a:solidFill>
                  <a:schemeClr val="accent1"/>
                </a:solidFill>
              </a:rPr>
              <a:t>包中提供了非常丰富的函数来读取各种类型的外部数据文件，下面主要介绍</a:t>
            </a:r>
            <a:r>
              <a:rPr lang="en-US" altLang="zh-CN" sz="3200" dirty="0">
                <a:solidFill>
                  <a:schemeClr val="accent1"/>
                </a:solidFill>
              </a:rPr>
              <a:t>Excel</a:t>
            </a:r>
            <a:r>
              <a:rPr lang="zh-CN" altLang="zh-CN" sz="3200" dirty="0">
                <a:solidFill>
                  <a:schemeClr val="accent1"/>
                </a:solidFill>
              </a:rPr>
              <a:t>和</a:t>
            </a:r>
            <a:r>
              <a:rPr lang="en-US" altLang="zh-CN" sz="3200" dirty="0" err="1">
                <a:solidFill>
                  <a:schemeClr val="accent1"/>
                </a:solidFill>
              </a:rPr>
              <a:t>TxT</a:t>
            </a:r>
            <a:r>
              <a:rPr lang="zh-CN" altLang="zh-CN" sz="3200" dirty="0">
                <a:solidFill>
                  <a:schemeClr val="accent1"/>
                </a:solidFill>
              </a:rPr>
              <a:t>外部文件的读取。</a:t>
            </a:r>
            <a:endParaRPr lang="zh-CN" altLang="zh-CN" sz="32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en-US" altLang="zh-CN" sz="2800" dirty="0" smtClean="0">
                <a:solidFill>
                  <a:schemeClr val="accent2"/>
                </a:solidFill>
                <a:latin typeface="微软雅黑" panose="020B0503020204020204" pitchFamily="34" charset="-122"/>
                <a:ea typeface="微软雅黑" panose="020B0503020204020204" pitchFamily="34" charset="-122"/>
              </a:rPr>
              <a:t>.4.1Excel</a:t>
            </a:r>
            <a:r>
              <a:rPr lang="zh-CN" altLang="en-US" sz="2800" dirty="0" smtClean="0">
                <a:solidFill>
                  <a:schemeClr val="accent2"/>
                </a:solidFill>
                <a:latin typeface="微软雅黑" panose="020B0503020204020204" pitchFamily="34" charset="-122"/>
                <a:ea typeface="微软雅黑" panose="020B0503020204020204" pitchFamily="34" charset="-122"/>
              </a:rPr>
              <a:t>文件读取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913805" y="764704"/>
            <a:ext cx="8231783" cy="2308324"/>
          </a:xfrm>
          <a:prstGeom prst="rect">
            <a:avLst/>
          </a:prstGeom>
        </p:spPr>
        <p:txBody>
          <a:bodyPr wrap="square">
            <a:spAutoFit/>
          </a:bodyPr>
          <a:lstStyle/>
          <a:p>
            <a:r>
              <a:rPr lang="zh-CN" altLang="zh-CN" sz="2400" dirty="0"/>
              <a:t>通过</a:t>
            </a:r>
            <a:r>
              <a:rPr lang="en-US" altLang="zh-CN" sz="2400" dirty="0" err="1"/>
              <a:t>read_excel</a:t>
            </a:r>
            <a:r>
              <a:rPr lang="en-US" altLang="zh-CN" sz="2400" dirty="0"/>
              <a:t>()</a:t>
            </a:r>
            <a:r>
              <a:rPr lang="zh-CN" altLang="zh-CN" sz="2400" dirty="0"/>
              <a:t>函数读取</a:t>
            </a:r>
            <a:r>
              <a:rPr lang="en-US" altLang="zh-CN" sz="2400" dirty="0"/>
              <a:t>Excel</a:t>
            </a:r>
            <a:r>
              <a:rPr lang="zh-CN" altLang="zh-CN" sz="2400" dirty="0"/>
              <a:t>文件数据，可以读取指定的工作簿（</a:t>
            </a:r>
            <a:r>
              <a:rPr lang="en-US" altLang="zh-CN" sz="2400" dirty="0"/>
              <a:t>sheet</a:t>
            </a:r>
            <a:r>
              <a:rPr lang="zh-CN" altLang="zh-CN" sz="2400" dirty="0"/>
              <a:t>），也可以设置读取有无表头的数据表。示例代码如下：</a:t>
            </a:r>
            <a:endParaRPr lang="zh-CN" altLang="zh-CN" sz="2400" dirty="0"/>
          </a:p>
          <a:p>
            <a:r>
              <a:rPr lang="en-US" altLang="zh-CN" sz="2400" dirty="0"/>
              <a:t>path='</a:t>
            </a:r>
            <a:r>
              <a:rPr lang="zh-CN" altLang="zh-CN" sz="2400" dirty="0"/>
              <a:t>一、车次上车人数统计表</a:t>
            </a:r>
            <a:r>
              <a:rPr lang="en-US" altLang="zh-CN" sz="2400" dirty="0"/>
              <a:t>.</a:t>
            </a:r>
            <a:r>
              <a:rPr lang="en-US" altLang="zh-CN" sz="2400" dirty="0" err="1"/>
              <a:t>xlsx</a:t>
            </a:r>
            <a:r>
              <a:rPr lang="en-US" altLang="zh-CN" sz="2400" dirty="0"/>
              <a:t>';</a:t>
            </a:r>
            <a:endParaRPr lang="zh-CN" altLang="zh-CN" sz="2400" dirty="0"/>
          </a:p>
          <a:p>
            <a:r>
              <a:rPr lang="en-US" altLang="zh-CN" sz="2400" dirty="0"/>
              <a:t>data=</a:t>
            </a:r>
            <a:r>
              <a:rPr lang="en-US" altLang="zh-CN" sz="2400" dirty="0" err="1"/>
              <a:t>pd.read_excel</a:t>
            </a:r>
            <a:r>
              <a:rPr lang="en-US" altLang="zh-CN" sz="2400" dirty="0"/>
              <a:t>(path);</a:t>
            </a:r>
            <a:endParaRPr lang="zh-CN" altLang="zh-CN" sz="2400" dirty="0"/>
          </a:p>
          <a:p>
            <a:r>
              <a:rPr lang="zh-CN" altLang="zh-CN" sz="2400" dirty="0"/>
              <a:t>执行结果如图</a:t>
            </a:r>
            <a:r>
              <a:rPr lang="en-US" altLang="zh-CN" sz="2400" dirty="0"/>
              <a:t>3-20</a:t>
            </a:r>
            <a:r>
              <a:rPr lang="zh-CN" altLang="zh-CN" sz="2400" dirty="0"/>
              <a:t>所示。</a:t>
            </a:r>
            <a:endParaRPr lang="zh-CN" altLang="zh-CN" sz="2400" dirty="0"/>
          </a:p>
        </p:txBody>
      </p:sp>
      <p:pic>
        <p:nvPicPr>
          <p:cNvPr id="7" name="图片 6"/>
          <p:cNvPicPr/>
          <p:nvPr/>
        </p:nvPicPr>
        <p:blipFill>
          <a:blip r:embed="rId1" cstate="print"/>
          <a:stretch>
            <a:fillRect/>
          </a:stretch>
        </p:blipFill>
        <p:spPr>
          <a:xfrm>
            <a:off x="2786013" y="3073028"/>
            <a:ext cx="7632848" cy="2084164"/>
          </a:xfrm>
          <a:prstGeom prst="rect">
            <a:avLst/>
          </a:prstGeom>
        </p:spPr>
      </p:pic>
      <p:sp>
        <p:nvSpPr>
          <p:cNvPr id="3" name="矩形 2"/>
          <p:cNvSpPr/>
          <p:nvPr/>
        </p:nvSpPr>
        <p:spPr>
          <a:xfrm>
            <a:off x="5882357" y="5171629"/>
            <a:ext cx="877163" cy="369332"/>
          </a:xfrm>
          <a:prstGeom prst="rect">
            <a:avLst/>
          </a:prstGeom>
        </p:spPr>
        <p:txBody>
          <a:bodyPr wrap="none">
            <a:spAutoFit/>
          </a:bodyPr>
          <a:lstStyle/>
          <a:p>
            <a:r>
              <a:rPr lang="zh-CN" altLang="zh-CN" dirty="0"/>
              <a:t>图</a:t>
            </a:r>
            <a:r>
              <a:rPr lang="en-US" altLang="zh-CN" dirty="0"/>
              <a:t>3-20</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en-US" altLang="zh-CN" sz="2800" dirty="0" smtClean="0">
                <a:solidFill>
                  <a:schemeClr val="accent2"/>
                </a:solidFill>
                <a:latin typeface="微软雅黑" panose="020B0503020204020204" pitchFamily="34" charset="-122"/>
                <a:ea typeface="微软雅黑" panose="020B0503020204020204" pitchFamily="34" charset="-122"/>
              </a:rPr>
              <a:t>.4.1Excel</a:t>
            </a:r>
            <a:r>
              <a:rPr lang="zh-CN" altLang="en-US" sz="2800" dirty="0" smtClean="0">
                <a:solidFill>
                  <a:schemeClr val="accent2"/>
                </a:solidFill>
                <a:latin typeface="微软雅黑" panose="020B0503020204020204" pitchFamily="34" charset="-122"/>
                <a:ea typeface="微软雅黑" panose="020B0503020204020204" pitchFamily="34" charset="-122"/>
              </a:rPr>
              <a:t>文件读取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913805" y="764704"/>
            <a:ext cx="8231783" cy="1200329"/>
          </a:xfrm>
          <a:prstGeom prst="rect">
            <a:avLst/>
          </a:prstGeom>
        </p:spPr>
        <p:txBody>
          <a:bodyPr wrap="square">
            <a:spAutoFit/>
          </a:bodyPr>
          <a:lstStyle/>
          <a:p>
            <a:r>
              <a:rPr lang="zh-CN" altLang="zh-CN" sz="2400" dirty="0"/>
              <a:t>读取</a:t>
            </a:r>
            <a:r>
              <a:rPr lang="en-US" altLang="zh-CN" sz="2400" dirty="0"/>
              <a:t>Sheet2</a:t>
            </a:r>
            <a:r>
              <a:rPr lang="zh-CN" altLang="zh-CN" sz="2400" dirty="0"/>
              <a:t>里的数据，示例代码如下：</a:t>
            </a:r>
            <a:endParaRPr lang="zh-CN" altLang="zh-CN" sz="2400" dirty="0"/>
          </a:p>
          <a:p>
            <a:r>
              <a:rPr lang="en-US" altLang="zh-CN" sz="2400" dirty="0"/>
              <a:t>data=</a:t>
            </a:r>
            <a:r>
              <a:rPr lang="en-US" altLang="zh-CN" sz="2400" dirty="0" err="1"/>
              <a:t>pd.read_excel</a:t>
            </a:r>
            <a:r>
              <a:rPr lang="en-US" altLang="zh-CN" sz="2400" dirty="0"/>
              <a:t>(path,'Sheet2')  #</a:t>
            </a:r>
            <a:r>
              <a:rPr lang="zh-CN" altLang="zh-CN" sz="2400" dirty="0"/>
              <a:t>读取</a:t>
            </a:r>
            <a:r>
              <a:rPr lang="en-US" altLang="zh-CN" sz="2400" dirty="0"/>
              <a:t>sheet</a:t>
            </a:r>
            <a:r>
              <a:rPr lang="zh-CN" altLang="zh-CN" sz="2400" dirty="0"/>
              <a:t>里面的数据</a:t>
            </a:r>
            <a:endParaRPr lang="zh-CN" altLang="zh-CN" sz="2400" dirty="0"/>
          </a:p>
          <a:p>
            <a:r>
              <a:rPr lang="zh-CN" altLang="zh-CN" sz="2400" dirty="0"/>
              <a:t>执行结果图</a:t>
            </a:r>
            <a:r>
              <a:rPr lang="en-US" altLang="zh-CN" sz="2400" dirty="0"/>
              <a:t>3-21</a:t>
            </a:r>
            <a:r>
              <a:rPr lang="zh-CN" altLang="zh-CN" sz="2400" dirty="0"/>
              <a:t>所示。</a:t>
            </a:r>
            <a:endParaRPr lang="zh-CN" altLang="zh-CN" sz="2400" dirty="0"/>
          </a:p>
        </p:txBody>
      </p:sp>
      <p:sp>
        <p:nvSpPr>
          <p:cNvPr id="3" name="矩形 2"/>
          <p:cNvSpPr/>
          <p:nvPr/>
        </p:nvSpPr>
        <p:spPr>
          <a:xfrm>
            <a:off x="5833285" y="5171629"/>
            <a:ext cx="877163" cy="369332"/>
          </a:xfrm>
          <a:prstGeom prst="rect">
            <a:avLst/>
          </a:prstGeom>
        </p:spPr>
        <p:txBody>
          <a:bodyPr wrap="none">
            <a:spAutoFit/>
          </a:bodyPr>
          <a:lstStyle/>
          <a:p>
            <a:r>
              <a:rPr lang="zh-CN" altLang="zh-CN" dirty="0"/>
              <a:t>图</a:t>
            </a:r>
            <a:r>
              <a:rPr lang="en-US" altLang="zh-CN" dirty="0"/>
              <a:t>3-21</a:t>
            </a:r>
            <a:endParaRPr lang="zh-CN" altLang="zh-CN" dirty="0"/>
          </a:p>
        </p:txBody>
      </p:sp>
      <p:pic>
        <p:nvPicPr>
          <p:cNvPr id="8" name="图片 7"/>
          <p:cNvPicPr/>
          <p:nvPr/>
        </p:nvPicPr>
        <p:blipFill>
          <a:blip r:embed="rId1" cstate="print"/>
          <a:stretch>
            <a:fillRect/>
          </a:stretch>
        </p:blipFill>
        <p:spPr>
          <a:xfrm>
            <a:off x="3578101" y="1903244"/>
            <a:ext cx="6264695" cy="310993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en-US" altLang="zh-CN" sz="2800" dirty="0" smtClean="0">
                <a:solidFill>
                  <a:schemeClr val="accent2"/>
                </a:solidFill>
                <a:latin typeface="微软雅黑" panose="020B0503020204020204" pitchFamily="34" charset="-122"/>
                <a:ea typeface="微软雅黑" panose="020B0503020204020204" pitchFamily="34" charset="-122"/>
              </a:rPr>
              <a:t>.4.1Excel</a:t>
            </a:r>
            <a:r>
              <a:rPr lang="zh-CN" altLang="en-US" sz="2800" dirty="0" smtClean="0">
                <a:solidFill>
                  <a:schemeClr val="accent2"/>
                </a:solidFill>
                <a:latin typeface="微软雅黑" panose="020B0503020204020204" pitchFamily="34" charset="-122"/>
                <a:ea typeface="微软雅黑" panose="020B0503020204020204" pitchFamily="34" charset="-122"/>
              </a:rPr>
              <a:t>文件读取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913805" y="764704"/>
            <a:ext cx="8231783" cy="1569660"/>
          </a:xfrm>
          <a:prstGeom prst="rect">
            <a:avLst/>
          </a:prstGeom>
        </p:spPr>
        <p:txBody>
          <a:bodyPr wrap="square">
            <a:spAutoFit/>
          </a:bodyPr>
          <a:lstStyle/>
          <a:p>
            <a:r>
              <a:rPr lang="zh-CN" altLang="zh-CN" sz="2400" dirty="0"/>
              <a:t>有时候数据表中没有设置字段，即无表头，读取格式示例代码如下：</a:t>
            </a:r>
            <a:endParaRPr lang="zh-CN" altLang="zh-CN" sz="2400" dirty="0"/>
          </a:p>
          <a:p>
            <a:r>
              <a:rPr lang="en-US" altLang="zh-CN" sz="2400" dirty="0" err="1"/>
              <a:t>dta</a:t>
            </a:r>
            <a:r>
              <a:rPr lang="en-US" altLang="zh-CN" sz="2400" dirty="0"/>
              <a:t>=</a:t>
            </a:r>
            <a:r>
              <a:rPr lang="en-US" altLang="zh-CN" sz="2400" dirty="0" err="1"/>
              <a:t>pd.read_excel</a:t>
            </a:r>
            <a:r>
              <a:rPr lang="en-US" altLang="zh-CN" sz="2400" dirty="0"/>
              <a:t>('dta.</a:t>
            </a:r>
            <a:r>
              <a:rPr lang="en-US" altLang="zh-CN" sz="2400" dirty="0" err="1"/>
              <a:t>xlsx</a:t>
            </a:r>
            <a:r>
              <a:rPr lang="en-US" altLang="zh-CN" sz="2400" dirty="0"/>
              <a:t>',header=None)  #</a:t>
            </a:r>
            <a:r>
              <a:rPr lang="zh-CN" altLang="zh-CN" sz="2400" dirty="0"/>
              <a:t>无表头</a:t>
            </a:r>
            <a:endParaRPr lang="zh-CN" altLang="zh-CN" sz="2400" dirty="0"/>
          </a:p>
          <a:p>
            <a:r>
              <a:rPr lang="zh-CN" altLang="zh-CN" sz="2400" dirty="0"/>
              <a:t>执行结果如图</a:t>
            </a:r>
            <a:r>
              <a:rPr lang="en-US" altLang="zh-CN" sz="2400" dirty="0"/>
              <a:t>3-22</a:t>
            </a:r>
            <a:r>
              <a:rPr lang="zh-CN" altLang="zh-CN" sz="2400" dirty="0"/>
              <a:t>所示。</a:t>
            </a:r>
            <a:endParaRPr lang="zh-CN" altLang="zh-CN" sz="2400" dirty="0"/>
          </a:p>
        </p:txBody>
      </p:sp>
      <p:sp>
        <p:nvSpPr>
          <p:cNvPr id="3" name="矩形 2"/>
          <p:cNvSpPr/>
          <p:nvPr/>
        </p:nvSpPr>
        <p:spPr>
          <a:xfrm>
            <a:off x="5833285" y="5171629"/>
            <a:ext cx="877163" cy="369332"/>
          </a:xfrm>
          <a:prstGeom prst="rect">
            <a:avLst/>
          </a:prstGeom>
        </p:spPr>
        <p:txBody>
          <a:bodyPr wrap="none">
            <a:spAutoFit/>
          </a:bodyPr>
          <a:lstStyle/>
          <a:p>
            <a:r>
              <a:rPr lang="zh-CN" altLang="zh-CN" dirty="0"/>
              <a:t>图</a:t>
            </a:r>
            <a:r>
              <a:rPr lang="en-US" altLang="zh-CN" dirty="0"/>
              <a:t>3-22</a:t>
            </a:r>
            <a:endParaRPr lang="zh-CN" altLang="zh-CN" dirty="0"/>
          </a:p>
        </p:txBody>
      </p:sp>
      <p:pic>
        <p:nvPicPr>
          <p:cNvPr id="9" name="图片 8"/>
          <p:cNvPicPr/>
          <p:nvPr/>
        </p:nvPicPr>
        <p:blipFill>
          <a:blip r:embed="rId1" cstate="print"/>
          <a:stretch>
            <a:fillRect/>
          </a:stretch>
        </p:blipFill>
        <p:spPr>
          <a:xfrm>
            <a:off x="3794126" y="2334365"/>
            <a:ext cx="5832648" cy="28372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en-US" altLang="zh-CN" sz="2800" dirty="0" smtClean="0">
                <a:solidFill>
                  <a:schemeClr val="accent2"/>
                </a:solidFill>
                <a:latin typeface="微软雅黑" panose="020B0503020204020204" pitchFamily="34" charset="-122"/>
                <a:ea typeface="微软雅黑" panose="020B0503020204020204" pitchFamily="34" charset="-122"/>
              </a:rPr>
              <a:t>.4.2TXT</a:t>
            </a:r>
            <a:r>
              <a:rPr lang="zh-CN" altLang="en-US" sz="2800" dirty="0" smtClean="0">
                <a:solidFill>
                  <a:schemeClr val="accent2"/>
                </a:solidFill>
                <a:latin typeface="微软雅黑" panose="020B0503020204020204" pitchFamily="34" charset="-122"/>
                <a:ea typeface="微软雅黑" panose="020B0503020204020204" pitchFamily="34" charset="-122"/>
              </a:rPr>
              <a:t>文件读取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913805" y="764704"/>
            <a:ext cx="8231783" cy="3046988"/>
          </a:xfrm>
          <a:prstGeom prst="rect">
            <a:avLst/>
          </a:prstGeom>
        </p:spPr>
        <p:txBody>
          <a:bodyPr wrap="square">
            <a:spAutoFit/>
          </a:bodyPr>
          <a:lstStyle/>
          <a:p>
            <a:r>
              <a:rPr lang="zh-CN" altLang="zh-CN" sz="2400" dirty="0"/>
              <a:t>通过</a:t>
            </a:r>
            <a:r>
              <a:rPr lang="en-US" altLang="zh-CN" sz="2400" dirty="0" err="1"/>
              <a:t>read_table</a:t>
            </a:r>
            <a:r>
              <a:rPr lang="en-US" altLang="zh-CN" sz="2400" dirty="0"/>
              <a:t>()</a:t>
            </a:r>
            <a:r>
              <a:rPr lang="zh-CN" altLang="zh-CN" sz="2400" dirty="0"/>
              <a:t>函数可以读取</a:t>
            </a:r>
            <a:r>
              <a:rPr lang="en-US" altLang="zh-CN" sz="2400" dirty="0"/>
              <a:t>TXT</a:t>
            </a:r>
            <a:r>
              <a:rPr lang="zh-CN" altLang="zh-CN" sz="2400" dirty="0"/>
              <a:t>文本数据。需要注意的是，</a:t>
            </a:r>
            <a:r>
              <a:rPr lang="en-US" altLang="zh-CN" sz="2400" dirty="0"/>
              <a:t>TXT</a:t>
            </a:r>
            <a:r>
              <a:rPr lang="zh-CN" altLang="zh-CN" sz="2400" dirty="0"/>
              <a:t>文本数据列之间会存在特殊字符作为分隔，常见的有</a:t>
            </a:r>
            <a:r>
              <a:rPr lang="en-US" altLang="zh-CN" sz="2400" dirty="0"/>
              <a:t>Tab</a:t>
            </a:r>
            <a:r>
              <a:rPr lang="zh-CN" altLang="zh-CN" sz="2400" dirty="0"/>
              <a:t>键、空格和逗号。同时还需注意有些文本数据文件是没有设置表头的。示例代码如下：</a:t>
            </a:r>
            <a:endParaRPr lang="zh-CN" altLang="zh-CN" sz="2400" dirty="0"/>
          </a:p>
          <a:p>
            <a:r>
              <a:rPr lang="en-US" altLang="zh-CN" sz="2400" dirty="0"/>
              <a:t>import pandas as </a:t>
            </a:r>
            <a:r>
              <a:rPr lang="en-US" altLang="zh-CN" sz="2400" dirty="0" err="1"/>
              <a:t>pd</a:t>
            </a:r>
            <a:endParaRPr lang="zh-CN" altLang="zh-CN" sz="2400" dirty="0"/>
          </a:p>
          <a:p>
            <a:r>
              <a:rPr lang="en-US" altLang="zh-CN" sz="2400" dirty="0"/>
              <a:t>dta1=</a:t>
            </a:r>
            <a:r>
              <a:rPr lang="en-US" altLang="zh-CN" sz="2400" dirty="0" err="1"/>
              <a:t>pd.read_table</a:t>
            </a:r>
            <a:r>
              <a:rPr lang="en-US" altLang="zh-CN" sz="2400" dirty="0"/>
              <a:t>('txt1.txt',header=None)  #</a:t>
            </a:r>
            <a:r>
              <a:rPr lang="zh-CN" altLang="zh-CN" sz="2400" dirty="0"/>
              <a:t>分隔默认为</a:t>
            </a:r>
            <a:r>
              <a:rPr lang="en-US" altLang="zh-CN" sz="2400" dirty="0"/>
              <a:t>Tab</a:t>
            </a:r>
            <a:r>
              <a:rPr lang="zh-CN" altLang="zh-CN" sz="2400" dirty="0"/>
              <a:t>键，设置无表头。</a:t>
            </a:r>
            <a:endParaRPr lang="zh-CN" altLang="zh-CN" sz="2400" dirty="0"/>
          </a:p>
          <a:p>
            <a:r>
              <a:rPr lang="zh-CN" altLang="zh-CN" sz="2400" dirty="0"/>
              <a:t>执行结果如图</a:t>
            </a:r>
            <a:r>
              <a:rPr lang="en-US" altLang="zh-CN" sz="2400" dirty="0"/>
              <a:t>3-23</a:t>
            </a:r>
            <a:r>
              <a:rPr lang="zh-CN" altLang="zh-CN" sz="2400" dirty="0"/>
              <a:t>所示。</a:t>
            </a: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en-US" altLang="zh-CN" sz="2800" dirty="0" smtClean="0">
                <a:solidFill>
                  <a:schemeClr val="accent2"/>
                </a:solidFill>
                <a:latin typeface="微软雅黑" panose="020B0503020204020204" pitchFamily="34" charset="-122"/>
                <a:ea typeface="微软雅黑" panose="020B0503020204020204" pitchFamily="34" charset="-122"/>
              </a:rPr>
              <a:t>.4.2TXT</a:t>
            </a:r>
            <a:r>
              <a:rPr lang="zh-CN" altLang="en-US" sz="2800" dirty="0" smtClean="0">
                <a:solidFill>
                  <a:schemeClr val="accent2"/>
                </a:solidFill>
                <a:latin typeface="微软雅黑" panose="020B0503020204020204" pitchFamily="34" charset="-122"/>
                <a:ea typeface="微软雅黑" panose="020B0503020204020204" pitchFamily="34" charset="-122"/>
              </a:rPr>
              <a:t>文件读取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pic>
        <p:nvPicPr>
          <p:cNvPr id="7" name="图片 6"/>
          <p:cNvPicPr/>
          <p:nvPr/>
        </p:nvPicPr>
        <p:blipFill>
          <a:blip r:embed="rId1" cstate="print"/>
          <a:stretch>
            <a:fillRect/>
          </a:stretch>
        </p:blipFill>
        <p:spPr>
          <a:xfrm>
            <a:off x="1375585" y="567839"/>
            <a:ext cx="4457700" cy="3371850"/>
          </a:xfrm>
          <a:prstGeom prst="rect">
            <a:avLst/>
          </a:prstGeom>
        </p:spPr>
      </p:pic>
      <p:sp>
        <p:nvSpPr>
          <p:cNvPr id="4" name="矩形 3"/>
          <p:cNvSpPr/>
          <p:nvPr/>
        </p:nvSpPr>
        <p:spPr>
          <a:xfrm>
            <a:off x="3290069" y="3954126"/>
            <a:ext cx="877163" cy="369332"/>
          </a:xfrm>
          <a:prstGeom prst="rect">
            <a:avLst/>
          </a:prstGeom>
        </p:spPr>
        <p:txBody>
          <a:bodyPr wrap="none">
            <a:spAutoFit/>
          </a:bodyPr>
          <a:lstStyle/>
          <a:p>
            <a:r>
              <a:rPr lang="zh-CN" altLang="zh-CN" dirty="0"/>
              <a:t>图</a:t>
            </a:r>
            <a:r>
              <a:rPr lang="en-US" altLang="zh-CN" dirty="0"/>
              <a:t>3-23</a:t>
            </a:r>
            <a:endParaRPr lang="zh-CN" altLang="zh-CN" dirty="0"/>
          </a:p>
        </p:txBody>
      </p:sp>
      <p:sp>
        <p:nvSpPr>
          <p:cNvPr id="5" name="矩形 4"/>
          <p:cNvSpPr/>
          <p:nvPr/>
        </p:nvSpPr>
        <p:spPr>
          <a:xfrm>
            <a:off x="5833285" y="570748"/>
            <a:ext cx="6096000" cy="1200329"/>
          </a:xfrm>
          <a:prstGeom prst="rect">
            <a:avLst/>
          </a:prstGeom>
        </p:spPr>
        <p:txBody>
          <a:bodyPr>
            <a:spAutoFit/>
          </a:bodyPr>
          <a:lstStyle/>
          <a:p>
            <a:r>
              <a:rPr lang="en-US" altLang="zh-CN" sz="2400" dirty="0"/>
              <a:t>dta2=</a:t>
            </a:r>
            <a:r>
              <a:rPr lang="en-US" altLang="zh-CN" sz="2400" dirty="0" err="1"/>
              <a:t>pd.read_table</a:t>
            </a:r>
            <a:r>
              <a:rPr lang="en-US" altLang="zh-CN" sz="2400" dirty="0"/>
              <a:t>('txt2.txt',sep='\s+')              #</a:t>
            </a:r>
            <a:r>
              <a:rPr lang="zh-CN" altLang="zh-CN" sz="2400" dirty="0"/>
              <a:t>分隔为空格，带表头</a:t>
            </a:r>
            <a:endParaRPr lang="zh-CN" altLang="zh-CN" sz="2400" dirty="0"/>
          </a:p>
          <a:p>
            <a:r>
              <a:rPr lang="zh-CN" altLang="zh-CN" sz="2400" dirty="0"/>
              <a:t>执行结果如图</a:t>
            </a:r>
            <a:r>
              <a:rPr lang="en-US" altLang="zh-CN" sz="2400" dirty="0"/>
              <a:t>3-24</a:t>
            </a:r>
            <a:r>
              <a:rPr lang="zh-CN" altLang="zh-CN" sz="2400" dirty="0"/>
              <a:t>所示。</a:t>
            </a:r>
            <a:endParaRPr lang="zh-CN" altLang="zh-CN" sz="2400" dirty="0"/>
          </a:p>
        </p:txBody>
      </p:sp>
      <p:pic>
        <p:nvPicPr>
          <p:cNvPr id="10" name="图片 9"/>
          <p:cNvPicPr/>
          <p:nvPr/>
        </p:nvPicPr>
        <p:blipFill>
          <a:blip r:embed="rId2" cstate="print"/>
          <a:stretch>
            <a:fillRect/>
          </a:stretch>
        </p:blipFill>
        <p:spPr>
          <a:xfrm>
            <a:off x="6271866" y="1771077"/>
            <a:ext cx="5443139" cy="3400552"/>
          </a:xfrm>
          <a:prstGeom prst="rect">
            <a:avLst/>
          </a:prstGeom>
        </p:spPr>
      </p:pic>
      <p:sp>
        <p:nvSpPr>
          <p:cNvPr id="6" name="矩形 5"/>
          <p:cNvSpPr/>
          <p:nvPr/>
        </p:nvSpPr>
        <p:spPr>
          <a:xfrm>
            <a:off x="8162598" y="5200815"/>
            <a:ext cx="877163" cy="369332"/>
          </a:xfrm>
          <a:prstGeom prst="rect">
            <a:avLst/>
          </a:prstGeom>
        </p:spPr>
        <p:txBody>
          <a:bodyPr wrap="none">
            <a:spAutoFit/>
          </a:bodyPr>
          <a:lstStyle/>
          <a:p>
            <a:r>
              <a:rPr lang="zh-CN" altLang="zh-CN" dirty="0"/>
              <a:t>图</a:t>
            </a:r>
            <a:r>
              <a:rPr lang="en-US" altLang="zh-CN" dirty="0"/>
              <a:t>3-24</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en-US" altLang="zh-CN" sz="2800" dirty="0" smtClean="0">
                <a:solidFill>
                  <a:schemeClr val="accent2"/>
                </a:solidFill>
                <a:latin typeface="微软雅黑" panose="020B0503020204020204" pitchFamily="34" charset="-122"/>
                <a:ea typeface="微软雅黑" panose="020B0503020204020204" pitchFamily="34" charset="-122"/>
              </a:rPr>
              <a:t>.4.2TXT</a:t>
            </a:r>
            <a:r>
              <a:rPr lang="zh-CN" altLang="en-US" sz="2800" dirty="0" smtClean="0">
                <a:solidFill>
                  <a:schemeClr val="accent2"/>
                </a:solidFill>
                <a:latin typeface="微软雅黑" panose="020B0503020204020204" pitchFamily="34" charset="-122"/>
                <a:ea typeface="微软雅黑" panose="020B0503020204020204" pitchFamily="34" charset="-122"/>
              </a:rPr>
              <a:t>文件读取</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1057821" y="567839"/>
            <a:ext cx="8087767" cy="1384995"/>
          </a:xfrm>
          <a:prstGeom prst="rect">
            <a:avLst/>
          </a:prstGeom>
        </p:spPr>
        <p:txBody>
          <a:bodyPr wrap="square">
            <a:spAutoFit/>
          </a:bodyPr>
          <a:lstStyle/>
          <a:p>
            <a:r>
              <a:rPr lang="en-US" altLang="zh-CN" sz="2800" dirty="0"/>
              <a:t>dta3=</a:t>
            </a:r>
            <a:r>
              <a:rPr lang="en-US" altLang="zh-CN" sz="2800" dirty="0" err="1"/>
              <a:t>pd.read_table</a:t>
            </a:r>
            <a:r>
              <a:rPr lang="en-US" altLang="zh-CN" sz="2800" dirty="0"/>
              <a:t>('txt3.txt',sep=',',header=None)  #</a:t>
            </a:r>
            <a:r>
              <a:rPr lang="zh-CN" altLang="zh-CN" sz="2800" dirty="0"/>
              <a:t>分隔为逗号，设置无表头</a:t>
            </a:r>
            <a:endParaRPr lang="zh-CN" altLang="zh-CN" sz="2800" dirty="0"/>
          </a:p>
          <a:p>
            <a:r>
              <a:rPr lang="zh-CN" altLang="zh-CN" sz="2800" dirty="0"/>
              <a:t>执行结果如图</a:t>
            </a:r>
            <a:r>
              <a:rPr lang="en-US" altLang="zh-CN" sz="2800" dirty="0"/>
              <a:t>3-25</a:t>
            </a:r>
            <a:r>
              <a:rPr lang="zh-CN" altLang="zh-CN" sz="2800" dirty="0"/>
              <a:t>所示。</a:t>
            </a:r>
            <a:endParaRPr lang="zh-CN" altLang="zh-CN" sz="2800" dirty="0"/>
          </a:p>
        </p:txBody>
      </p:sp>
      <p:pic>
        <p:nvPicPr>
          <p:cNvPr id="11" name="图片 10"/>
          <p:cNvPicPr/>
          <p:nvPr/>
        </p:nvPicPr>
        <p:blipFill>
          <a:blip r:embed="rId1" cstate="print"/>
          <a:stretch>
            <a:fillRect/>
          </a:stretch>
        </p:blipFill>
        <p:spPr>
          <a:xfrm>
            <a:off x="3434085" y="2095817"/>
            <a:ext cx="5184575" cy="3133383"/>
          </a:xfrm>
          <a:prstGeom prst="rect">
            <a:avLst/>
          </a:prstGeom>
        </p:spPr>
      </p:pic>
      <p:sp>
        <p:nvSpPr>
          <p:cNvPr id="3" name="矩形 2"/>
          <p:cNvSpPr/>
          <p:nvPr/>
        </p:nvSpPr>
        <p:spPr>
          <a:xfrm>
            <a:off x="5450309" y="5229200"/>
            <a:ext cx="877163" cy="369332"/>
          </a:xfrm>
          <a:prstGeom prst="rect">
            <a:avLst/>
          </a:prstGeom>
        </p:spPr>
        <p:txBody>
          <a:bodyPr wrap="none">
            <a:spAutoFit/>
          </a:bodyPr>
          <a:lstStyle/>
          <a:p>
            <a:r>
              <a:rPr lang="zh-CN" altLang="zh-CN" dirty="0"/>
              <a:t>图</a:t>
            </a:r>
            <a:r>
              <a:rPr lang="en-US" altLang="zh-CN" dirty="0"/>
              <a:t>3-25</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en-US" altLang="zh-CN" sz="2800" dirty="0" smtClean="0">
                <a:solidFill>
                  <a:schemeClr val="accent2"/>
                </a:solidFill>
                <a:latin typeface="微软雅黑" panose="020B0503020204020204" pitchFamily="34" charset="-122"/>
                <a:ea typeface="微软雅黑" panose="020B0503020204020204" pitchFamily="34" charset="-122"/>
              </a:rPr>
              <a:t>.5</a:t>
            </a:r>
            <a:r>
              <a:rPr lang="zh-CN" altLang="en-US" sz="2800" dirty="0" smtClean="0">
                <a:solidFill>
                  <a:schemeClr val="accent2"/>
                </a:solidFill>
                <a:latin typeface="微软雅黑" panose="020B0503020204020204" pitchFamily="34" charset="-122"/>
                <a:ea typeface="微软雅黑" panose="020B0503020204020204" pitchFamily="34" charset="-122"/>
              </a:rPr>
              <a:t>滚动</a:t>
            </a:r>
            <a:r>
              <a:rPr lang="zh-CN" altLang="en-US" sz="2800" dirty="0" smtClean="0">
                <a:solidFill>
                  <a:schemeClr val="accent2"/>
                </a:solidFill>
                <a:latin typeface="微软雅黑" panose="020B0503020204020204" pitchFamily="34" charset="-122"/>
                <a:ea typeface="微软雅黑" panose="020B0503020204020204" pitchFamily="34" charset="-122"/>
              </a:rPr>
              <a:t>计算函数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endParaRPr lang="zh-CN" altLang="en-US" dirty="0">
              <a:solidFill>
                <a:schemeClr val="accent2"/>
              </a:solidFill>
            </a:endParaRPr>
          </a:p>
        </p:txBody>
      </p:sp>
      <p:sp>
        <p:nvSpPr>
          <p:cNvPr id="2" name="矩形 1"/>
          <p:cNvSpPr/>
          <p:nvPr/>
        </p:nvSpPr>
        <p:spPr>
          <a:xfrm>
            <a:off x="1057821" y="567839"/>
            <a:ext cx="8087767" cy="4154984"/>
          </a:xfrm>
          <a:prstGeom prst="rect">
            <a:avLst/>
          </a:prstGeom>
        </p:spPr>
        <p:txBody>
          <a:bodyPr wrap="square">
            <a:spAutoFit/>
          </a:bodyPr>
          <a:lstStyle/>
          <a:p>
            <a:r>
              <a:rPr lang="zh-CN" altLang="zh-CN" sz="2400" dirty="0"/>
              <a:t>常用的滚动计算函数有滚动求和</a:t>
            </a:r>
            <a:r>
              <a:rPr lang="en-US" altLang="zh-CN" sz="2400" dirty="0" err="1"/>
              <a:t>rolling_sum</a:t>
            </a:r>
            <a:r>
              <a:rPr lang="en-US" altLang="zh-CN" sz="2400" dirty="0"/>
              <a:t>()</a:t>
            </a:r>
            <a:r>
              <a:rPr lang="zh-CN" altLang="zh-CN" sz="2400" dirty="0"/>
              <a:t>、求平均值</a:t>
            </a:r>
            <a:r>
              <a:rPr lang="en-US" altLang="zh-CN" sz="2400" dirty="0" err="1"/>
              <a:t>rolling_mean</a:t>
            </a:r>
            <a:r>
              <a:rPr lang="en-US" altLang="zh-CN" sz="2400" dirty="0"/>
              <a:t>()</a:t>
            </a:r>
            <a:r>
              <a:rPr lang="zh-CN" altLang="zh-CN" sz="2400" dirty="0"/>
              <a:t>、求最大值</a:t>
            </a:r>
            <a:r>
              <a:rPr lang="en-US" altLang="zh-CN" sz="2400" dirty="0" err="1"/>
              <a:t>rolling_max</a:t>
            </a:r>
            <a:r>
              <a:rPr lang="en-US" altLang="zh-CN" sz="2400" dirty="0"/>
              <a:t>()</a:t>
            </a:r>
            <a:r>
              <a:rPr lang="zh-CN" altLang="zh-CN" sz="2400" dirty="0"/>
              <a:t>、求最小值</a:t>
            </a:r>
            <a:r>
              <a:rPr lang="en-US" altLang="zh-CN" sz="2400" dirty="0" err="1"/>
              <a:t>rolling_min</a:t>
            </a:r>
            <a:r>
              <a:rPr lang="en-US" altLang="zh-CN" sz="2400" dirty="0"/>
              <a:t>()</a:t>
            </a:r>
            <a:r>
              <a:rPr lang="zh-CN" altLang="zh-CN" sz="2400" dirty="0"/>
              <a:t>等。滚动计算函数在金融数据处理中应用非常广泛，比如移动平均价、移动平均量等计算。下面我们对这几个函数进行详细介绍</a:t>
            </a:r>
            <a:r>
              <a:rPr lang="zh-CN" altLang="zh-CN" sz="2400" dirty="0" smtClean="0"/>
              <a:t>。</a:t>
            </a:r>
            <a:endParaRPr lang="en-US" altLang="zh-CN" sz="2400" dirty="0" smtClean="0"/>
          </a:p>
          <a:p>
            <a:endParaRPr lang="en-US" altLang="zh-CN" sz="2400" dirty="0" smtClean="0"/>
          </a:p>
          <a:p>
            <a:r>
              <a:rPr lang="zh-CN" altLang="zh-CN" sz="2400" dirty="0"/>
              <a:t>滚动求平均值函数的调用形式为：</a:t>
            </a:r>
            <a:r>
              <a:rPr lang="en-US" altLang="zh-CN" sz="2400" dirty="0" err="1"/>
              <a:t>rolling_mean</a:t>
            </a:r>
            <a:r>
              <a:rPr lang="en-US" altLang="zh-CN" sz="2400" dirty="0"/>
              <a:t>(P,N)</a:t>
            </a:r>
            <a:r>
              <a:rPr lang="zh-CN" altLang="zh-CN" sz="2400" dirty="0"/>
              <a:t>，其中</a:t>
            </a:r>
            <a:r>
              <a:rPr lang="en-US" altLang="zh-CN" sz="2400" dirty="0"/>
              <a:t>P</a:t>
            </a:r>
            <a:r>
              <a:rPr lang="zh-CN" altLang="zh-CN" sz="2400" dirty="0"/>
              <a:t>为待求的数据列，</a:t>
            </a:r>
            <a:r>
              <a:rPr lang="en-US" altLang="zh-CN" sz="2400" dirty="0"/>
              <a:t>N</a:t>
            </a:r>
            <a:r>
              <a:rPr lang="zh-CN" altLang="zh-CN" sz="2400" dirty="0"/>
              <a:t>为滚动计算的长度。这里</a:t>
            </a:r>
            <a:r>
              <a:rPr lang="en-US" altLang="zh-CN" sz="2400" dirty="0"/>
              <a:t>P</a:t>
            </a:r>
            <a:r>
              <a:rPr lang="zh-CN" altLang="zh-CN" sz="2400" dirty="0"/>
              <a:t>可以是</a:t>
            </a:r>
            <a:r>
              <a:rPr lang="en-US" altLang="zh-CN" sz="2400" dirty="0" err="1"/>
              <a:t>Numpy</a:t>
            </a:r>
            <a:r>
              <a:rPr lang="zh-CN" altLang="zh-CN" sz="2400" dirty="0"/>
              <a:t>数组或者序列数据结构，但是不能是列表或者元组，示例代码如下：</a:t>
            </a:r>
            <a:endParaRPr lang="zh-CN" altLang="zh-CN" sz="2400" dirty="0"/>
          </a:p>
          <a:p>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3.5</a:t>
            </a:r>
            <a:r>
              <a:rPr lang="zh-CN" altLang="en-US" sz="2800" dirty="0" smtClean="0">
                <a:solidFill>
                  <a:schemeClr val="accent2"/>
                </a:solidFill>
                <a:latin typeface="微软雅黑" panose="020B0503020204020204" pitchFamily="34" charset="-122"/>
                <a:ea typeface="微软雅黑" panose="020B0503020204020204" pitchFamily="34" charset="-122"/>
              </a:rPr>
              <a:t>滚动</a:t>
            </a:r>
            <a:r>
              <a:rPr lang="zh-CN" altLang="en-US" sz="2800" dirty="0" smtClean="0">
                <a:solidFill>
                  <a:schemeClr val="accent2"/>
                </a:solidFill>
                <a:latin typeface="微软雅黑" panose="020B0503020204020204" pitchFamily="34" charset="-122"/>
                <a:ea typeface="微软雅黑" panose="020B0503020204020204" pitchFamily="34" charset="-122"/>
              </a:rPr>
              <a:t>计算函数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3" name="矩形 2"/>
          <p:cNvSpPr/>
          <p:nvPr/>
        </p:nvSpPr>
        <p:spPr>
          <a:xfrm>
            <a:off x="1057822" y="567839"/>
            <a:ext cx="6624736" cy="4893647"/>
          </a:xfrm>
          <a:prstGeom prst="rect">
            <a:avLst/>
          </a:prstGeom>
        </p:spPr>
        <p:txBody>
          <a:bodyPr wrap="square">
            <a:spAutoFit/>
          </a:bodyPr>
          <a:lstStyle/>
          <a:p>
            <a:r>
              <a:rPr lang="en-US" altLang="zh-CN" sz="2400" dirty="0"/>
              <a:t>import pandas as </a:t>
            </a:r>
            <a:r>
              <a:rPr lang="en-US" altLang="zh-CN" sz="2400" dirty="0" err="1"/>
              <a:t>pd</a:t>
            </a:r>
            <a:endParaRPr lang="zh-CN" altLang="zh-CN" sz="2400" dirty="0"/>
          </a:p>
          <a:p>
            <a:r>
              <a:rPr lang="en-US" altLang="zh-CN" sz="2400" dirty="0"/>
              <a:t>import </a:t>
            </a:r>
            <a:r>
              <a:rPr lang="en-US" altLang="zh-CN" sz="2400" dirty="0" err="1"/>
              <a:t>numpy</a:t>
            </a:r>
            <a:r>
              <a:rPr lang="en-US" altLang="zh-CN" sz="2400" dirty="0"/>
              <a:t> as </a:t>
            </a:r>
            <a:r>
              <a:rPr lang="en-US" altLang="zh-CN" sz="2400" dirty="0" err="1"/>
              <a:t>np</a:t>
            </a:r>
            <a:endParaRPr lang="zh-CN" altLang="zh-CN" sz="2400" dirty="0"/>
          </a:p>
          <a:p>
            <a:r>
              <a:rPr lang="en-US" altLang="zh-CN" sz="2400" dirty="0"/>
              <a:t>L=[1,2,3,4,5,6,7,8,9,10,11,12,13,14,15]  #</a:t>
            </a:r>
            <a:r>
              <a:rPr lang="zh-CN" altLang="zh-CN" sz="2400" dirty="0"/>
              <a:t>列表</a:t>
            </a:r>
            <a:endParaRPr lang="zh-CN" altLang="zh-CN" sz="2400" dirty="0"/>
          </a:p>
          <a:p>
            <a:r>
              <a:rPr lang="en-US" altLang="zh-CN" sz="2400" dirty="0"/>
              <a:t>T=(1,2,3,4,5,6,7,8,9,10,11,12,13,14,15)  #</a:t>
            </a:r>
            <a:r>
              <a:rPr lang="zh-CN" altLang="zh-CN" sz="2400" dirty="0"/>
              <a:t>元组</a:t>
            </a:r>
            <a:endParaRPr lang="zh-CN" altLang="zh-CN" sz="2400" dirty="0"/>
          </a:p>
          <a:p>
            <a:r>
              <a:rPr lang="en-US" altLang="zh-CN" sz="2400" dirty="0"/>
              <a:t>A=</a:t>
            </a:r>
            <a:r>
              <a:rPr lang="en-US" altLang="zh-CN" sz="2400" dirty="0" err="1"/>
              <a:t>np.array</a:t>
            </a:r>
            <a:r>
              <a:rPr lang="en-US" altLang="zh-CN" sz="2400" dirty="0"/>
              <a:t>(L)                      #</a:t>
            </a:r>
            <a:r>
              <a:rPr lang="zh-CN" altLang="zh-CN" sz="2400" dirty="0"/>
              <a:t>将列表</a:t>
            </a:r>
            <a:r>
              <a:rPr lang="en-US" altLang="zh-CN" sz="2400" dirty="0"/>
              <a:t>L</a:t>
            </a:r>
            <a:r>
              <a:rPr lang="zh-CN" altLang="zh-CN" sz="2400" dirty="0"/>
              <a:t>转换为数组，赋给变量</a:t>
            </a:r>
            <a:r>
              <a:rPr lang="en-US" altLang="zh-CN" sz="2400" dirty="0"/>
              <a:t>A</a:t>
            </a:r>
            <a:endParaRPr lang="zh-CN" altLang="zh-CN" sz="2400" dirty="0"/>
          </a:p>
          <a:p>
            <a:r>
              <a:rPr lang="en-US" altLang="zh-CN" sz="2400" dirty="0"/>
              <a:t>S=</a:t>
            </a:r>
            <a:r>
              <a:rPr lang="en-US" altLang="zh-CN" sz="2400" dirty="0" err="1"/>
              <a:t>pd.Series</a:t>
            </a:r>
            <a:r>
              <a:rPr lang="en-US" altLang="zh-CN" sz="2400" dirty="0"/>
              <a:t>(L)                      #</a:t>
            </a:r>
            <a:r>
              <a:rPr lang="zh-CN" altLang="zh-CN" sz="2400" dirty="0"/>
              <a:t>将列表</a:t>
            </a:r>
            <a:r>
              <a:rPr lang="en-US" altLang="zh-CN" sz="2400" dirty="0"/>
              <a:t>L</a:t>
            </a:r>
            <a:r>
              <a:rPr lang="zh-CN" altLang="zh-CN" sz="2400" dirty="0"/>
              <a:t>转换为序列，赋给变量</a:t>
            </a:r>
            <a:r>
              <a:rPr lang="en-US" altLang="zh-CN" sz="2400" dirty="0"/>
              <a:t>S</a:t>
            </a:r>
            <a:endParaRPr lang="zh-CN" altLang="zh-CN" sz="2400" dirty="0"/>
          </a:p>
          <a:p>
            <a:r>
              <a:rPr lang="en-US" altLang="zh-CN" sz="2400" dirty="0"/>
              <a:t>#</a:t>
            </a:r>
            <a:r>
              <a:rPr lang="en-US" altLang="zh-CN" sz="2400" dirty="0" err="1"/>
              <a:t>avg_L</a:t>
            </a:r>
            <a:r>
              <a:rPr lang="en-US" altLang="zh-CN" sz="2400" dirty="0"/>
              <a:t>=</a:t>
            </a:r>
            <a:r>
              <a:rPr lang="en-US" altLang="zh-CN" sz="2400" dirty="0" err="1"/>
              <a:t>pd.rolling_mean</a:t>
            </a:r>
            <a:r>
              <a:rPr lang="en-US" altLang="zh-CN" sz="2400" dirty="0"/>
              <a:t>(L,10)   #</a:t>
            </a:r>
            <a:r>
              <a:rPr lang="zh-CN" altLang="zh-CN" sz="2400" dirty="0"/>
              <a:t>报错</a:t>
            </a:r>
            <a:endParaRPr lang="zh-CN" altLang="zh-CN" sz="2400" dirty="0"/>
          </a:p>
          <a:p>
            <a:r>
              <a:rPr lang="en-US" altLang="zh-CN" sz="2400" dirty="0"/>
              <a:t>#</a:t>
            </a:r>
            <a:r>
              <a:rPr lang="en-US" altLang="zh-CN" sz="2400" dirty="0" err="1"/>
              <a:t>avg_T</a:t>
            </a:r>
            <a:r>
              <a:rPr lang="en-US" altLang="zh-CN" sz="2400" dirty="0"/>
              <a:t>=</a:t>
            </a:r>
            <a:r>
              <a:rPr lang="en-US" altLang="zh-CN" sz="2400" dirty="0" err="1"/>
              <a:t>pd.rolling_mean</a:t>
            </a:r>
            <a:r>
              <a:rPr lang="en-US" altLang="zh-CN" sz="2400" dirty="0"/>
              <a:t>(T,10)   #</a:t>
            </a:r>
            <a:r>
              <a:rPr lang="zh-CN" altLang="zh-CN" sz="2400" dirty="0"/>
              <a:t>报错</a:t>
            </a:r>
            <a:endParaRPr lang="zh-CN" altLang="zh-CN" sz="2400" dirty="0"/>
          </a:p>
          <a:p>
            <a:r>
              <a:rPr lang="en-US" altLang="zh-CN" sz="2400" dirty="0" err="1"/>
              <a:t>avg_S</a:t>
            </a:r>
            <a:r>
              <a:rPr lang="en-US" altLang="zh-CN" sz="2400" dirty="0"/>
              <a:t>=</a:t>
            </a:r>
            <a:r>
              <a:rPr lang="en-US" altLang="zh-CN" sz="2400" dirty="0" err="1"/>
              <a:t>pd.rolling_mean</a:t>
            </a:r>
            <a:r>
              <a:rPr lang="en-US" altLang="zh-CN" sz="2400" dirty="0"/>
              <a:t>(S,10)</a:t>
            </a:r>
            <a:endParaRPr lang="zh-CN" altLang="zh-CN" sz="2400" dirty="0"/>
          </a:p>
          <a:p>
            <a:r>
              <a:rPr lang="en-US" altLang="zh-CN" sz="2400" dirty="0" err="1"/>
              <a:t>avg_A</a:t>
            </a:r>
            <a:r>
              <a:rPr lang="en-US" altLang="zh-CN" sz="2400" dirty="0"/>
              <a:t>=</a:t>
            </a:r>
            <a:r>
              <a:rPr lang="en-US" altLang="zh-CN" sz="2400" dirty="0" err="1"/>
              <a:t>pd.rolling_mean</a:t>
            </a:r>
            <a:r>
              <a:rPr lang="en-US" altLang="zh-CN" sz="2400" dirty="0"/>
              <a:t>(A,10)</a:t>
            </a:r>
            <a:endParaRPr lang="zh-CN" altLang="zh-CN" sz="2400" dirty="0"/>
          </a:p>
          <a:p>
            <a:r>
              <a:rPr lang="zh-CN" altLang="zh-CN" sz="2400" dirty="0"/>
              <a:t>执行结果如图</a:t>
            </a:r>
            <a:r>
              <a:rPr lang="en-US" altLang="zh-CN" sz="2400" dirty="0"/>
              <a:t>3-26</a:t>
            </a:r>
            <a:r>
              <a:rPr lang="zh-CN" altLang="zh-CN" sz="2400" dirty="0"/>
              <a:t>所示。</a:t>
            </a:r>
            <a:endParaRPr lang="zh-CN" altLang="zh-CN" sz="2400" dirty="0"/>
          </a:p>
        </p:txBody>
      </p:sp>
      <p:pic>
        <p:nvPicPr>
          <p:cNvPr id="7" name="图片 6"/>
          <p:cNvPicPr/>
          <p:nvPr/>
        </p:nvPicPr>
        <p:blipFill>
          <a:blip r:embed="rId1" cstate="print"/>
          <a:stretch>
            <a:fillRect/>
          </a:stretch>
        </p:blipFill>
        <p:spPr>
          <a:xfrm>
            <a:off x="7682557" y="567839"/>
            <a:ext cx="3885565" cy="5009515"/>
          </a:xfrm>
          <a:prstGeom prst="rect">
            <a:avLst/>
          </a:prstGeom>
        </p:spPr>
      </p:pic>
      <p:sp>
        <p:nvSpPr>
          <p:cNvPr id="4" name="矩形 3"/>
          <p:cNvSpPr/>
          <p:nvPr/>
        </p:nvSpPr>
        <p:spPr>
          <a:xfrm>
            <a:off x="9145588" y="5606540"/>
            <a:ext cx="877163" cy="369332"/>
          </a:xfrm>
          <a:prstGeom prst="rect">
            <a:avLst/>
          </a:prstGeom>
        </p:spPr>
        <p:txBody>
          <a:bodyPr wrap="none">
            <a:spAutoFit/>
          </a:bodyPr>
          <a:lstStyle/>
          <a:p>
            <a:r>
              <a:rPr lang="zh-CN" altLang="zh-CN" dirty="0"/>
              <a:t>图</a:t>
            </a:r>
            <a:r>
              <a:rPr lang="en-US" altLang="zh-CN" dirty="0"/>
              <a:t>3-26</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en-US" altLang="zh-CN" sz="2800" dirty="0" smtClean="0">
                <a:solidFill>
                  <a:schemeClr val="accent2"/>
                </a:solidFill>
                <a:latin typeface="微软雅黑" panose="020B0503020204020204" pitchFamily="34" charset="-122"/>
                <a:ea typeface="微软雅黑" panose="020B0503020204020204" pitchFamily="34" charset="-122"/>
              </a:rPr>
              <a:t>.5</a:t>
            </a:r>
            <a:r>
              <a:rPr lang="zh-CN" altLang="en-US" sz="2800" dirty="0" smtClean="0">
                <a:solidFill>
                  <a:schemeClr val="accent2"/>
                </a:solidFill>
                <a:latin typeface="微软雅黑" panose="020B0503020204020204" pitchFamily="34" charset="-122"/>
                <a:ea typeface="微软雅黑" panose="020B0503020204020204" pitchFamily="34" charset="-122"/>
              </a:rPr>
              <a:t>滚动</a:t>
            </a:r>
            <a:r>
              <a:rPr lang="zh-CN" altLang="en-US" sz="2800" dirty="0" smtClean="0">
                <a:solidFill>
                  <a:schemeClr val="accent2"/>
                </a:solidFill>
                <a:latin typeface="微软雅黑" panose="020B0503020204020204" pitchFamily="34" charset="-122"/>
                <a:ea typeface="微软雅黑" panose="020B0503020204020204" pitchFamily="34" charset="-122"/>
              </a:rPr>
              <a:t>计算函数</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3" name="矩形 2"/>
          <p:cNvSpPr/>
          <p:nvPr/>
        </p:nvSpPr>
        <p:spPr>
          <a:xfrm>
            <a:off x="1057821" y="567839"/>
            <a:ext cx="10225135" cy="4524315"/>
          </a:xfrm>
          <a:prstGeom prst="rect">
            <a:avLst/>
          </a:prstGeom>
        </p:spPr>
        <p:txBody>
          <a:bodyPr wrap="square">
            <a:spAutoFit/>
          </a:bodyPr>
          <a:lstStyle/>
          <a:p>
            <a:r>
              <a:rPr lang="zh-CN" altLang="zh-CN" sz="2400" dirty="0"/>
              <a:t>其中输入的数据结构为</a:t>
            </a:r>
            <a:r>
              <a:rPr lang="en-US" altLang="zh-CN" sz="2400" dirty="0" err="1"/>
              <a:t>Numpy</a:t>
            </a:r>
            <a:r>
              <a:rPr lang="zh-CN" altLang="zh-CN" sz="2400" dirty="0"/>
              <a:t>数组，其返回结果也为</a:t>
            </a:r>
            <a:r>
              <a:rPr lang="en-US" altLang="zh-CN" sz="2400" dirty="0" err="1"/>
              <a:t>Numpy</a:t>
            </a:r>
            <a:r>
              <a:rPr lang="zh-CN" altLang="zh-CN" sz="2400" dirty="0"/>
              <a:t>数组；如果输入的数据结构为序列形式，其返回结果也为序列。从返回的结果可以看出，不足滚动计算周期的数据，返回结果均采用</a:t>
            </a:r>
            <a:r>
              <a:rPr lang="en-US" altLang="zh-CN" sz="2400" dirty="0"/>
              <a:t>nan</a:t>
            </a:r>
            <a:r>
              <a:rPr lang="zh-CN" altLang="zh-CN" sz="2400" dirty="0"/>
              <a:t>（空值）来表示，在应用的过程中需要注意把这些数据清洗掉。</a:t>
            </a:r>
            <a:endParaRPr lang="zh-CN" altLang="zh-CN" sz="2400" dirty="0"/>
          </a:p>
          <a:p>
            <a:r>
              <a:rPr lang="zh-CN" altLang="zh-CN" sz="2400" dirty="0"/>
              <a:t>同理还有滚动求和函数</a:t>
            </a:r>
            <a:r>
              <a:rPr lang="en-US" altLang="zh-CN" sz="2400" dirty="0" err="1"/>
              <a:t>rolling_sum</a:t>
            </a:r>
            <a:r>
              <a:rPr lang="en-US" altLang="zh-CN" sz="2400" dirty="0"/>
              <a:t>(P,N)</a:t>
            </a:r>
            <a:r>
              <a:rPr lang="zh-CN" altLang="zh-CN" sz="2400" dirty="0"/>
              <a:t>、滚动求最小值函数</a:t>
            </a:r>
            <a:r>
              <a:rPr lang="en-US" altLang="zh-CN" sz="2400" dirty="0" err="1"/>
              <a:t>rolling_min</a:t>
            </a:r>
            <a:r>
              <a:rPr lang="en-US" altLang="zh-CN" sz="2400" dirty="0"/>
              <a:t>(P,N)</a:t>
            </a:r>
            <a:r>
              <a:rPr lang="zh-CN" altLang="zh-CN" sz="2400" dirty="0"/>
              <a:t>和滚动求最大值函数</a:t>
            </a:r>
            <a:r>
              <a:rPr lang="en-US" altLang="zh-CN" sz="2400" dirty="0" err="1"/>
              <a:t>rolling_max</a:t>
            </a:r>
            <a:r>
              <a:rPr lang="en-US" altLang="zh-CN" sz="2400" dirty="0"/>
              <a:t>(P,N)</a:t>
            </a:r>
            <a:r>
              <a:rPr lang="zh-CN" altLang="zh-CN" sz="2400" dirty="0"/>
              <a:t>。示例代码如下：</a:t>
            </a:r>
            <a:endParaRPr lang="zh-CN" altLang="zh-CN" sz="2400" dirty="0"/>
          </a:p>
          <a:p>
            <a:r>
              <a:rPr lang="en-US" altLang="zh-CN" sz="2400" dirty="0" err="1"/>
              <a:t>sum_S</a:t>
            </a:r>
            <a:r>
              <a:rPr lang="en-US" altLang="zh-CN" sz="2400" dirty="0"/>
              <a:t>=</a:t>
            </a:r>
            <a:r>
              <a:rPr lang="en-US" altLang="zh-CN" sz="2400" dirty="0" err="1"/>
              <a:t>pd.rolling_sum</a:t>
            </a:r>
            <a:r>
              <a:rPr lang="en-US" altLang="zh-CN" sz="2400" dirty="0"/>
              <a:t>(S,10)</a:t>
            </a:r>
            <a:endParaRPr lang="zh-CN" altLang="zh-CN" sz="2400" dirty="0"/>
          </a:p>
          <a:p>
            <a:r>
              <a:rPr lang="en-US" altLang="zh-CN" sz="2400" dirty="0" err="1"/>
              <a:t>sum_A</a:t>
            </a:r>
            <a:r>
              <a:rPr lang="en-US" altLang="zh-CN" sz="2400" dirty="0"/>
              <a:t>=</a:t>
            </a:r>
            <a:r>
              <a:rPr lang="en-US" altLang="zh-CN" sz="2400" dirty="0" err="1"/>
              <a:t>pd.rolling_sum</a:t>
            </a:r>
            <a:r>
              <a:rPr lang="en-US" altLang="zh-CN" sz="2400" dirty="0"/>
              <a:t>(A,10)</a:t>
            </a:r>
            <a:endParaRPr lang="zh-CN" altLang="zh-CN" sz="2400" dirty="0"/>
          </a:p>
          <a:p>
            <a:r>
              <a:rPr lang="en-US" altLang="zh-CN" sz="2400" dirty="0" err="1"/>
              <a:t>Min_S</a:t>
            </a:r>
            <a:r>
              <a:rPr lang="en-US" altLang="zh-CN" sz="2400" dirty="0"/>
              <a:t>=</a:t>
            </a:r>
            <a:r>
              <a:rPr lang="en-US" altLang="zh-CN" sz="2400" dirty="0" err="1"/>
              <a:t>pd.rolling_min</a:t>
            </a:r>
            <a:r>
              <a:rPr lang="en-US" altLang="zh-CN" sz="2400" dirty="0"/>
              <a:t>(S,10)</a:t>
            </a:r>
            <a:endParaRPr lang="zh-CN" altLang="zh-CN" sz="2400" dirty="0"/>
          </a:p>
          <a:p>
            <a:r>
              <a:rPr lang="en-US" altLang="zh-CN" sz="2400" dirty="0" err="1"/>
              <a:t>Min_A</a:t>
            </a:r>
            <a:r>
              <a:rPr lang="en-US" altLang="zh-CN" sz="2400" dirty="0"/>
              <a:t>=</a:t>
            </a:r>
            <a:r>
              <a:rPr lang="en-US" altLang="zh-CN" sz="2400" dirty="0" err="1"/>
              <a:t>pd.rolling_min</a:t>
            </a:r>
            <a:r>
              <a:rPr lang="en-US" altLang="zh-CN" sz="2400" dirty="0"/>
              <a:t>(A,10)</a:t>
            </a:r>
            <a:endParaRPr lang="zh-CN" altLang="zh-CN" sz="2400" dirty="0"/>
          </a:p>
          <a:p>
            <a:r>
              <a:rPr lang="en-US" altLang="zh-CN" sz="2400" dirty="0" err="1"/>
              <a:t>Max_S</a:t>
            </a:r>
            <a:r>
              <a:rPr lang="en-US" altLang="zh-CN" sz="2400" dirty="0"/>
              <a:t>=</a:t>
            </a:r>
            <a:r>
              <a:rPr lang="en-US" altLang="zh-CN" sz="2400" dirty="0" err="1"/>
              <a:t>pd.rolling_max</a:t>
            </a:r>
            <a:r>
              <a:rPr lang="en-US" altLang="zh-CN" sz="2400" dirty="0"/>
              <a:t>(S,10)</a:t>
            </a:r>
            <a:endParaRPr lang="zh-CN" altLang="zh-CN" sz="2400" dirty="0"/>
          </a:p>
          <a:p>
            <a:r>
              <a:rPr lang="en-US" altLang="zh-CN" sz="2400" dirty="0" err="1"/>
              <a:t>Max_A</a:t>
            </a:r>
            <a:r>
              <a:rPr lang="en-US" altLang="zh-CN" sz="2400" dirty="0"/>
              <a:t>=</a:t>
            </a:r>
            <a:r>
              <a:rPr lang="en-US" altLang="zh-CN" sz="2400" dirty="0" err="1"/>
              <a:t>pd.rolling_max</a:t>
            </a:r>
            <a:r>
              <a:rPr lang="en-US" altLang="zh-CN" sz="2400" dirty="0"/>
              <a:t>(A,10)</a:t>
            </a:r>
            <a:endParaRPr lang="zh-CN" altLang="zh-CN" sz="2400" dirty="0"/>
          </a:p>
        </p:txBody>
      </p:sp>
      <p:sp>
        <p:nvSpPr>
          <p:cNvPr id="4" name="矩形 3"/>
          <p:cNvSpPr/>
          <p:nvPr/>
        </p:nvSpPr>
        <p:spPr>
          <a:xfrm>
            <a:off x="9145588" y="5606540"/>
            <a:ext cx="877163" cy="369332"/>
          </a:xfrm>
          <a:prstGeom prst="rect">
            <a:avLst/>
          </a:prstGeom>
        </p:spPr>
        <p:txBody>
          <a:bodyPr wrap="none">
            <a:spAutoFit/>
          </a:bodyPr>
          <a:lstStyle/>
          <a:p>
            <a:r>
              <a:rPr lang="zh-CN" altLang="zh-CN" dirty="0"/>
              <a:t>图</a:t>
            </a:r>
            <a:r>
              <a:rPr lang="en-US" altLang="zh-CN" dirty="0"/>
              <a:t>3-26</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a:t>
            </a:r>
            <a:r>
              <a:rPr lang="en-US" altLang="zh-CN" sz="2800" dirty="0" smtClean="0">
                <a:solidFill>
                  <a:schemeClr val="accent2"/>
                </a:solidFill>
                <a:latin typeface="微软雅黑" panose="020B0503020204020204" pitchFamily="34" charset="-122"/>
                <a:ea typeface="微软雅黑" panose="020B0503020204020204" pitchFamily="34" charset="-122"/>
              </a:rPr>
              <a:t>.2 </a:t>
            </a:r>
            <a:r>
              <a:rPr lang="zh-CN" altLang="en-US" sz="2800" dirty="0">
                <a:solidFill>
                  <a:schemeClr val="accent2"/>
                </a:solidFill>
                <a:latin typeface="微软雅黑" panose="020B0503020204020204" pitchFamily="34" charset="-122"/>
                <a:ea typeface="微软雅黑" panose="020B0503020204020204" pitchFamily="34" charset="-122"/>
              </a:rPr>
              <a:t>数据</a:t>
            </a:r>
            <a:r>
              <a:rPr lang="zh-CN" altLang="en-US" sz="2800" dirty="0" smtClean="0">
                <a:solidFill>
                  <a:schemeClr val="accent2"/>
                </a:solidFill>
                <a:latin typeface="微软雅黑" panose="020B0503020204020204" pitchFamily="34" charset="-122"/>
                <a:ea typeface="微软雅黑" panose="020B0503020204020204" pitchFamily="34" charset="-122"/>
              </a:rPr>
              <a:t>框</a:t>
            </a:r>
            <a:r>
              <a:rPr lang="zh-CN" altLang="en-US" sz="2800" dirty="0">
                <a:solidFill>
                  <a:schemeClr val="accent2"/>
                </a:solidFill>
                <a:latin typeface="微软雅黑" panose="020B0503020204020204" pitchFamily="34" charset="-122"/>
                <a:ea typeface="微软雅黑" panose="020B0503020204020204" pitchFamily="34" charset="-122"/>
              </a:rPr>
              <a:t>属性</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15" name="文本框 7"/>
          <p:cNvSpPr txBox="1">
            <a:spLocks noChangeArrowheads="1"/>
          </p:cNvSpPr>
          <p:nvPr/>
        </p:nvSpPr>
        <p:spPr bwMode="auto">
          <a:xfrm>
            <a:off x="895121" y="764704"/>
            <a:ext cx="10315828" cy="94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zh-CN" altLang="zh-CN" dirty="0"/>
              <a:t>数据框对象具有三个属性，分别为列名、索引和值。比如以上</a:t>
            </a:r>
            <a:r>
              <a:rPr lang="en-US" altLang="zh-CN" dirty="0"/>
              <a:t>3.3.1</a:t>
            </a:r>
            <a:r>
              <a:rPr lang="zh-CN" altLang="zh-CN" dirty="0"/>
              <a:t>定义的数据框</a:t>
            </a:r>
            <a:r>
              <a:rPr lang="en-US" altLang="zh-CN" dirty="0" err="1"/>
              <a:t>df</a:t>
            </a:r>
            <a:r>
              <a:rPr lang="zh-CN" altLang="zh-CN" dirty="0"/>
              <a:t>，可以通过以下示例程序获取并打印其属性结果。</a:t>
            </a:r>
            <a:endParaRPr lang="zh-CN" altLang="zh-CN" dirty="0"/>
          </a:p>
        </p:txBody>
      </p:sp>
      <p:sp>
        <p:nvSpPr>
          <p:cNvPr id="4" name="矩形 3"/>
          <p:cNvSpPr/>
          <p:nvPr/>
        </p:nvSpPr>
        <p:spPr>
          <a:xfrm>
            <a:off x="895121" y="1889880"/>
            <a:ext cx="4295615" cy="3139321"/>
          </a:xfrm>
          <a:prstGeom prst="rect">
            <a:avLst/>
          </a:prstGeom>
        </p:spPr>
        <p:txBody>
          <a:bodyPr wrap="square">
            <a:spAutoFit/>
          </a:bodyPr>
          <a:lstStyle/>
          <a:p>
            <a:r>
              <a:rPr lang="en-US" altLang="zh-CN" dirty="0"/>
              <a:t>print('columns= ')</a:t>
            </a:r>
            <a:endParaRPr lang="zh-CN" altLang="zh-CN" dirty="0"/>
          </a:p>
          <a:p>
            <a:r>
              <a:rPr lang="en-US" altLang="zh-CN" dirty="0"/>
              <a:t>print(</a:t>
            </a:r>
            <a:r>
              <a:rPr lang="en-US" altLang="zh-CN" dirty="0" err="1"/>
              <a:t>df.columns</a:t>
            </a:r>
            <a:r>
              <a:rPr lang="en-US" altLang="zh-CN" dirty="0"/>
              <a:t>)</a:t>
            </a:r>
            <a:endParaRPr lang="zh-CN" altLang="zh-CN" dirty="0"/>
          </a:p>
          <a:p>
            <a:r>
              <a:rPr lang="en-US" altLang="zh-CN" dirty="0"/>
              <a:t>print('-'*50)</a:t>
            </a:r>
            <a:endParaRPr lang="zh-CN" altLang="zh-CN" dirty="0"/>
          </a:p>
          <a:p>
            <a:r>
              <a:rPr lang="en-US" altLang="zh-CN" dirty="0"/>
              <a:t>print('index= ')</a:t>
            </a:r>
            <a:endParaRPr lang="zh-CN" altLang="zh-CN" dirty="0"/>
          </a:p>
          <a:p>
            <a:r>
              <a:rPr lang="en-US" altLang="zh-CN" dirty="0"/>
              <a:t>print(</a:t>
            </a:r>
            <a:r>
              <a:rPr lang="en-US" altLang="zh-CN" dirty="0" err="1"/>
              <a:t>df.index</a:t>
            </a:r>
            <a:r>
              <a:rPr lang="en-US" altLang="zh-CN" dirty="0"/>
              <a:t>)</a:t>
            </a:r>
            <a:endParaRPr lang="zh-CN" altLang="zh-CN" dirty="0"/>
          </a:p>
          <a:p>
            <a:r>
              <a:rPr lang="en-US" altLang="zh-CN" dirty="0"/>
              <a:t>print('-'*50)</a:t>
            </a:r>
            <a:endParaRPr lang="zh-CN" altLang="zh-CN" dirty="0"/>
          </a:p>
          <a:p>
            <a:r>
              <a:rPr lang="en-US" altLang="zh-CN" dirty="0"/>
              <a:t>print('values= ')</a:t>
            </a:r>
            <a:endParaRPr lang="zh-CN" altLang="zh-CN" dirty="0"/>
          </a:p>
          <a:p>
            <a:r>
              <a:rPr lang="en-US" altLang="zh-CN" dirty="0"/>
              <a:t>print(</a:t>
            </a:r>
            <a:r>
              <a:rPr lang="en-US" altLang="zh-CN" dirty="0" err="1"/>
              <a:t>df.values</a:t>
            </a:r>
            <a:r>
              <a:rPr lang="en-US" altLang="zh-CN" dirty="0"/>
              <a:t>)</a:t>
            </a:r>
            <a:endParaRPr lang="zh-CN" altLang="zh-CN" dirty="0"/>
          </a:p>
          <a:p>
            <a:r>
              <a:rPr lang="zh-CN" altLang="zh-CN" dirty="0"/>
              <a:t>输出结果为：</a:t>
            </a:r>
            <a:endParaRPr lang="zh-CN" altLang="zh-CN" dirty="0"/>
          </a:p>
          <a:p>
            <a:r>
              <a:rPr lang="en-US" altLang="zh-CN" dirty="0"/>
              <a:t>columns= </a:t>
            </a:r>
            <a:endParaRPr lang="zh-CN" altLang="zh-CN" dirty="0"/>
          </a:p>
          <a:p>
            <a:r>
              <a:rPr lang="en-US" altLang="zh-CN" dirty="0"/>
              <a:t>Index(['a', 'b', 'c', 'd'], </a:t>
            </a:r>
            <a:r>
              <a:rPr lang="en-US" altLang="zh-CN" dirty="0" err="1"/>
              <a:t>dtype</a:t>
            </a:r>
            <a:r>
              <a:rPr lang="en-US" altLang="zh-CN" dirty="0"/>
              <a:t>='object')</a:t>
            </a:r>
            <a:endParaRPr lang="zh-CN" altLang="zh-CN" dirty="0"/>
          </a:p>
        </p:txBody>
      </p:sp>
      <p:sp>
        <p:nvSpPr>
          <p:cNvPr id="5" name="矩形 4"/>
          <p:cNvSpPr/>
          <p:nvPr/>
        </p:nvSpPr>
        <p:spPr>
          <a:xfrm>
            <a:off x="5190736" y="2136339"/>
            <a:ext cx="6096000" cy="2308324"/>
          </a:xfrm>
          <a:prstGeom prst="rect">
            <a:avLst/>
          </a:prstGeom>
        </p:spPr>
        <p:txBody>
          <a:bodyPr>
            <a:spAutoFit/>
          </a:bodyPr>
          <a:lstStyle/>
          <a:p>
            <a:r>
              <a:rPr lang="en-US" altLang="zh-CN" dirty="0"/>
              <a:t>index= </a:t>
            </a:r>
            <a:r>
              <a:rPr lang="en-US" altLang="zh-CN" dirty="0" err="1" smtClean="0"/>
              <a:t>RangeIndex</a:t>
            </a:r>
            <a:r>
              <a:rPr lang="en-US" altLang="zh-CN" dirty="0" smtClean="0"/>
              <a:t>(start=0</a:t>
            </a:r>
            <a:r>
              <a:rPr lang="en-US" altLang="zh-CN" dirty="0"/>
              <a:t>, stop=5, step=1)</a:t>
            </a:r>
            <a:endParaRPr lang="zh-CN" altLang="zh-CN" dirty="0"/>
          </a:p>
          <a:p>
            <a:r>
              <a:rPr lang="en-US" altLang="zh-CN" dirty="0"/>
              <a:t>--------------------------------------------------</a:t>
            </a:r>
            <a:endParaRPr lang="zh-CN" altLang="zh-CN" dirty="0"/>
          </a:p>
          <a:p>
            <a:r>
              <a:rPr lang="en-US" altLang="zh-CN" dirty="0"/>
              <a:t>values= </a:t>
            </a:r>
            <a:endParaRPr lang="zh-CN" altLang="zh-CN" dirty="0"/>
          </a:p>
          <a:p>
            <a:r>
              <a:rPr lang="en-US" altLang="zh-CN" dirty="0"/>
              <a:t>[[2.0 'kl' 4.0 7.0]</a:t>
            </a:r>
            <a:endParaRPr lang="zh-CN" altLang="zh-CN" dirty="0"/>
          </a:p>
          <a:p>
            <a:r>
              <a:rPr lang="en-US" altLang="zh-CN" dirty="0"/>
              <a:t> [2.0 'kl' 6.0 9.0]</a:t>
            </a:r>
            <a:endParaRPr lang="zh-CN" altLang="zh-CN" dirty="0"/>
          </a:p>
          <a:p>
            <a:r>
              <a:rPr lang="en-US" altLang="zh-CN" dirty="0"/>
              <a:t> [nan 'kl' 5.0 nan]</a:t>
            </a:r>
            <a:endParaRPr lang="zh-CN" altLang="zh-CN" dirty="0"/>
          </a:p>
          <a:p>
            <a:r>
              <a:rPr lang="en-US" altLang="zh-CN" dirty="0"/>
              <a:t> [5.0 nan </a:t>
            </a:r>
            <a:r>
              <a:rPr lang="en-US" altLang="zh-CN" dirty="0" err="1"/>
              <a:t>nan</a:t>
            </a:r>
            <a:r>
              <a:rPr lang="en-US" altLang="zh-CN" dirty="0"/>
              <a:t> 9.0]</a:t>
            </a:r>
            <a:endParaRPr lang="zh-CN" altLang="zh-CN" dirty="0"/>
          </a:p>
          <a:p>
            <a:r>
              <a:rPr lang="en-US" altLang="zh-CN" dirty="0"/>
              <a:t> [6.0 'kl' 6.0 8.0]]</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59197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dirty="0" smtClean="0">
                <a:solidFill>
                  <a:schemeClr val="accent2"/>
                </a:solidFill>
                <a:latin typeface="微软雅黑" panose="020B0503020204020204" pitchFamily="34" charset="-122"/>
                <a:ea typeface="微软雅黑" panose="020B0503020204020204" pitchFamily="34" charset="-122"/>
              </a:rPr>
              <a:t>本章小结</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3</a:t>
            </a:r>
            <a:endParaRPr lang="zh-CN" altLang="en-US" dirty="0">
              <a:solidFill>
                <a:schemeClr val="accent2"/>
              </a:solidFill>
            </a:endParaRPr>
          </a:p>
        </p:txBody>
      </p:sp>
      <p:sp>
        <p:nvSpPr>
          <p:cNvPr id="4" name="矩形 3"/>
          <p:cNvSpPr/>
          <p:nvPr/>
        </p:nvSpPr>
        <p:spPr>
          <a:xfrm>
            <a:off x="1330765" y="567840"/>
            <a:ext cx="9880184" cy="5324535"/>
          </a:xfrm>
          <a:prstGeom prst="rect">
            <a:avLst/>
          </a:prstGeom>
        </p:spPr>
        <p:txBody>
          <a:bodyPr wrap="square">
            <a:spAutoFit/>
          </a:bodyPr>
          <a:lstStyle/>
          <a:p>
            <a:r>
              <a:rPr lang="en-US" altLang="zh-CN" sz="2000" dirty="0" smtClean="0"/>
              <a:t>     </a:t>
            </a:r>
            <a:r>
              <a:rPr lang="zh-CN" altLang="zh-CN" sz="2000" dirty="0" smtClean="0"/>
              <a:t>本章</a:t>
            </a:r>
            <a:r>
              <a:rPr lang="zh-CN" altLang="zh-CN" sz="2000" dirty="0"/>
              <a:t>介绍了</a:t>
            </a:r>
            <a:r>
              <a:rPr lang="en-US" altLang="zh-CN" sz="2000" dirty="0"/>
              <a:t>Python</a:t>
            </a:r>
            <a:r>
              <a:rPr lang="zh-CN" altLang="zh-CN" sz="2000" dirty="0"/>
              <a:t>数据处理与分析中最重要包：</a:t>
            </a:r>
            <a:r>
              <a:rPr lang="en-US" altLang="zh-CN" sz="2000" dirty="0"/>
              <a:t>Pandas</a:t>
            </a:r>
            <a:r>
              <a:rPr lang="zh-CN" altLang="zh-CN" sz="2000" dirty="0"/>
              <a:t>。包括</a:t>
            </a:r>
            <a:r>
              <a:rPr lang="en-US" altLang="zh-CN" sz="2000" dirty="0"/>
              <a:t>Pandas</a:t>
            </a:r>
            <a:r>
              <a:rPr lang="zh-CN" altLang="zh-CN" sz="2000" dirty="0"/>
              <a:t>包的导入及使用方法，</a:t>
            </a:r>
            <a:r>
              <a:rPr lang="en-US" altLang="zh-CN" sz="2000" dirty="0"/>
              <a:t>Pandas</a:t>
            </a:r>
            <a:r>
              <a:rPr lang="zh-CN" altLang="zh-CN" sz="2000" dirty="0"/>
              <a:t>库中两个非常重要的数据结构序列（</a:t>
            </a:r>
            <a:r>
              <a:rPr lang="en-US" altLang="zh-CN" sz="2000" dirty="0"/>
              <a:t>Series</a:t>
            </a:r>
            <a:r>
              <a:rPr lang="zh-CN" altLang="zh-CN" sz="2000" dirty="0"/>
              <a:t>）和数据框（</a:t>
            </a:r>
            <a:r>
              <a:rPr lang="en-US" altLang="zh-CN" sz="2000" dirty="0" err="1"/>
              <a:t>DataFrame</a:t>
            </a:r>
            <a:r>
              <a:rPr lang="zh-CN" altLang="zh-CN" sz="2000" dirty="0"/>
              <a:t>），以及相关的数据访问、切片及计算。值得注意的是，读者需要掌握数据框、序列和</a:t>
            </a:r>
            <a:r>
              <a:rPr lang="en-US" altLang="zh-CN" sz="2000" dirty="0" err="1"/>
              <a:t>Numpy</a:t>
            </a:r>
            <a:r>
              <a:rPr lang="zh-CN" altLang="zh-CN" sz="2000" dirty="0"/>
              <a:t>数组之间的关系。从数据框中取出一列，它变为序列，取序列中的</a:t>
            </a:r>
            <a:r>
              <a:rPr lang="en-US" altLang="zh-CN" sz="2000" dirty="0"/>
              <a:t>values</a:t>
            </a:r>
            <a:r>
              <a:rPr lang="zh-CN" altLang="zh-CN" sz="2000" dirty="0"/>
              <a:t>属性得到序列的值，它其实是</a:t>
            </a:r>
            <a:r>
              <a:rPr lang="en-US" altLang="zh-CN" sz="2000" dirty="0" err="1"/>
              <a:t>Numpy</a:t>
            </a:r>
            <a:r>
              <a:rPr lang="zh-CN" altLang="zh-CN" sz="2000" dirty="0"/>
              <a:t>数组。从数据框中切片出来多个数据列，它仍然是数据框。取数据框中的</a:t>
            </a:r>
            <a:r>
              <a:rPr lang="en-US" altLang="zh-CN" sz="2000" dirty="0"/>
              <a:t>values</a:t>
            </a:r>
            <a:r>
              <a:rPr lang="zh-CN" altLang="zh-CN" sz="2000" dirty="0"/>
              <a:t>属性得到数据框中的元素值，它是一个</a:t>
            </a:r>
            <a:r>
              <a:rPr lang="en-US" altLang="zh-CN" sz="2000" dirty="0" err="1"/>
              <a:t>Numpy</a:t>
            </a:r>
            <a:r>
              <a:rPr lang="zh-CN" altLang="zh-CN" sz="2000" dirty="0"/>
              <a:t>数组。如果数据框中的元素是纯数值类型，可以通过函数</a:t>
            </a:r>
            <a:r>
              <a:rPr lang="en-US" altLang="zh-CN" sz="2000" dirty="0" err="1"/>
              <a:t>as_matrix</a:t>
            </a:r>
            <a:r>
              <a:rPr lang="en-US" altLang="zh-CN" sz="2000" dirty="0"/>
              <a:t>()</a:t>
            </a:r>
            <a:r>
              <a:rPr lang="zh-CN" altLang="zh-CN" sz="2000" dirty="0"/>
              <a:t>直接转换为</a:t>
            </a:r>
            <a:r>
              <a:rPr lang="en-US" altLang="zh-CN" sz="2000" dirty="0" err="1"/>
              <a:t>Numpy</a:t>
            </a:r>
            <a:r>
              <a:rPr lang="zh-CN" altLang="zh-CN" sz="2000" dirty="0"/>
              <a:t>数组，这样在计算和使用起来显得更加方便。同时我们还应该注意数据框与外部数据文件的读写，特别是</a:t>
            </a:r>
            <a:r>
              <a:rPr lang="en-US" altLang="zh-CN" sz="2000" dirty="0"/>
              <a:t>Excel</a:t>
            </a:r>
            <a:r>
              <a:rPr lang="zh-CN" altLang="zh-CN" sz="2000" dirty="0"/>
              <a:t>文件，它为数据报表的产生提供了极大的便利。在程序编写过程我们还应该注意不同数据类型之间的转换，比如通过字典可以转换为数据框，其中字典的键转化为数据框中的列名，字典的值转化为数据框中的元素值，而字典的值可以是列表或者数组。这样就实现了列表、字典、数组、序列、数据框等各种数据类型和数据结构之间的相互转化，从而完成各种计算任务。事实上，不同数据结构之间的相互转化也是一种非常重要的编程技能和应用技巧，后续在案例篇中会有具体应用，请读者们到时注意领会。在本章的最后也介绍了</a:t>
            </a:r>
            <a:r>
              <a:rPr lang="en-US" altLang="zh-CN" sz="2000" dirty="0"/>
              <a:t>Pandas</a:t>
            </a:r>
            <a:r>
              <a:rPr lang="zh-CN" altLang="zh-CN" sz="2000" dirty="0"/>
              <a:t>包中的外部文件读取方法和利用</a:t>
            </a:r>
            <a:r>
              <a:rPr lang="en-US" altLang="zh-CN" sz="2000" dirty="0"/>
              <a:t>Pandas</a:t>
            </a:r>
            <a:r>
              <a:rPr lang="zh-CN" altLang="zh-CN" sz="2000" dirty="0"/>
              <a:t>包中的函数完成计算任务。</a:t>
            </a:r>
            <a:r>
              <a:rPr lang="en-US" altLang="zh-CN" sz="2000" dirty="0"/>
              <a:t>Pandas</a:t>
            </a:r>
            <a:r>
              <a:rPr lang="zh-CN" altLang="zh-CN" sz="2000" dirty="0"/>
              <a:t>包的内容非常丰富，本章只是介绍其基本部分，更多的内容请查找相关文献或者借助网络资源进行学习。</a:t>
            </a:r>
            <a:endParaRPr lang="zh-CN" altLang="zh-CN" sz="20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59197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dirty="0" smtClean="0">
                <a:solidFill>
                  <a:schemeClr val="accent2"/>
                </a:solidFill>
                <a:latin typeface="微软雅黑" panose="020B0503020204020204" pitchFamily="34" charset="-122"/>
                <a:ea typeface="微软雅黑" panose="020B0503020204020204" pitchFamily="34" charset="-122"/>
              </a:rPr>
              <a:t>本章练习</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3</a:t>
            </a:r>
            <a:endParaRPr lang="zh-CN" altLang="en-US" dirty="0">
              <a:solidFill>
                <a:schemeClr val="accent2"/>
              </a:solidFill>
            </a:endParaRPr>
          </a:p>
        </p:txBody>
      </p:sp>
      <p:sp>
        <p:nvSpPr>
          <p:cNvPr id="5" name="矩形 4"/>
          <p:cNvSpPr/>
          <p:nvPr/>
        </p:nvSpPr>
        <p:spPr>
          <a:xfrm>
            <a:off x="721089" y="567839"/>
            <a:ext cx="8375799" cy="1569660"/>
          </a:xfrm>
          <a:prstGeom prst="rect">
            <a:avLst/>
          </a:prstGeom>
        </p:spPr>
        <p:txBody>
          <a:bodyPr wrap="square">
            <a:spAutoFit/>
          </a:bodyPr>
          <a:lstStyle/>
          <a:p>
            <a:r>
              <a:rPr lang="zh-CN" altLang="en-US" sz="2400" dirty="0" smtClean="0"/>
              <a:t>第一题</a:t>
            </a:r>
            <a:endParaRPr lang="en-US" altLang="zh-CN" sz="2400" dirty="0" smtClean="0"/>
          </a:p>
          <a:p>
            <a:r>
              <a:rPr lang="zh-CN" altLang="zh-CN" sz="2400" dirty="0" smtClean="0"/>
              <a:t>创建</a:t>
            </a:r>
            <a:r>
              <a:rPr lang="zh-CN" altLang="zh-CN" sz="2400" dirty="0"/>
              <a:t>一个</a:t>
            </a:r>
            <a:r>
              <a:rPr lang="en-US" altLang="zh-CN" sz="2400" dirty="0"/>
              <a:t>Python</a:t>
            </a:r>
            <a:r>
              <a:rPr lang="zh-CN" altLang="zh-CN" sz="2400" dirty="0"/>
              <a:t>脚本，命名为</a:t>
            </a:r>
            <a:r>
              <a:rPr lang="en-US" altLang="zh-CN" sz="2400" dirty="0"/>
              <a:t>test1.py</a:t>
            </a:r>
            <a:r>
              <a:rPr lang="zh-CN" altLang="zh-CN" sz="2400" dirty="0"/>
              <a:t>，完成以下功能：</a:t>
            </a:r>
            <a:endParaRPr lang="zh-CN" altLang="zh-CN" sz="2400" dirty="0"/>
          </a:p>
          <a:p>
            <a:r>
              <a:rPr lang="zh-CN" altLang="zh-CN" sz="2400" dirty="0"/>
              <a:t>读取以下</a:t>
            </a:r>
            <a:r>
              <a:rPr lang="en-US" altLang="zh-CN" sz="2400" dirty="0"/>
              <a:t>4</a:t>
            </a:r>
            <a:r>
              <a:rPr lang="zh-CN" altLang="zh-CN" sz="2400" dirty="0"/>
              <a:t>位同学的成绩并用一个数据框变量</a:t>
            </a:r>
            <a:r>
              <a:rPr lang="en-US" altLang="zh-CN" sz="2400" dirty="0" err="1"/>
              <a:t>pd</a:t>
            </a:r>
            <a:r>
              <a:rPr lang="zh-CN" altLang="zh-CN" sz="2400" dirty="0"/>
              <a:t>来保存，其中成绩保存在一个</a:t>
            </a:r>
            <a:r>
              <a:rPr lang="en-US" altLang="zh-CN" sz="2400" dirty="0"/>
              <a:t>TXT</a:t>
            </a:r>
            <a:r>
              <a:rPr lang="zh-CN" altLang="zh-CN" sz="2400" dirty="0"/>
              <a:t>文件中，如下图所示：</a:t>
            </a:r>
            <a:endParaRPr lang="zh-CN" altLang="zh-CN" sz="2400" dirty="0"/>
          </a:p>
        </p:txBody>
      </p:sp>
      <p:pic>
        <p:nvPicPr>
          <p:cNvPr id="9" name="图片 8"/>
          <p:cNvPicPr/>
          <p:nvPr/>
        </p:nvPicPr>
        <p:blipFill>
          <a:blip r:embed="rId1" cstate="print"/>
          <a:stretch>
            <a:fillRect/>
          </a:stretch>
        </p:blipFill>
        <p:spPr>
          <a:xfrm>
            <a:off x="3475597" y="2351782"/>
            <a:ext cx="3774911" cy="3021434"/>
          </a:xfrm>
          <a:prstGeom prst="rect">
            <a:avLst/>
          </a:prstGeom>
          <a:noFill/>
          <a:ln>
            <a:noFill/>
          </a:ln>
        </p:spPr>
      </p:pic>
      <p:sp>
        <p:nvSpPr>
          <p:cNvPr id="6" name="矩形 5"/>
          <p:cNvSpPr/>
          <p:nvPr/>
        </p:nvSpPr>
        <p:spPr>
          <a:xfrm>
            <a:off x="721089" y="5373216"/>
            <a:ext cx="8473195" cy="830997"/>
          </a:xfrm>
          <a:prstGeom prst="rect">
            <a:avLst/>
          </a:prstGeom>
        </p:spPr>
        <p:txBody>
          <a:bodyPr wrap="square">
            <a:spAutoFit/>
          </a:bodyPr>
          <a:lstStyle/>
          <a:p>
            <a:r>
              <a:rPr lang="zh-CN" altLang="zh-CN" sz="2400" dirty="0"/>
              <a:t>对</a:t>
            </a:r>
            <a:r>
              <a:rPr lang="en-US" altLang="zh-CN" sz="2400" dirty="0" err="1"/>
              <a:t>pd</a:t>
            </a:r>
            <a:r>
              <a:rPr lang="zh-CN" altLang="zh-CN" sz="2400" dirty="0"/>
              <a:t>进行切片操作，分别获得小红、张明、小江、小李各科成绩，它们是</a:t>
            </a:r>
            <a:r>
              <a:rPr lang="en-US" altLang="zh-CN" sz="2400" dirty="0"/>
              <a:t>4</a:t>
            </a:r>
            <a:r>
              <a:rPr lang="zh-CN" altLang="zh-CN" sz="2400" dirty="0"/>
              <a:t>个数据框变量，分别记为</a:t>
            </a:r>
            <a:r>
              <a:rPr lang="en-US" altLang="zh-CN" sz="2400" dirty="0"/>
              <a:t>pd1</a:t>
            </a:r>
            <a:r>
              <a:rPr lang="zh-CN" altLang="zh-CN" sz="2400" dirty="0"/>
              <a:t>、</a:t>
            </a:r>
            <a:r>
              <a:rPr lang="en-US" altLang="zh-CN" sz="2400" dirty="0"/>
              <a:t>pd2</a:t>
            </a:r>
            <a:r>
              <a:rPr lang="zh-CN" altLang="zh-CN" sz="2400" dirty="0"/>
              <a:t>、</a:t>
            </a:r>
            <a:r>
              <a:rPr lang="en-US" altLang="zh-CN" sz="2400" dirty="0"/>
              <a:t>pd3</a:t>
            </a:r>
            <a:r>
              <a:rPr lang="zh-CN" altLang="zh-CN" sz="2400" dirty="0"/>
              <a:t>、</a:t>
            </a:r>
            <a:r>
              <a:rPr lang="en-US" altLang="zh-CN" sz="2400" dirty="0"/>
              <a:t>pd4</a:t>
            </a:r>
            <a:r>
              <a:rPr lang="zh-CN" altLang="zh-CN" sz="2400" dirty="0"/>
              <a:t>。</a:t>
            </a: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59197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zh-CN" altLang="en-US" sz="2800" dirty="0" smtClean="0">
                <a:solidFill>
                  <a:schemeClr val="accent2"/>
                </a:solidFill>
                <a:latin typeface="微软雅黑" panose="020B0503020204020204" pitchFamily="34" charset="-122"/>
                <a:ea typeface="微软雅黑" panose="020B0503020204020204" pitchFamily="34" charset="-122"/>
              </a:rPr>
              <a:t>本章练习</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a:t>
            </a:r>
            <a:r>
              <a:rPr lang="en-US" altLang="zh-CN" dirty="0" smtClean="0">
                <a:solidFill>
                  <a:schemeClr val="accent2"/>
                </a:solidFill>
              </a:rPr>
              <a:t>3</a:t>
            </a:r>
            <a:endParaRPr lang="zh-CN" altLang="en-US" dirty="0">
              <a:solidFill>
                <a:schemeClr val="accent2"/>
              </a:solidFill>
            </a:endParaRPr>
          </a:p>
        </p:txBody>
      </p:sp>
      <p:sp>
        <p:nvSpPr>
          <p:cNvPr id="5" name="矩形 4"/>
          <p:cNvSpPr/>
          <p:nvPr/>
        </p:nvSpPr>
        <p:spPr>
          <a:xfrm>
            <a:off x="721089" y="567839"/>
            <a:ext cx="8375799" cy="2308324"/>
          </a:xfrm>
          <a:prstGeom prst="rect">
            <a:avLst/>
          </a:prstGeom>
        </p:spPr>
        <p:txBody>
          <a:bodyPr wrap="square">
            <a:spAutoFit/>
          </a:bodyPr>
          <a:lstStyle/>
          <a:p>
            <a:r>
              <a:rPr lang="zh-CN" altLang="en-US" sz="2400" dirty="0" smtClean="0"/>
              <a:t>第二题</a:t>
            </a:r>
            <a:endParaRPr lang="en-US" altLang="zh-CN" sz="2400" dirty="0" smtClean="0"/>
          </a:p>
          <a:p>
            <a:r>
              <a:rPr lang="zh-CN" altLang="zh-CN" sz="2400" dirty="0"/>
              <a:t>利用数据框中自身的聚合计算方法，计算并获得每个同学各科成绩的平均分，记为</a:t>
            </a:r>
            <a:r>
              <a:rPr lang="en-US" altLang="zh-CN" sz="2400" dirty="0"/>
              <a:t>M1</a:t>
            </a:r>
            <a:r>
              <a:rPr lang="zh-CN" altLang="zh-CN" sz="2400" dirty="0"/>
              <a:t>、</a:t>
            </a:r>
            <a:r>
              <a:rPr lang="en-US" altLang="zh-CN" sz="2400" dirty="0"/>
              <a:t>M2</a:t>
            </a:r>
            <a:r>
              <a:rPr lang="zh-CN" altLang="zh-CN" sz="2400" dirty="0"/>
              <a:t>、</a:t>
            </a:r>
            <a:r>
              <a:rPr lang="en-US" altLang="zh-CN" sz="2400" dirty="0"/>
              <a:t>M3</a:t>
            </a:r>
            <a:r>
              <a:rPr lang="zh-CN" altLang="zh-CN" sz="2400" dirty="0"/>
              <a:t>、</a:t>
            </a:r>
            <a:r>
              <a:rPr lang="en-US" altLang="zh-CN" sz="2400" dirty="0"/>
              <a:t>M4</a:t>
            </a:r>
            <a:r>
              <a:rPr lang="zh-CN" altLang="zh-CN" sz="2400" dirty="0"/>
              <a:t>。</a:t>
            </a:r>
            <a:endParaRPr lang="zh-CN" altLang="zh-CN" sz="2400" dirty="0"/>
          </a:p>
          <a:p>
            <a:r>
              <a:rPr lang="zh-CN" altLang="zh-CN" sz="2400" dirty="0"/>
              <a:t>创建一个</a:t>
            </a:r>
            <a:r>
              <a:rPr lang="en-US" altLang="zh-CN" sz="2400" dirty="0"/>
              <a:t>Python</a:t>
            </a:r>
            <a:r>
              <a:rPr lang="zh-CN" altLang="zh-CN" sz="2400" dirty="0"/>
              <a:t>脚本，命名为</a:t>
            </a:r>
            <a:r>
              <a:rPr lang="en-US" altLang="zh-CN" sz="2400" dirty="0"/>
              <a:t>test2.py</a:t>
            </a:r>
            <a:r>
              <a:rPr lang="zh-CN" altLang="zh-CN" sz="2400" dirty="0"/>
              <a:t>，完成以下功能：</a:t>
            </a:r>
            <a:endParaRPr lang="zh-CN" altLang="zh-CN" sz="2400" dirty="0"/>
          </a:p>
          <a:p>
            <a:r>
              <a:rPr lang="zh-CN" altLang="zh-CN" sz="2400" dirty="0"/>
              <a:t>读取以下</a:t>
            </a:r>
            <a:r>
              <a:rPr lang="en-US" altLang="zh-CN" sz="2400" dirty="0"/>
              <a:t>Excel</a:t>
            </a:r>
            <a:r>
              <a:rPr lang="zh-CN" altLang="zh-CN" sz="2400" dirty="0"/>
              <a:t>表格数据并用一个数据框变量</a:t>
            </a:r>
            <a:r>
              <a:rPr lang="en-US" altLang="zh-CN" sz="2400" dirty="0" err="1"/>
              <a:t>df</a:t>
            </a:r>
            <a:r>
              <a:rPr lang="zh-CN" altLang="zh-CN" sz="2400" dirty="0"/>
              <a:t>来保存，数据内容如下表所示：</a:t>
            </a:r>
            <a:endParaRPr lang="zh-CN" altLang="zh-CN" sz="24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1089" y="2876162"/>
            <a:ext cx="3333750" cy="350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162277" y="3131492"/>
            <a:ext cx="6096000" cy="3046095"/>
          </a:xfrm>
          <a:prstGeom prst="rect">
            <a:avLst/>
          </a:prstGeom>
        </p:spPr>
        <p:txBody>
          <a:bodyPr>
            <a:spAutoFit/>
          </a:bodyPr>
          <a:lstStyle/>
          <a:p>
            <a:r>
              <a:rPr lang="zh-CN" altLang="zh-CN" sz="2400" dirty="0"/>
              <a:t>对</a:t>
            </a:r>
            <a:r>
              <a:rPr lang="en-US" altLang="zh-CN" sz="2400" dirty="0" err="1"/>
              <a:t>df</a:t>
            </a:r>
            <a:r>
              <a:rPr lang="zh-CN" altLang="zh-CN" sz="2400" dirty="0"/>
              <a:t>第</a:t>
            </a:r>
            <a:r>
              <a:rPr lang="en-US" altLang="zh-CN" sz="2400" dirty="0"/>
              <a:t>3</a:t>
            </a:r>
            <a:r>
              <a:rPr lang="zh-CN" altLang="zh-CN" sz="2400" dirty="0"/>
              <a:t>、</a:t>
            </a:r>
            <a:r>
              <a:rPr lang="en-US" altLang="zh-CN" sz="2400" dirty="0"/>
              <a:t>4</a:t>
            </a:r>
            <a:r>
              <a:rPr lang="zh-CN" altLang="zh-CN" sz="2400" dirty="0"/>
              <a:t>列进行切片，切片后为一个新的数据框记为</a:t>
            </a:r>
            <a:r>
              <a:rPr lang="en-US" altLang="zh-CN" sz="2400" dirty="0"/>
              <a:t>df1</a:t>
            </a:r>
            <a:r>
              <a:rPr lang="zh-CN" altLang="zh-CN" sz="2400" dirty="0"/>
              <a:t>，并对</a:t>
            </a:r>
            <a:r>
              <a:rPr lang="en-US" altLang="zh-CN" sz="2400" dirty="0"/>
              <a:t>df1</a:t>
            </a:r>
            <a:r>
              <a:rPr lang="zh-CN" altLang="zh-CN" sz="2400" dirty="0"/>
              <a:t>利用自身的方法转换为</a:t>
            </a:r>
            <a:r>
              <a:rPr lang="en-US" altLang="zh-CN" sz="2400" dirty="0" err="1"/>
              <a:t>Numpy</a:t>
            </a:r>
            <a:r>
              <a:rPr lang="zh-CN" altLang="zh-CN" sz="2400" dirty="0"/>
              <a:t>数组</a:t>
            </a:r>
            <a:r>
              <a:rPr lang="en-US" altLang="zh-CN" sz="2400" dirty="0" err="1"/>
              <a:t>Nt</a:t>
            </a:r>
            <a:r>
              <a:rPr lang="zh-CN" altLang="zh-CN" sz="2400" dirty="0"/>
              <a:t>。</a:t>
            </a:r>
            <a:endParaRPr lang="zh-CN" altLang="zh-CN" sz="2400" dirty="0"/>
          </a:p>
          <a:p>
            <a:r>
              <a:rPr lang="zh-CN" altLang="zh-CN" sz="2400" dirty="0"/>
              <a:t>基于</a:t>
            </a:r>
            <a:r>
              <a:rPr lang="en-US" altLang="zh-CN" sz="2400" dirty="0" err="1"/>
              <a:t>df</a:t>
            </a:r>
            <a:r>
              <a:rPr lang="zh-CN" altLang="zh-CN" sz="2400" dirty="0"/>
              <a:t>第</a:t>
            </a:r>
            <a:r>
              <a:rPr lang="en-US" altLang="zh-CN" sz="2400" dirty="0"/>
              <a:t>2</a:t>
            </a:r>
            <a:r>
              <a:rPr lang="zh-CN" altLang="zh-CN" sz="2400" dirty="0"/>
              <a:t>列，构造一个逻辑数组</a:t>
            </a:r>
            <a:r>
              <a:rPr lang="en-US" altLang="zh-CN" sz="2400" dirty="0"/>
              <a:t>TF</a:t>
            </a:r>
            <a:r>
              <a:rPr lang="zh-CN" altLang="zh-CN" sz="2400" dirty="0"/>
              <a:t>，即满足交易日期小于等于</a:t>
            </a:r>
            <a:r>
              <a:rPr lang="en-US" altLang="zh-CN" sz="2400" dirty="0"/>
              <a:t>2017-01-16</a:t>
            </a:r>
            <a:r>
              <a:rPr lang="zh-CN" altLang="zh-CN" sz="2400" dirty="0"/>
              <a:t>且大于等于</a:t>
            </a:r>
            <a:r>
              <a:rPr lang="en-US" altLang="zh-CN" sz="2400" dirty="0"/>
              <a:t>2017-01-05</a:t>
            </a:r>
            <a:r>
              <a:rPr lang="zh-CN" altLang="zh-CN" sz="2400" dirty="0"/>
              <a:t>为真，否则为假。</a:t>
            </a:r>
            <a:endParaRPr lang="zh-CN" altLang="zh-CN" sz="2400" dirty="0"/>
          </a:p>
          <a:p>
            <a:r>
              <a:rPr lang="zh-CN" altLang="zh-CN" sz="2400" dirty="0"/>
              <a:t>以</a:t>
            </a:r>
            <a:r>
              <a:rPr lang="en-US" altLang="zh-CN" sz="2400" dirty="0"/>
              <a:t>TF</a:t>
            </a:r>
            <a:r>
              <a:rPr lang="zh-CN" altLang="zh-CN" sz="2400" dirty="0"/>
              <a:t>为索引，取</a:t>
            </a:r>
            <a:r>
              <a:rPr lang="en-US" altLang="zh-CN" sz="2400" dirty="0" err="1"/>
              <a:t>Nt</a:t>
            </a:r>
            <a:r>
              <a:rPr lang="zh-CN" altLang="zh-CN" sz="2400" dirty="0"/>
              <a:t>中的第</a:t>
            </a:r>
            <a:r>
              <a:rPr lang="en-US" altLang="zh-CN" sz="2400" dirty="0"/>
              <a:t>2</a:t>
            </a:r>
            <a:r>
              <a:rPr lang="zh-CN" altLang="zh-CN" sz="2400" dirty="0"/>
              <a:t>列交易量数据并求和，记为</a:t>
            </a:r>
            <a:r>
              <a:rPr lang="en-US" altLang="zh-CN" sz="2400" dirty="0"/>
              <a:t>S</a:t>
            </a:r>
            <a:r>
              <a:rPr lang="zh-CN" altLang="zh-CN" sz="2400" dirty="0"/>
              <a:t>。</a:t>
            </a: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a:t>
            </a:r>
            <a:r>
              <a:rPr lang="en-US" altLang="zh-CN" sz="2800" dirty="0" smtClean="0">
                <a:solidFill>
                  <a:schemeClr val="accent2"/>
                </a:solidFill>
                <a:latin typeface="微软雅黑" panose="020B0503020204020204" pitchFamily="34" charset="-122"/>
                <a:ea typeface="微软雅黑" panose="020B0503020204020204" pitchFamily="34" charset="-122"/>
              </a:rPr>
              <a:t>.3 </a:t>
            </a:r>
            <a:r>
              <a:rPr lang="zh-CN" altLang="en-US" sz="2800" dirty="0">
                <a:solidFill>
                  <a:schemeClr val="accent2"/>
                </a:solidFill>
                <a:latin typeface="微软雅黑" panose="020B0503020204020204" pitchFamily="34" charset="-122"/>
                <a:ea typeface="微软雅黑" panose="020B0503020204020204" pitchFamily="34" charset="-122"/>
              </a:rPr>
              <a:t>数据</a:t>
            </a:r>
            <a:r>
              <a:rPr lang="zh-CN" altLang="en-US" sz="2800" dirty="0" smtClean="0">
                <a:solidFill>
                  <a:schemeClr val="accent2"/>
                </a:solidFill>
                <a:latin typeface="微软雅黑" panose="020B0503020204020204" pitchFamily="34" charset="-122"/>
                <a:ea typeface="微软雅黑" panose="020B0503020204020204" pitchFamily="34" charset="-122"/>
              </a:rPr>
              <a:t>框</a:t>
            </a:r>
            <a:r>
              <a:rPr lang="zh-CN" altLang="en-US" sz="2800" dirty="0">
                <a:solidFill>
                  <a:schemeClr val="accent2"/>
                </a:solidFill>
                <a:latin typeface="微软雅黑" panose="020B0503020204020204" pitchFamily="34" charset="-122"/>
                <a:ea typeface="微软雅黑" panose="020B0503020204020204" pitchFamily="34" charset="-122"/>
              </a:rPr>
              <a:t>方法</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15" name="文本框 7"/>
          <p:cNvSpPr txBox="1">
            <a:spLocks noChangeArrowheads="1"/>
          </p:cNvSpPr>
          <p:nvPr/>
        </p:nvSpPr>
        <p:spPr bwMode="auto">
          <a:xfrm>
            <a:off x="895121" y="764704"/>
            <a:ext cx="10315828" cy="271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zh-CN" altLang="zh-CN" dirty="0"/>
              <a:t>数据框（</a:t>
            </a:r>
            <a:r>
              <a:rPr lang="en-US" altLang="zh-CN" dirty="0" err="1"/>
              <a:t>DataFrame</a:t>
            </a:r>
            <a:r>
              <a:rPr lang="zh-CN" altLang="zh-CN" dirty="0"/>
              <a:t>）作为数据处理及挖掘分析的重要基础数据结构，提供了非常丰富的方法用于数据处理及计算。下面介绍其常用的方法，包括去掉空值（</a:t>
            </a:r>
            <a:r>
              <a:rPr lang="en-US" altLang="zh-CN" dirty="0"/>
              <a:t>nan</a:t>
            </a:r>
            <a:r>
              <a:rPr lang="zh-CN" altLang="zh-CN" dirty="0"/>
              <a:t>值）、对空值（</a:t>
            </a:r>
            <a:r>
              <a:rPr lang="en-US" altLang="zh-CN" dirty="0"/>
              <a:t>nan</a:t>
            </a:r>
            <a:r>
              <a:rPr lang="zh-CN" altLang="zh-CN" dirty="0"/>
              <a:t>值）进行填充、基于字段列值进行排序、基于</a:t>
            </a:r>
            <a:r>
              <a:rPr lang="en-US" altLang="zh-CN" dirty="0"/>
              <a:t>index</a:t>
            </a:r>
            <a:r>
              <a:rPr lang="zh-CN" altLang="zh-CN" dirty="0"/>
              <a:t>进行排序、取前</a:t>
            </a:r>
            <a:r>
              <a:rPr lang="en-US" altLang="zh-CN" dirty="0"/>
              <a:t>N</a:t>
            </a:r>
            <a:r>
              <a:rPr lang="zh-CN" altLang="zh-CN" dirty="0"/>
              <a:t>行数据、删除列、数据框之间的连接、数据框转化为</a:t>
            </a:r>
            <a:r>
              <a:rPr lang="en-US" altLang="zh-CN" dirty="0" err="1"/>
              <a:t>Numpy</a:t>
            </a:r>
            <a:r>
              <a:rPr lang="zh-CN" altLang="zh-CN" dirty="0"/>
              <a:t>数组、数据导出到</a:t>
            </a:r>
            <a:r>
              <a:rPr lang="en-US" altLang="zh-CN" dirty="0"/>
              <a:t>Excel</a:t>
            </a:r>
            <a:r>
              <a:rPr lang="zh-CN" altLang="zh-CN" dirty="0"/>
              <a:t>、相关统计分析等。下面分别给出其详细的介绍。</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3.3.3</a:t>
            </a:r>
            <a:r>
              <a:rPr lang="zh-CN" altLang="en-US" sz="2800" dirty="0" smtClean="0">
                <a:solidFill>
                  <a:schemeClr val="accent2"/>
                </a:solidFill>
                <a:latin typeface="微软雅黑" panose="020B0503020204020204" pitchFamily="34" charset="-122"/>
                <a:ea typeface="微软雅黑" panose="020B0503020204020204" pitchFamily="34" charset="-122"/>
              </a:rPr>
              <a:t>数据框</a:t>
            </a:r>
            <a:r>
              <a:rPr lang="zh-CN" altLang="en-US" sz="2800" dirty="0" smtClean="0">
                <a:solidFill>
                  <a:schemeClr val="accent2"/>
                </a:solidFill>
                <a:latin typeface="微软雅黑" panose="020B0503020204020204" pitchFamily="34" charset="-122"/>
                <a:ea typeface="微软雅黑" panose="020B0503020204020204" pitchFamily="34" charset="-122"/>
              </a:rPr>
              <a:t>方法</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去掉</a:t>
            </a:r>
            <a:r>
              <a:rPr lang="zh-CN" altLang="en-US" sz="2800" dirty="0" smtClean="0">
                <a:solidFill>
                  <a:schemeClr val="accent2"/>
                </a:solidFill>
                <a:latin typeface="微软雅黑" panose="020B0503020204020204" pitchFamily="34" charset="-122"/>
                <a:ea typeface="微软雅黑" panose="020B0503020204020204" pitchFamily="34" charset="-122"/>
              </a:rPr>
              <a:t>空值</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1057821" y="626521"/>
            <a:ext cx="1773242" cy="461665"/>
          </a:xfrm>
          <a:prstGeom prst="rect">
            <a:avLst/>
          </a:prstGeom>
        </p:spPr>
        <p:txBody>
          <a:bodyPr wrap="none">
            <a:spAutoFit/>
          </a:bodyPr>
          <a:lstStyle/>
          <a:p>
            <a:r>
              <a:rPr lang="en-US" altLang="zh-CN" sz="2400" b="1" dirty="0">
                <a:solidFill>
                  <a:schemeClr val="accent1"/>
                </a:solidFill>
              </a:rPr>
              <a:t>1. </a:t>
            </a:r>
            <a:r>
              <a:rPr lang="en-US" altLang="zh-CN" sz="2400" b="1" dirty="0" err="1">
                <a:solidFill>
                  <a:schemeClr val="accent1"/>
                </a:solidFill>
              </a:rPr>
              <a:t>dropna</a:t>
            </a:r>
            <a:r>
              <a:rPr lang="en-US" altLang="zh-CN" sz="2400" b="1" dirty="0">
                <a:solidFill>
                  <a:schemeClr val="accent1"/>
                </a:solidFill>
              </a:rPr>
              <a:t>()</a:t>
            </a:r>
            <a:endParaRPr lang="zh-CN" altLang="zh-CN" sz="2400" dirty="0">
              <a:solidFill>
                <a:schemeClr val="accent1"/>
              </a:solidFill>
            </a:endParaRPr>
          </a:p>
        </p:txBody>
      </p:sp>
      <p:sp>
        <p:nvSpPr>
          <p:cNvPr id="6" name="矩形 5"/>
          <p:cNvSpPr/>
          <p:nvPr/>
        </p:nvSpPr>
        <p:spPr>
          <a:xfrm>
            <a:off x="1302856" y="995854"/>
            <a:ext cx="10412149" cy="1938992"/>
          </a:xfrm>
          <a:prstGeom prst="rect">
            <a:avLst/>
          </a:prstGeom>
        </p:spPr>
        <p:txBody>
          <a:bodyPr wrap="square">
            <a:spAutoFit/>
          </a:bodyPr>
          <a:lstStyle/>
          <a:p>
            <a:r>
              <a:rPr lang="zh-CN" altLang="zh-CN" sz="2400" dirty="0">
                <a:solidFill>
                  <a:schemeClr val="accent1"/>
                </a:solidFill>
                <a:latin typeface="+mn-ea"/>
                <a:ea typeface="+mn-ea"/>
              </a:rPr>
              <a:t>通过</a:t>
            </a:r>
            <a:r>
              <a:rPr lang="en-US" altLang="zh-CN" sz="2400" dirty="0" err="1">
                <a:solidFill>
                  <a:schemeClr val="accent1"/>
                </a:solidFill>
                <a:latin typeface="+mn-ea"/>
                <a:ea typeface="+mn-ea"/>
              </a:rPr>
              <a:t>dorpna</a:t>
            </a:r>
            <a:r>
              <a:rPr lang="en-US" altLang="zh-CN" sz="2400" dirty="0">
                <a:solidFill>
                  <a:schemeClr val="accent1"/>
                </a:solidFill>
                <a:latin typeface="+mn-ea"/>
                <a:ea typeface="+mn-ea"/>
              </a:rPr>
              <a:t>()</a:t>
            </a:r>
            <a:r>
              <a:rPr lang="zh-CN" altLang="zh-CN" sz="2400" dirty="0">
                <a:solidFill>
                  <a:schemeClr val="accent1"/>
                </a:solidFill>
                <a:latin typeface="+mn-ea"/>
                <a:ea typeface="+mn-ea"/>
              </a:rPr>
              <a:t>方法，可以去掉数据集中的空值（</a:t>
            </a:r>
            <a:r>
              <a:rPr lang="en-US" altLang="zh-CN" sz="2400" dirty="0">
                <a:solidFill>
                  <a:schemeClr val="accent1"/>
                </a:solidFill>
                <a:latin typeface="+mn-ea"/>
                <a:ea typeface="+mn-ea"/>
              </a:rPr>
              <a:t>nan</a:t>
            </a:r>
            <a:r>
              <a:rPr lang="zh-CN" altLang="zh-CN" sz="2400" dirty="0">
                <a:solidFill>
                  <a:schemeClr val="accent1"/>
                </a:solidFill>
                <a:latin typeface="+mn-ea"/>
                <a:ea typeface="+mn-ea"/>
              </a:rPr>
              <a:t>值），需要注意的是原来数据集不发生改变，新数据集需要重新定义。以</a:t>
            </a:r>
            <a:r>
              <a:rPr lang="en-US" altLang="zh-CN" sz="2400" dirty="0">
                <a:solidFill>
                  <a:schemeClr val="accent1"/>
                </a:solidFill>
                <a:latin typeface="+mn-ea"/>
                <a:ea typeface="+mn-ea"/>
              </a:rPr>
              <a:t>3.3.1</a:t>
            </a:r>
            <a:r>
              <a:rPr lang="zh-CN" altLang="zh-CN" sz="2400" dirty="0">
                <a:solidFill>
                  <a:schemeClr val="accent1"/>
                </a:solidFill>
                <a:latin typeface="+mn-ea"/>
                <a:ea typeface="+mn-ea"/>
              </a:rPr>
              <a:t>定义的数据框</a:t>
            </a:r>
            <a:r>
              <a:rPr lang="en-US" altLang="zh-CN" sz="2400" dirty="0" err="1">
                <a:solidFill>
                  <a:schemeClr val="accent1"/>
                </a:solidFill>
                <a:latin typeface="+mn-ea"/>
                <a:ea typeface="+mn-ea"/>
              </a:rPr>
              <a:t>df</a:t>
            </a:r>
            <a:r>
              <a:rPr lang="zh-CN" altLang="zh-CN" sz="2400" dirty="0">
                <a:solidFill>
                  <a:schemeClr val="accent1"/>
                </a:solidFill>
                <a:latin typeface="+mn-ea"/>
                <a:ea typeface="+mn-ea"/>
              </a:rPr>
              <a:t>为例，示例代码如下：</a:t>
            </a:r>
            <a:endParaRPr lang="zh-CN" altLang="zh-CN" sz="2400" dirty="0">
              <a:solidFill>
                <a:schemeClr val="accent1"/>
              </a:solidFill>
              <a:latin typeface="+mn-ea"/>
              <a:ea typeface="+mn-ea"/>
            </a:endParaRPr>
          </a:p>
          <a:p>
            <a:r>
              <a:rPr lang="en-US" altLang="zh-CN" sz="2400" dirty="0">
                <a:solidFill>
                  <a:schemeClr val="accent1"/>
                </a:solidFill>
                <a:latin typeface="+mn-ea"/>
                <a:ea typeface="+mn-ea"/>
              </a:rPr>
              <a:t>df1=</a:t>
            </a:r>
            <a:r>
              <a:rPr lang="en-US" altLang="zh-CN" sz="2400" dirty="0" err="1">
                <a:solidFill>
                  <a:schemeClr val="accent1"/>
                </a:solidFill>
                <a:latin typeface="+mn-ea"/>
                <a:ea typeface="+mn-ea"/>
              </a:rPr>
              <a:t>df.dropna</a:t>
            </a:r>
            <a:r>
              <a:rPr lang="en-US" altLang="zh-CN" sz="2400" dirty="0">
                <a:solidFill>
                  <a:schemeClr val="accent1"/>
                </a:solidFill>
                <a:latin typeface="+mn-ea"/>
                <a:ea typeface="+mn-ea"/>
              </a:rPr>
              <a:t>()</a:t>
            </a:r>
            <a:endParaRPr lang="zh-CN" altLang="zh-CN" sz="2400" dirty="0">
              <a:solidFill>
                <a:schemeClr val="accent1"/>
              </a:solidFill>
              <a:latin typeface="+mn-ea"/>
              <a:ea typeface="+mn-ea"/>
            </a:endParaRPr>
          </a:p>
          <a:p>
            <a:r>
              <a:rPr lang="zh-CN" altLang="zh-CN" sz="2400" dirty="0">
                <a:solidFill>
                  <a:schemeClr val="accent1"/>
                </a:solidFill>
                <a:latin typeface="+mn-ea"/>
                <a:ea typeface="+mn-ea"/>
              </a:rPr>
              <a:t>执行结果如图</a:t>
            </a:r>
            <a:r>
              <a:rPr lang="en-US" altLang="zh-CN" sz="2400" dirty="0">
                <a:solidFill>
                  <a:schemeClr val="accent1"/>
                </a:solidFill>
                <a:latin typeface="+mn-ea"/>
                <a:ea typeface="+mn-ea"/>
              </a:rPr>
              <a:t>3-8</a:t>
            </a:r>
            <a:r>
              <a:rPr lang="zh-CN" altLang="zh-CN" sz="2400" dirty="0">
                <a:solidFill>
                  <a:schemeClr val="accent1"/>
                </a:solidFill>
                <a:latin typeface="+mn-ea"/>
                <a:ea typeface="+mn-ea"/>
              </a:rPr>
              <a:t>所示。</a:t>
            </a:r>
            <a:endParaRPr lang="zh-CN" altLang="zh-CN" sz="2400" dirty="0">
              <a:solidFill>
                <a:schemeClr val="accent1"/>
              </a:solidFill>
              <a:latin typeface="+mn-ea"/>
              <a:ea typeface="+mn-ea"/>
            </a:endParaRPr>
          </a:p>
        </p:txBody>
      </p:sp>
      <p:pic>
        <p:nvPicPr>
          <p:cNvPr id="11" name="图片 10"/>
          <p:cNvPicPr/>
          <p:nvPr/>
        </p:nvPicPr>
        <p:blipFill>
          <a:blip r:embed="rId1" cstate="print"/>
          <a:stretch>
            <a:fillRect/>
          </a:stretch>
        </p:blipFill>
        <p:spPr>
          <a:xfrm>
            <a:off x="4658221" y="1972724"/>
            <a:ext cx="7344816" cy="2304256"/>
          </a:xfrm>
          <a:prstGeom prst="rect">
            <a:avLst/>
          </a:prstGeom>
        </p:spPr>
      </p:pic>
      <p:sp>
        <p:nvSpPr>
          <p:cNvPr id="7" name="矩形 6"/>
          <p:cNvSpPr/>
          <p:nvPr/>
        </p:nvSpPr>
        <p:spPr>
          <a:xfrm>
            <a:off x="8266519" y="4365104"/>
            <a:ext cx="784189" cy="369332"/>
          </a:xfrm>
          <a:prstGeom prst="rect">
            <a:avLst/>
          </a:prstGeom>
        </p:spPr>
        <p:txBody>
          <a:bodyPr wrap="none">
            <a:spAutoFit/>
          </a:bodyPr>
          <a:lstStyle/>
          <a:p>
            <a:r>
              <a:rPr lang="zh-CN" altLang="zh-CN" dirty="0">
                <a:solidFill>
                  <a:schemeClr val="accent1"/>
                </a:solidFill>
                <a:latin typeface="+mn-ea"/>
              </a:rPr>
              <a:t>图</a:t>
            </a:r>
            <a:r>
              <a:rPr lang="en-US" altLang="zh-CN" dirty="0">
                <a:solidFill>
                  <a:schemeClr val="accent1"/>
                </a:solidFill>
                <a:latin typeface="+mn-ea"/>
              </a:rPr>
              <a:t>3-8</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zh-CN" altLang="en-US" sz="2800" dirty="0" smtClean="0">
                <a:solidFill>
                  <a:schemeClr val="accent2"/>
                </a:solidFill>
                <a:latin typeface="微软雅黑" panose="020B0503020204020204" pitchFamily="34" charset="-122"/>
                <a:ea typeface="微软雅黑" panose="020B0503020204020204" pitchFamily="34" charset="-122"/>
              </a:rPr>
              <a:t>数据框方法</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空值</a:t>
            </a:r>
            <a:r>
              <a:rPr lang="zh-CN" altLang="en-US" sz="2800" dirty="0" smtClean="0">
                <a:solidFill>
                  <a:schemeClr val="accent2"/>
                </a:solidFill>
                <a:latin typeface="微软雅黑" panose="020B0503020204020204" pitchFamily="34" charset="-122"/>
                <a:ea typeface="微软雅黑" panose="020B0503020204020204" pitchFamily="34" charset="-122"/>
              </a:rPr>
              <a:t>进行填充</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1057821" y="626521"/>
            <a:ext cx="1569660" cy="461665"/>
          </a:xfrm>
          <a:prstGeom prst="rect">
            <a:avLst/>
          </a:prstGeom>
        </p:spPr>
        <p:txBody>
          <a:bodyPr wrap="none">
            <a:spAutoFit/>
          </a:bodyPr>
          <a:lstStyle/>
          <a:p>
            <a:r>
              <a:rPr lang="en-US" altLang="zh-CN" sz="2400" b="1" dirty="0">
                <a:solidFill>
                  <a:schemeClr val="accent1"/>
                </a:solidFill>
                <a:latin typeface="+mn-ea"/>
                <a:ea typeface="+mn-ea"/>
              </a:rPr>
              <a:t>2. </a:t>
            </a:r>
            <a:r>
              <a:rPr lang="en-US" altLang="zh-CN" sz="2400" b="1" dirty="0" err="1">
                <a:solidFill>
                  <a:schemeClr val="accent1"/>
                </a:solidFill>
                <a:latin typeface="+mn-ea"/>
                <a:ea typeface="+mn-ea"/>
              </a:rPr>
              <a:t>fillna</a:t>
            </a:r>
            <a:r>
              <a:rPr lang="en-US" altLang="zh-CN" sz="2400" b="1" dirty="0">
                <a:solidFill>
                  <a:schemeClr val="accent1"/>
                </a:solidFill>
                <a:latin typeface="+mn-ea"/>
                <a:ea typeface="+mn-ea"/>
              </a:rPr>
              <a:t>()</a:t>
            </a:r>
            <a:endParaRPr lang="zh-CN" altLang="zh-CN" sz="2400" dirty="0">
              <a:solidFill>
                <a:schemeClr val="accent1"/>
              </a:solidFill>
              <a:latin typeface="+mn-ea"/>
              <a:ea typeface="+mn-ea"/>
            </a:endParaRPr>
          </a:p>
        </p:txBody>
      </p:sp>
      <p:sp>
        <p:nvSpPr>
          <p:cNvPr id="6" name="矩形 5"/>
          <p:cNvSpPr/>
          <p:nvPr/>
        </p:nvSpPr>
        <p:spPr>
          <a:xfrm>
            <a:off x="1302856" y="995854"/>
            <a:ext cx="10412149" cy="1200329"/>
          </a:xfrm>
          <a:prstGeom prst="rect">
            <a:avLst/>
          </a:prstGeom>
        </p:spPr>
        <p:txBody>
          <a:bodyPr wrap="square">
            <a:spAutoFit/>
          </a:bodyPr>
          <a:lstStyle/>
          <a:p>
            <a:r>
              <a:rPr lang="zh-CN" altLang="zh-CN" sz="2400" dirty="0" smtClean="0">
                <a:solidFill>
                  <a:schemeClr val="accent1"/>
                </a:solidFill>
                <a:latin typeface="+mn-ea"/>
                <a:ea typeface="+mn-ea"/>
              </a:rPr>
              <a:t>通过</a:t>
            </a:r>
            <a:r>
              <a:rPr lang="en-US" altLang="zh-CN" sz="2400" dirty="0" err="1">
                <a:solidFill>
                  <a:schemeClr val="accent1"/>
                </a:solidFill>
                <a:latin typeface="+mn-ea"/>
                <a:ea typeface="+mn-ea"/>
              </a:rPr>
              <a:t>fillna</a:t>
            </a:r>
            <a:r>
              <a:rPr lang="en-US" altLang="zh-CN" sz="2400" dirty="0">
                <a:solidFill>
                  <a:schemeClr val="accent1"/>
                </a:solidFill>
                <a:latin typeface="+mn-ea"/>
                <a:ea typeface="+mn-ea"/>
              </a:rPr>
              <a:t>()</a:t>
            </a:r>
            <a:r>
              <a:rPr lang="zh-CN" altLang="zh-CN" sz="2400" dirty="0">
                <a:solidFill>
                  <a:schemeClr val="accent1"/>
                </a:solidFill>
                <a:latin typeface="+mn-ea"/>
                <a:ea typeface="+mn-ea"/>
              </a:rPr>
              <a:t>方法，可以对数据框中的空值（</a:t>
            </a:r>
            <a:r>
              <a:rPr lang="en-US" altLang="zh-CN" sz="2400" dirty="0">
                <a:solidFill>
                  <a:schemeClr val="accent1"/>
                </a:solidFill>
                <a:latin typeface="+mn-ea"/>
                <a:ea typeface="+mn-ea"/>
              </a:rPr>
              <a:t>nan</a:t>
            </a:r>
            <a:r>
              <a:rPr lang="zh-CN" altLang="zh-CN" sz="2400" dirty="0">
                <a:solidFill>
                  <a:schemeClr val="accent1"/>
                </a:solidFill>
                <a:latin typeface="+mn-ea"/>
                <a:ea typeface="+mn-ea"/>
              </a:rPr>
              <a:t>值）进行填充。默认情况下所有空值填充同一个元素值（数值或者字符串），也可以指定不同的列填充不同的值。以</a:t>
            </a:r>
            <a:r>
              <a:rPr lang="en-US" altLang="zh-CN" sz="2400" dirty="0">
                <a:solidFill>
                  <a:schemeClr val="accent1"/>
                </a:solidFill>
                <a:latin typeface="+mn-ea"/>
                <a:ea typeface="+mn-ea"/>
              </a:rPr>
              <a:t>3.3.1</a:t>
            </a:r>
            <a:r>
              <a:rPr lang="zh-CN" altLang="zh-CN" sz="2400" dirty="0">
                <a:solidFill>
                  <a:schemeClr val="accent1"/>
                </a:solidFill>
                <a:latin typeface="+mn-ea"/>
                <a:ea typeface="+mn-ea"/>
              </a:rPr>
              <a:t>定义的数据框</a:t>
            </a:r>
            <a:r>
              <a:rPr lang="en-US" altLang="zh-CN" sz="2400" dirty="0" err="1">
                <a:solidFill>
                  <a:schemeClr val="accent1"/>
                </a:solidFill>
                <a:latin typeface="+mn-ea"/>
                <a:ea typeface="+mn-ea"/>
              </a:rPr>
              <a:t>df</a:t>
            </a:r>
            <a:r>
              <a:rPr lang="zh-CN" altLang="zh-CN" sz="2400" dirty="0">
                <a:solidFill>
                  <a:schemeClr val="accent1"/>
                </a:solidFill>
                <a:latin typeface="+mn-ea"/>
                <a:ea typeface="+mn-ea"/>
              </a:rPr>
              <a:t>为例，示例代码如下：</a:t>
            </a:r>
            <a:endParaRPr lang="zh-CN" altLang="zh-CN" sz="2400" dirty="0">
              <a:solidFill>
                <a:schemeClr val="accent1"/>
              </a:solidFill>
              <a:latin typeface="+mn-ea"/>
              <a:ea typeface="+mn-ea"/>
            </a:endParaRPr>
          </a:p>
        </p:txBody>
      </p:sp>
      <p:sp>
        <p:nvSpPr>
          <p:cNvPr id="3" name="矩形 2"/>
          <p:cNvSpPr/>
          <p:nvPr/>
        </p:nvSpPr>
        <p:spPr>
          <a:xfrm>
            <a:off x="1330765" y="2196183"/>
            <a:ext cx="7814823" cy="1938992"/>
          </a:xfrm>
          <a:prstGeom prst="rect">
            <a:avLst/>
          </a:prstGeom>
        </p:spPr>
        <p:txBody>
          <a:bodyPr wrap="square">
            <a:spAutoFit/>
          </a:bodyPr>
          <a:lstStyle/>
          <a:p>
            <a:r>
              <a:rPr lang="en-US" altLang="zh-CN" sz="2400" dirty="0">
                <a:solidFill>
                  <a:schemeClr val="accent1"/>
                </a:solidFill>
                <a:latin typeface="+mn-ea"/>
                <a:ea typeface="+mn-ea"/>
              </a:rPr>
              <a:t>df2=</a:t>
            </a:r>
            <a:r>
              <a:rPr lang="en-US" altLang="zh-CN" sz="2400" dirty="0" err="1">
                <a:solidFill>
                  <a:schemeClr val="accent1"/>
                </a:solidFill>
                <a:latin typeface="+mn-ea"/>
                <a:ea typeface="+mn-ea"/>
              </a:rPr>
              <a:t>df.fillna</a:t>
            </a:r>
            <a:r>
              <a:rPr lang="en-US" altLang="zh-CN" sz="2400" dirty="0">
                <a:solidFill>
                  <a:schemeClr val="accent1"/>
                </a:solidFill>
                <a:latin typeface="+mn-ea"/>
                <a:ea typeface="+mn-ea"/>
              </a:rPr>
              <a:t>(0)       #</a:t>
            </a:r>
            <a:r>
              <a:rPr lang="zh-CN" altLang="zh-CN" sz="2400" dirty="0">
                <a:solidFill>
                  <a:schemeClr val="accent1"/>
                </a:solidFill>
                <a:latin typeface="+mn-ea"/>
                <a:ea typeface="+mn-ea"/>
              </a:rPr>
              <a:t>所有空值元素填充</a:t>
            </a:r>
            <a:r>
              <a:rPr lang="en-US" altLang="zh-CN" sz="2400" dirty="0">
                <a:solidFill>
                  <a:schemeClr val="accent1"/>
                </a:solidFill>
                <a:latin typeface="+mn-ea"/>
                <a:ea typeface="+mn-ea"/>
              </a:rPr>
              <a:t>0</a:t>
            </a:r>
            <a:endParaRPr lang="zh-CN" altLang="zh-CN" sz="2400" dirty="0">
              <a:solidFill>
                <a:schemeClr val="accent1"/>
              </a:solidFill>
              <a:latin typeface="+mn-ea"/>
              <a:ea typeface="+mn-ea"/>
            </a:endParaRPr>
          </a:p>
          <a:p>
            <a:r>
              <a:rPr lang="en-US" altLang="zh-CN" sz="2400" dirty="0">
                <a:solidFill>
                  <a:schemeClr val="accent1"/>
                </a:solidFill>
                <a:latin typeface="+mn-ea"/>
                <a:ea typeface="+mn-ea"/>
              </a:rPr>
              <a:t>df3=</a:t>
            </a:r>
            <a:r>
              <a:rPr lang="en-US" altLang="zh-CN" sz="2400" dirty="0" err="1">
                <a:solidFill>
                  <a:schemeClr val="accent1"/>
                </a:solidFill>
                <a:latin typeface="+mn-ea"/>
                <a:ea typeface="+mn-ea"/>
              </a:rPr>
              <a:t>df.fillna</a:t>
            </a:r>
            <a:r>
              <a:rPr lang="en-US" altLang="zh-CN" sz="2400" dirty="0">
                <a:solidFill>
                  <a:schemeClr val="accent1"/>
                </a:solidFill>
                <a:latin typeface="+mn-ea"/>
                <a:ea typeface="+mn-ea"/>
              </a:rPr>
              <a:t>('Kl')      #</a:t>
            </a:r>
            <a:r>
              <a:rPr lang="zh-CN" altLang="zh-CN" sz="2400" dirty="0">
                <a:solidFill>
                  <a:schemeClr val="accent1"/>
                </a:solidFill>
                <a:latin typeface="+mn-ea"/>
                <a:ea typeface="+mn-ea"/>
              </a:rPr>
              <a:t>所有空值元素填充</a:t>
            </a:r>
            <a:r>
              <a:rPr lang="en-US" altLang="zh-CN" sz="2400" dirty="0">
                <a:solidFill>
                  <a:schemeClr val="accent1"/>
                </a:solidFill>
                <a:latin typeface="+mn-ea"/>
                <a:ea typeface="+mn-ea"/>
              </a:rPr>
              <a:t>kl</a:t>
            </a:r>
            <a:endParaRPr lang="zh-CN" altLang="zh-CN" sz="2400" dirty="0">
              <a:solidFill>
                <a:schemeClr val="accent1"/>
              </a:solidFill>
              <a:latin typeface="+mn-ea"/>
              <a:ea typeface="+mn-ea"/>
            </a:endParaRPr>
          </a:p>
          <a:p>
            <a:r>
              <a:rPr lang="en-US" altLang="zh-CN" sz="2400" dirty="0">
                <a:solidFill>
                  <a:schemeClr val="accent1"/>
                </a:solidFill>
                <a:latin typeface="+mn-ea"/>
                <a:ea typeface="+mn-ea"/>
              </a:rPr>
              <a:t>df4=</a:t>
            </a:r>
            <a:r>
              <a:rPr lang="en-US" altLang="zh-CN" sz="2400" dirty="0" err="1">
                <a:solidFill>
                  <a:schemeClr val="accent1"/>
                </a:solidFill>
                <a:latin typeface="+mn-ea"/>
                <a:ea typeface="+mn-ea"/>
              </a:rPr>
              <a:t>df.fillna</a:t>
            </a:r>
            <a:r>
              <a:rPr lang="en-US" altLang="zh-CN" sz="2400" dirty="0">
                <a:solidFill>
                  <a:schemeClr val="accent1"/>
                </a:solidFill>
                <a:latin typeface="+mn-ea"/>
                <a:ea typeface="+mn-ea"/>
              </a:rPr>
              <a:t>({'a':0,'b':'kl','c':0,'d':0}) </a:t>
            </a:r>
            <a:r>
              <a:rPr lang="en-US" altLang="zh-CN" sz="2400" dirty="0" smtClean="0">
                <a:solidFill>
                  <a:schemeClr val="accent1"/>
                </a:solidFill>
                <a:latin typeface="+mn-ea"/>
                <a:ea typeface="+mn-ea"/>
              </a:rPr>
              <a:t> #</a:t>
            </a:r>
            <a:r>
              <a:rPr lang="zh-CN" altLang="zh-CN" sz="2400" dirty="0" smtClean="0">
                <a:solidFill>
                  <a:schemeClr val="accent1"/>
                </a:solidFill>
                <a:latin typeface="+mn-ea"/>
                <a:ea typeface="+mn-ea"/>
              </a:rPr>
              <a:t>全部</a:t>
            </a:r>
            <a:r>
              <a:rPr lang="zh-CN" altLang="zh-CN" sz="2400" dirty="0">
                <a:solidFill>
                  <a:schemeClr val="accent1"/>
                </a:solidFill>
                <a:latin typeface="+mn-ea"/>
                <a:ea typeface="+mn-ea"/>
              </a:rPr>
              <a:t>列填充</a:t>
            </a:r>
            <a:endParaRPr lang="zh-CN" altLang="zh-CN" sz="2400" dirty="0">
              <a:solidFill>
                <a:schemeClr val="accent1"/>
              </a:solidFill>
              <a:latin typeface="+mn-ea"/>
              <a:ea typeface="+mn-ea"/>
            </a:endParaRPr>
          </a:p>
          <a:p>
            <a:r>
              <a:rPr lang="en-US" altLang="zh-CN" sz="2400" dirty="0">
                <a:solidFill>
                  <a:schemeClr val="accent1"/>
                </a:solidFill>
                <a:latin typeface="+mn-ea"/>
                <a:ea typeface="+mn-ea"/>
              </a:rPr>
              <a:t>df5=</a:t>
            </a:r>
            <a:r>
              <a:rPr lang="en-US" altLang="zh-CN" sz="2400" dirty="0" err="1">
                <a:solidFill>
                  <a:schemeClr val="accent1"/>
                </a:solidFill>
                <a:latin typeface="+mn-ea"/>
                <a:ea typeface="+mn-ea"/>
              </a:rPr>
              <a:t>df.fillna</a:t>
            </a:r>
            <a:r>
              <a:rPr lang="en-US" altLang="zh-CN" sz="2400" dirty="0">
                <a:solidFill>
                  <a:schemeClr val="accent1"/>
                </a:solidFill>
                <a:latin typeface="+mn-ea"/>
                <a:ea typeface="+mn-ea"/>
              </a:rPr>
              <a:t>({'a':0,'b':'kl'}) </a:t>
            </a:r>
            <a:r>
              <a:rPr lang="en-US" altLang="zh-CN" sz="2400" dirty="0" smtClean="0">
                <a:solidFill>
                  <a:schemeClr val="accent1"/>
                </a:solidFill>
                <a:latin typeface="+mn-ea"/>
                <a:ea typeface="+mn-ea"/>
              </a:rPr>
              <a:t>#</a:t>
            </a:r>
            <a:r>
              <a:rPr lang="zh-CN" altLang="zh-CN" sz="2400" dirty="0">
                <a:solidFill>
                  <a:schemeClr val="accent1"/>
                </a:solidFill>
                <a:latin typeface="+mn-ea"/>
                <a:ea typeface="+mn-ea"/>
              </a:rPr>
              <a:t>部分列填充</a:t>
            </a:r>
            <a:endParaRPr lang="zh-CN" altLang="zh-CN" sz="2400" dirty="0">
              <a:solidFill>
                <a:schemeClr val="accent1"/>
              </a:solidFill>
              <a:latin typeface="+mn-ea"/>
              <a:ea typeface="+mn-ea"/>
            </a:endParaRPr>
          </a:p>
          <a:p>
            <a:r>
              <a:rPr lang="zh-CN" altLang="zh-CN" sz="2400" dirty="0">
                <a:solidFill>
                  <a:schemeClr val="accent1"/>
                </a:solidFill>
                <a:latin typeface="+mn-ea"/>
                <a:ea typeface="+mn-ea"/>
              </a:rPr>
              <a:t>执行结果如图</a:t>
            </a:r>
            <a:r>
              <a:rPr lang="en-US" altLang="zh-CN" sz="2400" dirty="0">
                <a:solidFill>
                  <a:schemeClr val="accent1"/>
                </a:solidFill>
                <a:latin typeface="+mn-ea"/>
                <a:ea typeface="+mn-ea"/>
              </a:rPr>
              <a:t>3-9</a:t>
            </a:r>
            <a:r>
              <a:rPr lang="zh-CN" altLang="zh-CN" sz="2400" dirty="0">
                <a:solidFill>
                  <a:schemeClr val="accent1"/>
                </a:solidFill>
                <a:latin typeface="+mn-ea"/>
                <a:ea typeface="+mn-ea"/>
              </a:rPr>
              <a:t>所示。</a:t>
            </a:r>
            <a:endParaRPr lang="zh-CN" altLang="zh-CN" sz="2400" dirty="0">
              <a:solidFill>
                <a:schemeClr val="accent1"/>
              </a:solidFill>
              <a:latin typeface="+mn-ea"/>
              <a:ea typeface="+mn-ea"/>
            </a:endParaRPr>
          </a:p>
        </p:txBody>
      </p:sp>
      <p:pic>
        <p:nvPicPr>
          <p:cNvPr id="9" name="图片 8"/>
          <p:cNvPicPr/>
          <p:nvPr/>
        </p:nvPicPr>
        <p:blipFill>
          <a:blip r:embed="rId1" cstate="print"/>
          <a:stretch>
            <a:fillRect/>
          </a:stretch>
        </p:blipFill>
        <p:spPr>
          <a:xfrm>
            <a:off x="8343188" y="2196183"/>
            <a:ext cx="3600400" cy="2724140"/>
          </a:xfrm>
          <a:prstGeom prst="rect">
            <a:avLst/>
          </a:prstGeom>
        </p:spPr>
      </p:pic>
      <p:sp>
        <p:nvSpPr>
          <p:cNvPr id="4" name="矩形 3"/>
          <p:cNvSpPr/>
          <p:nvPr/>
        </p:nvSpPr>
        <p:spPr>
          <a:xfrm>
            <a:off x="10052765" y="4920323"/>
            <a:ext cx="784189" cy="369332"/>
          </a:xfrm>
          <a:prstGeom prst="rect">
            <a:avLst/>
          </a:prstGeom>
        </p:spPr>
        <p:txBody>
          <a:bodyPr wrap="none">
            <a:spAutoFit/>
          </a:bodyPr>
          <a:lstStyle/>
          <a:p>
            <a:r>
              <a:rPr lang="zh-CN" altLang="zh-CN" dirty="0">
                <a:solidFill>
                  <a:schemeClr val="accent1"/>
                </a:solidFill>
                <a:latin typeface="+mn-ea"/>
              </a:rPr>
              <a:t>图</a:t>
            </a:r>
            <a:r>
              <a:rPr lang="en-US" altLang="zh-CN" dirty="0">
                <a:solidFill>
                  <a:schemeClr val="accent1"/>
                </a:solidFill>
                <a:latin typeface="+mn-ea"/>
              </a:rPr>
              <a:t>3-9</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en-US" altLang="zh-CN" sz="2800" dirty="0" smtClean="0">
                <a:solidFill>
                  <a:schemeClr val="accent2"/>
                </a:solidFill>
                <a:latin typeface="微软雅黑" panose="020B0503020204020204" pitchFamily="34" charset="-122"/>
                <a:ea typeface="微软雅黑" panose="020B0503020204020204" pitchFamily="34" charset="-122"/>
              </a:rPr>
              <a:t>3.3</a:t>
            </a:r>
            <a:r>
              <a:rPr lang="zh-CN" altLang="en-US" sz="2800" dirty="0" smtClean="0">
                <a:solidFill>
                  <a:schemeClr val="accent2"/>
                </a:solidFill>
                <a:latin typeface="微软雅黑" panose="020B0503020204020204" pitchFamily="34" charset="-122"/>
                <a:ea typeface="微软雅黑" panose="020B0503020204020204" pitchFamily="34" charset="-122"/>
              </a:rPr>
              <a:t>数据框方法</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指定</a:t>
            </a:r>
            <a:r>
              <a:rPr lang="zh-CN" altLang="en-US" sz="2800" dirty="0" smtClean="0">
                <a:solidFill>
                  <a:schemeClr val="accent2"/>
                </a:solidFill>
                <a:latin typeface="微软雅黑" panose="020B0503020204020204" pitchFamily="34" charset="-122"/>
                <a:ea typeface="微软雅黑" panose="020B0503020204020204" pitchFamily="34" charset="-122"/>
              </a:rPr>
              <a:t>的列进行排序</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1057821" y="626521"/>
            <a:ext cx="2443298" cy="461665"/>
          </a:xfrm>
          <a:prstGeom prst="rect">
            <a:avLst/>
          </a:prstGeom>
        </p:spPr>
        <p:txBody>
          <a:bodyPr wrap="none">
            <a:spAutoFit/>
          </a:bodyPr>
          <a:lstStyle/>
          <a:p>
            <a:r>
              <a:rPr lang="en-US" altLang="zh-CN" sz="2400" b="1" dirty="0"/>
              <a:t>3. </a:t>
            </a:r>
            <a:r>
              <a:rPr lang="en-US" altLang="zh-CN" sz="2400" b="1" dirty="0" err="1"/>
              <a:t>sort_values</a:t>
            </a:r>
            <a:r>
              <a:rPr lang="en-US" altLang="zh-CN" sz="2400" b="1" dirty="0"/>
              <a:t>()</a:t>
            </a:r>
            <a:endParaRPr lang="zh-CN" altLang="zh-CN" sz="2400" dirty="0"/>
          </a:p>
        </p:txBody>
      </p:sp>
      <p:sp>
        <p:nvSpPr>
          <p:cNvPr id="6" name="矩形 5"/>
          <p:cNvSpPr/>
          <p:nvPr/>
        </p:nvSpPr>
        <p:spPr>
          <a:xfrm>
            <a:off x="1302856" y="995854"/>
            <a:ext cx="10412149" cy="461665"/>
          </a:xfrm>
          <a:prstGeom prst="rect">
            <a:avLst/>
          </a:prstGeom>
        </p:spPr>
        <p:txBody>
          <a:bodyPr wrap="square">
            <a:spAutoFit/>
          </a:bodyPr>
          <a:lstStyle/>
          <a:p>
            <a:r>
              <a:rPr lang="zh-CN" altLang="zh-CN" sz="2400" dirty="0"/>
              <a:t>可以利用</a:t>
            </a:r>
            <a:r>
              <a:rPr lang="en-US" altLang="zh-CN" sz="2400" dirty="0" err="1"/>
              <a:t>sort_values</a:t>
            </a:r>
            <a:r>
              <a:rPr lang="en-US" altLang="zh-CN" sz="2400" dirty="0"/>
              <a:t>()</a:t>
            </a:r>
            <a:r>
              <a:rPr lang="zh-CN" altLang="zh-CN" sz="2400" dirty="0"/>
              <a:t>方法，指定列按值进行排序，示例代码如下：</a:t>
            </a:r>
            <a:endParaRPr lang="zh-CN" altLang="zh-CN" sz="2400" dirty="0"/>
          </a:p>
        </p:txBody>
      </p:sp>
      <p:sp>
        <p:nvSpPr>
          <p:cNvPr id="3" name="矩形 2"/>
          <p:cNvSpPr/>
          <p:nvPr/>
        </p:nvSpPr>
        <p:spPr>
          <a:xfrm>
            <a:off x="1283324" y="1457519"/>
            <a:ext cx="7814823" cy="2308324"/>
          </a:xfrm>
          <a:prstGeom prst="rect">
            <a:avLst/>
          </a:prstGeom>
        </p:spPr>
        <p:txBody>
          <a:bodyPr wrap="square">
            <a:spAutoFit/>
          </a:bodyPr>
          <a:lstStyle/>
          <a:p>
            <a:r>
              <a:rPr lang="en-US" altLang="zh-CN" sz="2400" dirty="0"/>
              <a:t>import pandas as </a:t>
            </a:r>
            <a:r>
              <a:rPr lang="en-US" altLang="zh-CN" sz="2400" dirty="0" err="1"/>
              <a:t>pd</a:t>
            </a:r>
            <a:endParaRPr lang="zh-CN" altLang="zh-CN" sz="2400" dirty="0"/>
          </a:p>
          <a:p>
            <a:r>
              <a:rPr lang="en-US" altLang="zh-CN" sz="2400" dirty="0"/>
              <a:t>data={'a':[5,3,4,1,6],'b':['</a:t>
            </a:r>
            <a:r>
              <a:rPr lang="en-US" altLang="zh-CN" sz="2400" dirty="0" err="1"/>
              <a:t>d','c','a','e','q</a:t>
            </a:r>
            <a:r>
              <a:rPr lang="en-US" altLang="zh-CN" sz="2400" dirty="0"/>
              <a:t>'],'c':[4,6,5,5,6]}</a:t>
            </a:r>
            <a:endParaRPr lang="zh-CN" altLang="zh-CN" sz="2400" dirty="0"/>
          </a:p>
          <a:p>
            <a:r>
              <a:rPr lang="en-US" altLang="zh-CN" sz="2400" dirty="0" err="1"/>
              <a:t>Df</a:t>
            </a:r>
            <a:r>
              <a:rPr lang="en-US" altLang="zh-CN" sz="2400" dirty="0"/>
              <a:t>=</a:t>
            </a:r>
            <a:r>
              <a:rPr lang="en-US" altLang="zh-CN" sz="2400" dirty="0" err="1"/>
              <a:t>pd.DataFrame</a:t>
            </a:r>
            <a:r>
              <a:rPr lang="en-US" altLang="zh-CN" sz="2400" dirty="0"/>
              <a:t>(data)</a:t>
            </a:r>
            <a:endParaRPr lang="zh-CN" altLang="zh-CN" sz="2400" dirty="0"/>
          </a:p>
          <a:p>
            <a:r>
              <a:rPr lang="en-US" altLang="zh-CN" sz="2400" dirty="0"/>
              <a:t>Df1=</a:t>
            </a:r>
            <a:r>
              <a:rPr lang="en-US" altLang="zh-CN" sz="2400" dirty="0" err="1"/>
              <a:t>Df.sort_values</a:t>
            </a:r>
            <a:r>
              <a:rPr lang="en-US" altLang="zh-CN" sz="2400" dirty="0"/>
              <a:t>('</a:t>
            </a:r>
            <a:r>
              <a:rPr lang="en-US" altLang="zh-CN" sz="2400" dirty="0" err="1"/>
              <a:t>a',ascending</a:t>
            </a:r>
            <a:r>
              <a:rPr lang="en-US" altLang="zh-CN" sz="2400" dirty="0"/>
              <a:t>=False</a:t>
            </a:r>
            <a:r>
              <a:rPr lang="en-US" altLang="zh-CN" sz="2400" dirty="0" smtClean="0"/>
              <a:t>)</a:t>
            </a:r>
            <a:endParaRPr lang="en-US" altLang="zh-CN" sz="2400" dirty="0" smtClean="0"/>
          </a:p>
          <a:p>
            <a:r>
              <a:rPr lang="en-US" altLang="zh-CN" sz="2400" dirty="0" smtClean="0"/>
              <a:t> </a:t>
            </a:r>
            <a:r>
              <a:rPr lang="en-US" altLang="zh-CN" sz="2400" dirty="0"/>
              <a:t>#</a:t>
            </a:r>
            <a:r>
              <a:rPr lang="zh-CN" altLang="zh-CN" sz="2400" dirty="0"/>
              <a:t>默认按升序，这里设置为</a:t>
            </a:r>
            <a:r>
              <a:rPr lang="zh-CN" altLang="zh-CN" sz="2400" dirty="0" smtClean="0"/>
              <a:t>降序</a:t>
            </a:r>
            <a:endParaRPr lang="zh-CN" altLang="zh-CN" sz="2400" dirty="0"/>
          </a:p>
          <a:p>
            <a:r>
              <a:rPr lang="zh-CN" altLang="zh-CN" sz="2400" dirty="0"/>
              <a:t>执行结果如图</a:t>
            </a:r>
            <a:r>
              <a:rPr lang="en-US" altLang="zh-CN" sz="2400" dirty="0"/>
              <a:t>3-10</a:t>
            </a:r>
            <a:r>
              <a:rPr lang="zh-CN" altLang="zh-CN" sz="2400" dirty="0"/>
              <a:t>所示。</a:t>
            </a:r>
            <a:endParaRPr lang="zh-CN" altLang="zh-CN" sz="2400" dirty="0"/>
          </a:p>
        </p:txBody>
      </p:sp>
      <p:pic>
        <p:nvPicPr>
          <p:cNvPr id="10" name="图片 9"/>
          <p:cNvPicPr/>
          <p:nvPr/>
        </p:nvPicPr>
        <p:blipFill>
          <a:blip r:embed="rId1" cstate="print"/>
          <a:stretch>
            <a:fillRect/>
          </a:stretch>
        </p:blipFill>
        <p:spPr>
          <a:xfrm>
            <a:off x="6694768" y="3104310"/>
            <a:ext cx="5498071" cy="24129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a:t>
            </a:r>
            <a:r>
              <a:rPr lang="en-US" altLang="zh-CN" sz="2800" dirty="0" smtClean="0">
                <a:solidFill>
                  <a:schemeClr val="accent2"/>
                </a:solidFill>
                <a:latin typeface="微软雅黑" panose="020B0503020204020204" pitchFamily="34" charset="-122"/>
                <a:ea typeface="微软雅黑" panose="020B0503020204020204" pitchFamily="34" charset="-122"/>
              </a:rPr>
              <a:t>.3</a:t>
            </a:r>
            <a:r>
              <a:rPr lang="zh-CN" altLang="en-US" sz="2800" dirty="0" smtClean="0">
                <a:solidFill>
                  <a:schemeClr val="accent2"/>
                </a:solidFill>
                <a:latin typeface="微软雅黑" panose="020B0503020204020204" pitchFamily="34" charset="-122"/>
                <a:ea typeface="微软雅黑" panose="020B0503020204020204" pitchFamily="34" charset="-122"/>
              </a:rPr>
              <a:t>数据框方法</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按索引</a:t>
            </a:r>
            <a:r>
              <a:rPr lang="zh-CN" altLang="en-US" sz="2800" dirty="0" smtClean="0">
                <a:solidFill>
                  <a:schemeClr val="accent2"/>
                </a:solidFill>
                <a:latin typeface="微软雅黑" panose="020B0503020204020204" pitchFamily="34" charset="-122"/>
                <a:ea typeface="微软雅黑" panose="020B0503020204020204" pitchFamily="34" charset="-122"/>
              </a:rPr>
              <a:t>进行排序</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smtClean="0">
                <a:solidFill>
                  <a:schemeClr val="accent2"/>
                </a:solidFill>
              </a:rPr>
              <a:t>3</a:t>
            </a:r>
            <a:endParaRPr lang="zh-CN" altLang="en-US" dirty="0">
              <a:solidFill>
                <a:schemeClr val="accent2"/>
              </a:solidFill>
            </a:endParaRPr>
          </a:p>
        </p:txBody>
      </p:sp>
      <p:sp>
        <p:nvSpPr>
          <p:cNvPr id="2" name="矩形 1"/>
          <p:cNvSpPr/>
          <p:nvPr/>
        </p:nvSpPr>
        <p:spPr>
          <a:xfrm>
            <a:off x="1057821" y="626521"/>
            <a:ext cx="2287806" cy="461665"/>
          </a:xfrm>
          <a:prstGeom prst="rect">
            <a:avLst/>
          </a:prstGeom>
        </p:spPr>
        <p:txBody>
          <a:bodyPr wrap="none">
            <a:spAutoFit/>
          </a:bodyPr>
          <a:lstStyle/>
          <a:p>
            <a:r>
              <a:rPr lang="en-US" altLang="zh-CN" sz="2400" b="1" dirty="0">
                <a:solidFill>
                  <a:schemeClr val="accent1"/>
                </a:solidFill>
              </a:rPr>
              <a:t>4. </a:t>
            </a:r>
            <a:r>
              <a:rPr lang="en-US" altLang="zh-CN" sz="2400" b="1" dirty="0" err="1">
                <a:solidFill>
                  <a:schemeClr val="accent1"/>
                </a:solidFill>
              </a:rPr>
              <a:t>sort_index</a:t>
            </a:r>
            <a:r>
              <a:rPr lang="en-US" altLang="zh-CN" sz="2400" b="1" dirty="0">
                <a:solidFill>
                  <a:schemeClr val="accent1"/>
                </a:solidFill>
              </a:rPr>
              <a:t>()</a:t>
            </a:r>
            <a:endParaRPr lang="zh-CN" altLang="zh-CN" sz="2400" dirty="0">
              <a:solidFill>
                <a:schemeClr val="accent1"/>
              </a:solidFill>
            </a:endParaRPr>
          </a:p>
        </p:txBody>
      </p:sp>
      <p:sp>
        <p:nvSpPr>
          <p:cNvPr id="6" name="矩形 5"/>
          <p:cNvSpPr/>
          <p:nvPr/>
        </p:nvSpPr>
        <p:spPr>
          <a:xfrm>
            <a:off x="1302856" y="995854"/>
            <a:ext cx="10412149" cy="830997"/>
          </a:xfrm>
          <a:prstGeom prst="rect">
            <a:avLst/>
          </a:prstGeom>
        </p:spPr>
        <p:txBody>
          <a:bodyPr wrap="square">
            <a:spAutoFit/>
          </a:bodyPr>
          <a:lstStyle/>
          <a:p>
            <a:r>
              <a:rPr lang="zh-CN" altLang="zh-CN" sz="2400" dirty="0">
                <a:solidFill>
                  <a:schemeClr val="accent1"/>
                </a:solidFill>
                <a:latin typeface="+mn-ea"/>
                <a:ea typeface="+mn-ea"/>
              </a:rPr>
              <a:t>有时候需要对索引进行排序，这时候可以使用</a:t>
            </a:r>
            <a:r>
              <a:rPr lang="en-US" altLang="zh-CN" sz="2400" dirty="0" err="1">
                <a:solidFill>
                  <a:schemeClr val="accent1"/>
                </a:solidFill>
                <a:latin typeface="+mn-ea"/>
                <a:ea typeface="+mn-ea"/>
              </a:rPr>
              <a:t>sort_index</a:t>
            </a:r>
            <a:r>
              <a:rPr lang="en-US" altLang="zh-CN" sz="2400" dirty="0">
                <a:solidFill>
                  <a:schemeClr val="accent1"/>
                </a:solidFill>
                <a:latin typeface="+mn-ea"/>
                <a:ea typeface="+mn-ea"/>
              </a:rPr>
              <a:t>()</a:t>
            </a:r>
            <a:r>
              <a:rPr lang="zh-CN" altLang="zh-CN" sz="2400" dirty="0">
                <a:solidFill>
                  <a:schemeClr val="accent1"/>
                </a:solidFill>
                <a:latin typeface="+mn-ea"/>
                <a:ea typeface="+mn-ea"/>
              </a:rPr>
              <a:t>方法，以前面定义的</a:t>
            </a:r>
            <a:r>
              <a:rPr lang="en-US" altLang="zh-CN" sz="2400" dirty="0">
                <a:solidFill>
                  <a:schemeClr val="accent1"/>
                </a:solidFill>
                <a:latin typeface="+mn-ea"/>
                <a:ea typeface="+mn-ea"/>
              </a:rPr>
              <a:t>Df1</a:t>
            </a:r>
            <a:r>
              <a:rPr lang="zh-CN" altLang="zh-CN" sz="2400" dirty="0">
                <a:solidFill>
                  <a:schemeClr val="accent1"/>
                </a:solidFill>
                <a:latin typeface="+mn-ea"/>
                <a:ea typeface="+mn-ea"/>
              </a:rPr>
              <a:t>为例，示例代码如下：</a:t>
            </a:r>
            <a:endParaRPr lang="zh-CN" altLang="zh-CN" sz="2400" dirty="0">
              <a:solidFill>
                <a:schemeClr val="accent1"/>
              </a:solidFill>
              <a:latin typeface="+mn-ea"/>
              <a:ea typeface="+mn-ea"/>
            </a:endParaRPr>
          </a:p>
        </p:txBody>
      </p:sp>
      <p:sp>
        <p:nvSpPr>
          <p:cNvPr id="3" name="矩形 2"/>
          <p:cNvSpPr/>
          <p:nvPr/>
        </p:nvSpPr>
        <p:spPr>
          <a:xfrm>
            <a:off x="1334535" y="1810154"/>
            <a:ext cx="7814823" cy="1569660"/>
          </a:xfrm>
          <a:prstGeom prst="rect">
            <a:avLst/>
          </a:prstGeom>
        </p:spPr>
        <p:txBody>
          <a:bodyPr wrap="square">
            <a:spAutoFit/>
          </a:bodyPr>
          <a:lstStyle/>
          <a:p>
            <a:r>
              <a:rPr lang="en-US" altLang="zh-CN" sz="2400" dirty="0">
                <a:solidFill>
                  <a:schemeClr val="accent1"/>
                </a:solidFill>
                <a:latin typeface="+mn-ea"/>
                <a:ea typeface="+mn-ea"/>
              </a:rPr>
              <a:t>Df2=Df1.sort_index(ascending=False)  #</a:t>
            </a:r>
            <a:r>
              <a:rPr lang="zh-CN" altLang="zh-CN" sz="2400" dirty="0">
                <a:solidFill>
                  <a:schemeClr val="accent1"/>
                </a:solidFill>
                <a:latin typeface="+mn-ea"/>
                <a:ea typeface="+mn-ea"/>
              </a:rPr>
              <a:t>默认按升序，这里设置为降序</a:t>
            </a:r>
            <a:endParaRPr lang="zh-CN" altLang="zh-CN" sz="2400" dirty="0">
              <a:solidFill>
                <a:schemeClr val="accent1"/>
              </a:solidFill>
              <a:latin typeface="+mn-ea"/>
              <a:ea typeface="+mn-ea"/>
            </a:endParaRPr>
          </a:p>
          <a:p>
            <a:r>
              <a:rPr lang="zh-CN" altLang="zh-CN" sz="2400" dirty="0">
                <a:solidFill>
                  <a:schemeClr val="accent1"/>
                </a:solidFill>
                <a:latin typeface="+mn-ea"/>
                <a:ea typeface="+mn-ea"/>
              </a:rPr>
              <a:t>执行结果如图</a:t>
            </a:r>
            <a:r>
              <a:rPr lang="en-US" altLang="zh-CN" sz="2400" dirty="0">
                <a:solidFill>
                  <a:schemeClr val="accent1"/>
                </a:solidFill>
                <a:latin typeface="+mn-ea"/>
                <a:ea typeface="+mn-ea"/>
              </a:rPr>
              <a:t>3-11</a:t>
            </a:r>
            <a:r>
              <a:rPr lang="zh-CN" altLang="zh-CN" sz="2400" dirty="0">
                <a:solidFill>
                  <a:schemeClr val="accent1"/>
                </a:solidFill>
                <a:latin typeface="+mn-ea"/>
                <a:ea typeface="+mn-ea"/>
              </a:rPr>
              <a:t>所示。</a:t>
            </a:r>
            <a:endParaRPr lang="zh-CN" altLang="zh-CN" sz="2400" dirty="0">
              <a:solidFill>
                <a:schemeClr val="accent1"/>
              </a:solidFill>
              <a:latin typeface="+mn-ea"/>
              <a:ea typeface="+mn-ea"/>
            </a:endParaRPr>
          </a:p>
          <a:p>
            <a:endParaRPr lang="zh-CN" altLang="zh-CN" sz="2400" dirty="0"/>
          </a:p>
        </p:txBody>
      </p:sp>
      <p:pic>
        <p:nvPicPr>
          <p:cNvPr id="9" name="图片 8"/>
          <p:cNvPicPr/>
          <p:nvPr/>
        </p:nvPicPr>
        <p:blipFill>
          <a:blip r:embed="rId1" cstate="print"/>
          <a:stretch>
            <a:fillRect/>
          </a:stretch>
        </p:blipFill>
        <p:spPr>
          <a:xfrm>
            <a:off x="6508930" y="2348880"/>
            <a:ext cx="5270326" cy="2687548"/>
          </a:xfrm>
          <a:prstGeom prst="rect">
            <a:avLst/>
          </a:prstGeom>
        </p:spPr>
      </p:pic>
      <p:sp>
        <p:nvSpPr>
          <p:cNvPr id="4" name="矩形 3"/>
          <p:cNvSpPr/>
          <p:nvPr/>
        </p:nvSpPr>
        <p:spPr>
          <a:xfrm>
            <a:off x="8834685" y="5095110"/>
            <a:ext cx="1086772" cy="461665"/>
          </a:xfrm>
          <a:prstGeom prst="rect">
            <a:avLst/>
          </a:prstGeom>
        </p:spPr>
        <p:txBody>
          <a:bodyPr wrap="none">
            <a:spAutoFit/>
          </a:bodyPr>
          <a:lstStyle/>
          <a:p>
            <a:r>
              <a:rPr lang="zh-CN" altLang="zh-CN" sz="2400" dirty="0">
                <a:solidFill>
                  <a:schemeClr val="accent1"/>
                </a:solidFill>
              </a:rPr>
              <a:t>图</a:t>
            </a:r>
            <a:r>
              <a:rPr lang="en-US" altLang="zh-CN" sz="2400" dirty="0">
                <a:solidFill>
                  <a:schemeClr val="accent1"/>
                </a:solidFill>
              </a:rPr>
              <a:t>3-11</a:t>
            </a:r>
            <a:endParaRPr lang="zh-CN" altLang="zh-CN" sz="24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7719943"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smtClean="0">
                <a:solidFill>
                  <a:schemeClr val="accent2"/>
                </a:solidFill>
                <a:latin typeface="微软雅黑" panose="020B0503020204020204" pitchFamily="34" charset="-122"/>
                <a:ea typeface="微软雅黑" panose="020B0503020204020204" pitchFamily="34" charset="-122"/>
              </a:rPr>
              <a:t>3.3.3</a:t>
            </a:r>
            <a:r>
              <a:rPr lang="zh-CN" altLang="en-US" sz="2800" dirty="0" smtClean="0">
                <a:solidFill>
                  <a:schemeClr val="accent2"/>
                </a:solidFill>
                <a:latin typeface="微软雅黑" panose="020B0503020204020204" pitchFamily="34" charset="-122"/>
                <a:ea typeface="微软雅黑" panose="020B0503020204020204" pitchFamily="34" charset="-122"/>
              </a:rPr>
              <a:t>数据框方法</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取前</a:t>
            </a:r>
            <a:r>
              <a:rPr lang="en-US" altLang="zh-CN" sz="2800" dirty="0" smtClean="0">
                <a:solidFill>
                  <a:schemeClr val="accent2"/>
                </a:solidFill>
                <a:latin typeface="微软雅黑" panose="020B0503020204020204" pitchFamily="34" charset="-122"/>
                <a:ea typeface="微软雅黑" panose="020B0503020204020204" pitchFamily="34" charset="-122"/>
              </a:rPr>
              <a:t>N</a:t>
            </a:r>
            <a:r>
              <a:rPr lang="zh-CN" altLang="en-US" sz="2800" dirty="0" smtClean="0">
                <a:solidFill>
                  <a:schemeClr val="accent2"/>
                </a:solidFill>
                <a:latin typeface="微软雅黑" panose="020B0503020204020204" pitchFamily="34" charset="-122"/>
                <a:ea typeface="微软雅黑" panose="020B0503020204020204" pitchFamily="34" charset="-122"/>
              </a:rPr>
              <a:t>行</a:t>
            </a:r>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400103"/>
          </a:xfrm>
          <a:prstGeom prst="rect">
            <a:avLst/>
          </a:prstGeom>
          <a:noFill/>
        </p:spPr>
        <p:txBody>
          <a:bodyPr wrap="square" lIns="91434" tIns="45717" rIns="91434" bIns="45717" rtlCol="0">
            <a:spAutoFit/>
          </a:bodyPr>
          <a:lstStyle/>
          <a:p>
            <a:pPr algn="r"/>
            <a:r>
              <a:rPr lang="en-US" altLang="zh-CN" sz="2000" dirty="0">
                <a:solidFill>
                  <a:schemeClr val="accent2"/>
                </a:solidFill>
              </a:rPr>
              <a:t>Part </a:t>
            </a:r>
            <a:r>
              <a:rPr lang="en-US" altLang="zh-CN" dirty="0">
                <a:solidFill>
                  <a:schemeClr val="accent2"/>
                </a:solidFill>
              </a:rPr>
              <a:t>3</a:t>
            </a:r>
            <a:r>
              <a:rPr lang="en-US" altLang="zh-CN" dirty="0" smtClean="0">
                <a:solidFill>
                  <a:schemeClr val="accent2"/>
                </a:solidFill>
              </a:rPr>
              <a:t> </a:t>
            </a:r>
            <a:endParaRPr lang="zh-CN" altLang="en-US" dirty="0">
              <a:solidFill>
                <a:schemeClr val="accent2"/>
              </a:solidFill>
            </a:endParaRPr>
          </a:p>
        </p:txBody>
      </p:sp>
      <p:sp>
        <p:nvSpPr>
          <p:cNvPr id="2" name="矩形 1"/>
          <p:cNvSpPr/>
          <p:nvPr/>
        </p:nvSpPr>
        <p:spPr>
          <a:xfrm>
            <a:off x="1057821" y="626521"/>
            <a:ext cx="1449436" cy="461665"/>
          </a:xfrm>
          <a:prstGeom prst="rect">
            <a:avLst/>
          </a:prstGeom>
        </p:spPr>
        <p:txBody>
          <a:bodyPr wrap="none">
            <a:spAutoFit/>
          </a:bodyPr>
          <a:lstStyle/>
          <a:p>
            <a:r>
              <a:rPr lang="en-US" altLang="zh-CN" sz="2400" b="1" dirty="0"/>
              <a:t>5. head()</a:t>
            </a:r>
            <a:endParaRPr lang="zh-CN" altLang="zh-CN" sz="2400" dirty="0"/>
          </a:p>
        </p:txBody>
      </p:sp>
      <p:sp>
        <p:nvSpPr>
          <p:cNvPr id="6" name="矩形 5"/>
          <p:cNvSpPr/>
          <p:nvPr/>
        </p:nvSpPr>
        <p:spPr>
          <a:xfrm>
            <a:off x="1302856" y="995854"/>
            <a:ext cx="10412149" cy="1569660"/>
          </a:xfrm>
          <a:prstGeom prst="rect">
            <a:avLst/>
          </a:prstGeom>
        </p:spPr>
        <p:txBody>
          <a:bodyPr wrap="square">
            <a:spAutoFit/>
          </a:bodyPr>
          <a:lstStyle/>
          <a:p>
            <a:r>
              <a:rPr lang="zh-CN" altLang="zh-CN" sz="2400" dirty="0"/>
              <a:t>通过</a:t>
            </a:r>
            <a:r>
              <a:rPr lang="en-US" altLang="zh-CN" sz="2400" dirty="0"/>
              <a:t>head(N)</a:t>
            </a:r>
            <a:r>
              <a:rPr lang="zh-CN" altLang="zh-CN" sz="2400" dirty="0"/>
              <a:t>方法，可以取数据集中的前</a:t>
            </a:r>
            <a:r>
              <a:rPr lang="en-US" altLang="zh-CN" sz="2400" dirty="0"/>
              <a:t>N</a:t>
            </a:r>
            <a:r>
              <a:rPr lang="zh-CN" altLang="zh-CN" sz="2400" dirty="0"/>
              <a:t>行，比如取前面定义的数据框</a:t>
            </a:r>
            <a:r>
              <a:rPr lang="en-US" altLang="zh-CN" sz="2400" dirty="0"/>
              <a:t>Df2</a:t>
            </a:r>
            <a:r>
              <a:rPr lang="zh-CN" altLang="zh-CN" sz="2400" dirty="0"/>
              <a:t>中的前</a:t>
            </a:r>
            <a:r>
              <a:rPr lang="en-US" altLang="zh-CN" sz="2400" dirty="0"/>
              <a:t>4</a:t>
            </a:r>
            <a:r>
              <a:rPr lang="zh-CN" altLang="zh-CN" sz="2400" dirty="0"/>
              <a:t>行，示例代码如下：</a:t>
            </a:r>
            <a:endParaRPr lang="zh-CN" altLang="zh-CN" sz="2400" dirty="0"/>
          </a:p>
          <a:p>
            <a:r>
              <a:rPr lang="en-US" altLang="zh-CN" sz="2400" dirty="0"/>
              <a:t>H4=Df2.head(4);</a:t>
            </a:r>
            <a:endParaRPr lang="zh-CN" altLang="zh-CN" sz="2400" dirty="0"/>
          </a:p>
          <a:p>
            <a:r>
              <a:rPr lang="zh-CN" altLang="zh-CN" sz="2400" dirty="0"/>
              <a:t>执行结果如图</a:t>
            </a:r>
            <a:r>
              <a:rPr lang="en-US" altLang="zh-CN" sz="2400" dirty="0"/>
              <a:t>3-12</a:t>
            </a:r>
            <a:r>
              <a:rPr lang="zh-CN" altLang="zh-CN" sz="2400" dirty="0"/>
              <a:t>所示。</a:t>
            </a:r>
            <a:endParaRPr lang="zh-CN" altLang="zh-CN" sz="2400" dirty="0"/>
          </a:p>
        </p:txBody>
      </p:sp>
      <p:pic>
        <p:nvPicPr>
          <p:cNvPr id="10" name="图片 9"/>
          <p:cNvPicPr/>
          <p:nvPr/>
        </p:nvPicPr>
        <p:blipFill>
          <a:blip r:embed="rId1" cstate="print"/>
          <a:stretch>
            <a:fillRect/>
          </a:stretch>
        </p:blipFill>
        <p:spPr>
          <a:xfrm>
            <a:off x="5666333" y="2748914"/>
            <a:ext cx="5112568" cy="2264261"/>
          </a:xfrm>
          <a:prstGeom prst="rect">
            <a:avLst/>
          </a:prstGeom>
        </p:spPr>
      </p:pic>
      <p:sp>
        <p:nvSpPr>
          <p:cNvPr id="4" name="矩形 3"/>
          <p:cNvSpPr/>
          <p:nvPr/>
        </p:nvSpPr>
        <p:spPr>
          <a:xfrm>
            <a:off x="7266288" y="5060469"/>
            <a:ext cx="877163" cy="369332"/>
          </a:xfrm>
          <a:prstGeom prst="rect">
            <a:avLst/>
          </a:prstGeom>
        </p:spPr>
        <p:txBody>
          <a:bodyPr wrap="none">
            <a:spAutoFit/>
          </a:bodyPr>
          <a:lstStyle/>
          <a:p>
            <a:r>
              <a:rPr lang="zh-CN" altLang="zh-CN" dirty="0"/>
              <a:t>图</a:t>
            </a:r>
            <a:r>
              <a:rPr lang="en-US" altLang="zh-CN" dirty="0"/>
              <a:t>3-12</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tags/tag1.xml><?xml version="1.0" encoding="utf-8"?>
<p:tagLst xmlns:p="http://schemas.openxmlformats.org/presentationml/2006/main">
  <p:tag name="KSO_WM_TEMPLATE_CATEGORY" val="custom"/>
  <p:tag name="KSO_WM_TEMPLATE_INDEX" val="20184561"/>
  <p:tag name="KSO_WM_TAG_VERSION" val="1.0"/>
  <p:tag name="KSO_WM_BEAUTIFY_FLAG" val="#wm#"/>
  <p:tag name="KSO_WM_UNIT_TYPE" val="l_h_f"/>
  <p:tag name="KSO_WM_UNIT_INDEX" val="1_1_1"/>
  <p:tag name="KSO_WM_UNIT_LAYERLEVEL" val="1_1_1"/>
  <p:tag name="KSO_WM_UNIT_VALUE" val="18"/>
  <p:tag name="KSO_WM_UNIT_HIGHLIGHT" val="0"/>
  <p:tag name="KSO_WM_UNIT_COMPATIBLE" val="0"/>
  <p:tag name="KSO_WM_UNIT_CLEAR" val="0"/>
  <p:tag name="KSO_WM_DIAGRAM_GROUP_CODE" val="l1-1"/>
  <p:tag name="KSO_WM_UNIT_ID" val="custom20184561_6*l_h_f*1_1_1"/>
  <p:tag name="KSO_WM_UNIT_PRESET_TEXT" val="Lorem ipsum dolor sit amet, consectetur,"/>
  <p:tag name="KSO_WM_UNIT_TEXT_FILL_FORE_SCHEMECOLOR_INDEX" val="14"/>
  <p:tag name="KSO_WM_UNIT_TEXT_FILL_TYPE" val="1"/>
  <p:tag name="KSO_WM_UNIT_USESOURCEFORMAT_APPLY" val="1"/>
</p:tagLst>
</file>

<file path=ppt/tags/tag2.xml><?xml version="1.0" encoding="utf-8"?>
<p:tagLst xmlns:p="http://schemas.openxmlformats.org/presentationml/2006/main">
  <p:tag name="KSO_WM_TEMPLATE_CATEGORY" val="custom"/>
  <p:tag name="KSO_WM_TEMPLATE_INDEX" val="20184561"/>
  <p:tag name="KSO_WM_TAG_VERSION" val="1.0"/>
  <p:tag name="KSO_WM_BEAUTIFY_FLAG" val="#wm#"/>
  <p:tag name="KSO_WM_UNIT_TYPE" val="l_h_i"/>
  <p:tag name="KSO_WM_UNIT_INDEX" val="1_1_2"/>
  <p:tag name="KSO_WM_UNIT_LAYERLEVEL" val="1_1_1"/>
  <p:tag name="KSO_WM_DIAGRAM_GROUP_CODE" val="l1-1"/>
  <p:tag name="KSO_WM_UNIT_ID" val="custom20184561_6*l_h_i*1_1_2"/>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TEMPLATE_CATEGORY" val="custom"/>
  <p:tag name="KSO_WM_TEMPLATE_INDEX" val="20184561"/>
  <p:tag name="KSO_WM_TAG_VERSION" val="1.0"/>
  <p:tag name="KSO_WM_BEAUTIFY_FLAG" val="#wm#"/>
  <p:tag name="KSO_WM_UNIT_TYPE" val="l_h_f"/>
  <p:tag name="KSO_WM_UNIT_INDEX" val="1_1_1"/>
  <p:tag name="KSO_WM_UNIT_LAYERLEVEL" val="1_1_1"/>
  <p:tag name="KSO_WM_UNIT_VALUE" val="18"/>
  <p:tag name="KSO_WM_UNIT_HIGHLIGHT" val="0"/>
  <p:tag name="KSO_WM_UNIT_COMPATIBLE" val="0"/>
  <p:tag name="KSO_WM_UNIT_CLEAR" val="0"/>
  <p:tag name="KSO_WM_DIAGRAM_GROUP_CODE" val="l1-1"/>
  <p:tag name="KSO_WM_UNIT_ID" val="custom20184561_6*l_h_f*1_1_1"/>
  <p:tag name="KSO_WM_UNIT_PRESET_TEXT" val="Lorem ipsum dolor sit amet, consectetur,"/>
  <p:tag name="KSO_WM_UNIT_TEXT_FILL_FORE_SCHEMECOLOR_INDEX" val="14"/>
  <p:tag name="KSO_WM_UNIT_TEXT_FILL_TYPE" val="1"/>
  <p:tag name="KSO_WM_UNIT_USESOURCEFORMAT_APPLY" val="1"/>
</p:tagLst>
</file>

<file path=ppt/theme/theme1.xml><?xml version="1.0" encoding="utf-8"?>
<a:theme xmlns:a="http://schemas.openxmlformats.org/drawingml/2006/main" name="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7682</Words>
  <Application>WPS 演示</Application>
  <PresentationFormat>自定义</PresentationFormat>
  <Paragraphs>393</Paragraphs>
  <Slides>32</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宋体</vt:lpstr>
      <vt:lpstr>Wingdings</vt:lpstr>
      <vt:lpstr>微软雅黑</vt:lpstr>
      <vt:lpstr>仿宋_GB2312</vt:lpstr>
      <vt:lpstr>Calibri</vt:lpstr>
      <vt:lpstr>Calibri</vt:lpstr>
      <vt:lpstr>方正卡通简体</vt:lpstr>
      <vt:lpstr>Arial Unicode MS</vt:lpstr>
      <vt:lpstr>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商业融资计划书</dc:title>
  <dc:creator>第一PPT</dc:creator>
  <cp:keywords>www.1ppt.com</cp:keywords>
  <cp:lastModifiedBy>Administrator</cp:lastModifiedBy>
  <cp:revision>1587</cp:revision>
  <dcterms:created xsi:type="dcterms:W3CDTF">2013-01-25T01:44:00Z</dcterms:created>
  <dcterms:modified xsi:type="dcterms:W3CDTF">2020-01-12T12:41:23Z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