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826" r:id="rId3"/>
    <p:sldId id="914" r:id="rId5"/>
    <p:sldId id="952" r:id="rId6"/>
    <p:sldId id="953" r:id="rId7"/>
    <p:sldId id="954" r:id="rId8"/>
    <p:sldId id="955" r:id="rId9"/>
    <p:sldId id="956" r:id="rId10"/>
    <p:sldId id="957" r:id="rId11"/>
    <p:sldId id="958" r:id="rId12"/>
    <p:sldId id="959" r:id="rId13"/>
    <p:sldId id="960" r:id="rId14"/>
    <p:sldId id="961" r:id="rId15"/>
    <p:sldId id="963" r:id="rId16"/>
    <p:sldId id="962" r:id="rId17"/>
    <p:sldId id="964" r:id="rId18"/>
    <p:sldId id="966" r:id="rId19"/>
    <p:sldId id="967" r:id="rId20"/>
    <p:sldId id="965" r:id="rId21"/>
    <p:sldId id="969" r:id="rId22"/>
    <p:sldId id="970" r:id="rId23"/>
    <p:sldId id="971" r:id="rId24"/>
    <p:sldId id="972" r:id="rId25"/>
    <p:sldId id="973" r:id="rId26"/>
    <p:sldId id="974" r:id="rId27"/>
    <p:sldId id="975" r:id="rId28"/>
    <p:sldId id="976" r:id="rId29"/>
    <p:sldId id="977" r:id="rId30"/>
    <p:sldId id="978" r:id="rId31"/>
    <p:sldId id="979" r:id="rId32"/>
    <p:sldId id="980" r:id="rId33"/>
  </p:sldIdLst>
  <p:sldSz cx="12196445"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尚佳" initials="张"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F8F8"/>
    <a:srgbClr val="17DCF1"/>
    <a:srgbClr val="0DC2D5"/>
    <a:srgbClr val="006BBC"/>
    <a:srgbClr val="00AAA2"/>
    <a:srgbClr val="EFEFEF"/>
    <a:srgbClr val="FFFFFF"/>
    <a:srgbClr val="F0F0F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044" autoAdjust="0"/>
    <p:restoredTop sz="94270" autoAdjust="0"/>
  </p:normalViewPr>
  <p:slideViewPr>
    <p:cSldViewPr snapToObjects="1">
      <p:cViewPr varScale="1">
        <p:scale>
          <a:sx n="87" d="100"/>
          <a:sy n="87" d="100"/>
        </p:scale>
        <p:origin x="-110" y="-82"/>
      </p:cViewPr>
      <p:guideLst>
        <p:guide orient="horz" pos="2143"/>
        <p:guide pos="3842"/>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notesViewPr>
    <p:cSldViewPr snapToObjects="1">
      <p:cViewPr varScale="1">
        <p:scale>
          <a:sx n="69" d="100"/>
          <a:sy n="69" d="100"/>
        </p:scale>
        <p:origin x="-283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58AD863-9191-46DE-AC36-ED12631456E5}" type="doc">
      <dgm:prSet loTypeId="urn:microsoft.com/office/officeart/2005/8/layout/hProcess9" loCatId="process" qsTypeId="urn:microsoft.com/office/officeart/2005/8/quickstyle/simple3" qsCatId="simple" csTypeId="urn:microsoft.com/office/officeart/2005/8/colors/accent2_4" csCatId="accent2" phldr="1"/>
      <dgm:spPr/>
    </dgm:pt>
    <dgm:pt modelId="{C9820B6E-3C8B-41A8-AF6F-EE21B16958D1}">
      <dgm:prSet phldrT="[文本]"/>
      <dgm:spPr/>
      <dgm:t>
        <a:bodyPr/>
        <a:lstStyle/>
        <a:p>
          <a:r>
            <a:rPr lang="zh-CN" dirty="0" smtClean="0"/>
            <a:t>（</a:t>
          </a:r>
          <a:r>
            <a:rPr lang="en-US" dirty="0" smtClean="0"/>
            <a:t>1</a:t>
          </a:r>
          <a:r>
            <a:rPr lang="zh-CN" dirty="0" smtClean="0"/>
            <a:t>）对原始数据进行标准化处理；</a:t>
          </a:r>
          <a:endParaRPr lang="zh-CN" altLang="en-US" dirty="0"/>
        </a:p>
      </dgm:t>
    </dgm:pt>
    <dgm:pt modelId="{F89B26DD-982B-481E-9895-CCE11568F722}" cxnId="{4EBAA3A5-A3AA-4C33-999E-8A3498420A54}" type="parTrans">
      <dgm:prSet/>
      <dgm:spPr/>
      <dgm:t>
        <a:bodyPr/>
        <a:lstStyle/>
        <a:p>
          <a:endParaRPr lang="zh-CN" altLang="en-US"/>
        </a:p>
      </dgm:t>
    </dgm:pt>
    <dgm:pt modelId="{BE2D853D-87CC-4FCB-8C22-F9BFFA0511AD}" cxnId="{4EBAA3A5-A3AA-4C33-999E-8A3498420A54}" type="sibTrans">
      <dgm:prSet/>
      <dgm:spPr/>
      <dgm:t>
        <a:bodyPr/>
        <a:lstStyle/>
        <a:p>
          <a:endParaRPr lang="zh-CN" altLang="en-US"/>
        </a:p>
      </dgm:t>
    </dgm:pt>
    <dgm:pt modelId="{E0A6F8AE-2A9A-4C38-AF43-96C7D83A46A5}">
      <dgm:prSet/>
      <dgm:spPr/>
      <dgm:t>
        <a:bodyPr/>
        <a:lstStyle/>
        <a:p>
          <a:r>
            <a:rPr lang="zh-CN" smtClean="0"/>
            <a:t>（</a:t>
          </a:r>
          <a:r>
            <a:rPr lang="en-US" smtClean="0"/>
            <a:t>2</a:t>
          </a:r>
          <a:r>
            <a:rPr lang="zh-CN" smtClean="0"/>
            <a:t>）计算样本相关系数矩阵； </a:t>
          </a:r>
          <a:endParaRPr lang="zh-CN"/>
        </a:p>
      </dgm:t>
    </dgm:pt>
    <dgm:pt modelId="{5014D310-B47D-455F-B1F1-65FD3F6B27A5}" cxnId="{3CDDF9EB-7C8D-4AEF-9DCC-A665FF26186E}" type="parTrans">
      <dgm:prSet/>
      <dgm:spPr/>
      <dgm:t>
        <a:bodyPr/>
        <a:lstStyle/>
        <a:p>
          <a:endParaRPr lang="zh-CN" altLang="en-US"/>
        </a:p>
      </dgm:t>
    </dgm:pt>
    <dgm:pt modelId="{1BBCD653-4C4F-4426-AF45-D62C90DAA1E1}" cxnId="{3CDDF9EB-7C8D-4AEF-9DCC-A665FF26186E}" type="sibTrans">
      <dgm:prSet/>
      <dgm:spPr/>
      <dgm:t>
        <a:bodyPr/>
        <a:lstStyle/>
        <a:p>
          <a:endParaRPr lang="zh-CN" altLang="en-US"/>
        </a:p>
      </dgm:t>
    </dgm:pt>
    <dgm:pt modelId="{AEA65676-4011-42CB-B144-16C33418D79A}">
      <dgm:prSet/>
      <dgm:spPr/>
      <dgm:t>
        <a:bodyPr/>
        <a:lstStyle/>
        <a:p>
          <a:r>
            <a:rPr lang="zh-CN" smtClean="0"/>
            <a:t>（</a:t>
          </a:r>
          <a:r>
            <a:rPr lang="en-US" smtClean="0"/>
            <a:t>3</a:t>
          </a:r>
          <a:r>
            <a:rPr lang="zh-CN" smtClean="0"/>
            <a:t>）求相关系数矩阵的特征值和相应的特征向量；</a:t>
          </a:r>
          <a:endParaRPr lang="zh-CN"/>
        </a:p>
      </dgm:t>
    </dgm:pt>
    <dgm:pt modelId="{1570916C-B492-4551-81E7-B51644DC273C}" cxnId="{A05B385C-C730-400C-A36D-24B83E52732C}" type="parTrans">
      <dgm:prSet/>
      <dgm:spPr/>
      <dgm:t>
        <a:bodyPr/>
        <a:lstStyle/>
        <a:p>
          <a:endParaRPr lang="zh-CN" altLang="en-US"/>
        </a:p>
      </dgm:t>
    </dgm:pt>
    <dgm:pt modelId="{D3E2E8C5-4080-437C-AA1B-904588912554}" cxnId="{A05B385C-C730-400C-A36D-24B83E52732C}" type="sibTrans">
      <dgm:prSet/>
      <dgm:spPr/>
      <dgm:t>
        <a:bodyPr/>
        <a:lstStyle/>
        <a:p>
          <a:endParaRPr lang="zh-CN" altLang="en-US"/>
        </a:p>
      </dgm:t>
    </dgm:pt>
    <dgm:pt modelId="{44D73A2C-3136-451B-8B8B-28067EFBEC61}">
      <dgm:prSet/>
      <dgm:spPr/>
      <dgm:t>
        <a:bodyPr/>
        <a:lstStyle/>
        <a:p>
          <a:r>
            <a:rPr lang="zh-CN" smtClean="0"/>
            <a:t>（</a:t>
          </a:r>
          <a:r>
            <a:rPr lang="en-US" smtClean="0"/>
            <a:t>4</a:t>
          </a:r>
          <a:r>
            <a:rPr lang="zh-CN" smtClean="0"/>
            <a:t>）选择重要的主成分，并写出主成分表达式。</a:t>
          </a:r>
          <a:endParaRPr lang="zh-CN"/>
        </a:p>
      </dgm:t>
    </dgm:pt>
    <dgm:pt modelId="{1EE90C1E-4E31-42F0-90FD-BEE391B31DCA}" cxnId="{1C92CE4D-C302-494F-AA40-DB067A8EC020}" type="parTrans">
      <dgm:prSet/>
      <dgm:spPr/>
      <dgm:t>
        <a:bodyPr/>
        <a:lstStyle/>
        <a:p>
          <a:endParaRPr lang="zh-CN" altLang="en-US"/>
        </a:p>
      </dgm:t>
    </dgm:pt>
    <dgm:pt modelId="{77CA23D4-2A95-42B8-9D4D-65218CB1FC90}" cxnId="{1C92CE4D-C302-494F-AA40-DB067A8EC020}" type="sibTrans">
      <dgm:prSet/>
      <dgm:spPr/>
      <dgm:t>
        <a:bodyPr/>
        <a:lstStyle/>
        <a:p>
          <a:endParaRPr lang="zh-CN" altLang="en-US"/>
        </a:p>
      </dgm:t>
    </dgm:pt>
    <dgm:pt modelId="{652723D5-516F-4813-BEA2-9EB6E696ADCB}">
      <dgm:prSet/>
      <dgm:spPr/>
      <dgm:t>
        <a:bodyPr/>
        <a:lstStyle/>
        <a:p>
          <a:r>
            <a:rPr lang="zh-CN" smtClean="0"/>
            <a:t>（</a:t>
          </a:r>
          <a:r>
            <a:rPr lang="en-US" smtClean="0"/>
            <a:t>5</a:t>
          </a:r>
          <a:r>
            <a:rPr lang="zh-CN" smtClean="0"/>
            <a:t>）计算主成分得分；</a:t>
          </a:r>
          <a:endParaRPr lang="zh-CN"/>
        </a:p>
      </dgm:t>
    </dgm:pt>
    <dgm:pt modelId="{BB2D49F4-A56D-4C7F-BDF4-EDC6F6A108C6}" cxnId="{8B697CA5-891F-4777-B96C-ABA796CD2F32}" type="parTrans">
      <dgm:prSet/>
      <dgm:spPr/>
      <dgm:t>
        <a:bodyPr/>
        <a:lstStyle/>
        <a:p>
          <a:endParaRPr lang="zh-CN" altLang="en-US"/>
        </a:p>
      </dgm:t>
    </dgm:pt>
    <dgm:pt modelId="{6CAA18BC-2828-4685-A5DD-31F378275B49}" cxnId="{8B697CA5-891F-4777-B96C-ABA796CD2F32}" type="sibTrans">
      <dgm:prSet/>
      <dgm:spPr/>
      <dgm:t>
        <a:bodyPr/>
        <a:lstStyle/>
        <a:p>
          <a:endParaRPr lang="zh-CN" altLang="en-US"/>
        </a:p>
      </dgm:t>
    </dgm:pt>
    <dgm:pt modelId="{D5280793-5008-4918-9E55-C98379876E2B}">
      <dgm:prSet/>
      <dgm:spPr/>
      <dgm:t>
        <a:bodyPr/>
        <a:lstStyle/>
        <a:p>
          <a:r>
            <a:rPr lang="zh-CN" smtClean="0"/>
            <a:t>（</a:t>
          </a:r>
          <a:r>
            <a:rPr lang="en-US" smtClean="0"/>
            <a:t>6</a:t>
          </a:r>
          <a:r>
            <a:rPr lang="zh-CN" smtClean="0"/>
            <a:t>）依据主成分得分的数据，进一步从事统计分析</a:t>
          </a:r>
          <a:r>
            <a:rPr lang="en-US" smtClean="0"/>
            <a:t>.</a:t>
          </a:r>
          <a:endParaRPr lang="zh-CN"/>
        </a:p>
      </dgm:t>
    </dgm:pt>
    <dgm:pt modelId="{69253F7A-CE2A-443C-863F-7E48C43044CB}" cxnId="{7DD666B3-8743-4BF0-AA98-48913DE9E2F4}" type="parTrans">
      <dgm:prSet/>
      <dgm:spPr/>
      <dgm:t>
        <a:bodyPr/>
        <a:lstStyle/>
        <a:p>
          <a:endParaRPr lang="zh-CN" altLang="en-US"/>
        </a:p>
      </dgm:t>
    </dgm:pt>
    <dgm:pt modelId="{45C91BA6-83E5-495F-B867-C2F116CE98CA}" cxnId="{7DD666B3-8743-4BF0-AA98-48913DE9E2F4}" type="sibTrans">
      <dgm:prSet/>
      <dgm:spPr/>
      <dgm:t>
        <a:bodyPr/>
        <a:lstStyle/>
        <a:p>
          <a:endParaRPr lang="zh-CN" altLang="en-US"/>
        </a:p>
      </dgm:t>
    </dgm:pt>
    <dgm:pt modelId="{FC20C2E5-932B-4CC0-92A8-C58EBB71396D}" type="pres">
      <dgm:prSet presAssocID="{858AD863-9191-46DE-AC36-ED12631456E5}" presName="CompostProcess" presStyleCnt="0">
        <dgm:presLayoutVars>
          <dgm:dir/>
          <dgm:resizeHandles val="exact"/>
        </dgm:presLayoutVars>
      </dgm:prSet>
      <dgm:spPr/>
    </dgm:pt>
    <dgm:pt modelId="{572F400E-4314-49F4-AD8E-B58366F1E433}" type="pres">
      <dgm:prSet presAssocID="{858AD863-9191-46DE-AC36-ED12631456E5}" presName="arrow" presStyleLbl="bgShp" presStyleIdx="0" presStyleCnt="1"/>
      <dgm:spPr/>
    </dgm:pt>
    <dgm:pt modelId="{4C556CDA-7375-4DCD-8ABA-DFCCE6DCD877}" type="pres">
      <dgm:prSet presAssocID="{858AD863-9191-46DE-AC36-ED12631456E5}" presName="linearProcess" presStyleCnt="0"/>
      <dgm:spPr/>
    </dgm:pt>
    <dgm:pt modelId="{01BA83FA-F253-481C-9162-5B9A2C8FFD80}" type="pres">
      <dgm:prSet presAssocID="{C9820B6E-3C8B-41A8-AF6F-EE21B16958D1}" presName="textNode" presStyleLbl="node1" presStyleIdx="0" presStyleCnt="6">
        <dgm:presLayoutVars>
          <dgm:bulletEnabled val="1"/>
        </dgm:presLayoutVars>
      </dgm:prSet>
      <dgm:spPr/>
    </dgm:pt>
    <dgm:pt modelId="{0CC8D2F4-6512-4873-AF98-1CB68E804714}" type="pres">
      <dgm:prSet presAssocID="{BE2D853D-87CC-4FCB-8C22-F9BFFA0511AD}" presName="sibTrans" presStyleCnt="0"/>
      <dgm:spPr/>
    </dgm:pt>
    <dgm:pt modelId="{F1A64094-35CF-4BC2-9AE8-51E8382CA86F}" type="pres">
      <dgm:prSet presAssocID="{E0A6F8AE-2A9A-4C38-AF43-96C7D83A46A5}" presName="textNode" presStyleLbl="node1" presStyleIdx="1" presStyleCnt="6">
        <dgm:presLayoutVars>
          <dgm:bulletEnabled val="1"/>
        </dgm:presLayoutVars>
      </dgm:prSet>
      <dgm:spPr/>
    </dgm:pt>
    <dgm:pt modelId="{FE736C86-C344-445B-B39C-868A1484A099}" type="pres">
      <dgm:prSet presAssocID="{1BBCD653-4C4F-4426-AF45-D62C90DAA1E1}" presName="sibTrans" presStyleCnt="0"/>
      <dgm:spPr/>
    </dgm:pt>
    <dgm:pt modelId="{0F25AA0E-98E0-42C8-BC5E-7058175F3D69}" type="pres">
      <dgm:prSet presAssocID="{AEA65676-4011-42CB-B144-16C33418D79A}" presName="textNode" presStyleLbl="node1" presStyleIdx="2" presStyleCnt="6">
        <dgm:presLayoutVars>
          <dgm:bulletEnabled val="1"/>
        </dgm:presLayoutVars>
      </dgm:prSet>
      <dgm:spPr/>
    </dgm:pt>
    <dgm:pt modelId="{33BA4D8E-98D7-47FE-88DC-E9BDAC003F54}" type="pres">
      <dgm:prSet presAssocID="{D3E2E8C5-4080-437C-AA1B-904588912554}" presName="sibTrans" presStyleCnt="0"/>
      <dgm:spPr/>
    </dgm:pt>
    <dgm:pt modelId="{FDBD2FF6-C30A-4BEC-B10B-9241F976278C}" type="pres">
      <dgm:prSet presAssocID="{44D73A2C-3136-451B-8B8B-28067EFBEC61}" presName="textNode" presStyleLbl="node1" presStyleIdx="3" presStyleCnt="6">
        <dgm:presLayoutVars>
          <dgm:bulletEnabled val="1"/>
        </dgm:presLayoutVars>
      </dgm:prSet>
      <dgm:spPr/>
    </dgm:pt>
    <dgm:pt modelId="{CDBE56A9-787B-4958-9166-0BD92EBF3D8A}" type="pres">
      <dgm:prSet presAssocID="{77CA23D4-2A95-42B8-9D4D-65218CB1FC90}" presName="sibTrans" presStyleCnt="0"/>
      <dgm:spPr/>
    </dgm:pt>
    <dgm:pt modelId="{C5C3DCE7-5B01-401A-B88C-D900A4E918B3}" type="pres">
      <dgm:prSet presAssocID="{652723D5-516F-4813-BEA2-9EB6E696ADCB}" presName="textNode" presStyleLbl="node1" presStyleIdx="4" presStyleCnt="6">
        <dgm:presLayoutVars>
          <dgm:bulletEnabled val="1"/>
        </dgm:presLayoutVars>
      </dgm:prSet>
      <dgm:spPr/>
    </dgm:pt>
    <dgm:pt modelId="{5E593A4F-7E70-4A2B-92EC-001632931514}" type="pres">
      <dgm:prSet presAssocID="{6CAA18BC-2828-4685-A5DD-31F378275B49}" presName="sibTrans" presStyleCnt="0"/>
      <dgm:spPr/>
    </dgm:pt>
    <dgm:pt modelId="{677F8741-C389-417B-AAB5-F54B72E64004}" type="pres">
      <dgm:prSet presAssocID="{D5280793-5008-4918-9E55-C98379876E2B}" presName="textNode" presStyleLbl="node1" presStyleIdx="5" presStyleCnt="6">
        <dgm:presLayoutVars>
          <dgm:bulletEnabled val="1"/>
        </dgm:presLayoutVars>
      </dgm:prSet>
      <dgm:spPr/>
    </dgm:pt>
  </dgm:ptLst>
  <dgm:cxnLst>
    <dgm:cxn modelId="{84E31F38-C26B-48BF-A049-114D77B9E493}" type="presOf" srcId="{E0A6F8AE-2A9A-4C38-AF43-96C7D83A46A5}" destId="{F1A64094-35CF-4BC2-9AE8-51E8382CA86F}" srcOrd="0" destOrd="0" presId="urn:microsoft.com/office/officeart/2005/8/layout/hProcess9"/>
    <dgm:cxn modelId="{179073D4-7F4A-47E0-9425-4FF7BB4DD840}" type="presOf" srcId="{C9820B6E-3C8B-41A8-AF6F-EE21B16958D1}" destId="{01BA83FA-F253-481C-9162-5B9A2C8FFD80}" srcOrd="0" destOrd="0" presId="urn:microsoft.com/office/officeart/2005/8/layout/hProcess9"/>
    <dgm:cxn modelId="{6EC5CE07-B9E9-4D4D-8687-B50FF122D8D6}" type="presOf" srcId="{652723D5-516F-4813-BEA2-9EB6E696ADCB}" destId="{C5C3DCE7-5B01-401A-B88C-D900A4E918B3}" srcOrd="0" destOrd="0" presId="urn:microsoft.com/office/officeart/2005/8/layout/hProcess9"/>
    <dgm:cxn modelId="{E3773599-CA3E-4D5C-826D-4BA8470A7750}" type="presOf" srcId="{858AD863-9191-46DE-AC36-ED12631456E5}" destId="{FC20C2E5-932B-4CC0-92A8-C58EBB71396D}" srcOrd="0" destOrd="0" presId="urn:microsoft.com/office/officeart/2005/8/layout/hProcess9"/>
    <dgm:cxn modelId="{1C92CE4D-C302-494F-AA40-DB067A8EC020}" srcId="{858AD863-9191-46DE-AC36-ED12631456E5}" destId="{44D73A2C-3136-451B-8B8B-28067EFBEC61}" srcOrd="3" destOrd="0" parTransId="{1EE90C1E-4E31-42F0-90FD-BEE391B31DCA}" sibTransId="{77CA23D4-2A95-42B8-9D4D-65218CB1FC90}"/>
    <dgm:cxn modelId="{A05B385C-C730-400C-A36D-24B83E52732C}" srcId="{858AD863-9191-46DE-AC36-ED12631456E5}" destId="{AEA65676-4011-42CB-B144-16C33418D79A}" srcOrd="2" destOrd="0" parTransId="{1570916C-B492-4551-81E7-B51644DC273C}" sibTransId="{D3E2E8C5-4080-437C-AA1B-904588912554}"/>
    <dgm:cxn modelId="{30064A76-5DF2-4BDB-8EFF-3059849CA063}" type="presOf" srcId="{AEA65676-4011-42CB-B144-16C33418D79A}" destId="{0F25AA0E-98E0-42C8-BC5E-7058175F3D69}" srcOrd="0" destOrd="0" presId="urn:microsoft.com/office/officeart/2005/8/layout/hProcess9"/>
    <dgm:cxn modelId="{3CDDF9EB-7C8D-4AEF-9DCC-A665FF26186E}" srcId="{858AD863-9191-46DE-AC36-ED12631456E5}" destId="{E0A6F8AE-2A9A-4C38-AF43-96C7D83A46A5}" srcOrd="1" destOrd="0" parTransId="{5014D310-B47D-455F-B1F1-65FD3F6B27A5}" sibTransId="{1BBCD653-4C4F-4426-AF45-D62C90DAA1E1}"/>
    <dgm:cxn modelId="{8B697CA5-891F-4777-B96C-ABA796CD2F32}" srcId="{858AD863-9191-46DE-AC36-ED12631456E5}" destId="{652723D5-516F-4813-BEA2-9EB6E696ADCB}" srcOrd="4" destOrd="0" parTransId="{BB2D49F4-A56D-4C7F-BDF4-EDC6F6A108C6}" sibTransId="{6CAA18BC-2828-4685-A5DD-31F378275B49}"/>
    <dgm:cxn modelId="{DF2CA69F-703C-4E96-8F75-8CA23D2908DE}" type="presOf" srcId="{D5280793-5008-4918-9E55-C98379876E2B}" destId="{677F8741-C389-417B-AAB5-F54B72E64004}" srcOrd="0" destOrd="0" presId="urn:microsoft.com/office/officeart/2005/8/layout/hProcess9"/>
    <dgm:cxn modelId="{7DD666B3-8743-4BF0-AA98-48913DE9E2F4}" srcId="{858AD863-9191-46DE-AC36-ED12631456E5}" destId="{D5280793-5008-4918-9E55-C98379876E2B}" srcOrd="5" destOrd="0" parTransId="{69253F7A-CE2A-443C-863F-7E48C43044CB}" sibTransId="{45C91BA6-83E5-495F-B867-C2F116CE98CA}"/>
    <dgm:cxn modelId="{6057DD95-33E6-443C-AA63-91BA88E9F309}" type="presOf" srcId="{44D73A2C-3136-451B-8B8B-28067EFBEC61}" destId="{FDBD2FF6-C30A-4BEC-B10B-9241F976278C}" srcOrd="0" destOrd="0" presId="urn:microsoft.com/office/officeart/2005/8/layout/hProcess9"/>
    <dgm:cxn modelId="{4EBAA3A5-A3AA-4C33-999E-8A3498420A54}" srcId="{858AD863-9191-46DE-AC36-ED12631456E5}" destId="{C9820B6E-3C8B-41A8-AF6F-EE21B16958D1}" srcOrd="0" destOrd="0" parTransId="{F89B26DD-982B-481E-9895-CCE11568F722}" sibTransId="{BE2D853D-87CC-4FCB-8C22-F9BFFA0511AD}"/>
    <dgm:cxn modelId="{E669D05B-0681-4FFF-B245-3BAB97A12068}" type="presParOf" srcId="{FC20C2E5-932B-4CC0-92A8-C58EBB71396D}" destId="{572F400E-4314-49F4-AD8E-B58366F1E433}" srcOrd="0" destOrd="0" presId="urn:microsoft.com/office/officeart/2005/8/layout/hProcess9"/>
    <dgm:cxn modelId="{6295D577-5259-446E-B056-618ACE172E56}" type="presParOf" srcId="{FC20C2E5-932B-4CC0-92A8-C58EBB71396D}" destId="{4C556CDA-7375-4DCD-8ABA-DFCCE6DCD877}" srcOrd="1" destOrd="0" presId="urn:microsoft.com/office/officeart/2005/8/layout/hProcess9"/>
    <dgm:cxn modelId="{E7042C80-095A-4DF2-9E82-18F948281022}" type="presParOf" srcId="{4C556CDA-7375-4DCD-8ABA-DFCCE6DCD877}" destId="{01BA83FA-F253-481C-9162-5B9A2C8FFD80}" srcOrd="0" destOrd="0" presId="urn:microsoft.com/office/officeart/2005/8/layout/hProcess9"/>
    <dgm:cxn modelId="{4E66FC29-2B6D-4002-9A49-9F6A159230CB}" type="presParOf" srcId="{4C556CDA-7375-4DCD-8ABA-DFCCE6DCD877}" destId="{0CC8D2F4-6512-4873-AF98-1CB68E804714}" srcOrd="1" destOrd="0" presId="urn:microsoft.com/office/officeart/2005/8/layout/hProcess9"/>
    <dgm:cxn modelId="{8268A853-5B27-4E48-B04C-163B42654A83}" type="presParOf" srcId="{4C556CDA-7375-4DCD-8ABA-DFCCE6DCD877}" destId="{F1A64094-35CF-4BC2-9AE8-51E8382CA86F}" srcOrd="2" destOrd="0" presId="urn:microsoft.com/office/officeart/2005/8/layout/hProcess9"/>
    <dgm:cxn modelId="{670A683D-5903-4DB5-9A27-03C79814E173}" type="presParOf" srcId="{4C556CDA-7375-4DCD-8ABA-DFCCE6DCD877}" destId="{FE736C86-C344-445B-B39C-868A1484A099}" srcOrd="3" destOrd="0" presId="urn:microsoft.com/office/officeart/2005/8/layout/hProcess9"/>
    <dgm:cxn modelId="{9E0DA1B8-C794-4099-BE1E-86496CA48A8A}" type="presParOf" srcId="{4C556CDA-7375-4DCD-8ABA-DFCCE6DCD877}" destId="{0F25AA0E-98E0-42C8-BC5E-7058175F3D69}" srcOrd="4" destOrd="0" presId="urn:microsoft.com/office/officeart/2005/8/layout/hProcess9"/>
    <dgm:cxn modelId="{D3F82C16-87F7-40AA-920E-857B555D8DD8}" type="presParOf" srcId="{4C556CDA-7375-4DCD-8ABA-DFCCE6DCD877}" destId="{33BA4D8E-98D7-47FE-88DC-E9BDAC003F54}" srcOrd="5" destOrd="0" presId="urn:microsoft.com/office/officeart/2005/8/layout/hProcess9"/>
    <dgm:cxn modelId="{199DB11A-1331-4C78-92A9-407F831E03D7}" type="presParOf" srcId="{4C556CDA-7375-4DCD-8ABA-DFCCE6DCD877}" destId="{FDBD2FF6-C30A-4BEC-B10B-9241F976278C}" srcOrd="6" destOrd="0" presId="urn:microsoft.com/office/officeart/2005/8/layout/hProcess9"/>
    <dgm:cxn modelId="{80B4B3DA-22EB-4C43-9870-0201692C46FD}" type="presParOf" srcId="{4C556CDA-7375-4DCD-8ABA-DFCCE6DCD877}" destId="{CDBE56A9-787B-4958-9166-0BD92EBF3D8A}" srcOrd="7" destOrd="0" presId="urn:microsoft.com/office/officeart/2005/8/layout/hProcess9"/>
    <dgm:cxn modelId="{0DE58074-168A-4053-B8EA-858A140EE9BC}" type="presParOf" srcId="{4C556CDA-7375-4DCD-8ABA-DFCCE6DCD877}" destId="{C5C3DCE7-5B01-401A-B88C-D900A4E918B3}" srcOrd="8" destOrd="0" presId="urn:microsoft.com/office/officeart/2005/8/layout/hProcess9"/>
    <dgm:cxn modelId="{F6F48107-5C4B-4A7E-B836-857D2B0339C0}" type="presParOf" srcId="{4C556CDA-7375-4DCD-8ABA-DFCCE6DCD877}" destId="{5E593A4F-7E70-4A2B-92EC-001632931514}" srcOrd="9" destOrd="0" presId="urn:microsoft.com/office/officeart/2005/8/layout/hProcess9"/>
    <dgm:cxn modelId="{A4FBD90A-C1A6-422D-B937-D783870BA4AF}" type="presParOf" srcId="{4C556CDA-7375-4DCD-8ABA-DFCCE6DCD877}" destId="{677F8741-C389-417B-AAB5-F54B72E64004}" srcOrd="10"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F400E-4314-49F4-AD8E-B58366F1E433}">
      <dsp:nvSpPr>
        <dsp:cNvPr id="0" name=""/>
        <dsp:cNvSpPr/>
      </dsp:nvSpPr>
      <dsp:spPr>
        <a:xfrm>
          <a:off x="756083" y="0"/>
          <a:ext cx="8568952" cy="5158664"/>
        </a:xfrm>
        <a:prstGeom prst="rightArrow">
          <a:avLst/>
        </a:prstGeom>
        <a:solidFill>
          <a:schemeClr val="accent2">
            <a:tint val="55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01BA83FA-F253-481C-9162-5B9A2C8FFD80}">
      <dsp:nvSpPr>
        <dsp:cNvPr id="0" name=""/>
        <dsp:cNvSpPr/>
      </dsp:nvSpPr>
      <dsp:spPr>
        <a:xfrm>
          <a:off x="2768" y="1547599"/>
          <a:ext cx="1612093" cy="2063465"/>
        </a:xfrm>
        <a:prstGeom prst="roundRect">
          <a:avLst/>
        </a:prstGeom>
        <a:gradFill rotWithShape="0">
          <a:gsLst>
            <a:gs pos="0">
              <a:schemeClr val="accent2">
                <a:shade val="50000"/>
                <a:hueOff val="0"/>
                <a:satOff val="0"/>
                <a:lumOff val="0"/>
                <a:alphaOff val="0"/>
                <a:tint val="50000"/>
                <a:satMod val="300000"/>
              </a:schemeClr>
            </a:gs>
            <a:gs pos="35000">
              <a:schemeClr val="accent2">
                <a:shade val="50000"/>
                <a:hueOff val="0"/>
                <a:satOff val="0"/>
                <a:lumOff val="0"/>
                <a:alphaOff val="0"/>
                <a:tint val="37000"/>
                <a:satMod val="300000"/>
              </a:schemeClr>
            </a:gs>
            <a:gs pos="100000">
              <a:schemeClr val="accent2">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sz="1700" kern="1200" dirty="0" smtClean="0"/>
            <a:t>（</a:t>
          </a:r>
          <a:r>
            <a:rPr lang="en-US" sz="1700" kern="1200" dirty="0" smtClean="0"/>
            <a:t>1</a:t>
          </a:r>
          <a:r>
            <a:rPr lang="zh-CN" sz="1700" kern="1200" dirty="0" smtClean="0"/>
            <a:t>）对原始数据进行标准化处理；</a:t>
          </a:r>
          <a:endParaRPr lang="zh-CN" altLang="en-US" sz="1700" kern="1200" dirty="0"/>
        </a:p>
      </dsp:txBody>
      <dsp:txXfrm>
        <a:off x="81464" y="1626295"/>
        <a:ext cx="1454701" cy="1906073"/>
      </dsp:txXfrm>
    </dsp:sp>
    <dsp:sp modelId="{F1A64094-35CF-4BC2-9AE8-51E8382CA86F}">
      <dsp:nvSpPr>
        <dsp:cNvPr id="0" name=""/>
        <dsp:cNvSpPr/>
      </dsp:nvSpPr>
      <dsp:spPr>
        <a:xfrm>
          <a:off x="1695466" y="1547599"/>
          <a:ext cx="1612093" cy="2063465"/>
        </a:xfrm>
        <a:prstGeom prst="roundRect">
          <a:avLst/>
        </a:prstGeom>
        <a:gradFill rotWithShape="0">
          <a:gsLst>
            <a:gs pos="0">
              <a:schemeClr val="accent2">
                <a:shade val="50000"/>
                <a:hueOff val="0"/>
                <a:satOff val="0"/>
                <a:lumOff val="8821"/>
                <a:alphaOff val="0"/>
                <a:tint val="50000"/>
                <a:satMod val="300000"/>
              </a:schemeClr>
            </a:gs>
            <a:gs pos="35000">
              <a:schemeClr val="accent2">
                <a:shade val="50000"/>
                <a:hueOff val="0"/>
                <a:satOff val="0"/>
                <a:lumOff val="8821"/>
                <a:alphaOff val="0"/>
                <a:tint val="37000"/>
                <a:satMod val="300000"/>
              </a:schemeClr>
            </a:gs>
            <a:gs pos="100000">
              <a:schemeClr val="accent2">
                <a:shade val="50000"/>
                <a:hueOff val="0"/>
                <a:satOff val="0"/>
                <a:lumOff val="882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sz="1700" kern="1200" smtClean="0"/>
            <a:t>（</a:t>
          </a:r>
          <a:r>
            <a:rPr lang="en-US" sz="1700" kern="1200" smtClean="0"/>
            <a:t>2</a:t>
          </a:r>
          <a:r>
            <a:rPr lang="zh-CN" sz="1700" kern="1200" smtClean="0"/>
            <a:t>）计算样本相关系数矩阵； </a:t>
          </a:r>
          <a:endParaRPr lang="zh-CN" sz="1700" kern="1200"/>
        </a:p>
      </dsp:txBody>
      <dsp:txXfrm>
        <a:off x="1774162" y="1626295"/>
        <a:ext cx="1454701" cy="1906073"/>
      </dsp:txXfrm>
    </dsp:sp>
    <dsp:sp modelId="{0F25AA0E-98E0-42C8-BC5E-7058175F3D69}">
      <dsp:nvSpPr>
        <dsp:cNvPr id="0" name=""/>
        <dsp:cNvSpPr/>
      </dsp:nvSpPr>
      <dsp:spPr>
        <a:xfrm>
          <a:off x="3388164" y="1547599"/>
          <a:ext cx="1612093" cy="2063465"/>
        </a:xfrm>
        <a:prstGeom prst="roundRect">
          <a:avLst/>
        </a:prstGeom>
        <a:gradFill rotWithShape="0">
          <a:gsLst>
            <a:gs pos="0">
              <a:schemeClr val="accent2">
                <a:shade val="50000"/>
                <a:hueOff val="0"/>
                <a:satOff val="0"/>
                <a:lumOff val="17643"/>
                <a:alphaOff val="0"/>
                <a:tint val="50000"/>
                <a:satMod val="300000"/>
              </a:schemeClr>
            </a:gs>
            <a:gs pos="35000">
              <a:schemeClr val="accent2">
                <a:shade val="50000"/>
                <a:hueOff val="0"/>
                <a:satOff val="0"/>
                <a:lumOff val="17643"/>
                <a:alphaOff val="0"/>
                <a:tint val="37000"/>
                <a:satMod val="300000"/>
              </a:schemeClr>
            </a:gs>
            <a:gs pos="100000">
              <a:schemeClr val="accent2">
                <a:shade val="50000"/>
                <a:hueOff val="0"/>
                <a:satOff val="0"/>
                <a:lumOff val="1764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sz="1700" kern="1200" smtClean="0"/>
            <a:t>（</a:t>
          </a:r>
          <a:r>
            <a:rPr lang="en-US" sz="1700" kern="1200" smtClean="0"/>
            <a:t>3</a:t>
          </a:r>
          <a:r>
            <a:rPr lang="zh-CN" sz="1700" kern="1200" smtClean="0"/>
            <a:t>）求相关系数矩阵的特征值和相应的特征向量；</a:t>
          </a:r>
          <a:endParaRPr lang="zh-CN" sz="1700" kern="1200"/>
        </a:p>
      </dsp:txBody>
      <dsp:txXfrm>
        <a:off x="3466860" y="1626295"/>
        <a:ext cx="1454701" cy="1906073"/>
      </dsp:txXfrm>
    </dsp:sp>
    <dsp:sp modelId="{FDBD2FF6-C30A-4BEC-B10B-9241F976278C}">
      <dsp:nvSpPr>
        <dsp:cNvPr id="0" name=""/>
        <dsp:cNvSpPr/>
      </dsp:nvSpPr>
      <dsp:spPr>
        <a:xfrm>
          <a:off x="5080862" y="1547599"/>
          <a:ext cx="1612093" cy="2063465"/>
        </a:xfrm>
        <a:prstGeom prst="roundRect">
          <a:avLst/>
        </a:prstGeom>
        <a:gradFill rotWithShape="0">
          <a:gsLst>
            <a:gs pos="0">
              <a:schemeClr val="accent2">
                <a:shade val="50000"/>
                <a:hueOff val="0"/>
                <a:satOff val="0"/>
                <a:lumOff val="26464"/>
                <a:alphaOff val="0"/>
                <a:tint val="50000"/>
                <a:satMod val="300000"/>
              </a:schemeClr>
            </a:gs>
            <a:gs pos="35000">
              <a:schemeClr val="accent2">
                <a:shade val="50000"/>
                <a:hueOff val="0"/>
                <a:satOff val="0"/>
                <a:lumOff val="26464"/>
                <a:alphaOff val="0"/>
                <a:tint val="37000"/>
                <a:satMod val="300000"/>
              </a:schemeClr>
            </a:gs>
            <a:gs pos="100000">
              <a:schemeClr val="accent2">
                <a:shade val="50000"/>
                <a:hueOff val="0"/>
                <a:satOff val="0"/>
                <a:lumOff val="2646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sz="1700" kern="1200" smtClean="0"/>
            <a:t>（</a:t>
          </a:r>
          <a:r>
            <a:rPr lang="en-US" sz="1700" kern="1200" smtClean="0"/>
            <a:t>4</a:t>
          </a:r>
          <a:r>
            <a:rPr lang="zh-CN" sz="1700" kern="1200" smtClean="0"/>
            <a:t>）选择重要的主成分，并写出主成分表达式。</a:t>
          </a:r>
          <a:endParaRPr lang="zh-CN" sz="1700" kern="1200"/>
        </a:p>
      </dsp:txBody>
      <dsp:txXfrm>
        <a:off x="5159558" y="1626295"/>
        <a:ext cx="1454701" cy="1906073"/>
      </dsp:txXfrm>
    </dsp:sp>
    <dsp:sp modelId="{C5C3DCE7-5B01-401A-B88C-D900A4E918B3}">
      <dsp:nvSpPr>
        <dsp:cNvPr id="0" name=""/>
        <dsp:cNvSpPr/>
      </dsp:nvSpPr>
      <dsp:spPr>
        <a:xfrm>
          <a:off x="6773560" y="1547599"/>
          <a:ext cx="1612093" cy="2063465"/>
        </a:xfrm>
        <a:prstGeom prst="roundRect">
          <a:avLst/>
        </a:prstGeom>
        <a:gradFill rotWithShape="0">
          <a:gsLst>
            <a:gs pos="0">
              <a:schemeClr val="accent2">
                <a:shade val="50000"/>
                <a:hueOff val="0"/>
                <a:satOff val="0"/>
                <a:lumOff val="17643"/>
                <a:alphaOff val="0"/>
                <a:tint val="50000"/>
                <a:satMod val="300000"/>
              </a:schemeClr>
            </a:gs>
            <a:gs pos="35000">
              <a:schemeClr val="accent2">
                <a:shade val="50000"/>
                <a:hueOff val="0"/>
                <a:satOff val="0"/>
                <a:lumOff val="17643"/>
                <a:alphaOff val="0"/>
                <a:tint val="37000"/>
                <a:satMod val="300000"/>
              </a:schemeClr>
            </a:gs>
            <a:gs pos="100000">
              <a:schemeClr val="accent2">
                <a:shade val="50000"/>
                <a:hueOff val="0"/>
                <a:satOff val="0"/>
                <a:lumOff val="1764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sz="1700" kern="1200" smtClean="0"/>
            <a:t>（</a:t>
          </a:r>
          <a:r>
            <a:rPr lang="en-US" sz="1700" kern="1200" smtClean="0"/>
            <a:t>5</a:t>
          </a:r>
          <a:r>
            <a:rPr lang="zh-CN" sz="1700" kern="1200" smtClean="0"/>
            <a:t>）计算主成分得分；</a:t>
          </a:r>
          <a:endParaRPr lang="zh-CN" sz="1700" kern="1200"/>
        </a:p>
      </dsp:txBody>
      <dsp:txXfrm>
        <a:off x="6852256" y="1626295"/>
        <a:ext cx="1454701" cy="1906073"/>
      </dsp:txXfrm>
    </dsp:sp>
    <dsp:sp modelId="{677F8741-C389-417B-AAB5-F54B72E64004}">
      <dsp:nvSpPr>
        <dsp:cNvPr id="0" name=""/>
        <dsp:cNvSpPr/>
      </dsp:nvSpPr>
      <dsp:spPr>
        <a:xfrm>
          <a:off x="8466257" y="1547599"/>
          <a:ext cx="1612093" cy="2063465"/>
        </a:xfrm>
        <a:prstGeom prst="roundRect">
          <a:avLst/>
        </a:prstGeom>
        <a:gradFill rotWithShape="0">
          <a:gsLst>
            <a:gs pos="0">
              <a:schemeClr val="accent2">
                <a:shade val="50000"/>
                <a:hueOff val="0"/>
                <a:satOff val="0"/>
                <a:lumOff val="8821"/>
                <a:alphaOff val="0"/>
                <a:tint val="50000"/>
                <a:satMod val="300000"/>
              </a:schemeClr>
            </a:gs>
            <a:gs pos="35000">
              <a:schemeClr val="accent2">
                <a:shade val="50000"/>
                <a:hueOff val="0"/>
                <a:satOff val="0"/>
                <a:lumOff val="8821"/>
                <a:alphaOff val="0"/>
                <a:tint val="37000"/>
                <a:satMod val="300000"/>
              </a:schemeClr>
            </a:gs>
            <a:gs pos="100000">
              <a:schemeClr val="accent2">
                <a:shade val="50000"/>
                <a:hueOff val="0"/>
                <a:satOff val="0"/>
                <a:lumOff val="882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sz="1700" kern="1200" smtClean="0"/>
            <a:t>（</a:t>
          </a:r>
          <a:r>
            <a:rPr lang="en-US" sz="1700" kern="1200" smtClean="0"/>
            <a:t>6</a:t>
          </a:r>
          <a:r>
            <a:rPr lang="zh-CN" sz="1700" kern="1200" smtClean="0"/>
            <a:t>）依据主成分得分的数据，进一步从事统计分析</a:t>
          </a:r>
          <a:r>
            <a:rPr lang="en-US" sz="1700" kern="1200" smtClean="0"/>
            <a:t>.</a:t>
          </a:r>
          <a:endParaRPr lang="zh-CN" sz="1700" kern="1200"/>
        </a:p>
      </dsp:txBody>
      <dsp:txXfrm>
        <a:off x="8544953" y="1626295"/>
        <a:ext cx="1454701" cy="190607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fld>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2"/>
            <a:ext cx="2743201" cy="52181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1" y="908052"/>
            <a:ext cx="8081963" cy="52181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6915" y="2886610"/>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451" y="1447780"/>
            <a:ext cx="3013732"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7437"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6341" y="2904247"/>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7818" y="2574150"/>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1942" y="3206629"/>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2404" y="3446015"/>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6102" y="2725339"/>
            <a:ext cx="1116793"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2801" y="3624922"/>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4879" y="2365002"/>
            <a:ext cx="522111"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437" y="2795895"/>
            <a:ext cx="169736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3627"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19341"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39009" y="2909286"/>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4990" y="3446014"/>
            <a:ext cx="282222"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2" name="矩形 11"/>
          <p:cNvSpPr/>
          <p:nvPr userDrawn="1"/>
        </p:nvSpPr>
        <p:spPr>
          <a:xfrm>
            <a:off x="6170389" y="134946"/>
            <a:ext cx="775136" cy="246221"/>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标题 1"/>
          <p:cNvSpPr>
            <a:spLocks noGrp="1"/>
          </p:cNvSpPr>
          <p:nvPr>
            <p:ph type="title"/>
          </p:nvPr>
        </p:nvSpPr>
        <p:spPr>
          <a:xfrm>
            <a:off x="825625" y="908051"/>
            <a:ext cx="10601349" cy="635000"/>
          </a:xfrm>
        </p:spPr>
        <p:txBody>
          <a:bodyPr/>
          <a:lstStyle>
            <a:lvl1pPr>
              <a:defRPr>
                <a:solidFill>
                  <a:schemeClr val="accent1"/>
                </a:solidFill>
              </a:defRPr>
            </a:lvl1pPr>
          </a:lstStyle>
          <a:p>
            <a:r>
              <a:rPr lang="zh-CN" altLang="en-US"/>
              <a:t>单击此处编辑母版标题样式</a:t>
            </a:r>
            <a:endParaRPr lang="zh-CN" altLang="en-US"/>
          </a:p>
        </p:txBody>
      </p:sp>
      <p:sp>
        <p:nvSpPr>
          <p:cNvPr id="3" name="内容占位符 2"/>
          <p:cNvSpPr>
            <a:spLocks noGrp="1"/>
          </p:cNvSpPr>
          <p:nvPr>
            <p:ph idx="1"/>
          </p:nvPr>
        </p:nvSpPr>
        <p:spPr>
          <a:xfrm>
            <a:off x="825625" y="1600201"/>
            <a:ext cx="10601349" cy="4525963"/>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Freeform 5"/>
          <p:cNvSpPr/>
          <p:nvPr userDrawn="1"/>
        </p:nvSpPr>
        <p:spPr bwMode="auto">
          <a:xfrm>
            <a:off x="63836" y="73173"/>
            <a:ext cx="1227153" cy="486467"/>
          </a:xfrm>
          <a:custGeom>
            <a:avLst/>
            <a:gdLst>
              <a:gd name="T0" fmla="*/ 0 w 1600"/>
              <a:gd name="T1" fmla="*/ 0 h 617"/>
              <a:gd name="T2" fmla="*/ 1429 w 1600"/>
              <a:gd name="T3" fmla="*/ 0 h 617"/>
              <a:gd name="T4" fmla="*/ 1600 w 1600"/>
              <a:gd name="T5" fmla="*/ 308 h 617"/>
              <a:gd name="T6" fmla="*/ 1429 w 1600"/>
              <a:gd name="T7" fmla="*/ 617 h 617"/>
              <a:gd name="T8" fmla="*/ 0 w 1600"/>
              <a:gd name="T9" fmla="*/ 617 h 617"/>
              <a:gd name="T10" fmla="*/ 0 w 1600"/>
              <a:gd name="T11" fmla="*/ 0 h 617"/>
            </a:gdLst>
            <a:ahLst/>
            <a:cxnLst>
              <a:cxn ang="0">
                <a:pos x="T0" y="T1"/>
              </a:cxn>
              <a:cxn ang="0">
                <a:pos x="T2" y="T3"/>
              </a:cxn>
              <a:cxn ang="0">
                <a:pos x="T4" y="T5"/>
              </a:cxn>
              <a:cxn ang="0">
                <a:pos x="T6" y="T7"/>
              </a:cxn>
              <a:cxn ang="0">
                <a:pos x="T8" y="T9"/>
              </a:cxn>
              <a:cxn ang="0">
                <a:pos x="T10" y="T11"/>
              </a:cxn>
            </a:cxnLst>
            <a:rect l="0" t="0" r="r" b="b"/>
            <a:pathLst>
              <a:path w="1600" h="617">
                <a:moveTo>
                  <a:pt x="0" y="0"/>
                </a:moveTo>
                <a:lnTo>
                  <a:pt x="1429" y="0"/>
                </a:lnTo>
                <a:lnTo>
                  <a:pt x="1600" y="308"/>
                </a:lnTo>
                <a:lnTo>
                  <a:pt x="1429" y="617"/>
                </a:lnTo>
                <a:lnTo>
                  <a:pt x="0" y="617"/>
                </a:lnTo>
                <a:lnTo>
                  <a:pt x="0" y="0"/>
                </a:lnTo>
                <a:close/>
              </a:path>
            </a:pathLst>
          </a:custGeom>
          <a:solidFill>
            <a:schemeClr val="tx1"/>
          </a:solidFill>
          <a:ln>
            <a:noFill/>
          </a:ln>
        </p:spPr>
        <p:txBody>
          <a:bodyPr vert="horz" wrap="square" lIns="91434" tIns="45717" rIns="91434" bIns="45717" numCol="1" anchor="t" anchorCtr="0" compatLnSpc="1"/>
          <a:lstStyle/>
          <a:p>
            <a:endParaRPr lang="zh-CN" altLang="en-US"/>
          </a:p>
        </p:txBody>
      </p:sp>
      <p:sp>
        <p:nvSpPr>
          <p:cNvPr id="9" name="Freeform 6"/>
          <p:cNvSpPr/>
          <p:nvPr userDrawn="1"/>
        </p:nvSpPr>
        <p:spPr bwMode="auto">
          <a:xfrm>
            <a:off x="1196835" y="73173"/>
            <a:ext cx="10215809" cy="486467"/>
          </a:xfrm>
          <a:custGeom>
            <a:avLst/>
            <a:gdLst>
              <a:gd name="T0" fmla="*/ 0 w 13327"/>
              <a:gd name="T1" fmla="*/ 0 h 617"/>
              <a:gd name="T2" fmla="*/ 13155 w 13327"/>
              <a:gd name="T3" fmla="*/ 0 h 617"/>
              <a:gd name="T4" fmla="*/ 13327 w 13327"/>
              <a:gd name="T5" fmla="*/ 308 h 617"/>
              <a:gd name="T6" fmla="*/ 13155 w 13327"/>
              <a:gd name="T7" fmla="*/ 617 h 617"/>
              <a:gd name="T8" fmla="*/ 0 w 13327"/>
              <a:gd name="T9" fmla="*/ 617 h 617"/>
              <a:gd name="T10" fmla="*/ 171 w 13327"/>
              <a:gd name="T11" fmla="*/ 308 h 617"/>
              <a:gd name="T12" fmla="*/ 0 w 13327"/>
              <a:gd name="T13" fmla="*/ 0 h 617"/>
            </a:gdLst>
            <a:ahLst/>
            <a:cxnLst>
              <a:cxn ang="0">
                <a:pos x="T0" y="T1"/>
              </a:cxn>
              <a:cxn ang="0">
                <a:pos x="T2" y="T3"/>
              </a:cxn>
              <a:cxn ang="0">
                <a:pos x="T4" y="T5"/>
              </a:cxn>
              <a:cxn ang="0">
                <a:pos x="T6" y="T7"/>
              </a:cxn>
              <a:cxn ang="0">
                <a:pos x="T8" y="T9"/>
              </a:cxn>
              <a:cxn ang="0">
                <a:pos x="T10" y="T11"/>
              </a:cxn>
              <a:cxn ang="0">
                <a:pos x="T12" y="T13"/>
              </a:cxn>
            </a:cxnLst>
            <a:rect l="0" t="0" r="r" b="b"/>
            <a:pathLst>
              <a:path w="13327" h="617">
                <a:moveTo>
                  <a:pt x="0" y="0"/>
                </a:moveTo>
                <a:lnTo>
                  <a:pt x="13155" y="0"/>
                </a:lnTo>
                <a:lnTo>
                  <a:pt x="13327" y="308"/>
                </a:lnTo>
                <a:lnTo>
                  <a:pt x="13155" y="617"/>
                </a:lnTo>
                <a:lnTo>
                  <a:pt x="0" y="617"/>
                </a:lnTo>
                <a:lnTo>
                  <a:pt x="171"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p>
        </p:txBody>
      </p:sp>
      <p:sp>
        <p:nvSpPr>
          <p:cNvPr id="10" name="Freeform 7"/>
          <p:cNvSpPr/>
          <p:nvPr userDrawn="1"/>
        </p:nvSpPr>
        <p:spPr bwMode="auto">
          <a:xfrm>
            <a:off x="11320057" y="73173"/>
            <a:ext cx="812871" cy="486467"/>
          </a:xfrm>
          <a:custGeom>
            <a:avLst/>
            <a:gdLst>
              <a:gd name="T0" fmla="*/ 0 w 1060"/>
              <a:gd name="T1" fmla="*/ 0 h 617"/>
              <a:gd name="T2" fmla="*/ 1060 w 1060"/>
              <a:gd name="T3" fmla="*/ 0 h 617"/>
              <a:gd name="T4" fmla="*/ 1060 w 1060"/>
              <a:gd name="T5" fmla="*/ 617 h 617"/>
              <a:gd name="T6" fmla="*/ 0 w 1060"/>
              <a:gd name="T7" fmla="*/ 617 h 617"/>
              <a:gd name="T8" fmla="*/ 172 w 1060"/>
              <a:gd name="T9" fmla="*/ 308 h 617"/>
              <a:gd name="T10" fmla="*/ 0 w 1060"/>
              <a:gd name="T11" fmla="*/ 0 h 617"/>
            </a:gdLst>
            <a:ahLst/>
            <a:cxnLst>
              <a:cxn ang="0">
                <a:pos x="T0" y="T1"/>
              </a:cxn>
              <a:cxn ang="0">
                <a:pos x="T2" y="T3"/>
              </a:cxn>
              <a:cxn ang="0">
                <a:pos x="T4" y="T5"/>
              </a:cxn>
              <a:cxn ang="0">
                <a:pos x="T6" y="T7"/>
              </a:cxn>
              <a:cxn ang="0">
                <a:pos x="T8" y="T9"/>
              </a:cxn>
              <a:cxn ang="0">
                <a:pos x="T10" y="T11"/>
              </a:cxn>
            </a:cxnLst>
            <a:rect l="0" t="0" r="r" b="b"/>
            <a:pathLst>
              <a:path w="1060" h="617">
                <a:moveTo>
                  <a:pt x="0" y="0"/>
                </a:moveTo>
                <a:lnTo>
                  <a:pt x="1060" y="0"/>
                </a:lnTo>
                <a:lnTo>
                  <a:pt x="1060" y="617"/>
                </a:lnTo>
                <a:lnTo>
                  <a:pt x="0" y="617"/>
                </a:lnTo>
                <a:lnTo>
                  <a:pt x="172"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p>
        </p:txBody>
      </p:sp>
      <p:sp>
        <p:nvSpPr>
          <p:cNvPr id="15" name="TextBox 14"/>
          <p:cNvSpPr txBox="1"/>
          <p:nvPr userDrawn="1"/>
        </p:nvSpPr>
        <p:spPr>
          <a:xfrm>
            <a:off x="11537052" y="116633"/>
            <a:ext cx="474797" cy="353937"/>
          </a:xfrm>
          <a:prstGeom prst="rect">
            <a:avLst/>
          </a:prstGeom>
          <a:noFill/>
        </p:spPr>
        <p:txBody>
          <a:bodyPr wrap="none" lIns="91434" tIns="45717" rIns="91434" bIns="45717" rtlCol="0">
            <a:spAutoFit/>
          </a:bodyPr>
          <a:lstStyle/>
          <a:p>
            <a:pPr algn="ctr"/>
            <a:fld id="{B879B013-EF15-44F9-9A4C-93BE492C244C}" type="slidenum">
              <a:rPr lang="zh-CN" altLang="en-US" sz="1700" smtClean="0">
                <a:solidFill>
                  <a:schemeClr val="accent2"/>
                </a:solidFill>
                <a:latin typeface="+mn-ea"/>
                <a:ea typeface="+mn-ea"/>
              </a:rPr>
            </a:fld>
            <a:endParaRPr lang="zh-CN" altLang="en-US" sz="1700" dirty="0">
              <a:solidFill>
                <a:schemeClr val="accent2"/>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33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33000">
                                          <p:cBhvr additive="base">
                                            <p:cTn id="7" dur="300" fill="hold"/>
                                            <p:tgtEl>
                                              <p:spTgt spid="8"/>
                                            </p:tgtEl>
                                            <p:attrNameLst>
                                              <p:attrName>ppt_x</p:attrName>
                                            </p:attrNameLst>
                                          </p:cBhvr>
                                          <p:tavLst>
                                            <p:tav tm="0">
                                              <p:val>
                                                <p:strVal val="0-#ppt_w/2"/>
                                              </p:val>
                                            </p:tav>
                                            <p:tav tm="100000">
                                              <p:val>
                                                <p:strVal val="#ppt_x"/>
                                              </p:val>
                                            </p:tav>
                                          </p:tavLst>
                                        </p:anim>
                                        <p:anim calcmode="lin" valueType="num" p14:bounceEnd="33000">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14:presetBounceEnd="33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33000">
                                          <p:cBhvr additive="base">
                                            <p:cTn id="16" dur="300" fill="hold"/>
                                            <p:tgtEl>
                                              <p:spTgt spid="10"/>
                                            </p:tgtEl>
                                            <p:attrNameLst>
                                              <p:attrName>ppt_x</p:attrName>
                                            </p:attrNameLst>
                                          </p:cBhvr>
                                          <p:tavLst>
                                            <p:tav tm="0">
                                              <p:val>
                                                <p:strVal val="1+#ppt_w/2"/>
                                              </p:val>
                                            </p:tav>
                                            <p:tav tm="100000">
                                              <p:val>
                                                <p:strVal val="#ppt_x"/>
                                              </p:val>
                                            </p:tav>
                                          </p:tavLst>
                                        </p:anim>
                                        <p:anim calcmode="lin" valueType="num" p14:bounceEnd="33000">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0-#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300" fill="hold"/>
                                            <p:tgtEl>
                                              <p:spTgt spid="10"/>
                                            </p:tgtEl>
                                            <p:attrNameLst>
                                              <p:attrName>ppt_x</p:attrName>
                                            </p:attrNameLst>
                                          </p:cBhvr>
                                          <p:tavLst>
                                            <p:tav tm="0">
                                              <p:val>
                                                <p:strVal val="1+#ppt_w/2"/>
                                              </p:val>
                                            </p:tav>
                                            <p:tav tm="100000">
                                              <p:val>
                                                <p:strVal val="#ppt_x"/>
                                              </p:val>
                                            </p:tav>
                                          </p:tavLst>
                                        </p:anim>
                                        <p:anim calcmode="lin" valueType="num">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4" y="4406901"/>
            <a:ext cx="10366375" cy="1362075"/>
          </a:xfrm>
        </p:spPr>
        <p:txBody>
          <a:bodyPr anchor="t"/>
          <a:lstStyle>
            <a:lvl1pPr algn="l">
              <a:defRPr sz="4000" b="1" cap="all">
                <a:solidFill>
                  <a:srgbClr val="F8F8F8"/>
                </a:solidFill>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4" y="2906713"/>
            <a:ext cx="10366375" cy="1500187"/>
          </a:xfrm>
        </p:spPr>
        <p:txBody>
          <a:bodyPr anchor="b"/>
          <a:lstStyle>
            <a:lvl1pPr marL="0" indent="0">
              <a:buNone/>
              <a:defRPr sz="2000">
                <a:solidFill>
                  <a:srgbClr val="F8F8F8"/>
                </a:solidFill>
              </a:defRPr>
            </a:lvl1pPr>
            <a:lvl2pPr marL="457200" indent="0">
              <a:buNone/>
              <a:defRPr sz="1700"/>
            </a:lvl2pPr>
            <a:lvl3pPr marL="914400" indent="0">
              <a:buNone/>
              <a:defRPr sz="1600"/>
            </a:lvl3pPr>
            <a:lvl4pPr marL="1371600" indent="0">
              <a:buNone/>
              <a:defRPr sz="1300"/>
            </a:lvl4pPr>
            <a:lvl5pPr marL="1828800" indent="0">
              <a:buNone/>
              <a:defRPr sz="1300"/>
            </a:lvl5pPr>
            <a:lvl6pPr marL="2286000" indent="0">
              <a:buNone/>
              <a:defRPr sz="1300"/>
            </a:lvl6pPr>
            <a:lvl7pPr marL="2743200" indent="0">
              <a:buNone/>
              <a:defRPr sz="1300"/>
            </a:lvl7pPr>
            <a:lvl8pPr marL="3200400" indent="0">
              <a:buNone/>
              <a:defRPr sz="1300"/>
            </a:lvl8pPr>
            <a:lvl9pPr marL="3657600" indent="0">
              <a:buNone/>
              <a:defRPr sz="13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99" y="1600201"/>
            <a:ext cx="5411788"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3788" y="1600201"/>
            <a:ext cx="5413375"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5" name="图片 13" descr="泰迪logo无底色.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1940" y="6309320"/>
            <a:ext cx="918092" cy="24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7"/>
            <a:ext cx="10977563"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1" y="1535113"/>
            <a:ext cx="5389563" cy="639763"/>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1" y="2174875"/>
            <a:ext cx="5389563"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6013" y="1535113"/>
            <a:ext cx="5391151" cy="639763"/>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6013" y="2174875"/>
            <a:ext cx="5391151"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49"/>
            <a:ext cx="4013201" cy="1162051"/>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8850" y="273052"/>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2"/>
            <a:ext cx="4013201" cy="4691063"/>
          </a:xfrm>
        </p:spPr>
        <p:txBody>
          <a:bodyPr/>
          <a:lstStyle>
            <a:lvl1pPr marL="0" indent="0">
              <a:buNone/>
              <a:defRPr sz="1300"/>
            </a:lvl1pPr>
            <a:lvl2pPr marL="457200" indent="0">
              <a:buNone/>
              <a:defRPr sz="12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9"/>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3"/>
          </a:xfrm>
        </p:spPr>
        <p:txBody>
          <a:bodyPr/>
          <a:lstStyle>
            <a:lvl1pPr marL="0" indent="0">
              <a:buNone/>
              <a:defRPr sz="1300"/>
            </a:lvl1pPr>
            <a:lvl2pPr marL="457200" indent="0">
              <a:buNone/>
              <a:defRPr sz="12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6.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1" y="908051"/>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lstStyle/>
          <a:p>
            <a:pPr lvl="0"/>
            <a:r>
              <a:rPr lang="zh-CN" dirty="0"/>
              <a:t>单击此处编辑母版标题样式</a:t>
            </a:r>
            <a:endParaRPr lang="zh-CN" dirty="0"/>
          </a:p>
        </p:txBody>
      </p:sp>
      <p:sp>
        <p:nvSpPr>
          <p:cNvPr id="1027" name="Rectangle 3"/>
          <p:cNvSpPr>
            <a:spLocks noGrp="1" noChangeArrowheads="1"/>
          </p:cNvSpPr>
          <p:nvPr>
            <p:ph type="body" idx="1"/>
          </p:nvPr>
        </p:nvSpPr>
        <p:spPr bwMode="auto">
          <a:xfrm>
            <a:off x="609601" y="1600201"/>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lstStyle/>
          <a:p>
            <a:pPr lvl="0"/>
            <a:r>
              <a:rPr lang="zh-CN" dirty="0"/>
              <a:t>单击此处编辑母版文本样式</a:t>
            </a:r>
            <a:endParaRPr lang="zh-CN" dirty="0"/>
          </a:p>
          <a:p>
            <a:pPr lvl="1"/>
            <a:r>
              <a:rPr lang="zh-CN" dirty="0"/>
              <a:t>第二级</a:t>
            </a:r>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10" advTm="9437"/>
    </mc:Choice>
    <mc:Fallback>
      <p:transition advTm="9437"/>
    </mc:Fallback>
  </mc:AlternateContent>
  <p:txStyles>
    <p:title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700" kern="1200">
          <a:solidFill>
            <a:schemeClr val="tx1"/>
          </a:solidFill>
          <a:latin typeface="+mn-lt"/>
          <a:ea typeface="+mn-ea"/>
          <a:cs typeface="+mn-cs"/>
        </a:defRPr>
      </a:lvl1pPr>
      <a:lvl2pPr marL="457200" algn="l" defTabSz="914400" rtl="0" eaLnBrk="1" latinLnBrk="0" hangingPunct="1">
        <a:defRPr sz="1700" kern="1200">
          <a:solidFill>
            <a:schemeClr val="tx1"/>
          </a:solidFill>
          <a:latin typeface="+mn-lt"/>
          <a:ea typeface="+mn-ea"/>
          <a:cs typeface="+mn-cs"/>
        </a:defRPr>
      </a:lvl2pPr>
      <a:lvl3pPr marL="914400" algn="l" defTabSz="914400" rtl="0" eaLnBrk="1" latinLnBrk="0" hangingPunct="1">
        <a:defRPr sz="1700" kern="1200">
          <a:solidFill>
            <a:schemeClr val="tx1"/>
          </a:solidFill>
          <a:latin typeface="+mn-lt"/>
          <a:ea typeface="+mn-ea"/>
          <a:cs typeface="+mn-cs"/>
        </a:defRPr>
      </a:lvl3pPr>
      <a:lvl4pPr marL="1371600" algn="l" defTabSz="914400" rtl="0" eaLnBrk="1" latinLnBrk="0" hangingPunct="1">
        <a:defRPr sz="1700" kern="1200">
          <a:solidFill>
            <a:schemeClr val="tx1"/>
          </a:solidFill>
          <a:latin typeface="+mn-lt"/>
          <a:ea typeface="+mn-ea"/>
          <a:cs typeface="+mn-cs"/>
        </a:defRPr>
      </a:lvl4pPr>
      <a:lvl5pPr marL="1828800" algn="l" defTabSz="914400" rtl="0" eaLnBrk="1" latinLnBrk="0" hangingPunct="1">
        <a:defRPr sz="1700" kern="1200">
          <a:solidFill>
            <a:schemeClr val="tx1"/>
          </a:solidFill>
          <a:latin typeface="+mn-lt"/>
          <a:ea typeface="+mn-ea"/>
          <a:cs typeface="+mn-cs"/>
        </a:defRPr>
      </a:lvl5pPr>
      <a:lvl6pPr marL="2286000" algn="l" defTabSz="914400" rtl="0" eaLnBrk="1" latinLnBrk="0" hangingPunct="1">
        <a:defRPr sz="1700" kern="1200">
          <a:solidFill>
            <a:schemeClr val="tx1"/>
          </a:solidFill>
          <a:latin typeface="+mn-lt"/>
          <a:ea typeface="+mn-ea"/>
          <a:cs typeface="+mn-cs"/>
        </a:defRPr>
      </a:lvl6pPr>
      <a:lvl7pPr marL="2743200" algn="l" defTabSz="914400" rtl="0" eaLnBrk="1" latinLnBrk="0" hangingPunct="1">
        <a:defRPr sz="1700" kern="1200">
          <a:solidFill>
            <a:schemeClr val="tx1"/>
          </a:solidFill>
          <a:latin typeface="+mn-lt"/>
          <a:ea typeface="+mn-ea"/>
          <a:cs typeface="+mn-cs"/>
        </a:defRPr>
      </a:lvl7pPr>
      <a:lvl8pPr marL="3200400" algn="l" defTabSz="914400" rtl="0" eaLnBrk="1" latinLnBrk="0" hangingPunct="1">
        <a:defRPr sz="1700" kern="1200">
          <a:solidFill>
            <a:schemeClr val="tx1"/>
          </a:solidFill>
          <a:latin typeface="+mn-lt"/>
          <a:ea typeface="+mn-ea"/>
          <a:cs typeface="+mn-cs"/>
        </a:defRPr>
      </a:lvl8pPr>
      <a:lvl9pPr marL="3657600" algn="l" defTabSz="91440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7.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cstate="print"/>
          <a:srcRect/>
          <a:stretch>
            <a:fillRect/>
          </a:stretch>
        </p:blipFill>
        <p:spPr>
          <a:xfrm>
            <a:off x="0" y="2454498"/>
            <a:ext cx="12196800" cy="4403503"/>
          </a:xfrm>
          <a:prstGeom prst="rect">
            <a:avLst/>
          </a:prstGeom>
        </p:spPr>
      </p:pic>
      <p:sp>
        <p:nvSpPr>
          <p:cNvPr id="18" name="TextBox 17"/>
          <p:cNvSpPr txBox="1"/>
          <p:nvPr/>
        </p:nvSpPr>
        <p:spPr>
          <a:xfrm>
            <a:off x="150912" y="814278"/>
            <a:ext cx="8856984" cy="830991"/>
          </a:xfrm>
          <a:prstGeom prst="rect">
            <a:avLst/>
          </a:prstGeom>
          <a:noFill/>
        </p:spPr>
        <p:txBody>
          <a:bodyPr wrap="square" lIns="91434" tIns="45717" rIns="91434" bIns="45717" rtlCol="0">
            <a:spAutoFit/>
          </a:bodyPr>
          <a:lstStyle/>
          <a:p>
            <a:r>
              <a:rPr lang="zh-CN" altLang="en-US" sz="4800" b="1" dirty="0">
                <a:latin typeface="微软雅黑" panose="020B0503020204020204" pitchFamily="34" charset="-122"/>
                <a:ea typeface="微软雅黑" panose="020B0503020204020204" pitchFamily="34" charset="-122"/>
              </a:rPr>
              <a:t>第五</a:t>
            </a:r>
            <a:r>
              <a:rPr lang="zh-CN" altLang="en-US" sz="4800" b="1" dirty="0" smtClean="0">
                <a:latin typeface="微软雅黑" panose="020B0503020204020204" pitchFamily="34" charset="-122"/>
                <a:ea typeface="微软雅黑" panose="020B0503020204020204" pitchFamily="34" charset="-122"/>
              </a:rPr>
              <a:t>章 机器学习包</a:t>
            </a:r>
            <a:r>
              <a:rPr lang="en-US" altLang="zh-CN" sz="4800" b="1" dirty="0" smtClean="0">
                <a:latin typeface="微软雅黑" panose="020B0503020204020204" pitchFamily="34" charset="-122"/>
                <a:ea typeface="微软雅黑" panose="020B0503020204020204" pitchFamily="34" charset="-122"/>
              </a:rPr>
              <a:t>Scikit-learn</a:t>
            </a:r>
            <a:endParaRPr lang="zh-CN" altLang="en-US" sz="48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97781" y="2643804"/>
            <a:ext cx="6192688" cy="3539430"/>
          </a:xfrm>
          <a:prstGeom prst="rect">
            <a:avLst/>
          </a:prstGeom>
          <a:noFill/>
        </p:spPr>
        <p:txBody>
          <a:bodyPr wrap="square" rtlCol="0">
            <a:spAutoFit/>
          </a:bodyPr>
          <a:lstStyle/>
          <a:p>
            <a:pPr marL="285750" indent="-285750">
              <a:buFont typeface="Wingdings" panose="05000000000000000000" pitchFamily="2" charset="2"/>
              <a:buChar char="n"/>
            </a:pPr>
            <a:r>
              <a:rPr lang="en-US" altLang="zh-CN" sz="3200" dirty="0" smtClean="0">
                <a:solidFill>
                  <a:schemeClr val="accent2"/>
                </a:solidFill>
                <a:latin typeface="微软雅黑" panose="020B0503020204020204" pitchFamily="34" charset="-122"/>
                <a:ea typeface="微软雅黑" panose="020B0503020204020204" pitchFamily="34" charset="-122"/>
              </a:rPr>
              <a:t>5.1 Scikit-learn </a:t>
            </a:r>
            <a:r>
              <a:rPr lang="zh-CN" altLang="en-US" sz="3200" dirty="0" smtClean="0">
                <a:solidFill>
                  <a:schemeClr val="accent2"/>
                </a:solidFill>
                <a:latin typeface="微软雅黑" panose="020B0503020204020204" pitchFamily="34" charset="-122"/>
                <a:ea typeface="微软雅黑" panose="020B0503020204020204" pitchFamily="34" charset="-122"/>
              </a:rPr>
              <a:t>简介</a:t>
            </a:r>
            <a:endParaRPr lang="en-US" altLang="zh-CN" sz="3200" dirty="0" smtClean="0">
              <a:solidFill>
                <a:schemeClr val="accent2"/>
              </a:solidFill>
            </a:endParaRPr>
          </a:p>
          <a:p>
            <a:pPr marL="285750" indent="-285750">
              <a:buFont typeface="Wingdings" panose="05000000000000000000" pitchFamily="2" charset="2"/>
              <a:buChar char="n"/>
            </a:pPr>
            <a:r>
              <a:rPr lang="en-US" altLang="zh-CN" sz="3200" dirty="0" smtClean="0">
                <a:solidFill>
                  <a:schemeClr val="accent2"/>
                </a:solidFill>
                <a:latin typeface="微软雅黑" panose="020B0503020204020204" pitchFamily="34" charset="-122"/>
                <a:ea typeface="微软雅黑" panose="020B0503020204020204" pitchFamily="34" charset="-122"/>
              </a:rPr>
              <a:t>5.2 </a:t>
            </a:r>
            <a:r>
              <a:rPr lang="zh-CN" altLang="en-US" sz="3200" dirty="0" smtClean="0">
                <a:solidFill>
                  <a:schemeClr val="accent2"/>
                </a:solidFill>
                <a:latin typeface="微软雅黑" panose="020B0503020204020204" pitchFamily="34" charset="-122"/>
                <a:ea typeface="微软雅黑" panose="020B0503020204020204" pitchFamily="34" charset="-122"/>
              </a:rPr>
              <a:t>数</a:t>
            </a:r>
            <a:r>
              <a:rPr lang="zh-CN" altLang="en-US" sz="3200" dirty="0" smtClean="0">
                <a:solidFill>
                  <a:schemeClr val="accent2"/>
                </a:solidFill>
                <a:latin typeface="微软雅黑" panose="020B0503020204020204" pitchFamily="34" charset="-122"/>
                <a:ea typeface="微软雅黑" panose="020B0503020204020204" pitchFamily="34" charset="-122"/>
              </a:rPr>
              <a:t>据预处理</a:t>
            </a:r>
            <a:endParaRPr lang="en-US" altLang="zh-CN" sz="3200" dirty="0" smtClean="0">
              <a:solidFill>
                <a:schemeClr val="accent2"/>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en-US" altLang="zh-CN" sz="3200" dirty="0" smtClean="0">
                <a:solidFill>
                  <a:schemeClr val="accent2"/>
                </a:solidFill>
                <a:latin typeface="微软雅黑" panose="020B0503020204020204" pitchFamily="34" charset="-122"/>
                <a:ea typeface="微软雅黑" panose="020B0503020204020204" pitchFamily="34" charset="-122"/>
              </a:rPr>
              <a:t>5.3 </a:t>
            </a:r>
            <a:r>
              <a:rPr lang="zh-CN" altLang="en-US" sz="3200" dirty="0" smtClean="0">
                <a:solidFill>
                  <a:schemeClr val="accent2"/>
                </a:solidFill>
                <a:latin typeface="微软雅黑" panose="020B0503020204020204" pitchFamily="34" charset="-122"/>
                <a:ea typeface="微软雅黑" panose="020B0503020204020204" pitchFamily="34" charset="-122"/>
              </a:rPr>
              <a:t>线</a:t>
            </a:r>
            <a:r>
              <a:rPr lang="zh-CN" altLang="en-US" sz="3200" dirty="0">
                <a:solidFill>
                  <a:schemeClr val="accent2"/>
                </a:solidFill>
                <a:latin typeface="微软雅黑" panose="020B0503020204020204" pitchFamily="34" charset="-122"/>
                <a:ea typeface="微软雅黑" panose="020B0503020204020204" pitchFamily="34" charset="-122"/>
              </a:rPr>
              <a:t>性回</a:t>
            </a:r>
            <a:r>
              <a:rPr lang="zh-CN" altLang="en-US" sz="3200" dirty="0" smtClean="0">
                <a:solidFill>
                  <a:schemeClr val="accent2"/>
                </a:solidFill>
                <a:latin typeface="微软雅黑" panose="020B0503020204020204" pitchFamily="34" charset="-122"/>
                <a:ea typeface="微软雅黑" panose="020B0503020204020204" pitchFamily="34" charset="-122"/>
              </a:rPr>
              <a:t>归</a:t>
            </a:r>
            <a:endParaRPr lang="en-US" altLang="zh-CN" sz="3200" dirty="0" smtClean="0">
              <a:solidFill>
                <a:schemeClr val="accent2"/>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en-US" altLang="zh-CN" sz="3200" dirty="0" smtClean="0">
                <a:solidFill>
                  <a:schemeClr val="accent2"/>
                </a:solidFill>
                <a:latin typeface="微软雅黑" panose="020B0503020204020204" pitchFamily="34" charset="-122"/>
                <a:ea typeface="微软雅黑" panose="020B0503020204020204" pitchFamily="34" charset="-122"/>
              </a:rPr>
              <a:t>5.4 </a:t>
            </a:r>
            <a:r>
              <a:rPr lang="zh-CN" altLang="en-US" sz="3200" dirty="0" smtClean="0">
                <a:solidFill>
                  <a:schemeClr val="accent2"/>
                </a:solidFill>
                <a:latin typeface="微软雅黑" panose="020B0503020204020204" pitchFamily="34" charset="-122"/>
                <a:ea typeface="微软雅黑" panose="020B0503020204020204" pitchFamily="34" charset="-122"/>
              </a:rPr>
              <a:t>逻</a:t>
            </a:r>
            <a:r>
              <a:rPr lang="zh-CN" altLang="en-US" sz="3200" dirty="0">
                <a:solidFill>
                  <a:schemeClr val="accent2"/>
                </a:solidFill>
                <a:latin typeface="微软雅黑" panose="020B0503020204020204" pitchFamily="34" charset="-122"/>
                <a:ea typeface="微软雅黑" panose="020B0503020204020204" pitchFamily="34" charset="-122"/>
              </a:rPr>
              <a:t>辑回</a:t>
            </a:r>
            <a:r>
              <a:rPr lang="zh-CN" altLang="en-US" sz="3200" dirty="0" smtClean="0">
                <a:solidFill>
                  <a:schemeClr val="accent2"/>
                </a:solidFill>
                <a:latin typeface="微软雅黑" panose="020B0503020204020204" pitchFamily="34" charset="-122"/>
                <a:ea typeface="微软雅黑" panose="020B0503020204020204" pitchFamily="34" charset="-122"/>
              </a:rPr>
              <a:t>归</a:t>
            </a:r>
            <a:endParaRPr lang="en-US" altLang="zh-CN" sz="3200" dirty="0" smtClean="0">
              <a:solidFill>
                <a:schemeClr val="accent2"/>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en-US" altLang="zh-CN" sz="3200" dirty="0" smtClean="0">
                <a:solidFill>
                  <a:schemeClr val="accent2"/>
                </a:solidFill>
                <a:latin typeface="微软雅黑" panose="020B0503020204020204" pitchFamily="34" charset="-122"/>
                <a:ea typeface="微软雅黑" panose="020B0503020204020204" pitchFamily="34" charset="-122"/>
              </a:rPr>
              <a:t>5.5 </a:t>
            </a:r>
            <a:r>
              <a:rPr lang="zh-CN" altLang="en-US" sz="3200" dirty="0" smtClean="0">
                <a:solidFill>
                  <a:schemeClr val="accent2"/>
                </a:solidFill>
                <a:latin typeface="微软雅黑" panose="020B0503020204020204" pitchFamily="34" charset="-122"/>
                <a:ea typeface="微软雅黑" panose="020B0503020204020204" pitchFamily="34" charset="-122"/>
              </a:rPr>
              <a:t>神</a:t>
            </a:r>
            <a:r>
              <a:rPr lang="zh-CN" altLang="en-US" sz="3200" dirty="0">
                <a:solidFill>
                  <a:schemeClr val="accent2"/>
                </a:solidFill>
                <a:latin typeface="微软雅黑" panose="020B0503020204020204" pitchFamily="34" charset="-122"/>
                <a:ea typeface="微软雅黑" panose="020B0503020204020204" pitchFamily="34" charset="-122"/>
              </a:rPr>
              <a:t>经网</a:t>
            </a:r>
            <a:r>
              <a:rPr lang="zh-CN" altLang="en-US" sz="3200" dirty="0" smtClean="0">
                <a:solidFill>
                  <a:schemeClr val="accent2"/>
                </a:solidFill>
                <a:latin typeface="微软雅黑" panose="020B0503020204020204" pitchFamily="34" charset="-122"/>
                <a:ea typeface="微软雅黑" panose="020B0503020204020204" pitchFamily="34" charset="-122"/>
              </a:rPr>
              <a:t>络</a:t>
            </a:r>
            <a:endParaRPr lang="en-US" altLang="zh-CN" sz="3200" dirty="0" smtClean="0">
              <a:solidFill>
                <a:schemeClr val="accent2"/>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en-US" altLang="zh-CN" sz="3200" dirty="0" smtClean="0">
                <a:solidFill>
                  <a:schemeClr val="accent2"/>
                </a:solidFill>
                <a:latin typeface="微软雅黑" panose="020B0503020204020204" pitchFamily="34" charset="-122"/>
                <a:ea typeface="微软雅黑" panose="020B0503020204020204" pitchFamily="34" charset="-122"/>
              </a:rPr>
              <a:t>5.6 </a:t>
            </a:r>
            <a:r>
              <a:rPr lang="zh-CN" altLang="en-US" sz="3200" dirty="0" smtClean="0">
                <a:solidFill>
                  <a:schemeClr val="accent2"/>
                </a:solidFill>
                <a:latin typeface="微软雅黑" panose="020B0503020204020204" pitchFamily="34" charset="-122"/>
                <a:ea typeface="微软雅黑" panose="020B0503020204020204" pitchFamily="34" charset="-122"/>
              </a:rPr>
              <a:t>支</a:t>
            </a:r>
            <a:r>
              <a:rPr lang="zh-CN" altLang="en-US" sz="3200" dirty="0">
                <a:solidFill>
                  <a:schemeClr val="accent2"/>
                </a:solidFill>
                <a:latin typeface="微软雅黑" panose="020B0503020204020204" pitchFamily="34" charset="-122"/>
                <a:ea typeface="微软雅黑" panose="020B0503020204020204" pitchFamily="34" charset="-122"/>
              </a:rPr>
              <a:t>持向量</a:t>
            </a:r>
            <a:r>
              <a:rPr lang="zh-CN" altLang="en-US" sz="3200" dirty="0" smtClean="0">
                <a:solidFill>
                  <a:schemeClr val="accent2"/>
                </a:solidFill>
                <a:latin typeface="微软雅黑" panose="020B0503020204020204" pitchFamily="34" charset="-122"/>
                <a:ea typeface="微软雅黑" panose="020B0503020204020204" pitchFamily="34" charset="-122"/>
              </a:rPr>
              <a:t>机</a:t>
            </a:r>
            <a:endParaRPr lang="en-US" altLang="zh-CN" sz="3200" dirty="0" smtClean="0">
              <a:solidFill>
                <a:schemeClr val="accent2"/>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en-US" altLang="zh-CN" sz="3200" dirty="0" smtClean="0">
                <a:solidFill>
                  <a:schemeClr val="accent2"/>
                </a:solidFill>
                <a:latin typeface="微软雅黑" panose="020B0503020204020204" pitchFamily="34" charset="-122"/>
                <a:ea typeface="微软雅黑" panose="020B0503020204020204" pitchFamily="34" charset="-122"/>
              </a:rPr>
              <a:t>5.7 K-</a:t>
            </a:r>
            <a:r>
              <a:rPr lang="zh-CN" altLang="en-US" sz="3200" dirty="0" smtClean="0">
                <a:solidFill>
                  <a:schemeClr val="accent2"/>
                </a:solidFill>
                <a:latin typeface="微软雅黑" panose="020B0503020204020204" pitchFamily="34" charset="-122"/>
                <a:ea typeface="微软雅黑" panose="020B0503020204020204" pitchFamily="34" charset="-122"/>
              </a:rPr>
              <a:t>均值聚类</a:t>
            </a:r>
            <a:endParaRPr lang="en-US" altLang="zh-CN" sz="32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5625" y="980729"/>
            <a:ext cx="10601349" cy="5145436"/>
          </a:xfrm>
        </p:spPr>
        <p:txBody>
          <a:bodyPr/>
          <a:lstStyle/>
          <a:p>
            <a:r>
              <a:rPr lang="en-US" altLang="zh-CN" dirty="0"/>
              <a:t># 2.</a:t>
            </a:r>
            <a:r>
              <a:rPr lang="zh-CN" altLang="zh-CN" dirty="0"/>
              <a:t>中位数填充策略</a:t>
            </a:r>
            <a:endParaRPr lang="zh-CN" altLang="zh-CN" dirty="0"/>
          </a:p>
          <a:p>
            <a:r>
              <a:rPr lang="en-US" altLang="zh-CN" dirty="0"/>
              <a:t>imp = Imputer(missing_values='NaN', strategy='median', axis=1)</a:t>
            </a:r>
            <a:endParaRPr lang="zh-CN" altLang="zh-CN" dirty="0"/>
          </a:p>
          <a:p>
            <a:r>
              <a:rPr lang="en-US" altLang="zh-CN" dirty="0"/>
              <a:t>fc=c</a:t>
            </a:r>
            <a:endParaRPr lang="zh-CN" altLang="zh-CN" dirty="0"/>
          </a:p>
          <a:p>
            <a:r>
              <a:rPr lang="en-US" altLang="zh-CN" dirty="0"/>
              <a:t>imp.fit(fc)</a:t>
            </a:r>
            <a:endParaRPr lang="zh-CN" altLang="zh-CN" dirty="0"/>
          </a:p>
          <a:p>
            <a:r>
              <a:rPr lang="en-US" altLang="zh-CN" dirty="0"/>
              <a:t>fc=imp.transform(fc)</a:t>
            </a:r>
            <a:endParaRPr lang="zh-CN" altLang="zh-CN" dirty="0"/>
          </a:p>
          <a:p>
            <a:r>
              <a:rPr lang="zh-CN" altLang="zh-CN" dirty="0"/>
              <a:t>执行结果如图</a:t>
            </a:r>
            <a:r>
              <a:rPr lang="en-US" altLang="zh-CN" dirty="0"/>
              <a:t>5-4</a:t>
            </a:r>
            <a:r>
              <a:rPr lang="zh-CN" altLang="zh-CN" dirty="0"/>
              <a:t>所示。</a:t>
            </a:r>
            <a:endParaRPr lang="zh-CN" altLang="zh-CN" dirty="0"/>
          </a:p>
          <a:p>
            <a:pPr marL="0" indent="0">
              <a:buNone/>
            </a:pPr>
            <a:endParaRPr lang="zh-CN" altLang="en-US" dirty="0"/>
          </a:p>
        </p:txBody>
      </p:sp>
      <p:sp>
        <p:nvSpPr>
          <p:cNvPr id="4" name="TextBox 3"/>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smtClean="0">
                <a:solidFill>
                  <a:schemeClr val="accent2"/>
                </a:solidFill>
              </a:rPr>
              <a:t>5 </a:t>
            </a:r>
            <a:endParaRPr lang="zh-CN" altLang="en-US" dirty="0">
              <a:solidFill>
                <a:schemeClr val="accent2"/>
              </a:solidFill>
            </a:endParaRPr>
          </a:p>
        </p:txBody>
      </p:sp>
      <p:sp>
        <p:nvSpPr>
          <p:cNvPr id="5" name="TextBox 4"/>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5.2.1 </a:t>
            </a:r>
            <a:r>
              <a:rPr lang="zh-CN" altLang="en-US" sz="2800" dirty="0">
                <a:solidFill>
                  <a:schemeClr val="accent2"/>
                </a:solidFill>
                <a:latin typeface="微软雅黑" panose="020B0503020204020204" pitchFamily="34" charset="-122"/>
                <a:ea typeface="微软雅黑" panose="020B0503020204020204" pitchFamily="34" charset="-122"/>
              </a:rPr>
              <a:t>缺失</a:t>
            </a:r>
            <a:r>
              <a:rPr lang="zh-CN" altLang="en-US" sz="2800" dirty="0" smtClean="0">
                <a:solidFill>
                  <a:schemeClr val="accent2"/>
                </a:solidFill>
                <a:latin typeface="微软雅黑" panose="020B0503020204020204" pitchFamily="34" charset="-122"/>
                <a:ea typeface="微软雅黑" panose="020B0503020204020204" pitchFamily="34" charset="-122"/>
              </a:rPr>
              <a:t>值处理</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9019" y="3212976"/>
            <a:ext cx="4230688"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009019" y="5229200"/>
            <a:ext cx="4230688" cy="369332"/>
          </a:xfrm>
          <a:prstGeom prst="rect">
            <a:avLst/>
          </a:prstGeom>
          <a:noFill/>
        </p:spPr>
        <p:txBody>
          <a:bodyPr wrap="square" rtlCol="0">
            <a:spAutoFit/>
          </a:bodyPr>
          <a:lstStyle/>
          <a:p>
            <a:pPr algn="ctr"/>
            <a:r>
              <a:rPr lang="zh-CN" altLang="en-US" dirty="0" smtClean="0"/>
              <a:t>图 </a:t>
            </a:r>
            <a:r>
              <a:rPr lang="en-US" altLang="zh-CN" dirty="0" smtClean="0"/>
              <a:t>5-4</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5625" y="980729"/>
            <a:ext cx="10601349" cy="5145436"/>
          </a:xfrm>
        </p:spPr>
        <p:txBody>
          <a:bodyPr/>
          <a:lstStyle/>
          <a:p>
            <a:r>
              <a:rPr lang="en-US" altLang="zh-CN" dirty="0"/>
              <a:t># 3.</a:t>
            </a:r>
            <a:r>
              <a:rPr lang="zh-CN" altLang="zh-CN" dirty="0"/>
              <a:t>最频繁值填充策略</a:t>
            </a:r>
            <a:endParaRPr lang="zh-CN" altLang="zh-CN" dirty="0"/>
          </a:p>
          <a:p>
            <a:r>
              <a:rPr lang="en-US" altLang="zh-CN" dirty="0"/>
              <a:t>fD=data[['a','c']]</a:t>
            </a:r>
            <a:endParaRPr lang="zh-CN" altLang="zh-CN" dirty="0"/>
          </a:p>
          <a:p>
            <a:r>
              <a:rPr lang="en-US" altLang="zh-CN" dirty="0"/>
              <a:t>imp = Imputer(missing_values='NaN', strategy='most_frequent', axis=0)</a:t>
            </a:r>
            <a:endParaRPr lang="zh-CN" altLang="zh-CN" dirty="0"/>
          </a:p>
          <a:p>
            <a:r>
              <a:rPr lang="en-US" altLang="zh-CN" dirty="0"/>
              <a:t>imp.fit(fD)</a:t>
            </a:r>
            <a:endParaRPr lang="zh-CN" altLang="zh-CN" dirty="0"/>
          </a:p>
          <a:p>
            <a:r>
              <a:rPr lang="en-US" altLang="zh-CN" dirty="0"/>
              <a:t>fD=imp.transform(fD)</a:t>
            </a:r>
            <a:endParaRPr lang="zh-CN" altLang="zh-CN" dirty="0"/>
          </a:p>
          <a:p>
            <a:r>
              <a:rPr lang="zh-CN" altLang="zh-CN" dirty="0"/>
              <a:t>执行结果如图</a:t>
            </a:r>
            <a:r>
              <a:rPr lang="en-US" altLang="zh-CN" dirty="0"/>
              <a:t>5-5</a:t>
            </a:r>
            <a:r>
              <a:rPr lang="zh-CN" altLang="zh-CN" dirty="0"/>
              <a:t>所示。</a:t>
            </a:r>
            <a:endParaRPr lang="zh-CN" altLang="en-US" dirty="0"/>
          </a:p>
        </p:txBody>
      </p:sp>
      <p:sp>
        <p:nvSpPr>
          <p:cNvPr id="4" name="TextBox 3"/>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smtClean="0">
                <a:solidFill>
                  <a:schemeClr val="accent2"/>
                </a:solidFill>
              </a:rPr>
              <a:t>5 </a:t>
            </a:r>
            <a:endParaRPr lang="zh-CN" altLang="en-US" dirty="0">
              <a:solidFill>
                <a:schemeClr val="accent2"/>
              </a:solidFill>
            </a:endParaRPr>
          </a:p>
        </p:txBody>
      </p:sp>
      <p:sp>
        <p:nvSpPr>
          <p:cNvPr id="5" name="TextBox 4"/>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5.2.1 </a:t>
            </a:r>
            <a:r>
              <a:rPr lang="zh-CN" altLang="en-US" sz="2800" dirty="0">
                <a:solidFill>
                  <a:schemeClr val="accent2"/>
                </a:solidFill>
                <a:latin typeface="微软雅黑" panose="020B0503020204020204" pitchFamily="34" charset="-122"/>
                <a:ea typeface="微软雅黑" panose="020B0503020204020204" pitchFamily="34" charset="-122"/>
              </a:rPr>
              <a:t>缺失</a:t>
            </a:r>
            <a:r>
              <a:rPr lang="zh-CN" altLang="en-US" sz="2800" dirty="0" smtClean="0">
                <a:solidFill>
                  <a:schemeClr val="accent2"/>
                </a:solidFill>
                <a:latin typeface="微软雅黑" panose="020B0503020204020204" pitchFamily="34" charset="-122"/>
                <a:ea typeface="微软雅黑" panose="020B0503020204020204" pitchFamily="34" charset="-122"/>
              </a:rPr>
              <a:t>值处理</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14205" y="3068960"/>
            <a:ext cx="3168352" cy="2449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514205" y="5629890"/>
            <a:ext cx="3168352" cy="369332"/>
          </a:xfrm>
          <a:prstGeom prst="rect">
            <a:avLst/>
          </a:prstGeom>
          <a:noFill/>
        </p:spPr>
        <p:txBody>
          <a:bodyPr wrap="square" rtlCol="0">
            <a:spAutoFit/>
          </a:bodyPr>
          <a:lstStyle/>
          <a:p>
            <a:pPr algn="ctr"/>
            <a:r>
              <a:rPr lang="zh-CN" altLang="en-US" dirty="0" smtClean="0"/>
              <a:t>图 </a:t>
            </a:r>
            <a:r>
              <a:rPr lang="en-US" altLang="zh-CN" dirty="0" smtClean="0"/>
              <a:t>5-5</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25625" y="1124745"/>
                <a:ext cx="10601349" cy="5001420"/>
              </a:xfrm>
            </p:spPr>
            <p:txBody>
              <a:bodyPr/>
              <a:lstStyle/>
              <a:p>
                <a:pPr marL="0" indent="0">
                  <a:buNone/>
                </a:pPr>
                <a:r>
                  <a:rPr lang="en-US" altLang="zh-CN" dirty="0" smtClean="0"/>
                  <a:t>       </a:t>
                </a:r>
                <a:r>
                  <a:rPr lang="zh-CN" altLang="zh-CN" dirty="0" smtClean="0"/>
                  <a:t>由</a:t>
                </a:r>
                <a:r>
                  <a:rPr lang="zh-CN" altLang="zh-CN" dirty="0"/>
                  <a:t>于变量或指标的单位不同，造成有些指标数据值非常大，而有些非常小，在模型运算过程中大的数据会把小的数据覆盖掉，造成模型失真。因此，需要对这些数据做规范化处理，或者说去量纲化。这里介绍两种常用的规范化处理方法：均值</a:t>
                </a:r>
                <a:r>
                  <a:rPr lang="en-US" altLang="zh-CN" dirty="0"/>
                  <a:t>-</a:t>
                </a:r>
                <a:r>
                  <a:rPr lang="zh-CN" altLang="zh-CN" dirty="0"/>
                  <a:t>方差规范化、极差规范化。</a:t>
                </a:r>
              </a:p>
              <a:p>
                <a:pPr marL="0" indent="0">
                  <a:buNone/>
                </a:pPr>
                <a:r>
                  <a:rPr lang="en-US" altLang="zh-CN" dirty="0" smtClean="0"/>
                  <a:t>       </a:t>
                </a:r>
                <a:r>
                  <a:rPr lang="zh-CN" altLang="zh-CN" dirty="0" smtClean="0"/>
                  <a:t>所</a:t>
                </a:r>
                <a:r>
                  <a:rPr lang="zh-CN" altLang="zh-CN" dirty="0"/>
                  <a:t>谓均值</a:t>
                </a:r>
                <a:r>
                  <a:rPr lang="en-US" altLang="zh-CN" dirty="0"/>
                  <a:t>-</a:t>
                </a:r>
                <a:r>
                  <a:rPr lang="zh-CN" altLang="zh-CN" dirty="0"/>
                  <a:t>方差规范化，是指变量或指标数据减去其均值再除以标准差得到的新的数据。新的数据均值为</a:t>
                </a:r>
                <a:r>
                  <a:rPr lang="en-US" altLang="zh-CN" dirty="0"/>
                  <a:t>0</a:t>
                </a:r>
                <a:r>
                  <a:rPr lang="zh-CN" altLang="zh-CN" dirty="0"/>
                  <a:t>，方差为</a:t>
                </a:r>
                <a:r>
                  <a:rPr lang="en-US" altLang="zh-CN" dirty="0"/>
                  <a:t>1</a:t>
                </a:r>
                <a:r>
                  <a:rPr lang="zh-CN" altLang="zh-CN" dirty="0"/>
                  <a:t>，其公式如下</a:t>
                </a:r>
                <a:r>
                  <a:rPr lang="zh-CN" altLang="zh-CN" dirty="0" smtClean="0"/>
                  <a:t>：</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smtClean="0">
                              <a:latin typeface="Cambria Math"/>
                            </a:rPr>
                          </m:ctrlPr>
                        </m:sSupPr>
                        <m:e>
                          <m:r>
                            <a:rPr lang="en-US" altLang="zh-CN" b="0" i="1" smtClean="0">
                              <a:latin typeface="Cambria Math"/>
                            </a:rPr>
                            <m:t>𝑥</m:t>
                          </m:r>
                        </m:e>
                        <m:sup>
                          <m:r>
                            <a:rPr lang="en-US" altLang="zh-CN" b="0" i="1" smtClean="0">
                              <a:latin typeface="Cambria Math"/>
                            </a:rPr>
                            <m:t>∗</m:t>
                          </m:r>
                        </m:sup>
                      </m:sSup>
                      <m:r>
                        <a:rPr lang="en-US" altLang="zh-CN" b="0" i="1" smtClean="0">
                          <a:latin typeface="Cambria Math"/>
                        </a:rPr>
                        <m:t>=</m:t>
                      </m:r>
                      <m:f>
                        <m:fPr>
                          <m:ctrlPr>
                            <a:rPr lang="en-US" altLang="zh-CN" b="0" i="1" smtClean="0">
                              <a:latin typeface="Cambria Math"/>
                            </a:rPr>
                          </m:ctrlPr>
                        </m:fPr>
                        <m:num>
                          <m:r>
                            <a:rPr lang="en-US" altLang="zh-CN" b="0" i="1" smtClean="0">
                              <a:latin typeface="Cambria Math"/>
                            </a:rPr>
                            <m:t>𝑥</m:t>
                          </m:r>
                          <m:r>
                            <a:rPr lang="en-US" altLang="zh-CN" b="0" i="1" smtClean="0">
                              <a:latin typeface="Cambria Math"/>
                            </a:rPr>
                            <m:t>−</m:t>
                          </m:r>
                          <m:r>
                            <a:rPr lang="en-US" altLang="zh-CN" b="0" i="1" smtClean="0">
                              <a:latin typeface="Cambria Math"/>
                            </a:rPr>
                            <m:t>𝑚𝑒𝑎𝑛</m:t>
                          </m:r>
                          <m:r>
                            <a:rPr lang="en-US" altLang="zh-CN" b="0" i="1" smtClean="0">
                              <a:latin typeface="Cambria Math"/>
                            </a:rPr>
                            <m:t>(</m:t>
                          </m:r>
                          <m:r>
                            <a:rPr lang="en-US" altLang="zh-CN" b="0" i="1" smtClean="0">
                              <a:latin typeface="Cambria Math"/>
                            </a:rPr>
                            <m:t>𝑥</m:t>
                          </m:r>
                          <m:r>
                            <a:rPr lang="en-US" altLang="zh-CN" b="0" i="1" smtClean="0">
                              <a:latin typeface="Cambria Math"/>
                            </a:rPr>
                            <m:t>)</m:t>
                          </m:r>
                        </m:num>
                        <m:den>
                          <m:r>
                            <a:rPr lang="en-US" altLang="zh-CN" b="0" i="1" smtClean="0">
                              <a:latin typeface="Cambria Math"/>
                            </a:rPr>
                            <m:t>𝑠𝑡𝑑</m:t>
                          </m:r>
                          <m:r>
                            <a:rPr lang="en-US" altLang="zh-CN" b="0" i="1" smtClean="0">
                              <a:latin typeface="Cambria Math"/>
                            </a:rPr>
                            <m:t>(</m:t>
                          </m:r>
                          <m:r>
                            <a:rPr lang="en-US" altLang="zh-CN" b="0" i="1" smtClean="0">
                              <a:latin typeface="Cambria Math"/>
                            </a:rPr>
                            <m:t>𝑥</m:t>
                          </m:r>
                          <m:r>
                            <a:rPr lang="en-US" altLang="zh-CN" b="0" i="1" smtClean="0">
                              <a:latin typeface="Cambria Math"/>
                            </a:rPr>
                            <m:t>)</m:t>
                          </m:r>
                        </m:den>
                      </m:f>
                    </m:oMath>
                  </m:oMathPara>
                </a14:m>
                <a:endParaRPr lang="en-US" altLang="zh-CN" dirty="0" smtClean="0"/>
              </a:p>
              <a:p>
                <a:pPr marL="0" indent="0">
                  <a:buNone/>
                </a:pPr>
                <a:r>
                  <a:rPr lang="zh-CN" altLang="en-US" dirty="0" smtClean="0"/>
                  <a:t>       而</a:t>
                </a:r>
                <a:r>
                  <a:rPr lang="zh-CN" altLang="en-US" dirty="0"/>
                  <a:t>极差规范化是指变量或者指标数据减去其最小值再除以最大最小值之差得到的新的数据。新的数据取值范围在</a:t>
                </a:r>
                <a:r>
                  <a:rPr lang="en-US" altLang="zh-CN" dirty="0"/>
                  <a:t>[0,1]</a:t>
                </a:r>
                <a:r>
                  <a:rPr lang="zh-CN" altLang="en-US" dirty="0"/>
                  <a:t>之间，其计算公式为</a:t>
                </a:r>
                <a:r>
                  <a:rPr lang="zh-CN" altLang="en-US" dirty="0" smtClean="0"/>
                  <a:t>：</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smtClean="0">
                              <a:latin typeface="Cambria Math"/>
                            </a:rPr>
                          </m:ctrlPr>
                        </m:sSupPr>
                        <m:e>
                          <m:r>
                            <a:rPr lang="en-US" altLang="zh-CN" b="0" i="1" smtClean="0">
                              <a:latin typeface="Cambria Math"/>
                            </a:rPr>
                            <m:t>𝑥</m:t>
                          </m:r>
                        </m:e>
                        <m:sup>
                          <m:r>
                            <a:rPr lang="en-US" altLang="zh-CN" b="0" i="1" smtClean="0">
                              <a:latin typeface="Cambria Math"/>
                            </a:rPr>
                            <m:t>∗</m:t>
                          </m:r>
                        </m:sup>
                      </m:sSup>
                      <m:r>
                        <a:rPr lang="en-US" altLang="zh-CN" b="0" i="1" smtClean="0">
                          <a:latin typeface="Cambria Math"/>
                        </a:rPr>
                        <m:t>=</m:t>
                      </m:r>
                      <m:f>
                        <m:fPr>
                          <m:ctrlPr>
                            <a:rPr lang="en-US" altLang="zh-CN" b="0" i="1" smtClean="0">
                              <a:latin typeface="Cambria Math"/>
                            </a:rPr>
                          </m:ctrlPr>
                        </m:fPr>
                        <m:num>
                          <m:r>
                            <a:rPr lang="en-US" altLang="zh-CN" b="0" i="1" smtClean="0">
                              <a:latin typeface="Cambria Math"/>
                            </a:rPr>
                            <m:t>𝑥</m:t>
                          </m:r>
                          <m:r>
                            <a:rPr lang="en-US" altLang="zh-CN" b="0" i="1" smtClean="0">
                              <a:latin typeface="Cambria Math"/>
                            </a:rPr>
                            <m:t>−</m:t>
                          </m:r>
                          <m:r>
                            <m:rPr>
                              <m:sty m:val="p"/>
                            </m:rPr>
                            <a:rPr lang="en-US" altLang="zh-CN" b="0" i="0" smtClean="0">
                              <a:latin typeface="Cambria Math"/>
                            </a:rPr>
                            <m:t>min</m:t>
                          </m:r>
                          <m:r>
                            <a:rPr lang="en-US" altLang="zh-CN" b="0" i="1" smtClean="0">
                              <a:latin typeface="Cambria Math"/>
                            </a:rPr>
                            <m:t>⁡(</m:t>
                          </m:r>
                          <m:r>
                            <a:rPr lang="en-US" altLang="zh-CN" b="0" i="1" smtClean="0">
                              <a:latin typeface="Cambria Math"/>
                            </a:rPr>
                            <m:t>𝑥</m:t>
                          </m:r>
                          <m:r>
                            <a:rPr lang="en-US" altLang="zh-CN" b="0" i="1" smtClean="0">
                              <a:latin typeface="Cambria Math"/>
                            </a:rPr>
                            <m:t>)</m:t>
                          </m:r>
                        </m:num>
                        <m:den>
                          <m:func>
                            <m:funcPr>
                              <m:ctrlPr>
                                <a:rPr lang="en-US" altLang="zh-CN" b="0" i="1" smtClean="0">
                                  <a:latin typeface="Cambria Math"/>
                                </a:rPr>
                              </m:ctrlPr>
                            </m:funcPr>
                            <m:fName>
                              <m:r>
                                <m:rPr>
                                  <m:sty m:val="p"/>
                                </m:rPr>
                                <a:rPr lang="en-US" altLang="zh-CN" b="0" i="0" smtClean="0">
                                  <a:latin typeface="Cambria Math"/>
                                </a:rPr>
                                <m:t>max</m:t>
                              </m:r>
                            </m:fName>
                            <m:e>
                              <m:d>
                                <m:dPr>
                                  <m:ctrlPr>
                                    <a:rPr lang="en-US" altLang="zh-CN" b="0" i="1" smtClean="0">
                                      <a:latin typeface="Cambria Math"/>
                                    </a:rPr>
                                  </m:ctrlPr>
                                </m:dPr>
                                <m:e>
                                  <m:r>
                                    <a:rPr lang="en-US" altLang="zh-CN" b="0" i="1" smtClean="0">
                                      <a:latin typeface="Cambria Math"/>
                                    </a:rPr>
                                    <m:t>𝑥</m:t>
                                  </m:r>
                                </m:e>
                              </m:d>
                            </m:e>
                          </m:func>
                          <m:r>
                            <a:rPr lang="en-US" altLang="zh-CN" b="0" i="1" smtClean="0">
                              <a:latin typeface="Cambria Math"/>
                            </a:rPr>
                            <m:t>−</m:t>
                          </m:r>
                          <m:r>
                            <m:rPr>
                              <m:sty m:val="p"/>
                            </m:rPr>
                            <a:rPr lang="en-US" altLang="zh-CN" b="0" i="0" smtClean="0">
                              <a:latin typeface="Cambria Math"/>
                            </a:rPr>
                            <m:t>min</m:t>
                          </m:r>
                          <m:r>
                            <a:rPr lang="en-US" altLang="zh-CN" b="0" i="1" smtClean="0">
                              <a:latin typeface="Cambria Math"/>
                            </a:rPr>
                            <m:t>⁡(</m:t>
                          </m:r>
                          <m:r>
                            <a:rPr lang="en-US" altLang="zh-CN" b="0" i="1" smtClean="0">
                              <a:latin typeface="Cambria Math"/>
                            </a:rPr>
                            <m:t>𝑥</m:t>
                          </m:r>
                          <m:r>
                            <a:rPr lang="en-US" altLang="zh-CN" b="0" i="1" smtClean="0">
                              <a:latin typeface="Cambria Math"/>
                            </a:rPr>
                            <m:t>)</m:t>
                          </m:r>
                        </m:den>
                      </m:f>
                    </m:oMath>
                  </m:oMathPara>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25625" y="1124745"/>
                <a:ext cx="10601349" cy="5001420"/>
              </a:xfrm>
              <a:blipFill rotWithShape="1">
                <a:blip r:embed="rId1"/>
                <a:stretch>
                  <a:fillRect l="-575" t="-610" r="-2759"/>
                </a:stretch>
              </a:blipFill>
            </p:spPr>
            <p:txBody>
              <a:bodyPr/>
              <a:lstStyle/>
              <a:p>
                <a:r>
                  <a:rPr lang="zh-CN" altLang="en-US">
                    <a:noFill/>
                  </a:rPr>
                  <a:t> </a:t>
                </a:r>
                <a:endParaRPr lang="zh-CN" altLang="en-US">
                  <a:noFill/>
                </a:endParaRPr>
              </a:p>
            </p:txBody>
          </p:sp>
        </mc:Fallback>
      </mc:AlternateContent>
      <p:sp>
        <p:nvSpPr>
          <p:cNvPr id="4" name="TextBox 3"/>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smtClean="0">
                <a:solidFill>
                  <a:schemeClr val="accent2"/>
                </a:solidFill>
              </a:rPr>
              <a:t>5 </a:t>
            </a:r>
            <a:endParaRPr lang="zh-CN" altLang="en-US" dirty="0">
              <a:solidFill>
                <a:schemeClr val="accent2"/>
              </a:solidFill>
            </a:endParaRPr>
          </a:p>
        </p:txBody>
      </p:sp>
      <p:sp>
        <p:nvSpPr>
          <p:cNvPr id="5" name="TextBox 4"/>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5.2.2 </a:t>
            </a:r>
            <a:r>
              <a:rPr lang="zh-CN" altLang="en-US" sz="2800" dirty="0">
                <a:solidFill>
                  <a:schemeClr val="accent2"/>
                </a:solidFill>
                <a:latin typeface="微软雅黑" panose="020B0503020204020204" pitchFamily="34" charset="-122"/>
                <a:ea typeface="微软雅黑" panose="020B0503020204020204" pitchFamily="34" charset="-122"/>
              </a:rPr>
              <a:t>数据规</a:t>
            </a:r>
            <a:r>
              <a:rPr lang="zh-CN" altLang="en-US" sz="2800" dirty="0" smtClean="0">
                <a:solidFill>
                  <a:schemeClr val="accent2"/>
                </a:solidFill>
                <a:latin typeface="微软雅黑" panose="020B0503020204020204" pitchFamily="34" charset="-122"/>
                <a:ea typeface="微软雅黑" panose="020B0503020204020204" pitchFamily="34" charset="-122"/>
              </a:rPr>
              <a:t>范化</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5625" y="1052737"/>
            <a:ext cx="10601349" cy="5073428"/>
          </a:xfrm>
        </p:spPr>
        <p:txBody>
          <a:bodyPr/>
          <a:lstStyle/>
          <a:p>
            <a:pPr marL="0" indent="0">
              <a:buNone/>
            </a:pPr>
            <a:r>
              <a:rPr lang="en-US" altLang="zh-CN" dirty="0" smtClean="0"/>
              <a:t>       </a:t>
            </a:r>
            <a:r>
              <a:rPr lang="zh-CN" altLang="zh-CN" dirty="0" smtClean="0"/>
              <a:t>在</a:t>
            </a:r>
            <a:r>
              <a:rPr lang="zh-CN" altLang="zh-CN" dirty="0"/>
              <a:t>介绍规范化方法之前，先将待规范化数据文件读入</a:t>
            </a:r>
            <a:r>
              <a:rPr lang="en-US" altLang="zh-CN" dirty="0"/>
              <a:t>Python</a:t>
            </a:r>
            <a:r>
              <a:rPr lang="zh-CN" altLang="zh-CN" dirty="0"/>
              <a:t>中。该数据文件在本书案例资源包中，它是一个</a:t>
            </a:r>
            <a:r>
              <a:rPr lang="en-US" altLang="zh-CN" dirty="0"/>
              <a:t>Python</a:t>
            </a:r>
            <a:r>
              <a:rPr lang="zh-CN" altLang="zh-CN" dirty="0"/>
              <a:t>格式的二进制数据文件，文件名为“</a:t>
            </a:r>
            <a:r>
              <a:rPr lang="en-US" altLang="zh-CN" dirty="0"/>
              <a:t>data.npy</a:t>
            </a:r>
            <a:r>
              <a:rPr lang="zh-CN" altLang="zh-CN" dirty="0"/>
              <a:t>”，可以采用</a:t>
            </a:r>
            <a:r>
              <a:rPr lang="en-US" altLang="zh-CN" dirty="0"/>
              <a:t>Numpy</a:t>
            </a:r>
            <a:r>
              <a:rPr lang="zh-CN" altLang="zh-CN" dirty="0"/>
              <a:t>包中的</a:t>
            </a:r>
            <a:r>
              <a:rPr lang="en-US" altLang="zh-CN" dirty="0"/>
              <a:t>load</a:t>
            </a:r>
            <a:r>
              <a:rPr lang="zh-CN" altLang="zh-CN" dirty="0"/>
              <a:t>函数读取，示例代码如下</a:t>
            </a:r>
            <a:r>
              <a:rPr lang="zh-CN" altLang="zh-CN" dirty="0" smtClean="0"/>
              <a:t>：</a:t>
            </a:r>
            <a:endParaRPr lang="en-US" altLang="zh-CN" dirty="0" smtClean="0"/>
          </a:p>
          <a:p>
            <a:r>
              <a:rPr lang="en-US" altLang="zh-CN" dirty="0"/>
              <a:t>import numpy as np</a:t>
            </a:r>
            <a:endParaRPr lang="zh-CN" altLang="zh-CN" dirty="0"/>
          </a:p>
          <a:p>
            <a:r>
              <a:rPr lang="en-US" altLang="zh-CN" dirty="0"/>
              <a:t>data=np.load('data.npy')</a:t>
            </a:r>
            <a:endParaRPr lang="zh-CN" altLang="zh-CN" dirty="0"/>
          </a:p>
          <a:p>
            <a:r>
              <a:rPr lang="en-US" altLang="zh-CN" dirty="0"/>
              <a:t>data=data[:,1:]</a:t>
            </a:r>
            <a:endParaRPr lang="zh-CN" altLang="zh-CN" dirty="0"/>
          </a:p>
          <a:p>
            <a:r>
              <a:rPr lang="zh-CN" altLang="zh-CN" dirty="0"/>
              <a:t>执行结果如图</a:t>
            </a:r>
            <a:r>
              <a:rPr lang="en-US" altLang="zh-CN" dirty="0"/>
              <a:t>5-6</a:t>
            </a:r>
            <a:r>
              <a:rPr lang="zh-CN" altLang="zh-CN" dirty="0"/>
              <a:t>所示</a:t>
            </a:r>
            <a:r>
              <a:rPr lang="zh-CN" altLang="zh-CN" dirty="0" smtClean="0"/>
              <a:t>。</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dirty="0"/>
              <a:t>从图</a:t>
            </a:r>
            <a:r>
              <a:rPr lang="en-US" altLang="zh-CN" dirty="0"/>
              <a:t>5-6</a:t>
            </a:r>
            <a:r>
              <a:rPr lang="zh-CN" altLang="en-US" dirty="0"/>
              <a:t>可以看出，指标之间的数据差异是比较大的，需要做规范化处理。</a:t>
            </a:r>
            <a:endParaRPr lang="en-US" altLang="zh-CN" dirty="0"/>
          </a:p>
        </p:txBody>
      </p:sp>
      <p:sp>
        <p:nvSpPr>
          <p:cNvPr id="4" name="TextBox 3"/>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smtClean="0">
                <a:solidFill>
                  <a:schemeClr val="accent2"/>
                </a:solidFill>
              </a:rPr>
              <a:t>5 </a:t>
            </a:r>
            <a:endParaRPr lang="zh-CN" altLang="en-US" dirty="0">
              <a:solidFill>
                <a:schemeClr val="accent2"/>
              </a:solidFill>
            </a:endParaRPr>
          </a:p>
        </p:txBody>
      </p:sp>
      <p:sp>
        <p:nvSpPr>
          <p:cNvPr id="6" name="TextBox 5"/>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5.2.2 </a:t>
            </a:r>
            <a:r>
              <a:rPr lang="zh-CN" altLang="en-US" sz="2800" dirty="0">
                <a:solidFill>
                  <a:schemeClr val="accent2"/>
                </a:solidFill>
                <a:latin typeface="微软雅黑" panose="020B0503020204020204" pitchFamily="34" charset="-122"/>
                <a:ea typeface="微软雅黑" panose="020B0503020204020204" pitchFamily="34" charset="-122"/>
              </a:rPr>
              <a:t>数据规</a:t>
            </a:r>
            <a:r>
              <a:rPr lang="zh-CN" altLang="en-US" sz="2800" dirty="0" smtClean="0">
                <a:solidFill>
                  <a:schemeClr val="accent2"/>
                </a:solidFill>
                <a:latin typeface="微软雅黑" panose="020B0503020204020204" pitchFamily="34" charset="-122"/>
                <a:ea typeface="微软雅黑" panose="020B0503020204020204" pitchFamily="34" charset="-122"/>
              </a:rPr>
              <a:t>范化</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78301" y="2348880"/>
            <a:ext cx="5661789"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378300" y="4797152"/>
            <a:ext cx="5661789" cy="369332"/>
          </a:xfrm>
          <a:prstGeom prst="rect">
            <a:avLst/>
          </a:prstGeom>
          <a:noFill/>
        </p:spPr>
        <p:txBody>
          <a:bodyPr wrap="square" rtlCol="0">
            <a:spAutoFit/>
          </a:bodyPr>
          <a:lstStyle/>
          <a:p>
            <a:pPr algn="ctr"/>
            <a:r>
              <a:rPr lang="zh-CN" altLang="en-US" dirty="0" smtClean="0"/>
              <a:t>图 </a:t>
            </a:r>
            <a:r>
              <a:rPr lang="en-US" altLang="zh-CN" dirty="0" smtClean="0"/>
              <a:t>5-6</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5625" y="908721"/>
            <a:ext cx="10601349" cy="5217444"/>
          </a:xfrm>
        </p:spPr>
        <p:txBody>
          <a:bodyPr/>
          <a:lstStyle/>
          <a:p>
            <a:pPr marL="0" indent="0">
              <a:buNone/>
            </a:pPr>
            <a:r>
              <a:rPr lang="zh-CN" altLang="en-US" dirty="0" smtClean="0"/>
              <a:t>       从图 </a:t>
            </a:r>
            <a:r>
              <a:rPr lang="en-US" altLang="zh-CN" dirty="0" smtClean="0"/>
              <a:t>5-6</a:t>
            </a:r>
            <a:r>
              <a:rPr lang="zh-CN" altLang="en-US" dirty="0" smtClean="0"/>
              <a:t>可以看出，</a:t>
            </a:r>
            <a:r>
              <a:rPr lang="zh-CN" altLang="zh-CN" dirty="0" smtClean="0"/>
              <a:t>数</a:t>
            </a:r>
            <a:r>
              <a:rPr lang="zh-CN" altLang="zh-CN" dirty="0"/>
              <a:t>据存在空值（</a:t>
            </a:r>
            <a:r>
              <a:rPr lang="en-US" altLang="zh-CN" dirty="0"/>
              <a:t>NAN</a:t>
            </a:r>
            <a:r>
              <a:rPr lang="zh-CN" altLang="zh-CN" dirty="0"/>
              <a:t>值），在进行规范化之前需要先对其进行填充处理，这里采用按列均值填充策略进行填充，示例代码如下：</a:t>
            </a:r>
            <a:endParaRPr lang="zh-CN" altLang="zh-CN" dirty="0"/>
          </a:p>
          <a:p>
            <a:r>
              <a:rPr lang="en-US" altLang="zh-CN" dirty="0"/>
              <a:t>from sklearn.preprocessing import Imputer</a:t>
            </a:r>
            <a:endParaRPr lang="zh-CN" altLang="zh-CN" dirty="0"/>
          </a:p>
          <a:p>
            <a:r>
              <a:rPr lang="en-US" altLang="zh-CN" dirty="0"/>
              <a:t>imp = Imputer(missing_values='NaN', strategy='mean', axis=0)</a:t>
            </a:r>
            <a:endParaRPr lang="zh-CN" altLang="zh-CN" dirty="0"/>
          </a:p>
          <a:p>
            <a:r>
              <a:rPr lang="en-US" altLang="zh-CN" dirty="0"/>
              <a:t>imp.fit(data)</a:t>
            </a:r>
            <a:endParaRPr lang="zh-CN" altLang="zh-CN" dirty="0"/>
          </a:p>
          <a:p>
            <a:r>
              <a:rPr lang="en-US" altLang="zh-CN" dirty="0"/>
              <a:t>data=imp.transform(data)</a:t>
            </a:r>
            <a:endParaRPr lang="zh-CN" altLang="zh-CN" dirty="0"/>
          </a:p>
          <a:p>
            <a:r>
              <a:rPr lang="zh-CN" altLang="zh-CN" dirty="0"/>
              <a:t>执行结果如图</a:t>
            </a:r>
            <a:r>
              <a:rPr lang="en-US" altLang="zh-CN" dirty="0"/>
              <a:t>5-7</a:t>
            </a:r>
            <a:r>
              <a:rPr lang="zh-CN" altLang="zh-CN" dirty="0"/>
              <a:t>所示。</a:t>
            </a:r>
            <a:endParaRPr lang="zh-CN" altLang="en-US" dirty="0"/>
          </a:p>
        </p:txBody>
      </p:sp>
      <p:sp>
        <p:nvSpPr>
          <p:cNvPr id="4" name="TextBox 3"/>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smtClean="0">
                <a:solidFill>
                  <a:schemeClr val="accent2"/>
                </a:solidFill>
              </a:rPr>
              <a:t>5 </a:t>
            </a:r>
            <a:endParaRPr lang="zh-CN" altLang="en-US" dirty="0">
              <a:solidFill>
                <a:schemeClr val="accent2"/>
              </a:solidFill>
            </a:endParaRPr>
          </a:p>
        </p:txBody>
      </p:sp>
      <p:sp>
        <p:nvSpPr>
          <p:cNvPr id="6" name="TextBox 5"/>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5.2.2 </a:t>
            </a:r>
            <a:r>
              <a:rPr lang="zh-CN" altLang="en-US" sz="2800" dirty="0">
                <a:solidFill>
                  <a:schemeClr val="accent2"/>
                </a:solidFill>
                <a:latin typeface="微软雅黑" panose="020B0503020204020204" pitchFamily="34" charset="-122"/>
                <a:ea typeface="微软雅黑" panose="020B0503020204020204" pitchFamily="34" charset="-122"/>
              </a:rPr>
              <a:t>数据规</a:t>
            </a:r>
            <a:r>
              <a:rPr lang="zh-CN" altLang="en-US" sz="2800" dirty="0" smtClean="0">
                <a:solidFill>
                  <a:schemeClr val="accent2"/>
                </a:solidFill>
                <a:latin typeface="微软雅黑" panose="020B0503020204020204" pitchFamily="34" charset="-122"/>
                <a:ea typeface="微软雅黑" panose="020B0503020204020204" pitchFamily="34" charset="-122"/>
              </a:rPr>
              <a:t>范化</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49225" y="3623717"/>
            <a:ext cx="527367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436346" y="5958572"/>
            <a:ext cx="5273675" cy="369332"/>
          </a:xfrm>
          <a:prstGeom prst="rect">
            <a:avLst/>
          </a:prstGeom>
          <a:noFill/>
        </p:spPr>
        <p:txBody>
          <a:bodyPr wrap="square" rtlCol="0">
            <a:spAutoFit/>
          </a:bodyPr>
          <a:lstStyle/>
          <a:p>
            <a:pPr algn="ctr"/>
            <a:r>
              <a:rPr lang="zh-CN" altLang="en-US" dirty="0" smtClean="0"/>
              <a:t>图 </a:t>
            </a:r>
            <a:r>
              <a:rPr lang="en-US" altLang="zh-CN" dirty="0" smtClean="0"/>
              <a:t>5-7</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5625" y="980729"/>
            <a:ext cx="10601349" cy="5145436"/>
          </a:xfrm>
        </p:spPr>
        <p:txBody>
          <a:bodyPr/>
          <a:lstStyle/>
          <a:p>
            <a:pPr marL="0" indent="0">
              <a:buNone/>
            </a:pPr>
            <a:r>
              <a:rPr lang="zh-CN" altLang="en-US" dirty="0" smtClean="0"/>
              <a:t>       图</a:t>
            </a:r>
            <a:r>
              <a:rPr lang="en-US" altLang="zh-CN" dirty="0"/>
              <a:t>5-7</a:t>
            </a:r>
            <a:r>
              <a:rPr lang="zh-CN" altLang="en-US" dirty="0"/>
              <a:t>所示为填充后的数据，其变量名仍然为</a:t>
            </a:r>
            <a:r>
              <a:rPr lang="en-US" altLang="zh-CN" dirty="0"/>
              <a:t>data</a:t>
            </a:r>
            <a:r>
              <a:rPr lang="zh-CN" altLang="en-US" dirty="0"/>
              <a:t>。为了区分，记</a:t>
            </a:r>
            <a:r>
              <a:rPr lang="en-US" altLang="zh-CN" dirty="0"/>
              <a:t>X=data</a:t>
            </a:r>
            <a:r>
              <a:rPr lang="zh-CN" altLang="en-US" dirty="0"/>
              <a:t>，</a:t>
            </a:r>
            <a:r>
              <a:rPr lang="en-US" altLang="zh-CN" dirty="0"/>
              <a:t>X1=data</a:t>
            </a:r>
            <a:r>
              <a:rPr lang="zh-CN" altLang="en-US" dirty="0"/>
              <a:t>，对</a:t>
            </a:r>
            <a:r>
              <a:rPr lang="en-US" altLang="zh-CN" dirty="0"/>
              <a:t>X</a:t>
            </a:r>
            <a:r>
              <a:rPr lang="zh-CN" altLang="en-US" dirty="0"/>
              <a:t>作均值</a:t>
            </a:r>
            <a:r>
              <a:rPr lang="en-US" altLang="zh-CN" dirty="0"/>
              <a:t>-</a:t>
            </a:r>
            <a:r>
              <a:rPr lang="zh-CN" altLang="en-US" dirty="0"/>
              <a:t>方差规范化处理，对</a:t>
            </a:r>
            <a:r>
              <a:rPr lang="en-US" altLang="zh-CN" dirty="0"/>
              <a:t>X1</a:t>
            </a:r>
            <a:r>
              <a:rPr lang="zh-CN" altLang="en-US" dirty="0"/>
              <a:t>作</a:t>
            </a:r>
            <a:r>
              <a:rPr lang="en-US" altLang="zh-CN" dirty="0"/>
              <a:t>0-1</a:t>
            </a:r>
            <a:r>
              <a:rPr lang="zh-CN" altLang="en-US" dirty="0"/>
              <a:t>规范化处理。下面分别对两种规范化方法进行介绍</a:t>
            </a:r>
            <a:r>
              <a:rPr lang="zh-CN" altLang="en-US" dirty="0" smtClean="0"/>
              <a:t>。</a:t>
            </a:r>
            <a:endParaRPr lang="en-US" altLang="zh-CN" dirty="0" smtClean="0"/>
          </a:p>
          <a:p>
            <a:pPr marL="0" indent="0">
              <a:buNone/>
            </a:pPr>
            <a:endParaRPr lang="en-US" altLang="zh-CN" dirty="0"/>
          </a:p>
          <a:p>
            <a:pPr marL="0" indent="0">
              <a:buNone/>
            </a:pPr>
            <a:r>
              <a:rPr lang="zh-CN" altLang="en-US" dirty="0" smtClean="0"/>
              <a:t>首</a:t>
            </a:r>
            <a:r>
              <a:rPr lang="zh-CN" altLang="en-US" dirty="0"/>
              <a:t>先对</a:t>
            </a:r>
            <a:r>
              <a:rPr lang="en-US" altLang="zh-CN" dirty="0"/>
              <a:t>X</a:t>
            </a:r>
            <a:r>
              <a:rPr lang="zh-CN" altLang="en-US" dirty="0"/>
              <a:t>做均值</a:t>
            </a:r>
            <a:r>
              <a:rPr lang="en-US" altLang="zh-CN" dirty="0"/>
              <a:t>-</a:t>
            </a:r>
            <a:r>
              <a:rPr lang="zh-CN" altLang="en-US" dirty="0"/>
              <a:t>方差规范化处理，其步骤如下：</a:t>
            </a:r>
            <a:endParaRPr lang="zh-CN" altLang="en-US" dirty="0"/>
          </a:p>
          <a:p>
            <a:pPr marL="0" indent="0">
              <a:buNone/>
            </a:pPr>
            <a:r>
              <a:rPr lang="en-US" altLang="zh-CN" dirty="0"/>
              <a:t>1</a:t>
            </a:r>
            <a:r>
              <a:rPr lang="zh-CN" altLang="en-US" dirty="0"/>
              <a:t>．导入均值</a:t>
            </a:r>
            <a:r>
              <a:rPr lang="en-US" altLang="zh-CN" dirty="0"/>
              <a:t>-</a:t>
            </a:r>
            <a:r>
              <a:rPr lang="zh-CN" altLang="en-US" dirty="0"/>
              <a:t>方差规范化模块</a:t>
            </a:r>
            <a:r>
              <a:rPr lang="en-US" altLang="zh-CN" dirty="0"/>
              <a:t>StandardScaler</a:t>
            </a:r>
            <a:endParaRPr lang="en-US" altLang="zh-CN" dirty="0"/>
          </a:p>
          <a:p>
            <a:pPr marL="0" indent="0">
              <a:buNone/>
            </a:pPr>
            <a:r>
              <a:rPr lang="en-US" altLang="zh-CN" dirty="0"/>
              <a:t>from sklearn.preprocessing import StandardScaler</a:t>
            </a:r>
            <a:endParaRPr lang="en-US" altLang="zh-CN" dirty="0"/>
          </a:p>
          <a:p>
            <a:pPr marL="0" indent="0">
              <a:buNone/>
            </a:pPr>
            <a:r>
              <a:rPr lang="en-US" altLang="zh-CN" dirty="0"/>
              <a:t>2</a:t>
            </a:r>
            <a:r>
              <a:rPr lang="zh-CN" altLang="en-US" dirty="0"/>
              <a:t>．利用</a:t>
            </a:r>
            <a:r>
              <a:rPr lang="en-US" altLang="zh-CN" dirty="0"/>
              <a:t>StandardScaler</a:t>
            </a:r>
            <a:r>
              <a:rPr lang="zh-CN" altLang="en-US" dirty="0"/>
              <a:t>创建均值</a:t>
            </a:r>
            <a:r>
              <a:rPr lang="en-US" altLang="zh-CN" dirty="0"/>
              <a:t>-</a:t>
            </a:r>
            <a:r>
              <a:rPr lang="zh-CN" altLang="en-US" dirty="0"/>
              <a:t>方差规范化对象</a:t>
            </a:r>
            <a:r>
              <a:rPr lang="en-US" altLang="zh-CN" dirty="0"/>
              <a:t>scaler</a:t>
            </a:r>
            <a:endParaRPr lang="en-US" altLang="zh-CN" dirty="0"/>
          </a:p>
          <a:p>
            <a:pPr marL="0" indent="0">
              <a:buNone/>
            </a:pPr>
            <a:r>
              <a:rPr lang="en-US" altLang="zh-CN" dirty="0"/>
              <a:t>scaler = StandardScaler()</a:t>
            </a:r>
            <a:endParaRPr lang="en-US" altLang="zh-CN" dirty="0"/>
          </a:p>
          <a:p>
            <a:pPr marL="0" indent="0">
              <a:buNone/>
            </a:pPr>
            <a:r>
              <a:rPr lang="en-US" altLang="zh-CN" dirty="0"/>
              <a:t>3</a:t>
            </a:r>
            <a:r>
              <a:rPr lang="zh-CN" altLang="en-US" dirty="0"/>
              <a:t>．调用</a:t>
            </a:r>
            <a:r>
              <a:rPr lang="en-US" altLang="zh-CN" dirty="0"/>
              <a:t>scaler</a:t>
            </a:r>
            <a:r>
              <a:rPr lang="zh-CN" altLang="en-US" dirty="0"/>
              <a:t>对象中的</a:t>
            </a:r>
            <a:r>
              <a:rPr lang="en-US" altLang="zh-CN" dirty="0"/>
              <a:t>fit()</a:t>
            </a:r>
            <a:r>
              <a:rPr lang="zh-CN" altLang="en-US" dirty="0"/>
              <a:t>拟合方法，对待处理的数据</a:t>
            </a:r>
            <a:r>
              <a:rPr lang="en-US" altLang="zh-CN" dirty="0"/>
              <a:t>X</a:t>
            </a:r>
            <a:r>
              <a:rPr lang="zh-CN" altLang="en-US" dirty="0"/>
              <a:t>进行拟合训练</a:t>
            </a:r>
            <a:endParaRPr lang="zh-CN" altLang="en-US" dirty="0"/>
          </a:p>
          <a:p>
            <a:pPr marL="0" indent="0">
              <a:buNone/>
            </a:pPr>
            <a:r>
              <a:rPr lang="en-US" altLang="zh-CN" dirty="0"/>
              <a:t>scaler.fit(X) </a:t>
            </a:r>
            <a:endParaRPr lang="en-US" altLang="zh-CN" dirty="0"/>
          </a:p>
          <a:p>
            <a:pPr marL="0" indent="0">
              <a:buNone/>
            </a:pPr>
            <a:r>
              <a:rPr lang="en-US" altLang="zh-CN" dirty="0"/>
              <a:t>4</a:t>
            </a:r>
            <a:r>
              <a:rPr lang="zh-CN" altLang="en-US" dirty="0"/>
              <a:t>．调用</a:t>
            </a:r>
            <a:r>
              <a:rPr lang="en-US" altLang="zh-CN" dirty="0"/>
              <a:t>scaler</a:t>
            </a:r>
            <a:r>
              <a:rPr lang="zh-CN" altLang="en-US" dirty="0"/>
              <a:t>对象中的</a:t>
            </a:r>
            <a:r>
              <a:rPr lang="en-US" altLang="zh-CN" dirty="0"/>
              <a:t>transform()</a:t>
            </a:r>
            <a:r>
              <a:rPr lang="zh-CN" altLang="en-US" dirty="0"/>
              <a:t>方法，返回规范化后的数据集</a:t>
            </a:r>
            <a:r>
              <a:rPr lang="en-US" altLang="zh-CN" dirty="0"/>
              <a:t>X</a:t>
            </a:r>
            <a:r>
              <a:rPr lang="zh-CN" altLang="en-US" dirty="0"/>
              <a:t>（覆盖原未规范化的</a:t>
            </a:r>
            <a:r>
              <a:rPr lang="en-US" altLang="zh-CN" dirty="0"/>
              <a:t>X</a:t>
            </a:r>
            <a:r>
              <a:rPr lang="zh-CN" altLang="en-US" dirty="0"/>
              <a:t>）</a:t>
            </a:r>
            <a:endParaRPr lang="zh-CN" altLang="en-US" dirty="0"/>
          </a:p>
          <a:p>
            <a:pPr marL="0" indent="0">
              <a:buNone/>
            </a:pPr>
            <a:r>
              <a:rPr lang="en-US" altLang="zh-CN" dirty="0"/>
              <a:t>X=scaler.transform(X)  </a:t>
            </a:r>
            <a:endParaRPr lang="en-US" altLang="zh-CN" dirty="0"/>
          </a:p>
          <a:p>
            <a:pPr marL="0" indent="0">
              <a:buNone/>
            </a:pPr>
            <a:endParaRPr lang="zh-CN" altLang="en-US" dirty="0"/>
          </a:p>
        </p:txBody>
      </p:sp>
      <p:sp>
        <p:nvSpPr>
          <p:cNvPr id="4" name="TextBox 3"/>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5.2.2 </a:t>
            </a:r>
            <a:r>
              <a:rPr lang="zh-CN" altLang="en-US" sz="2800" dirty="0">
                <a:solidFill>
                  <a:schemeClr val="accent2"/>
                </a:solidFill>
                <a:latin typeface="微软雅黑" panose="020B0503020204020204" pitchFamily="34" charset="-122"/>
                <a:ea typeface="微软雅黑" panose="020B0503020204020204" pitchFamily="34" charset="-122"/>
              </a:rPr>
              <a:t>数据规</a:t>
            </a:r>
            <a:r>
              <a:rPr lang="zh-CN" altLang="en-US" sz="2800" dirty="0" smtClean="0">
                <a:solidFill>
                  <a:schemeClr val="accent2"/>
                </a:solidFill>
                <a:latin typeface="微软雅黑" panose="020B0503020204020204" pitchFamily="34" charset="-122"/>
                <a:ea typeface="微软雅黑" panose="020B0503020204020204" pitchFamily="34" charset="-122"/>
              </a:rPr>
              <a:t>范化</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smtClean="0">
                <a:solidFill>
                  <a:schemeClr val="accent2"/>
                </a:solidFill>
              </a:rPr>
              <a:t>5 </a:t>
            </a:r>
            <a:endParaRPr lang="zh-CN" altLang="en-US" dirty="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对</a:t>
            </a:r>
            <a:r>
              <a:rPr lang="en-US" altLang="zh-CN" dirty="0"/>
              <a:t>X</a:t>
            </a:r>
            <a:r>
              <a:rPr lang="zh-CN" altLang="zh-CN" dirty="0"/>
              <a:t>做均值</a:t>
            </a:r>
            <a:r>
              <a:rPr lang="en-US" altLang="zh-CN" dirty="0"/>
              <a:t>-</a:t>
            </a:r>
            <a:r>
              <a:rPr lang="zh-CN" altLang="zh-CN" dirty="0"/>
              <a:t>方差规范化处理</a:t>
            </a:r>
            <a:endParaRPr lang="zh-CN" altLang="en-US" dirty="0"/>
          </a:p>
        </p:txBody>
      </p:sp>
      <p:sp>
        <p:nvSpPr>
          <p:cNvPr id="3" name="内容占位符 2"/>
          <p:cNvSpPr>
            <a:spLocks noGrp="1"/>
          </p:cNvSpPr>
          <p:nvPr>
            <p:ph idx="1"/>
          </p:nvPr>
        </p:nvSpPr>
        <p:spPr>
          <a:xfrm>
            <a:off x="825625" y="1600201"/>
            <a:ext cx="10601349" cy="4853135"/>
          </a:xfrm>
        </p:spPr>
        <p:txBody>
          <a:bodyPr/>
          <a:lstStyle/>
          <a:p>
            <a:r>
              <a:rPr lang="zh-CN" altLang="zh-CN" dirty="0"/>
              <a:t>示例代码如下：</a:t>
            </a:r>
            <a:endParaRPr lang="zh-CN" altLang="zh-CN" dirty="0"/>
          </a:p>
          <a:p>
            <a:r>
              <a:rPr lang="en-US" altLang="zh-CN" dirty="0"/>
              <a:t>from sklearn.preprocessing import StandardScaler</a:t>
            </a:r>
            <a:endParaRPr lang="zh-CN" altLang="zh-CN" dirty="0"/>
          </a:p>
          <a:p>
            <a:r>
              <a:rPr lang="en-US" altLang="zh-CN" dirty="0"/>
              <a:t>X=data</a:t>
            </a:r>
            <a:endParaRPr lang="zh-CN" altLang="zh-CN" dirty="0"/>
          </a:p>
          <a:p>
            <a:r>
              <a:rPr lang="en-US" altLang="zh-CN" dirty="0"/>
              <a:t>scaler = StandardScaler()</a:t>
            </a:r>
            <a:endParaRPr lang="zh-CN" altLang="zh-CN" dirty="0"/>
          </a:p>
          <a:p>
            <a:r>
              <a:rPr lang="en-US" altLang="zh-CN" dirty="0"/>
              <a:t>scaler.fit(X) </a:t>
            </a:r>
            <a:endParaRPr lang="zh-CN" altLang="zh-CN" dirty="0"/>
          </a:p>
          <a:p>
            <a:r>
              <a:rPr lang="en-US" altLang="zh-CN" dirty="0"/>
              <a:t>X=scaler.transform(X)</a:t>
            </a:r>
            <a:endParaRPr lang="zh-CN" altLang="zh-CN" dirty="0"/>
          </a:p>
          <a:p>
            <a:r>
              <a:rPr lang="zh-CN" altLang="zh-CN" dirty="0"/>
              <a:t>执行结果如图</a:t>
            </a:r>
            <a:r>
              <a:rPr lang="en-US" altLang="zh-CN" dirty="0"/>
              <a:t>5-8</a:t>
            </a:r>
            <a:r>
              <a:rPr lang="zh-CN" altLang="zh-CN" dirty="0"/>
              <a:t>所示。</a:t>
            </a:r>
            <a:endParaRPr lang="zh-CN" altLang="zh-CN" dirty="0"/>
          </a:p>
          <a:p>
            <a:pPr marL="0" indent="0">
              <a:buNone/>
            </a:pPr>
            <a:endParaRPr lang="zh-CN" altLang="en-US" dirty="0"/>
          </a:p>
        </p:txBody>
      </p:sp>
      <p:sp>
        <p:nvSpPr>
          <p:cNvPr id="4" name="TextBox 3"/>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5.2.2 </a:t>
            </a:r>
            <a:r>
              <a:rPr lang="zh-CN" altLang="en-US" sz="2800" dirty="0">
                <a:solidFill>
                  <a:schemeClr val="accent2"/>
                </a:solidFill>
                <a:latin typeface="微软雅黑" panose="020B0503020204020204" pitchFamily="34" charset="-122"/>
                <a:ea typeface="微软雅黑" panose="020B0503020204020204" pitchFamily="34" charset="-122"/>
              </a:rPr>
              <a:t>数据规</a:t>
            </a:r>
            <a:r>
              <a:rPr lang="zh-CN" altLang="en-US" sz="2800" dirty="0" smtClean="0">
                <a:solidFill>
                  <a:schemeClr val="accent2"/>
                </a:solidFill>
                <a:latin typeface="微软雅黑" panose="020B0503020204020204" pitchFamily="34" charset="-122"/>
                <a:ea typeface="微软雅黑" panose="020B0503020204020204" pitchFamily="34" charset="-122"/>
              </a:rPr>
              <a:t>范化</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smtClean="0">
                <a:solidFill>
                  <a:schemeClr val="accent2"/>
                </a:solidFill>
              </a:rPr>
              <a:t>5 </a:t>
            </a:r>
            <a:endParaRPr lang="zh-CN" altLang="en-US" dirty="0">
              <a:solidFill>
                <a:schemeClr val="accent2"/>
              </a:solidFill>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66603" y="2780928"/>
            <a:ext cx="5625333"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666603" y="5917451"/>
            <a:ext cx="5625333" cy="369332"/>
          </a:xfrm>
          <a:prstGeom prst="rect">
            <a:avLst/>
          </a:prstGeom>
          <a:noFill/>
        </p:spPr>
        <p:txBody>
          <a:bodyPr wrap="square" rtlCol="0">
            <a:spAutoFit/>
          </a:bodyPr>
          <a:lstStyle/>
          <a:p>
            <a:pPr algn="ctr"/>
            <a:r>
              <a:rPr lang="zh-CN" altLang="en-US" dirty="0" smtClean="0"/>
              <a:t>图 </a:t>
            </a:r>
            <a:r>
              <a:rPr lang="en-US" altLang="zh-CN" dirty="0" smtClean="0"/>
              <a:t>5-8</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对填充后的数据</a:t>
            </a:r>
            <a:r>
              <a:rPr lang="en-US" altLang="zh-CN" dirty="0"/>
              <a:t>X1</a:t>
            </a:r>
            <a:r>
              <a:rPr lang="zh-CN" altLang="zh-CN" dirty="0"/>
              <a:t>做</a:t>
            </a:r>
            <a:r>
              <a:rPr lang="en-US" altLang="zh-CN" dirty="0"/>
              <a:t>0-1</a:t>
            </a:r>
            <a:r>
              <a:rPr lang="zh-CN" altLang="zh-CN" dirty="0"/>
              <a:t>规范化处理</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步骤如下：</a:t>
            </a:r>
            <a:endParaRPr lang="en-US" altLang="zh-CN" dirty="0" smtClean="0"/>
          </a:p>
          <a:p>
            <a:r>
              <a:rPr lang="en-US" altLang="zh-CN" dirty="0" smtClean="0"/>
              <a:t>1</a:t>
            </a:r>
            <a:r>
              <a:rPr lang="zh-CN" altLang="zh-CN" dirty="0"/>
              <a:t>．导入</a:t>
            </a:r>
            <a:r>
              <a:rPr lang="en-US" altLang="zh-CN" dirty="0"/>
              <a:t>0-1</a:t>
            </a:r>
            <a:r>
              <a:rPr lang="zh-CN" altLang="zh-CN" dirty="0"/>
              <a:t>规范化模块</a:t>
            </a:r>
            <a:r>
              <a:rPr lang="en-US" altLang="zh-CN" dirty="0"/>
              <a:t>MinMaxScaler</a:t>
            </a:r>
            <a:endParaRPr lang="zh-CN" altLang="zh-CN" dirty="0"/>
          </a:p>
          <a:p>
            <a:r>
              <a:rPr lang="en-US" altLang="zh-CN" dirty="0"/>
              <a:t>from sklearn.preprocessing import MinMaxScaler   #</a:t>
            </a:r>
            <a:r>
              <a:rPr lang="zh-CN" altLang="zh-CN" dirty="0"/>
              <a:t>导入</a:t>
            </a:r>
            <a:r>
              <a:rPr lang="en-US" altLang="zh-CN" dirty="0"/>
              <a:t>0-1</a:t>
            </a:r>
            <a:r>
              <a:rPr lang="zh-CN" altLang="zh-CN" dirty="0"/>
              <a:t>规范化模块</a:t>
            </a:r>
            <a:endParaRPr lang="zh-CN" altLang="zh-CN" dirty="0"/>
          </a:p>
          <a:p>
            <a:r>
              <a:rPr lang="en-US" altLang="zh-CN" dirty="0"/>
              <a:t>2</a:t>
            </a:r>
            <a:r>
              <a:rPr lang="zh-CN" altLang="zh-CN" dirty="0"/>
              <a:t>．利用</a:t>
            </a:r>
            <a:r>
              <a:rPr lang="en-US" altLang="zh-CN" dirty="0"/>
              <a:t>MinMaxScaler</a:t>
            </a:r>
            <a:r>
              <a:rPr lang="zh-CN" altLang="zh-CN" dirty="0"/>
              <a:t>创建</a:t>
            </a:r>
            <a:r>
              <a:rPr lang="en-US" altLang="zh-CN" dirty="0"/>
              <a:t>0-1</a:t>
            </a:r>
            <a:r>
              <a:rPr lang="zh-CN" altLang="zh-CN" dirty="0"/>
              <a:t>规范化对象</a:t>
            </a:r>
            <a:r>
              <a:rPr lang="en-US" altLang="zh-CN" dirty="0"/>
              <a:t>min_max_scaler</a:t>
            </a:r>
            <a:endParaRPr lang="zh-CN" altLang="zh-CN" dirty="0"/>
          </a:p>
          <a:p>
            <a:r>
              <a:rPr lang="en-US" altLang="zh-CN" dirty="0"/>
              <a:t>min_max_scaler = MinMaxScaler()</a:t>
            </a:r>
            <a:endParaRPr lang="zh-CN" altLang="zh-CN" dirty="0"/>
          </a:p>
          <a:p>
            <a:r>
              <a:rPr lang="en-US" altLang="zh-CN" dirty="0"/>
              <a:t>3</a:t>
            </a:r>
            <a:r>
              <a:rPr lang="zh-CN" altLang="zh-CN" dirty="0"/>
              <a:t>．调用</a:t>
            </a:r>
            <a:r>
              <a:rPr lang="en-US" altLang="zh-CN" dirty="0"/>
              <a:t>min_max_scaler</a:t>
            </a:r>
            <a:r>
              <a:rPr lang="zh-CN" altLang="zh-CN" dirty="0"/>
              <a:t>中的</a:t>
            </a:r>
            <a:r>
              <a:rPr lang="en-US" altLang="zh-CN" dirty="0"/>
              <a:t>fit()</a:t>
            </a:r>
            <a:r>
              <a:rPr lang="zh-CN" altLang="zh-CN" dirty="0"/>
              <a:t>拟合方法，对待处理的数据</a:t>
            </a:r>
            <a:r>
              <a:rPr lang="en-US" altLang="zh-CN" dirty="0"/>
              <a:t>X1</a:t>
            </a:r>
            <a:r>
              <a:rPr lang="zh-CN" altLang="zh-CN" dirty="0"/>
              <a:t>进行拟合训练</a:t>
            </a:r>
            <a:endParaRPr lang="zh-CN" altLang="zh-CN" dirty="0"/>
          </a:p>
          <a:p>
            <a:r>
              <a:rPr lang="en-US" altLang="zh-CN" dirty="0"/>
              <a:t>min_max_scaler.fit(X1)</a:t>
            </a:r>
            <a:endParaRPr lang="zh-CN" altLang="zh-CN" dirty="0"/>
          </a:p>
          <a:p>
            <a:r>
              <a:rPr lang="en-US" altLang="zh-CN" dirty="0"/>
              <a:t>4</a:t>
            </a:r>
            <a:r>
              <a:rPr lang="zh-CN" altLang="zh-CN" dirty="0"/>
              <a:t>．调用</a:t>
            </a:r>
            <a:r>
              <a:rPr lang="en-US" altLang="zh-CN" dirty="0"/>
              <a:t>min_max_scaler</a:t>
            </a:r>
            <a:r>
              <a:rPr lang="zh-CN" altLang="zh-CN" dirty="0"/>
              <a:t>中的</a:t>
            </a:r>
            <a:r>
              <a:rPr lang="en-US" altLang="zh-CN" dirty="0"/>
              <a:t>transform()</a:t>
            </a:r>
            <a:r>
              <a:rPr lang="zh-CN" altLang="zh-CN" dirty="0"/>
              <a:t>方法，返回处理后的数据集</a:t>
            </a:r>
            <a:r>
              <a:rPr lang="en-US" altLang="zh-CN" dirty="0"/>
              <a:t>X1</a:t>
            </a:r>
            <a:r>
              <a:rPr lang="zh-CN" altLang="zh-CN" dirty="0"/>
              <a:t>（覆盖原未处理的</a:t>
            </a:r>
            <a:r>
              <a:rPr lang="en-US" altLang="zh-CN" dirty="0"/>
              <a:t>X1</a:t>
            </a:r>
            <a:r>
              <a:rPr lang="zh-CN" altLang="zh-CN" dirty="0"/>
              <a:t>）</a:t>
            </a:r>
            <a:endParaRPr lang="zh-CN" altLang="zh-CN" dirty="0"/>
          </a:p>
          <a:p>
            <a:r>
              <a:rPr lang="en-US" altLang="zh-CN" dirty="0"/>
              <a:t>X1=min_max_scaler.transform(X1</a:t>
            </a:r>
            <a:r>
              <a:rPr lang="en-US" altLang="zh-CN" dirty="0" smtClean="0"/>
              <a:t>)</a:t>
            </a:r>
            <a:endParaRPr lang="zh-CN" altLang="zh-CN" dirty="0"/>
          </a:p>
        </p:txBody>
      </p:sp>
      <p:sp>
        <p:nvSpPr>
          <p:cNvPr id="4" name="TextBox 3"/>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5.2.2 </a:t>
            </a:r>
            <a:r>
              <a:rPr lang="zh-CN" altLang="en-US" sz="2800" dirty="0">
                <a:solidFill>
                  <a:schemeClr val="accent2"/>
                </a:solidFill>
                <a:latin typeface="微软雅黑" panose="020B0503020204020204" pitchFamily="34" charset="-122"/>
                <a:ea typeface="微软雅黑" panose="020B0503020204020204" pitchFamily="34" charset="-122"/>
              </a:rPr>
              <a:t>数据规</a:t>
            </a:r>
            <a:r>
              <a:rPr lang="zh-CN" altLang="en-US" sz="2800" dirty="0" smtClean="0">
                <a:solidFill>
                  <a:schemeClr val="accent2"/>
                </a:solidFill>
                <a:latin typeface="微软雅黑" panose="020B0503020204020204" pitchFamily="34" charset="-122"/>
                <a:ea typeface="微软雅黑" panose="020B0503020204020204" pitchFamily="34" charset="-122"/>
              </a:rPr>
              <a:t>范化</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smtClean="0">
                <a:solidFill>
                  <a:schemeClr val="accent2"/>
                </a:solidFill>
              </a:rPr>
              <a:t>5 </a:t>
            </a:r>
            <a:endParaRPr lang="zh-CN" altLang="en-US" dirty="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对填充后的数据</a:t>
            </a:r>
            <a:r>
              <a:rPr lang="en-US" altLang="zh-CN" dirty="0"/>
              <a:t>X1</a:t>
            </a:r>
            <a:r>
              <a:rPr lang="zh-CN" altLang="zh-CN" dirty="0"/>
              <a:t>做</a:t>
            </a:r>
            <a:r>
              <a:rPr lang="en-US" altLang="zh-CN" dirty="0"/>
              <a:t>0-1</a:t>
            </a:r>
            <a:r>
              <a:rPr lang="zh-CN" altLang="zh-CN" dirty="0"/>
              <a:t>规范化处理</a:t>
            </a:r>
            <a:endParaRPr lang="zh-CN" altLang="en-US" dirty="0"/>
          </a:p>
        </p:txBody>
      </p:sp>
      <p:sp>
        <p:nvSpPr>
          <p:cNvPr id="3" name="内容占位符 2"/>
          <p:cNvSpPr>
            <a:spLocks noGrp="1"/>
          </p:cNvSpPr>
          <p:nvPr>
            <p:ph idx="1"/>
          </p:nvPr>
        </p:nvSpPr>
        <p:spPr/>
        <p:txBody>
          <a:bodyPr/>
          <a:lstStyle/>
          <a:p>
            <a:r>
              <a:rPr lang="zh-CN" altLang="zh-CN" dirty="0"/>
              <a:t>示例代码如下：</a:t>
            </a:r>
            <a:endParaRPr lang="zh-CN" altLang="zh-CN" dirty="0"/>
          </a:p>
          <a:p>
            <a:r>
              <a:rPr lang="en-US" altLang="zh-CN" dirty="0"/>
              <a:t>from sklearn.preprocessing import MinMaxScaler   </a:t>
            </a:r>
            <a:endParaRPr lang="zh-CN" altLang="zh-CN" dirty="0"/>
          </a:p>
          <a:p>
            <a:r>
              <a:rPr lang="en-US" altLang="zh-CN" dirty="0"/>
              <a:t>X1=data</a:t>
            </a:r>
            <a:endParaRPr lang="zh-CN" altLang="zh-CN" dirty="0"/>
          </a:p>
          <a:p>
            <a:r>
              <a:rPr lang="en-US" altLang="zh-CN" dirty="0"/>
              <a:t>min_max_scaler = MinMaxScaler()</a:t>
            </a:r>
            <a:endParaRPr lang="zh-CN" altLang="zh-CN" dirty="0"/>
          </a:p>
          <a:p>
            <a:r>
              <a:rPr lang="en-US" altLang="zh-CN" dirty="0"/>
              <a:t>min_max_scaler.fit(X1)</a:t>
            </a:r>
            <a:endParaRPr lang="zh-CN" altLang="zh-CN" dirty="0"/>
          </a:p>
          <a:p>
            <a:r>
              <a:rPr lang="en-US" altLang="zh-CN" dirty="0"/>
              <a:t>X1=min_max_scaler.transform(X1)</a:t>
            </a:r>
            <a:endParaRPr lang="zh-CN" altLang="zh-CN" dirty="0"/>
          </a:p>
          <a:p>
            <a:r>
              <a:rPr lang="zh-CN" altLang="zh-CN" dirty="0"/>
              <a:t>执行结果如图</a:t>
            </a:r>
            <a:r>
              <a:rPr lang="en-US" altLang="zh-CN" dirty="0"/>
              <a:t>5-9</a:t>
            </a:r>
            <a:r>
              <a:rPr lang="zh-CN" altLang="zh-CN" dirty="0"/>
              <a:t>所示。</a:t>
            </a:r>
            <a:endParaRPr lang="zh-CN" altLang="zh-CN" dirty="0"/>
          </a:p>
          <a:p>
            <a:pPr marL="0" indent="0">
              <a:buNone/>
            </a:pPr>
            <a:endParaRPr lang="zh-CN" altLang="en-US" dirty="0"/>
          </a:p>
        </p:txBody>
      </p:sp>
      <p:sp>
        <p:nvSpPr>
          <p:cNvPr id="4" name="TextBox 3"/>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5.2.2 </a:t>
            </a:r>
            <a:r>
              <a:rPr lang="zh-CN" altLang="en-US" sz="2800" dirty="0">
                <a:solidFill>
                  <a:schemeClr val="accent2"/>
                </a:solidFill>
                <a:latin typeface="微软雅黑" panose="020B0503020204020204" pitchFamily="34" charset="-122"/>
                <a:ea typeface="微软雅黑" panose="020B0503020204020204" pitchFamily="34" charset="-122"/>
              </a:rPr>
              <a:t>数据规</a:t>
            </a:r>
            <a:r>
              <a:rPr lang="zh-CN" altLang="en-US" sz="2800" dirty="0" smtClean="0">
                <a:solidFill>
                  <a:schemeClr val="accent2"/>
                </a:solidFill>
                <a:latin typeface="微软雅黑" panose="020B0503020204020204" pitchFamily="34" charset="-122"/>
                <a:ea typeface="微软雅黑" panose="020B0503020204020204" pitchFamily="34" charset="-122"/>
              </a:rPr>
              <a:t>范化</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smtClean="0">
                <a:solidFill>
                  <a:schemeClr val="accent2"/>
                </a:solidFill>
              </a:rPr>
              <a:t>5 </a:t>
            </a:r>
            <a:endParaRPr lang="zh-CN" altLang="en-US" dirty="0">
              <a:solidFill>
                <a:schemeClr val="accent2"/>
              </a:solidFill>
            </a:endParaRPr>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38341" y="2924944"/>
            <a:ext cx="5273675" cy="285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711714" y="5897725"/>
            <a:ext cx="5273675" cy="369332"/>
          </a:xfrm>
          <a:prstGeom prst="rect">
            <a:avLst/>
          </a:prstGeom>
          <a:noFill/>
        </p:spPr>
        <p:txBody>
          <a:bodyPr wrap="square" rtlCol="0">
            <a:spAutoFit/>
          </a:bodyPr>
          <a:lstStyle/>
          <a:p>
            <a:pPr algn="ctr"/>
            <a:r>
              <a:rPr lang="zh-CN" altLang="en-US" dirty="0" smtClean="0"/>
              <a:t>图 </a:t>
            </a:r>
            <a:r>
              <a:rPr lang="en-US" altLang="zh-CN" dirty="0" smtClean="0"/>
              <a:t>5-9</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7901" y="116632"/>
            <a:ext cx="9433048" cy="413203"/>
          </a:xfrm>
        </p:spPr>
        <p:txBody>
          <a:bodyPr/>
          <a:lstStyle/>
          <a:p>
            <a:br>
              <a:rPr lang="en-US" altLang="zh-CN" b="1" dirty="0" smtClean="0">
                <a:solidFill>
                  <a:schemeClr val="accent2"/>
                </a:solidFill>
              </a:rPr>
            </a:br>
            <a:r>
              <a:rPr lang="en-US" altLang="zh-CN" b="1" dirty="0" smtClean="0">
                <a:solidFill>
                  <a:schemeClr val="accent2"/>
                </a:solidFill>
              </a:rPr>
              <a:t>1</a:t>
            </a:r>
            <a:r>
              <a:rPr lang="zh-CN" altLang="zh-CN" b="1" dirty="0" smtClean="0">
                <a:solidFill>
                  <a:schemeClr val="accent2"/>
                </a:solidFill>
              </a:rPr>
              <a:t>．</a:t>
            </a:r>
            <a:r>
              <a:rPr lang="en-US" altLang="zh-CN" b="1" dirty="0" smtClean="0">
                <a:solidFill>
                  <a:schemeClr val="accent2"/>
                </a:solidFill>
              </a:rPr>
              <a:t> </a:t>
            </a:r>
            <a:r>
              <a:rPr lang="zh-CN" altLang="zh-CN" b="1" dirty="0" smtClean="0">
                <a:solidFill>
                  <a:schemeClr val="accent2"/>
                </a:solidFill>
              </a:rPr>
              <a:t>主成分分析</a:t>
            </a:r>
            <a:r>
              <a:rPr lang="zh-CN" altLang="zh-CN" b="1" dirty="0">
                <a:solidFill>
                  <a:schemeClr val="accent2"/>
                </a:solidFill>
              </a:rPr>
              <a:t>的理解</a:t>
            </a:r>
            <a:br>
              <a:rPr lang="zh-CN" altLang="zh-CN" dirty="0"/>
            </a:br>
            <a:endParaRPr lang="zh-CN" altLang="en-US" dirty="0"/>
          </a:p>
        </p:txBody>
      </p:sp>
      <p:sp>
        <p:nvSpPr>
          <p:cNvPr id="3" name="内容占位符 2"/>
          <p:cNvSpPr>
            <a:spLocks noGrp="1"/>
          </p:cNvSpPr>
          <p:nvPr>
            <p:ph idx="1"/>
          </p:nvPr>
        </p:nvSpPr>
        <p:spPr>
          <a:xfrm>
            <a:off x="825625" y="1340768"/>
            <a:ext cx="10601349" cy="4525963"/>
          </a:xfrm>
        </p:spPr>
        <p:txBody>
          <a:bodyPr/>
          <a:lstStyle/>
          <a:p>
            <a:r>
              <a:rPr lang="zh-CN" altLang="zh-CN" dirty="0"/>
              <a:t>我们通常看到各种各样的排行榜，诸如综合国力排名、省市经济发展水平排名、大学综合排名等。这些排行榜不可能仅采用单个指标衡量，往往需要综合考虑各方面的因素，运用多方面的指标进行分析。比如，怎样对以下地区农村居民人均可支配收入水平进行排名呢？</a:t>
            </a:r>
            <a:endParaRPr lang="zh-CN" altLang="zh-CN" dirty="0"/>
          </a:p>
          <a:p>
            <a:pPr marL="0" indent="0">
              <a:buNone/>
            </a:pPr>
            <a:r>
              <a:rPr lang="zh-CN" altLang="en-US" dirty="0" smtClean="0"/>
              <a:t>     部分表格如下：</a:t>
            </a:r>
            <a:r>
              <a:rPr lang="zh-CN" altLang="zh-CN" dirty="0" smtClean="0"/>
              <a:t>数据</a:t>
            </a:r>
            <a:r>
              <a:rPr lang="zh-CN" altLang="zh-CN" dirty="0"/>
              <a:t>来源于</a:t>
            </a:r>
            <a:r>
              <a:rPr lang="en-US" altLang="zh-CN" dirty="0"/>
              <a:t>2016</a:t>
            </a:r>
            <a:r>
              <a:rPr lang="zh-CN" altLang="zh-CN" dirty="0"/>
              <a:t>年《中国统计年鉴》</a:t>
            </a:r>
            <a:endParaRPr lang="zh-CN" altLang="zh-CN" dirty="0"/>
          </a:p>
          <a:p>
            <a:pPr marL="0" indent="0">
              <a:buNone/>
            </a:pPr>
            <a:endParaRPr lang="zh-CN" altLang="en-US" dirty="0"/>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9909" y="3068960"/>
            <a:ext cx="7992888"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41549" y="164376"/>
            <a:ext cx="1368152" cy="369332"/>
          </a:xfrm>
          <a:prstGeom prst="rect">
            <a:avLst/>
          </a:prstGeom>
          <a:noFill/>
        </p:spPr>
        <p:txBody>
          <a:bodyPr wrap="square" rtlCol="0">
            <a:spAutoFit/>
          </a:bodyPr>
          <a:lstStyle/>
          <a:p>
            <a:r>
              <a:rPr lang="en-US" altLang="zh-CN" dirty="0" smtClean="0">
                <a:solidFill>
                  <a:schemeClr val="accent2"/>
                </a:solidFill>
              </a:rPr>
              <a:t>Part 5.2.3</a:t>
            </a:r>
            <a:endParaRPr lang="zh-CN" altLang="en-US" dirty="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5.1 Scikit-learn</a:t>
            </a:r>
            <a:r>
              <a:rPr lang="zh-CN" altLang="en-US" sz="2800" dirty="0">
                <a:solidFill>
                  <a:schemeClr val="accent2"/>
                </a:solidFill>
                <a:latin typeface="微软雅黑" panose="020B0503020204020204" pitchFamily="34" charset="-122"/>
                <a:ea typeface="微软雅黑" panose="020B0503020204020204" pitchFamily="34" charset="-122"/>
              </a:rPr>
              <a:t>简介</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smtClean="0">
                <a:solidFill>
                  <a:schemeClr val="accent2"/>
                </a:solidFill>
              </a:rPr>
              <a:t>5 </a:t>
            </a:r>
            <a:endParaRPr lang="zh-CN" altLang="en-US" dirty="0">
              <a:solidFill>
                <a:schemeClr val="accent2"/>
              </a:solidFill>
            </a:endParaRPr>
          </a:p>
        </p:txBody>
      </p:sp>
      <p:sp>
        <p:nvSpPr>
          <p:cNvPr id="15" name="文本框 7"/>
          <p:cNvSpPr txBox="1">
            <a:spLocks noChangeArrowheads="1"/>
          </p:cNvSpPr>
          <p:nvPr/>
        </p:nvSpPr>
        <p:spPr bwMode="auto">
          <a:xfrm>
            <a:off x="895121" y="1628800"/>
            <a:ext cx="10315828"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indent="431800" algn="just">
              <a:lnSpc>
                <a:spcPct val="100000"/>
              </a:lnSpc>
              <a:spcBef>
                <a:spcPct val="0"/>
              </a:spcBef>
              <a:buNone/>
            </a:pPr>
            <a:r>
              <a:rPr kumimoji="0" lang="en-US" altLang="zh-CN" dirty="0" smtClean="0">
                <a:solidFill>
                  <a:schemeClr val="tx1"/>
                </a:solidFill>
                <a:ea typeface="宋体" panose="02010600030101010101" pitchFamily="2" charset="-122"/>
              </a:rPr>
              <a:t>  Python</a:t>
            </a:r>
            <a:r>
              <a:rPr kumimoji="0" lang="zh-CN" altLang="en-US" dirty="0">
                <a:solidFill>
                  <a:schemeClr val="tx1"/>
                </a:solidFill>
                <a:ea typeface="宋体" panose="02010600030101010101" pitchFamily="2" charset="-122"/>
              </a:rPr>
              <a:t>之所以能在数据科学与人工智能应用领域中占有重要位置，不仅是因为其免费开源易数据处理，更重要的是它还提供了丰富且功能强大的机器学习模型与算法程序包。本章主要介绍</a:t>
            </a:r>
            <a:r>
              <a:rPr kumimoji="0" lang="en-US" altLang="zh-CN" dirty="0">
                <a:solidFill>
                  <a:schemeClr val="tx1"/>
                </a:solidFill>
                <a:ea typeface="宋体" panose="02010600030101010101" pitchFamily="2" charset="-122"/>
              </a:rPr>
              <a:t>Python</a:t>
            </a:r>
            <a:r>
              <a:rPr kumimoji="0" lang="zh-CN" altLang="en-US" dirty="0">
                <a:solidFill>
                  <a:schemeClr val="tx1"/>
                </a:solidFill>
                <a:ea typeface="宋体" panose="02010600030101010101" pitchFamily="2" charset="-122"/>
              </a:rPr>
              <a:t>中的机器学习包：</a:t>
            </a:r>
            <a:r>
              <a:rPr kumimoji="0" lang="en-US" altLang="zh-CN" dirty="0">
                <a:solidFill>
                  <a:schemeClr val="tx1"/>
                </a:solidFill>
                <a:ea typeface="宋体" panose="02010600030101010101" pitchFamily="2" charset="-122"/>
              </a:rPr>
              <a:t>Scikit-learn</a:t>
            </a:r>
            <a:r>
              <a:rPr kumimoji="0" lang="zh-CN" altLang="en-US" dirty="0">
                <a:solidFill>
                  <a:schemeClr val="tx1"/>
                </a:solidFill>
                <a:ea typeface="宋体" panose="02010600030101010101" pitchFamily="2" charset="-122"/>
              </a:rPr>
              <a:t>，包括其经典模型原理及实现方法，从而帮助读者掌握其基本理论，并付诸于实践应</a:t>
            </a:r>
            <a:r>
              <a:rPr kumimoji="0" lang="zh-CN" altLang="en-US" dirty="0" smtClean="0">
                <a:solidFill>
                  <a:schemeClr val="tx1"/>
                </a:solidFill>
                <a:ea typeface="宋体" panose="02010600030101010101" pitchFamily="2" charset="-122"/>
              </a:rPr>
              <a:t>用。</a:t>
            </a:r>
            <a:endParaRPr kumimoji="0" lang="en-US" altLang="zh-CN" dirty="0">
              <a:solidFill>
                <a:schemeClr val="tx1"/>
              </a:solidFill>
              <a:ea typeface="宋体" panose="02010600030101010101" pitchFamily="2" charset="-122"/>
            </a:endParaRPr>
          </a:p>
          <a:p>
            <a:pPr indent="431800" algn="just">
              <a:lnSpc>
                <a:spcPct val="100000"/>
              </a:lnSpc>
              <a:spcBef>
                <a:spcPct val="0"/>
              </a:spcBef>
              <a:buNone/>
            </a:pPr>
            <a:r>
              <a:rPr kumimoji="0" lang="en-US" altLang="zh-CN" dirty="0" smtClean="0">
                <a:solidFill>
                  <a:schemeClr val="tx1"/>
                </a:solidFill>
                <a:ea typeface="宋体" panose="02010600030101010101" pitchFamily="2" charset="-122"/>
              </a:rPr>
              <a:t>  Scikit-learn </a:t>
            </a:r>
            <a:r>
              <a:rPr kumimoji="0" lang="zh-CN" altLang="en-US" dirty="0">
                <a:solidFill>
                  <a:schemeClr val="tx1"/>
                </a:solidFill>
                <a:ea typeface="宋体" panose="02010600030101010101" pitchFamily="2" charset="-122"/>
              </a:rPr>
              <a:t>是机器学习领域非常热门的一个开源包，它整合了众多机器学习算法，基于</a:t>
            </a:r>
            <a:r>
              <a:rPr kumimoji="0" lang="en-US" altLang="zh-CN" dirty="0">
                <a:solidFill>
                  <a:schemeClr val="tx1"/>
                </a:solidFill>
                <a:ea typeface="宋体" panose="02010600030101010101" pitchFamily="2" charset="-122"/>
              </a:rPr>
              <a:t>Python</a:t>
            </a:r>
            <a:r>
              <a:rPr kumimoji="0" lang="zh-CN" altLang="en-US" dirty="0">
                <a:solidFill>
                  <a:schemeClr val="tx1"/>
                </a:solidFill>
                <a:ea typeface="宋体" panose="02010600030101010101" pitchFamily="2" charset="-122"/>
              </a:rPr>
              <a:t>语言编写而成，可以免费使用。</a:t>
            </a:r>
            <a:r>
              <a:rPr kumimoji="0" lang="en-US" altLang="zh-CN" dirty="0">
                <a:solidFill>
                  <a:schemeClr val="tx1"/>
                </a:solidFill>
                <a:ea typeface="宋体" panose="02010600030101010101" pitchFamily="2" charset="-122"/>
              </a:rPr>
              <a:t>Scikit-learn</a:t>
            </a:r>
            <a:r>
              <a:rPr kumimoji="0" lang="zh-CN" altLang="en-US" dirty="0">
                <a:solidFill>
                  <a:schemeClr val="tx1"/>
                </a:solidFill>
                <a:ea typeface="宋体" panose="02010600030101010101" pitchFamily="2" charset="-122"/>
              </a:rPr>
              <a:t>基本功能主要分为六大部分：分类、回归、聚类、数据降维、模型选择和数据预处理。</a:t>
            </a:r>
            <a:endParaRPr kumimoji="0" lang="en-US" altLang="zh-CN" dirty="0" smtClean="0">
              <a:solidFill>
                <a:schemeClr val="tx1"/>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9869" y="116632"/>
            <a:ext cx="3184524" cy="432717"/>
          </a:xfrm>
        </p:spPr>
        <p:txBody>
          <a:bodyPr/>
          <a:lstStyle/>
          <a:p>
            <a:br>
              <a:rPr lang="en-US" altLang="zh-CN" b="1" dirty="0" smtClean="0"/>
            </a:br>
            <a:r>
              <a:rPr lang="en-US" altLang="zh-CN" b="1" dirty="0" smtClean="0">
                <a:solidFill>
                  <a:schemeClr val="accent2"/>
                </a:solidFill>
              </a:rPr>
              <a:t>1</a:t>
            </a:r>
            <a:r>
              <a:rPr lang="zh-CN" altLang="zh-CN" b="1" dirty="0">
                <a:solidFill>
                  <a:schemeClr val="accent2"/>
                </a:solidFill>
              </a:rPr>
              <a:t>．主成分分析的理解</a:t>
            </a:r>
            <a:br>
              <a:rPr lang="zh-CN" altLang="zh-CN" dirty="0">
                <a:solidFill>
                  <a:schemeClr val="accent2"/>
                </a:solidFill>
              </a:rPr>
            </a:br>
            <a:endParaRPr lang="zh-CN" altLang="en-US" dirty="0">
              <a:solidFill>
                <a:schemeClr val="accent2"/>
              </a:solidFill>
            </a:endParaRPr>
          </a:p>
        </p:txBody>
      </p:sp>
      <p:sp>
        <p:nvSpPr>
          <p:cNvPr id="3" name="内容占位符 2"/>
          <p:cNvSpPr>
            <a:spLocks noGrp="1"/>
          </p:cNvSpPr>
          <p:nvPr>
            <p:ph idx="1"/>
          </p:nvPr>
        </p:nvSpPr>
        <p:spPr>
          <a:xfrm>
            <a:off x="733785" y="980728"/>
            <a:ext cx="10601349" cy="4525963"/>
          </a:xfrm>
        </p:spPr>
        <p:txBody>
          <a:bodyPr/>
          <a:lstStyle/>
          <a:p>
            <a:r>
              <a:rPr lang="zh-CN" altLang="zh-CN" dirty="0"/>
              <a:t>关于排名，我们需要一个综合指标来衡量，但是这个综合指标该如何计算呢？指标加权是一个通常的思路，比如</a:t>
            </a:r>
            <a:r>
              <a:rPr lang="zh-CN" altLang="zh-CN" dirty="0" smtClean="0"/>
              <a:t>：</a:t>
            </a:r>
            <a:endParaRPr lang="zh-CN" altLang="zh-CN" dirty="0"/>
          </a:p>
          <a:p>
            <a:pPr marL="0" indent="0">
              <a:buNone/>
            </a:pPr>
            <a:r>
              <a:rPr lang="en-US" altLang="zh-CN" dirty="0"/>
              <a:t>                </a:t>
            </a:r>
            <a:r>
              <a:rPr lang="en-US" altLang="zh-CN" dirty="0" smtClean="0"/>
              <a:t>Y1=a11*X1+a12*X2+a13*X3+a14*X4</a:t>
            </a:r>
            <a:endParaRPr lang="zh-CN" altLang="zh-CN" dirty="0"/>
          </a:p>
          <a:p>
            <a:r>
              <a:rPr lang="zh-CN" altLang="zh-CN" dirty="0"/>
              <a:t>其中</a:t>
            </a:r>
            <a:r>
              <a:rPr lang="en-US" altLang="zh-CN" dirty="0"/>
              <a:t>X1~X4</a:t>
            </a:r>
            <a:r>
              <a:rPr lang="zh-CN" altLang="zh-CN" dirty="0"/>
              <a:t>是原来的指标，</a:t>
            </a:r>
            <a:r>
              <a:rPr lang="en-US" altLang="zh-CN" dirty="0"/>
              <a:t>Y1</a:t>
            </a:r>
            <a:r>
              <a:rPr lang="zh-CN" altLang="zh-CN" dirty="0"/>
              <a:t>是综合指标，</a:t>
            </a:r>
            <a:r>
              <a:rPr lang="en-US" altLang="zh-CN" dirty="0"/>
              <a:t>a11~a14</a:t>
            </a:r>
            <a:r>
              <a:rPr lang="zh-CN" altLang="zh-CN" dirty="0"/>
              <a:t>是对应的加权系数。那么如何确定系数</a:t>
            </a:r>
            <a:r>
              <a:rPr lang="en-US" altLang="zh-CN" dirty="0"/>
              <a:t>a1j(j=1,2,3,4)</a:t>
            </a:r>
            <a:r>
              <a:rPr lang="zh-CN" altLang="zh-CN" dirty="0"/>
              <a:t>呢？这里我们应该先明确</a:t>
            </a:r>
            <a:r>
              <a:rPr lang="en-US" altLang="zh-CN" dirty="0"/>
              <a:t>Xi(i=1,2,3,4)</a:t>
            </a:r>
            <a:r>
              <a:rPr lang="zh-CN" altLang="zh-CN" dirty="0"/>
              <a:t>可以看成是一个随机变量，那么</a:t>
            </a:r>
            <a:r>
              <a:rPr lang="en-US" altLang="zh-CN" dirty="0"/>
              <a:t>Y1</a:t>
            </a:r>
            <a:r>
              <a:rPr lang="zh-CN" altLang="zh-CN" dirty="0"/>
              <a:t>是由</a:t>
            </a:r>
            <a:r>
              <a:rPr lang="en-US" altLang="zh-CN" dirty="0"/>
              <a:t>Xi</a:t>
            </a:r>
            <a:r>
              <a:rPr lang="zh-CN" altLang="zh-CN" dirty="0"/>
              <a:t>线性加权获得，它也是一个随机变量</a:t>
            </a:r>
            <a:r>
              <a:rPr lang="zh-CN" altLang="zh-CN" dirty="0" smtClean="0"/>
              <a:t>。</a:t>
            </a:r>
            <a:endParaRPr lang="en-US" altLang="zh-CN" dirty="0" smtClean="0"/>
          </a:p>
          <a:p>
            <a:r>
              <a:rPr lang="zh-CN" altLang="zh-CN" dirty="0"/>
              <a:t>在本例子中</a:t>
            </a:r>
            <a:r>
              <a:rPr lang="en-US" altLang="zh-CN" dirty="0"/>
              <a:t>Xi</a:t>
            </a:r>
            <a:r>
              <a:rPr lang="zh-CN" altLang="zh-CN" dirty="0"/>
              <a:t>反映了地区农村居民人均可支配收入来源的某个方面指标，仅代表某方面的信息，</a:t>
            </a:r>
            <a:r>
              <a:rPr lang="zh-CN" altLang="zh-CN" dirty="0" smtClean="0"/>
              <a:t>它在</a:t>
            </a:r>
            <a:r>
              <a:rPr lang="zh-CN" altLang="zh-CN" dirty="0"/>
              <a:t>综合指标</a:t>
            </a:r>
            <a:r>
              <a:rPr lang="en-US" altLang="zh-CN" dirty="0"/>
              <a:t>Y1</a:t>
            </a:r>
            <a:r>
              <a:rPr lang="zh-CN" altLang="zh-CN" dirty="0"/>
              <a:t>中，其重要程度可以通过对应的</a:t>
            </a:r>
            <a:r>
              <a:rPr lang="en-US" altLang="zh-CN" dirty="0"/>
              <a:t>a1j</a:t>
            </a:r>
            <a:r>
              <a:rPr lang="zh-CN" altLang="zh-CN" dirty="0"/>
              <a:t>来反映，可以称</a:t>
            </a:r>
            <a:r>
              <a:rPr lang="en-US" altLang="zh-CN" dirty="0"/>
              <a:t>a1j</a:t>
            </a:r>
            <a:r>
              <a:rPr lang="zh-CN" altLang="zh-CN" dirty="0"/>
              <a:t>为信息</a:t>
            </a:r>
            <a:r>
              <a:rPr lang="zh-CN" altLang="zh-CN" dirty="0" smtClean="0"/>
              <a:t>系数</a:t>
            </a:r>
            <a:r>
              <a:rPr lang="zh-CN" altLang="en-US" dirty="0" smtClean="0"/>
              <a:t>。</a:t>
            </a:r>
            <a:endParaRPr lang="en-US" altLang="zh-CN" dirty="0" smtClean="0"/>
          </a:p>
          <a:p>
            <a:r>
              <a:rPr lang="en-US" altLang="zh-CN" dirty="0"/>
              <a:t>Xi</a:t>
            </a:r>
            <a:r>
              <a:rPr lang="zh-CN" altLang="zh-CN" dirty="0"/>
              <a:t>是一个随机变量，</a:t>
            </a:r>
            <a:r>
              <a:rPr lang="en-US" altLang="zh-CN" dirty="0"/>
              <a:t>Y1</a:t>
            </a:r>
            <a:r>
              <a:rPr lang="zh-CN" altLang="zh-CN" dirty="0"/>
              <a:t>也是随机变量，考察随机变量主要考虑它的均值和方差。比如：</a:t>
            </a:r>
            <a:endParaRPr lang="zh-CN" altLang="zh-CN" dirty="0"/>
          </a:p>
          <a:p>
            <a:pPr marL="0" indent="0">
              <a:buNone/>
            </a:pPr>
            <a:r>
              <a:rPr lang="en-US" altLang="zh-CN" dirty="0" smtClean="0"/>
              <a:t>    X1</a:t>
            </a:r>
            <a:r>
              <a:rPr lang="zh-CN" altLang="zh-CN" dirty="0"/>
              <a:t>：</a:t>
            </a:r>
            <a:r>
              <a:rPr lang="en-US" altLang="zh-CN" dirty="0"/>
              <a:t>50 60 70 80       </a:t>
            </a:r>
            <a:r>
              <a:rPr lang="zh-CN" altLang="zh-CN" dirty="0"/>
              <a:t>均值：</a:t>
            </a:r>
            <a:r>
              <a:rPr lang="en-US" altLang="zh-CN" dirty="0"/>
              <a:t>65     </a:t>
            </a:r>
            <a:r>
              <a:rPr lang="zh-CN" altLang="zh-CN" dirty="0"/>
              <a:t>方差：</a:t>
            </a:r>
            <a:r>
              <a:rPr lang="en-US" altLang="zh-CN" dirty="0"/>
              <a:t>166.66</a:t>
            </a:r>
            <a:endParaRPr lang="zh-CN" altLang="zh-CN" dirty="0"/>
          </a:p>
          <a:p>
            <a:pPr marL="0" indent="0">
              <a:buNone/>
            </a:pPr>
            <a:r>
              <a:rPr lang="en-US" altLang="zh-CN" dirty="0" smtClean="0"/>
              <a:t>    X2</a:t>
            </a:r>
            <a:r>
              <a:rPr lang="zh-CN" altLang="zh-CN" dirty="0"/>
              <a:t>：</a:t>
            </a:r>
            <a:r>
              <a:rPr lang="en-US" altLang="zh-CN" dirty="0"/>
              <a:t>20 90 40 110      </a:t>
            </a:r>
            <a:r>
              <a:rPr lang="zh-CN" altLang="zh-CN" dirty="0"/>
              <a:t>均值：</a:t>
            </a:r>
            <a:r>
              <a:rPr lang="en-US" altLang="zh-CN" dirty="0"/>
              <a:t>65     </a:t>
            </a:r>
            <a:r>
              <a:rPr lang="zh-CN" altLang="zh-CN" dirty="0"/>
              <a:t>方差：</a:t>
            </a:r>
            <a:r>
              <a:rPr lang="en-US" altLang="zh-CN" dirty="0"/>
              <a:t>1766.3 </a:t>
            </a:r>
            <a:endParaRPr lang="zh-CN" altLang="zh-CN" dirty="0"/>
          </a:p>
          <a:p>
            <a:r>
              <a:rPr lang="zh-CN" altLang="zh-CN" dirty="0"/>
              <a:t>因此考虑一个随机变量更多是从方差的角度去考察，即其变异程度，故通常用方差去度量一个随机变量的“信息”</a:t>
            </a:r>
            <a:endParaRPr lang="zh-CN" altLang="en-US" dirty="0"/>
          </a:p>
          <a:p>
            <a:endParaRPr lang="en-US" altLang="zh-CN" dirty="0" smtClean="0"/>
          </a:p>
        </p:txBody>
      </p:sp>
      <p:sp>
        <p:nvSpPr>
          <p:cNvPr id="4" name="TextBox 3"/>
          <p:cNvSpPr txBox="1"/>
          <p:nvPr/>
        </p:nvSpPr>
        <p:spPr>
          <a:xfrm>
            <a:off x="121717" y="134637"/>
            <a:ext cx="1224136" cy="369332"/>
          </a:xfrm>
          <a:prstGeom prst="rect">
            <a:avLst/>
          </a:prstGeom>
          <a:noFill/>
        </p:spPr>
        <p:txBody>
          <a:bodyPr wrap="square" rtlCol="0">
            <a:spAutoFit/>
          </a:bodyPr>
          <a:lstStyle/>
          <a:p>
            <a:r>
              <a:rPr lang="en-US" altLang="zh-CN" dirty="0" smtClean="0">
                <a:solidFill>
                  <a:schemeClr val="accent2"/>
                </a:solidFill>
              </a:rPr>
              <a:t>Part 5.2.3</a:t>
            </a:r>
            <a:endParaRPr lang="zh-CN" altLang="en-US" dirty="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345853" y="31474"/>
            <a:ext cx="10601349" cy="491653"/>
          </a:xfrm>
        </p:spPr>
        <p:txBody>
          <a:bodyPr/>
          <a:lstStyle/>
          <a:p>
            <a:r>
              <a:rPr lang="en-US" altLang="zh-CN" b="1" dirty="0">
                <a:solidFill>
                  <a:schemeClr val="accent2"/>
                </a:solidFill>
              </a:rPr>
              <a:t>1</a:t>
            </a:r>
            <a:r>
              <a:rPr lang="zh-CN" altLang="zh-CN" b="1" dirty="0">
                <a:solidFill>
                  <a:schemeClr val="accent2"/>
                </a:solidFill>
              </a:rPr>
              <a:t>．主成分分析的理解</a:t>
            </a:r>
            <a:endParaRPr lang="zh-CN" altLang="en-US" dirty="0"/>
          </a:p>
        </p:txBody>
      </p:sp>
      <p:sp>
        <p:nvSpPr>
          <p:cNvPr id="7" name="内容占位符 6"/>
          <p:cNvSpPr>
            <a:spLocks noGrp="1"/>
          </p:cNvSpPr>
          <p:nvPr>
            <p:ph idx="1"/>
          </p:nvPr>
        </p:nvSpPr>
        <p:spPr>
          <a:xfrm>
            <a:off x="825625" y="908721"/>
            <a:ext cx="10601349" cy="5217444"/>
          </a:xfrm>
        </p:spPr>
        <p:txBody>
          <a:bodyPr/>
          <a:lstStyle/>
          <a:p>
            <a:r>
              <a:rPr lang="zh-CN" altLang="zh-CN" dirty="0"/>
              <a:t>本例子的相关系数矩阵计算示例代码如下：</a:t>
            </a:r>
            <a:endParaRPr lang="zh-CN" altLang="zh-CN" dirty="0"/>
          </a:p>
          <a:p>
            <a:r>
              <a:rPr lang="en-US" altLang="zh-CN" dirty="0"/>
              <a:t>import pandas as </a:t>
            </a:r>
            <a:r>
              <a:rPr lang="en-US" altLang="zh-CN" dirty="0" err="1"/>
              <a:t>pd</a:t>
            </a:r>
            <a:endParaRPr lang="zh-CN" altLang="zh-CN" dirty="0"/>
          </a:p>
          <a:p>
            <a:r>
              <a:rPr lang="en-US" altLang="zh-CN" dirty="0"/>
              <a:t>Data=</a:t>
            </a:r>
            <a:r>
              <a:rPr lang="en-US" altLang="zh-CN" dirty="0" err="1"/>
              <a:t>pd.read_excel</a:t>
            </a:r>
            <a:r>
              <a:rPr lang="en-US" altLang="zh-CN" dirty="0"/>
              <a:t>('</a:t>
            </a:r>
            <a:r>
              <a:rPr lang="zh-CN" altLang="zh-CN" dirty="0"/>
              <a:t>农村居民人均可支配收入来源</a:t>
            </a:r>
            <a:r>
              <a:rPr lang="en-US" altLang="zh-CN" dirty="0"/>
              <a:t>2016.xlsx')</a:t>
            </a:r>
            <a:endParaRPr lang="zh-CN" altLang="zh-CN" dirty="0"/>
          </a:p>
          <a:p>
            <a:r>
              <a:rPr lang="en-US" altLang="zh-CN" dirty="0"/>
              <a:t>X=</a:t>
            </a:r>
            <a:r>
              <a:rPr lang="en-US" altLang="zh-CN" dirty="0" err="1"/>
              <a:t>Data.iloc</a:t>
            </a:r>
            <a:r>
              <a:rPr lang="en-US" altLang="zh-CN" dirty="0"/>
              <a:t>[:,1:]</a:t>
            </a:r>
            <a:endParaRPr lang="zh-CN" altLang="zh-CN" dirty="0"/>
          </a:p>
          <a:p>
            <a:r>
              <a:rPr lang="en-US" altLang="zh-CN" dirty="0"/>
              <a:t>R=</a:t>
            </a:r>
            <a:r>
              <a:rPr lang="en-US" altLang="zh-CN" dirty="0" err="1"/>
              <a:t>X.corr</a:t>
            </a:r>
            <a:r>
              <a:rPr lang="en-US" altLang="zh-CN" dirty="0"/>
              <a:t>()</a:t>
            </a:r>
            <a:endParaRPr lang="zh-CN" altLang="zh-CN" dirty="0"/>
          </a:p>
          <a:p>
            <a:r>
              <a:rPr lang="zh-CN" altLang="zh-CN" dirty="0"/>
              <a:t>执行结果如图</a:t>
            </a:r>
            <a:r>
              <a:rPr lang="en-US" altLang="zh-CN" dirty="0"/>
              <a:t>5-10</a:t>
            </a:r>
            <a:r>
              <a:rPr lang="zh-CN" altLang="zh-CN" dirty="0"/>
              <a:t>所示。</a:t>
            </a:r>
            <a:endParaRPr lang="zh-CN" altLang="zh-CN" dirty="0"/>
          </a:p>
          <a:p>
            <a:pPr marL="0" indent="0">
              <a:buNone/>
            </a:pPr>
            <a:endParaRPr lang="en-US" altLang="zh-CN" dirty="0" smtClean="0"/>
          </a:p>
        </p:txBody>
      </p:sp>
      <p:sp>
        <p:nvSpPr>
          <p:cNvPr id="8" name="TextBox 7"/>
          <p:cNvSpPr txBox="1"/>
          <p:nvPr/>
        </p:nvSpPr>
        <p:spPr>
          <a:xfrm>
            <a:off x="114301" y="153795"/>
            <a:ext cx="1224136" cy="369332"/>
          </a:xfrm>
          <a:prstGeom prst="rect">
            <a:avLst/>
          </a:prstGeom>
          <a:noFill/>
        </p:spPr>
        <p:txBody>
          <a:bodyPr wrap="square" rtlCol="0">
            <a:spAutoFit/>
          </a:bodyPr>
          <a:lstStyle/>
          <a:p>
            <a:r>
              <a:rPr lang="en-US" altLang="zh-CN" dirty="0" smtClean="0">
                <a:solidFill>
                  <a:schemeClr val="accent2"/>
                </a:solidFill>
              </a:rPr>
              <a:t>Part 5.2.3</a:t>
            </a:r>
            <a:endParaRPr lang="zh-CN" altLang="en-US" dirty="0">
              <a:solidFill>
                <a:schemeClr val="accent2"/>
              </a:solidFill>
            </a:endParaRPr>
          </a:p>
        </p:txBody>
      </p:sp>
      <p:pic>
        <p:nvPicPr>
          <p:cNvPr id="9" name="图片 8"/>
          <p:cNvPicPr/>
          <p:nvPr/>
        </p:nvPicPr>
        <p:blipFill>
          <a:blip r:embed="rId1" cstate="print"/>
          <a:stretch>
            <a:fillRect/>
          </a:stretch>
        </p:blipFill>
        <p:spPr>
          <a:xfrm>
            <a:off x="2009091" y="3478213"/>
            <a:ext cx="5400600" cy="2016224"/>
          </a:xfrm>
          <a:prstGeom prst="rect">
            <a:avLst/>
          </a:prstGeom>
        </p:spPr>
      </p:pic>
      <p:sp>
        <p:nvSpPr>
          <p:cNvPr id="11" name="TextBox 10"/>
          <p:cNvSpPr txBox="1"/>
          <p:nvPr/>
        </p:nvSpPr>
        <p:spPr>
          <a:xfrm>
            <a:off x="3738224" y="5661248"/>
            <a:ext cx="936104" cy="369332"/>
          </a:xfrm>
          <a:prstGeom prst="rect">
            <a:avLst/>
          </a:prstGeom>
          <a:noFill/>
        </p:spPr>
        <p:txBody>
          <a:bodyPr wrap="square" rtlCol="0">
            <a:spAutoFit/>
          </a:bodyPr>
          <a:lstStyle/>
          <a:p>
            <a:r>
              <a:rPr lang="zh-CN" altLang="en-US" dirty="0" smtClean="0"/>
              <a:t>图</a:t>
            </a:r>
            <a:r>
              <a:rPr lang="en-US" altLang="zh-CN" dirty="0" smtClean="0"/>
              <a:t>5-10</a:t>
            </a:r>
            <a:endParaRPr lang="zh-CN" altLang="en-US" dirty="0"/>
          </a:p>
        </p:txBody>
      </p:sp>
      <p:sp>
        <p:nvSpPr>
          <p:cNvPr id="3" name="椭圆形标注 2"/>
          <p:cNvSpPr/>
          <p:nvPr/>
        </p:nvSpPr>
        <p:spPr bwMode="auto">
          <a:xfrm rot="253273">
            <a:off x="7469148" y="1974366"/>
            <a:ext cx="3599429" cy="2160239"/>
          </a:xfrm>
          <a:prstGeom prst="wedgeEllipseCallou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lstStyle/>
          <a:p>
            <a:r>
              <a:rPr lang="zh-CN" altLang="zh-CN" dirty="0"/>
              <a:t>从相关系数矩阵</a:t>
            </a:r>
            <a:r>
              <a:rPr lang="en-US" altLang="zh-CN" dirty="0"/>
              <a:t>R </a:t>
            </a:r>
            <a:r>
              <a:rPr lang="zh-CN" altLang="zh-CN" dirty="0"/>
              <a:t>可以看出工资性收入与财产净收入相关程度较高，其他的变量之间相关程度不高。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7861" y="128237"/>
            <a:ext cx="10021397" cy="360709"/>
          </a:xfrm>
        </p:spPr>
        <p:txBody>
          <a:bodyPr/>
          <a:lstStyle/>
          <a:p>
            <a:br>
              <a:rPr lang="en-US" altLang="zh-CN" b="1" dirty="0" smtClean="0"/>
            </a:br>
            <a:r>
              <a:rPr lang="en-US" altLang="zh-CN" b="1" dirty="0" smtClean="0">
                <a:solidFill>
                  <a:schemeClr val="accent2"/>
                </a:solidFill>
              </a:rPr>
              <a:t>2</a:t>
            </a:r>
            <a:r>
              <a:rPr lang="zh-CN" altLang="zh-CN" b="1" dirty="0">
                <a:solidFill>
                  <a:schemeClr val="accent2"/>
                </a:solidFill>
              </a:rPr>
              <a:t>．主成分分析的数学模型</a:t>
            </a:r>
            <a:br>
              <a:rPr lang="zh-CN" altLang="zh-CN" dirty="0"/>
            </a:b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91420" y="764704"/>
                <a:ext cx="10601349" cy="5328592"/>
              </a:xfrm>
            </p:spPr>
            <p:txBody>
              <a:bodyPr/>
              <a:lstStyle/>
              <a:p>
                <a:r>
                  <a:rPr lang="zh-CN" altLang="zh-CN" sz="1800" dirty="0" smtClean="0"/>
                  <a:t>主成分分析是一种数学降维方法，其主要目的是找出几个综合变量来代替原来众多的变量，使得这些综合变量能尽可能地代表原来变量的信息且彼此之间互不相关。这种将多个变量化为少数几个互相无关的综合变量的统计分析方法就叫做主成分分析。</a:t>
                </a:r>
                <a:endParaRPr lang="en-US" altLang="zh-CN" sz="1800" dirty="0" smtClean="0"/>
              </a:p>
              <a:p>
                <a:r>
                  <a:rPr lang="zh-CN" altLang="zh-CN" sz="1800" dirty="0" smtClean="0"/>
                  <a:t>设</a:t>
                </a:r>
                <a:r>
                  <a:rPr lang="en-US" altLang="zh-CN" sz="1800" dirty="0"/>
                  <a:t>p</a:t>
                </a:r>
                <a:r>
                  <a:rPr lang="zh-CN" altLang="zh-CN" sz="1800" dirty="0"/>
                  <a:t>个</a:t>
                </a:r>
                <a:r>
                  <a:rPr lang="en-US" altLang="zh-CN" sz="1800" dirty="0"/>
                  <a:t>n</a:t>
                </a:r>
                <a:r>
                  <a:rPr lang="zh-CN" altLang="zh-CN" sz="1800" dirty="0"/>
                  <a:t>维随机变量</a:t>
                </a:r>
                <a:r>
                  <a:rPr lang="en-US" altLang="zh-CN" sz="1800" dirty="0"/>
                  <a:t>X=(X1,X2,</a:t>
                </a:r>
                <a:r>
                  <a:rPr lang="zh-CN" altLang="zh-CN" sz="1800" dirty="0"/>
                  <a:t>…</a:t>
                </a:r>
                <a:r>
                  <a:rPr lang="en-US" altLang="zh-CN" sz="1800" dirty="0"/>
                  <a:t>,</a:t>
                </a:r>
                <a:r>
                  <a:rPr lang="en-US" altLang="zh-CN" sz="1800" dirty="0" err="1"/>
                  <a:t>Xp</a:t>
                </a:r>
                <a:r>
                  <a:rPr lang="en-US" altLang="zh-CN" sz="1800" dirty="0"/>
                  <a:t>)</a:t>
                </a:r>
                <a:r>
                  <a:rPr lang="en-US" altLang="zh-CN" sz="1800" baseline="30000" dirty="0"/>
                  <a:t>T</a:t>
                </a:r>
                <a:r>
                  <a:rPr lang="zh-CN" altLang="zh-CN" sz="1800" dirty="0"/>
                  <a:t>，其协方差矩</a:t>
                </a:r>
                <a:r>
                  <a:rPr lang="zh-CN" altLang="en-US" sz="1800" dirty="0"/>
                  <a:t>阵</a:t>
                </a:r>
                <a:r>
                  <a:rPr lang="zh-CN" altLang="en-US" sz="1800" dirty="0" smtClean="0"/>
                  <a:t>为</a:t>
                </a:r>
                <a14:m>
                  <m:oMath xmlns:m="http://schemas.openxmlformats.org/officeDocument/2006/math">
                    <m:nary>
                      <m:naryPr>
                        <m:chr m:val="∑"/>
                        <m:subHide m:val="on"/>
                        <m:supHide m:val="on"/>
                        <m:ctrlPr>
                          <a:rPr lang="zh-CN" altLang="en-US" sz="1800" i="1" smtClean="0">
                            <a:latin typeface="Cambria Math"/>
                          </a:rPr>
                        </m:ctrlPr>
                      </m:naryPr>
                      <m:sub/>
                      <m:sup/>
                      <m:e>
                        <m:r>
                          <a:rPr lang="en-US" altLang="zh-CN" sz="1800" b="0" i="1" smtClean="0">
                            <a:latin typeface="Cambria Math"/>
                          </a:rPr>
                          <m:t>=</m:t>
                        </m:r>
                        <m:sSub>
                          <m:sSubPr>
                            <m:ctrlPr>
                              <a:rPr lang="en-US" altLang="zh-CN" sz="1800" b="0" i="1" smtClean="0">
                                <a:latin typeface="Cambria Math"/>
                              </a:rPr>
                            </m:ctrlPr>
                          </m:sSubPr>
                          <m:e>
                            <m:d>
                              <m:dPr>
                                <m:ctrlPr>
                                  <a:rPr lang="en-US" altLang="zh-CN" sz="1800" b="0" i="1" smtClean="0">
                                    <a:latin typeface="Cambria Math"/>
                                  </a:rPr>
                                </m:ctrlPr>
                              </m:dPr>
                              <m:e>
                                <m:sSub>
                                  <m:sSubPr>
                                    <m:ctrlPr>
                                      <a:rPr lang="en-US" altLang="zh-CN" sz="1800" b="0" i="1" smtClean="0">
                                        <a:latin typeface="Cambria Math"/>
                                      </a:rPr>
                                    </m:ctrlPr>
                                  </m:sSubPr>
                                  <m:e>
                                    <m:r>
                                      <a:rPr lang="zh-CN" altLang="en-US" sz="1800" b="0" i="1" smtClean="0">
                                        <a:latin typeface="Cambria Math"/>
                                      </a:rPr>
                                      <m:t>𝜎</m:t>
                                    </m:r>
                                  </m:e>
                                  <m:sub>
                                    <m:r>
                                      <a:rPr lang="en-US" altLang="zh-CN" sz="1800" b="0" i="1" smtClean="0">
                                        <a:latin typeface="Cambria Math"/>
                                      </a:rPr>
                                      <m:t>𝑖𝑗</m:t>
                                    </m:r>
                                  </m:sub>
                                </m:sSub>
                              </m:e>
                            </m:d>
                          </m:e>
                          <m:sub>
                            <m:r>
                              <a:rPr lang="en-US" altLang="zh-CN" sz="1800" b="0" i="1" smtClean="0">
                                <a:latin typeface="Cambria Math"/>
                              </a:rPr>
                              <m:t>𝑝</m:t>
                            </m:r>
                          </m:sub>
                        </m:sSub>
                        <m:r>
                          <a:rPr lang="en-US" altLang="zh-CN" sz="1800" b="0" i="1" smtClean="0">
                            <a:latin typeface="Cambria Math"/>
                          </a:rPr>
                          <m:t>=</m:t>
                        </m:r>
                        <m:r>
                          <a:rPr lang="en-US" altLang="zh-CN" sz="1800" b="0" i="1" smtClean="0">
                            <a:latin typeface="Cambria Math"/>
                          </a:rPr>
                          <m:t>𝐸</m:t>
                        </m:r>
                        <m:r>
                          <a:rPr lang="en-US" altLang="zh-CN" sz="1800" b="0" i="1" smtClean="0">
                            <a:latin typeface="Cambria Math"/>
                          </a:rPr>
                          <m:t>[(</m:t>
                        </m:r>
                        <m:r>
                          <a:rPr lang="en-US" altLang="zh-CN" sz="1800" b="0" i="1" smtClean="0">
                            <a:latin typeface="Cambria Math"/>
                          </a:rPr>
                          <m:t>𝑋</m:t>
                        </m:r>
                        <m:r>
                          <a:rPr lang="en-US" altLang="zh-CN" sz="1800" b="0" i="1" smtClean="0">
                            <a:latin typeface="Cambria Math"/>
                          </a:rPr>
                          <m:t>−</m:t>
                        </m:r>
                        <m:r>
                          <a:rPr lang="en-US" altLang="zh-CN" sz="1800" b="0" i="1" smtClean="0">
                            <a:latin typeface="Cambria Math"/>
                          </a:rPr>
                          <m:t>𝐸</m:t>
                        </m:r>
                        <m:r>
                          <a:rPr lang="en-US" altLang="zh-CN" sz="1800" b="0" i="1" smtClean="0">
                            <a:latin typeface="Cambria Math"/>
                          </a:rPr>
                          <m:t>(</m:t>
                        </m:r>
                        <m:r>
                          <a:rPr lang="en-US" altLang="zh-CN" sz="1800" b="0" i="1" smtClean="0">
                            <a:latin typeface="Cambria Math"/>
                          </a:rPr>
                          <m:t>𝑋</m:t>
                        </m:r>
                        <m:r>
                          <a:rPr lang="en-US" altLang="zh-CN" sz="1800" b="0" i="1" smtClean="0">
                            <a:latin typeface="Cambria Math"/>
                          </a:rPr>
                          <m:t>))(</m:t>
                        </m:r>
                        <m:r>
                          <a:rPr lang="en-US" altLang="zh-CN" sz="1800" b="0" i="1" smtClean="0">
                            <a:latin typeface="Cambria Math"/>
                          </a:rPr>
                          <m:t>𝑋</m:t>
                        </m:r>
                        <m:r>
                          <a:rPr lang="en-US" altLang="zh-CN" sz="1800" b="0" i="1" smtClean="0">
                            <a:latin typeface="Cambria Math"/>
                          </a:rPr>
                          <m:t>−</m:t>
                        </m:r>
                        <m:sSup>
                          <m:sSupPr>
                            <m:ctrlPr>
                              <a:rPr lang="en-US" altLang="zh-CN" sz="1800" b="0" i="1" smtClean="0">
                                <a:latin typeface="Cambria Math"/>
                              </a:rPr>
                            </m:ctrlPr>
                          </m:sSupPr>
                          <m:e>
                            <m:r>
                              <a:rPr lang="en-US" altLang="zh-CN" sz="1800" b="0" i="1" smtClean="0">
                                <a:latin typeface="Cambria Math"/>
                              </a:rPr>
                              <m:t>𝐸</m:t>
                            </m:r>
                            <m:r>
                              <a:rPr lang="en-US" altLang="zh-CN" sz="1800" b="0" i="1" smtClean="0">
                                <a:latin typeface="Cambria Math"/>
                              </a:rPr>
                              <m:t>(</m:t>
                            </m:r>
                            <m:r>
                              <a:rPr lang="en-US" altLang="zh-CN" sz="1800" b="0" i="1" smtClean="0">
                                <a:latin typeface="Cambria Math"/>
                              </a:rPr>
                              <m:t>𝑋</m:t>
                            </m:r>
                            <m:r>
                              <a:rPr lang="en-US" altLang="zh-CN" sz="1800" b="0" i="1" smtClean="0">
                                <a:latin typeface="Cambria Math"/>
                              </a:rPr>
                              <m:t>))</m:t>
                            </m:r>
                          </m:e>
                          <m:sup>
                            <m:r>
                              <a:rPr lang="en-US" altLang="zh-CN" sz="1800" b="0" i="1" smtClean="0">
                                <a:latin typeface="Cambria Math"/>
                              </a:rPr>
                              <m:t>𝑇</m:t>
                            </m:r>
                          </m:sup>
                        </m:sSup>
                        <m:r>
                          <a:rPr lang="en-US" altLang="zh-CN" sz="1800" b="0" i="1" smtClean="0">
                            <a:latin typeface="Cambria Math"/>
                          </a:rPr>
                          <m:t>)]</m:t>
                        </m:r>
                      </m:e>
                    </m:nary>
                  </m:oMath>
                </a14:m>
                <a:endParaRPr lang="zh-CN" altLang="zh-CN" sz="1800" dirty="0"/>
              </a:p>
              <a:p>
                <a:r>
                  <a:rPr lang="zh-CN" altLang="zh-CN" sz="1800" dirty="0"/>
                  <a:t>变量</a:t>
                </a:r>
                <a:r>
                  <a:rPr lang="en-US" altLang="zh-CN" sz="1800" dirty="0"/>
                  <a:t>x1,x2,</a:t>
                </a:r>
                <a:r>
                  <a:rPr lang="zh-CN" altLang="zh-CN" sz="1800" dirty="0" smtClean="0"/>
                  <a:t>…</a:t>
                </a:r>
                <a:r>
                  <a:rPr lang="en-US" altLang="zh-CN" sz="1800" dirty="0"/>
                  <a:t>,</a:t>
                </a:r>
                <a:r>
                  <a:rPr lang="en-US" altLang="zh-CN" sz="1800" dirty="0" err="1" smtClean="0"/>
                  <a:t>xp</a:t>
                </a:r>
                <a:r>
                  <a:rPr lang="zh-CN" altLang="zh-CN" sz="1800" dirty="0"/>
                  <a:t>经过线性变换后得到新的综合变量</a:t>
                </a:r>
                <a:r>
                  <a:rPr lang="en-US" altLang="zh-CN" sz="1800" dirty="0"/>
                  <a:t>Y1,Y2,</a:t>
                </a:r>
                <a:r>
                  <a:rPr lang="zh-CN" altLang="zh-CN" sz="1800" dirty="0"/>
                  <a:t>…</a:t>
                </a:r>
                <a:r>
                  <a:rPr lang="en-US" altLang="zh-CN" sz="1800" dirty="0"/>
                  <a:t>,</a:t>
                </a:r>
                <a:r>
                  <a:rPr lang="en-US" altLang="zh-CN" sz="1800" dirty="0" err="1"/>
                  <a:t>Yp</a:t>
                </a:r>
                <a:r>
                  <a:rPr lang="zh-CN" altLang="zh-CN" sz="1800" dirty="0"/>
                  <a:t>，即</a:t>
                </a:r>
                <a:r>
                  <a:rPr lang="zh-CN" altLang="zh-CN" sz="1800" dirty="0" smtClean="0"/>
                  <a:t>：</a:t>
                </a:r>
                <a:endParaRPr lang="en-US" altLang="zh-CN" sz="1800" dirty="0" smtClean="0"/>
              </a:p>
              <a:p>
                <a:pPr marL="0" indent="0">
                  <a:buNone/>
                </a:pPr>
                <a:endParaRPr lang="en-US" altLang="zh-CN" sz="1800" dirty="0" smtClean="0"/>
              </a:p>
              <a:p>
                <a:pPr marL="0" indent="0">
                  <a:buNone/>
                </a:pPr>
                <a:endParaRPr lang="en-US" altLang="zh-CN" sz="1800" dirty="0" smtClean="0"/>
              </a:p>
              <a:p>
                <a:pPr marL="0" indent="0">
                  <a:buNone/>
                </a:pPr>
                <a:endParaRPr lang="en-US" altLang="zh-CN" sz="1800" dirty="0" smtClean="0"/>
              </a:p>
              <a:p>
                <a:pPr marL="0" indent="0">
                  <a:buNone/>
                </a:pPr>
                <a:endParaRPr lang="en-US" altLang="zh-CN" sz="1800" dirty="0" smtClean="0"/>
              </a:p>
              <a:p>
                <a:pPr marL="0" indent="0">
                  <a:buNone/>
                </a:pPr>
                <a:r>
                  <a:rPr lang="zh-CN" altLang="zh-CN" sz="1800" dirty="0" smtClean="0"/>
                  <a:t>其中系数</a:t>
                </a:r>
                <a14:m>
                  <m:oMath xmlns:m="http://schemas.openxmlformats.org/officeDocument/2006/math">
                    <m:sSub>
                      <m:sSubPr>
                        <m:ctrlPr>
                          <a:rPr lang="en-US" altLang="zh-CN" sz="1800" i="1" smtClean="0">
                            <a:latin typeface="Cambria Math"/>
                          </a:rPr>
                        </m:ctrlPr>
                      </m:sSubPr>
                      <m:e>
                        <m:r>
                          <a:rPr lang="en-US" altLang="zh-CN" sz="1800" b="0" i="1" smtClean="0">
                            <a:latin typeface="Cambria Math"/>
                          </a:rPr>
                          <m:t>𝑙</m:t>
                        </m:r>
                      </m:e>
                      <m:sub>
                        <m:r>
                          <a:rPr lang="en-US" altLang="zh-CN" sz="1800" b="0" i="1" smtClean="0">
                            <a:latin typeface="Cambria Math"/>
                          </a:rPr>
                          <m:t>𝑖</m:t>
                        </m:r>
                      </m:sub>
                    </m:sSub>
                    <m:r>
                      <a:rPr lang="en-US" altLang="zh-CN" sz="1800" b="0" i="1" smtClean="0">
                        <a:latin typeface="Cambria Math"/>
                      </a:rPr>
                      <m:t>=</m:t>
                    </m:r>
                    <m:d>
                      <m:dPr>
                        <m:ctrlPr>
                          <a:rPr lang="en-US" altLang="zh-CN" sz="1800" b="0" i="1" smtClean="0">
                            <a:latin typeface="Cambria Math"/>
                          </a:rPr>
                        </m:ctrlPr>
                      </m:dPr>
                      <m:e>
                        <m:sSub>
                          <m:sSubPr>
                            <m:ctrlPr>
                              <a:rPr lang="en-US" altLang="zh-CN" sz="1800" b="0" i="1" smtClean="0">
                                <a:latin typeface="Cambria Math"/>
                              </a:rPr>
                            </m:ctrlPr>
                          </m:sSubPr>
                          <m:e>
                            <m:r>
                              <a:rPr lang="en-US" altLang="zh-CN" sz="1800" b="0" i="1" smtClean="0">
                                <a:latin typeface="Cambria Math"/>
                              </a:rPr>
                              <m:t>𝑙</m:t>
                            </m:r>
                          </m:e>
                          <m:sub>
                            <m:r>
                              <a:rPr lang="en-US" altLang="zh-CN" sz="1800" b="0" i="1" smtClean="0">
                                <a:latin typeface="Cambria Math"/>
                              </a:rPr>
                              <m:t>𝑖</m:t>
                            </m:r>
                            <m:r>
                              <a:rPr lang="en-US" altLang="zh-CN" sz="1800" b="0" i="1" smtClean="0">
                                <a:latin typeface="Cambria Math"/>
                              </a:rPr>
                              <m:t>1</m:t>
                            </m:r>
                          </m:sub>
                        </m:sSub>
                        <m:r>
                          <a:rPr lang="en-US" altLang="zh-CN" sz="1800" b="0" i="1" smtClean="0">
                            <a:latin typeface="Cambria Math"/>
                          </a:rPr>
                          <m:t>,</m:t>
                        </m:r>
                        <m:sSub>
                          <m:sSubPr>
                            <m:ctrlPr>
                              <a:rPr lang="en-US" altLang="zh-CN" sz="1800" b="0" i="1" smtClean="0">
                                <a:latin typeface="Cambria Math"/>
                              </a:rPr>
                            </m:ctrlPr>
                          </m:sSubPr>
                          <m:e>
                            <m:r>
                              <a:rPr lang="en-US" altLang="zh-CN" sz="1800" b="0" i="1" smtClean="0">
                                <a:latin typeface="Cambria Math"/>
                              </a:rPr>
                              <m:t>𝑙</m:t>
                            </m:r>
                          </m:e>
                          <m:sub>
                            <m:r>
                              <a:rPr lang="en-US" altLang="zh-CN" sz="1800" b="0" i="1" smtClean="0">
                                <a:latin typeface="Cambria Math"/>
                              </a:rPr>
                              <m:t>𝑖</m:t>
                            </m:r>
                            <m:r>
                              <a:rPr lang="en-US" altLang="zh-CN" sz="1800" b="0" i="1" smtClean="0">
                                <a:latin typeface="Cambria Math"/>
                              </a:rPr>
                              <m:t>2</m:t>
                            </m:r>
                          </m:sub>
                        </m:sSub>
                        <m:r>
                          <a:rPr lang="en-US" altLang="zh-CN" sz="1800" b="0" i="1" smtClean="0">
                            <a:latin typeface="Cambria Math"/>
                          </a:rPr>
                          <m:t>,</m:t>
                        </m:r>
                        <m:sSub>
                          <m:sSubPr>
                            <m:ctrlPr>
                              <a:rPr lang="en-US" altLang="zh-CN" sz="1800" b="0" i="1" smtClean="0">
                                <a:latin typeface="Cambria Math"/>
                              </a:rPr>
                            </m:ctrlPr>
                          </m:sSubPr>
                          <m:e>
                            <m:r>
                              <a:rPr lang="en-US" altLang="zh-CN" sz="1800" b="0" i="1" smtClean="0">
                                <a:latin typeface="Cambria Math"/>
                              </a:rPr>
                              <m:t>𝑙</m:t>
                            </m:r>
                          </m:e>
                          <m:sub>
                            <m:r>
                              <a:rPr lang="en-US" altLang="zh-CN" sz="1800" b="0" i="1" smtClean="0">
                                <a:latin typeface="Cambria Math"/>
                              </a:rPr>
                              <m:t>𝑖𝑝</m:t>
                            </m:r>
                          </m:sub>
                        </m:sSub>
                      </m:e>
                    </m:d>
                    <m:d>
                      <m:dPr>
                        <m:ctrlPr>
                          <a:rPr lang="en-US" altLang="zh-CN" sz="1800" b="0" i="1" smtClean="0">
                            <a:latin typeface="Cambria Math"/>
                          </a:rPr>
                        </m:ctrlPr>
                      </m:dPr>
                      <m:e>
                        <m:r>
                          <a:rPr lang="en-US" altLang="zh-CN" sz="1800" b="0" i="1" smtClean="0">
                            <a:latin typeface="Cambria Math"/>
                          </a:rPr>
                          <m:t>𝑖</m:t>
                        </m:r>
                        <m:r>
                          <a:rPr lang="en-US" altLang="zh-CN" sz="1800" b="0" i="1" smtClean="0">
                            <a:latin typeface="Cambria Math"/>
                          </a:rPr>
                          <m:t>=1,2,…,</m:t>
                        </m:r>
                        <m:r>
                          <a:rPr lang="en-US" altLang="zh-CN" sz="1800" b="0" i="1" smtClean="0">
                            <a:latin typeface="Cambria Math"/>
                          </a:rPr>
                          <m:t>𝑝</m:t>
                        </m:r>
                      </m:e>
                    </m:d>
                  </m:oMath>
                </a14:m>
                <a:r>
                  <a:rPr lang="zh-CN" altLang="en-US" sz="1800" dirty="0" smtClean="0"/>
                  <a:t>为常数</a:t>
                </a:r>
                <a:r>
                  <a:rPr lang="zh-CN" altLang="zh-CN" sz="1800" dirty="0"/>
                  <a:t>向量。要求满足以下条件</a:t>
                </a:r>
                <a:r>
                  <a:rPr lang="zh-CN" altLang="zh-CN" sz="1800" dirty="0" smtClean="0"/>
                  <a:t>：</a:t>
                </a:r>
                <a:endParaRPr lang="en-US" altLang="zh-CN" sz="1800" dirty="0" smtClean="0"/>
              </a:p>
              <a:p>
                <a:pPr marL="0" indent="0">
                  <a:buNone/>
                </a:pP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a:p>
              <a:p>
                <a:pPr marL="0" indent="0">
                  <a:buNone/>
                </a:pPr>
                <a:r>
                  <a:rPr lang="zh-CN" altLang="zh-CN" sz="1800" dirty="0" smtClean="0"/>
                  <a:t>则</a:t>
                </a:r>
                <a:r>
                  <a:rPr lang="zh-CN" altLang="zh-CN" sz="1800" dirty="0"/>
                  <a:t>称</a:t>
                </a:r>
                <a:r>
                  <a:rPr lang="en-US" altLang="zh-CN" sz="1800" dirty="0"/>
                  <a:t>Y1</a:t>
                </a:r>
                <a:r>
                  <a:rPr lang="zh-CN" altLang="zh-CN" sz="1800" dirty="0"/>
                  <a:t>为第一主成分，</a:t>
                </a:r>
                <a:r>
                  <a:rPr lang="en-US" altLang="zh-CN" sz="1800" dirty="0"/>
                  <a:t>Y2</a:t>
                </a:r>
                <a:r>
                  <a:rPr lang="zh-CN" altLang="zh-CN" sz="1800" dirty="0"/>
                  <a:t>为第二主成分，依此类推，</a:t>
                </a:r>
                <a:r>
                  <a:rPr lang="en-US" altLang="zh-CN" sz="1800" dirty="0" err="1"/>
                  <a:t>Yp</a:t>
                </a:r>
                <a:r>
                  <a:rPr lang="zh-CN" altLang="zh-CN" sz="1800" dirty="0"/>
                  <a:t>称为第</a:t>
                </a:r>
                <a:r>
                  <a:rPr lang="en-US" altLang="zh-CN" sz="1800" dirty="0"/>
                  <a:t>p</a:t>
                </a:r>
                <a:r>
                  <a:rPr lang="zh-CN" altLang="zh-CN" sz="1800" dirty="0"/>
                  <a:t>个主成分。这里</a:t>
                </a:r>
                <a:r>
                  <a:rPr lang="en-US" altLang="zh-CN" sz="1800" dirty="0"/>
                  <a:t> </a:t>
                </a:r>
                <a:r>
                  <a:rPr lang="zh-CN" altLang="zh-CN" sz="1800" dirty="0" smtClean="0"/>
                  <a:t>称</a:t>
                </a:r>
                <a14:m>
                  <m:oMath xmlns:m="http://schemas.openxmlformats.org/officeDocument/2006/math">
                    <m:sSub>
                      <m:sSubPr>
                        <m:ctrlPr>
                          <a:rPr lang="en-US" altLang="zh-CN" sz="1800" i="1" smtClean="0">
                            <a:latin typeface="Cambria Math"/>
                          </a:rPr>
                        </m:ctrlPr>
                      </m:sSubPr>
                      <m:e>
                        <m:r>
                          <a:rPr lang="en-US" altLang="zh-CN" sz="1800" b="0" i="1" smtClean="0">
                            <a:latin typeface="Cambria Math"/>
                          </a:rPr>
                          <m:t>𝑙</m:t>
                        </m:r>
                      </m:e>
                      <m:sub>
                        <m:r>
                          <a:rPr lang="en-US" altLang="zh-CN" sz="1800" b="0" i="1" smtClean="0">
                            <a:latin typeface="Cambria Math"/>
                          </a:rPr>
                          <m:t>𝑖𝑗</m:t>
                        </m:r>
                      </m:sub>
                    </m:sSub>
                  </m:oMath>
                </a14:m>
                <a:r>
                  <a:rPr lang="zh-CN" altLang="zh-CN" sz="1800" dirty="0" smtClean="0"/>
                  <a:t>为</a:t>
                </a:r>
                <a:r>
                  <a:rPr lang="zh-CN" altLang="zh-CN" sz="1800" dirty="0"/>
                  <a:t>主成分的系数</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91420" y="764704"/>
                <a:ext cx="10601349" cy="5328592"/>
              </a:xfrm>
              <a:blipFill rotWithShape="1">
                <a:blip r:embed="rId1"/>
                <a:stretch>
                  <a:fillRect l="-460" t="-571" r="-518"/>
                </a:stretch>
              </a:blipFill>
            </p:spPr>
            <p:txBody>
              <a:bodyPr/>
              <a:lstStyle/>
              <a:p>
                <a:r>
                  <a:rPr lang="zh-CN" altLang="en-US">
                    <a:noFill/>
                  </a:rPr>
                  <a:t> </a:t>
                </a:r>
                <a:endParaRPr lang="zh-CN" altLang="en-US">
                  <a:noFill/>
                </a:endParaRPr>
              </a:p>
            </p:txBody>
          </p:sp>
        </mc:Fallback>
      </mc:AlternateContent>
      <p:sp>
        <p:nvSpPr>
          <p:cNvPr id="4" name="TextBox 3"/>
          <p:cNvSpPr txBox="1"/>
          <p:nvPr/>
        </p:nvSpPr>
        <p:spPr>
          <a:xfrm>
            <a:off x="104778" y="128237"/>
            <a:ext cx="1313083" cy="369332"/>
          </a:xfrm>
          <a:prstGeom prst="rect">
            <a:avLst/>
          </a:prstGeom>
          <a:noFill/>
        </p:spPr>
        <p:txBody>
          <a:bodyPr wrap="square" rtlCol="0">
            <a:spAutoFit/>
          </a:bodyPr>
          <a:lstStyle/>
          <a:p>
            <a:r>
              <a:rPr lang="en-US" altLang="zh-CN" dirty="0" smtClean="0">
                <a:solidFill>
                  <a:schemeClr val="accent2"/>
                </a:solidFill>
              </a:rPr>
              <a:t>Part  5.2.3</a:t>
            </a:r>
            <a:endParaRPr lang="zh-CN" altLang="en-US" dirty="0">
              <a:solidFill>
                <a:schemeClr val="accent2"/>
              </a:solidFill>
            </a:endParaRPr>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3644" y="2420888"/>
            <a:ext cx="3031902" cy="1324160"/>
          </a:xfrm>
          <a:prstGeom prst="rect">
            <a:avLst/>
          </a:prstGeom>
        </p:spPr>
      </p:pic>
      <p:pic>
        <p:nvPicPr>
          <p:cNvPr id="1043"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8846" y="4107333"/>
            <a:ext cx="3086484"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7861" y="116632"/>
            <a:ext cx="9233196" cy="432717"/>
          </a:xfrm>
        </p:spPr>
        <p:txBody>
          <a:bodyPr/>
          <a:lstStyle/>
          <a:p>
            <a:br>
              <a:rPr lang="en-US" altLang="zh-CN" b="1" dirty="0" smtClean="0"/>
            </a:br>
            <a:r>
              <a:rPr lang="en-US" altLang="zh-CN" b="1" dirty="0" smtClean="0">
                <a:solidFill>
                  <a:schemeClr val="accent2"/>
                </a:solidFill>
              </a:rPr>
              <a:t>3</a:t>
            </a:r>
            <a:r>
              <a:rPr lang="en-US" altLang="zh-CN" b="1" dirty="0">
                <a:solidFill>
                  <a:schemeClr val="accent2"/>
                </a:solidFill>
              </a:rPr>
              <a:t>. </a:t>
            </a:r>
            <a:r>
              <a:rPr lang="zh-CN" altLang="zh-CN" b="1" dirty="0">
                <a:solidFill>
                  <a:schemeClr val="accent2"/>
                </a:solidFill>
              </a:rPr>
              <a:t>主成分分析的性质与定理</a:t>
            </a:r>
            <a:br>
              <a:rPr lang="zh-CN" altLang="zh-CN" dirty="0"/>
            </a:b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25625" y="908721"/>
                <a:ext cx="10601349" cy="5217444"/>
              </a:xfrm>
            </p:spPr>
            <p:txBody>
              <a:bodyPr/>
              <a:lstStyle/>
              <a:p>
                <a:endParaRPr lang="en-US" altLang="zh-CN" dirty="0" smtClean="0"/>
              </a:p>
              <a:p>
                <a:r>
                  <a:rPr lang="zh-CN" altLang="zh-CN" dirty="0" smtClean="0"/>
                  <a:t>定理</a:t>
                </a:r>
                <a:r>
                  <a:rPr lang="en-US" altLang="zh-CN" dirty="0"/>
                  <a:t>1  </a:t>
                </a:r>
                <a:r>
                  <a:rPr lang="zh-CN" altLang="en-US" dirty="0" smtClean="0"/>
                  <a:t>：</a:t>
                </a:r>
                <a:r>
                  <a:rPr lang="zh-CN" altLang="zh-CN" dirty="0" smtClean="0"/>
                  <a:t>设</a:t>
                </a:r>
                <a:r>
                  <a:rPr lang="en-US" altLang="zh-CN" dirty="0"/>
                  <a:t>p</a:t>
                </a:r>
                <a:r>
                  <a:rPr lang="zh-CN" altLang="zh-CN" dirty="0"/>
                  <a:t>维随机向量</a:t>
                </a:r>
                <a:r>
                  <a:rPr lang="en-US" altLang="zh-CN" dirty="0"/>
                  <a:t>X</a:t>
                </a:r>
                <a:r>
                  <a:rPr lang="zh-CN" altLang="zh-CN" dirty="0"/>
                  <a:t>的协方差矩阵</a:t>
                </a:r>
                <a:r>
                  <a:rPr lang="en-US" altLang="zh-CN" dirty="0"/>
                  <a:t> </a:t>
                </a:r>
                <a:r>
                  <a:rPr lang="zh-CN" altLang="zh-CN" dirty="0"/>
                  <a:t>的特征值满足</a:t>
                </a:r>
                <a:r>
                  <a:rPr lang="en-US" altLang="zh-CN" dirty="0"/>
                  <a:t> </a:t>
                </a:r>
                <a14:m>
                  <m:oMath xmlns:m="http://schemas.openxmlformats.org/officeDocument/2006/math">
                    <m:sSub>
                      <m:sSubPr>
                        <m:ctrlPr>
                          <a:rPr lang="en-US" altLang="zh-CN" i="1" smtClean="0">
                            <a:latin typeface="Cambria Math"/>
                          </a:rPr>
                        </m:ctrlPr>
                      </m:sSubPr>
                      <m:e>
                        <m:r>
                          <a:rPr lang="zh-CN" altLang="en-US" i="1" smtClean="0">
                            <a:latin typeface="Cambria Math"/>
                          </a:rPr>
                          <m:t>𝜆</m:t>
                        </m:r>
                      </m:e>
                      <m:sub>
                        <m:r>
                          <a:rPr lang="en-US" altLang="zh-CN" b="0" i="1" smtClean="0">
                            <a:latin typeface="Cambria Math"/>
                          </a:rPr>
                          <m:t>1</m:t>
                        </m:r>
                      </m:sub>
                    </m:sSub>
                    <m:r>
                      <a:rPr lang="en-US" altLang="zh-CN" i="1" smtClean="0">
                        <a:latin typeface="Cambria Math"/>
                        <a:ea typeface="Cambria Math"/>
                      </a:rPr>
                      <m:t>≥</m:t>
                    </m:r>
                    <m:sSub>
                      <m:sSubPr>
                        <m:ctrlPr>
                          <a:rPr lang="en-US" altLang="zh-CN" i="1" smtClean="0">
                            <a:latin typeface="Cambria Math"/>
                            <a:ea typeface="Cambria Math"/>
                          </a:rPr>
                        </m:ctrlPr>
                      </m:sSubPr>
                      <m:e>
                        <m:r>
                          <a:rPr lang="zh-CN" altLang="en-US" i="1" smtClean="0">
                            <a:latin typeface="Cambria Math"/>
                            <a:ea typeface="Cambria Math"/>
                          </a:rPr>
                          <m:t>𝜆</m:t>
                        </m:r>
                      </m:e>
                      <m:sub>
                        <m:r>
                          <a:rPr lang="en-US" altLang="zh-CN" b="0" i="1" smtClean="0">
                            <a:latin typeface="Cambria Math"/>
                            <a:ea typeface="Cambria Math"/>
                          </a:rPr>
                          <m:t>2</m:t>
                        </m:r>
                      </m:sub>
                    </m:sSub>
                    <m:r>
                      <a:rPr lang="en-US" altLang="zh-CN" i="1" smtClean="0">
                        <a:latin typeface="Cambria Math"/>
                        <a:ea typeface="Cambria Math"/>
                      </a:rPr>
                      <m:t>≥</m:t>
                    </m:r>
                    <m:r>
                      <a:rPr lang="en-US" altLang="zh-CN" b="0" i="1" smtClean="0">
                        <a:latin typeface="Cambria Math"/>
                        <a:ea typeface="Cambria Math"/>
                      </a:rPr>
                      <m:t>…≥</m:t>
                    </m:r>
                    <m:sSub>
                      <m:sSubPr>
                        <m:ctrlPr>
                          <a:rPr lang="en-US" altLang="zh-CN" i="1" smtClean="0">
                            <a:latin typeface="Cambria Math"/>
                            <a:ea typeface="Cambria Math"/>
                          </a:rPr>
                        </m:ctrlPr>
                      </m:sSubPr>
                      <m:e>
                        <m:r>
                          <a:rPr lang="zh-CN" altLang="en-US" i="1" smtClean="0">
                            <a:latin typeface="Cambria Math"/>
                            <a:ea typeface="Cambria Math"/>
                          </a:rPr>
                          <m:t>𝜆</m:t>
                        </m:r>
                      </m:e>
                      <m:sub>
                        <m:r>
                          <a:rPr lang="en-US" altLang="zh-CN" b="0" i="1" smtClean="0">
                            <a:latin typeface="Cambria Math"/>
                            <a:ea typeface="Cambria Math"/>
                          </a:rPr>
                          <m:t>𝑝</m:t>
                        </m:r>
                      </m:sub>
                    </m:sSub>
                  </m:oMath>
                </a14:m>
                <a:r>
                  <a:rPr lang="zh-CN" altLang="zh-CN" dirty="0" smtClean="0"/>
                  <a:t>，</a:t>
                </a:r>
                <a:r>
                  <a:rPr lang="zh-CN" altLang="zh-CN" dirty="0"/>
                  <a:t>相应的单位正交特征向量为</a:t>
                </a:r>
                <a:r>
                  <a:rPr lang="en-US" altLang="zh-CN" dirty="0"/>
                  <a:t> </a:t>
                </a:r>
                <a14:m>
                  <m:oMath xmlns:m="http://schemas.openxmlformats.org/officeDocument/2006/math">
                    <m:sSub>
                      <m:sSubPr>
                        <m:ctrlPr>
                          <a:rPr lang="en-US" altLang="zh-CN" i="1" smtClean="0">
                            <a:latin typeface="Cambria Math"/>
                          </a:rPr>
                        </m:ctrlPr>
                      </m:sSubPr>
                      <m:e>
                        <m:r>
                          <a:rPr lang="en-US" altLang="zh-CN" b="0" i="1" smtClean="0">
                            <a:latin typeface="Cambria Math"/>
                          </a:rPr>
                          <m:t>𝑒</m:t>
                        </m:r>
                      </m:e>
                      <m:sub>
                        <m:r>
                          <a:rPr lang="en-US" altLang="zh-CN" b="0" i="1" smtClean="0">
                            <a:latin typeface="Cambria Math"/>
                          </a:rPr>
                          <m:t>1</m:t>
                        </m:r>
                      </m:sub>
                    </m:sSub>
                    <m:r>
                      <a:rPr lang="en-US" altLang="zh-CN" b="0" i="1" smtClean="0">
                        <a:latin typeface="Cambria Math"/>
                      </a:rPr>
                      <m:t>,</m:t>
                    </m:r>
                    <m:sSub>
                      <m:sSubPr>
                        <m:ctrlPr>
                          <a:rPr lang="en-US" altLang="zh-CN" i="1" smtClean="0">
                            <a:latin typeface="Cambria Math"/>
                          </a:rPr>
                        </m:ctrlPr>
                      </m:sSubPr>
                      <m:e>
                        <m:r>
                          <a:rPr lang="en-US" altLang="zh-CN" b="0" i="1" smtClean="0">
                            <a:latin typeface="Cambria Math"/>
                          </a:rPr>
                          <m:t>𝑒</m:t>
                        </m:r>
                      </m:e>
                      <m:sub>
                        <m:r>
                          <a:rPr lang="en-US" altLang="zh-CN" b="0" i="1" smtClean="0">
                            <a:latin typeface="Cambria Math"/>
                          </a:rPr>
                          <m:t>2</m:t>
                        </m:r>
                      </m:sub>
                    </m:sSub>
                    <m:r>
                      <a:rPr lang="en-US" altLang="zh-CN" b="0" i="1" smtClean="0">
                        <a:latin typeface="Cambria Math"/>
                      </a:rPr>
                      <m:t>,…,</m:t>
                    </m:r>
                    <m:sSub>
                      <m:sSubPr>
                        <m:ctrlPr>
                          <a:rPr lang="en-US" altLang="zh-CN" i="1" smtClean="0">
                            <a:latin typeface="Cambria Math"/>
                          </a:rPr>
                        </m:ctrlPr>
                      </m:sSubPr>
                      <m:e>
                        <m:r>
                          <a:rPr lang="en-US" altLang="zh-CN" b="0" i="1" smtClean="0">
                            <a:latin typeface="Cambria Math"/>
                          </a:rPr>
                          <m:t>𝑒</m:t>
                        </m:r>
                      </m:e>
                      <m:sub>
                        <m:r>
                          <a:rPr lang="en-US" altLang="zh-CN" b="0" i="1" smtClean="0">
                            <a:latin typeface="Cambria Math"/>
                          </a:rPr>
                          <m:t>𝑝</m:t>
                        </m:r>
                      </m:sub>
                    </m:sSub>
                  </m:oMath>
                </a14:m>
                <a:r>
                  <a:rPr lang="zh-CN" altLang="zh-CN" dirty="0" smtClean="0"/>
                  <a:t>，</a:t>
                </a:r>
                <a:r>
                  <a:rPr lang="zh-CN" altLang="zh-CN" dirty="0"/>
                  <a:t>则</a:t>
                </a:r>
                <a:r>
                  <a:rPr lang="en-US" altLang="zh-CN" dirty="0"/>
                  <a:t>X</a:t>
                </a:r>
                <a:r>
                  <a:rPr lang="zh-CN" altLang="zh-CN" dirty="0"/>
                  <a:t>的第</a:t>
                </a:r>
                <a:r>
                  <a:rPr lang="en-US" altLang="zh-CN" dirty="0"/>
                  <a:t>i</a:t>
                </a:r>
                <a:r>
                  <a:rPr lang="zh-CN" altLang="zh-CN" dirty="0"/>
                  <a:t>个主成分为</a:t>
                </a:r>
                <a:r>
                  <a:rPr lang="zh-CN" altLang="zh-CN" dirty="0" smtClean="0"/>
                  <a:t>：</a:t>
                </a:r>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smtClean="0"/>
              </a:p>
              <a:p>
                <a:r>
                  <a:rPr lang="zh-CN" altLang="zh-CN" dirty="0" smtClean="0"/>
                  <a:t>定理</a:t>
                </a:r>
                <a:r>
                  <a:rPr lang="zh-CN" altLang="zh-CN" dirty="0"/>
                  <a:t>表明：求</a:t>
                </a:r>
                <a:r>
                  <a:rPr lang="en-US" altLang="zh-CN" dirty="0"/>
                  <a:t>X</a:t>
                </a:r>
                <a:r>
                  <a:rPr lang="zh-CN" altLang="zh-CN" dirty="0"/>
                  <a:t>的主成分等价于求它的协方差矩阵的所有特征值及相应的正交单位化特征向量</a:t>
                </a:r>
                <a:r>
                  <a:rPr lang="en-US" altLang="zh-CN" dirty="0"/>
                  <a:t>.</a:t>
                </a:r>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25625" y="908721"/>
                <a:ext cx="10601349" cy="5217444"/>
              </a:xfrm>
              <a:blipFill rotWithShape="1">
                <a:blip r:embed="rId1"/>
                <a:stretch>
                  <a:fillRect l="-460" r="-575"/>
                </a:stretch>
              </a:blipFill>
            </p:spPr>
            <p:txBody>
              <a:bodyPr/>
              <a:lstStyle/>
              <a:p>
                <a:r>
                  <a:rPr lang="zh-CN" altLang="en-US">
                    <a:noFill/>
                  </a:rPr>
                  <a:t> </a:t>
                </a:r>
                <a:endParaRPr lang="zh-CN" altLang="en-US">
                  <a:noFill/>
                </a:endParaRPr>
              </a:p>
            </p:txBody>
          </p:sp>
        </mc:Fallback>
      </mc:AlternateContent>
      <p:sp>
        <p:nvSpPr>
          <p:cNvPr id="4" name="TextBox 3"/>
          <p:cNvSpPr txBox="1"/>
          <p:nvPr/>
        </p:nvSpPr>
        <p:spPr>
          <a:xfrm>
            <a:off x="49709" y="116632"/>
            <a:ext cx="1224136" cy="369332"/>
          </a:xfrm>
          <a:prstGeom prst="rect">
            <a:avLst/>
          </a:prstGeom>
          <a:noFill/>
        </p:spPr>
        <p:txBody>
          <a:bodyPr wrap="square" rtlCol="0">
            <a:spAutoFit/>
          </a:bodyPr>
          <a:lstStyle/>
          <a:p>
            <a:r>
              <a:rPr lang="en-US" altLang="zh-CN" dirty="0" smtClean="0">
                <a:solidFill>
                  <a:schemeClr val="accent2"/>
                </a:solidFill>
              </a:rPr>
              <a:t>Part 5.2.3</a:t>
            </a:r>
            <a:endParaRPr lang="zh-CN" altLang="en-US" dirty="0">
              <a:solidFill>
                <a:schemeClr val="accent2"/>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6173" y="2060848"/>
            <a:ext cx="332422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7861" y="0"/>
            <a:ext cx="9865096" cy="635000"/>
          </a:xfrm>
        </p:spPr>
        <p:txBody>
          <a:bodyPr/>
          <a:lstStyle/>
          <a:p>
            <a:br>
              <a:rPr lang="en-US" altLang="zh-CN" b="1" dirty="0" smtClean="0"/>
            </a:br>
            <a:r>
              <a:rPr lang="en-US" altLang="zh-CN" b="1" dirty="0" smtClean="0">
                <a:solidFill>
                  <a:schemeClr val="accent2"/>
                </a:solidFill>
              </a:rPr>
              <a:t>3</a:t>
            </a:r>
            <a:r>
              <a:rPr lang="en-US" altLang="zh-CN" b="1" dirty="0">
                <a:solidFill>
                  <a:schemeClr val="accent2"/>
                </a:solidFill>
              </a:rPr>
              <a:t>. </a:t>
            </a:r>
            <a:r>
              <a:rPr lang="zh-CN" altLang="zh-CN" b="1" dirty="0">
                <a:solidFill>
                  <a:schemeClr val="accent2"/>
                </a:solidFill>
              </a:rPr>
              <a:t>主成分分析的性质与定理</a:t>
            </a:r>
            <a:br>
              <a:rPr lang="zh-CN" altLang="zh-CN" dirty="0"/>
            </a:b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25625" y="908720"/>
                <a:ext cx="10601349" cy="5256584"/>
              </a:xfrm>
            </p:spPr>
            <p:txBody>
              <a:bodyPr/>
              <a:lstStyle/>
              <a:p>
                <a:r>
                  <a:rPr lang="zh-CN" altLang="en-US" dirty="0" smtClean="0"/>
                  <a:t>推论</a:t>
                </a:r>
                <a:r>
                  <a:rPr lang="en-US" altLang="zh-CN" dirty="0" smtClean="0"/>
                  <a:t>1</a:t>
                </a:r>
                <a:r>
                  <a:rPr lang="zh-CN" altLang="en-US" dirty="0" smtClean="0"/>
                  <a:t>：若记</a:t>
                </a:r>
                <a14:m>
                  <m:oMath xmlns:m="http://schemas.openxmlformats.org/officeDocument/2006/math">
                    <m:r>
                      <m:rPr>
                        <m:sty m:val="p"/>
                      </m:rPr>
                      <a:rPr lang="en-US" altLang="zh-CN" dirty="0">
                        <a:latin typeface="Cambria Math"/>
                      </a:rPr>
                      <m:t>Y</m:t>
                    </m:r>
                    <m:r>
                      <a:rPr lang="en-US" altLang="zh-CN" b="0" i="1" dirty="0" smtClean="0">
                        <a:latin typeface="Cambria Math"/>
                      </a:rPr>
                      <m:t>=</m:t>
                    </m:r>
                    <m:r>
                      <a:rPr lang="zh-CN" altLang="en-US" i="1" dirty="0">
                        <a:latin typeface="Cambria Math"/>
                      </a:rPr>
                      <m:t>（</m:t>
                    </m:r>
                    <m:sSub>
                      <m:sSubPr>
                        <m:ctrlPr>
                          <a:rPr lang="en-US" altLang="zh-CN" i="1" dirty="0" smtClean="0">
                            <a:latin typeface="Cambria Math"/>
                          </a:rPr>
                        </m:ctrlPr>
                      </m:sSubPr>
                      <m:e>
                        <m:r>
                          <a:rPr lang="en-US" altLang="zh-CN" b="0" i="1" dirty="0" smtClean="0">
                            <a:latin typeface="Cambria Math"/>
                          </a:rPr>
                          <m:t>𝑌</m:t>
                        </m:r>
                      </m:e>
                      <m:sub>
                        <m:r>
                          <a:rPr lang="en-US" altLang="zh-CN" b="0" i="1" dirty="0" smtClean="0">
                            <a:latin typeface="Cambria Math"/>
                          </a:rPr>
                          <m:t>1</m:t>
                        </m:r>
                      </m:sub>
                    </m:sSub>
                    <m:r>
                      <a:rPr lang="en-US" altLang="zh-CN" b="0" i="1" dirty="0" smtClean="0">
                        <a:latin typeface="Cambria Math"/>
                      </a:rPr>
                      <m:t>,</m:t>
                    </m:r>
                    <m:sSub>
                      <m:sSubPr>
                        <m:ctrlPr>
                          <a:rPr lang="en-US" altLang="zh-CN" i="1" dirty="0" smtClean="0">
                            <a:latin typeface="Cambria Math"/>
                          </a:rPr>
                        </m:ctrlPr>
                      </m:sSubPr>
                      <m:e>
                        <m:r>
                          <a:rPr lang="en-US" altLang="zh-CN" b="0" i="1" dirty="0" smtClean="0">
                            <a:latin typeface="Cambria Math"/>
                          </a:rPr>
                          <m:t>𝑌</m:t>
                        </m:r>
                      </m:e>
                      <m:sub>
                        <m:r>
                          <a:rPr lang="en-US" altLang="zh-CN" b="0" i="1" dirty="0" smtClean="0">
                            <a:latin typeface="Cambria Math"/>
                          </a:rPr>
                          <m:t>2</m:t>
                        </m:r>
                      </m:sub>
                    </m:sSub>
                    <m:r>
                      <a:rPr lang="en-US" altLang="zh-CN" b="0" i="1" dirty="0" smtClean="0">
                        <a:latin typeface="Cambria Math"/>
                      </a:rPr>
                      <m:t>,…,</m:t>
                    </m:r>
                    <m:sSub>
                      <m:sSubPr>
                        <m:ctrlPr>
                          <a:rPr lang="en-US" altLang="zh-CN" i="1" dirty="0" smtClean="0">
                            <a:latin typeface="Cambria Math"/>
                          </a:rPr>
                        </m:ctrlPr>
                      </m:sSubPr>
                      <m:e>
                        <m:r>
                          <a:rPr lang="en-US" altLang="zh-CN" b="0" i="1" dirty="0" smtClean="0">
                            <a:latin typeface="Cambria Math"/>
                          </a:rPr>
                          <m:t>𝑌</m:t>
                        </m:r>
                      </m:e>
                      <m:sub>
                        <m:r>
                          <a:rPr lang="en-US" altLang="zh-CN" b="0" i="1" dirty="0" smtClean="0">
                            <a:latin typeface="Cambria Math"/>
                          </a:rPr>
                          <m:t>𝑝</m:t>
                        </m:r>
                      </m:sub>
                    </m:sSub>
                    <m:sSup>
                      <m:sSupPr>
                        <m:ctrlPr>
                          <a:rPr lang="en-US" altLang="zh-CN" i="1" dirty="0" smtClean="0">
                            <a:latin typeface="Cambria Math"/>
                          </a:rPr>
                        </m:ctrlPr>
                      </m:sSupPr>
                      <m:e>
                        <m:r>
                          <a:rPr lang="en-US" altLang="zh-CN" b="0" i="1" dirty="0" smtClean="0">
                            <a:latin typeface="Cambria Math"/>
                          </a:rPr>
                          <m:t>)</m:t>
                        </m:r>
                      </m:e>
                      <m:sup>
                        <m:r>
                          <a:rPr lang="en-US" altLang="zh-CN" b="0" i="1" dirty="0" smtClean="0">
                            <a:latin typeface="Cambria Math"/>
                          </a:rPr>
                          <m:t>𝑇</m:t>
                        </m:r>
                      </m:sup>
                    </m:sSup>
                  </m:oMath>
                </a14:m>
                <a:r>
                  <a:rPr lang="zh-CN" altLang="en-US" dirty="0" smtClean="0"/>
                  <a:t>为主成分向量，矩阵</a:t>
                </a:r>
                <a14:m>
                  <m:oMath xmlns:m="http://schemas.openxmlformats.org/officeDocument/2006/math">
                    <m:r>
                      <a:rPr lang="en-US" altLang="zh-CN" b="0" i="1" smtClean="0">
                        <a:latin typeface="Cambria Math"/>
                      </a:rPr>
                      <m:t>𝑃</m:t>
                    </m:r>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𝑒</m:t>
                        </m:r>
                      </m:e>
                      <m:sub>
                        <m:r>
                          <a:rPr lang="en-US" altLang="zh-CN" b="0" i="1" smtClean="0">
                            <a:latin typeface="Cambria Math"/>
                          </a:rPr>
                          <m:t>1</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𝑒</m:t>
                        </m:r>
                      </m:e>
                      <m:sub>
                        <m:r>
                          <a:rPr lang="en-US" altLang="zh-CN" b="0" i="1" smtClean="0">
                            <a:latin typeface="Cambria Math"/>
                          </a:rPr>
                          <m:t>2</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𝑒</m:t>
                        </m:r>
                      </m:e>
                      <m:sub>
                        <m:r>
                          <a:rPr lang="en-US" altLang="zh-CN" b="0" i="1" smtClean="0">
                            <a:latin typeface="Cambria Math"/>
                          </a:rPr>
                          <m:t>𝑝</m:t>
                        </m:r>
                      </m:sub>
                    </m:sSub>
                    <m:r>
                      <a:rPr lang="en-US" altLang="zh-CN" b="0" i="1" smtClean="0">
                        <a:latin typeface="Cambria Math"/>
                      </a:rPr>
                      <m:t>)</m:t>
                    </m:r>
                  </m:oMath>
                </a14:m>
                <a:r>
                  <a:rPr lang="en-US" altLang="zh-CN" dirty="0" smtClean="0"/>
                  <a:t>,</a:t>
                </a:r>
              </a:p>
              <a:p>
                <a:pPr marL="0" indent="0">
                  <a:buNone/>
                </a:pPr>
                <a:r>
                  <a:rPr lang="zh-CN" altLang="en-US" dirty="0" smtClean="0"/>
                  <a:t>则</a:t>
                </a:r>
                <a14:m>
                  <m:oMath xmlns:m="http://schemas.openxmlformats.org/officeDocument/2006/math">
                    <m:r>
                      <m:rPr>
                        <m:sty m:val="p"/>
                      </m:rPr>
                      <a:rPr lang="en-US" altLang="zh-CN" dirty="0">
                        <a:latin typeface="Cambria Math"/>
                      </a:rPr>
                      <m:t>Y</m:t>
                    </m:r>
                    <m:r>
                      <a:rPr lang="en-US" altLang="zh-CN" b="0" i="1" dirty="0" smtClean="0">
                        <a:latin typeface="Cambria Math"/>
                      </a:rPr>
                      <m:t>=</m:t>
                    </m:r>
                    <m:sSup>
                      <m:sSupPr>
                        <m:ctrlPr>
                          <a:rPr lang="en-US" altLang="zh-CN" b="0" i="1" dirty="0" smtClean="0">
                            <a:latin typeface="Cambria Math"/>
                          </a:rPr>
                        </m:ctrlPr>
                      </m:sSupPr>
                      <m:e>
                        <m:r>
                          <a:rPr lang="en-US" altLang="zh-CN" b="0" i="1" dirty="0" smtClean="0">
                            <a:latin typeface="Cambria Math"/>
                          </a:rPr>
                          <m:t>𝑃</m:t>
                        </m:r>
                      </m:e>
                      <m:sup>
                        <m:r>
                          <a:rPr lang="en-US" altLang="zh-CN" b="0" i="1" dirty="0" smtClean="0">
                            <a:latin typeface="Cambria Math"/>
                          </a:rPr>
                          <m:t>𝑇</m:t>
                        </m:r>
                      </m:sup>
                    </m:sSup>
                    <m:r>
                      <a:rPr lang="en-US" altLang="zh-CN" b="0" i="1" dirty="0" smtClean="0">
                        <a:latin typeface="Cambria Math"/>
                      </a:rPr>
                      <m:t>𝑋</m:t>
                    </m:r>
                  </m:oMath>
                </a14:m>
                <a:r>
                  <a:rPr lang="en-US" altLang="zh-CN" dirty="0" smtClean="0"/>
                  <a:t>,</a:t>
                </a:r>
                <a:r>
                  <a:rPr lang="zh-CN" altLang="en-US" dirty="0" smtClean="0"/>
                  <a:t>且</a:t>
                </a:r>
                <a:r>
                  <a:rPr lang="en-US" altLang="zh-CN" dirty="0" smtClean="0"/>
                  <a:t>Y</a:t>
                </a:r>
                <a:r>
                  <a:rPr lang="zh-CN" altLang="en-US" dirty="0" smtClean="0"/>
                  <a:t>的协方差矩阵为：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nary>
                            <m:naryPr>
                              <m:chr m:val="∑"/>
                              <m:limLoc m:val="subSup"/>
                              <m:supHide m:val="on"/>
                              <m:ctrlPr>
                                <a:rPr lang="en-US" altLang="zh-CN" i="1" smtClean="0">
                                  <a:latin typeface="Cambria Math"/>
                                </a:rPr>
                              </m:ctrlPr>
                            </m:naryPr>
                            <m:sub>
                              <m:r>
                                <m:rPr>
                                  <m:brk m:alnAt="9"/>
                                </m:rPr>
                                <a:rPr lang="en-US" altLang="zh-CN" b="0" i="1" smtClean="0">
                                  <a:latin typeface="Cambria Math"/>
                                </a:rPr>
                                <m:t>𝑌</m:t>
                              </m:r>
                            </m:sub>
                            <m:sup/>
                            <m:e>
                              <m:r>
                                <a:rPr lang="en-US" altLang="zh-CN" b="0" i="1" smtClean="0">
                                  <a:latin typeface="Cambria Math"/>
                                </a:rPr>
                                <m:t>=</m:t>
                              </m:r>
                              <m:sSubSup>
                                <m:sSubSupPr>
                                  <m:ctrlPr>
                                    <a:rPr lang="en-US" altLang="zh-CN" b="0" i="1" smtClean="0">
                                      <a:latin typeface="Cambria Math"/>
                                    </a:rPr>
                                  </m:ctrlPr>
                                </m:sSubSupPr>
                                <m:e>
                                  <m:r>
                                    <a:rPr lang="en-US" altLang="zh-CN" b="0" i="1" smtClean="0">
                                      <a:latin typeface="Cambria Math"/>
                                    </a:rPr>
                                    <m:t>𝑃</m:t>
                                  </m:r>
                                </m:e>
                                <m:sub/>
                                <m:sup>
                                  <m:r>
                                    <a:rPr lang="en-US" altLang="zh-CN" b="0" i="1" smtClean="0">
                                      <a:latin typeface="Cambria Math"/>
                                    </a:rPr>
                                    <m:t>𝑇</m:t>
                                  </m:r>
                                </m:sup>
                              </m:sSubSup>
                              <m:nary>
                                <m:naryPr>
                                  <m:chr m:val="∑"/>
                                  <m:subHide m:val="on"/>
                                  <m:supHide m:val="on"/>
                                  <m:ctrlPr>
                                    <a:rPr lang="en-US" altLang="zh-CN" b="0" i="1" smtClean="0">
                                      <a:latin typeface="Cambria Math"/>
                                    </a:rPr>
                                  </m:ctrlPr>
                                </m:naryPr>
                                <m:sub/>
                                <m:sup/>
                                <m:e>
                                  <m:r>
                                    <a:rPr lang="en-US" altLang="zh-CN" b="0" i="1" smtClean="0">
                                      <a:latin typeface="Cambria Math"/>
                                    </a:rPr>
                                    <m:t>𝑃</m:t>
                                  </m:r>
                                </m:e>
                              </m:nary>
                            </m:e>
                          </m:nary>
                          <m:r>
                            <a:rPr lang="en-US" altLang="zh-CN" b="0" i="1" smtClean="0">
                              <a:latin typeface="Cambria Math"/>
                            </a:rPr>
                            <m:t>=</m:t>
                          </m:r>
                          <m:r>
                            <m:rPr>
                              <m:sty m:val="p"/>
                            </m:rPr>
                            <a:rPr lang="el-GR" altLang="zh-CN" b="0" i="1" smtClean="0">
                              <a:latin typeface="Cambria Math"/>
                              <a:ea typeface="Cambria Math"/>
                            </a:rPr>
                            <m:t>Λ</m:t>
                          </m:r>
                          <m:r>
                            <a:rPr lang="en-US" altLang="zh-CN" b="0" i="1" smtClean="0">
                              <a:latin typeface="Cambria Math"/>
                              <a:ea typeface="Cambria Math"/>
                            </a:rPr>
                            <m:t>=</m:t>
                          </m:r>
                          <m:r>
                            <a:rPr lang="en-US" altLang="zh-CN" b="0" i="1" smtClean="0">
                              <a:latin typeface="Cambria Math"/>
                              <a:ea typeface="Cambria Math"/>
                            </a:rPr>
                            <m:t>𝐷</m:t>
                          </m:r>
                        </m:e>
                        <m:sub>
                          <m:r>
                            <m:rPr>
                              <m:sty m:val="p"/>
                            </m:rPr>
                            <a:rPr lang="en-US" altLang="zh-CN" i="1">
                              <a:latin typeface="Cambria Math"/>
                            </a:rPr>
                            <m:t>i</m:t>
                          </m:r>
                          <m:r>
                            <a:rPr lang="en-US" altLang="zh-CN" b="0" i="1" smtClean="0">
                              <a:latin typeface="Cambria Math"/>
                            </a:rPr>
                            <m:t>𝑎𝑔</m:t>
                          </m:r>
                        </m:sub>
                      </m:sSub>
                      <m:d>
                        <m:dPr>
                          <m:ctrlPr>
                            <a:rPr lang="en-US" altLang="zh-CN" b="0" i="1" smtClean="0">
                              <a:latin typeface="Cambria Math"/>
                            </a:rPr>
                          </m:ctrlPr>
                        </m:dPr>
                        <m:e>
                          <m:sSub>
                            <m:sSubPr>
                              <m:ctrlPr>
                                <a:rPr lang="en-US" altLang="zh-CN" b="0" i="1" smtClean="0">
                                  <a:latin typeface="Cambria Math"/>
                                </a:rPr>
                              </m:ctrlPr>
                            </m:sSubPr>
                            <m:e>
                              <m:r>
                                <a:rPr lang="zh-CN" altLang="en-US" b="0" i="1" smtClean="0">
                                  <a:latin typeface="Cambria Math"/>
                                </a:rPr>
                                <m:t>𝜆</m:t>
                              </m:r>
                            </m:e>
                            <m:sub>
                              <m:r>
                                <a:rPr lang="en-US" altLang="zh-CN" b="0" i="1" smtClean="0">
                                  <a:latin typeface="Cambria Math"/>
                                </a:rPr>
                                <m:t>1</m:t>
                              </m:r>
                            </m:sub>
                          </m:sSub>
                          <m:r>
                            <a:rPr lang="en-US" altLang="zh-CN" b="0" i="1" smtClean="0">
                              <a:latin typeface="Cambria Math"/>
                            </a:rPr>
                            <m:t>,</m:t>
                          </m:r>
                          <m:sSub>
                            <m:sSubPr>
                              <m:ctrlPr>
                                <a:rPr lang="en-US" altLang="zh-CN" b="0" i="1" smtClean="0">
                                  <a:latin typeface="Cambria Math"/>
                                </a:rPr>
                              </m:ctrlPr>
                            </m:sSubPr>
                            <m:e>
                              <m:r>
                                <a:rPr lang="zh-CN" altLang="en-US" b="0" i="1" smtClean="0">
                                  <a:latin typeface="Cambria Math"/>
                                </a:rPr>
                                <m:t>𝜆</m:t>
                              </m:r>
                            </m:e>
                            <m:sub>
                              <m:r>
                                <a:rPr lang="en-US" altLang="zh-CN" b="0" i="1" smtClean="0">
                                  <a:latin typeface="Cambria Math"/>
                                </a:rPr>
                                <m:t>2</m:t>
                              </m:r>
                            </m:sub>
                          </m:sSub>
                          <m:r>
                            <a:rPr lang="en-US" altLang="zh-CN" b="0" i="1" smtClean="0">
                              <a:latin typeface="Cambria Math"/>
                            </a:rPr>
                            <m:t>,…,</m:t>
                          </m:r>
                          <m:sSub>
                            <m:sSubPr>
                              <m:ctrlPr>
                                <a:rPr lang="en-US" altLang="zh-CN" b="0" i="1" smtClean="0">
                                  <a:latin typeface="Cambria Math"/>
                                </a:rPr>
                              </m:ctrlPr>
                            </m:sSubPr>
                            <m:e>
                              <m:r>
                                <a:rPr lang="zh-CN" altLang="en-US" b="0" i="1" smtClean="0">
                                  <a:latin typeface="Cambria Math"/>
                                </a:rPr>
                                <m:t>𝜆</m:t>
                              </m:r>
                            </m:e>
                            <m:sub>
                              <m:r>
                                <a:rPr lang="en-US" altLang="zh-CN" b="0" i="1" smtClean="0">
                                  <a:latin typeface="Cambria Math"/>
                                </a:rPr>
                                <m:t>𝑝</m:t>
                              </m:r>
                            </m:sub>
                          </m:sSub>
                        </m:e>
                      </m:d>
                    </m:oMath>
                  </m:oMathPara>
                </a14:m>
                <a:endParaRPr lang="en-US" altLang="zh-CN" b="0" dirty="0" smtClean="0"/>
              </a:p>
              <a:p>
                <a:r>
                  <a:rPr lang="zh-CN" altLang="en-US" dirty="0" smtClean="0"/>
                  <a:t>主成分的总方差为：</a:t>
                </a:r>
                <a14:m>
                  <m:oMath xmlns:m="http://schemas.openxmlformats.org/officeDocument/2006/math">
                    <m:nary>
                      <m:naryPr>
                        <m:chr m:val="∑"/>
                        <m:ctrlPr>
                          <a:rPr lang="zh-CN" altLang="en-US" i="1">
                            <a:latin typeface="Cambria Math"/>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𝑝</m:t>
                        </m:r>
                      </m:sup>
                      <m:e>
                        <m:r>
                          <a:rPr lang="en-US" altLang="zh-CN" i="1">
                            <a:latin typeface="Cambria Math"/>
                          </a:rPr>
                          <m:t>𝑉𝑎𝑟</m:t>
                        </m:r>
                        <m:d>
                          <m:dPr>
                            <m:ctrlPr>
                              <a:rPr lang="en-US" altLang="zh-CN" i="1">
                                <a:latin typeface="Cambria Math"/>
                              </a:rPr>
                            </m:ctrlPr>
                          </m:dPr>
                          <m:e>
                            <m:sSub>
                              <m:sSubPr>
                                <m:ctrlPr>
                                  <a:rPr lang="en-US" altLang="zh-CN" i="1">
                                    <a:latin typeface="Cambria Math"/>
                                  </a:rPr>
                                </m:ctrlPr>
                              </m:sSubPr>
                              <m:e>
                                <m:r>
                                  <a:rPr lang="en-US" altLang="zh-CN" i="1">
                                    <a:latin typeface="Cambria Math"/>
                                  </a:rPr>
                                  <m:t>𝑌</m:t>
                                </m:r>
                              </m:e>
                              <m:sub>
                                <m:r>
                                  <a:rPr lang="en-US" altLang="zh-CN" i="1">
                                    <a:latin typeface="Cambria Math"/>
                                  </a:rPr>
                                  <m:t>𝑖</m:t>
                                </m:r>
                              </m:sub>
                            </m:sSub>
                          </m:e>
                        </m:d>
                        <m:r>
                          <a:rPr lang="en-US" altLang="zh-CN" i="1">
                            <a:latin typeface="Cambria Math"/>
                          </a:rPr>
                          <m:t>=</m:t>
                        </m:r>
                      </m:e>
                    </m:nary>
                  </m:oMath>
                </a14:m>
                <a:r>
                  <a:rPr lang="zh-CN" altLang="en-US" i="1" dirty="0">
                    <a:latin typeface="Cambria Math"/>
                  </a:rPr>
                  <a:t> </a:t>
                </a:r>
                <a14:m>
                  <m:oMath xmlns:m="http://schemas.openxmlformats.org/officeDocument/2006/math">
                    <m:nary>
                      <m:naryPr>
                        <m:chr m:val="∑"/>
                        <m:ctrlPr>
                          <a:rPr lang="zh-CN" altLang="en-US" i="1">
                            <a:latin typeface="Cambria Math"/>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𝑝</m:t>
                        </m:r>
                      </m:sup>
                      <m:e>
                        <m:r>
                          <a:rPr lang="en-US" altLang="zh-CN" i="1">
                            <a:latin typeface="Cambria Math"/>
                          </a:rPr>
                          <m:t>𝑉𝑎𝑟</m:t>
                        </m:r>
                        <m:sSub>
                          <m:sSubPr>
                            <m:ctrlPr>
                              <a:rPr lang="en-US" altLang="zh-CN" i="1">
                                <a:latin typeface="Cambria Math"/>
                              </a:rPr>
                            </m:ctrlPr>
                          </m:sSubPr>
                          <m:e>
                            <m:r>
                              <a:rPr lang="en-US" altLang="zh-CN" i="1">
                                <a:latin typeface="Cambria Math"/>
                              </a:rPr>
                              <m:t>(</m:t>
                            </m:r>
                            <m:r>
                              <a:rPr lang="en-US" altLang="zh-CN" i="1">
                                <a:latin typeface="Cambria Math"/>
                              </a:rPr>
                              <m:t>𝑋</m:t>
                            </m:r>
                          </m:e>
                          <m:sub>
                            <m:r>
                              <a:rPr lang="en-US" altLang="zh-CN" i="1">
                                <a:latin typeface="Cambria Math"/>
                              </a:rPr>
                              <m:t>𝑖</m:t>
                            </m:r>
                          </m:sub>
                        </m:sSub>
                        <m:r>
                          <a:rPr lang="en-US" altLang="zh-CN" i="1">
                            <a:latin typeface="Cambria Math"/>
                          </a:rPr>
                          <m:t>)</m:t>
                        </m:r>
                      </m:e>
                    </m:nary>
                  </m:oMath>
                </a14:m>
                <a:r>
                  <a:rPr lang="zh-CN" altLang="en-US" dirty="0" smtClean="0"/>
                  <a:t>，</a:t>
                </a:r>
                <a:endParaRPr lang="en-US" altLang="zh-CN" dirty="0"/>
              </a:p>
              <a:p>
                <a:pPr marL="0" indent="0">
                  <a:buNone/>
                </a:pPr>
                <a:r>
                  <a:rPr lang="zh-CN" altLang="zh-CN" dirty="0" smtClean="0"/>
                  <a:t>此</a:t>
                </a:r>
                <a:r>
                  <a:rPr lang="zh-CN" altLang="zh-CN" dirty="0"/>
                  <a:t>性质表明主成分分析是将</a:t>
                </a:r>
                <a:r>
                  <a:rPr lang="en-US" altLang="zh-CN" dirty="0"/>
                  <a:t>p</a:t>
                </a:r>
                <a:r>
                  <a:rPr lang="zh-CN" altLang="zh-CN" dirty="0"/>
                  <a:t>个原始变量的总方差分解为</a:t>
                </a:r>
                <a:r>
                  <a:rPr lang="en-US" altLang="zh-CN" dirty="0"/>
                  <a:t>p</a:t>
                </a:r>
                <a:r>
                  <a:rPr lang="zh-CN" altLang="zh-CN" dirty="0"/>
                  <a:t>个不相关变量</a:t>
                </a:r>
                <a:r>
                  <a:rPr lang="en-US" altLang="zh-CN" dirty="0"/>
                  <a:t>Y1,Y2,</a:t>
                </a:r>
                <a:r>
                  <a:rPr lang="zh-CN" altLang="zh-CN" dirty="0"/>
                  <a:t>…</a:t>
                </a:r>
                <a:r>
                  <a:rPr lang="en-US" altLang="zh-CN" dirty="0"/>
                  <a:t>,</a:t>
                </a:r>
                <a:r>
                  <a:rPr lang="en-US" altLang="zh-CN" dirty="0" err="1"/>
                  <a:t>Yp</a:t>
                </a:r>
                <a:r>
                  <a:rPr lang="zh-CN" altLang="zh-CN" dirty="0"/>
                  <a:t>的方差之和</a:t>
                </a:r>
                <a:r>
                  <a:rPr lang="zh-CN" altLang="zh-CN" dirty="0" smtClean="0"/>
                  <a:t>。</a:t>
                </a:r>
                <a:endParaRPr lang="en-US" altLang="zh-CN" dirty="0" smtClean="0"/>
              </a:p>
              <a:p>
                <a:pPr marL="0" indent="0">
                  <a:buNone/>
                </a:pPr>
                <a:endParaRPr lang="en-US" altLang="zh-CN" dirty="0"/>
              </a:p>
              <a:p>
                <a14:m>
                  <m:oMath xmlns:m="http://schemas.openxmlformats.org/officeDocument/2006/math">
                    <m:sSub>
                      <m:sSubPr>
                        <m:ctrlPr>
                          <a:rPr lang="en-US" altLang="zh-CN" i="1" smtClean="0">
                            <a:latin typeface="Cambria Math"/>
                          </a:rPr>
                        </m:ctrlPr>
                      </m:sSubPr>
                      <m:e>
                        <m:r>
                          <a:rPr lang="zh-CN" altLang="en-US" i="1" smtClean="0">
                            <a:latin typeface="Cambria Math"/>
                          </a:rPr>
                          <m:t>𝜆</m:t>
                        </m:r>
                      </m:e>
                      <m:sub>
                        <m:r>
                          <a:rPr lang="en-US" altLang="zh-CN" b="0" i="1" smtClean="0">
                            <a:latin typeface="Cambria Math"/>
                          </a:rPr>
                          <m:t>𝑘</m:t>
                        </m:r>
                      </m:sub>
                    </m:sSub>
                    <m:r>
                      <a:rPr lang="en-US" altLang="zh-CN" b="0" i="1" smtClean="0">
                        <a:latin typeface="Cambria Math"/>
                      </a:rPr>
                      <m:t>/</m:t>
                    </m:r>
                    <m:nary>
                      <m:naryPr>
                        <m:chr m:val="∑"/>
                        <m:ctrlPr>
                          <a:rPr lang="en-US" altLang="zh-CN" b="0" i="1" smtClean="0">
                            <a:latin typeface="Cambria Math"/>
                          </a:rPr>
                        </m:ctrlPr>
                      </m:naryPr>
                      <m:sub>
                        <m:r>
                          <m:rPr>
                            <m:brk m:alnAt="23"/>
                          </m:rPr>
                          <a:rPr lang="en-US" altLang="zh-CN" b="0" i="1" smtClean="0">
                            <a:latin typeface="Cambria Math"/>
                          </a:rPr>
                          <m:t>𝑘</m:t>
                        </m:r>
                        <m:r>
                          <a:rPr lang="en-US" altLang="zh-CN" b="0" i="1" smtClean="0">
                            <a:latin typeface="Cambria Math"/>
                          </a:rPr>
                          <m:t>=1</m:t>
                        </m:r>
                      </m:sub>
                      <m:sup>
                        <m:r>
                          <a:rPr lang="en-US" altLang="zh-CN" b="0" i="1" smtClean="0">
                            <a:latin typeface="Cambria Math"/>
                          </a:rPr>
                          <m:t>𝑝</m:t>
                        </m:r>
                      </m:sup>
                      <m:e>
                        <m:sSub>
                          <m:sSubPr>
                            <m:ctrlPr>
                              <a:rPr lang="en-US" altLang="zh-CN" b="0" i="1" smtClean="0">
                                <a:latin typeface="Cambria Math"/>
                              </a:rPr>
                            </m:ctrlPr>
                          </m:sSubPr>
                          <m:e>
                            <m:r>
                              <a:rPr lang="zh-CN" altLang="en-US" b="0" i="1" smtClean="0">
                                <a:latin typeface="Cambria Math"/>
                              </a:rPr>
                              <m:t>𝜆</m:t>
                            </m:r>
                          </m:e>
                          <m:sub>
                            <m:r>
                              <a:rPr lang="en-US" altLang="zh-CN" b="0" i="1" smtClean="0">
                                <a:latin typeface="Cambria Math"/>
                              </a:rPr>
                              <m:t>𝑘</m:t>
                            </m:r>
                          </m:sub>
                        </m:sSub>
                      </m:e>
                    </m:nary>
                  </m:oMath>
                </a14:m>
                <a:r>
                  <a:rPr lang="zh-CN" altLang="en-US" dirty="0" smtClean="0"/>
                  <a:t>，</a:t>
                </a:r>
                <a:r>
                  <a:rPr lang="en-US" altLang="zh-CN" dirty="0" err="1" smtClean="0"/>
                  <a:t>描述了第</a:t>
                </a:r>
                <a:r>
                  <a:rPr lang="en-US" altLang="zh-CN" dirty="0" err="1"/>
                  <a:t>k个主成分提取的信息占总信息的份额</a:t>
                </a:r>
                <a:r>
                  <a:rPr lang="en-US" altLang="zh-CN" dirty="0" smtClean="0"/>
                  <a:t>。</a:t>
                </a:r>
              </a:p>
              <a:p>
                <a:endParaRPr lang="en-US" altLang="zh-CN" dirty="0" smtClean="0"/>
              </a:p>
              <a:p>
                <a:r>
                  <a:rPr lang="en-US" altLang="zh-CN" dirty="0" err="1" smtClean="0"/>
                  <a:t>我们称</a:t>
                </a:r>
                <a:r>
                  <a:rPr lang="en-US" altLang="zh-CN" dirty="0" smtClean="0"/>
                  <a:t> </a:t>
                </a:r>
                <a14:m>
                  <m:oMath xmlns:m="http://schemas.openxmlformats.org/officeDocument/2006/math">
                    <m:sSub>
                      <m:sSubPr>
                        <m:ctrlPr>
                          <a:rPr lang="en-US" altLang="zh-CN" i="1">
                            <a:latin typeface="Cambria Math"/>
                          </a:rPr>
                        </m:ctrlPr>
                      </m:sSubPr>
                      <m:e>
                        <m:r>
                          <a:rPr lang="zh-CN" altLang="en-US" i="1">
                            <a:latin typeface="Cambria Math"/>
                          </a:rPr>
                          <m:t>𝜆</m:t>
                        </m:r>
                      </m:e>
                      <m:sub>
                        <m:r>
                          <a:rPr lang="en-US" altLang="zh-CN" i="1">
                            <a:latin typeface="Cambria Math"/>
                          </a:rPr>
                          <m:t>𝑘</m:t>
                        </m:r>
                      </m:sub>
                    </m:sSub>
                    <m:r>
                      <a:rPr lang="en-US" altLang="zh-CN" i="1">
                        <a:latin typeface="Cambria Math"/>
                      </a:rPr>
                      <m:t>/</m:t>
                    </m:r>
                    <m:nary>
                      <m:naryPr>
                        <m:chr m:val="∑"/>
                        <m:ctrlPr>
                          <a:rPr lang="en-US" altLang="zh-CN" i="1">
                            <a:latin typeface="Cambria Math"/>
                          </a:rPr>
                        </m:ctrlPr>
                      </m:naryPr>
                      <m:sub>
                        <m:r>
                          <m:rPr>
                            <m:brk m:alnAt="23"/>
                          </m:rPr>
                          <a:rPr lang="en-US" altLang="zh-CN" i="1">
                            <a:latin typeface="Cambria Math"/>
                          </a:rPr>
                          <m:t>𝑘</m:t>
                        </m:r>
                        <m:r>
                          <a:rPr lang="en-US" altLang="zh-CN" i="1">
                            <a:latin typeface="Cambria Math"/>
                          </a:rPr>
                          <m:t>=1</m:t>
                        </m:r>
                      </m:sub>
                      <m:sup>
                        <m:r>
                          <a:rPr lang="en-US" altLang="zh-CN" i="1">
                            <a:latin typeface="Cambria Math"/>
                          </a:rPr>
                          <m:t>𝑝</m:t>
                        </m:r>
                      </m:sup>
                      <m:e>
                        <m:sSub>
                          <m:sSubPr>
                            <m:ctrlPr>
                              <a:rPr lang="en-US" altLang="zh-CN" i="1">
                                <a:latin typeface="Cambria Math"/>
                              </a:rPr>
                            </m:ctrlPr>
                          </m:sSubPr>
                          <m:e>
                            <m:r>
                              <a:rPr lang="zh-CN" altLang="en-US" i="1">
                                <a:latin typeface="Cambria Math"/>
                              </a:rPr>
                              <m:t>𝜆</m:t>
                            </m:r>
                          </m:e>
                          <m:sub>
                            <m:r>
                              <a:rPr lang="en-US" altLang="zh-CN" i="1">
                                <a:latin typeface="Cambria Math"/>
                              </a:rPr>
                              <m:t>𝑘</m:t>
                            </m:r>
                          </m:sub>
                        </m:sSub>
                      </m:e>
                    </m:nary>
                    <m:r>
                      <a:rPr lang="en-US" altLang="zh-CN" i="1">
                        <a:latin typeface="Cambria Math"/>
                      </a:rPr>
                      <m:t> </m:t>
                    </m:r>
                  </m:oMath>
                </a14:m>
                <a:r>
                  <a:rPr lang="en-US" altLang="zh-CN" dirty="0" err="1" smtClean="0"/>
                  <a:t>为第k个主成分的贡献率</a:t>
                </a:r>
                <a:r>
                  <a:rPr lang="en-US" altLang="zh-CN" dirty="0" err="1"/>
                  <a:t>，</a:t>
                </a:r>
                <a:r>
                  <a:rPr lang="en-US" altLang="zh-CN" dirty="0" err="1" smtClean="0"/>
                  <a:t>它表示第k个主成分提取的信息占总信息的百分比</a:t>
                </a:r>
                <a:r>
                  <a:rPr lang="en-US" altLang="zh-CN" dirty="0" err="1"/>
                  <a:t>。称前m个主成分的贡献率之和</a:t>
                </a:r>
                <a:r>
                  <a:rPr lang="en-US" altLang="zh-CN" dirty="0" smtClean="0"/>
                  <a:t>：</a:t>
                </a:r>
                <a14:m>
                  <m:oMath xmlns:m="http://schemas.openxmlformats.org/officeDocument/2006/math">
                    <m:nary>
                      <m:naryPr>
                        <m:chr m:val="∑"/>
                        <m:ctrlPr>
                          <a:rPr lang="en-US" altLang="zh-CN" i="1" smtClean="0">
                            <a:latin typeface="Cambria Math"/>
                          </a:rPr>
                        </m:ctrlPr>
                      </m:naryPr>
                      <m:sub>
                        <m:r>
                          <m:rPr>
                            <m:brk m:alnAt="23"/>
                          </m:rPr>
                          <a:rPr lang="en-US" altLang="zh-CN" b="0" i="1" smtClean="0">
                            <a:latin typeface="Cambria Math"/>
                          </a:rPr>
                          <m:t>𝑘</m:t>
                        </m:r>
                        <m:r>
                          <a:rPr lang="en-US" altLang="zh-CN" b="0" i="1" smtClean="0">
                            <a:latin typeface="Cambria Math"/>
                          </a:rPr>
                          <m:t>=1</m:t>
                        </m:r>
                      </m:sub>
                      <m:sup>
                        <m:r>
                          <a:rPr lang="en-US" altLang="zh-CN" b="0" i="1" smtClean="0">
                            <a:latin typeface="Cambria Math"/>
                          </a:rPr>
                          <m:t>𝑚</m:t>
                        </m:r>
                      </m:sup>
                      <m:e>
                        <m:sSub>
                          <m:sSubPr>
                            <m:ctrlPr>
                              <a:rPr lang="en-US" altLang="zh-CN" i="1">
                                <a:latin typeface="Cambria Math"/>
                              </a:rPr>
                            </m:ctrlPr>
                          </m:sSubPr>
                          <m:e>
                            <m:r>
                              <a:rPr lang="zh-CN" altLang="en-US" i="1">
                                <a:latin typeface="Cambria Math"/>
                              </a:rPr>
                              <m:t>𝜆</m:t>
                            </m:r>
                          </m:e>
                          <m:sub>
                            <m:r>
                              <a:rPr lang="en-US" altLang="zh-CN" i="1">
                                <a:latin typeface="Cambria Math"/>
                              </a:rPr>
                              <m:t>𝑘</m:t>
                            </m:r>
                          </m:sub>
                        </m:sSub>
                        <m:r>
                          <a:rPr lang="en-US" altLang="zh-CN" i="1">
                            <a:latin typeface="Cambria Math"/>
                          </a:rPr>
                          <m:t>/</m:t>
                        </m:r>
                        <m:nary>
                          <m:naryPr>
                            <m:chr m:val="∑"/>
                            <m:ctrlPr>
                              <a:rPr lang="en-US" altLang="zh-CN" i="1">
                                <a:latin typeface="Cambria Math"/>
                              </a:rPr>
                            </m:ctrlPr>
                          </m:naryPr>
                          <m:sub>
                            <m:r>
                              <m:rPr>
                                <m:brk m:alnAt="23"/>
                              </m:rPr>
                              <a:rPr lang="en-US" altLang="zh-CN" i="1">
                                <a:latin typeface="Cambria Math"/>
                              </a:rPr>
                              <m:t>𝑘</m:t>
                            </m:r>
                            <m:r>
                              <a:rPr lang="en-US" altLang="zh-CN" i="1">
                                <a:latin typeface="Cambria Math"/>
                              </a:rPr>
                              <m:t>=1</m:t>
                            </m:r>
                          </m:sub>
                          <m:sup>
                            <m:r>
                              <a:rPr lang="en-US" altLang="zh-CN" i="1">
                                <a:latin typeface="Cambria Math"/>
                              </a:rPr>
                              <m:t>𝑝</m:t>
                            </m:r>
                          </m:sup>
                          <m:e>
                            <m:sSub>
                              <m:sSubPr>
                                <m:ctrlPr>
                                  <a:rPr lang="en-US" altLang="zh-CN" i="1">
                                    <a:latin typeface="Cambria Math"/>
                                  </a:rPr>
                                </m:ctrlPr>
                              </m:sSubPr>
                              <m:e>
                                <m:r>
                                  <a:rPr lang="zh-CN" altLang="en-US" i="1">
                                    <a:latin typeface="Cambria Math"/>
                                  </a:rPr>
                                  <m:t>𝜆</m:t>
                                </m:r>
                              </m:e>
                              <m:sub>
                                <m:r>
                                  <a:rPr lang="en-US" altLang="zh-CN" i="1">
                                    <a:latin typeface="Cambria Math"/>
                                  </a:rPr>
                                  <m:t>𝑘</m:t>
                                </m:r>
                              </m:sub>
                            </m:sSub>
                          </m:e>
                        </m:nary>
                      </m:e>
                    </m:nary>
                  </m:oMath>
                </a14:m>
                <a:r>
                  <a:rPr lang="zh-CN" altLang="en-US" dirty="0" smtClean="0"/>
                  <a:t>，</a:t>
                </a:r>
                <a:r>
                  <a:rPr lang="zh-CN" altLang="zh-CN" dirty="0"/>
                  <a:t>为累计贡献率，它表示前</a:t>
                </a:r>
                <a:r>
                  <a:rPr lang="en-US" altLang="zh-CN" dirty="0"/>
                  <a:t>m</a:t>
                </a:r>
                <a:r>
                  <a:rPr lang="zh-CN" altLang="zh-CN" dirty="0"/>
                  <a:t>个主成分综合提供总信息的程度。通常</a:t>
                </a:r>
                <a:r>
                  <a:rPr lang="en-US" altLang="zh-CN" dirty="0"/>
                  <a:t>m&lt;p</a:t>
                </a:r>
                <a:r>
                  <a:rPr lang="zh-CN" altLang="zh-CN" dirty="0"/>
                  <a:t>且累计贡献率达到分析的要求，一般在</a:t>
                </a:r>
                <a:r>
                  <a:rPr lang="en-US" altLang="zh-CN" dirty="0"/>
                  <a:t>85%</a:t>
                </a:r>
                <a:r>
                  <a:rPr lang="zh-CN" altLang="zh-CN" dirty="0"/>
                  <a:t>以上即可。</a:t>
                </a:r>
              </a:p>
              <a:p>
                <a:pPr marL="0" indent="0">
                  <a:buNone/>
                </a:pPr>
                <a:endParaRPr lang="en-US" altLang="zh-CN" dirty="0"/>
              </a:p>
              <a:p>
                <a:pPr marL="0" indent="0">
                  <a:buNone/>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25625" y="908720"/>
                <a:ext cx="10601349" cy="5256584"/>
              </a:xfrm>
              <a:blipFill rotWithShape="1">
                <a:blip r:embed="rId1"/>
                <a:stretch>
                  <a:fillRect l="-575" t="-464" r="-345"/>
                </a:stretch>
              </a:blipFill>
            </p:spPr>
            <p:txBody>
              <a:bodyPr/>
              <a:lstStyle/>
              <a:p>
                <a:r>
                  <a:rPr lang="zh-CN" altLang="en-US">
                    <a:noFill/>
                  </a:rPr>
                  <a:t> </a:t>
                </a:r>
                <a:endParaRPr lang="zh-CN" altLang="en-US">
                  <a:noFill/>
                </a:endParaRPr>
              </a:p>
            </p:txBody>
          </p:sp>
        </mc:Fallback>
      </mc:AlternateContent>
      <p:sp>
        <p:nvSpPr>
          <p:cNvPr id="5" name="TextBox 4"/>
          <p:cNvSpPr txBox="1"/>
          <p:nvPr/>
        </p:nvSpPr>
        <p:spPr>
          <a:xfrm>
            <a:off x="4603" y="117046"/>
            <a:ext cx="1269242" cy="369332"/>
          </a:xfrm>
          <a:prstGeom prst="rect">
            <a:avLst/>
          </a:prstGeom>
          <a:noFill/>
        </p:spPr>
        <p:txBody>
          <a:bodyPr wrap="square" rtlCol="0">
            <a:spAutoFit/>
          </a:bodyPr>
          <a:lstStyle/>
          <a:p>
            <a:r>
              <a:rPr lang="en-US" altLang="zh-CN" dirty="0" smtClean="0">
                <a:solidFill>
                  <a:schemeClr val="accent2"/>
                </a:solidFill>
              </a:rPr>
              <a:t>Part 5.2.3</a:t>
            </a:r>
            <a:endParaRPr lang="zh-CN" altLang="en-US" dirty="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5853" y="7395"/>
            <a:ext cx="10601349" cy="635000"/>
          </a:xfrm>
        </p:spPr>
        <p:txBody>
          <a:bodyPr/>
          <a:lstStyle/>
          <a:p>
            <a:br>
              <a:rPr lang="en-US" altLang="zh-CN" b="1" dirty="0" smtClean="0"/>
            </a:br>
            <a:r>
              <a:rPr lang="en-US" altLang="zh-CN" b="1" dirty="0" smtClean="0">
                <a:solidFill>
                  <a:schemeClr val="accent2"/>
                </a:solidFill>
              </a:rPr>
              <a:t>4</a:t>
            </a:r>
            <a:r>
              <a:rPr lang="zh-CN" altLang="zh-CN" b="1" dirty="0">
                <a:solidFill>
                  <a:schemeClr val="accent2"/>
                </a:solidFill>
              </a:rPr>
              <a:t>．主成分分析的一般步骤</a:t>
            </a:r>
            <a:br>
              <a:rPr lang="zh-CN" altLang="zh-CN" dirty="0"/>
            </a:br>
            <a:endParaRPr lang="zh-CN" altLang="en-US" dirty="0"/>
          </a:p>
        </p:txBody>
      </p:sp>
      <p:sp>
        <p:nvSpPr>
          <p:cNvPr id="3" name="内容占位符 2"/>
          <p:cNvSpPr>
            <a:spLocks noGrp="1"/>
          </p:cNvSpPr>
          <p:nvPr>
            <p:ph idx="1"/>
          </p:nvPr>
        </p:nvSpPr>
        <p:spPr>
          <a:xfrm>
            <a:off x="825625" y="764704"/>
            <a:ext cx="10601349" cy="5112568"/>
          </a:xfrm>
        </p:spPr>
        <p:txBody>
          <a:bodyPr/>
          <a:lstStyle/>
          <a:p>
            <a:r>
              <a:rPr lang="zh-CN" altLang="zh-CN" sz="2400" dirty="0"/>
              <a:t>根据主成分分析的定理与性质，这里归纳出主成分分析的一般步骤如下：</a:t>
            </a:r>
            <a:endParaRPr lang="zh-CN" altLang="zh-CN" sz="2400" dirty="0"/>
          </a:p>
          <a:p>
            <a:endParaRPr lang="zh-CN" altLang="en-US" dirty="0"/>
          </a:p>
        </p:txBody>
      </p:sp>
      <p:sp>
        <p:nvSpPr>
          <p:cNvPr id="4" name="TextBox 3"/>
          <p:cNvSpPr txBox="1"/>
          <p:nvPr/>
        </p:nvSpPr>
        <p:spPr>
          <a:xfrm>
            <a:off x="105545" y="128821"/>
            <a:ext cx="1440160" cy="369332"/>
          </a:xfrm>
          <a:prstGeom prst="rect">
            <a:avLst/>
          </a:prstGeom>
          <a:noFill/>
        </p:spPr>
        <p:txBody>
          <a:bodyPr wrap="square" rtlCol="0">
            <a:spAutoFit/>
          </a:bodyPr>
          <a:lstStyle/>
          <a:p>
            <a:r>
              <a:rPr lang="en-US" altLang="zh-CN" dirty="0" smtClean="0">
                <a:solidFill>
                  <a:schemeClr val="accent2"/>
                </a:solidFill>
              </a:rPr>
              <a:t>Part 5.2.3</a:t>
            </a:r>
            <a:endParaRPr lang="zh-CN" altLang="en-US" dirty="0">
              <a:solidFill>
                <a:schemeClr val="accent2"/>
              </a:solidFill>
            </a:endParaRPr>
          </a:p>
        </p:txBody>
      </p:sp>
      <p:graphicFrame>
        <p:nvGraphicFramePr>
          <p:cNvPr id="6" name="图示 5"/>
          <p:cNvGraphicFramePr/>
          <p:nvPr/>
        </p:nvGraphicFramePr>
        <p:xfrm>
          <a:off x="934771" y="1196752"/>
          <a:ext cx="10081120" cy="515866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3845" y="0"/>
            <a:ext cx="10601349" cy="635000"/>
          </a:xfrm>
        </p:spPr>
        <p:txBody>
          <a:bodyPr/>
          <a:lstStyle/>
          <a:p>
            <a:br>
              <a:rPr lang="en-US" altLang="zh-CN" b="1" dirty="0" smtClean="0"/>
            </a:br>
            <a:r>
              <a:rPr lang="en-US" altLang="zh-CN" b="1" dirty="0" smtClean="0">
                <a:solidFill>
                  <a:schemeClr val="accent2"/>
                </a:solidFill>
              </a:rPr>
              <a:t>5</a:t>
            </a:r>
            <a:r>
              <a:rPr lang="zh-CN" altLang="zh-CN" b="1" dirty="0">
                <a:solidFill>
                  <a:schemeClr val="accent2"/>
                </a:solidFill>
              </a:rPr>
              <a:t>．</a:t>
            </a:r>
            <a:r>
              <a:rPr lang="en-US" altLang="zh-CN" b="1" dirty="0">
                <a:solidFill>
                  <a:schemeClr val="accent2"/>
                </a:solidFill>
              </a:rPr>
              <a:t>Python</a:t>
            </a:r>
            <a:r>
              <a:rPr lang="zh-CN" altLang="zh-CN" b="1" dirty="0">
                <a:solidFill>
                  <a:schemeClr val="accent2"/>
                </a:solidFill>
              </a:rPr>
              <a:t>主成分分析应用举例</a:t>
            </a:r>
            <a:br>
              <a:rPr lang="zh-CN" altLang="zh-CN" dirty="0"/>
            </a:br>
            <a:endParaRPr lang="zh-CN" altLang="en-US" dirty="0"/>
          </a:p>
        </p:txBody>
      </p:sp>
      <p:sp>
        <p:nvSpPr>
          <p:cNvPr id="3" name="内容占位符 2"/>
          <p:cNvSpPr>
            <a:spLocks noGrp="1"/>
          </p:cNvSpPr>
          <p:nvPr>
            <p:ph idx="1"/>
          </p:nvPr>
        </p:nvSpPr>
        <p:spPr>
          <a:xfrm>
            <a:off x="409749" y="764705"/>
            <a:ext cx="11465445" cy="864096"/>
          </a:xfrm>
        </p:spPr>
        <p:txBody>
          <a:bodyPr/>
          <a:lstStyle/>
          <a:p>
            <a:r>
              <a:rPr lang="zh-CN" altLang="zh-CN" dirty="0"/>
              <a:t>以表</a:t>
            </a:r>
            <a:r>
              <a:rPr lang="en-US" altLang="zh-CN" dirty="0"/>
              <a:t>5-1</a:t>
            </a:r>
            <a:r>
              <a:rPr lang="zh-CN" altLang="zh-CN" dirty="0"/>
              <a:t>中</a:t>
            </a:r>
            <a:r>
              <a:rPr lang="en-US" altLang="zh-CN" dirty="0"/>
              <a:t>2016</a:t>
            </a:r>
            <a:r>
              <a:rPr lang="zh-CN" altLang="zh-CN" dirty="0"/>
              <a:t>年农村居民人均可支配收入来源情况数据做主成分分析，并基于主成分给出其综合</a:t>
            </a:r>
            <a:r>
              <a:rPr lang="zh-CN" altLang="zh-CN" dirty="0" smtClean="0"/>
              <a:t>排名，</a:t>
            </a:r>
            <a:r>
              <a:rPr lang="zh-CN" altLang="zh-CN" dirty="0"/>
              <a:t>完整的思路及计算代码如下</a:t>
            </a:r>
            <a:r>
              <a:rPr lang="zh-CN" altLang="zh-CN" dirty="0" smtClean="0"/>
              <a:t>：</a:t>
            </a:r>
            <a:endParaRPr lang="en-US" altLang="zh-CN" dirty="0" smtClean="0"/>
          </a:p>
          <a:p>
            <a:endParaRPr lang="zh-CN" altLang="en-US" dirty="0"/>
          </a:p>
        </p:txBody>
      </p:sp>
      <p:sp>
        <p:nvSpPr>
          <p:cNvPr id="4" name="TextBox 3"/>
          <p:cNvSpPr txBox="1"/>
          <p:nvPr/>
        </p:nvSpPr>
        <p:spPr>
          <a:xfrm>
            <a:off x="49709" y="116632"/>
            <a:ext cx="1224136" cy="369332"/>
          </a:xfrm>
          <a:prstGeom prst="rect">
            <a:avLst/>
          </a:prstGeom>
          <a:noFill/>
        </p:spPr>
        <p:txBody>
          <a:bodyPr wrap="square" rtlCol="0">
            <a:spAutoFit/>
          </a:bodyPr>
          <a:lstStyle/>
          <a:p>
            <a:r>
              <a:rPr lang="en-US" altLang="zh-CN" dirty="0" smtClean="0">
                <a:solidFill>
                  <a:schemeClr val="accent2"/>
                </a:solidFill>
              </a:rPr>
              <a:t>Part 5.2.3</a:t>
            </a:r>
            <a:endParaRPr lang="zh-CN" altLang="en-US" dirty="0">
              <a:solidFill>
                <a:schemeClr val="accent2"/>
              </a:solidFill>
            </a:endParaRPr>
          </a:p>
        </p:txBody>
      </p:sp>
      <p:sp>
        <p:nvSpPr>
          <p:cNvPr id="10" name="TextBox 9"/>
          <p:cNvSpPr txBox="1"/>
          <p:nvPr/>
        </p:nvSpPr>
        <p:spPr>
          <a:xfrm>
            <a:off x="661777" y="1772816"/>
            <a:ext cx="5220580" cy="3970318"/>
          </a:xfrm>
          <a:prstGeom prst="rect">
            <a:avLst/>
          </a:prstGeom>
          <a:noFill/>
        </p:spPr>
        <p:txBody>
          <a:bodyPr wrap="square" rtlCol="0">
            <a:spAutoFit/>
          </a:bodyPr>
          <a:lstStyle/>
          <a:p>
            <a:r>
              <a:rPr lang="zh-CN" altLang="zh-CN" dirty="0">
                <a:latin typeface="+mn-ea"/>
                <a:ea typeface="+mn-ea"/>
              </a:rPr>
              <a:t>（</a:t>
            </a:r>
            <a:r>
              <a:rPr lang="en-US" altLang="zh-CN" dirty="0">
                <a:latin typeface="+mn-ea"/>
                <a:ea typeface="+mn-ea"/>
              </a:rPr>
              <a:t>1</a:t>
            </a:r>
            <a:r>
              <a:rPr lang="zh-CN" altLang="zh-CN" dirty="0">
                <a:latin typeface="+mn-ea"/>
                <a:ea typeface="+mn-ea"/>
              </a:rPr>
              <a:t>）数据获取及数据规范化处理，其中数据文件见本书中的案例资源包，示例代码如下：</a:t>
            </a:r>
            <a:endParaRPr lang="zh-CN" altLang="zh-CN" dirty="0">
              <a:latin typeface="+mn-ea"/>
              <a:ea typeface="+mn-ea"/>
            </a:endParaRPr>
          </a:p>
          <a:p>
            <a:r>
              <a:rPr lang="en-US" altLang="zh-CN" dirty="0">
                <a:latin typeface="+mn-ea"/>
                <a:ea typeface="+mn-ea"/>
              </a:rPr>
              <a:t># </a:t>
            </a:r>
            <a:r>
              <a:rPr lang="zh-CN" altLang="zh-CN" dirty="0">
                <a:latin typeface="+mn-ea"/>
                <a:ea typeface="+mn-ea"/>
              </a:rPr>
              <a:t>数据获取</a:t>
            </a:r>
            <a:endParaRPr lang="zh-CN" altLang="zh-CN" dirty="0">
              <a:latin typeface="+mn-ea"/>
              <a:ea typeface="+mn-ea"/>
            </a:endParaRPr>
          </a:p>
          <a:p>
            <a:r>
              <a:rPr lang="en-US" altLang="zh-CN" dirty="0">
                <a:latin typeface="+mn-ea"/>
                <a:ea typeface="+mn-ea"/>
              </a:rPr>
              <a:t>import pandas as </a:t>
            </a:r>
            <a:r>
              <a:rPr lang="en-US" altLang="zh-CN" dirty="0" err="1">
                <a:latin typeface="+mn-ea"/>
                <a:ea typeface="+mn-ea"/>
              </a:rPr>
              <a:t>pd</a:t>
            </a:r>
            <a:endParaRPr lang="zh-CN" altLang="zh-CN" dirty="0">
              <a:latin typeface="+mn-ea"/>
              <a:ea typeface="+mn-ea"/>
            </a:endParaRPr>
          </a:p>
          <a:p>
            <a:r>
              <a:rPr lang="en-US" altLang="zh-CN" dirty="0">
                <a:latin typeface="+mn-ea"/>
                <a:ea typeface="+mn-ea"/>
              </a:rPr>
              <a:t>Data=</a:t>
            </a:r>
            <a:r>
              <a:rPr lang="en-US" altLang="zh-CN" dirty="0" err="1">
                <a:latin typeface="+mn-ea"/>
                <a:ea typeface="+mn-ea"/>
              </a:rPr>
              <a:t>pd.read_excel</a:t>
            </a:r>
            <a:r>
              <a:rPr lang="en-US" altLang="zh-CN" dirty="0">
                <a:latin typeface="+mn-ea"/>
                <a:ea typeface="+mn-ea"/>
              </a:rPr>
              <a:t>('</a:t>
            </a:r>
            <a:r>
              <a:rPr lang="zh-CN" altLang="zh-CN" dirty="0">
                <a:latin typeface="+mn-ea"/>
                <a:ea typeface="+mn-ea"/>
              </a:rPr>
              <a:t>农村居民人均可支配收入来源</a:t>
            </a:r>
            <a:r>
              <a:rPr lang="en-US" altLang="zh-CN" dirty="0">
                <a:latin typeface="+mn-ea"/>
                <a:ea typeface="+mn-ea"/>
              </a:rPr>
              <a:t>2016.xlsx')</a:t>
            </a:r>
            <a:endParaRPr lang="zh-CN" altLang="zh-CN" dirty="0">
              <a:latin typeface="+mn-ea"/>
              <a:ea typeface="+mn-ea"/>
            </a:endParaRPr>
          </a:p>
          <a:p>
            <a:r>
              <a:rPr lang="en-US" altLang="zh-CN" dirty="0">
                <a:latin typeface="+mn-ea"/>
                <a:ea typeface="+mn-ea"/>
              </a:rPr>
              <a:t>X=</a:t>
            </a:r>
            <a:r>
              <a:rPr lang="en-US" altLang="zh-CN" dirty="0" err="1">
                <a:latin typeface="+mn-ea"/>
                <a:ea typeface="+mn-ea"/>
              </a:rPr>
              <a:t>Data.iloc</a:t>
            </a:r>
            <a:r>
              <a:rPr lang="en-US" altLang="zh-CN" dirty="0">
                <a:latin typeface="+mn-ea"/>
                <a:ea typeface="+mn-ea"/>
              </a:rPr>
              <a:t>[:,1:]</a:t>
            </a:r>
            <a:endParaRPr lang="zh-CN" altLang="zh-CN" dirty="0">
              <a:latin typeface="+mn-ea"/>
              <a:ea typeface="+mn-ea"/>
            </a:endParaRPr>
          </a:p>
          <a:p>
            <a:r>
              <a:rPr lang="en-US" altLang="zh-CN" dirty="0">
                <a:latin typeface="+mn-ea"/>
                <a:ea typeface="+mn-ea"/>
              </a:rPr>
              <a:t># </a:t>
            </a:r>
            <a:r>
              <a:rPr lang="zh-CN" altLang="zh-CN" dirty="0">
                <a:latin typeface="+mn-ea"/>
                <a:ea typeface="+mn-ea"/>
              </a:rPr>
              <a:t>数据规范化处理</a:t>
            </a:r>
            <a:endParaRPr lang="zh-CN" altLang="zh-CN" dirty="0">
              <a:latin typeface="+mn-ea"/>
              <a:ea typeface="+mn-ea"/>
            </a:endParaRPr>
          </a:p>
          <a:p>
            <a:r>
              <a:rPr lang="en-US" altLang="zh-CN" dirty="0">
                <a:latin typeface="+mn-ea"/>
                <a:ea typeface="+mn-ea"/>
              </a:rPr>
              <a:t>from </a:t>
            </a:r>
            <a:r>
              <a:rPr lang="en-US" altLang="zh-CN" dirty="0" err="1">
                <a:latin typeface="+mn-ea"/>
                <a:ea typeface="+mn-ea"/>
              </a:rPr>
              <a:t>sklearn.preprocessing</a:t>
            </a:r>
            <a:r>
              <a:rPr lang="en-US" altLang="zh-CN" dirty="0">
                <a:latin typeface="+mn-ea"/>
                <a:ea typeface="+mn-ea"/>
              </a:rPr>
              <a:t> import </a:t>
            </a:r>
            <a:r>
              <a:rPr lang="en-US" altLang="zh-CN" dirty="0" err="1">
                <a:latin typeface="+mn-ea"/>
                <a:ea typeface="+mn-ea"/>
              </a:rPr>
              <a:t>StandardScaler</a:t>
            </a:r>
            <a:endParaRPr lang="zh-CN" altLang="zh-CN" dirty="0">
              <a:latin typeface="+mn-ea"/>
              <a:ea typeface="+mn-ea"/>
            </a:endParaRPr>
          </a:p>
          <a:p>
            <a:r>
              <a:rPr lang="en-US" altLang="zh-CN" dirty="0" err="1">
                <a:latin typeface="+mn-ea"/>
                <a:ea typeface="+mn-ea"/>
              </a:rPr>
              <a:t>scaler</a:t>
            </a:r>
            <a:r>
              <a:rPr lang="en-US" altLang="zh-CN" dirty="0">
                <a:latin typeface="+mn-ea"/>
                <a:ea typeface="+mn-ea"/>
              </a:rPr>
              <a:t> = </a:t>
            </a:r>
            <a:r>
              <a:rPr lang="en-US" altLang="zh-CN" dirty="0" err="1">
                <a:latin typeface="+mn-ea"/>
                <a:ea typeface="+mn-ea"/>
              </a:rPr>
              <a:t>StandardScaler</a:t>
            </a:r>
            <a:r>
              <a:rPr lang="en-US" altLang="zh-CN" dirty="0">
                <a:latin typeface="+mn-ea"/>
                <a:ea typeface="+mn-ea"/>
              </a:rPr>
              <a:t>()</a:t>
            </a:r>
            <a:endParaRPr lang="zh-CN" altLang="zh-CN" dirty="0">
              <a:latin typeface="+mn-ea"/>
              <a:ea typeface="+mn-ea"/>
            </a:endParaRPr>
          </a:p>
          <a:p>
            <a:r>
              <a:rPr lang="en-US" altLang="zh-CN" dirty="0" err="1">
                <a:latin typeface="+mn-ea"/>
                <a:ea typeface="+mn-ea"/>
              </a:rPr>
              <a:t>scaler.fit</a:t>
            </a:r>
            <a:r>
              <a:rPr lang="en-US" altLang="zh-CN" dirty="0">
                <a:latin typeface="+mn-ea"/>
                <a:ea typeface="+mn-ea"/>
              </a:rPr>
              <a:t>(X) </a:t>
            </a:r>
            <a:endParaRPr lang="zh-CN" altLang="zh-CN" dirty="0">
              <a:latin typeface="+mn-ea"/>
              <a:ea typeface="+mn-ea"/>
            </a:endParaRPr>
          </a:p>
          <a:p>
            <a:r>
              <a:rPr lang="en-US" altLang="zh-CN" dirty="0">
                <a:latin typeface="+mn-ea"/>
                <a:ea typeface="+mn-ea"/>
              </a:rPr>
              <a:t>X=</a:t>
            </a:r>
            <a:r>
              <a:rPr lang="en-US" altLang="zh-CN" dirty="0" err="1">
                <a:latin typeface="+mn-ea"/>
                <a:ea typeface="+mn-ea"/>
              </a:rPr>
              <a:t>scaler.transform</a:t>
            </a:r>
            <a:r>
              <a:rPr lang="en-US" altLang="zh-CN" dirty="0">
                <a:latin typeface="+mn-ea"/>
                <a:ea typeface="+mn-ea"/>
              </a:rPr>
              <a:t>(X)  </a:t>
            </a:r>
            <a:endParaRPr lang="zh-CN" altLang="zh-CN" dirty="0">
              <a:latin typeface="+mn-ea"/>
              <a:ea typeface="+mn-ea"/>
            </a:endParaRPr>
          </a:p>
          <a:p>
            <a:r>
              <a:rPr lang="zh-CN" altLang="zh-CN" dirty="0">
                <a:latin typeface="+mn-ea"/>
                <a:ea typeface="+mn-ea"/>
              </a:rPr>
              <a:t>执行结果如图</a:t>
            </a:r>
            <a:r>
              <a:rPr lang="en-US" altLang="zh-CN" dirty="0">
                <a:latin typeface="+mn-ea"/>
                <a:ea typeface="+mn-ea"/>
              </a:rPr>
              <a:t>5-11</a:t>
            </a:r>
            <a:r>
              <a:rPr lang="zh-CN" altLang="zh-CN" dirty="0">
                <a:latin typeface="+mn-ea"/>
                <a:ea typeface="+mn-ea"/>
              </a:rPr>
              <a:t>所示。</a:t>
            </a:r>
            <a:endParaRPr lang="zh-CN" altLang="zh-CN" dirty="0">
              <a:latin typeface="+mn-ea"/>
              <a:ea typeface="+mn-ea"/>
            </a:endParaRPr>
          </a:p>
        </p:txBody>
      </p:sp>
      <p:pic>
        <p:nvPicPr>
          <p:cNvPr id="11" name="图片 10"/>
          <p:cNvPicPr/>
          <p:nvPr/>
        </p:nvPicPr>
        <p:blipFill>
          <a:blip r:embed="rId1" cstate="print"/>
          <a:stretch>
            <a:fillRect/>
          </a:stretch>
        </p:blipFill>
        <p:spPr>
          <a:xfrm>
            <a:off x="6242397" y="1744128"/>
            <a:ext cx="4870899" cy="3528391"/>
          </a:xfrm>
          <a:prstGeom prst="rect">
            <a:avLst/>
          </a:prstGeom>
        </p:spPr>
      </p:pic>
      <p:sp>
        <p:nvSpPr>
          <p:cNvPr id="12" name="TextBox 11"/>
          <p:cNvSpPr txBox="1"/>
          <p:nvPr/>
        </p:nvSpPr>
        <p:spPr>
          <a:xfrm>
            <a:off x="8330629" y="5398524"/>
            <a:ext cx="1236959" cy="369332"/>
          </a:xfrm>
          <a:prstGeom prst="rect">
            <a:avLst/>
          </a:prstGeom>
          <a:noFill/>
        </p:spPr>
        <p:txBody>
          <a:bodyPr wrap="square" rtlCol="0">
            <a:spAutoFit/>
          </a:bodyPr>
          <a:lstStyle/>
          <a:p>
            <a:r>
              <a:rPr lang="zh-CN" altLang="en-US" dirty="0" smtClean="0"/>
              <a:t>图</a:t>
            </a:r>
            <a:r>
              <a:rPr lang="en-US" altLang="zh-CN" dirty="0" smtClean="0"/>
              <a:t>.5-11</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3845" y="62041"/>
            <a:ext cx="10601349" cy="504056"/>
          </a:xfrm>
        </p:spPr>
        <p:txBody>
          <a:bodyPr/>
          <a:lstStyle/>
          <a:p>
            <a:r>
              <a:rPr lang="en-US" altLang="zh-CN" b="1" dirty="0">
                <a:solidFill>
                  <a:schemeClr val="accent2"/>
                </a:solidFill>
              </a:rPr>
              <a:t>5</a:t>
            </a:r>
            <a:r>
              <a:rPr lang="zh-CN" altLang="zh-CN" b="1" dirty="0">
                <a:solidFill>
                  <a:schemeClr val="accent2"/>
                </a:solidFill>
              </a:rPr>
              <a:t>．</a:t>
            </a:r>
            <a:r>
              <a:rPr lang="en-US" altLang="zh-CN" b="1" dirty="0">
                <a:solidFill>
                  <a:schemeClr val="accent2"/>
                </a:solidFill>
              </a:rPr>
              <a:t>Python</a:t>
            </a:r>
            <a:r>
              <a:rPr lang="zh-CN" altLang="zh-CN" b="1" dirty="0">
                <a:solidFill>
                  <a:schemeClr val="accent2"/>
                </a:solidFill>
              </a:rPr>
              <a:t>主成分分析应用举例</a:t>
            </a:r>
            <a:endParaRPr lang="zh-CN" altLang="en-US" dirty="0"/>
          </a:p>
        </p:txBody>
      </p:sp>
      <p:sp>
        <p:nvSpPr>
          <p:cNvPr id="3" name="内容占位符 2"/>
          <p:cNvSpPr>
            <a:spLocks noGrp="1"/>
          </p:cNvSpPr>
          <p:nvPr>
            <p:ph idx="1"/>
          </p:nvPr>
        </p:nvSpPr>
        <p:spPr>
          <a:xfrm>
            <a:off x="553765" y="692697"/>
            <a:ext cx="10601349" cy="504055"/>
          </a:xfrm>
        </p:spPr>
        <p:txBody>
          <a:bodyPr/>
          <a:lstStyle/>
          <a:p>
            <a:pPr marL="0" indent="0">
              <a:buNone/>
            </a:pPr>
            <a:r>
              <a:rPr lang="zh-CN" altLang="zh-CN" dirty="0"/>
              <a:t>（</a:t>
            </a:r>
            <a:r>
              <a:rPr lang="en-US" altLang="zh-CN" dirty="0"/>
              <a:t>2</a:t>
            </a:r>
            <a:r>
              <a:rPr lang="zh-CN" altLang="zh-CN" dirty="0"/>
              <a:t>）对标准化后的数据</a:t>
            </a:r>
            <a:r>
              <a:rPr lang="en-US" altLang="zh-CN" dirty="0"/>
              <a:t>X</a:t>
            </a:r>
            <a:r>
              <a:rPr lang="zh-CN" altLang="zh-CN" dirty="0"/>
              <a:t>作主成分分析，其基本步骤</a:t>
            </a:r>
            <a:r>
              <a:rPr lang="zh-CN" altLang="zh-CN" dirty="0" smtClean="0"/>
              <a:t>如下</a:t>
            </a:r>
            <a:endParaRPr lang="en-US" altLang="zh-CN" dirty="0" smtClean="0"/>
          </a:p>
          <a:p>
            <a:endParaRPr lang="zh-CN" altLang="en-US" dirty="0"/>
          </a:p>
        </p:txBody>
      </p:sp>
      <p:sp>
        <p:nvSpPr>
          <p:cNvPr id="4" name="TextBox 3"/>
          <p:cNvSpPr txBox="1"/>
          <p:nvPr/>
        </p:nvSpPr>
        <p:spPr>
          <a:xfrm>
            <a:off x="21109" y="135976"/>
            <a:ext cx="1312316" cy="369332"/>
          </a:xfrm>
          <a:prstGeom prst="rect">
            <a:avLst/>
          </a:prstGeom>
          <a:noFill/>
        </p:spPr>
        <p:txBody>
          <a:bodyPr wrap="square" rtlCol="0">
            <a:spAutoFit/>
          </a:bodyPr>
          <a:lstStyle/>
          <a:p>
            <a:r>
              <a:rPr lang="en-US" altLang="zh-CN" dirty="0" smtClean="0">
                <a:solidFill>
                  <a:schemeClr val="accent2"/>
                </a:solidFill>
              </a:rPr>
              <a:t>Part 5.2.3</a:t>
            </a:r>
            <a:endParaRPr lang="zh-CN" altLang="en-US" dirty="0">
              <a:solidFill>
                <a:schemeClr val="accent2"/>
              </a:solidFill>
            </a:endParaRPr>
          </a:p>
        </p:txBody>
      </p:sp>
      <p:sp>
        <p:nvSpPr>
          <p:cNvPr id="5" name="TextBox 4"/>
          <p:cNvSpPr txBox="1"/>
          <p:nvPr/>
        </p:nvSpPr>
        <p:spPr>
          <a:xfrm>
            <a:off x="553765" y="1484784"/>
            <a:ext cx="3960440" cy="4247317"/>
          </a:xfrm>
          <a:prstGeom prst="rect">
            <a:avLst/>
          </a:prstGeom>
          <a:noFill/>
        </p:spPr>
        <p:txBody>
          <a:bodyPr wrap="square" rtlCol="0">
            <a:spAutoFit/>
          </a:bodyPr>
          <a:lstStyle/>
          <a:p>
            <a:r>
              <a:rPr lang="en-US" altLang="zh-CN" dirty="0" smtClean="0">
                <a:latin typeface="+mn-ea"/>
                <a:ea typeface="+mn-ea"/>
              </a:rPr>
              <a:t>(1)</a:t>
            </a:r>
            <a:r>
              <a:rPr lang="zh-CN" altLang="zh-CN" dirty="0" smtClean="0">
                <a:latin typeface="+mn-ea"/>
                <a:ea typeface="+mn-ea"/>
              </a:rPr>
              <a:t>导</a:t>
            </a:r>
            <a:r>
              <a:rPr lang="zh-CN" altLang="zh-CN" dirty="0">
                <a:latin typeface="+mn-ea"/>
                <a:ea typeface="+mn-ea"/>
              </a:rPr>
              <a:t>入主成分分析模块</a:t>
            </a:r>
            <a:r>
              <a:rPr lang="en-US" altLang="zh-CN" dirty="0">
                <a:latin typeface="+mn-ea"/>
                <a:ea typeface="+mn-ea"/>
              </a:rPr>
              <a:t>PCA</a:t>
            </a:r>
            <a:endParaRPr lang="zh-CN" altLang="zh-CN" dirty="0">
              <a:latin typeface="+mn-ea"/>
              <a:ea typeface="+mn-ea"/>
            </a:endParaRPr>
          </a:p>
          <a:p>
            <a:r>
              <a:rPr lang="en-US" altLang="zh-CN" dirty="0">
                <a:latin typeface="+mn-ea"/>
                <a:ea typeface="+mn-ea"/>
              </a:rPr>
              <a:t>from </a:t>
            </a:r>
            <a:r>
              <a:rPr lang="en-US" altLang="zh-CN" dirty="0" err="1">
                <a:latin typeface="+mn-ea"/>
                <a:ea typeface="+mn-ea"/>
              </a:rPr>
              <a:t>sklearn.decomposition</a:t>
            </a:r>
            <a:r>
              <a:rPr lang="en-US" altLang="zh-CN" dirty="0">
                <a:latin typeface="+mn-ea"/>
                <a:ea typeface="+mn-ea"/>
              </a:rPr>
              <a:t> import PCA   </a:t>
            </a:r>
            <a:endParaRPr lang="zh-CN" altLang="zh-CN" dirty="0">
              <a:latin typeface="+mn-ea"/>
              <a:ea typeface="+mn-ea"/>
            </a:endParaRPr>
          </a:p>
          <a:p>
            <a:endParaRPr lang="en-US" altLang="zh-CN" dirty="0" smtClean="0">
              <a:latin typeface="+mn-ea"/>
              <a:ea typeface="+mn-ea"/>
            </a:endParaRPr>
          </a:p>
          <a:p>
            <a:r>
              <a:rPr lang="en-US" altLang="zh-CN" dirty="0" smtClean="0">
                <a:latin typeface="+mn-ea"/>
                <a:ea typeface="+mn-ea"/>
              </a:rPr>
              <a:t>(2)</a:t>
            </a:r>
            <a:r>
              <a:rPr lang="zh-CN" altLang="zh-CN" dirty="0" smtClean="0">
                <a:latin typeface="+mn-ea"/>
                <a:ea typeface="+mn-ea"/>
              </a:rPr>
              <a:t>利用</a:t>
            </a:r>
            <a:r>
              <a:rPr lang="en-US" altLang="zh-CN" dirty="0">
                <a:latin typeface="+mn-ea"/>
                <a:ea typeface="+mn-ea"/>
              </a:rPr>
              <a:t>PCA</a:t>
            </a:r>
            <a:r>
              <a:rPr lang="zh-CN" altLang="zh-CN" dirty="0">
                <a:latin typeface="+mn-ea"/>
                <a:ea typeface="+mn-ea"/>
              </a:rPr>
              <a:t>创建主成分分析对象</a:t>
            </a:r>
            <a:r>
              <a:rPr lang="en-US" altLang="zh-CN" dirty="0" err="1">
                <a:latin typeface="+mn-ea"/>
                <a:ea typeface="+mn-ea"/>
              </a:rPr>
              <a:t>pca</a:t>
            </a:r>
            <a:endParaRPr lang="zh-CN" altLang="zh-CN" dirty="0">
              <a:latin typeface="+mn-ea"/>
              <a:ea typeface="+mn-ea"/>
            </a:endParaRPr>
          </a:p>
          <a:p>
            <a:r>
              <a:rPr lang="en-US" altLang="zh-CN" dirty="0" err="1">
                <a:latin typeface="+mn-ea"/>
                <a:ea typeface="+mn-ea"/>
              </a:rPr>
              <a:t>pca</a:t>
            </a:r>
            <a:r>
              <a:rPr lang="en-US" altLang="zh-CN" dirty="0">
                <a:latin typeface="+mn-ea"/>
                <a:ea typeface="+mn-ea"/>
              </a:rPr>
              <a:t>=PCA(</a:t>
            </a:r>
            <a:r>
              <a:rPr lang="en-US" altLang="zh-CN" dirty="0" err="1">
                <a:latin typeface="+mn-ea"/>
                <a:ea typeface="+mn-ea"/>
              </a:rPr>
              <a:t>n_components</a:t>
            </a:r>
            <a:r>
              <a:rPr lang="en-US" altLang="zh-CN" dirty="0">
                <a:latin typeface="+mn-ea"/>
                <a:ea typeface="+mn-ea"/>
              </a:rPr>
              <a:t>=0.95)          #</a:t>
            </a:r>
            <a:r>
              <a:rPr lang="zh-CN" altLang="zh-CN" dirty="0">
                <a:latin typeface="+mn-ea"/>
                <a:ea typeface="+mn-ea"/>
              </a:rPr>
              <a:t>这里设置累计贡献率为</a:t>
            </a:r>
            <a:r>
              <a:rPr lang="en-US" altLang="zh-CN" dirty="0">
                <a:latin typeface="+mn-ea"/>
                <a:ea typeface="+mn-ea"/>
              </a:rPr>
              <a:t>95%</a:t>
            </a:r>
            <a:r>
              <a:rPr lang="zh-CN" altLang="zh-CN" dirty="0">
                <a:latin typeface="+mn-ea"/>
                <a:ea typeface="+mn-ea"/>
              </a:rPr>
              <a:t>以上。</a:t>
            </a:r>
            <a:endParaRPr lang="zh-CN" altLang="zh-CN" dirty="0">
              <a:latin typeface="+mn-ea"/>
              <a:ea typeface="+mn-ea"/>
            </a:endParaRPr>
          </a:p>
          <a:p>
            <a:endParaRPr lang="en-US" altLang="zh-CN" dirty="0" smtClean="0">
              <a:latin typeface="+mn-ea"/>
              <a:ea typeface="+mn-ea"/>
            </a:endParaRPr>
          </a:p>
          <a:p>
            <a:r>
              <a:rPr lang="en-US" altLang="zh-CN" dirty="0" smtClean="0">
                <a:latin typeface="+mn-ea"/>
                <a:ea typeface="+mn-ea"/>
              </a:rPr>
              <a:t>(3)</a:t>
            </a:r>
            <a:r>
              <a:rPr lang="zh-CN" altLang="zh-CN" dirty="0" smtClean="0">
                <a:latin typeface="+mn-ea"/>
                <a:ea typeface="+mn-ea"/>
              </a:rPr>
              <a:t>调用</a:t>
            </a:r>
            <a:r>
              <a:rPr lang="en-US" altLang="zh-CN" dirty="0" err="1">
                <a:latin typeface="+mn-ea"/>
                <a:ea typeface="+mn-ea"/>
              </a:rPr>
              <a:t>pca</a:t>
            </a:r>
            <a:r>
              <a:rPr lang="zh-CN" altLang="zh-CN" dirty="0">
                <a:latin typeface="+mn-ea"/>
                <a:ea typeface="+mn-ea"/>
              </a:rPr>
              <a:t>对象中的</a:t>
            </a:r>
            <a:r>
              <a:rPr lang="en-US" altLang="zh-CN" dirty="0">
                <a:latin typeface="+mn-ea"/>
                <a:ea typeface="+mn-ea"/>
              </a:rPr>
              <a:t>fit()</a:t>
            </a:r>
            <a:r>
              <a:rPr lang="zh-CN" altLang="zh-CN" dirty="0">
                <a:latin typeface="+mn-ea"/>
                <a:ea typeface="+mn-ea"/>
              </a:rPr>
              <a:t>方法，对待分析的数据进行拟合训练</a:t>
            </a:r>
            <a:endParaRPr lang="zh-CN" altLang="zh-CN" dirty="0">
              <a:latin typeface="+mn-ea"/>
              <a:ea typeface="+mn-ea"/>
            </a:endParaRPr>
          </a:p>
          <a:p>
            <a:r>
              <a:rPr lang="en-US" altLang="zh-CN" dirty="0" err="1">
                <a:latin typeface="+mn-ea"/>
                <a:ea typeface="+mn-ea"/>
              </a:rPr>
              <a:t>pca.fit</a:t>
            </a:r>
            <a:r>
              <a:rPr lang="en-US" altLang="zh-CN" dirty="0">
                <a:latin typeface="+mn-ea"/>
                <a:ea typeface="+mn-ea"/>
              </a:rPr>
              <a:t>(X)</a:t>
            </a:r>
            <a:endParaRPr lang="zh-CN" altLang="zh-CN" dirty="0">
              <a:latin typeface="+mn-ea"/>
              <a:ea typeface="+mn-ea"/>
            </a:endParaRPr>
          </a:p>
          <a:p>
            <a:endParaRPr lang="en-US" altLang="zh-CN" dirty="0" smtClean="0">
              <a:latin typeface="+mn-ea"/>
              <a:ea typeface="+mn-ea"/>
            </a:endParaRPr>
          </a:p>
          <a:p>
            <a:r>
              <a:rPr lang="en-US" altLang="zh-CN" dirty="0" smtClean="0">
                <a:latin typeface="+mn-ea"/>
                <a:ea typeface="+mn-ea"/>
              </a:rPr>
              <a:t>(4)</a:t>
            </a:r>
            <a:r>
              <a:rPr lang="zh-CN" altLang="zh-CN" dirty="0" smtClean="0">
                <a:latin typeface="+mn-ea"/>
                <a:ea typeface="+mn-ea"/>
              </a:rPr>
              <a:t>调用</a:t>
            </a:r>
            <a:r>
              <a:rPr lang="en-US" altLang="zh-CN" dirty="0" err="1">
                <a:latin typeface="+mn-ea"/>
                <a:ea typeface="+mn-ea"/>
              </a:rPr>
              <a:t>pca</a:t>
            </a:r>
            <a:r>
              <a:rPr lang="zh-CN" altLang="zh-CN" dirty="0">
                <a:latin typeface="+mn-ea"/>
                <a:ea typeface="+mn-ea"/>
              </a:rPr>
              <a:t>对象中的</a:t>
            </a:r>
            <a:r>
              <a:rPr lang="en-US" altLang="zh-CN" dirty="0">
                <a:latin typeface="+mn-ea"/>
                <a:ea typeface="+mn-ea"/>
              </a:rPr>
              <a:t>transform()</a:t>
            </a:r>
            <a:r>
              <a:rPr lang="zh-CN" altLang="zh-CN" dirty="0">
                <a:latin typeface="+mn-ea"/>
                <a:ea typeface="+mn-ea"/>
              </a:rPr>
              <a:t>方法，返回提取的主成分</a:t>
            </a:r>
            <a:endParaRPr lang="zh-CN" altLang="zh-CN" dirty="0">
              <a:latin typeface="+mn-ea"/>
              <a:ea typeface="+mn-ea"/>
            </a:endParaRPr>
          </a:p>
          <a:p>
            <a:r>
              <a:rPr lang="en-US" altLang="zh-CN" dirty="0">
                <a:latin typeface="+mn-ea"/>
                <a:ea typeface="+mn-ea"/>
              </a:rPr>
              <a:t>Y=</a:t>
            </a:r>
            <a:r>
              <a:rPr lang="en-US" altLang="zh-CN" dirty="0" err="1">
                <a:latin typeface="+mn-ea"/>
                <a:ea typeface="+mn-ea"/>
              </a:rPr>
              <a:t>pca.transform</a:t>
            </a:r>
            <a:r>
              <a:rPr lang="en-US" altLang="zh-CN" dirty="0">
                <a:latin typeface="+mn-ea"/>
                <a:ea typeface="+mn-ea"/>
              </a:rPr>
              <a:t>(X)</a:t>
            </a:r>
            <a:endParaRPr lang="zh-CN" altLang="zh-CN" dirty="0">
              <a:latin typeface="+mn-ea"/>
              <a:ea typeface="+mn-ea"/>
            </a:endParaRPr>
          </a:p>
        </p:txBody>
      </p:sp>
      <p:sp>
        <p:nvSpPr>
          <p:cNvPr id="12" name="TextBox 11"/>
          <p:cNvSpPr txBox="1"/>
          <p:nvPr/>
        </p:nvSpPr>
        <p:spPr>
          <a:xfrm>
            <a:off x="4730228" y="1052736"/>
            <a:ext cx="6696745" cy="5078313"/>
          </a:xfrm>
          <a:prstGeom prst="rect">
            <a:avLst/>
          </a:prstGeom>
          <a:noFill/>
        </p:spPr>
        <p:txBody>
          <a:bodyPr wrap="square" rtlCol="0">
            <a:spAutoFit/>
          </a:bodyPr>
          <a:lstStyle/>
          <a:p>
            <a:endParaRPr lang="en-US" altLang="zh-CN" dirty="0" smtClean="0"/>
          </a:p>
          <a:p>
            <a:r>
              <a:rPr lang="en-US" altLang="zh-CN" dirty="0" smtClean="0">
                <a:latin typeface="+mn-ea"/>
                <a:ea typeface="+mn-ea"/>
              </a:rPr>
              <a:t>(5)</a:t>
            </a:r>
            <a:r>
              <a:rPr lang="zh-CN" altLang="zh-CN" dirty="0" smtClean="0">
                <a:latin typeface="+mn-ea"/>
                <a:ea typeface="+mn-ea"/>
              </a:rPr>
              <a:t>通过</a:t>
            </a:r>
            <a:r>
              <a:rPr lang="en-US" altLang="zh-CN" dirty="0" err="1">
                <a:latin typeface="+mn-ea"/>
                <a:ea typeface="+mn-ea"/>
              </a:rPr>
              <a:t>pca</a:t>
            </a:r>
            <a:r>
              <a:rPr lang="zh-CN" altLang="zh-CN" dirty="0">
                <a:latin typeface="+mn-ea"/>
                <a:ea typeface="+mn-ea"/>
              </a:rPr>
              <a:t>对象中的</a:t>
            </a:r>
            <a:r>
              <a:rPr lang="en-US" altLang="zh-CN" dirty="0">
                <a:latin typeface="+mn-ea"/>
                <a:ea typeface="+mn-ea"/>
              </a:rPr>
              <a:t>components_</a:t>
            </a:r>
            <a:r>
              <a:rPr lang="zh-CN" altLang="zh-CN" dirty="0">
                <a:latin typeface="+mn-ea"/>
                <a:ea typeface="+mn-ea"/>
              </a:rPr>
              <a:t>属性、</a:t>
            </a:r>
            <a:r>
              <a:rPr lang="en-US" altLang="zh-CN" dirty="0" err="1">
                <a:latin typeface="+mn-ea"/>
                <a:ea typeface="+mn-ea"/>
              </a:rPr>
              <a:t>explained_variance</a:t>
            </a:r>
            <a:r>
              <a:rPr lang="en-US" altLang="zh-CN" dirty="0">
                <a:latin typeface="+mn-ea"/>
                <a:ea typeface="+mn-ea"/>
              </a:rPr>
              <a:t>_</a:t>
            </a:r>
            <a:r>
              <a:rPr lang="zh-CN" altLang="zh-CN" dirty="0">
                <a:latin typeface="+mn-ea"/>
                <a:ea typeface="+mn-ea"/>
              </a:rPr>
              <a:t>属性、</a:t>
            </a:r>
            <a:r>
              <a:rPr lang="en-US" altLang="zh-CN" dirty="0" err="1">
                <a:latin typeface="+mn-ea"/>
                <a:ea typeface="+mn-ea"/>
              </a:rPr>
              <a:t>explained_variance_ratio</a:t>
            </a:r>
            <a:r>
              <a:rPr lang="en-US" altLang="zh-CN" dirty="0">
                <a:latin typeface="+mn-ea"/>
                <a:ea typeface="+mn-ea"/>
              </a:rPr>
              <a:t>_</a:t>
            </a:r>
            <a:r>
              <a:rPr lang="zh-CN" altLang="zh-CN" dirty="0">
                <a:latin typeface="+mn-ea"/>
                <a:ea typeface="+mn-ea"/>
              </a:rPr>
              <a:t>属性，返回主成分分析中对应的特征向量、特征值和主成分方差百分比（贡献率），比如：</a:t>
            </a:r>
            <a:endParaRPr lang="zh-CN" altLang="zh-CN" dirty="0">
              <a:latin typeface="+mn-ea"/>
              <a:ea typeface="+mn-ea"/>
            </a:endParaRPr>
          </a:p>
          <a:p>
            <a:r>
              <a:rPr lang="en-US" altLang="zh-CN" dirty="0" err="1">
                <a:latin typeface="+mn-ea"/>
                <a:ea typeface="+mn-ea"/>
              </a:rPr>
              <a:t>tzxl</a:t>
            </a:r>
            <a:r>
              <a:rPr lang="en-US" altLang="zh-CN" dirty="0">
                <a:latin typeface="+mn-ea"/>
                <a:ea typeface="+mn-ea"/>
              </a:rPr>
              <a:t>=</a:t>
            </a:r>
            <a:r>
              <a:rPr lang="en-US" altLang="zh-CN" dirty="0" err="1">
                <a:latin typeface="+mn-ea"/>
                <a:ea typeface="+mn-ea"/>
              </a:rPr>
              <a:t>pca.components</a:t>
            </a:r>
            <a:r>
              <a:rPr lang="en-US" altLang="zh-CN" dirty="0">
                <a:latin typeface="+mn-ea"/>
                <a:ea typeface="+mn-ea"/>
              </a:rPr>
              <a:t>_              #</a:t>
            </a:r>
            <a:r>
              <a:rPr lang="zh-CN" altLang="zh-CN" dirty="0">
                <a:latin typeface="+mn-ea"/>
                <a:ea typeface="+mn-ea"/>
              </a:rPr>
              <a:t>返回特征向量</a:t>
            </a:r>
            <a:endParaRPr lang="zh-CN" altLang="zh-CN" dirty="0">
              <a:latin typeface="+mn-ea"/>
              <a:ea typeface="+mn-ea"/>
            </a:endParaRPr>
          </a:p>
          <a:p>
            <a:r>
              <a:rPr lang="en-US" altLang="zh-CN" dirty="0" err="1">
                <a:latin typeface="+mn-ea"/>
                <a:ea typeface="+mn-ea"/>
              </a:rPr>
              <a:t>tz</a:t>
            </a:r>
            <a:r>
              <a:rPr lang="en-US" altLang="zh-CN" dirty="0">
                <a:latin typeface="+mn-ea"/>
                <a:ea typeface="+mn-ea"/>
              </a:rPr>
              <a:t>=</a:t>
            </a:r>
            <a:r>
              <a:rPr lang="en-US" altLang="zh-CN" dirty="0" err="1">
                <a:latin typeface="+mn-ea"/>
                <a:ea typeface="+mn-ea"/>
              </a:rPr>
              <a:t>pca.explained_variance</a:t>
            </a:r>
            <a:r>
              <a:rPr lang="en-US" altLang="zh-CN" dirty="0">
                <a:latin typeface="+mn-ea"/>
                <a:ea typeface="+mn-ea"/>
              </a:rPr>
              <a:t>_          #</a:t>
            </a:r>
            <a:r>
              <a:rPr lang="zh-CN" altLang="zh-CN" dirty="0">
                <a:latin typeface="+mn-ea"/>
                <a:ea typeface="+mn-ea"/>
              </a:rPr>
              <a:t>返回特征值</a:t>
            </a:r>
            <a:endParaRPr lang="zh-CN" altLang="zh-CN" dirty="0">
              <a:latin typeface="+mn-ea"/>
              <a:ea typeface="+mn-ea"/>
            </a:endParaRPr>
          </a:p>
          <a:p>
            <a:r>
              <a:rPr lang="en-US" altLang="zh-CN" dirty="0" err="1">
                <a:latin typeface="+mn-ea"/>
                <a:ea typeface="+mn-ea"/>
              </a:rPr>
              <a:t>gxl</a:t>
            </a:r>
            <a:r>
              <a:rPr lang="en-US" altLang="zh-CN" dirty="0">
                <a:latin typeface="+mn-ea"/>
                <a:ea typeface="+mn-ea"/>
              </a:rPr>
              <a:t>=</a:t>
            </a:r>
            <a:r>
              <a:rPr lang="en-US" altLang="zh-CN" dirty="0" err="1">
                <a:latin typeface="+mn-ea"/>
                <a:ea typeface="+mn-ea"/>
              </a:rPr>
              <a:t>pca.explained_variance_ratio</a:t>
            </a:r>
            <a:r>
              <a:rPr lang="en-US" altLang="zh-CN" dirty="0">
                <a:latin typeface="+mn-ea"/>
                <a:ea typeface="+mn-ea"/>
              </a:rPr>
              <a:t>_    #</a:t>
            </a:r>
            <a:r>
              <a:rPr lang="zh-CN" altLang="zh-CN" dirty="0">
                <a:latin typeface="+mn-ea"/>
                <a:ea typeface="+mn-ea"/>
              </a:rPr>
              <a:t>返回主成分方差百分比（贡献率）</a:t>
            </a:r>
            <a:endParaRPr lang="zh-CN" altLang="zh-CN" dirty="0">
              <a:latin typeface="+mn-ea"/>
              <a:ea typeface="+mn-ea"/>
            </a:endParaRPr>
          </a:p>
          <a:p>
            <a:endParaRPr lang="en-US" altLang="zh-CN" dirty="0" smtClean="0">
              <a:latin typeface="+mn-ea"/>
              <a:ea typeface="+mn-ea"/>
            </a:endParaRPr>
          </a:p>
          <a:p>
            <a:r>
              <a:rPr lang="en-US" altLang="zh-CN" dirty="0" smtClean="0">
                <a:latin typeface="+mn-ea"/>
                <a:ea typeface="+mn-ea"/>
              </a:rPr>
              <a:t>(6)</a:t>
            </a:r>
            <a:r>
              <a:rPr lang="zh-CN" altLang="zh-CN" dirty="0" smtClean="0">
                <a:latin typeface="+mn-ea"/>
                <a:ea typeface="+mn-ea"/>
              </a:rPr>
              <a:t>主成分</a:t>
            </a:r>
            <a:r>
              <a:rPr lang="zh-CN" altLang="zh-CN" dirty="0">
                <a:latin typeface="+mn-ea"/>
                <a:ea typeface="+mn-ea"/>
              </a:rPr>
              <a:t>表达式及验证。由前面分析，我们知道第</a:t>
            </a:r>
            <a:r>
              <a:rPr lang="en-US" altLang="zh-CN" dirty="0">
                <a:latin typeface="+mn-ea"/>
                <a:ea typeface="+mn-ea"/>
              </a:rPr>
              <a:t>i</a:t>
            </a:r>
            <a:r>
              <a:rPr lang="zh-CN" altLang="zh-CN" dirty="0">
                <a:latin typeface="+mn-ea"/>
                <a:ea typeface="+mn-ea"/>
              </a:rPr>
              <a:t>个主成分表示为：</a:t>
            </a:r>
            <a:endParaRPr lang="zh-CN" altLang="zh-CN" dirty="0">
              <a:latin typeface="+mn-ea"/>
              <a:ea typeface="+mn-ea"/>
            </a:endParaRPr>
          </a:p>
          <a:p>
            <a:r>
              <a:rPr lang="zh-CN" altLang="zh-CN" dirty="0">
                <a:latin typeface="+mn-ea"/>
                <a:ea typeface="+mn-ea"/>
              </a:rPr>
              <a:t>其中</a:t>
            </a:r>
            <a:r>
              <a:rPr lang="en-US" altLang="zh-CN" dirty="0">
                <a:latin typeface="+mn-ea"/>
                <a:ea typeface="+mn-ea"/>
              </a:rPr>
              <a:t> </a:t>
            </a:r>
            <a:r>
              <a:rPr lang="zh-CN" altLang="zh-CN" dirty="0">
                <a:latin typeface="+mn-ea"/>
                <a:ea typeface="+mn-ea"/>
              </a:rPr>
              <a:t>代表第</a:t>
            </a:r>
            <a:r>
              <a:rPr lang="en-US" altLang="zh-CN" dirty="0">
                <a:latin typeface="+mn-ea"/>
                <a:ea typeface="+mn-ea"/>
              </a:rPr>
              <a:t>i</a:t>
            </a:r>
            <a:r>
              <a:rPr lang="zh-CN" altLang="zh-CN" dirty="0">
                <a:latin typeface="+mn-ea"/>
                <a:ea typeface="+mn-ea"/>
              </a:rPr>
              <a:t>个主成分对应的特征向量。比如可以通过程序验证第</a:t>
            </a:r>
            <a:r>
              <a:rPr lang="en-US" altLang="zh-CN" dirty="0">
                <a:latin typeface="+mn-ea"/>
                <a:ea typeface="+mn-ea"/>
              </a:rPr>
              <a:t>1</a:t>
            </a:r>
            <a:r>
              <a:rPr lang="zh-CN" altLang="zh-CN" dirty="0">
                <a:latin typeface="+mn-ea"/>
                <a:ea typeface="+mn-ea"/>
              </a:rPr>
              <a:t>个主成分前面的</a:t>
            </a:r>
            <a:r>
              <a:rPr lang="en-US" altLang="zh-CN" dirty="0">
                <a:latin typeface="+mn-ea"/>
                <a:ea typeface="+mn-ea"/>
              </a:rPr>
              <a:t>4</a:t>
            </a:r>
            <a:r>
              <a:rPr lang="zh-CN" altLang="zh-CN" dirty="0">
                <a:latin typeface="+mn-ea"/>
                <a:ea typeface="+mn-ea"/>
              </a:rPr>
              <a:t>个分量的值：</a:t>
            </a:r>
            <a:endParaRPr lang="zh-CN" altLang="zh-CN" dirty="0">
              <a:latin typeface="+mn-ea"/>
              <a:ea typeface="+mn-ea"/>
            </a:endParaRPr>
          </a:p>
          <a:p>
            <a:r>
              <a:rPr lang="en-US" altLang="zh-CN" dirty="0">
                <a:latin typeface="+mn-ea"/>
                <a:ea typeface="+mn-ea"/>
              </a:rPr>
              <a:t>Y00=sum(X[0,:]*</a:t>
            </a:r>
            <a:r>
              <a:rPr lang="en-US" altLang="zh-CN" dirty="0" err="1">
                <a:latin typeface="+mn-ea"/>
                <a:ea typeface="+mn-ea"/>
              </a:rPr>
              <a:t>tzxl</a:t>
            </a:r>
            <a:r>
              <a:rPr lang="en-US" altLang="zh-CN" dirty="0">
                <a:latin typeface="+mn-ea"/>
                <a:ea typeface="+mn-ea"/>
              </a:rPr>
              <a:t>[0,:])</a:t>
            </a:r>
            <a:endParaRPr lang="zh-CN" altLang="zh-CN" dirty="0">
              <a:latin typeface="+mn-ea"/>
              <a:ea typeface="+mn-ea"/>
            </a:endParaRPr>
          </a:p>
          <a:p>
            <a:r>
              <a:rPr lang="en-US" altLang="zh-CN" dirty="0">
                <a:latin typeface="+mn-ea"/>
                <a:ea typeface="+mn-ea"/>
              </a:rPr>
              <a:t>Y01=sum(X[1,:]*</a:t>
            </a:r>
            <a:r>
              <a:rPr lang="en-US" altLang="zh-CN" dirty="0" err="1">
                <a:latin typeface="+mn-ea"/>
                <a:ea typeface="+mn-ea"/>
              </a:rPr>
              <a:t>tzxl</a:t>
            </a:r>
            <a:r>
              <a:rPr lang="en-US" altLang="zh-CN" dirty="0">
                <a:latin typeface="+mn-ea"/>
                <a:ea typeface="+mn-ea"/>
              </a:rPr>
              <a:t>[0,:])</a:t>
            </a:r>
            <a:endParaRPr lang="zh-CN" altLang="zh-CN" dirty="0">
              <a:latin typeface="+mn-ea"/>
              <a:ea typeface="+mn-ea"/>
            </a:endParaRPr>
          </a:p>
          <a:p>
            <a:r>
              <a:rPr lang="en-US" altLang="zh-CN" dirty="0">
                <a:latin typeface="+mn-ea"/>
                <a:ea typeface="+mn-ea"/>
              </a:rPr>
              <a:t>Y02=sum(X[2,:]*</a:t>
            </a:r>
            <a:r>
              <a:rPr lang="en-US" altLang="zh-CN" dirty="0" err="1">
                <a:latin typeface="+mn-ea"/>
                <a:ea typeface="+mn-ea"/>
              </a:rPr>
              <a:t>tzxl</a:t>
            </a:r>
            <a:r>
              <a:rPr lang="en-US" altLang="zh-CN" dirty="0">
                <a:latin typeface="+mn-ea"/>
                <a:ea typeface="+mn-ea"/>
              </a:rPr>
              <a:t>[0,:])</a:t>
            </a:r>
            <a:endParaRPr lang="zh-CN" altLang="zh-CN" dirty="0">
              <a:latin typeface="+mn-ea"/>
              <a:ea typeface="+mn-ea"/>
            </a:endParaRPr>
          </a:p>
          <a:p>
            <a:r>
              <a:rPr lang="en-US" altLang="zh-CN" dirty="0">
                <a:latin typeface="+mn-ea"/>
                <a:ea typeface="+mn-ea"/>
              </a:rPr>
              <a:t>Y03=sum(X[3,:]*</a:t>
            </a:r>
            <a:r>
              <a:rPr lang="en-US" altLang="zh-CN" dirty="0" err="1">
                <a:latin typeface="+mn-ea"/>
                <a:ea typeface="+mn-ea"/>
              </a:rPr>
              <a:t>tzxl</a:t>
            </a:r>
            <a:r>
              <a:rPr lang="en-US" altLang="zh-CN" dirty="0">
                <a:latin typeface="+mn-ea"/>
                <a:ea typeface="+mn-ea"/>
              </a:rPr>
              <a:t>[0,:])</a:t>
            </a:r>
            <a:r>
              <a:rPr lang="zh-CN" altLang="zh-CN" dirty="0">
                <a:latin typeface="+mn-ea"/>
                <a:ea typeface="+mn-ea"/>
              </a:rPr>
              <a:t>。</a:t>
            </a:r>
            <a:endParaRPr lang="zh-CN" altLang="zh-CN" dirty="0">
              <a:latin typeface="+mn-ea"/>
              <a:ea typeface="+mn-ea"/>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5853" y="27391"/>
            <a:ext cx="10601349" cy="491653"/>
          </a:xfrm>
        </p:spPr>
        <p:txBody>
          <a:bodyPr/>
          <a:lstStyle/>
          <a:p>
            <a:r>
              <a:rPr lang="en-US" altLang="zh-CN" b="1" dirty="0">
                <a:solidFill>
                  <a:schemeClr val="accent2"/>
                </a:solidFill>
              </a:rPr>
              <a:t>5</a:t>
            </a:r>
            <a:r>
              <a:rPr lang="zh-CN" altLang="zh-CN" b="1" dirty="0">
                <a:solidFill>
                  <a:schemeClr val="accent2"/>
                </a:solidFill>
              </a:rPr>
              <a:t>．</a:t>
            </a:r>
            <a:r>
              <a:rPr lang="en-US" altLang="zh-CN" b="1" dirty="0">
                <a:solidFill>
                  <a:schemeClr val="accent2"/>
                </a:solidFill>
              </a:rPr>
              <a:t>Python</a:t>
            </a:r>
            <a:r>
              <a:rPr lang="zh-CN" altLang="zh-CN" b="1" dirty="0">
                <a:solidFill>
                  <a:schemeClr val="accent2"/>
                </a:solidFill>
              </a:rPr>
              <a:t>主成分分析应用举例</a:t>
            </a:r>
            <a:endParaRPr lang="zh-CN" altLang="en-US" dirty="0"/>
          </a:p>
        </p:txBody>
      </p:sp>
      <p:sp>
        <p:nvSpPr>
          <p:cNvPr id="3" name="内容占位符 2"/>
          <p:cNvSpPr>
            <a:spLocks noGrp="1"/>
          </p:cNvSpPr>
          <p:nvPr>
            <p:ph idx="1"/>
          </p:nvPr>
        </p:nvSpPr>
        <p:spPr>
          <a:xfrm>
            <a:off x="481758" y="836712"/>
            <a:ext cx="4248471" cy="5544616"/>
          </a:xfrm>
        </p:spPr>
        <p:txBody>
          <a:bodyPr/>
          <a:lstStyle/>
          <a:p>
            <a:r>
              <a:rPr lang="zh-CN" altLang="zh-CN" dirty="0"/>
              <a:t>主成分分析完整示例代码如下：</a:t>
            </a:r>
            <a:endParaRPr lang="zh-CN" altLang="zh-CN" dirty="0"/>
          </a:p>
          <a:p>
            <a:r>
              <a:rPr lang="en-US" altLang="zh-CN" sz="1800" dirty="0">
                <a:latin typeface="+mn-ea"/>
              </a:rPr>
              <a:t>from </a:t>
            </a:r>
            <a:r>
              <a:rPr lang="en-US" altLang="zh-CN" sz="1800" dirty="0" err="1">
                <a:latin typeface="+mn-ea"/>
              </a:rPr>
              <a:t>sklearn.decomposition</a:t>
            </a:r>
            <a:r>
              <a:rPr lang="en-US" altLang="zh-CN" sz="1800" dirty="0">
                <a:latin typeface="+mn-ea"/>
              </a:rPr>
              <a:t> import PCA</a:t>
            </a:r>
            <a:endParaRPr lang="zh-CN" altLang="zh-CN" sz="1800" dirty="0">
              <a:latin typeface="+mn-ea"/>
            </a:endParaRPr>
          </a:p>
          <a:p>
            <a:r>
              <a:rPr lang="en-US" altLang="zh-CN" sz="1800" dirty="0" err="1">
                <a:latin typeface="+mn-ea"/>
              </a:rPr>
              <a:t>pca</a:t>
            </a:r>
            <a:r>
              <a:rPr lang="en-US" altLang="zh-CN" sz="1800" dirty="0">
                <a:latin typeface="+mn-ea"/>
              </a:rPr>
              <a:t>=PCA(</a:t>
            </a:r>
            <a:r>
              <a:rPr lang="en-US" altLang="zh-CN" sz="1800" dirty="0" err="1">
                <a:latin typeface="+mn-ea"/>
              </a:rPr>
              <a:t>n_components</a:t>
            </a:r>
            <a:r>
              <a:rPr lang="en-US" altLang="zh-CN" sz="1800" dirty="0">
                <a:latin typeface="+mn-ea"/>
              </a:rPr>
              <a:t>=0.95) </a:t>
            </a:r>
            <a:endParaRPr lang="zh-CN" altLang="zh-CN" sz="1800" dirty="0">
              <a:latin typeface="+mn-ea"/>
            </a:endParaRPr>
          </a:p>
          <a:p>
            <a:r>
              <a:rPr lang="en-US" altLang="zh-CN" sz="1800" dirty="0" err="1">
                <a:latin typeface="+mn-ea"/>
              </a:rPr>
              <a:t>pca.fit</a:t>
            </a:r>
            <a:r>
              <a:rPr lang="en-US" altLang="zh-CN" sz="1800" dirty="0">
                <a:latin typeface="+mn-ea"/>
              </a:rPr>
              <a:t>(X)</a:t>
            </a:r>
            <a:endParaRPr lang="zh-CN" altLang="zh-CN" sz="1800" dirty="0">
              <a:latin typeface="+mn-ea"/>
            </a:endParaRPr>
          </a:p>
          <a:p>
            <a:r>
              <a:rPr lang="en-US" altLang="zh-CN" sz="1800" dirty="0">
                <a:latin typeface="+mn-ea"/>
              </a:rPr>
              <a:t>Y=</a:t>
            </a:r>
            <a:r>
              <a:rPr lang="en-US" altLang="zh-CN" sz="1800" dirty="0" err="1">
                <a:latin typeface="+mn-ea"/>
              </a:rPr>
              <a:t>pca.transform</a:t>
            </a:r>
            <a:r>
              <a:rPr lang="en-US" altLang="zh-CN" sz="1800" dirty="0">
                <a:latin typeface="+mn-ea"/>
              </a:rPr>
              <a:t>(X)</a:t>
            </a:r>
            <a:endParaRPr lang="zh-CN" altLang="zh-CN" sz="1800" dirty="0">
              <a:latin typeface="+mn-ea"/>
            </a:endParaRPr>
          </a:p>
          <a:p>
            <a:r>
              <a:rPr lang="en-US" altLang="zh-CN" sz="1800" dirty="0" err="1">
                <a:latin typeface="+mn-ea"/>
              </a:rPr>
              <a:t>tzxl</a:t>
            </a:r>
            <a:r>
              <a:rPr lang="en-US" altLang="zh-CN" sz="1800" dirty="0">
                <a:latin typeface="+mn-ea"/>
              </a:rPr>
              <a:t>=</a:t>
            </a:r>
            <a:r>
              <a:rPr lang="en-US" altLang="zh-CN" sz="1800" dirty="0" err="1">
                <a:latin typeface="+mn-ea"/>
              </a:rPr>
              <a:t>pca.components</a:t>
            </a:r>
            <a:r>
              <a:rPr lang="en-US" altLang="zh-CN" sz="1800" dirty="0">
                <a:latin typeface="+mn-ea"/>
              </a:rPr>
              <a:t>_              </a:t>
            </a:r>
            <a:endParaRPr lang="zh-CN" altLang="zh-CN" sz="1800" dirty="0">
              <a:latin typeface="+mn-ea"/>
            </a:endParaRPr>
          </a:p>
          <a:p>
            <a:r>
              <a:rPr lang="en-US" altLang="zh-CN" sz="1800" dirty="0" err="1">
                <a:latin typeface="+mn-ea"/>
              </a:rPr>
              <a:t>tz</a:t>
            </a:r>
            <a:r>
              <a:rPr lang="en-US" altLang="zh-CN" sz="1800" dirty="0">
                <a:latin typeface="+mn-ea"/>
              </a:rPr>
              <a:t>=</a:t>
            </a:r>
            <a:r>
              <a:rPr lang="en-US" altLang="zh-CN" sz="1800" dirty="0" err="1">
                <a:latin typeface="+mn-ea"/>
              </a:rPr>
              <a:t>pca.explained_variance</a:t>
            </a:r>
            <a:r>
              <a:rPr lang="en-US" altLang="zh-CN" sz="1800" dirty="0">
                <a:latin typeface="+mn-ea"/>
              </a:rPr>
              <a:t>_          </a:t>
            </a:r>
            <a:endParaRPr lang="zh-CN" altLang="zh-CN" sz="1800" dirty="0">
              <a:latin typeface="+mn-ea"/>
            </a:endParaRPr>
          </a:p>
          <a:p>
            <a:r>
              <a:rPr lang="en-US" altLang="zh-CN" sz="1800" dirty="0" err="1">
                <a:latin typeface="+mn-ea"/>
              </a:rPr>
              <a:t>gxl</a:t>
            </a:r>
            <a:r>
              <a:rPr lang="en-US" altLang="zh-CN" sz="1800" dirty="0">
                <a:latin typeface="+mn-ea"/>
              </a:rPr>
              <a:t>=</a:t>
            </a:r>
            <a:r>
              <a:rPr lang="en-US" altLang="zh-CN" sz="1800" dirty="0" err="1">
                <a:latin typeface="+mn-ea"/>
              </a:rPr>
              <a:t>pca.explained_variance_ratio</a:t>
            </a:r>
            <a:r>
              <a:rPr lang="en-US" altLang="zh-CN" sz="1800" dirty="0">
                <a:latin typeface="+mn-ea"/>
              </a:rPr>
              <a:t>_   </a:t>
            </a:r>
            <a:endParaRPr lang="zh-CN" altLang="zh-CN" sz="1800" dirty="0">
              <a:latin typeface="+mn-ea"/>
            </a:endParaRPr>
          </a:p>
          <a:p>
            <a:r>
              <a:rPr lang="en-US" altLang="zh-CN" sz="1800" dirty="0">
                <a:latin typeface="+mn-ea"/>
              </a:rPr>
              <a:t>Y00=sum(X[0,:]*</a:t>
            </a:r>
            <a:r>
              <a:rPr lang="en-US" altLang="zh-CN" sz="1800" dirty="0" err="1">
                <a:latin typeface="+mn-ea"/>
              </a:rPr>
              <a:t>tzxl</a:t>
            </a:r>
            <a:r>
              <a:rPr lang="en-US" altLang="zh-CN" sz="1800" dirty="0">
                <a:latin typeface="+mn-ea"/>
              </a:rPr>
              <a:t>[0,:])</a:t>
            </a:r>
            <a:endParaRPr lang="zh-CN" altLang="zh-CN" sz="1800" dirty="0">
              <a:latin typeface="+mn-ea"/>
            </a:endParaRPr>
          </a:p>
          <a:p>
            <a:r>
              <a:rPr lang="en-US" altLang="zh-CN" sz="1800" dirty="0">
                <a:latin typeface="+mn-ea"/>
              </a:rPr>
              <a:t>Y01=sum(X[1,:]*</a:t>
            </a:r>
            <a:r>
              <a:rPr lang="en-US" altLang="zh-CN" sz="1800" dirty="0" err="1">
                <a:latin typeface="+mn-ea"/>
              </a:rPr>
              <a:t>tzxl</a:t>
            </a:r>
            <a:r>
              <a:rPr lang="en-US" altLang="zh-CN" sz="1800" dirty="0">
                <a:latin typeface="+mn-ea"/>
              </a:rPr>
              <a:t>[0,:])</a:t>
            </a:r>
            <a:endParaRPr lang="zh-CN" altLang="zh-CN" sz="1800" dirty="0">
              <a:latin typeface="+mn-ea"/>
            </a:endParaRPr>
          </a:p>
          <a:p>
            <a:r>
              <a:rPr lang="en-US" altLang="zh-CN" sz="1800" dirty="0">
                <a:latin typeface="+mn-ea"/>
              </a:rPr>
              <a:t>Y02=sum(X[2,:]*</a:t>
            </a:r>
            <a:r>
              <a:rPr lang="en-US" altLang="zh-CN" sz="1800" dirty="0" err="1">
                <a:latin typeface="+mn-ea"/>
              </a:rPr>
              <a:t>tzxl</a:t>
            </a:r>
            <a:r>
              <a:rPr lang="en-US" altLang="zh-CN" sz="1800" dirty="0">
                <a:latin typeface="+mn-ea"/>
              </a:rPr>
              <a:t>[0,:])</a:t>
            </a:r>
            <a:endParaRPr lang="zh-CN" altLang="zh-CN" sz="1800" dirty="0">
              <a:latin typeface="+mn-ea"/>
            </a:endParaRPr>
          </a:p>
          <a:p>
            <a:r>
              <a:rPr lang="en-US" altLang="zh-CN" sz="1800" dirty="0">
                <a:latin typeface="+mn-ea"/>
              </a:rPr>
              <a:t>Y03=sum(X[3,:]*</a:t>
            </a:r>
            <a:r>
              <a:rPr lang="en-US" altLang="zh-CN" sz="1800" dirty="0" err="1">
                <a:latin typeface="+mn-ea"/>
              </a:rPr>
              <a:t>tzxl</a:t>
            </a:r>
            <a:r>
              <a:rPr lang="en-US" altLang="zh-CN" sz="1800" dirty="0">
                <a:latin typeface="+mn-ea"/>
              </a:rPr>
              <a:t>[0,:])</a:t>
            </a:r>
            <a:endParaRPr lang="zh-CN" altLang="zh-CN" sz="1800" dirty="0">
              <a:latin typeface="+mn-ea"/>
            </a:endParaRPr>
          </a:p>
          <a:p>
            <a:r>
              <a:rPr lang="zh-CN" altLang="zh-CN" sz="1800" dirty="0">
                <a:latin typeface="+mn-ea"/>
              </a:rPr>
              <a:t>执行结果如图</a:t>
            </a:r>
            <a:r>
              <a:rPr lang="en-US" altLang="zh-CN" sz="1800" dirty="0">
                <a:latin typeface="+mn-ea"/>
              </a:rPr>
              <a:t>5-12</a:t>
            </a:r>
            <a:r>
              <a:rPr lang="zh-CN" altLang="zh-CN" sz="1800" dirty="0">
                <a:latin typeface="+mn-ea"/>
              </a:rPr>
              <a:t>所示</a:t>
            </a:r>
            <a:r>
              <a:rPr lang="zh-CN" altLang="zh-CN" sz="1800" dirty="0"/>
              <a:t>。</a:t>
            </a:r>
            <a:endParaRPr lang="zh-CN" altLang="zh-CN" sz="1800" dirty="0"/>
          </a:p>
          <a:p>
            <a:endParaRPr lang="zh-CN" altLang="en-US" sz="1800" dirty="0"/>
          </a:p>
        </p:txBody>
      </p:sp>
      <p:sp>
        <p:nvSpPr>
          <p:cNvPr id="4" name="TextBox 3"/>
          <p:cNvSpPr txBox="1"/>
          <p:nvPr/>
        </p:nvSpPr>
        <p:spPr>
          <a:xfrm>
            <a:off x="121717" y="149712"/>
            <a:ext cx="1224136" cy="369332"/>
          </a:xfrm>
          <a:prstGeom prst="rect">
            <a:avLst/>
          </a:prstGeom>
          <a:noFill/>
        </p:spPr>
        <p:txBody>
          <a:bodyPr wrap="square" rtlCol="0">
            <a:spAutoFit/>
          </a:bodyPr>
          <a:lstStyle/>
          <a:p>
            <a:r>
              <a:rPr lang="en-US" altLang="zh-CN" dirty="0" smtClean="0">
                <a:solidFill>
                  <a:schemeClr val="accent2"/>
                </a:solidFill>
              </a:rPr>
              <a:t>Part 5.2.3</a:t>
            </a:r>
            <a:endParaRPr lang="zh-CN" altLang="en-US" dirty="0">
              <a:solidFill>
                <a:schemeClr val="accent2"/>
              </a:solidFill>
            </a:endParaRPr>
          </a:p>
        </p:txBody>
      </p:sp>
      <p:pic>
        <p:nvPicPr>
          <p:cNvPr id="7" name="图片 6"/>
          <p:cNvPicPr/>
          <p:nvPr/>
        </p:nvPicPr>
        <p:blipFill>
          <a:blip r:embed="rId1" cstate="print"/>
          <a:stretch>
            <a:fillRect/>
          </a:stretch>
        </p:blipFill>
        <p:spPr>
          <a:xfrm>
            <a:off x="4874245" y="692696"/>
            <a:ext cx="6816026" cy="4432841"/>
          </a:xfrm>
          <a:prstGeom prst="rect">
            <a:avLst/>
          </a:prstGeom>
        </p:spPr>
      </p:pic>
      <p:pic>
        <p:nvPicPr>
          <p:cNvPr id="8" name="图片 7"/>
          <p:cNvPicPr/>
          <p:nvPr/>
        </p:nvPicPr>
        <p:blipFill>
          <a:blip r:embed="rId2" cstate="print"/>
          <a:stretch>
            <a:fillRect/>
          </a:stretch>
        </p:blipFill>
        <p:spPr>
          <a:xfrm>
            <a:off x="4880526" y="5125537"/>
            <a:ext cx="6120680" cy="1113790"/>
          </a:xfrm>
          <a:prstGeom prst="rect">
            <a:avLst/>
          </a:prstGeom>
        </p:spPr>
      </p:pic>
      <p:sp>
        <p:nvSpPr>
          <p:cNvPr id="9" name="TextBox 8"/>
          <p:cNvSpPr txBox="1"/>
          <p:nvPr/>
        </p:nvSpPr>
        <p:spPr>
          <a:xfrm>
            <a:off x="7444241" y="6239327"/>
            <a:ext cx="993250" cy="369332"/>
          </a:xfrm>
          <a:prstGeom prst="rect">
            <a:avLst/>
          </a:prstGeom>
          <a:noFill/>
        </p:spPr>
        <p:txBody>
          <a:bodyPr wrap="square" rtlCol="0">
            <a:spAutoFit/>
          </a:bodyPr>
          <a:lstStyle/>
          <a:p>
            <a:r>
              <a:rPr lang="zh-CN" altLang="en-US" dirty="0" smtClean="0"/>
              <a:t>图</a:t>
            </a:r>
            <a:r>
              <a:rPr lang="en-US" altLang="zh-CN" dirty="0" smtClean="0"/>
              <a:t>5-12</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3845" y="0"/>
            <a:ext cx="10601349" cy="556362"/>
          </a:xfrm>
        </p:spPr>
        <p:txBody>
          <a:bodyPr/>
          <a:lstStyle/>
          <a:p>
            <a:r>
              <a:rPr lang="en-US" altLang="zh-CN" b="1" dirty="0">
                <a:solidFill>
                  <a:schemeClr val="accent2"/>
                </a:solidFill>
              </a:rPr>
              <a:t>5</a:t>
            </a:r>
            <a:r>
              <a:rPr lang="zh-CN" altLang="zh-CN" b="1" dirty="0">
                <a:solidFill>
                  <a:schemeClr val="accent2"/>
                </a:solidFill>
              </a:rPr>
              <a:t>．</a:t>
            </a:r>
            <a:r>
              <a:rPr lang="en-US" altLang="zh-CN" b="1" dirty="0">
                <a:solidFill>
                  <a:schemeClr val="accent2"/>
                </a:solidFill>
              </a:rPr>
              <a:t>Python</a:t>
            </a:r>
            <a:r>
              <a:rPr lang="zh-CN" altLang="zh-CN" b="1" dirty="0">
                <a:solidFill>
                  <a:schemeClr val="accent2"/>
                </a:solidFill>
              </a:rPr>
              <a:t>主成分分析应用举例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25625" y="908721"/>
                <a:ext cx="10601349" cy="4896543"/>
              </a:xfrm>
            </p:spPr>
            <p:txBody>
              <a:bodyPr/>
              <a:lstStyle/>
              <a:p>
                <a:pPr marL="0" indent="0">
                  <a:buNone/>
                </a:pPr>
                <a:r>
                  <a:rPr lang="zh-CN" altLang="zh-CN" dirty="0" smtClean="0"/>
                  <a:t>（</a:t>
                </a:r>
                <a:r>
                  <a:rPr lang="en-US" altLang="zh-CN" dirty="0"/>
                  <a:t>3</a:t>
                </a:r>
                <a:r>
                  <a:rPr lang="zh-CN" altLang="zh-CN" dirty="0"/>
                  <a:t>）基于主成分进行综合排名。记综合排名指标为</a:t>
                </a:r>
                <a:r>
                  <a:rPr lang="en-US" altLang="zh-CN" dirty="0"/>
                  <a:t>F</a:t>
                </a:r>
                <a:r>
                  <a:rPr lang="zh-CN" altLang="zh-CN" dirty="0"/>
                  <a:t>，则</a:t>
                </a:r>
                <a:r>
                  <a:rPr lang="en-US" altLang="zh-CN" dirty="0"/>
                  <a:t>F</a:t>
                </a:r>
                <a:r>
                  <a:rPr lang="zh-CN" altLang="zh-CN" dirty="0"/>
                  <a:t>的计算公式如下</a:t>
                </a:r>
                <a:r>
                  <a:rPr lang="zh-CN" altLang="zh-CN" dirty="0" smtClean="0"/>
                  <a:t>：</a:t>
                </a:r>
                <a:endParaRPr lang="en-US" altLang="zh-CN" dirty="0" smtClean="0"/>
              </a:p>
              <a:p>
                <a:pPr marL="0" indent="0">
                  <a:buNone/>
                </a:pPr>
                <a:endParaRPr lang="en-US" altLang="zh-CN"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𝐹</m:t>
                      </m:r>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𝑔</m:t>
                          </m:r>
                        </m:e>
                        <m:sub>
                          <m:r>
                            <a:rPr lang="en-US" altLang="zh-CN" b="0" i="1" smtClean="0">
                              <a:latin typeface="Cambria Math"/>
                            </a:rPr>
                            <m:t>1</m:t>
                          </m:r>
                        </m:sub>
                      </m:sSub>
                      <m:sSub>
                        <m:sSubPr>
                          <m:ctrlPr>
                            <a:rPr lang="en-US" altLang="zh-CN" b="0" i="1" smtClean="0">
                              <a:latin typeface="Cambria Math"/>
                            </a:rPr>
                          </m:ctrlPr>
                        </m:sSubPr>
                        <m:e>
                          <m:r>
                            <a:rPr lang="en-US" altLang="zh-CN" b="0" i="1" smtClean="0">
                              <a:latin typeface="Cambria Math"/>
                            </a:rPr>
                            <m:t>𝑌</m:t>
                          </m:r>
                        </m:e>
                        <m:sub>
                          <m:r>
                            <a:rPr lang="en-US" altLang="zh-CN" b="0" i="1" smtClean="0">
                              <a:latin typeface="Cambria Math"/>
                            </a:rPr>
                            <m:t>1</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𝑔</m:t>
                          </m:r>
                        </m:e>
                        <m:sub>
                          <m:r>
                            <a:rPr lang="en-US" altLang="zh-CN" b="0" i="1" smtClean="0">
                              <a:latin typeface="Cambria Math"/>
                            </a:rPr>
                            <m:t>2</m:t>
                          </m:r>
                        </m:sub>
                      </m:sSub>
                      <m:sSub>
                        <m:sSubPr>
                          <m:ctrlPr>
                            <a:rPr lang="en-US" altLang="zh-CN" i="1">
                              <a:latin typeface="Cambria Math"/>
                            </a:rPr>
                          </m:ctrlPr>
                        </m:sSubPr>
                        <m:e>
                          <m:r>
                            <a:rPr lang="en-US" altLang="zh-CN" b="0" i="1" smtClean="0">
                              <a:latin typeface="Cambria Math"/>
                            </a:rPr>
                            <m:t>𝑌</m:t>
                          </m:r>
                        </m:e>
                        <m:sub>
                          <m:r>
                            <a:rPr lang="en-US" altLang="zh-CN" b="0" i="1" smtClean="0">
                              <a:latin typeface="Cambria Math"/>
                            </a:rPr>
                            <m:t>2</m:t>
                          </m:r>
                        </m:sub>
                      </m:sSub>
                      <m:r>
                        <a:rPr lang="en-US" altLang="zh-CN" b="0" i="1" smtClean="0">
                          <a:latin typeface="Cambria Math"/>
                        </a:rPr>
                        <m:t>+…+</m:t>
                      </m:r>
                      <m:sSub>
                        <m:sSubPr>
                          <m:ctrlPr>
                            <a:rPr lang="en-US" altLang="zh-CN" i="1">
                              <a:latin typeface="Cambria Math"/>
                            </a:rPr>
                          </m:ctrlPr>
                        </m:sSubPr>
                        <m:e>
                          <m:r>
                            <a:rPr lang="en-US" altLang="zh-CN" b="0" i="1" smtClean="0">
                              <a:latin typeface="Cambria Math"/>
                            </a:rPr>
                            <m:t>𝑔</m:t>
                          </m:r>
                        </m:e>
                        <m:sub>
                          <m:r>
                            <a:rPr lang="en-US" altLang="zh-CN" b="0" i="1" smtClean="0">
                              <a:latin typeface="Cambria Math"/>
                            </a:rPr>
                            <m:t>𝑚</m:t>
                          </m:r>
                        </m:sub>
                      </m:sSub>
                      <m:sSub>
                        <m:sSubPr>
                          <m:ctrlPr>
                            <a:rPr lang="en-US" altLang="zh-CN" i="1">
                              <a:latin typeface="Cambria Math"/>
                            </a:rPr>
                          </m:ctrlPr>
                        </m:sSubPr>
                        <m:e>
                          <m:r>
                            <a:rPr lang="en-US" altLang="zh-CN" b="0" i="1" smtClean="0">
                              <a:latin typeface="Cambria Math"/>
                            </a:rPr>
                            <m:t>𝑌</m:t>
                          </m:r>
                        </m:e>
                        <m:sub>
                          <m:r>
                            <a:rPr lang="en-US" altLang="zh-CN" b="0" i="1" smtClean="0">
                              <a:latin typeface="Cambria Math"/>
                            </a:rPr>
                            <m:t>𝑚</m:t>
                          </m:r>
                        </m:sub>
                      </m:sSub>
                    </m:oMath>
                  </m:oMathPara>
                </a14:m>
                <a:endParaRPr lang="zh-CN" altLang="zh-CN" dirty="0"/>
              </a:p>
              <a:p>
                <a:pPr marL="0" indent="0">
                  <a:buNone/>
                </a:pPr>
                <a:endParaRPr lang="en-US" altLang="zh-CN" dirty="0" smtClean="0"/>
              </a:p>
              <a:p>
                <a:pPr marL="0" indent="0">
                  <a:buNone/>
                </a:pPr>
                <a:r>
                  <a:rPr lang="zh-CN" altLang="zh-CN" dirty="0" smtClean="0"/>
                  <a:t>其中</a:t>
                </a:r>
                <a:r>
                  <a:rPr lang="en-US" altLang="zh-CN" dirty="0"/>
                  <a:t>m</a:t>
                </a:r>
                <a:r>
                  <a:rPr lang="zh-CN" altLang="zh-CN" dirty="0"/>
                  <a:t>表示提取的主成分个数，</a:t>
                </a:r>
                <a:r>
                  <a:rPr lang="en-US" altLang="zh-CN" dirty="0"/>
                  <a:t> </a:t>
                </a:r>
                <a14:m>
                  <m:oMath xmlns:m="http://schemas.openxmlformats.org/officeDocument/2006/math">
                    <m:sSub>
                      <m:sSubPr>
                        <m:ctrlPr>
                          <a:rPr lang="en-US" altLang="zh-CN" i="1" smtClean="0">
                            <a:latin typeface="Cambria Math"/>
                          </a:rPr>
                        </m:ctrlPr>
                      </m:sSubPr>
                      <m:e>
                        <m:r>
                          <a:rPr lang="en-US" altLang="zh-CN" b="0" i="1" smtClean="0">
                            <a:latin typeface="Cambria Math"/>
                          </a:rPr>
                          <m:t>𝐹</m:t>
                        </m:r>
                      </m:e>
                      <m:sub>
                        <m:r>
                          <a:rPr lang="en-US" altLang="zh-CN" b="0" i="1" smtClean="0">
                            <a:latin typeface="Cambria Math"/>
                          </a:rPr>
                          <m:t>𝑖</m:t>
                        </m:r>
                      </m:sub>
                    </m:sSub>
                    <m:r>
                      <a:rPr lang="zh-CN" altLang="en-US" b="0" i="1" smtClean="0">
                        <a:latin typeface="Cambria Math"/>
                      </a:rPr>
                      <m:t>和</m:t>
                    </m:r>
                    <m:sSub>
                      <m:sSubPr>
                        <m:ctrlPr>
                          <a:rPr lang="en-US" altLang="zh-CN" i="1" smtClean="0">
                            <a:latin typeface="Cambria Math"/>
                          </a:rPr>
                        </m:ctrlPr>
                      </m:sSubPr>
                      <m:e>
                        <m:r>
                          <a:rPr lang="en-US" altLang="zh-CN" b="0" i="1" smtClean="0">
                            <a:latin typeface="Cambria Math"/>
                          </a:rPr>
                          <m:t>𝑔</m:t>
                        </m:r>
                      </m:e>
                      <m:sub>
                        <m:r>
                          <a:rPr lang="en-US" altLang="zh-CN" b="0" i="1" smtClean="0">
                            <a:latin typeface="Cambria Math"/>
                          </a:rPr>
                          <m:t>𝑖</m:t>
                        </m:r>
                      </m:sub>
                    </m:sSub>
                    <m:r>
                      <a:rPr lang="en-US" altLang="zh-CN" b="0" i="1" smtClean="0">
                        <a:latin typeface="Cambria Math"/>
                      </a:rPr>
                      <m:t>(</m:t>
                    </m:r>
                    <m:r>
                      <a:rPr lang="en-US" altLang="zh-CN" b="0" i="1" smtClean="0">
                        <a:latin typeface="Cambria Math"/>
                      </a:rPr>
                      <m:t>𝑖</m:t>
                    </m:r>
                    <m:r>
                      <a:rPr lang="en-US" altLang="zh-CN" b="0" i="1" smtClean="0">
                        <a:latin typeface="Cambria Math"/>
                        <a:ea typeface="Cambria Math"/>
                      </a:rPr>
                      <m:t>≤</m:t>
                    </m:r>
                    <m:r>
                      <a:rPr lang="en-US" altLang="zh-CN" b="0" i="1" smtClean="0">
                        <a:latin typeface="Cambria Math"/>
                        <a:ea typeface="Cambria Math"/>
                      </a:rPr>
                      <m:t>𝑚</m:t>
                    </m:r>
                    <m:r>
                      <a:rPr lang="en-US" altLang="zh-CN" b="0" i="1" smtClean="0">
                        <a:latin typeface="Cambria Math"/>
                      </a:rPr>
                      <m:t>)</m:t>
                    </m:r>
                  </m:oMath>
                </a14:m>
                <a:r>
                  <a:rPr lang="zh-CN" altLang="zh-CN" dirty="0" smtClean="0"/>
                  <a:t>分别</a:t>
                </a:r>
                <a:r>
                  <a:rPr lang="zh-CN" altLang="zh-CN" dirty="0"/>
                  <a:t>表示第</a:t>
                </a:r>
                <a:r>
                  <a:rPr lang="en-US" altLang="zh-CN" dirty="0"/>
                  <a:t>i</a:t>
                </a:r>
                <a:r>
                  <a:rPr lang="zh-CN" altLang="zh-CN" dirty="0"/>
                  <a:t>个主成分和其贡献率</a:t>
                </a:r>
                <a:r>
                  <a:rPr lang="zh-CN" altLang="zh-CN" dirty="0" smtClean="0"/>
                  <a:t>。</a:t>
                </a:r>
                <a:endParaRPr lang="en-US" altLang="zh-CN" dirty="0"/>
              </a:p>
              <a:p>
                <a:pPr marL="0" indent="0">
                  <a:buNone/>
                </a:pPr>
                <a:r>
                  <a:rPr lang="zh-CN" altLang="zh-CN" dirty="0" smtClean="0"/>
                  <a:t>综合</a:t>
                </a:r>
                <a:r>
                  <a:rPr lang="zh-CN" altLang="zh-CN" dirty="0"/>
                  <a:t>排名示例代码如下</a:t>
                </a:r>
                <a:r>
                  <a:rPr lang="zh-CN" altLang="zh-CN" dirty="0" smtClean="0"/>
                  <a:t>：</a:t>
                </a:r>
                <a:endParaRPr lang="en-US" altLang="zh-CN" dirty="0" smtClean="0"/>
              </a:p>
              <a:p>
                <a:pPr marL="0" indent="0">
                  <a:buNone/>
                </a:pPr>
                <a:r>
                  <a:rPr lang="en-US" altLang="zh-CN" dirty="0" smtClean="0"/>
                  <a:t>     </a:t>
                </a:r>
                <a:r>
                  <a:rPr lang="en-US" altLang="zh-CN" kern="300" dirty="0" smtClean="0"/>
                  <a:t>F=</a:t>
                </a:r>
                <a:r>
                  <a:rPr lang="en-US" altLang="zh-CN" kern="300" dirty="0" err="1" smtClean="0"/>
                  <a:t>gxl</a:t>
                </a:r>
                <a:r>
                  <a:rPr lang="en-US" altLang="zh-CN" kern="300" dirty="0" smtClean="0"/>
                  <a:t>[0</a:t>
                </a:r>
                <a:r>
                  <a:rPr lang="en-US" altLang="zh-CN" kern="300" dirty="0"/>
                  <a:t>]*Y[:,0]+</a:t>
                </a:r>
                <a:r>
                  <a:rPr lang="en-US" altLang="zh-CN" kern="300" dirty="0" err="1"/>
                  <a:t>gxl</a:t>
                </a:r>
                <a:r>
                  <a:rPr lang="en-US" altLang="zh-CN" kern="300" dirty="0"/>
                  <a:t>[1]*Y[:,1]+</a:t>
                </a:r>
                <a:r>
                  <a:rPr lang="en-US" altLang="zh-CN" kern="300" dirty="0" err="1"/>
                  <a:t>gxl</a:t>
                </a:r>
                <a:r>
                  <a:rPr lang="en-US" altLang="zh-CN" kern="300" dirty="0"/>
                  <a:t>[2]*Y[:,2] #</a:t>
                </a:r>
                <a:r>
                  <a:rPr lang="zh-CN" altLang="zh-CN" kern="300" dirty="0"/>
                  <a:t>综合得分</a:t>
                </a:r>
                <a:r>
                  <a:rPr lang="en-US" altLang="zh-CN" kern="300" dirty="0"/>
                  <a:t>=</a:t>
                </a:r>
                <a:r>
                  <a:rPr lang="zh-CN" altLang="zh-CN" kern="300" dirty="0"/>
                  <a:t>各个主成分</a:t>
                </a:r>
                <a:r>
                  <a:rPr lang="en-US" altLang="zh-CN" kern="300" dirty="0"/>
                  <a:t>*</a:t>
                </a:r>
                <a:r>
                  <a:rPr lang="zh-CN" altLang="zh-CN" kern="300" dirty="0"/>
                  <a:t>贡献率之和</a:t>
                </a:r>
              </a:p>
              <a:p>
                <a:pPr marL="0" indent="0">
                  <a:buNone/>
                </a:pPr>
                <a:r>
                  <a:rPr lang="en-US" altLang="zh-CN" kern="300" dirty="0" smtClean="0"/>
                  <a:t>     </a:t>
                </a:r>
                <a:r>
                  <a:rPr lang="en-US" altLang="zh-CN" kern="300" dirty="0" err="1" smtClean="0"/>
                  <a:t>dq</a:t>
                </a:r>
                <a:r>
                  <a:rPr lang="en-US" altLang="zh-CN" kern="300" dirty="0" smtClean="0"/>
                  <a:t>=list(Data</a:t>
                </a:r>
                <a:r>
                  <a:rPr lang="en-US" altLang="zh-CN" kern="300" dirty="0"/>
                  <a:t>['</a:t>
                </a:r>
                <a:r>
                  <a:rPr lang="zh-CN" altLang="zh-CN" kern="300" dirty="0"/>
                  <a:t>地区</a:t>
                </a:r>
                <a:r>
                  <a:rPr lang="en-US" altLang="zh-CN" kern="300" dirty="0"/>
                  <a:t>'].values)  #</a:t>
                </a:r>
                <a:r>
                  <a:rPr lang="zh-CN" altLang="zh-CN" kern="300" dirty="0"/>
                  <a:t>提取地区</a:t>
                </a:r>
              </a:p>
              <a:p>
                <a:pPr marL="0" indent="0">
                  <a:buNone/>
                </a:pPr>
                <a:r>
                  <a:rPr lang="en-US" altLang="zh-CN" kern="300" dirty="0" smtClean="0"/>
                  <a:t>     </a:t>
                </a:r>
                <a:r>
                  <a:rPr lang="en-US" altLang="zh-CN" kern="300" dirty="0" err="1" smtClean="0"/>
                  <a:t>Rs</a:t>
                </a:r>
                <a:r>
                  <a:rPr lang="en-US" altLang="zh-CN" kern="300" dirty="0" smtClean="0"/>
                  <a:t>=</a:t>
                </a:r>
                <a:r>
                  <a:rPr lang="en-US" altLang="zh-CN" kern="300" dirty="0" err="1" smtClean="0"/>
                  <a:t>pd.Series</a:t>
                </a:r>
                <a:r>
                  <a:rPr lang="en-US" altLang="zh-CN" kern="300" dirty="0" smtClean="0"/>
                  <a:t>(</a:t>
                </a:r>
                <a:r>
                  <a:rPr lang="en-US" altLang="zh-CN" kern="300" dirty="0" err="1" smtClean="0"/>
                  <a:t>F,index</a:t>
                </a:r>
                <a:r>
                  <a:rPr lang="en-US" altLang="zh-CN" kern="300" dirty="0" smtClean="0"/>
                  <a:t>=</a:t>
                </a:r>
                <a:r>
                  <a:rPr lang="en-US" altLang="zh-CN" kern="300" dirty="0" err="1" smtClean="0"/>
                  <a:t>dq</a:t>
                </a:r>
                <a:r>
                  <a:rPr lang="en-US" altLang="zh-CN" kern="300" dirty="0"/>
                  <a:t>)           #</a:t>
                </a:r>
                <a:r>
                  <a:rPr lang="zh-CN" altLang="zh-CN" kern="300" dirty="0"/>
                  <a:t>以地区作为</a:t>
                </a:r>
                <a:r>
                  <a:rPr lang="en-US" altLang="zh-CN" kern="300" dirty="0"/>
                  <a:t>index</a:t>
                </a:r>
                <a:r>
                  <a:rPr lang="zh-CN" altLang="zh-CN" kern="300" dirty="0"/>
                  <a:t>，综合得分为值，构建序列</a:t>
                </a:r>
              </a:p>
              <a:p>
                <a:pPr marL="0" indent="0">
                  <a:buNone/>
                </a:pPr>
                <a:r>
                  <a:rPr lang="en-US" altLang="zh-CN" kern="300" dirty="0" smtClean="0"/>
                  <a:t>     </a:t>
                </a:r>
                <a:r>
                  <a:rPr lang="en-US" altLang="zh-CN" kern="300" dirty="0" err="1" smtClean="0"/>
                  <a:t>Rs</a:t>
                </a:r>
                <a:r>
                  <a:rPr lang="en-US" altLang="zh-CN" kern="300" dirty="0" smtClean="0"/>
                  <a:t>=</a:t>
                </a:r>
                <a:r>
                  <a:rPr lang="en-US" altLang="zh-CN" kern="300" dirty="0" err="1" smtClean="0"/>
                  <a:t>Rs.sort_values</a:t>
                </a:r>
                <a:r>
                  <a:rPr lang="en-US" altLang="zh-CN" kern="300" dirty="0" smtClean="0"/>
                  <a:t>(ascending=False</a:t>
                </a:r>
                <a:r>
                  <a:rPr lang="en-US" altLang="zh-CN" kern="300" dirty="0"/>
                  <a:t>) #</a:t>
                </a:r>
                <a:r>
                  <a:rPr lang="zh-CN" altLang="zh-CN" kern="300" dirty="0"/>
                  <a:t>按综合得分降序进行排序</a:t>
                </a:r>
              </a:p>
              <a:p>
                <a:pPr marL="0" indent="0">
                  <a:buNone/>
                </a:pPr>
                <a:r>
                  <a:rPr lang="en-US" altLang="zh-CN" kern="300" dirty="0" smtClean="0"/>
                  <a:t>     </a:t>
                </a:r>
              </a:p>
              <a:p>
                <a:pPr marL="0" indent="0">
                  <a:buNone/>
                </a:pPr>
                <a:r>
                  <a:rPr lang="zh-CN" altLang="zh-CN" kern="300" dirty="0" smtClean="0"/>
                  <a:t>执行</a:t>
                </a:r>
                <a:r>
                  <a:rPr lang="zh-CN" altLang="zh-CN" kern="300" dirty="0"/>
                  <a:t>结果如图</a:t>
                </a:r>
                <a:r>
                  <a:rPr lang="en-US" altLang="zh-CN" kern="300" dirty="0"/>
                  <a:t>5-13</a:t>
                </a:r>
                <a:r>
                  <a:rPr lang="zh-CN" altLang="zh-CN" kern="300" dirty="0"/>
                  <a:t>所示。</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25625" y="908721"/>
                <a:ext cx="10601349" cy="4896543"/>
              </a:xfrm>
              <a:blipFill rotWithShape="1">
                <a:blip r:embed="rId1"/>
                <a:stretch>
                  <a:fillRect l="-575" t="-623"/>
                </a:stretch>
              </a:blipFill>
            </p:spPr>
            <p:txBody>
              <a:bodyPr/>
              <a:lstStyle/>
              <a:p>
                <a:r>
                  <a:rPr lang="zh-CN" altLang="en-US">
                    <a:noFill/>
                  </a:rPr>
                  <a:t> </a:t>
                </a:r>
                <a:endParaRPr lang="zh-CN" altLang="en-US">
                  <a:noFill/>
                </a:endParaRPr>
              </a:p>
            </p:txBody>
          </p:sp>
        </mc:Fallback>
      </mc:AlternateContent>
      <p:sp>
        <p:nvSpPr>
          <p:cNvPr id="4" name="TextBox 3"/>
          <p:cNvSpPr txBox="1"/>
          <p:nvPr/>
        </p:nvSpPr>
        <p:spPr>
          <a:xfrm>
            <a:off x="23967" y="187030"/>
            <a:ext cx="1296144" cy="369332"/>
          </a:xfrm>
          <a:prstGeom prst="rect">
            <a:avLst/>
          </a:prstGeom>
          <a:noFill/>
        </p:spPr>
        <p:txBody>
          <a:bodyPr wrap="square" rtlCol="0">
            <a:spAutoFit/>
          </a:bodyPr>
          <a:lstStyle/>
          <a:p>
            <a:r>
              <a:rPr lang="en-US" altLang="zh-CN" dirty="0" smtClean="0">
                <a:solidFill>
                  <a:schemeClr val="accent2"/>
                </a:solidFill>
              </a:rPr>
              <a:t>Part 5.2.3</a:t>
            </a:r>
            <a:endParaRPr lang="zh-CN" altLang="en-US" dirty="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本章介绍其主要模型及使用方法，具体内容如</a:t>
            </a:r>
            <a:r>
              <a:rPr lang="zh-CN" altLang="en-US" dirty="0" smtClean="0"/>
              <a:t>下：</a:t>
            </a:r>
            <a:endParaRPr lang="zh-CN" altLang="en-US" dirty="0"/>
          </a:p>
        </p:txBody>
      </p:sp>
      <p:sp>
        <p:nvSpPr>
          <p:cNvPr id="3" name="内容占位符 2"/>
          <p:cNvSpPr>
            <a:spLocks noGrp="1"/>
          </p:cNvSpPr>
          <p:nvPr>
            <p:ph idx="1"/>
          </p:nvPr>
        </p:nvSpPr>
        <p:spPr>
          <a:xfrm>
            <a:off x="796212" y="1700808"/>
            <a:ext cx="10601349" cy="4752528"/>
          </a:xfrm>
        </p:spPr>
        <p:txBody>
          <a:bodyPr/>
          <a:lstStyle/>
          <a:p>
            <a:pPr marL="914400" indent="-457200" algn="just">
              <a:buFont typeface="+mj-lt"/>
              <a:buAutoNum type="arabicPeriod"/>
            </a:pPr>
            <a:r>
              <a:rPr lang="zh-CN" altLang="en-US" sz="2400" dirty="0"/>
              <a:t>数据预处理。主要介绍缺失值的均值、中位数、最频繁值填充方法，数据的均值</a:t>
            </a:r>
            <a:r>
              <a:rPr lang="en-US" altLang="zh-CN" sz="2400" dirty="0"/>
              <a:t>-</a:t>
            </a:r>
            <a:r>
              <a:rPr lang="zh-CN" altLang="en-US" sz="2400" dirty="0"/>
              <a:t>方差、极差规范化方法</a:t>
            </a:r>
            <a:r>
              <a:rPr lang="zh-CN" altLang="en-US" sz="2400" dirty="0" smtClean="0"/>
              <a:t>。</a:t>
            </a:r>
            <a:endParaRPr lang="en-US" altLang="zh-CN" sz="2400" dirty="0" smtClean="0"/>
          </a:p>
          <a:p>
            <a:pPr marL="914400" indent="-457200" algn="just">
              <a:buFont typeface="+mj-lt"/>
              <a:buAutoNum type="arabicPeriod"/>
            </a:pPr>
            <a:r>
              <a:rPr lang="zh-CN" altLang="en-US" sz="2400" dirty="0" smtClean="0"/>
              <a:t>数</a:t>
            </a:r>
            <a:r>
              <a:rPr lang="zh-CN" altLang="en-US" sz="2400" dirty="0"/>
              <a:t>据降维。主要介绍主成分分析方法，本章中也将其归为数据预处理部分</a:t>
            </a:r>
            <a:r>
              <a:rPr lang="zh-CN" altLang="en-US" sz="2400" dirty="0" smtClean="0"/>
              <a:t>。</a:t>
            </a:r>
            <a:endParaRPr lang="en-US" altLang="zh-CN" sz="2400" dirty="0"/>
          </a:p>
          <a:p>
            <a:pPr marL="914400" indent="-457200" algn="just">
              <a:buFont typeface="+mj-lt"/>
              <a:buAutoNum type="arabicPeriod"/>
            </a:pPr>
            <a:r>
              <a:rPr lang="zh-CN" altLang="en-US" sz="2400" dirty="0" smtClean="0"/>
              <a:t>回</a:t>
            </a:r>
            <a:r>
              <a:rPr lang="zh-CN" altLang="en-US" sz="2400" dirty="0"/>
              <a:t>归。主要介绍常用的线性回归、神经网络非线性回归</a:t>
            </a:r>
            <a:r>
              <a:rPr lang="zh-CN" altLang="en-US" sz="2400" dirty="0" smtClean="0"/>
              <a:t>。</a:t>
            </a:r>
            <a:endParaRPr lang="en-US" altLang="zh-CN" sz="2400" dirty="0" smtClean="0"/>
          </a:p>
          <a:p>
            <a:pPr marL="914400" indent="-457200" algn="just">
              <a:buFont typeface="+mj-lt"/>
              <a:buAutoNum type="arabicPeriod"/>
            </a:pPr>
            <a:r>
              <a:rPr lang="zh-CN" altLang="en-US" sz="2400" dirty="0" smtClean="0"/>
              <a:t>分</a:t>
            </a:r>
            <a:r>
              <a:rPr lang="zh-CN" altLang="en-US" sz="2400" dirty="0"/>
              <a:t>类。主要介绍支持向量机、逻辑回归、神经网络分类方法</a:t>
            </a:r>
            <a:r>
              <a:rPr lang="zh-CN" altLang="en-US" sz="2400" dirty="0" smtClean="0"/>
              <a:t>。</a:t>
            </a:r>
            <a:endParaRPr lang="en-US" altLang="zh-CN" sz="2400" dirty="0" smtClean="0"/>
          </a:p>
          <a:p>
            <a:pPr marL="914400" indent="-457200" algn="just">
              <a:buFont typeface="+mj-lt"/>
              <a:buAutoNum type="arabicPeriod"/>
            </a:pPr>
            <a:r>
              <a:rPr lang="zh-CN" altLang="en-US" sz="2400" dirty="0" smtClean="0"/>
              <a:t>聚</a:t>
            </a:r>
            <a:r>
              <a:rPr lang="zh-CN" altLang="en-US" sz="2400" dirty="0"/>
              <a:t>类。主要介绍常用的</a:t>
            </a:r>
            <a:r>
              <a:rPr lang="en-US" altLang="zh-CN" sz="2400" dirty="0"/>
              <a:t>K-</a:t>
            </a:r>
            <a:r>
              <a:rPr lang="zh-CN" altLang="en-US" sz="2400" dirty="0"/>
              <a:t>均值聚类算法</a:t>
            </a:r>
            <a:r>
              <a:rPr lang="zh-CN" altLang="en-US" sz="2400" dirty="0" smtClean="0"/>
              <a:t>。</a:t>
            </a:r>
            <a:endParaRPr lang="en-US" altLang="zh-CN" sz="2400" dirty="0" smtClean="0"/>
          </a:p>
          <a:p>
            <a:pPr marL="914400" indent="-457200" algn="just">
              <a:buFont typeface="+mj-lt"/>
              <a:buAutoNum type="arabicPeriod"/>
            </a:pPr>
            <a:r>
              <a:rPr lang="zh-CN" altLang="en-US" sz="2400" dirty="0" smtClean="0"/>
              <a:t>模</a:t>
            </a:r>
            <a:r>
              <a:rPr lang="zh-CN" altLang="en-US" sz="2400" dirty="0"/>
              <a:t>型选择。这部分主要通过实际案例过程中不同模型之间的比较来实现模型选择</a:t>
            </a:r>
            <a:r>
              <a:rPr lang="zh-CN" altLang="en-US" sz="2400" dirty="0" smtClean="0"/>
              <a:t>。</a:t>
            </a:r>
            <a:endParaRPr lang="zh-CN" altLang="en-US" sz="2400" dirty="0"/>
          </a:p>
        </p:txBody>
      </p:sp>
      <p:sp>
        <p:nvSpPr>
          <p:cNvPr id="5" name="TextBox 4"/>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smtClean="0">
                <a:solidFill>
                  <a:schemeClr val="accent2"/>
                </a:solidFill>
              </a:rPr>
              <a:t>5 </a:t>
            </a:r>
            <a:endParaRPr lang="zh-CN" altLang="en-US" dirty="0">
              <a:solidFill>
                <a:schemeClr val="accent2"/>
              </a:solidFill>
            </a:endParaRPr>
          </a:p>
        </p:txBody>
      </p:sp>
      <p:sp>
        <p:nvSpPr>
          <p:cNvPr id="6" name="TextBox 5"/>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5.1 Scikit-learn</a:t>
            </a:r>
            <a:r>
              <a:rPr lang="zh-CN" altLang="en-US" sz="2800" dirty="0">
                <a:solidFill>
                  <a:schemeClr val="accent2"/>
                </a:solidFill>
                <a:latin typeface="微软雅黑" panose="020B0503020204020204" pitchFamily="34" charset="-122"/>
                <a:ea typeface="微软雅黑" panose="020B0503020204020204" pitchFamily="34" charset="-122"/>
              </a:rPr>
              <a:t>简介</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3845" y="34594"/>
            <a:ext cx="10601349" cy="504725"/>
          </a:xfrm>
        </p:spPr>
        <p:txBody>
          <a:bodyPr/>
          <a:lstStyle/>
          <a:p>
            <a:r>
              <a:rPr lang="en-US" altLang="zh-CN" b="1" dirty="0">
                <a:solidFill>
                  <a:schemeClr val="accent2"/>
                </a:solidFill>
              </a:rPr>
              <a:t>5</a:t>
            </a:r>
            <a:r>
              <a:rPr lang="zh-CN" altLang="zh-CN" b="1" dirty="0">
                <a:solidFill>
                  <a:schemeClr val="accent2"/>
                </a:solidFill>
              </a:rPr>
              <a:t>．</a:t>
            </a:r>
            <a:r>
              <a:rPr lang="en-US" altLang="zh-CN" b="1" dirty="0">
                <a:solidFill>
                  <a:schemeClr val="accent2"/>
                </a:solidFill>
              </a:rPr>
              <a:t>Python</a:t>
            </a:r>
            <a:r>
              <a:rPr lang="zh-CN" altLang="zh-CN" b="1" dirty="0">
                <a:solidFill>
                  <a:schemeClr val="accent2"/>
                </a:solidFill>
              </a:rPr>
              <a:t>主成分分析应用举例</a:t>
            </a:r>
            <a:endParaRPr lang="zh-CN" altLang="en-US" dirty="0"/>
          </a:p>
        </p:txBody>
      </p:sp>
      <p:sp>
        <p:nvSpPr>
          <p:cNvPr id="4" name="TextBox 3"/>
          <p:cNvSpPr txBox="1"/>
          <p:nvPr/>
        </p:nvSpPr>
        <p:spPr>
          <a:xfrm>
            <a:off x="33328" y="169987"/>
            <a:ext cx="1296144" cy="369332"/>
          </a:xfrm>
          <a:prstGeom prst="rect">
            <a:avLst/>
          </a:prstGeom>
          <a:noFill/>
        </p:spPr>
        <p:txBody>
          <a:bodyPr wrap="square" rtlCol="0">
            <a:spAutoFit/>
          </a:bodyPr>
          <a:lstStyle/>
          <a:p>
            <a:r>
              <a:rPr lang="en-US" altLang="zh-CN" dirty="0" smtClean="0">
                <a:solidFill>
                  <a:schemeClr val="accent2"/>
                </a:solidFill>
              </a:rPr>
              <a:t>Part 5.2.3</a:t>
            </a:r>
            <a:endParaRPr lang="zh-CN" altLang="en-US" dirty="0">
              <a:solidFill>
                <a:schemeClr val="accent2"/>
              </a:solidFill>
            </a:endParaRPr>
          </a:p>
        </p:txBody>
      </p:sp>
      <p:pic>
        <p:nvPicPr>
          <p:cNvPr id="5" name="内容占位符 4"/>
          <p:cNvPicPr>
            <a:picLocks noGrp="1"/>
          </p:cNvPicPr>
          <p:nvPr>
            <p:ph idx="1"/>
          </p:nvPr>
        </p:nvPicPr>
        <p:blipFill>
          <a:blip r:embed="rId1" cstate="print"/>
          <a:stretch>
            <a:fillRect/>
          </a:stretch>
        </p:blipFill>
        <p:spPr>
          <a:xfrm>
            <a:off x="1273845" y="1417027"/>
            <a:ext cx="3967806" cy="4525963"/>
          </a:xfrm>
          <a:prstGeom prst="rect">
            <a:avLst/>
          </a:prstGeom>
        </p:spPr>
      </p:pic>
      <p:pic>
        <p:nvPicPr>
          <p:cNvPr id="6" name="图片 5"/>
          <p:cNvPicPr/>
          <p:nvPr/>
        </p:nvPicPr>
        <p:blipFill>
          <a:blip r:embed="rId2" cstate="print"/>
          <a:stretch>
            <a:fillRect/>
          </a:stretch>
        </p:blipFill>
        <p:spPr>
          <a:xfrm>
            <a:off x="6030439" y="1426154"/>
            <a:ext cx="4320480" cy="4516835"/>
          </a:xfrm>
          <a:prstGeom prst="rect">
            <a:avLst/>
          </a:prstGeom>
        </p:spPr>
      </p:pic>
      <p:sp>
        <p:nvSpPr>
          <p:cNvPr id="8" name="TextBox 7"/>
          <p:cNvSpPr txBox="1"/>
          <p:nvPr/>
        </p:nvSpPr>
        <p:spPr>
          <a:xfrm>
            <a:off x="913805" y="723897"/>
            <a:ext cx="10225136" cy="400110"/>
          </a:xfrm>
          <a:prstGeom prst="rect">
            <a:avLst/>
          </a:prstGeom>
          <a:noFill/>
        </p:spPr>
        <p:txBody>
          <a:bodyPr wrap="square" rtlCol="0">
            <a:spAutoFit/>
          </a:bodyPr>
          <a:lstStyle/>
          <a:p>
            <a:r>
              <a:rPr lang="en-US" altLang="zh-CN" sz="2000" dirty="0">
                <a:latin typeface="+mn-ea"/>
                <a:ea typeface="+mn-ea"/>
              </a:rPr>
              <a:t>2016</a:t>
            </a:r>
            <a:r>
              <a:rPr lang="zh-CN" altLang="zh-CN" sz="2000" dirty="0">
                <a:latin typeface="+mn-ea"/>
                <a:ea typeface="+mn-ea"/>
              </a:rPr>
              <a:t>年农村居民人均可支配收入来源情况</a:t>
            </a:r>
            <a:r>
              <a:rPr lang="zh-CN" altLang="zh-CN" sz="2000" dirty="0" smtClean="0">
                <a:latin typeface="+mn-ea"/>
                <a:ea typeface="+mn-ea"/>
              </a:rPr>
              <a:t>数据</a:t>
            </a:r>
            <a:r>
              <a:rPr lang="zh-CN" altLang="en-US" sz="2000" dirty="0" smtClean="0">
                <a:latin typeface="+mn-ea"/>
                <a:ea typeface="+mn-ea"/>
              </a:rPr>
              <a:t>，</a:t>
            </a:r>
            <a:r>
              <a:rPr lang="zh-CN" altLang="zh-CN" sz="2000" dirty="0" smtClean="0">
                <a:latin typeface="+mn-ea"/>
                <a:ea typeface="+mn-ea"/>
              </a:rPr>
              <a:t>基于</a:t>
            </a:r>
            <a:r>
              <a:rPr lang="zh-CN" altLang="zh-CN" sz="2000" dirty="0">
                <a:latin typeface="+mn-ea"/>
                <a:ea typeface="+mn-ea"/>
              </a:rPr>
              <a:t>主成分给出其综合</a:t>
            </a:r>
            <a:r>
              <a:rPr lang="zh-CN" altLang="zh-CN" sz="2000" dirty="0" smtClean="0">
                <a:latin typeface="+mn-ea"/>
                <a:ea typeface="+mn-ea"/>
              </a:rPr>
              <a:t>排名</a:t>
            </a:r>
            <a:r>
              <a:rPr lang="zh-CN" altLang="en-US" sz="2000" dirty="0" smtClean="0">
                <a:latin typeface="+mn-ea"/>
                <a:ea typeface="+mn-ea"/>
              </a:rPr>
              <a:t>。</a:t>
            </a:r>
            <a:endParaRPr lang="zh-CN" altLang="en-US" sz="2000" dirty="0">
              <a:latin typeface="+mn-ea"/>
              <a:ea typeface="+mn-ea"/>
            </a:endParaRPr>
          </a:p>
        </p:txBody>
      </p:sp>
      <p:sp>
        <p:nvSpPr>
          <p:cNvPr id="9" name="TextBox 8"/>
          <p:cNvSpPr txBox="1"/>
          <p:nvPr/>
        </p:nvSpPr>
        <p:spPr>
          <a:xfrm>
            <a:off x="1273845" y="6237312"/>
            <a:ext cx="9217024" cy="369332"/>
          </a:xfrm>
          <a:prstGeom prst="rect">
            <a:avLst/>
          </a:prstGeom>
          <a:noFill/>
        </p:spPr>
        <p:txBody>
          <a:bodyPr wrap="square" rtlCol="0">
            <a:spAutoFit/>
          </a:bodyPr>
          <a:lstStyle/>
          <a:p>
            <a:pPr algn="ctr"/>
            <a:r>
              <a:rPr lang="zh-CN" altLang="en-US" dirty="0" smtClean="0"/>
              <a:t>图 </a:t>
            </a:r>
            <a:r>
              <a:rPr lang="en-US" altLang="zh-CN" dirty="0" smtClean="0"/>
              <a:t>5-13</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393" y="836712"/>
            <a:ext cx="10754581" cy="1152127"/>
          </a:xfrm>
        </p:spPr>
        <p:txBody>
          <a:bodyPr/>
          <a:lstStyle/>
          <a:p>
            <a:r>
              <a:rPr lang="zh-CN" altLang="en-US" sz="2000" dirty="0"/>
              <a:t>在</a:t>
            </a:r>
            <a:r>
              <a:rPr lang="en-US" altLang="zh-CN" sz="2000" dirty="0"/>
              <a:t>Anaconda</a:t>
            </a:r>
            <a:r>
              <a:rPr lang="zh-CN" altLang="en-US" sz="2000" dirty="0"/>
              <a:t>发行版中已经集成了</a:t>
            </a:r>
            <a:r>
              <a:rPr lang="en-US" altLang="zh-CN" sz="2000" dirty="0"/>
              <a:t>Scikit-learn</a:t>
            </a:r>
            <a:r>
              <a:rPr lang="zh-CN" altLang="en-US" sz="2000" dirty="0"/>
              <a:t>分析包，无需再进行安装，在</a:t>
            </a:r>
            <a:r>
              <a:rPr lang="en-US" altLang="zh-CN" sz="2000" dirty="0"/>
              <a:t>Spyder</a:t>
            </a:r>
            <a:r>
              <a:rPr lang="zh-CN" altLang="en-US" sz="2000" dirty="0"/>
              <a:t>脚本文件中直接导入即可使用。由于</a:t>
            </a:r>
            <a:r>
              <a:rPr lang="en-US" altLang="zh-CN" sz="2000" dirty="0"/>
              <a:t>Scikit-learn</a:t>
            </a:r>
            <a:r>
              <a:rPr lang="zh-CN" altLang="en-US" sz="2000" dirty="0"/>
              <a:t>包的内容非常多，我们在使用过程中导入相关的模块即可，无需整个机器学习包都导进去，如图</a:t>
            </a:r>
            <a:r>
              <a:rPr lang="en-US" altLang="zh-CN" sz="2000" dirty="0"/>
              <a:t>5-1</a:t>
            </a:r>
            <a:r>
              <a:rPr lang="zh-CN" altLang="en-US" sz="2000" dirty="0"/>
              <a:t>所示。</a:t>
            </a:r>
            <a:endParaRPr lang="zh-CN" altLang="en-US" sz="2000" dirty="0"/>
          </a:p>
        </p:txBody>
      </p:sp>
      <p:sp>
        <p:nvSpPr>
          <p:cNvPr id="4" name="TextBox 3"/>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smtClean="0">
                <a:solidFill>
                  <a:schemeClr val="accent2"/>
                </a:solidFill>
              </a:rPr>
              <a:t>5 </a:t>
            </a:r>
            <a:endParaRPr lang="zh-CN" altLang="en-US" dirty="0">
              <a:solidFill>
                <a:schemeClr val="accent2"/>
              </a:solidFill>
            </a:endParaRPr>
          </a:p>
        </p:txBody>
      </p:sp>
      <p:sp>
        <p:nvSpPr>
          <p:cNvPr id="5" name="TextBox 4"/>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5.1 Scikit-learn</a:t>
            </a:r>
            <a:r>
              <a:rPr lang="zh-CN" altLang="en-US" sz="2800" dirty="0">
                <a:solidFill>
                  <a:schemeClr val="accent2"/>
                </a:solidFill>
                <a:latin typeface="微软雅黑" panose="020B0503020204020204" pitchFamily="34" charset="-122"/>
                <a:ea typeface="微软雅黑" panose="020B0503020204020204" pitchFamily="34" charset="-122"/>
              </a:rPr>
              <a:t>简介</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pic>
        <p:nvPicPr>
          <p:cNvPr id="102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786013" y="2132856"/>
            <a:ext cx="6770319"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786012" y="5229200"/>
            <a:ext cx="6770319" cy="400110"/>
          </a:xfrm>
          <a:prstGeom prst="rect">
            <a:avLst/>
          </a:prstGeom>
          <a:noFill/>
        </p:spPr>
        <p:txBody>
          <a:bodyPr wrap="square" rtlCol="0">
            <a:spAutoFit/>
          </a:bodyPr>
          <a:lstStyle/>
          <a:p>
            <a:pPr algn="ctr"/>
            <a:r>
              <a:rPr lang="zh-CN" altLang="en-US" sz="2000" dirty="0" smtClean="0">
                <a:latin typeface="微软雅黑" panose="020B0503020204020204" pitchFamily="34" charset="-122"/>
                <a:ea typeface="微软雅黑" panose="020B0503020204020204" pitchFamily="34" charset="-122"/>
              </a:rPr>
              <a:t>图 </a:t>
            </a:r>
            <a:r>
              <a:rPr lang="en-US" altLang="zh-CN" sz="2000" dirty="0" smtClean="0">
                <a:latin typeface="微软雅黑" panose="020B0503020204020204" pitchFamily="34" charset="-122"/>
                <a:ea typeface="微软雅黑" panose="020B0503020204020204" pitchFamily="34" charset="-122"/>
              </a:rPr>
              <a:t>5-1</a:t>
            </a:r>
            <a:endParaRPr lang="zh-CN" altLang="en-US" sz="2000" dirty="0">
              <a:latin typeface="微软雅黑" panose="020B0503020204020204" pitchFamily="34" charset="-122"/>
              <a:ea typeface="微软雅黑" panose="020B0503020204020204" pitchFamily="34" charset="-122"/>
            </a:endParaRPr>
          </a:p>
        </p:txBody>
      </p:sp>
      <p:sp>
        <p:nvSpPr>
          <p:cNvPr id="8" name="标题 1"/>
          <p:cNvSpPr txBox="1"/>
          <p:nvPr/>
        </p:nvSpPr>
        <p:spPr bwMode="auto">
          <a:xfrm>
            <a:off x="553765" y="5629310"/>
            <a:ext cx="10754581" cy="1152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lst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buFontTx/>
            </a:pPr>
            <a:r>
              <a:rPr lang="zh-CN" altLang="en-US" sz="2000" kern="0" dirty="0" smtClean="0"/>
              <a:t>图</a:t>
            </a:r>
            <a:r>
              <a:rPr lang="en-US" altLang="zh-CN" sz="2000" kern="0" dirty="0"/>
              <a:t>5-1</a:t>
            </a:r>
            <a:r>
              <a:rPr lang="zh-CN" altLang="en-US" sz="2000" kern="0" dirty="0"/>
              <a:t>显示了在</a:t>
            </a:r>
            <a:r>
              <a:rPr lang="en-US" altLang="zh-CN" sz="2000" kern="0" dirty="0"/>
              <a:t>temp.py</a:t>
            </a:r>
            <a:r>
              <a:rPr lang="zh-CN" altLang="en-US" sz="2000" kern="0" dirty="0"/>
              <a:t>脚本文件中导入了包括数据预处理（缺失值填充、均值</a:t>
            </a:r>
            <a:r>
              <a:rPr lang="en-US" altLang="zh-CN" sz="2000" kern="0" dirty="0"/>
              <a:t>-</a:t>
            </a:r>
            <a:r>
              <a:rPr lang="zh-CN" altLang="en-US" sz="2000" kern="0" dirty="0"/>
              <a:t>方差规范化、极差法规范化、主成分分析）、线性回归、逻辑回归、神经网络（分类和回归）、支持向量、</a:t>
            </a:r>
            <a:r>
              <a:rPr lang="en-US" altLang="zh-CN" sz="2000" kern="0" dirty="0"/>
              <a:t>K-</a:t>
            </a:r>
            <a:r>
              <a:rPr lang="zh-CN" altLang="en-US" sz="2000" kern="0" dirty="0"/>
              <a:t>均值聚类相关模块。下面我们将逐一介绍这些模块的使用方法。</a:t>
            </a:r>
            <a:endParaRPr lang="zh-CN" altLang="en-US" sz="2000" kern="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4956" y="1268760"/>
            <a:ext cx="10601349" cy="4525963"/>
          </a:xfrm>
        </p:spPr>
        <p:txBody>
          <a:bodyPr/>
          <a:lstStyle/>
          <a:p>
            <a:pPr marL="0" indent="457200" algn="just">
              <a:buNone/>
            </a:pPr>
            <a:r>
              <a:rPr lang="zh-CN" altLang="en-US" sz="2400" dirty="0" smtClean="0"/>
              <a:t>  在</a:t>
            </a:r>
            <a:r>
              <a:rPr lang="zh-CN" altLang="en-US" sz="2400" dirty="0"/>
              <a:t>实际数据挖掘分析中，数据预处理是必不可少的环节，甚至会占用到整个任务的</a:t>
            </a:r>
            <a:r>
              <a:rPr lang="en-US" altLang="zh-CN" sz="2400" dirty="0"/>
              <a:t>60%</a:t>
            </a:r>
            <a:r>
              <a:rPr lang="zh-CN" altLang="en-US" sz="2400" dirty="0"/>
              <a:t>以上的时间。同时经过数据预处理，能保障数据的质量，从而减少模型的误差。数据挖掘分析中有一句至理名言：“垃圾进，垃圾出”，也就是说如果数据质量得不到保障，模型挖掘出来的结果也没有实际的使用价值。因此在数据挖掘分析任务中，需要特别注意数据的预处理。本小节中，我们介绍的数据预处理方法包括</a:t>
            </a:r>
            <a:r>
              <a:rPr lang="zh-CN" altLang="en-US" sz="2400" dirty="0" smtClean="0"/>
              <a:t>：</a:t>
            </a:r>
            <a:endParaRPr lang="en-US" altLang="zh-CN" sz="2400" dirty="0" smtClean="0"/>
          </a:p>
          <a:p>
            <a:pPr marL="0" indent="457200" algn="just">
              <a:buNone/>
            </a:pPr>
            <a:r>
              <a:rPr lang="zh-CN" altLang="en-US" sz="2400" dirty="0" smtClean="0"/>
              <a:t>  </a:t>
            </a:r>
            <a:r>
              <a:rPr lang="en-US" altLang="zh-CN" sz="2400" dirty="0" smtClean="0"/>
              <a:t>5.2.1</a:t>
            </a:r>
            <a:r>
              <a:rPr lang="en-US" altLang="zh-CN" sz="2400" dirty="0"/>
              <a:t> </a:t>
            </a:r>
            <a:r>
              <a:rPr lang="zh-CN" altLang="en-US" sz="2400" dirty="0" smtClean="0"/>
              <a:t>缺</a:t>
            </a:r>
            <a:r>
              <a:rPr lang="zh-CN" altLang="en-US" sz="2400" dirty="0" smtClean="0"/>
              <a:t>失值处理。</a:t>
            </a:r>
            <a:endParaRPr lang="en-US" altLang="zh-CN" sz="2400" dirty="0" smtClean="0"/>
          </a:p>
          <a:p>
            <a:pPr marL="0" indent="457200" algn="just">
              <a:buNone/>
            </a:pPr>
            <a:r>
              <a:rPr lang="zh-CN" altLang="en-US" sz="2400" dirty="0" smtClean="0"/>
              <a:t>  </a:t>
            </a:r>
            <a:r>
              <a:rPr lang="en-US" altLang="zh-CN" sz="2400" dirty="0" smtClean="0"/>
              <a:t>5.2.2</a:t>
            </a:r>
            <a:r>
              <a:rPr lang="en-US" altLang="zh-CN" sz="2400" dirty="0"/>
              <a:t> </a:t>
            </a:r>
            <a:r>
              <a:rPr lang="zh-CN" altLang="en-US" sz="2400" dirty="0" smtClean="0"/>
              <a:t>数</a:t>
            </a:r>
            <a:r>
              <a:rPr lang="zh-CN" altLang="en-US" sz="2400" dirty="0"/>
              <a:t>据的规范</a:t>
            </a:r>
            <a:r>
              <a:rPr lang="zh-CN" altLang="en-US" sz="2400" dirty="0" smtClean="0"/>
              <a:t>化。</a:t>
            </a:r>
            <a:endParaRPr lang="en-US" altLang="zh-CN" sz="2400" dirty="0" smtClean="0"/>
          </a:p>
          <a:p>
            <a:pPr marL="0" indent="457200" algn="just">
              <a:buNone/>
            </a:pPr>
            <a:r>
              <a:rPr lang="zh-CN" altLang="en-US" sz="2400" dirty="0" smtClean="0"/>
              <a:t>  </a:t>
            </a:r>
            <a:r>
              <a:rPr lang="en-US" altLang="zh-CN" sz="2400" dirty="0" smtClean="0"/>
              <a:t>5.2.3 </a:t>
            </a:r>
            <a:r>
              <a:rPr lang="zh-CN" altLang="en-US" sz="2400" dirty="0" smtClean="0"/>
              <a:t>属</a:t>
            </a:r>
            <a:r>
              <a:rPr lang="zh-CN" altLang="en-US" sz="2400" dirty="0"/>
              <a:t>性归约（主成分分析</a:t>
            </a:r>
            <a:r>
              <a:rPr lang="zh-CN" altLang="en-US" sz="2400" dirty="0" smtClean="0"/>
              <a:t>）。</a:t>
            </a:r>
            <a:endParaRPr lang="en-US" altLang="zh-CN" sz="2400" dirty="0" smtClean="0"/>
          </a:p>
        </p:txBody>
      </p:sp>
      <p:sp>
        <p:nvSpPr>
          <p:cNvPr id="4" name="TextBox 3"/>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smtClean="0">
                <a:solidFill>
                  <a:schemeClr val="accent2"/>
                </a:solidFill>
              </a:rPr>
              <a:t>5 </a:t>
            </a:r>
            <a:endParaRPr lang="zh-CN" altLang="en-US" dirty="0">
              <a:solidFill>
                <a:schemeClr val="accent2"/>
              </a:solidFill>
            </a:endParaRPr>
          </a:p>
        </p:txBody>
      </p:sp>
      <p:sp>
        <p:nvSpPr>
          <p:cNvPr id="5" name="TextBox 4"/>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5.2 </a:t>
            </a:r>
            <a:r>
              <a:rPr lang="zh-CN" altLang="en-US" sz="2800" dirty="0" smtClean="0">
                <a:solidFill>
                  <a:schemeClr val="accent2"/>
                </a:solidFill>
                <a:latin typeface="微软雅黑" panose="020B0503020204020204" pitchFamily="34" charset="-122"/>
                <a:ea typeface="微软雅黑" panose="020B0503020204020204" pitchFamily="34" charset="-122"/>
              </a:rPr>
              <a:t>数据预处理</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5625" y="1124745"/>
            <a:ext cx="10601349" cy="5001420"/>
          </a:xfrm>
        </p:spPr>
        <p:txBody>
          <a:bodyPr/>
          <a:lstStyle/>
          <a:p>
            <a:pPr marL="0" indent="0">
              <a:buNone/>
            </a:pPr>
            <a:r>
              <a:rPr lang="zh-CN" altLang="en-US" dirty="0" smtClean="0"/>
              <a:t>       在</a:t>
            </a:r>
            <a:r>
              <a:rPr lang="zh-CN" altLang="en-US" dirty="0"/>
              <a:t>数据处理过程</a:t>
            </a:r>
            <a:r>
              <a:rPr lang="zh-CN" altLang="en-US" dirty="0" smtClean="0"/>
              <a:t>中缺</a:t>
            </a:r>
            <a:r>
              <a:rPr lang="zh-CN" altLang="en-US" dirty="0"/>
              <a:t>失值是常见的，需要对其进行处理。前面已经介绍过利用</a:t>
            </a:r>
            <a:r>
              <a:rPr lang="en-US" altLang="zh-CN" dirty="0"/>
              <a:t>pandas</a:t>
            </a:r>
            <a:r>
              <a:rPr lang="zh-CN" altLang="en-US" dirty="0"/>
              <a:t>包中的</a:t>
            </a:r>
            <a:r>
              <a:rPr lang="en-US" altLang="zh-CN" dirty="0"/>
              <a:t>fillna</a:t>
            </a:r>
            <a:r>
              <a:rPr lang="zh-CN" altLang="en-US" dirty="0"/>
              <a:t>函数，可以对缺失值进行填充。但是这种填充方法通过指定值进行填充，没有充分利用数据集中的信息。为了克服这种填充方法的缺点，这里介绍</a:t>
            </a:r>
            <a:r>
              <a:rPr lang="en-US" altLang="zh-CN" dirty="0"/>
              <a:t>Scikit-learn</a:t>
            </a:r>
            <a:r>
              <a:rPr lang="zh-CN" altLang="en-US" dirty="0"/>
              <a:t>包中能充分利用数据信息的三种常用填充策略，即均值填充、中位数填充和最频繁值填充。这里填充方式有两种：按行和按列。所谓按行或者按列均值填充策略，就是对某行或者某列中的所有缺失值用该行或者该列中非缺失部分的值的平均值来表示；中位数填充策略和最频繁值填充策略类似，即取某行或某列中非缺失部分的值的中位数和出现频次最多的值来代替其缺失值。</a:t>
            </a:r>
            <a:endParaRPr lang="zh-CN" altLang="en-US" dirty="0"/>
          </a:p>
          <a:p>
            <a:pPr marL="0" indent="0">
              <a:buNone/>
            </a:pPr>
            <a:r>
              <a:rPr lang="zh-CN" altLang="en-US" dirty="0" smtClean="0"/>
              <a:t>       在</a:t>
            </a:r>
            <a:r>
              <a:rPr lang="zh-CN" altLang="en-US" dirty="0"/>
              <a:t>介绍填充策略之前，我们先定义待填充的数据变量</a:t>
            </a:r>
            <a:r>
              <a:rPr lang="en-US" altLang="zh-CN" dirty="0"/>
              <a:t>data</a:t>
            </a:r>
            <a:r>
              <a:rPr lang="zh-CN" altLang="en-US" dirty="0"/>
              <a:t>、</a:t>
            </a:r>
            <a:r>
              <a:rPr lang="en-US" altLang="zh-CN" dirty="0"/>
              <a:t>c</a:t>
            </a:r>
            <a:r>
              <a:rPr lang="zh-CN" altLang="en-US" dirty="0"/>
              <a:t>、</a:t>
            </a:r>
            <a:r>
              <a:rPr lang="en-US" altLang="zh-CN" dirty="0"/>
              <a:t>C</a:t>
            </a:r>
            <a:r>
              <a:rPr lang="zh-CN" altLang="en-US" dirty="0"/>
              <a:t>，其中</a:t>
            </a:r>
            <a:r>
              <a:rPr lang="en-US" altLang="zh-CN" dirty="0"/>
              <a:t>data</a:t>
            </a:r>
            <a:r>
              <a:rPr lang="zh-CN" altLang="en-US" dirty="0"/>
              <a:t>变量通过读取本书案例资源中的</a:t>
            </a:r>
            <a:r>
              <a:rPr lang="en-US" altLang="zh-CN" dirty="0"/>
              <a:t>Excel</a:t>
            </a:r>
            <a:r>
              <a:rPr lang="zh-CN" altLang="en-US" dirty="0"/>
              <a:t>数据文件“</a:t>
            </a:r>
            <a:r>
              <a:rPr lang="en-US" altLang="zh-CN" dirty="0"/>
              <a:t>missing.xlsx”</a:t>
            </a:r>
            <a:r>
              <a:rPr lang="zh-CN" altLang="en-US" dirty="0"/>
              <a:t>获得，示例代码如下</a:t>
            </a:r>
            <a:r>
              <a:rPr lang="zh-CN" altLang="en-US" dirty="0" smtClean="0"/>
              <a:t>：</a:t>
            </a:r>
            <a:endParaRPr lang="en-US" altLang="zh-CN" dirty="0" smtClean="0"/>
          </a:p>
          <a:p>
            <a:pPr marL="0" indent="0">
              <a:buNone/>
            </a:pPr>
            <a:r>
              <a:rPr lang="en-US" altLang="zh-CN" dirty="0" smtClean="0"/>
              <a:t>        import </a:t>
            </a:r>
            <a:r>
              <a:rPr lang="en-US" altLang="zh-CN" dirty="0"/>
              <a:t>pandas as pd</a:t>
            </a:r>
            <a:endParaRPr lang="en-US" altLang="zh-CN" dirty="0"/>
          </a:p>
          <a:p>
            <a:pPr marL="0" indent="0">
              <a:buNone/>
            </a:pPr>
            <a:r>
              <a:rPr lang="en-US" altLang="zh-CN" dirty="0" smtClean="0"/>
              <a:t>        import </a:t>
            </a:r>
            <a:r>
              <a:rPr lang="en-US" altLang="zh-CN" dirty="0"/>
              <a:t>numpy as np</a:t>
            </a:r>
            <a:endParaRPr lang="en-US" altLang="zh-CN" dirty="0"/>
          </a:p>
          <a:p>
            <a:pPr marL="0" indent="0">
              <a:buNone/>
            </a:pPr>
            <a:r>
              <a:rPr lang="en-US" altLang="zh-CN" dirty="0" smtClean="0"/>
              <a:t>        data=pd.read_excel</a:t>
            </a:r>
            <a:r>
              <a:rPr lang="en-US" altLang="zh-CN" dirty="0"/>
              <a:t>('missing.xlsx')                        #</a:t>
            </a:r>
            <a:r>
              <a:rPr lang="zh-CN" altLang="en-US" dirty="0"/>
              <a:t>数据框</a:t>
            </a:r>
            <a:r>
              <a:rPr lang="en-US" altLang="zh-CN" dirty="0"/>
              <a:t>data</a:t>
            </a:r>
            <a:endParaRPr lang="en-US" altLang="zh-CN" dirty="0"/>
          </a:p>
          <a:p>
            <a:pPr marL="0" indent="0">
              <a:buNone/>
            </a:pPr>
            <a:r>
              <a:rPr lang="en-US" altLang="zh-CN" dirty="0" smtClean="0"/>
              <a:t>        c=np.array</a:t>
            </a:r>
            <a:r>
              <a:rPr lang="en-US" altLang="zh-CN" dirty="0"/>
              <a:t>([[1,2,3,4],[4,5,6,np.nan],[5,6,7,8],[9,4,np.nan,8]])   #</a:t>
            </a:r>
            <a:r>
              <a:rPr lang="zh-CN" altLang="en-US" dirty="0"/>
              <a:t>数组</a:t>
            </a:r>
            <a:r>
              <a:rPr lang="en-US" altLang="zh-CN" dirty="0"/>
              <a:t>c</a:t>
            </a:r>
            <a:endParaRPr lang="en-US" altLang="zh-CN" dirty="0"/>
          </a:p>
          <a:p>
            <a:pPr marL="0" indent="0">
              <a:buNone/>
            </a:pPr>
            <a:r>
              <a:rPr lang="en-US" altLang="zh-CN" dirty="0" smtClean="0"/>
              <a:t>        C=pd.DataFrame(c</a:t>
            </a:r>
            <a:r>
              <a:rPr lang="en-US" altLang="zh-CN" dirty="0"/>
              <a:t>)                                    #</a:t>
            </a:r>
            <a:r>
              <a:rPr lang="zh-CN" altLang="en-US" dirty="0"/>
              <a:t>数据框</a:t>
            </a:r>
            <a:r>
              <a:rPr lang="en-US" altLang="zh-CN" dirty="0" smtClean="0"/>
              <a:t>C</a:t>
            </a:r>
            <a:endParaRPr lang="zh-CN" altLang="en-US" dirty="0"/>
          </a:p>
          <a:p>
            <a:pPr marL="0" indent="0">
              <a:buNone/>
            </a:pPr>
            <a:endParaRPr lang="zh-CN" altLang="en-US" dirty="0"/>
          </a:p>
        </p:txBody>
      </p:sp>
      <p:sp>
        <p:nvSpPr>
          <p:cNvPr id="4" name="TextBox 3"/>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smtClean="0">
                <a:solidFill>
                  <a:schemeClr val="accent2"/>
                </a:solidFill>
              </a:rPr>
              <a:t>5 </a:t>
            </a:r>
            <a:endParaRPr lang="zh-CN" altLang="en-US" dirty="0">
              <a:solidFill>
                <a:schemeClr val="accent2"/>
              </a:solidFill>
            </a:endParaRPr>
          </a:p>
        </p:txBody>
      </p:sp>
      <p:sp>
        <p:nvSpPr>
          <p:cNvPr id="5" name="TextBox 4"/>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5.2.1 </a:t>
            </a:r>
            <a:r>
              <a:rPr lang="zh-CN" altLang="en-US" sz="2800" dirty="0">
                <a:solidFill>
                  <a:schemeClr val="accent2"/>
                </a:solidFill>
                <a:latin typeface="微软雅黑" panose="020B0503020204020204" pitchFamily="34" charset="-122"/>
                <a:ea typeface="微软雅黑" panose="020B0503020204020204" pitchFamily="34" charset="-122"/>
              </a:rPr>
              <a:t>缺失</a:t>
            </a:r>
            <a:r>
              <a:rPr lang="zh-CN" altLang="en-US" sz="2800" dirty="0" smtClean="0">
                <a:solidFill>
                  <a:schemeClr val="accent2"/>
                </a:solidFill>
                <a:latin typeface="微软雅黑" panose="020B0503020204020204" pitchFamily="34" charset="-122"/>
                <a:ea typeface="微软雅黑" panose="020B0503020204020204" pitchFamily="34" charset="-122"/>
              </a:rPr>
              <a:t>值处理</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5625" y="980728"/>
            <a:ext cx="10601349" cy="5544615"/>
          </a:xfrm>
        </p:spPr>
        <p:txBody>
          <a:bodyPr/>
          <a:lstStyle/>
          <a:p>
            <a:pPr marL="0" indent="0">
              <a:buNone/>
            </a:pPr>
            <a:r>
              <a:rPr lang="zh-CN" altLang="en-US" dirty="0" smtClean="0"/>
              <a:t>执行上述代码，结果如图 </a:t>
            </a:r>
            <a:r>
              <a:rPr lang="en-US" altLang="zh-CN" dirty="0" smtClean="0"/>
              <a:t>5-2 </a:t>
            </a:r>
            <a:r>
              <a:rPr lang="zh-CN" altLang="en-US" dirty="0" smtClean="0"/>
              <a:t>所示。</a:t>
            </a:r>
            <a:endParaRPr lang="en-US" altLang="zh-CN" dirty="0" smtClean="0"/>
          </a:p>
          <a:p>
            <a:pPr marL="0" indent="0">
              <a:buNone/>
            </a:pPr>
            <a:endParaRPr lang="zh-CN" altLang="en-US" dirty="0"/>
          </a:p>
        </p:txBody>
      </p:sp>
      <p:sp>
        <p:nvSpPr>
          <p:cNvPr id="4" name="TextBox 3"/>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smtClean="0">
                <a:solidFill>
                  <a:schemeClr val="accent2"/>
                </a:solidFill>
              </a:rPr>
              <a:t>5 </a:t>
            </a:r>
            <a:endParaRPr lang="zh-CN" altLang="en-US" dirty="0">
              <a:solidFill>
                <a:schemeClr val="accent2"/>
              </a:solidFill>
            </a:endParaRPr>
          </a:p>
        </p:txBody>
      </p:sp>
      <p:sp>
        <p:nvSpPr>
          <p:cNvPr id="5" name="TextBox 4"/>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5.2.1 </a:t>
            </a:r>
            <a:r>
              <a:rPr lang="zh-CN" altLang="en-US" sz="2800" dirty="0">
                <a:solidFill>
                  <a:schemeClr val="accent2"/>
                </a:solidFill>
                <a:latin typeface="微软雅黑" panose="020B0503020204020204" pitchFamily="34" charset="-122"/>
                <a:ea typeface="微软雅黑" panose="020B0503020204020204" pitchFamily="34" charset="-122"/>
              </a:rPr>
              <a:t>缺失</a:t>
            </a:r>
            <a:r>
              <a:rPr lang="zh-CN" altLang="en-US" sz="2800" dirty="0" smtClean="0">
                <a:solidFill>
                  <a:schemeClr val="accent2"/>
                </a:solidFill>
                <a:latin typeface="微软雅黑" panose="020B0503020204020204" pitchFamily="34" charset="-122"/>
                <a:ea typeface="微软雅黑" panose="020B0503020204020204" pitchFamily="34" charset="-122"/>
              </a:rPr>
              <a:t>值处理</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8685" y="1556792"/>
            <a:ext cx="4828617" cy="401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977798" y="5733256"/>
            <a:ext cx="4828617" cy="400110"/>
          </a:xfrm>
          <a:prstGeom prst="rect">
            <a:avLst/>
          </a:prstGeom>
          <a:noFill/>
        </p:spPr>
        <p:txBody>
          <a:bodyPr wrap="square" rtlCol="0">
            <a:spAutoFit/>
          </a:bodyPr>
          <a:lstStyle/>
          <a:p>
            <a:pPr algn="ctr"/>
            <a:r>
              <a:rPr lang="zh-CN" altLang="en-US" sz="2000" dirty="0" smtClean="0">
                <a:latin typeface="微软雅黑" panose="020B0503020204020204" pitchFamily="34" charset="-122"/>
                <a:ea typeface="微软雅黑" panose="020B0503020204020204" pitchFamily="34" charset="-122"/>
              </a:rPr>
              <a:t>图 </a:t>
            </a:r>
            <a:r>
              <a:rPr lang="en-US" altLang="zh-CN" sz="2000" dirty="0" smtClean="0">
                <a:latin typeface="微软雅黑" panose="020B0503020204020204" pitchFamily="34" charset="-122"/>
                <a:ea typeface="微软雅黑" panose="020B0503020204020204" pitchFamily="34" charset="-122"/>
              </a:rPr>
              <a:t>5-2</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5625" y="980728"/>
            <a:ext cx="10889380" cy="5544615"/>
          </a:xfrm>
        </p:spPr>
        <p:txBody>
          <a:bodyPr/>
          <a:lstStyle/>
          <a:p>
            <a:pPr marL="0" indent="0">
              <a:buNone/>
            </a:pPr>
            <a:r>
              <a:rPr lang="zh-CN" altLang="en-US" dirty="0" smtClean="0"/>
              <a:t>       需</a:t>
            </a:r>
            <a:r>
              <a:rPr lang="zh-CN" altLang="en-US" dirty="0"/>
              <a:t>要注意的是，填充的数据结构要求为数组或者数据框，元素则要求为数值类型。因此</a:t>
            </a:r>
            <a:r>
              <a:rPr lang="en-US" altLang="zh-CN" dirty="0"/>
              <a:t>data</a:t>
            </a:r>
            <a:r>
              <a:rPr lang="zh-CN" altLang="en-US" dirty="0"/>
              <a:t>数据中的</a:t>
            </a:r>
            <a:r>
              <a:rPr lang="en-US" altLang="zh-CN" dirty="0"/>
              <a:t>b</a:t>
            </a:r>
            <a:r>
              <a:rPr lang="zh-CN" altLang="en-US" dirty="0"/>
              <a:t>列不能进行填充。使用</a:t>
            </a:r>
            <a:r>
              <a:rPr lang="en-US" altLang="zh-CN" dirty="0"/>
              <a:t>Scikit-learn</a:t>
            </a:r>
            <a:r>
              <a:rPr lang="zh-CN" altLang="en-US" dirty="0"/>
              <a:t>中的数据预处理模块进缺失值填充的基本步骤如下：</a:t>
            </a:r>
            <a:endParaRPr lang="zh-CN" altLang="en-US" dirty="0"/>
          </a:p>
          <a:p>
            <a:pPr marL="0" indent="0">
              <a:buNone/>
            </a:pPr>
            <a:r>
              <a:rPr lang="en-US" altLang="zh-CN" dirty="0" smtClean="0"/>
              <a:t>1.</a:t>
            </a:r>
            <a:r>
              <a:rPr lang="zh-CN" altLang="en-US" dirty="0" smtClean="0"/>
              <a:t>导</a:t>
            </a:r>
            <a:r>
              <a:rPr lang="zh-CN" altLang="en-US" dirty="0"/>
              <a:t>入数据预处理中的填充模块</a:t>
            </a:r>
            <a:r>
              <a:rPr lang="en-US" altLang="zh-CN" dirty="0"/>
              <a:t>Imputer</a:t>
            </a:r>
            <a:r>
              <a:rPr lang="zh-CN" altLang="en-US" dirty="0"/>
              <a:t>，其命令如下：</a:t>
            </a:r>
            <a:endParaRPr lang="zh-CN" altLang="en-US" dirty="0"/>
          </a:p>
          <a:p>
            <a:pPr marL="0" indent="0">
              <a:buNone/>
            </a:pPr>
            <a:r>
              <a:rPr lang="en-US" altLang="zh-CN" dirty="0" smtClean="0"/>
              <a:t>   from </a:t>
            </a:r>
            <a:r>
              <a:rPr lang="en-US" altLang="zh-CN" dirty="0"/>
              <a:t>sklearn.preprocessing import Imputer</a:t>
            </a:r>
            <a:endParaRPr lang="en-US" altLang="zh-CN" dirty="0"/>
          </a:p>
          <a:p>
            <a:pPr marL="0" indent="0">
              <a:buNone/>
            </a:pPr>
            <a:r>
              <a:rPr lang="en-US" altLang="zh-CN" dirty="0" smtClean="0"/>
              <a:t>2.</a:t>
            </a:r>
            <a:r>
              <a:rPr lang="zh-CN" altLang="en-US" dirty="0" smtClean="0"/>
              <a:t>利</a:t>
            </a:r>
            <a:r>
              <a:rPr lang="zh-CN" altLang="en-US" dirty="0"/>
              <a:t>用</a:t>
            </a:r>
            <a:r>
              <a:rPr lang="en-US" altLang="zh-CN" dirty="0"/>
              <a:t>Imputer</a:t>
            </a:r>
            <a:r>
              <a:rPr lang="zh-CN" altLang="en-US" dirty="0"/>
              <a:t>创建填充对象</a:t>
            </a:r>
            <a:r>
              <a:rPr lang="en-US" altLang="zh-CN" dirty="0"/>
              <a:t>imp</a:t>
            </a:r>
            <a:r>
              <a:rPr lang="zh-CN" altLang="en-US" dirty="0"/>
              <a:t>，其命令如下：</a:t>
            </a:r>
            <a:endParaRPr lang="zh-CN" altLang="en-US" dirty="0"/>
          </a:p>
          <a:p>
            <a:pPr marL="0" indent="0">
              <a:buNone/>
            </a:pPr>
            <a:r>
              <a:rPr lang="zh-CN" altLang="en-US" dirty="0"/>
              <a:t>   </a:t>
            </a:r>
            <a:r>
              <a:rPr lang="en-US" altLang="zh-CN" dirty="0"/>
              <a:t>imp = Imputer(missing_values</a:t>
            </a:r>
            <a:r>
              <a:rPr lang="en-US" altLang="zh-CN" dirty="0" smtClean="0"/>
              <a:t>=‘NaN’, </a:t>
            </a:r>
            <a:r>
              <a:rPr lang="en-US" altLang="zh-CN" dirty="0"/>
              <a:t>strategy</a:t>
            </a:r>
            <a:r>
              <a:rPr lang="en-US" altLang="zh-CN" dirty="0" smtClean="0"/>
              <a:t>=‘mean’, </a:t>
            </a:r>
            <a:r>
              <a:rPr lang="en-US" altLang="zh-CN" dirty="0"/>
              <a:t>axis=0) #</a:t>
            </a:r>
            <a:r>
              <a:rPr lang="zh-CN" altLang="en-US" dirty="0"/>
              <a:t>创建按列均值填充策略对</a:t>
            </a:r>
            <a:r>
              <a:rPr lang="zh-CN" altLang="en-US" dirty="0" smtClean="0"/>
              <a:t>象。</a:t>
            </a:r>
            <a:endParaRPr lang="zh-CN" altLang="en-US" dirty="0"/>
          </a:p>
          <a:p>
            <a:pPr marL="0" indent="0">
              <a:buNone/>
            </a:pPr>
            <a:endParaRPr lang="en-US" altLang="zh-CN" dirty="0" smtClean="0"/>
          </a:p>
          <a:p>
            <a:pPr marL="0" indent="0">
              <a:buNone/>
            </a:pPr>
            <a:r>
              <a:rPr lang="zh-CN" altLang="en-US" dirty="0" smtClean="0"/>
              <a:t>其</a:t>
            </a:r>
            <a:r>
              <a:rPr lang="zh-CN" altLang="en-US" dirty="0"/>
              <a:t>中对象参数说明如下：</a:t>
            </a:r>
            <a:endParaRPr lang="zh-CN" altLang="en-US" dirty="0"/>
          </a:p>
          <a:p>
            <a:pPr marL="0" indent="0">
              <a:buNone/>
            </a:pPr>
            <a:r>
              <a:rPr lang="en-US" altLang="zh-CN" dirty="0"/>
              <a:t>strategy</a:t>
            </a:r>
            <a:r>
              <a:rPr lang="zh-CN" altLang="en-US" dirty="0"/>
              <a:t>：均值（</a:t>
            </a:r>
            <a:r>
              <a:rPr lang="en-US" altLang="zh-CN" dirty="0"/>
              <a:t>mean</a:t>
            </a:r>
            <a:r>
              <a:rPr lang="zh-CN" altLang="en-US" dirty="0"/>
              <a:t>）、中位数（</a:t>
            </a:r>
            <a:r>
              <a:rPr lang="en-US" altLang="zh-CN" dirty="0"/>
              <a:t>median</a:t>
            </a:r>
            <a:r>
              <a:rPr lang="zh-CN" altLang="en-US" dirty="0"/>
              <a:t>）、最频繁值（</a:t>
            </a:r>
            <a:r>
              <a:rPr lang="en-US" altLang="zh-CN" dirty="0"/>
              <a:t>most_frequent</a:t>
            </a:r>
            <a:r>
              <a:rPr lang="zh-CN" altLang="en-US" dirty="0"/>
              <a:t>）三种填充策略</a:t>
            </a:r>
            <a:endParaRPr lang="zh-CN" altLang="en-US" dirty="0"/>
          </a:p>
          <a:p>
            <a:pPr marL="0" indent="0">
              <a:buNone/>
            </a:pPr>
            <a:r>
              <a:rPr lang="en-US" altLang="zh-CN" dirty="0"/>
              <a:t>axis=0</a:t>
            </a:r>
            <a:r>
              <a:rPr lang="zh-CN" altLang="en-US" dirty="0"/>
              <a:t>：按列填充方式</a:t>
            </a:r>
            <a:endParaRPr lang="zh-CN" altLang="en-US" dirty="0"/>
          </a:p>
          <a:p>
            <a:pPr marL="0" indent="0">
              <a:buNone/>
            </a:pPr>
            <a:r>
              <a:rPr lang="en-US" altLang="zh-CN" dirty="0"/>
              <a:t>axis=1</a:t>
            </a:r>
            <a:r>
              <a:rPr lang="zh-CN" altLang="en-US" dirty="0"/>
              <a:t>：按行填充方式</a:t>
            </a:r>
            <a:endParaRPr lang="zh-CN" altLang="en-US" dirty="0"/>
          </a:p>
          <a:p>
            <a:pPr marL="0" indent="0">
              <a:buNone/>
            </a:pPr>
            <a:r>
              <a:rPr lang="zh-CN" altLang="en-US" dirty="0"/>
              <a:t>调用填充对象</a:t>
            </a:r>
            <a:r>
              <a:rPr lang="en-US" altLang="zh-CN" dirty="0"/>
              <a:t>imp</a:t>
            </a:r>
            <a:r>
              <a:rPr lang="zh-CN" altLang="en-US" dirty="0"/>
              <a:t>中的</a:t>
            </a:r>
            <a:r>
              <a:rPr lang="en-US" altLang="zh-CN" dirty="0"/>
              <a:t>fit()</a:t>
            </a:r>
            <a:r>
              <a:rPr lang="zh-CN" altLang="en-US" dirty="0"/>
              <a:t>拟合方法，对待填充数据进行拟合训练，其命令如下：</a:t>
            </a:r>
            <a:endParaRPr lang="zh-CN" altLang="en-US" dirty="0"/>
          </a:p>
          <a:p>
            <a:pPr marL="0" indent="0">
              <a:buNone/>
            </a:pPr>
            <a:r>
              <a:rPr lang="en-US" altLang="zh-CN" dirty="0"/>
              <a:t>imp.fit(Data)  #Data</a:t>
            </a:r>
            <a:r>
              <a:rPr lang="zh-CN" altLang="en-US" dirty="0"/>
              <a:t>为待填充数据集变量</a:t>
            </a:r>
            <a:endParaRPr lang="zh-CN" altLang="en-US" dirty="0"/>
          </a:p>
          <a:p>
            <a:pPr marL="0" indent="0">
              <a:buNone/>
            </a:pPr>
            <a:r>
              <a:rPr lang="zh-CN" altLang="en-US" dirty="0"/>
              <a:t>调用填充对象</a:t>
            </a:r>
            <a:r>
              <a:rPr lang="en-US" altLang="zh-CN" dirty="0"/>
              <a:t>imp</a:t>
            </a:r>
            <a:r>
              <a:rPr lang="zh-CN" altLang="en-US" dirty="0"/>
              <a:t>中的</a:t>
            </a:r>
            <a:r>
              <a:rPr lang="en-US" altLang="zh-CN" dirty="0"/>
              <a:t>transform()</a:t>
            </a:r>
            <a:r>
              <a:rPr lang="zh-CN" altLang="en-US" dirty="0"/>
              <a:t>方法，返回填充后的数据集了，其命令如下：</a:t>
            </a:r>
            <a:endParaRPr lang="zh-CN" altLang="en-US" dirty="0"/>
          </a:p>
          <a:p>
            <a:pPr marL="0" indent="0">
              <a:buNone/>
            </a:pPr>
            <a:r>
              <a:rPr lang="en-US" altLang="zh-CN" dirty="0"/>
              <a:t>FData=imp.transform(Data) #</a:t>
            </a:r>
            <a:r>
              <a:rPr lang="zh-CN" altLang="en-US" dirty="0"/>
              <a:t>返回填充后的数据集</a:t>
            </a:r>
            <a:r>
              <a:rPr lang="en-US" altLang="zh-CN" dirty="0"/>
              <a:t>FData</a:t>
            </a:r>
            <a:endParaRPr lang="en-US" altLang="zh-CN" dirty="0"/>
          </a:p>
          <a:p>
            <a:pPr marL="0" indent="0">
              <a:buNone/>
            </a:pPr>
            <a:endParaRPr lang="zh-CN" altLang="en-US" dirty="0"/>
          </a:p>
        </p:txBody>
      </p:sp>
      <p:sp>
        <p:nvSpPr>
          <p:cNvPr id="4" name="TextBox 3"/>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smtClean="0">
                <a:solidFill>
                  <a:schemeClr val="accent2"/>
                </a:solidFill>
              </a:rPr>
              <a:t>5 </a:t>
            </a:r>
            <a:endParaRPr lang="zh-CN" altLang="en-US" dirty="0">
              <a:solidFill>
                <a:schemeClr val="accent2"/>
              </a:solidFill>
            </a:endParaRPr>
          </a:p>
        </p:txBody>
      </p:sp>
      <p:sp>
        <p:nvSpPr>
          <p:cNvPr id="5" name="TextBox 4"/>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5.2.1 </a:t>
            </a:r>
            <a:r>
              <a:rPr lang="zh-CN" altLang="en-US" sz="2800" dirty="0">
                <a:solidFill>
                  <a:schemeClr val="accent2"/>
                </a:solidFill>
                <a:latin typeface="微软雅黑" panose="020B0503020204020204" pitchFamily="34" charset="-122"/>
                <a:ea typeface="微软雅黑" panose="020B0503020204020204" pitchFamily="34" charset="-122"/>
              </a:rPr>
              <a:t>缺失</a:t>
            </a:r>
            <a:r>
              <a:rPr lang="zh-CN" altLang="en-US" sz="2800" dirty="0" smtClean="0">
                <a:solidFill>
                  <a:schemeClr val="accent2"/>
                </a:solidFill>
                <a:latin typeface="微软雅黑" panose="020B0503020204020204" pitchFamily="34" charset="-122"/>
                <a:ea typeface="微软雅黑" panose="020B0503020204020204" pitchFamily="34" charset="-122"/>
              </a:rPr>
              <a:t>值处理</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1757" y="908720"/>
            <a:ext cx="10945217" cy="5832647"/>
          </a:xfrm>
        </p:spPr>
        <p:txBody>
          <a:bodyPr/>
          <a:lstStyle/>
          <a:p>
            <a:pPr marL="0" indent="0">
              <a:buNone/>
            </a:pPr>
            <a:r>
              <a:rPr lang="zh-CN" altLang="en-US" dirty="0"/>
              <a:t>下面对</a:t>
            </a:r>
            <a:r>
              <a:rPr lang="en-US" altLang="zh-CN" dirty="0"/>
              <a:t>C</a:t>
            </a:r>
            <a:r>
              <a:rPr lang="zh-CN" altLang="en-US" dirty="0"/>
              <a:t>数据框中的数据采用按列均值填充策略、对</a:t>
            </a:r>
            <a:r>
              <a:rPr lang="en-US" altLang="zh-CN" dirty="0"/>
              <a:t>c</a:t>
            </a:r>
            <a:r>
              <a:rPr lang="zh-CN" altLang="en-US" dirty="0"/>
              <a:t>数组中的数据采用按行中位数填充策略、对</a:t>
            </a:r>
            <a:r>
              <a:rPr lang="en-US" altLang="zh-CN" dirty="0"/>
              <a:t>data</a:t>
            </a:r>
            <a:r>
              <a:rPr lang="zh-CN" altLang="en-US" dirty="0"/>
              <a:t>数据中的</a:t>
            </a:r>
            <a:r>
              <a:rPr lang="en-US" altLang="zh-CN" dirty="0"/>
              <a:t>a</a:t>
            </a:r>
            <a:r>
              <a:rPr lang="zh-CN" altLang="en-US" dirty="0"/>
              <a:t>、</a:t>
            </a:r>
            <a:r>
              <a:rPr lang="en-US" altLang="zh-CN" dirty="0"/>
              <a:t>c</a:t>
            </a:r>
            <a:r>
              <a:rPr lang="zh-CN" altLang="en-US" dirty="0"/>
              <a:t>列采用按列最频繁值填充策略进行填充。示例代码和执行结果如下</a:t>
            </a:r>
            <a:r>
              <a:rPr lang="zh-CN" altLang="en-US" dirty="0" smtClean="0"/>
              <a:t>：</a:t>
            </a:r>
            <a:endParaRPr lang="en-US" altLang="zh-CN" dirty="0" smtClean="0"/>
          </a:p>
          <a:p>
            <a:r>
              <a:rPr lang="en-US" altLang="zh-CN" dirty="0"/>
              <a:t># 1.</a:t>
            </a:r>
            <a:r>
              <a:rPr lang="zh-CN" altLang="zh-CN" dirty="0"/>
              <a:t>均值填充策略</a:t>
            </a:r>
            <a:endParaRPr lang="zh-CN" altLang="zh-CN" dirty="0"/>
          </a:p>
          <a:p>
            <a:r>
              <a:rPr lang="en-US" altLang="zh-CN" dirty="0"/>
              <a:t>from sklearn.preprocessing import Imputer </a:t>
            </a:r>
            <a:endParaRPr lang="zh-CN" altLang="zh-CN" dirty="0"/>
          </a:p>
          <a:p>
            <a:r>
              <a:rPr lang="en-US" altLang="zh-CN" dirty="0"/>
              <a:t>fC=C </a:t>
            </a:r>
            <a:endParaRPr lang="zh-CN" altLang="zh-CN" dirty="0"/>
          </a:p>
          <a:p>
            <a:r>
              <a:rPr lang="en-US" altLang="zh-CN" dirty="0"/>
              <a:t>imp = Imputer(missing_values='NaN', strategy='mean', axis=0)</a:t>
            </a:r>
            <a:endParaRPr lang="zh-CN" altLang="zh-CN" dirty="0"/>
          </a:p>
          <a:p>
            <a:r>
              <a:rPr lang="en-US" altLang="zh-CN" dirty="0"/>
              <a:t>imp.fit(fC)</a:t>
            </a:r>
            <a:endParaRPr lang="zh-CN" altLang="zh-CN" dirty="0"/>
          </a:p>
          <a:p>
            <a:r>
              <a:rPr lang="en-US" altLang="zh-CN" dirty="0"/>
              <a:t>fC=imp.transform(fC)</a:t>
            </a:r>
            <a:endParaRPr lang="zh-CN" altLang="zh-CN" dirty="0"/>
          </a:p>
          <a:p>
            <a:r>
              <a:rPr lang="zh-CN" altLang="zh-CN" dirty="0"/>
              <a:t>执行结果如图</a:t>
            </a:r>
            <a:r>
              <a:rPr lang="en-US" altLang="zh-CN" dirty="0"/>
              <a:t>5-3</a:t>
            </a:r>
            <a:r>
              <a:rPr lang="zh-CN" altLang="zh-CN" dirty="0"/>
              <a:t>所示。</a:t>
            </a:r>
            <a:endParaRPr lang="en-US" altLang="zh-CN" dirty="0" smtClean="0"/>
          </a:p>
          <a:p>
            <a:pPr marL="0" indent="0">
              <a:buNone/>
            </a:pPr>
            <a:endParaRPr lang="zh-CN" altLang="en-US" dirty="0"/>
          </a:p>
        </p:txBody>
      </p:sp>
      <p:sp>
        <p:nvSpPr>
          <p:cNvPr id="4" name="TextBox 3"/>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smtClean="0">
                <a:solidFill>
                  <a:schemeClr val="accent2"/>
                </a:solidFill>
              </a:rPr>
              <a:t>5 </a:t>
            </a:r>
            <a:endParaRPr lang="zh-CN" altLang="en-US" dirty="0">
              <a:solidFill>
                <a:schemeClr val="accent2"/>
              </a:solidFill>
            </a:endParaRPr>
          </a:p>
        </p:txBody>
      </p:sp>
      <p:sp>
        <p:nvSpPr>
          <p:cNvPr id="5" name="TextBox 4"/>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5.2.1 </a:t>
            </a:r>
            <a:r>
              <a:rPr lang="zh-CN" altLang="en-US" sz="2800" dirty="0">
                <a:solidFill>
                  <a:schemeClr val="accent2"/>
                </a:solidFill>
                <a:latin typeface="微软雅黑" panose="020B0503020204020204" pitchFamily="34" charset="-122"/>
                <a:ea typeface="微软雅黑" panose="020B0503020204020204" pitchFamily="34" charset="-122"/>
              </a:rPr>
              <a:t>缺失</a:t>
            </a:r>
            <a:r>
              <a:rPr lang="zh-CN" altLang="en-US" sz="2800" dirty="0" smtClean="0">
                <a:solidFill>
                  <a:schemeClr val="accent2"/>
                </a:solidFill>
                <a:latin typeface="微软雅黑" panose="020B0503020204020204" pitchFamily="34" charset="-122"/>
                <a:ea typeface="微软雅黑" panose="020B0503020204020204" pitchFamily="34" charset="-122"/>
              </a:rPr>
              <a:t>值处理</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50309" y="3645024"/>
            <a:ext cx="4187825"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810349" y="5589240"/>
            <a:ext cx="3611761" cy="369332"/>
          </a:xfrm>
          <a:prstGeom prst="rect">
            <a:avLst/>
          </a:prstGeom>
          <a:noFill/>
        </p:spPr>
        <p:txBody>
          <a:bodyPr wrap="square" rtlCol="0">
            <a:spAutoFit/>
          </a:bodyPr>
          <a:lstStyle/>
          <a:p>
            <a:pPr algn="ctr"/>
            <a:r>
              <a:rPr lang="zh-CN" altLang="en-US" dirty="0" smtClean="0"/>
              <a:t>图 </a:t>
            </a:r>
            <a:r>
              <a:rPr lang="en-US" altLang="zh-CN" dirty="0" smtClean="0"/>
              <a:t>5-3</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155">
      <a:dk1>
        <a:srgbClr val="294A5A"/>
      </a:dk1>
      <a:lt1>
        <a:srgbClr val="99CC39"/>
      </a:lt1>
      <a:dk2>
        <a:srgbClr val="F9C900"/>
      </a:dk2>
      <a:lt2>
        <a:srgbClr val="ED5A00"/>
      </a:lt2>
      <a:accent1>
        <a:srgbClr val="484849"/>
      </a:accent1>
      <a:accent2>
        <a:srgbClr val="FFFFFF"/>
      </a:accent2>
      <a:accent3>
        <a:srgbClr val="969696"/>
      </a:accent3>
      <a:accent4>
        <a:srgbClr val="00AAA2"/>
      </a:accent4>
      <a:accent5>
        <a:srgbClr val="99CC39"/>
      </a:accent5>
      <a:accent6>
        <a:srgbClr val="F9C900"/>
      </a:accent6>
      <a:hlink>
        <a:srgbClr val="ED5A00"/>
      </a:hlink>
      <a:folHlink>
        <a:srgbClr val="48484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7119</Words>
  <Application>WPS 演示</Application>
  <PresentationFormat>自定义</PresentationFormat>
  <Paragraphs>389</Paragraphs>
  <Slides>30</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Arial</vt:lpstr>
      <vt:lpstr>宋体</vt:lpstr>
      <vt:lpstr>Wingdings</vt:lpstr>
      <vt:lpstr>微软雅黑</vt:lpstr>
      <vt:lpstr>仿宋_GB2312</vt:lpstr>
      <vt:lpstr>Calibri</vt:lpstr>
      <vt:lpstr>Calibri</vt:lpstr>
      <vt:lpstr>方正卡通简体</vt:lpstr>
      <vt:lpstr>Arial Unicode MS</vt:lpstr>
      <vt:lpstr>仿宋</vt:lpstr>
      <vt:lpstr>第一PPT，www.1ppt.com</vt:lpstr>
      <vt:lpstr>PowerPoint 演示文稿</vt:lpstr>
      <vt:lpstr>PowerPoint 演示文稿</vt:lpstr>
      <vt:lpstr>本章介绍其主要模型及使用方法，具体内容如下：</vt:lpstr>
      <vt:lpstr>在Anaconda发行版中已经集成了Scikit-learn分析包，无需再进行安装，在Spyder脚本文件中直接导入即可使用。由于Scikit-learn包的内容非常多，我们在使用过程中导入相关的模块即可，无需整个机器学习包都导进去，如图5-1所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对X做均值-方差规范化处理</vt:lpstr>
      <vt:lpstr>对填充后的数据X1做0-1规范化处理</vt:lpstr>
      <vt:lpstr>对填充后的数据X1做0-1规范化处理</vt:lpstr>
      <vt:lpstr> 1． 主成分分析的理解 </vt:lpstr>
      <vt:lpstr> 1．主成分分析的理解 </vt:lpstr>
      <vt:lpstr>1．主成分分析的理解</vt:lpstr>
      <vt:lpstr> 2．主成分分析的数学模型 </vt:lpstr>
      <vt:lpstr> 3. 主成分分析的性质与定理 </vt:lpstr>
      <vt:lpstr> 3. 主成分分析的性质与定理 </vt:lpstr>
      <vt:lpstr> 4．主成分分析的一般步骤 </vt:lpstr>
      <vt:lpstr> 5．Python主成分分析应用举例 </vt:lpstr>
      <vt:lpstr>5．Python主成分分析应用举例</vt:lpstr>
      <vt:lpstr>5．Python主成分分析应用举例</vt:lpstr>
      <vt:lpstr>5．Python主成分分析应用举例</vt:lpstr>
      <vt:lpstr>5．Python主成分分析应用举例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商业融资计划书</dc:title>
  <dc:creator>第一PPT</dc:creator>
  <cp:keywords>www.1ppt.com</cp:keywords>
  <cp:lastModifiedBy>Administrator</cp:lastModifiedBy>
  <cp:revision>1586</cp:revision>
  <dcterms:created xsi:type="dcterms:W3CDTF">2013-01-25T01:44:00Z</dcterms:created>
  <dcterms:modified xsi:type="dcterms:W3CDTF">2020-01-10T02:58:51Z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