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theme/themeOverride3.xml" ContentType="application/vnd.openxmlformats-officedocument.themeOverride+xml"/>
  <Override PartName="/ppt/notesSlides/notesSlide6.xml" ContentType="application/vnd.openxmlformats-officedocument.presentationml.notesSlide+xml"/>
  <Override PartName="/ppt/theme/themeOverride4.xml" ContentType="application/vnd.openxmlformats-officedocument.themeOverride+xml"/>
  <Override PartName="/ppt/notesSlides/notesSlide7.xml" ContentType="application/vnd.openxmlformats-officedocument.presentationml.notesSlide+xml"/>
  <Override PartName="/ppt/theme/themeOverride5.xml" ContentType="application/vnd.openxmlformats-officedocument.themeOverride+xml"/>
  <Override PartName="/ppt/notesSlides/notesSlide8.xml" ContentType="application/vnd.openxmlformats-officedocument.presentationml.notesSlide+xml"/>
  <Override PartName="/ppt/theme/themeOverride6.xml" ContentType="application/vnd.openxmlformats-officedocument.themeOverride+xml"/>
  <Override PartName="/ppt/notesSlides/notesSlide9.xml" ContentType="application/vnd.openxmlformats-officedocument.presentationml.notesSlide+xml"/>
  <Override PartName="/ppt/theme/themeOverride7.xml" ContentType="application/vnd.openxmlformats-officedocument.themeOverride+xml"/>
  <Override PartName="/ppt/notesSlides/notesSlide10.xml" ContentType="application/vnd.openxmlformats-officedocument.presentationml.notesSlide+xml"/>
  <Override PartName="/ppt/theme/themeOverride8.xml" ContentType="application/vnd.openxmlformats-officedocument.themeOverride+xml"/>
  <Override PartName="/ppt/notesSlides/notesSlide11.xml" ContentType="application/vnd.openxmlformats-officedocument.presentationml.notesSlide+xml"/>
  <Override PartName="/ppt/theme/themeOverride9.xml" ContentType="application/vnd.openxmlformats-officedocument.themeOverride+xml"/>
  <Override PartName="/ppt/notesSlides/notesSlide12.xml" ContentType="application/vnd.openxmlformats-officedocument.presentationml.notesSlide+xml"/>
  <Override PartName="/ppt/theme/themeOverride10.xml" ContentType="application/vnd.openxmlformats-officedocument.themeOverride+xml"/>
  <Override PartName="/ppt/notesSlides/notesSlide13.xml" ContentType="application/vnd.openxmlformats-officedocument.presentationml.notesSlide+xml"/>
  <Override PartName="/ppt/theme/themeOverride11.xml" ContentType="application/vnd.openxmlformats-officedocument.themeOverride+xml"/>
  <Override PartName="/ppt/notesSlides/notesSlide14.xml" ContentType="application/vnd.openxmlformats-officedocument.presentationml.notesSlide+xml"/>
  <Override PartName="/ppt/theme/themeOverride12.xml" ContentType="application/vnd.openxmlformats-officedocument.themeOverride+xml"/>
  <Override PartName="/ppt/notesSlides/notesSlide15.xml" ContentType="application/vnd.openxmlformats-officedocument.presentationml.notesSlide+xml"/>
  <Override PartName="/ppt/theme/themeOverride13.xml" ContentType="application/vnd.openxmlformats-officedocument.themeOverr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89"/>
  </p:notesMasterIdLst>
  <p:sldIdLst>
    <p:sldId id="257" r:id="rId3"/>
    <p:sldId id="315" r:id="rId4"/>
    <p:sldId id="422" r:id="rId5"/>
    <p:sldId id="349" r:id="rId6"/>
    <p:sldId id="465" r:id="rId7"/>
    <p:sldId id="466" r:id="rId8"/>
    <p:sldId id="467" r:id="rId9"/>
    <p:sldId id="468" r:id="rId10"/>
    <p:sldId id="519" r:id="rId11"/>
    <p:sldId id="469" r:id="rId12"/>
    <p:sldId id="470" r:id="rId13"/>
    <p:sldId id="471" r:id="rId14"/>
    <p:sldId id="472" r:id="rId15"/>
    <p:sldId id="424" r:id="rId16"/>
    <p:sldId id="425" r:id="rId17"/>
    <p:sldId id="426" r:id="rId18"/>
    <p:sldId id="427" r:id="rId19"/>
    <p:sldId id="428" r:id="rId20"/>
    <p:sldId id="429" r:id="rId21"/>
    <p:sldId id="430" r:id="rId22"/>
    <p:sldId id="431" r:id="rId23"/>
    <p:sldId id="432" r:id="rId24"/>
    <p:sldId id="433" r:id="rId25"/>
    <p:sldId id="434" r:id="rId26"/>
    <p:sldId id="435" r:id="rId27"/>
    <p:sldId id="436" r:id="rId28"/>
    <p:sldId id="437" r:id="rId29"/>
    <p:sldId id="438" r:id="rId30"/>
    <p:sldId id="461" r:id="rId31"/>
    <p:sldId id="440" r:id="rId32"/>
    <p:sldId id="441" r:id="rId33"/>
    <p:sldId id="442" r:id="rId34"/>
    <p:sldId id="443" r:id="rId35"/>
    <p:sldId id="444" r:id="rId36"/>
    <p:sldId id="445" r:id="rId37"/>
    <p:sldId id="446" r:id="rId38"/>
    <p:sldId id="447" r:id="rId39"/>
    <p:sldId id="448" r:id="rId40"/>
    <p:sldId id="449" r:id="rId41"/>
    <p:sldId id="450" r:id="rId42"/>
    <p:sldId id="464" r:id="rId43"/>
    <p:sldId id="521" r:id="rId44"/>
    <p:sldId id="463" r:id="rId45"/>
    <p:sldId id="453" r:id="rId46"/>
    <p:sldId id="454" r:id="rId47"/>
    <p:sldId id="455" r:id="rId48"/>
    <p:sldId id="522" r:id="rId49"/>
    <p:sldId id="456" r:id="rId50"/>
    <p:sldId id="537" r:id="rId51"/>
    <p:sldId id="538" r:id="rId52"/>
    <p:sldId id="540" r:id="rId53"/>
    <p:sldId id="525" r:id="rId54"/>
    <p:sldId id="541" r:id="rId55"/>
    <p:sldId id="527" r:id="rId56"/>
    <p:sldId id="524" r:id="rId57"/>
    <p:sldId id="457" r:id="rId58"/>
    <p:sldId id="458" r:id="rId59"/>
    <p:sldId id="523" r:id="rId60"/>
    <p:sldId id="474" r:id="rId61"/>
    <p:sldId id="494" r:id="rId62"/>
    <p:sldId id="495" r:id="rId63"/>
    <p:sldId id="496" r:id="rId64"/>
    <p:sldId id="497" r:id="rId65"/>
    <p:sldId id="499" r:id="rId66"/>
    <p:sldId id="502" r:id="rId67"/>
    <p:sldId id="501" r:id="rId68"/>
    <p:sldId id="504" r:id="rId69"/>
    <p:sldId id="506" r:id="rId70"/>
    <p:sldId id="509" r:id="rId71"/>
    <p:sldId id="503" r:id="rId72"/>
    <p:sldId id="481" r:id="rId73"/>
    <p:sldId id="511" r:id="rId74"/>
    <p:sldId id="518" r:id="rId75"/>
    <p:sldId id="512" r:id="rId76"/>
    <p:sldId id="487" r:id="rId77"/>
    <p:sldId id="513" r:id="rId78"/>
    <p:sldId id="514" r:id="rId79"/>
    <p:sldId id="515" r:id="rId80"/>
    <p:sldId id="516" r:id="rId81"/>
    <p:sldId id="460" r:id="rId82"/>
    <p:sldId id="520" r:id="rId83"/>
    <p:sldId id="528" r:id="rId84"/>
    <p:sldId id="529" r:id="rId85"/>
    <p:sldId id="531" r:id="rId86"/>
    <p:sldId id="536" r:id="rId87"/>
    <p:sldId id="331" r:id="rId88"/>
  </p:sldIdLst>
  <p:sldSz cx="9144000" cy="5143500" type="screen16x9"/>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54">
          <p15:clr>
            <a:srgbClr val="A4A3A4"/>
          </p15:clr>
        </p15:guide>
        <p15:guide id="2" pos="286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63" autoAdjust="0"/>
    <p:restoredTop sz="94674"/>
  </p:normalViewPr>
  <p:slideViewPr>
    <p:cSldViewPr showGuides="1">
      <p:cViewPr varScale="1">
        <p:scale>
          <a:sx n="90" d="100"/>
          <a:sy n="90" d="100"/>
        </p:scale>
        <p:origin x="1086" y="108"/>
      </p:cViewPr>
      <p:guideLst>
        <p:guide orient="horz" pos="1654"/>
        <p:guide pos="2866"/>
      </p:guideLst>
    </p:cSldViewPr>
  </p:slideViewPr>
  <p:notesTextViewPr>
    <p:cViewPr>
      <p:scale>
        <a:sx n="100" d="100"/>
        <a:sy n="100" d="100"/>
      </p:scale>
      <p:origin x="0" y="0"/>
    </p:cViewPr>
  </p:notesTextViewPr>
  <p:gridSpacing cx="72006" cy="72006"/>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notesMaster" Target="notesMasters/notesMaster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presProps" Target="pres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heme" Target="theme/theme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defRPr sz="1200" noProof="1"/>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defRPr sz="1200" noProof="1" smtClean="0">
                <a:latin typeface="+mn-lt"/>
                <a:ea typeface="+mn-ea"/>
              </a:defRPr>
            </a:lvl1pPr>
          </a:lstStyle>
          <a:p>
            <a:pPr marL="0" marR="0" lvl="0" indent="0" algn="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mn-lt"/>
              <a:ea typeface="+mn-ea"/>
              <a:cs typeface="+mn-cs"/>
            </a:endParaRPr>
          </a:p>
        </p:txBody>
      </p:sp>
      <p:sp>
        <p:nvSpPr>
          <p:cNvPr id="14340" name="幻灯片图像占位符 3"/>
          <p:cNvSpPr>
            <a:spLocks noGrp="1" noRot="1" noChangeAspect="1"/>
          </p:cNvSpPr>
          <p:nvPr>
            <p:ph type="sldImg"/>
          </p:nvPr>
        </p:nvSpPr>
        <p:spPr>
          <a:xfrm>
            <a:off x="381000" y="685800"/>
            <a:ext cx="6096000" cy="3429000"/>
          </a:xfrm>
          <a:prstGeom prst="rect">
            <a:avLst/>
          </a:prstGeom>
          <a:noFill/>
          <a:ln w="12700" cap="flat" cmpd="sng">
            <a:solidFill>
              <a:srgbClr val="000000"/>
            </a:solidFill>
            <a:prstDash val="solid"/>
            <a:round/>
            <a:headEnd type="none" w="med" len="med"/>
            <a:tailEnd type="none" w="med" len="med"/>
          </a:ln>
        </p:spPr>
      </p:sp>
      <p:sp>
        <p:nvSpPr>
          <p:cNvPr id="14341" name="备注占位符 4"/>
          <p:cNvSpPr>
            <a:spLocks noGrp="1" noChangeArrowheads="1"/>
          </p:cNvSpPr>
          <p:nvPr>
            <p:ph type="body" sz="quarter" idx="4294967295"/>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p>
          <a:p>
            <a:pPr marL="457200" marR="0" lvl="1"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defRPr sz="1200" noProof="1"/>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defRPr sz="1200" noProof="1" smtClean="0">
                <a:latin typeface="+mn-lt"/>
                <a:ea typeface="+mn-ea"/>
              </a:defRPr>
            </a:lvl1pPr>
          </a:lstStyle>
          <a:p>
            <a:pPr marL="0" marR="0" lvl="0" indent="0" algn="r" defTabSz="914400" rtl="0" eaLnBrk="1" fontAlgn="auto" latinLnBrk="0" hangingPunct="1">
              <a:lnSpc>
                <a:spcPct val="100000"/>
              </a:lnSpc>
              <a:spcBef>
                <a:spcPct val="0"/>
              </a:spcBef>
              <a:spcAft>
                <a:spcPct val="0"/>
              </a:spcAft>
              <a:buClrTx/>
              <a:buSzTx/>
              <a:buFontTx/>
              <a:buNone/>
              <a:defRPr/>
            </a:pPr>
            <a:fld id="{3EBC5896-086C-4C92-AE76-711D28EADBBE}"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1">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0"/>
      </a:spcBef>
      <a:spcAft>
        <a:spcPct val="0"/>
      </a:spcAft>
      <a:defRPr sz="1200" kern="1200">
        <a:solidFill>
          <a:schemeClr val="tx1"/>
        </a:solidFill>
        <a:latin typeface="+mn-lt"/>
        <a:ea typeface="+mn-ea"/>
        <a:cs typeface="+mn-cs"/>
      </a:defRPr>
    </a:lvl1pPr>
    <a:lvl2pPr marL="457200" algn="l" rtl="0" fontAlgn="base">
      <a:spcBef>
        <a:spcPct val="0"/>
      </a:spcBef>
      <a:spcAft>
        <a:spcPct val="0"/>
      </a:spcAft>
      <a:defRPr sz="1200" kern="1200">
        <a:solidFill>
          <a:schemeClr val="tx1"/>
        </a:solidFill>
        <a:latin typeface="+mn-lt"/>
        <a:ea typeface="+mn-ea"/>
        <a:cs typeface="+mn-cs"/>
      </a:defRPr>
    </a:lvl2pPr>
    <a:lvl3pPr marL="914400" algn="l" rtl="0" fontAlgn="base">
      <a:spcBef>
        <a:spcPct val="0"/>
      </a:spcBef>
      <a:spcAft>
        <a:spcPct val="0"/>
      </a:spcAft>
      <a:defRPr sz="1200" kern="1200">
        <a:solidFill>
          <a:schemeClr val="tx1"/>
        </a:solidFill>
        <a:latin typeface="+mn-lt"/>
        <a:ea typeface="+mn-ea"/>
        <a:cs typeface="+mn-cs"/>
      </a:defRPr>
    </a:lvl3pPr>
    <a:lvl4pPr marL="1371600" algn="l" rtl="0" fontAlgn="base">
      <a:spcBef>
        <a:spcPct val="0"/>
      </a:spcBef>
      <a:spcAft>
        <a:spcPct val="0"/>
      </a:spcAft>
      <a:defRPr sz="1200" kern="1200">
        <a:solidFill>
          <a:schemeClr val="tx1"/>
        </a:solidFill>
        <a:latin typeface="+mn-lt"/>
        <a:ea typeface="+mn-ea"/>
        <a:cs typeface="+mn-cs"/>
      </a:defRPr>
    </a:lvl4pPr>
    <a:lvl5pPr marL="1828800" algn="l" rtl="0" fontAlgn="base">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56.xml"/><Relationship Id="rId2" Type="http://schemas.openxmlformats.org/officeDocument/2006/relationships/notesMaster" Target="../notesMasters/notesMaster1.xml"/><Relationship Id="rId1" Type="http://schemas.openxmlformats.org/officeDocument/2006/relationships/themeOverride" Target="../theme/themeOverride12.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57.xml"/><Relationship Id="rId2" Type="http://schemas.openxmlformats.org/officeDocument/2006/relationships/notesMaster" Target="../notesMasters/notesMaster1.xml"/><Relationship Id="rId1" Type="http://schemas.openxmlformats.org/officeDocument/2006/relationships/themeOverride" Target="../theme/themeOverride13.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a:miter lim="800000"/>
          </a:ln>
        </p:spPr>
      </p:sp>
      <p:sp>
        <p:nvSpPr>
          <p:cNvPr id="16387" name="备注占位符 2"/>
          <p:cNvSpPr>
            <a:spLocks noGrp="1"/>
          </p:cNvSpPr>
          <p:nvPr>
            <p:ph type="body"/>
          </p:nvPr>
        </p:nvSpPr>
        <p:spPr/>
        <p:txBody>
          <a:bodyPr wrap="square" lIns="91440" tIns="45720" rIns="91440" bIns="45720" anchor="t"/>
          <a:lstStyle/>
          <a:p>
            <a:pPr lvl="0" eaLnBrk="1" hangingPunct="1"/>
            <a:endParaRPr lang="zh-CN" altLang="en-US" dirty="0"/>
          </a:p>
        </p:txBody>
      </p:sp>
      <p:sp>
        <p:nvSpPr>
          <p:cNvPr id="2"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F2ED114E-F727-4F33-B116-A1DAFE7D1B75}"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rPr>
              <a:t>1</a:t>
            </a:fld>
            <a:endParaRPr kumimoji="0" lang="zh-CN" altLang="en-US" sz="1200" b="0" i="0" u="none" strike="noStrike" kern="1200" cap="none" spc="0" normalizeH="0" baseline="0" noProof="1">
              <a:ln>
                <a:noFill/>
              </a:ln>
              <a:solidFill>
                <a:schemeClr val="tx1"/>
              </a:solidFill>
              <a:effectLst/>
              <a:uLnTx/>
              <a:uFillTx/>
              <a:latin typeface="+mn-lt"/>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p:sp>
      <p:sp>
        <p:nvSpPr>
          <p:cNvPr id="38915" name="Rectangle 3"/>
          <p:cNvSpPr>
            <a:spLocks noGrp="1" noRot="1" noChangeArrowheads="1"/>
          </p:cNvSpPr>
          <p:nvPr>
            <p:ph type="body" idx="1"/>
          </p:nvPr>
        </p:nvSpPr>
        <p:spPr/>
        <p:txBody>
          <a:bodyPr/>
          <a:lstStyle/>
          <a:p>
            <a:endParaRPr lang="zh-CN" altLang="zh-CN" dirty="0">
              <a:ea typeface="宋体" panose="02010600030101010101" pitchFamily="2" charset="-122"/>
            </a:endParaRPr>
          </a:p>
        </p:txBody>
      </p:sp>
    </p:spTree>
    <p:extLst>
      <p:ext uri="{BB962C8B-B14F-4D97-AF65-F5344CB8AC3E}">
        <p14:creationId xmlns:p14="http://schemas.microsoft.com/office/powerpoint/2010/main" val="1258050399"/>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096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B26035F0-6473-48E6-90F7-F0C178C529FC}" type="slidenum">
              <a:rPr lang="zh-CN" altLang="zh-CN" sz="1200">
                <a:ea typeface="宋体" panose="02010600030101010101" pitchFamily="2" charset="-122"/>
              </a:rPr>
              <a:pPr algn="r"/>
              <a:t>34</a:t>
            </a:fld>
            <a:endParaRPr lang="en-US" altLang="zh-CN" sz="1200">
              <a:ea typeface="宋体" panose="02010600030101010101" pitchFamily="2" charset="-122"/>
            </a:endParaRPr>
          </a:p>
        </p:txBody>
      </p:sp>
      <p:sp>
        <p:nvSpPr>
          <p:cNvPr id="40963" name="Rectangle 2"/>
          <p:cNvSpPr>
            <a:spLocks noGrp="1" noRot="1" noChangeAspect="1" noChangeArrowheads="1" noTextEdit="1"/>
          </p:cNvSpPr>
          <p:nvPr>
            <p:ph type="sldImg"/>
          </p:nvPr>
        </p:nvSpPr>
        <p:spPr>
          <a:xfrm>
            <a:off x="382588" y="685800"/>
            <a:ext cx="6096000" cy="3429000"/>
          </a:xfrm>
        </p:spPr>
      </p:sp>
      <p:sp>
        <p:nvSpPr>
          <p:cNvPr id="40964" name="Rectangle 3"/>
          <p:cNvSpPr>
            <a:spLocks noGrp="1" noChangeArrowheads="1"/>
          </p:cNvSpPr>
          <p:nvPr>
            <p:ph type="body" idx="1"/>
          </p:nvPr>
        </p:nvSpPr>
        <p:spPr/>
        <p:txBody>
          <a:bodyPr anchor="t"/>
          <a:lstStyle/>
          <a:p>
            <a:endParaRPr lang="zh-CN" altLang="zh-CN" sz="1100" dirty="0">
              <a:ea typeface="宋体" panose="02010600030101010101" pitchFamily="2" charset="-122"/>
            </a:endParaRPr>
          </a:p>
        </p:txBody>
      </p:sp>
    </p:spTree>
    <p:extLst>
      <p:ext uri="{BB962C8B-B14F-4D97-AF65-F5344CB8AC3E}">
        <p14:creationId xmlns:p14="http://schemas.microsoft.com/office/powerpoint/2010/main" val="836588846"/>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505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A923189B-27C9-405F-A816-D4BDC697C072}" type="slidenum">
              <a:rPr lang="zh-CN" altLang="zh-CN" sz="1200">
                <a:ea typeface="宋体" panose="02010600030101010101" pitchFamily="2" charset="-122"/>
              </a:rPr>
              <a:pPr algn="r"/>
              <a:t>37</a:t>
            </a:fld>
            <a:endParaRPr lang="en-US" altLang="zh-CN" sz="1200">
              <a:ea typeface="宋体" panose="02010600030101010101" pitchFamily="2" charset="-122"/>
            </a:endParaRPr>
          </a:p>
        </p:txBody>
      </p:sp>
      <p:sp>
        <p:nvSpPr>
          <p:cNvPr id="45059" name="Rectangle 2"/>
          <p:cNvSpPr>
            <a:spLocks noGrp="1" noRot="1" noChangeAspect="1" noChangeArrowheads="1" noTextEdit="1"/>
          </p:cNvSpPr>
          <p:nvPr>
            <p:ph type="sldImg"/>
          </p:nvPr>
        </p:nvSpPr>
        <p:spPr>
          <a:xfrm>
            <a:off x="381000" y="534988"/>
            <a:ext cx="6096000" cy="3429000"/>
          </a:xfrm>
        </p:spPr>
      </p:sp>
      <p:sp>
        <p:nvSpPr>
          <p:cNvPr id="45060" name="Rectangle 3"/>
          <p:cNvSpPr>
            <a:spLocks noGrp="1" noChangeArrowheads="1"/>
          </p:cNvSpPr>
          <p:nvPr>
            <p:ph type="body" idx="1"/>
          </p:nvPr>
        </p:nvSpPr>
        <p:spPr>
          <a:xfrm>
            <a:off x="685800" y="4248150"/>
            <a:ext cx="5486400" cy="4210050"/>
          </a:xfrm>
        </p:spPr>
        <p:txBody>
          <a:bodyPr anchor="t"/>
          <a:lstStyle/>
          <a:p>
            <a:endParaRPr lang="en-US" altLang="zh-CN" dirty="0">
              <a:ea typeface="宋体" panose="02010600030101010101" pitchFamily="2" charset="-122"/>
            </a:endParaRPr>
          </a:p>
        </p:txBody>
      </p:sp>
    </p:spTree>
    <p:extLst>
      <p:ext uri="{BB962C8B-B14F-4D97-AF65-F5344CB8AC3E}">
        <p14:creationId xmlns:p14="http://schemas.microsoft.com/office/powerpoint/2010/main" val="2469797074"/>
      </p:ext>
    </p:extLst>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307044BB-3C91-4DC7-A63A-40C5D58C74A4}" type="slidenum">
              <a:rPr lang="zh-CN" altLang="zh-CN" sz="1200">
                <a:ea typeface="宋体" panose="02010600030101010101" pitchFamily="2" charset="-122"/>
              </a:rPr>
              <a:pPr algn="r"/>
              <a:t>39</a:t>
            </a:fld>
            <a:endParaRPr lang="en-US" altLang="zh-CN" sz="1200">
              <a:ea typeface="宋体" panose="02010600030101010101" pitchFamily="2" charset="-122"/>
            </a:endParaRPr>
          </a:p>
        </p:txBody>
      </p:sp>
      <p:sp>
        <p:nvSpPr>
          <p:cNvPr id="48131" name="Rectangle 2"/>
          <p:cNvSpPr>
            <a:spLocks noGrp="1" noRot="1" noChangeAspect="1" noChangeArrowheads="1" noTextEdit="1"/>
          </p:cNvSpPr>
          <p:nvPr>
            <p:ph type="sldImg"/>
          </p:nvPr>
        </p:nvSpPr>
        <p:spPr>
          <a:xfrm>
            <a:off x="381000" y="534988"/>
            <a:ext cx="6096000" cy="3429000"/>
          </a:xfrm>
        </p:spPr>
      </p:sp>
      <p:sp>
        <p:nvSpPr>
          <p:cNvPr id="48132" name="Rectangle 3"/>
          <p:cNvSpPr>
            <a:spLocks noGrp="1" noChangeArrowheads="1"/>
          </p:cNvSpPr>
          <p:nvPr>
            <p:ph type="body" idx="1"/>
          </p:nvPr>
        </p:nvSpPr>
        <p:spPr>
          <a:xfrm>
            <a:off x="685800" y="4248150"/>
            <a:ext cx="5486400" cy="4210050"/>
          </a:xfrm>
        </p:spPr>
        <p:txBody>
          <a:bodyPr anchor="t"/>
          <a:lstStyle/>
          <a:p>
            <a:endParaRPr lang="en-US" altLang="zh-CN" dirty="0">
              <a:ea typeface="宋体" panose="02010600030101010101" pitchFamily="2" charset="-122"/>
            </a:endParaRPr>
          </a:p>
        </p:txBody>
      </p:sp>
    </p:spTree>
    <p:extLst>
      <p:ext uri="{BB962C8B-B14F-4D97-AF65-F5344CB8AC3E}">
        <p14:creationId xmlns:p14="http://schemas.microsoft.com/office/powerpoint/2010/main" val="1842737604"/>
      </p:ext>
    </p:extLst>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734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6E5ED145-0DDB-4C3A-B87E-E8CFB055F1EE}" type="slidenum">
              <a:rPr lang="zh-CN" altLang="zh-CN" sz="1200">
                <a:ea typeface="宋体" panose="02010600030101010101" pitchFamily="2" charset="-122"/>
              </a:rPr>
              <a:pPr algn="r"/>
              <a:t>56</a:t>
            </a:fld>
            <a:endParaRPr lang="en-US" altLang="zh-CN" sz="1200">
              <a:ea typeface="宋体" panose="02010600030101010101" pitchFamily="2" charset="-122"/>
            </a:endParaRPr>
          </a:p>
        </p:txBody>
      </p:sp>
      <p:sp>
        <p:nvSpPr>
          <p:cNvPr id="57347" name="Rectangle 2"/>
          <p:cNvSpPr>
            <a:spLocks noGrp="1" noRot="1" noChangeAspect="1" noChangeArrowheads="1" noTextEdit="1"/>
          </p:cNvSpPr>
          <p:nvPr>
            <p:ph type="sldImg"/>
          </p:nvPr>
        </p:nvSpPr>
        <p:spPr>
          <a:xfrm>
            <a:off x="382588" y="685800"/>
            <a:ext cx="6096000" cy="3429000"/>
          </a:xfrm>
        </p:spPr>
      </p:sp>
      <p:sp>
        <p:nvSpPr>
          <p:cNvPr id="57348" name="Rectangle 3"/>
          <p:cNvSpPr>
            <a:spLocks noGrp="1" noChangeArrowheads="1"/>
          </p:cNvSpPr>
          <p:nvPr>
            <p:ph type="body" idx="1"/>
          </p:nvPr>
        </p:nvSpPr>
        <p:spPr>
          <a:noFill/>
        </p:spPr>
        <p:txBody>
          <a:bodyPr anchor="t"/>
          <a:lstStyle/>
          <a:p>
            <a:endParaRPr lang="en-US" altLang="zh-CN" dirty="0">
              <a:ea typeface="宋体" panose="02010600030101010101" pitchFamily="2" charset="-122"/>
            </a:endParaRPr>
          </a:p>
        </p:txBody>
      </p:sp>
    </p:spTree>
    <p:extLst>
      <p:ext uri="{BB962C8B-B14F-4D97-AF65-F5344CB8AC3E}">
        <p14:creationId xmlns:p14="http://schemas.microsoft.com/office/powerpoint/2010/main" val="3919069377"/>
      </p:ext>
    </p:extLst>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939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9F9FF04E-E449-46F1-B244-48560C47495D}" type="slidenum">
              <a:rPr lang="zh-CN" altLang="zh-CN" sz="1200">
                <a:ea typeface="宋体" panose="02010600030101010101" pitchFamily="2" charset="-122"/>
              </a:rPr>
              <a:pPr algn="r"/>
              <a:t>57</a:t>
            </a:fld>
            <a:endParaRPr lang="en-US" altLang="zh-CN" sz="1200">
              <a:ea typeface="宋体" panose="02010600030101010101" pitchFamily="2" charset="-122"/>
            </a:endParaRPr>
          </a:p>
        </p:txBody>
      </p:sp>
      <p:sp>
        <p:nvSpPr>
          <p:cNvPr id="59395" name="Rectangle 2"/>
          <p:cNvSpPr>
            <a:spLocks noGrp="1" noRot="1" noChangeAspect="1" noChangeArrowheads="1" noTextEdit="1"/>
          </p:cNvSpPr>
          <p:nvPr>
            <p:ph type="sldImg"/>
          </p:nvPr>
        </p:nvSpPr>
        <p:spPr>
          <a:xfrm>
            <a:off x="382588" y="685800"/>
            <a:ext cx="6096000" cy="3429000"/>
          </a:xfrm>
        </p:spPr>
      </p:sp>
      <p:sp>
        <p:nvSpPr>
          <p:cNvPr id="59396" name="Rectangle 3"/>
          <p:cNvSpPr>
            <a:spLocks noGrp="1" noChangeArrowheads="1"/>
          </p:cNvSpPr>
          <p:nvPr>
            <p:ph type="body" idx="1"/>
          </p:nvPr>
        </p:nvSpPr>
        <p:spPr/>
        <p:txBody>
          <a:bodyPr anchor="t"/>
          <a:lstStyle/>
          <a:p>
            <a:endParaRPr lang="en-US" altLang="zh-CN" dirty="0">
              <a:ea typeface="宋体" panose="02010600030101010101" pitchFamily="2" charset="-122"/>
            </a:endParaRPr>
          </a:p>
        </p:txBody>
      </p:sp>
    </p:spTree>
    <p:extLst>
      <p:ext uri="{BB962C8B-B14F-4D97-AF65-F5344CB8AC3E}">
        <p14:creationId xmlns:p14="http://schemas.microsoft.com/office/powerpoint/2010/main" val="2645434165"/>
      </p:ext>
    </p:extLst>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a:miter lim="800000"/>
          </a:ln>
        </p:spPr>
      </p:sp>
      <p:sp>
        <p:nvSpPr>
          <p:cNvPr id="51203" name="备注占位符 2"/>
          <p:cNvSpPr>
            <a:spLocks noGrp="1"/>
          </p:cNvSpPr>
          <p:nvPr>
            <p:ph type="body"/>
          </p:nvPr>
        </p:nvSpPr>
        <p:spPr/>
        <p:txBody>
          <a:bodyPr wrap="square" lIns="91440" tIns="45720" rIns="91440" bIns="45720" anchor="t"/>
          <a:lstStyle/>
          <a:p>
            <a:pPr lvl="0" eaLnBrk="1" hangingPunct="1"/>
            <a:endParaRPr lang="zh-CN" altLang="en-US" dirty="0"/>
          </a:p>
        </p:txBody>
      </p:sp>
      <p:sp>
        <p:nvSpPr>
          <p:cNvPr id="2"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16D5ECD5-9F51-4CEE-ADE9-43902463408B}"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rPr>
              <a:t>86</a:t>
            </a:fld>
            <a:endParaRPr kumimoji="0" lang="zh-CN" altLang="en-US" sz="1200" b="0" i="0" u="none" strike="noStrike" kern="1200" cap="none" spc="0" normalizeH="0" baseline="0" noProof="1">
              <a:ln>
                <a:noFill/>
              </a:ln>
              <a:solidFill>
                <a:schemeClr val="tx1"/>
              </a:solidFill>
              <a:effectLst/>
              <a:uLnTx/>
              <a:uFillTx/>
              <a:latin typeface="+mn-lt"/>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a:ln>
            <a:miter lim="800000"/>
          </a:ln>
        </p:spPr>
      </p:sp>
      <p:sp>
        <p:nvSpPr>
          <p:cNvPr id="20483" name="备注占位符 2"/>
          <p:cNvSpPr>
            <a:spLocks noGrp="1"/>
          </p:cNvSpPr>
          <p:nvPr>
            <p:ph type="body"/>
          </p:nvPr>
        </p:nvSpPr>
        <p:spPr/>
        <p:txBody>
          <a:bodyPr wrap="square" lIns="91440" tIns="45720" rIns="91440" bIns="45720" anchor="t"/>
          <a:lstStyle/>
          <a:p>
            <a:pPr lvl="0" eaLnBrk="1" hangingPunct="1"/>
            <a:endParaRPr lang="zh-CN" altLang="en-US" dirty="0"/>
          </a:p>
        </p:txBody>
      </p:sp>
      <p:sp>
        <p:nvSpPr>
          <p:cNvPr id="2"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8161931F-302F-4AFB-854F-B8DD0CB257D4}"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rPr>
              <a:t>2</a:t>
            </a:fld>
            <a:endParaRPr kumimoji="0" lang="zh-CN" altLang="en-US" sz="1200" b="0" i="0" u="none" strike="noStrike" kern="1200" cap="none" spc="0" normalizeH="0" baseline="0" noProof="1">
              <a:ln>
                <a:noFill/>
              </a:ln>
              <a:solidFill>
                <a:schemeClr val="tx1"/>
              </a:solidFill>
              <a:effectLst/>
              <a:uLnTx/>
              <a:uFillTx/>
              <a:latin typeface="+mn-lt"/>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843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A3DF2E5E-DA46-4791-99D9-DE4450784C1E}" type="slidenum">
              <a:rPr lang="zh-CN" altLang="zh-CN" sz="1200">
                <a:ea typeface="宋体" panose="02010600030101010101" pitchFamily="2" charset="-122"/>
              </a:rPr>
              <a:pPr algn="r"/>
              <a:t>20</a:t>
            </a:fld>
            <a:endParaRPr lang="en-US" altLang="zh-CN" sz="1200">
              <a:ea typeface="宋体" panose="02010600030101010101" pitchFamily="2" charset="-122"/>
            </a:endParaRPr>
          </a:p>
        </p:txBody>
      </p:sp>
      <p:sp>
        <p:nvSpPr>
          <p:cNvPr id="18435" name="Rectangle 2"/>
          <p:cNvSpPr>
            <a:spLocks noGrp="1" noRot="1" noChangeAspect="1" noChangeArrowheads="1" noTextEdit="1"/>
          </p:cNvSpPr>
          <p:nvPr>
            <p:ph type="sldImg"/>
          </p:nvPr>
        </p:nvSpPr>
        <p:spPr>
          <a:xfrm>
            <a:off x="382588" y="685800"/>
            <a:ext cx="6096000" cy="3429000"/>
          </a:xfrm>
        </p:spPr>
      </p:sp>
      <p:sp>
        <p:nvSpPr>
          <p:cNvPr id="18436" name="Rectangle 3"/>
          <p:cNvSpPr>
            <a:spLocks noGrp="1" noChangeArrowheads="1"/>
          </p:cNvSpPr>
          <p:nvPr>
            <p:ph type="body" idx="1"/>
          </p:nvPr>
        </p:nvSpPr>
        <p:spPr/>
        <p:txBody>
          <a:bodyPr anchor="t"/>
          <a:lstStyle/>
          <a:p>
            <a:endParaRPr lang="zh-CN" altLang="zh-CN" dirty="0">
              <a:ea typeface="宋体" panose="02010600030101010101" pitchFamily="2" charset="-122"/>
            </a:endParaRPr>
          </a:p>
        </p:txBody>
      </p:sp>
    </p:spTree>
    <p:extLst>
      <p:ext uri="{BB962C8B-B14F-4D97-AF65-F5344CB8AC3E}">
        <p14:creationId xmlns:p14="http://schemas.microsoft.com/office/powerpoint/2010/main" val="1670285855"/>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04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4A0A8B94-2E73-4536-9450-16CB87E72BA8}" type="slidenum">
              <a:rPr lang="zh-CN" altLang="zh-CN" sz="1200">
                <a:ea typeface="宋体" panose="02010600030101010101" pitchFamily="2" charset="-122"/>
              </a:rPr>
              <a:pPr algn="r"/>
              <a:t>21</a:t>
            </a:fld>
            <a:endParaRPr lang="en-US" altLang="zh-CN" sz="1200">
              <a:ea typeface="宋体" panose="02010600030101010101" pitchFamily="2" charset="-122"/>
            </a:endParaRPr>
          </a:p>
        </p:txBody>
      </p:sp>
      <p:sp>
        <p:nvSpPr>
          <p:cNvPr id="20483" name="Rectangle 2"/>
          <p:cNvSpPr>
            <a:spLocks noGrp="1" noRot="1" noChangeAspect="1" noChangeArrowheads="1" noTextEdit="1"/>
          </p:cNvSpPr>
          <p:nvPr>
            <p:ph type="sldImg"/>
          </p:nvPr>
        </p:nvSpPr>
        <p:spPr/>
      </p:sp>
      <p:sp>
        <p:nvSpPr>
          <p:cNvPr id="20484" name="Rectangle 3"/>
          <p:cNvSpPr>
            <a:spLocks noGrp="1" noChangeArrowheads="1"/>
          </p:cNvSpPr>
          <p:nvPr>
            <p:ph type="body" idx="1"/>
          </p:nvPr>
        </p:nvSpPr>
        <p:spPr/>
        <p:txBody>
          <a:bodyPr anchor="t"/>
          <a:lstStyle/>
          <a:p>
            <a:endParaRPr lang="zh-CN" altLang="zh-CN" dirty="0">
              <a:ea typeface="宋体" panose="02010600030101010101" pitchFamily="2" charset="-122"/>
            </a:endParaRPr>
          </a:p>
        </p:txBody>
      </p:sp>
    </p:spTree>
    <p:extLst>
      <p:ext uri="{BB962C8B-B14F-4D97-AF65-F5344CB8AC3E}">
        <p14:creationId xmlns:p14="http://schemas.microsoft.com/office/powerpoint/2010/main" val="3997482106"/>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253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1AECC3EF-4915-4BD9-8322-5E7C38494931}" type="slidenum">
              <a:rPr lang="zh-CN" altLang="zh-CN" sz="1200">
                <a:ea typeface="宋体" panose="02010600030101010101" pitchFamily="2" charset="-122"/>
              </a:rPr>
              <a:pPr algn="r"/>
              <a:t>22</a:t>
            </a:fld>
            <a:endParaRPr lang="en-US" altLang="zh-CN" sz="1200">
              <a:ea typeface="宋体" panose="02010600030101010101" pitchFamily="2" charset="-122"/>
            </a:endParaRPr>
          </a:p>
        </p:txBody>
      </p:sp>
      <p:sp>
        <p:nvSpPr>
          <p:cNvPr id="22531" name="Rectangle 2"/>
          <p:cNvSpPr>
            <a:spLocks noGrp="1" noRot="1" noChangeAspect="1" noChangeArrowheads="1" noTextEdit="1"/>
          </p:cNvSpPr>
          <p:nvPr>
            <p:ph type="sldImg"/>
          </p:nvPr>
        </p:nvSpPr>
        <p:spPr/>
      </p:sp>
      <p:sp>
        <p:nvSpPr>
          <p:cNvPr id="22532" name="Rectangle 3"/>
          <p:cNvSpPr>
            <a:spLocks noGrp="1" noChangeArrowheads="1"/>
          </p:cNvSpPr>
          <p:nvPr>
            <p:ph type="body" idx="1"/>
          </p:nvPr>
        </p:nvSpPr>
        <p:spPr/>
        <p:txBody>
          <a:bodyPr anchor="t"/>
          <a:lstStyle/>
          <a:p>
            <a:endParaRPr lang="en-US" altLang="zh-CN" dirty="0">
              <a:ea typeface="宋体" panose="02010600030101010101" pitchFamily="2" charset="-122"/>
            </a:endParaRPr>
          </a:p>
        </p:txBody>
      </p:sp>
    </p:spTree>
    <p:extLst>
      <p:ext uri="{BB962C8B-B14F-4D97-AF65-F5344CB8AC3E}">
        <p14:creationId xmlns:p14="http://schemas.microsoft.com/office/powerpoint/2010/main" val="1950323310"/>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56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DA07BF97-3EFC-4970-9143-EA77F2AE725B}" type="slidenum">
              <a:rPr lang="zh-CN" altLang="zh-CN" sz="1200">
                <a:ea typeface="宋体" panose="02010600030101010101" pitchFamily="2" charset="-122"/>
              </a:rPr>
              <a:pPr algn="r"/>
              <a:t>24</a:t>
            </a:fld>
            <a:endParaRPr lang="en-US" altLang="zh-CN" sz="1200">
              <a:ea typeface="宋体" panose="02010600030101010101" pitchFamily="2" charset="-122"/>
            </a:endParaRPr>
          </a:p>
        </p:txBody>
      </p:sp>
      <p:sp>
        <p:nvSpPr>
          <p:cNvPr id="25603" name="Rectangle 2"/>
          <p:cNvSpPr>
            <a:spLocks noGrp="1" noRot="1" noChangeAspect="1" noChangeArrowheads="1" noTextEdit="1"/>
          </p:cNvSpPr>
          <p:nvPr>
            <p:ph type="sldImg"/>
          </p:nvPr>
        </p:nvSpPr>
        <p:spPr>
          <a:xfrm>
            <a:off x="382588" y="685800"/>
            <a:ext cx="6096000" cy="3429000"/>
          </a:xfrm>
        </p:spPr>
      </p:sp>
      <p:sp>
        <p:nvSpPr>
          <p:cNvPr id="25604" name="Rectangle 3"/>
          <p:cNvSpPr>
            <a:spLocks noGrp="1" noChangeArrowheads="1"/>
          </p:cNvSpPr>
          <p:nvPr>
            <p:ph type="body" idx="1"/>
          </p:nvPr>
        </p:nvSpPr>
        <p:spPr/>
        <p:txBody>
          <a:bodyPr anchor="t"/>
          <a:lstStyle/>
          <a:p>
            <a:endParaRPr lang="zh-CN" altLang="zh-CN" dirty="0">
              <a:ea typeface="宋体" panose="02010600030101010101" pitchFamily="2" charset="-122"/>
            </a:endParaRPr>
          </a:p>
        </p:txBody>
      </p:sp>
    </p:spTree>
    <p:extLst>
      <p:ext uri="{BB962C8B-B14F-4D97-AF65-F5344CB8AC3E}">
        <p14:creationId xmlns:p14="http://schemas.microsoft.com/office/powerpoint/2010/main" val="3841651434"/>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p:sp>
      <p:sp>
        <p:nvSpPr>
          <p:cNvPr id="28675" name="Rectangle 3"/>
          <p:cNvSpPr>
            <a:spLocks noGrp="1" noRot="1" noChangeArrowheads="1"/>
          </p:cNvSpPr>
          <p:nvPr>
            <p:ph type="body" idx="1"/>
          </p:nvPr>
        </p:nvSpPr>
        <p:spPr/>
        <p:txBody>
          <a:bodyPr/>
          <a:lstStyle/>
          <a:p>
            <a:endParaRPr lang="en-US" altLang="zh-CN" dirty="0">
              <a:ea typeface="宋体" panose="02010600030101010101" pitchFamily="2" charset="-122"/>
            </a:endParaRPr>
          </a:p>
        </p:txBody>
      </p:sp>
    </p:spTree>
    <p:extLst>
      <p:ext uri="{BB962C8B-B14F-4D97-AF65-F5344CB8AC3E}">
        <p14:creationId xmlns:p14="http://schemas.microsoft.com/office/powerpoint/2010/main" val="307816313"/>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481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65E9CD70-332A-48D7-9404-C83120C0F66A}" type="slidenum">
              <a:rPr lang="zh-CN" altLang="zh-CN" sz="1200">
                <a:ea typeface="宋体" panose="02010600030101010101" pitchFamily="2" charset="-122"/>
              </a:rPr>
              <a:pPr algn="r"/>
              <a:t>31</a:t>
            </a:fld>
            <a:endParaRPr lang="en-US" altLang="zh-CN" sz="1200">
              <a:ea typeface="宋体" panose="02010600030101010101" pitchFamily="2" charset="-122"/>
            </a:endParaRPr>
          </a:p>
        </p:txBody>
      </p:sp>
      <p:sp>
        <p:nvSpPr>
          <p:cNvPr id="34819" name="Rectangle 2"/>
          <p:cNvSpPr>
            <a:spLocks noGrp="1" noRot="1" noChangeAspect="1" noChangeArrowheads="1" noTextEdit="1"/>
          </p:cNvSpPr>
          <p:nvPr>
            <p:ph type="sldImg"/>
          </p:nvPr>
        </p:nvSpPr>
        <p:spPr>
          <a:xfrm>
            <a:off x="382588" y="685800"/>
            <a:ext cx="6096000" cy="3429000"/>
          </a:xfrm>
        </p:spPr>
      </p:sp>
      <p:sp>
        <p:nvSpPr>
          <p:cNvPr id="34820" name="Rectangle 3"/>
          <p:cNvSpPr>
            <a:spLocks noGrp="1" noChangeArrowheads="1"/>
          </p:cNvSpPr>
          <p:nvPr>
            <p:ph type="body" idx="1"/>
          </p:nvPr>
        </p:nvSpPr>
        <p:spPr/>
        <p:txBody>
          <a:bodyPr anchor="t"/>
          <a:lstStyle/>
          <a:p>
            <a:endParaRPr lang="zh-CN" altLang="zh-CN" dirty="0">
              <a:ea typeface="宋体" panose="02010600030101010101" pitchFamily="2" charset="-122"/>
            </a:endParaRPr>
          </a:p>
        </p:txBody>
      </p:sp>
    </p:spTree>
    <p:extLst>
      <p:ext uri="{BB962C8B-B14F-4D97-AF65-F5344CB8AC3E}">
        <p14:creationId xmlns:p14="http://schemas.microsoft.com/office/powerpoint/2010/main" val="1043042616"/>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p:sp>
      <p:sp>
        <p:nvSpPr>
          <p:cNvPr id="36867" name="Rectangle 3"/>
          <p:cNvSpPr>
            <a:spLocks noGrp="1" noRot="1" noChangeArrowheads="1"/>
          </p:cNvSpPr>
          <p:nvPr>
            <p:ph type="body" idx="1"/>
          </p:nvPr>
        </p:nvSpPr>
        <p:spPr/>
        <p:txBody>
          <a:bodyPr/>
          <a:lstStyle/>
          <a:p>
            <a:endParaRPr lang="zh-CN" altLang="zh-CN" dirty="0">
              <a:ea typeface="宋体" panose="02010600030101010101" pitchFamily="2" charset="-122"/>
            </a:endParaRPr>
          </a:p>
        </p:txBody>
      </p:sp>
    </p:spTree>
    <p:extLst>
      <p:ext uri="{BB962C8B-B14F-4D97-AF65-F5344CB8AC3E}">
        <p14:creationId xmlns:p14="http://schemas.microsoft.com/office/powerpoint/2010/main" val="3554726453"/>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7" name="页脚占位符 4"/>
          <p:cNvSpPr>
            <a:spLocks noGrp="1"/>
          </p:cNvSpPr>
          <p:nvPr>
            <p:ph type="ftr" sz="quarter" idx="3"/>
          </p:nvPr>
        </p:nvSpPr>
        <p:spPr>
          <a:xfrm>
            <a:off x="3124200" y="4875213"/>
            <a:ext cx="2895600" cy="274638"/>
          </a:xfrm>
          <a:prstGeom prst="rect">
            <a:avLst/>
          </a:prstGeom>
        </p:spPr>
        <p:txBody>
          <a:bodyPr/>
          <a:lstStyle>
            <a:lvl1pPr fontAlgn="auto">
              <a:defRPr noProof="1"/>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p:cNvSpPr>
            <a:spLocks noGrp="1"/>
          </p:cNvSpPr>
          <p:nvPr>
            <p:ph type="dt" sz="half" idx="2"/>
          </p:nvPr>
        </p:nvSpPr>
        <p:spPr>
          <a:xfrm>
            <a:off x="539750" y="4084638"/>
            <a:ext cx="2133600" cy="273050"/>
          </a:xfrm>
          <a:prstGeom prst="rect">
            <a:avLst/>
          </a:prstGeom>
        </p:spPr>
        <p:txBody>
          <a:bodyPr/>
          <a:lstStyle>
            <a:lvl1pPr fontAlgn="auto">
              <a:defRPr noProof="1"/>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124200" y="4875213"/>
            <a:ext cx="2895600" cy="274638"/>
          </a:xfrm>
          <a:prstGeom prst="rect">
            <a:avLst/>
          </a:prstGeom>
        </p:spPr>
        <p:txBody>
          <a:bodyPr/>
          <a:lstStyle>
            <a:lvl1pPr fontAlgn="auto">
              <a:defRPr noProof="1"/>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10" name="灯片编号占位符 5"/>
          <p:cNvSpPr>
            <a:spLocks noGrp="1"/>
          </p:cNvSpPr>
          <p:nvPr>
            <p:ph type="sldNum" sz="quarter" idx="4"/>
          </p:nvPr>
        </p:nvSpPr>
        <p:spPr>
          <a:xfrm>
            <a:off x="6553200" y="4767263"/>
            <a:ext cx="2133600" cy="274638"/>
          </a:xfrm>
          <a:prstGeom prst="rect">
            <a:avLst/>
          </a:prstGeom>
        </p:spPr>
        <p:txBody>
          <a:bodyPr/>
          <a:lstStyle>
            <a:lvl1pPr fontAlgn="auto">
              <a:defRPr noProof="1">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12FB4BF7-6972-4EEB-9E1B-59620A52C136}" type="slidenum">
              <a:rPr kumimoji="0" lang="zh-CN" altLang="en-US" sz="1800" b="0" i="0" u="none" strike="noStrike" kern="1200" cap="none" spc="0" normalizeH="0" baseline="0" noProof="1"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1">
              <a:ln>
                <a:noFill/>
              </a:ln>
              <a:solidFill>
                <a:schemeClr val="tx1"/>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p:cNvSpPr>
            <a:spLocks noGrp="1"/>
          </p:cNvSpPr>
          <p:nvPr>
            <p:ph type="dt" sz="half" idx="2"/>
          </p:nvPr>
        </p:nvSpPr>
        <p:spPr>
          <a:xfrm>
            <a:off x="539750" y="4084638"/>
            <a:ext cx="2133600" cy="273050"/>
          </a:xfrm>
          <a:prstGeom prst="rect">
            <a:avLst/>
          </a:prstGeom>
        </p:spPr>
        <p:txBody>
          <a:bodyPr/>
          <a:lstStyle>
            <a:lvl1pPr fontAlgn="auto">
              <a:defRPr noProof="1"/>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124200" y="4875213"/>
            <a:ext cx="2895600" cy="274638"/>
          </a:xfrm>
          <a:prstGeom prst="rect">
            <a:avLst/>
          </a:prstGeom>
        </p:spPr>
        <p:txBody>
          <a:bodyPr/>
          <a:lstStyle>
            <a:lvl1pPr fontAlgn="auto">
              <a:defRPr noProof="1"/>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10" name="灯片编号占位符 5"/>
          <p:cNvSpPr>
            <a:spLocks noGrp="1"/>
          </p:cNvSpPr>
          <p:nvPr>
            <p:ph type="sldNum" sz="quarter" idx="4"/>
          </p:nvPr>
        </p:nvSpPr>
        <p:spPr>
          <a:xfrm>
            <a:off x="6553200" y="4767263"/>
            <a:ext cx="2133600" cy="274638"/>
          </a:xfrm>
          <a:prstGeom prst="rect">
            <a:avLst/>
          </a:prstGeom>
        </p:spPr>
        <p:txBody>
          <a:bodyPr/>
          <a:lstStyle>
            <a:lvl1pPr fontAlgn="auto">
              <a:defRPr noProof="1">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A4AE91CE-0615-415B-8D22-0BDCA721C04F}" type="slidenum">
              <a:rPr kumimoji="0" lang="zh-CN" altLang="en-US" sz="1800" b="0" i="0" u="none" strike="noStrike" kern="1200" cap="none" spc="0" normalizeH="0" baseline="0" noProof="1"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1">
              <a:ln>
                <a:noFill/>
              </a:ln>
              <a:solidFill>
                <a:schemeClr val="tx1"/>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r>
              <a:rPr lang="zh-CN" altLang="zh-CN"/>
              <a:t>像经济学家一样思考</a:t>
            </a:r>
          </a:p>
        </p:txBody>
      </p:sp>
      <p:sp>
        <p:nvSpPr>
          <p:cNvPr id="5" name="灯片编号占位符 4"/>
          <p:cNvSpPr>
            <a:spLocks noGrp="1"/>
          </p:cNvSpPr>
          <p:nvPr>
            <p:ph type="sldNum" sz="quarter" idx="11"/>
          </p:nvPr>
        </p:nvSpPr>
        <p:spPr/>
        <p:txBody>
          <a:bodyPr/>
          <a:lstStyle>
            <a:lvl1pPr>
              <a:defRPr/>
            </a:lvl1pPr>
          </a:lstStyle>
          <a:p>
            <a:fld id="{2BD29218-0DAA-4616-9052-C62CDBC6F52E}" type="slidenum">
              <a:rPr lang="zh-CN" altLang="zh-CN"/>
              <a:pPr/>
              <a:t>‹#›</a:t>
            </a:fld>
            <a:endParaRPr lang="en-US" altLang="zh-CN"/>
          </a:p>
        </p:txBody>
      </p:sp>
    </p:spTree>
    <p:extLst>
      <p:ext uri="{BB962C8B-B14F-4D97-AF65-F5344CB8AC3E}">
        <p14:creationId xmlns:p14="http://schemas.microsoft.com/office/powerpoint/2010/main" val="693502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Rectangle 13"/>
          <p:cNvSpPr>
            <a:spLocks noGrp="1" noChangeArrowheads="1"/>
          </p:cNvSpPr>
          <p:nvPr>
            <p:ph type="sldNum" sz="quarter" idx="10"/>
          </p:nvPr>
        </p:nvSpPr>
        <p:spPr>
          <a:ln/>
        </p:spPr>
        <p:txBody>
          <a:bodyPr/>
          <a:lstStyle>
            <a:lvl1pPr>
              <a:defRPr/>
            </a:lvl1pPr>
          </a:lstStyle>
          <a:p>
            <a:fld id="{7514FD07-3A53-4A82-97AE-466AE76114FE}" type="slidenum">
              <a:rPr lang="en-US" altLang="zh-CN"/>
              <a:pPr/>
              <a:t>‹#›</a:t>
            </a:fld>
            <a:endParaRPr lang="en-US" altLang="zh-CN"/>
          </a:p>
        </p:txBody>
      </p:sp>
      <p:sp>
        <p:nvSpPr>
          <p:cNvPr id="4" name="Footer Placeholder 4"/>
          <p:cNvSpPr>
            <a:spLocks noGrp="1"/>
          </p:cNvSpPr>
          <p:nvPr>
            <p:ph type="ftr" sz="quarter" idx="11"/>
          </p:nvPr>
        </p:nvSpPr>
        <p:spPr/>
        <p:txBody>
          <a:bodyPr/>
          <a:lstStyle>
            <a:lvl1pPr>
              <a:defRPr/>
            </a:lvl1pPr>
          </a:lstStyle>
          <a:p>
            <a:pPr>
              <a:defRPr/>
            </a:pPr>
            <a:r>
              <a:rPr lang="en-US"/>
              <a:t>© 2015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8225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a:prstGeom prst="rect">
            <a:avLst/>
          </a:prstGeom>
        </p:spPr>
        <p:txBody>
          <a:bodyPr/>
          <a:lstStyle/>
          <a:p>
            <a:r>
              <a:rPr lang="zh-CN" altLang="en-US" noProof="1"/>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ct val="0"/>
              </a:spcBef>
              <a:spcAft>
                <a:spcPct val="0"/>
              </a:spcAft>
              <a:buClrTx/>
              <a:buSzTx/>
              <a:buFontTx/>
              <a:buNone/>
              <a:defRPr/>
            </a:pPr>
            <a:fld id="{E1E4DEFC-2228-489D-9DF6-7C2B5CBAA4E1}" type="slidenum">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ct val="0"/>
              </a:spcBef>
              <a:spcAft>
                <a:spcPct val="0"/>
              </a:spcAft>
              <a:buClrTx/>
              <a:buSzTx/>
              <a:buFontTx/>
              <a:buNone/>
              <a:defRPr/>
            </a:pPr>
            <a:fld id="{E1E4DEFC-2228-489D-9DF6-7C2B5CBAA4E1}" type="slidenum">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ct val="0"/>
              </a:spcBef>
              <a:spcAft>
                <a:spcPct val="0"/>
              </a:spcAft>
              <a:buClrTx/>
              <a:buSzTx/>
              <a:buFontTx/>
              <a:buNone/>
              <a:defRPr/>
            </a:pPr>
            <a:fld id="{E1E4DEFC-2228-489D-9DF6-7C2B5CBAA4E1}" type="slidenum">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ct val="0"/>
              </a:spcBef>
              <a:spcAft>
                <a:spcPct val="0"/>
              </a:spcAft>
              <a:buClrTx/>
              <a:buSzTx/>
              <a:buFontTx/>
              <a:buNone/>
              <a:defRPr/>
            </a:pPr>
            <a:fld id="{E1E4DEFC-2228-489D-9DF6-7C2B5CBAA4E1}" type="slidenum">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ct val="0"/>
              </a:spcBef>
              <a:spcAft>
                <a:spcPct val="0"/>
              </a:spcAft>
              <a:buClrTx/>
              <a:buSzTx/>
              <a:buFontTx/>
              <a:buNone/>
              <a:defRPr/>
            </a:pPr>
            <a:fld id="{E1E4DEFC-2228-489D-9DF6-7C2B5CBAA4E1}" type="slidenum">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ct val="0"/>
              </a:spcBef>
              <a:spcAft>
                <a:spcPct val="0"/>
              </a:spcAft>
              <a:buClrTx/>
              <a:buSzTx/>
              <a:buFontTx/>
              <a:buNone/>
              <a:defRPr/>
            </a:pPr>
            <a:fld id="{E1E4DEFC-2228-489D-9DF6-7C2B5CBAA4E1}" type="slidenum">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
        <p:nvSpPr>
          <p:cNvPr id="7" name="页脚占位符 4"/>
          <p:cNvSpPr>
            <a:spLocks noGrp="1"/>
          </p:cNvSpPr>
          <p:nvPr>
            <p:ph type="ftr" sz="quarter" idx="3"/>
          </p:nvPr>
        </p:nvSpPr>
        <p:spPr>
          <a:xfrm>
            <a:off x="3124200" y="4875213"/>
            <a:ext cx="2895600" cy="274638"/>
          </a:xfrm>
          <a:prstGeom prst="rect">
            <a:avLst/>
          </a:prstGeom>
        </p:spPr>
        <p:txBody>
          <a:bodyPr/>
          <a:lstStyle>
            <a:lvl1pPr fontAlgn="auto">
              <a:defRPr noProof="1"/>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ct val="0"/>
              </a:spcBef>
              <a:spcAft>
                <a:spcPct val="0"/>
              </a:spcAft>
              <a:buClrTx/>
              <a:buSzTx/>
              <a:buFontTx/>
              <a:buNone/>
              <a:defRPr/>
            </a:pPr>
            <a:fld id="{E1E4DEFC-2228-489D-9DF6-7C2B5CBAA4E1}" type="slidenum">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ct val="0"/>
              </a:spcBef>
              <a:spcAft>
                <a:spcPct val="0"/>
              </a:spcAft>
              <a:buClrTx/>
              <a:buSzTx/>
              <a:buFontTx/>
              <a:buNone/>
              <a:defRPr/>
            </a:pPr>
            <a:fld id="{E1E4DEFC-2228-489D-9DF6-7C2B5CBAA4E1}" type="slidenum">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459581"/>
            <a:ext cx="5486400" cy="30861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ct val="0"/>
              </a:spcBef>
              <a:spcAft>
                <a:spcPct val="0"/>
              </a:spcAft>
              <a:buClrTx/>
              <a:buSzTx/>
              <a:buFontTx/>
              <a:buNone/>
              <a:defRPr/>
            </a:pPr>
            <a:fld id="{E1E4DEFC-2228-489D-9DF6-7C2B5CBAA4E1}" type="slidenum">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ct val="0"/>
              </a:spcBef>
              <a:spcAft>
                <a:spcPct val="0"/>
              </a:spcAft>
              <a:buClrTx/>
              <a:buSzTx/>
              <a:buFontTx/>
              <a:buNone/>
              <a:defRPr/>
            </a:pPr>
            <a:fld id="{E1E4DEFC-2228-489D-9DF6-7C2B5CBAA4E1}" type="slidenum">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ct val="0"/>
              </a:spcBef>
              <a:spcAft>
                <a:spcPct val="0"/>
              </a:spcAft>
              <a:buClrTx/>
              <a:buSzTx/>
              <a:buFontTx/>
              <a:buNone/>
              <a:defRPr/>
            </a:pPr>
            <a:fld id="{E1E4DEFC-2228-489D-9DF6-7C2B5CBAA4E1}" type="slidenum">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sp>
        <p:nvSpPr>
          <p:cNvPr id="7" name="灯片编号占位符 5"/>
          <p:cNvSpPr>
            <a:spLocks noGrp="1"/>
          </p:cNvSpPr>
          <p:nvPr>
            <p:ph type="sldNum" sz="quarter" idx="4"/>
          </p:nvPr>
        </p:nvSpPr>
        <p:spPr>
          <a:xfrm>
            <a:off x="8101013" y="4868863"/>
            <a:ext cx="574675" cy="274638"/>
          </a:xfrm>
          <a:prstGeom prst="rect">
            <a:avLst/>
          </a:prstGeom>
        </p:spPr>
        <p:txBody>
          <a:bodyPr/>
          <a:lstStyle>
            <a:lvl1pPr fontAlgn="auto">
              <a:defRPr noProof="1" smtClean="0">
                <a:solidFill>
                  <a:schemeClr val="bg1"/>
                </a:solidFill>
                <a:latin typeface="Times New Roman" panose="02020603050405020304" pitchFamily="18" charset="0"/>
                <a:ea typeface="+mn-ea"/>
                <a:cs typeface="Times New Roman" panose="02020603050405020304" pitchFamily="18" charset="0"/>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9D9FFD6A-2224-4C2E-95DE-31AF65E20922}" type="slidenum">
              <a:rPr kumimoji="0" lang="zh-CN" altLang="en-US" sz="1800" b="0" i="0" u="none" strike="noStrike" kern="1200" cap="none" spc="0" normalizeH="0" baseline="0" noProof="1" smtClean="0">
                <a:ln>
                  <a:noFill/>
                </a:ln>
                <a:solidFill>
                  <a:schemeClr val="bg1"/>
                </a:solidFill>
                <a:effectLst/>
                <a:uLnTx/>
                <a:uFillTx/>
                <a:latin typeface="Times New Roman" panose="02020603050405020304" pitchFamily="18" charset="0"/>
                <a:ea typeface="+mn-ea"/>
                <a:cs typeface="Times New Roman" panose="02020603050405020304" pitchFamily="18" charset="0"/>
              </a:rPr>
              <a:t>‹#›</a:t>
            </a:fld>
            <a:endParaRPr kumimoji="0" lang="zh-CN" altLang="en-US" sz="1800" b="0" i="0" u="none" strike="noStrike" kern="1200" cap="none" spc="0" normalizeH="0" baseline="0" noProof="1">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4"/>
          <p:cNvSpPr>
            <a:spLocks noGrp="1"/>
          </p:cNvSpPr>
          <p:nvPr>
            <p:ph type="dt" sz="half" idx="12"/>
          </p:nvPr>
        </p:nvSpPr>
        <p:spPr>
          <a:xfrm>
            <a:off x="539750" y="4084638"/>
            <a:ext cx="2133600" cy="273050"/>
          </a:xfrm>
          <a:prstGeom prst="rect">
            <a:avLst/>
          </a:prstGeom>
        </p:spPr>
        <p:txBody>
          <a:bodyPr/>
          <a:lstStyle>
            <a:lvl1pPr fontAlgn="auto">
              <a:defRPr noProof="1"/>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8" name="页脚占位符 5"/>
          <p:cNvSpPr>
            <a:spLocks noGrp="1"/>
          </p:cNvSpPr>
          <p:nvPr>
            <p:ph type="ftr" sz="quarter" idx="3"/>
          </p:nvPr>
        </p:nvSpPr>
        <p:spPr>
          <a:xfrm>
            <a:off x="3124200" y="4875213"/>
            <a:ext cx="2895600" cy="274638"/>
          </a:xfrm>
          <a:prstGeom prst="rect">
            <a:avLst/>
          </a:prstGeom>
        </p:spPr>
        <p:txBody>
          <a:bodyPr/>
          <a:lstStyle>
            <a:lvl1pPr fontAlgn="auto">
              <a:defRPr noProof="1"/>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10" name="灯片编号占位符 6"/>
          <p:cNvSpPr>
            <a:spLocks noGrp="1"/>
          </p:cNvSpPr>
          <p:nvPr>
            <p:ph type="sldNum" sz="quarter" idx="4"/>
          </p:nvPr>
        </p:nvSpPr>
        <p:spPr>
          <a:xfrm>
            <a:off x="6553200" y="4767263"/>
            <a:ext cx="2133600" cy="274638"/>
          </a:xfrm>
          <a:prstGeom prst="rect">
            <a:avLst/>
          </a:prstGeom>
        </p:spPr>
        <p:txBody>
          <a:bodyPr/>
          <a:lstStyle>
            <a:lvl1pPr fontAlgn="auto">
              <a:defRPr noProof="1">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4E4F0785-7AB0-4242-9926-AC633C3A70C2}" type="slidenum">
              <a:rPr kumimoji="0" lang="zh-CN" altLang="en-US" sz="1800" b="0" i="0" u="none" strike="noStrike" kern="1200" cap="none" spc="0" normalizeH="0" baseline="0" noProof="1"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1">
              <a:ln>
                <a:noFill/>
              </a:ln>
              <a:solidFill>
                <a:schemeClr val="tx1"/>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2"/>
          </p:nvPr>
        </p:nvSpPr>
        <p:spPr>
          <a:xfrm>
            <a:off x="539750" y="4084638"/>
            <a:ext cx="2133600" cy="273050"/>
          </a:xfrm>
          <a:prstGeom prst="rect">
            <a:avLst/>
          </a:prstGeom>
        </p:spPr>
        <p:txBody>
          <a:bodyPr/>
          <a:lstStyle>
            <a:lvl1pPr fontAlgn="auto">
              <a:defRPr noProof="1"/>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3"/>
          </p:nvPr>
        </p:nvSpPr>
        <p:spPr>
          <a:xfrm>
            <a:off x="3124200" y="4875213"/>
            <a:ext cx="2895600" cy="274638"/>
          </a:xfrm>
          <a:prstGeom prst="rect">
            <a:avLst/>
          </a:prstGeom>
        </p:spPr>
        <p:txBody>
          <a:bodyPr/>
          <a:lstStyle>
            <a:lvl1pPr fontAlgn="auto">
              <a:defRPr noProof="1"/>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10" name="灯片编号占位符 8"/>
          <p:cNvSpPr>
            <a:spLocks noGrp="1"/>
          </p:cNvSpPr>
          <p:nvPr>
            <p:ph type="sldNum" sz="quarter" idx="14"/>
          </p:nvPr>
        </p:nvSpPr>
        <p:spPr>
          <a:xfrm>
            <a:off x="6553200" y="4767263"/>
            <a:ext cx="2133600" cy="274638"/>
          </a:xfrm>
          <a:prstGeom prst="rect">
            <a:avLst/>
          </a:prstGeom>
        </p:spPr>
        <p:txBody>
          <a:bodyPr/>
          <a:lstStyle>
            <a:lvl1pPr fontAlgn="auto">
              <a:defRPr noProof="1">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EE5074AB-F82F-4360-9A39-45A534825E4C}" type="slidenum">
              <a:rPr kumimoji="0" lang="zh-CN" altLang="en-US" sz="1800" b="0" i="0" u="none" strike="noStrike" kern="1200" cap="none" spc="0" normalizeH="0" baseline="0" noProof="1"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1">
              <a:ln>
                <a:noFill/>
              </a:ln>
              <a:solidFill>
                <a:schemeClr val="tx1"/>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noProof="1"/>
              <a:t>单击此处编辑母版标题样式</a:t>
            </a:r>
          </a:p>
        </p:txBody>
      </p:sp>
      <p:sp>
        <p:nvSpPr>
          <p:cNvPr id="7" name="日期占位符 2"/>
          <p:cNvSpPr>
            <a:spLocks noGrp="1"/>
          </p:cNvSpPr>
          <p:nvPr>
            <p:ph type="dt" sz="half" idx="2"/>
          </p:nvPr>
        </p:nvSpPr>
        <p:spPr>
          <a:xfrm>
            <a:off x="539750" y="4084638"/>
            <a:ext cx="2133600" cy="273050"/>
          </a:xfrm>
          <a:prstGeom prst="rect">
            <a:avLst/>
          </a:prstGeom>
        </p:spPr>
        <p:txBody>
          <a:bodyPr/>
          <a:lstStyle>
            <a:lvl1pPr fontAlgn="auto">
              <a:defRPr noProof="1"/>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8" name="页脚占位符 3"/>
          <p:cNvSpPr>
            <a:spLocks noGrp="1"/>
          </p:cNvSpPr>
          <p:nvPr>
            <p:ph type="ftr" sz="quarter" idx="3"/>
          </p:nvPr>
        </p:nvSpPr>
        <p:spPr>
          <a:xfrm>
            <a:off x="3124200" y="4875213"/>
            <a:ext cx="2895600" cy="274638"/>
          </a:xfrm>
          <a:prstGeom prst="rect">
            <a:avLst/>
          </a:prstGeom>
        </p:spPr>
        <p:txBody>
          <a:bodyPr/>
          <a:lstStyle>
            <a:lvl1pPr fontAlgn="auto">
              <a:defRPr noProof="1"/>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10" name="灯片编号占位符 4"/>
          <p:cNvSpPr>
            <a:spLocks noGrp="1"/>
          </p:cNvSpPr>
          <p:nvPr>
            <p:ph type="sldNum" sz="quarter" idx="4"/>
          </p:nvPr>
        </p:nvSpPr>
        <p:spPr>
          <a:xfrm>
            <a:off x="6553200" y="4767263"/>
            <a:ext cx="2133600" cy="274638"/>
          </a:xfrm>
          <a:prstGeom prst="rect">
            <a:avLst/>
          </a:prstGeom>
        </p:spPr>
        <p:txBody>
          <a:bodyPr/>
          <a:lstStyle>
            <a:lvl1pPr fontAlgn="auto">
              <a:defRPr noProof="1">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D2FC4003-EEB9-4356-B666-99FB7316F626}" type="slidenum">
              <a:rPr kumimoji="0" lang="zh-CN" altLang="en-US" sz="1800" b="0" i="0" u="none" strike="noStrike" kern="1200" cap="none" spc="0" normalizeH="0" baseline="0" noProof="1"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1">
              <a:ln>
                <a:noFill/>
              </a:ln>
              <a:solidFill>
                <a:schemeClr val="tx1"/>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7" name="灯片编号占位符 3"/>
          <p:cNvSpPr>
            <a:spLocks noGrp="1"/>
          </p:cNvSpPr>
          <p:nvPr>
            <p:ph type="sldNum" sz="quarter" idx="4"/>
          </p:nvPr>
        </p:nvSpPr>
        <p:spPr>
          <a:xfrm>
            <a:off x="7015163" y="4862513"/>
            <a:ext cx="2133600" cy="274638"/>
          </a:xfrm>
          <a:prstGeom prst="rect">
            <a:avLst/>
          </a:prstGeom>
        </p:spPr>
        <p:txBody>
          <a:bodyPr/>
          <a:lstStyle>
            <a:lvl1pPr fontAlgn="auto">
              <a:defRPr noProof="1">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E18D6678-59C4-4453-83E3-4AE67D6D1D5F}" type="slidenum">
              <a:rPr kumimoji="0" lang="zh-CN" altLang="en-US" sz="1800" b="0" i="0" u="none" strike="noStrike" kern="1200" cap="none" spc="0" normalizeH="0" baseline="0" noProof="1"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1">
              <a:ln>
                <a:noFill/>
              </a:ln>
              <a:solidFill>
                <a:schemeClr val="tx1"/>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7" name="日期占位符 4"/>
          <p:cNvSpPr>
            <a:spLocks noGrp="1"/>
          </p:cNvSpPr>
          <p:nvPr>
            <p:ph type="dt" sz="half" idx="12"/>
          </p:nvPr>
        </p:nvSpPr>
        <p:spPr>
          <a:xfrm>
            <a:off x="539750" y="4084638"/>
            <a:ext cx="2133600" cy="273050"/>
          </a:xfrm>
          <a:prstGeom prst="rect">
            <a:avLst/>
          </a:prstGeom>
        </p:spPr>
        <p:txBody>
          <a:bodyPr/>
          <a:lstStyle>
            <a:lvl1pPr fontAlgn="auto">
              <a:defRPr noProof="1"/>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8" name="页脚占位符 5"/>
          <p:cNvSpPr>
            <a:spLocks noGrp="1"/>
          </p:cNvSpPr>
          <p:nvPr>
            <p:ph type="ftr" sz="quarter" idx="3"/>
          </p:nvPr>
        </p:nvSpPr>
        <p:spPr>
          <a:xfrm>
            <a:off x="3124200" y="4875213"/>
            <a:ext cx="2895600" cy="274638"/>
          </a:xfrm>
          <a:prstGeom prst="rect">
            <a:avLst/>
          </a:prstGeom>
        </p:spPr>
        <p:txBody>
          <a:bodyPr/>
          <a:lstStyle>
            <a:lvl1pPr fontAlgn="auto">
              <a:defRPr noProof="1"/>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10" name="灯片编号占位符 6"/>
          <p:cNvSpPr>
            <a:spLocks noGrp="1"/>
          </p:cNvSpPr>
          <p:nvPr>
            <p:ph type="sldNum" sz="quarter" idx="4"/>
          </p:nvPr>
        </p:nvSpPr>
        <p:spPr>
          <a:xfrm>
            <a:off x="6553200" y="4767263"/>
            <a:ext cx="2133600" cy="274638"/>
          </a:xfrm>
          <a:prstGeom prst="rect">
            <a:avLst/>
          </a:prstGeom>
        </p:spPr>
        <p:txBody>
          <a:bodyPr/>
          <a:lstStyle>
            <a:lvl1pPr fontAlgn="auto">
              <a:defRPr noProof="1">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C52BA12A-711A-45F2-BBB6-EC9DF9B99CCB}" type="slidenum">
              <a:rPr kumimoji="0" lang="zh-CN" altLang="en-US" sz="1800" b="0" i="0" u="none" strike="noStrike" kern="1200" cap="none" spc="0" normalizeH="0" baseline="0" noProof="1"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1">
              <a:ln>
                <a:noFill/>
              </a:ln>
              <a:solidFill>
                <a:schemeClr val="tx1"/>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7" name="日期占位符 4"/>
          <p:cNvSpPr>
            <a:spLocks noGrp="1"/>
          </p:cNvSpPr>
          <p:nvPr>
            <p:ph type="dt" sz="half" idx="12"/>
          </p:nvPr>
        </p:nvSpPr>
        <p:spPr>
          <a:xfrm>
            <a:off x="539750" y="4084638"/>
            <a:ext cx="2133600" cy="273050"/>
          </a:xfrm>
          <a:prstGeom prst="rect">
            <a:avLst/>
          </a:prstGeom>
        </p:spPr>
        <p:txBody>
          <a:bodyPr/>
          <a:lstStyle>
            <a:lvl1pPr fontAlgn="auto">
              <a:defRPr noProof="1"/>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8" name="页脚占位符 5"/>
          <p:cNvSpPr>
            <a:spLocks noGrp="1"/>
          </p:cNvSpPr>
          <p:nvPr>
            <p:ph type="ftr" sz="quarter" idx="3"/>
          </p:nvPr>
        </p:nvSpPr>
        <p:spPr>
          <a:xfrm>
            <a:off x="3124200" y="4875213"/>
            <a:ext cx="2895600" cy="274638"/>
          </a:xfrm>
          <a:prstGeom prst="rect">
            <a:avLst/>
          </a:prstGeom>
        </p:spPr>
        <p:txBody>
          <a:bodyPr/>
          <a:lstStyle>
            <a:lvl1pPr fontAlgn="auto">
              <a:defRPr noProof="1"/>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10" name="灯片编号占位符 6"/>
          <p:cNvSpPr>
            <a:spLocks noGrp="1"/>
          </p:cNvSpPr>
          <p:nvPr>
            <p:ph type="sldNum" sz="quarter" idx="4"/>
          </p:nvPr>
        </p:nvSpPr>
        <p:spPr>
          <a:xfrm>
            <a:off x="6553200" y="4767263"/>
            <a:ext cx="2133600" cy="274638"/>
          </a:xfrm>
          <a:prstGeom prst="rect">
            <a:avLst/>
          </a:prstGeom>
        </p:spPr>
        <p:txBody>
          <a:bodyPr/>
          <a:lstStyle>
            <a:lvl1pPr fontAlgn="auto">
              <a:defRPr noProof="1">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273E1F84-4009-484A-A048-AF344416FF8F}" type="slidenum">
              <a:rPr kumimoji="0" lang="zh-CN" altLang="en-US" sz="1800" b="0" i="0" u="none" strike="noStrike" kern="1200" cap="none" spc="0" normalizeH="0" baseline="0" noProof="1"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1">
              <a:ln>
                <a:noFill/>
              </a:ln>
              <a:solidFill>
                <a:schemeClr val="tx1"/>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矩形 12"/>
          <p:cNvSpPr/>
          <p:nvPr/>
        </p:nvSpPr>
        <p:spPr>
          <a:xfrm>
            <a:off x="0" y="4875213"/>
            <a:ext cx="9144000" cy="2682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rgbClr val="C00000"/>
              </a:solidFill>
              <a:effectLst/>
              <a:uLnTx/>
              <a:uFillTx/>
              <a:latin typeface="+mn-lt"/>
              <a:ea typeface="+mn-ea"/>
              <a:cs typeface="+mn-cs"/>
            </a:endParaRPr>
          </a:p>
        </p:txBody>
      </p:sp>
      <p:cxnSp>
        <p:nvCxnSpPr>
          <p:cNvPr id="9" name="直接连接符 8"/>
          <p:cNvCxnSpPr/>
          <p:nvPr/>
        </p:nvCxnSpPr>
        <p:spPr>
          <a:xfrm>
            <a:off x="0" y="465138"/>
            <a:ext cx="9144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28" name="Picture 2" descr="E:\彭鹤翔\学工组\logo\经济学院.png"/>
          <p:cNvPicPr>
            <a:picLocks noChangeAspect="1"/>
          </p:cNvPicPr>
          <p:nvPr/>
        </p:nvPicPr>
        <p:blipFill>
          <a:blip r:embed="rId15"/>
          <a:stretch>
            <a:fillRect/>
          </a:stretch>
        </p:blipFill>
        <p:spPr>
          <a:xfrm>
            <a:off x="7740650" y="53975"/>
            <a:ext cx="1368425" cy="357188"/>
          </a:xfrm>
          <a:prstGeom prst="rect">
            <a:avLst/>
          </a:prstGeom>
          <a:noFill/>
          <a:ln w="9525">
            <a:noFill/>
          </a:ln>
        </p:spPr>
      </p:pic>
      <p:pic>
        <p:nvPicPr>
          <p:cNvPr id="1029" name="Picture 3" descr="E:\彭鹤翔\学工组\logo\xiaozi1.png"/>
          <p:cNvPicPr>
            <a:picLocks noChangeAspect="1"/>
          </p:cNvPicPr>
          <p:nvPr/>
        </p:nvPicPr>
        <p:blipFill>
          <a:blip r:embed="rId16"/>
          <a:stretch>
            <a:fillRect/>
          </a:stretch>
        </p:blipFill>
        <p:spPr>
          <a:xfrm>
            <a:off x="539750" y="3175"/>
            <a:ext cx="1422400" cy="407988"/>
          </a:xfrm>
          <a:prstGeom prst="rect">
            <a:avLst/>
          </a:prstGeom>
          <a:noFill/>
          <a:ln w="9525">
            <a:noFill/>
          </a:ln>
        </p:spPr>
      </p:pic>
      <p:pic>
        <p:nvPicPr>
          <p:cNvPr id="1030" name="Picture 5" descr="http://one.hust.edu.cn/dcp/uploadfiles/hustResource/hust/xiaohui.png"/>
          <p:cNvPicPr>
            <a:picLocks noChangeAspect="1"/>
          </p:cNvPicPr>
          <p:nvPr/>
        </p:nvPicPr>
        <p:blipFill>
          <a:blip r:embed="rId17"/>
          <a:stretch>
            <a:fillRect/>
          </a:stretch>
        </p:blipFill>
        <p:spPr>
          <a:xfrm>
            <a:off x="34925" y="3175"/>
            <a:ext cx="542925" cy="42703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3" r:id="rId12"/>
    <p:sldLayoutId id="2147483674" r:id="rId13"/>
  </p:sldLayoutIdLst>
  <p:hf sldNum="0"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文本占位符 2"/>
          <p:cNvSpPr>
            <a:spLocks noGrp="1"/>
          </p:cNvSpPr>
          <p:nvPr>
            <p:ph type="body"/>
          </p:nvPr>
        </p:nvSpPr>
        <p:spPr>
          <a:xfrm>
            <a:off x="457200" y="1200150"/>
            <a:ext cx="8229600" cy="3394075"/>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4767263"/>
            <a:ext cx="2133600" cy="274638"/>
          </a:xfrm>
          <a:prstGeom prst="rect">
            <a:avLst/>
          </a:prstGeom>
        </p:spPr>
        <p:txBody>
          <a:bodyPr vert="horz" lIns="91440" tIns="45720" rIns="91440" bIns="45720" rtlCol="0" anchor="ctr"/>
          <a:lstStyle>
            <a:lvl1pPr algn="l" fontAlgn="auto">
              <a:defRPr sz="1200" noProof="1">
                <a:solidFill>
                  <a:schemeClr val="tx1">
                    <a:tint val="75000"/>
                  </a:schemeClr>
                </a:solidFill>
              </a:defRPr>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4767263"/>
            <a:ext cx="2895600" cy="274638"/>
          </a:xfrm>
          <a:prstGeom prst="rect">
            <a:avLst/>
          </a:prstGeom>
        </p:spPr>
        <p:txBody>
          <a:bodyPr vert="horz" lIns="91440" tIns="45720" rIns="91440" bIns="45720" rtlCol="0" anchor="ctr"/>
          <a:lstStyle>
            <a:lvl1pPr algn="ctr" fontAlgn="auto">
              <a:defRPr sz="1200" noProof="1">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553200" y="4767263"/>
            <a:ext cx="2133600" cy="274638"/>
          </a:xfrm>
          <a:prstGeom prst="rect">
            <a:avLst/>
          </a:prstGeom>
        </p:spPr>
        <p:txBody>
          <a:bodyPr vert="horz" lIns="91440" tIns="45720" rIns="91440" bIns="45720" rtlCol="0" anchor="ctr"/>
          <a:lstStyle>
            <a:lvl1pPr algn="r" fontAlgn="auto">
              <a:defRPr sz="1200" noProof="1"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ct val="0"/>
              </a:spcBef>
              <a:spcAft>
                <a:spcPct val="0"/>
              </a:spcAft>
              <a:buClrTx/>
              <a:buSzTx/>
              <a:buFontTx/>
              <a:buNone/>
              <a:defRPr/>
            </a:pPr>
            <a:fld id="{E1E4DEFC-2228-489D-9DF6-7C2B5CBAA4E1}" type="slidenum">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notesSlide" Target="../notesSlides/notesSlide1.xml"/><Relationship Id="rId7"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4.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5.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16.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7.emf"/><Relationship Id="rId4" Type="http://schemas.openxmlformats.org/officeDocument/2006/relationships/oleObject" Target="../embeddings/oleObject4.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9.emf"/><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18.emf"/><Relationship Id="rId4" Type="http://schemas.openxmlformats.org/officeDocument/2006/relationships/oleObject" Target="../embeddings/oleObject5.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1.emf"/><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image" Target="../media/image20.emf"/><Relationship Id="rId4" Type="http://schemas.openxmlformats.org/officeDocument/2006/relationships/oleObject" Target="../embeddings/oleObject7.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22.emf"/><Relationship Id="rId4" Type="http://schemas.openxmlformats.org/officeDocument/2006/relationships/oleObject" Target="../embeddings/oleObject9.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hyperlink" Target="http://data.stats.gov.cn/index.htm" TargetMode="External"/><Relationship Id="rId2" Type="http://schemas.openxmlformats.org/officeDocument/2006/relationships/hyperlink" Target="http://www.stats.gov.cn/tjsj/zxfb/201902/t20190228_1651265.html" TargetMode="Externa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hyperlink" Target="../../../../Program%20Files/TurningPoint/2003/Questions.html" TargetMode="External"/><Relationship Id="rId4" Type="http://schemas.openxmlformats.org/officeDocument/2006/relationships/image" Target="../media/image28.e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30.w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465138"/>
            <a:ext cx="91440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pic>
        <p:nvPicPr>
          <p:cNvPr id="15363" name="Picture 2" descr="E:\彭鹤翔\学工组\logo\经济学院.png"/>
          <p:cNvPicPr>
            <a:picLocks noChangeAspect="1"/>
          </p:cNvPicPr>
          <p:nvPr/>
        </p:nvPicPr>
        <p:blipFill>
          <a:blip r:embed="rId4"/>
          <a:stretch>
            <a:fillRect/>
          </a:stretch>
        </p:blipFill>
        <p:spPr>
          <a:xfrm>
            <a:off x="7740650" y="53975"/>
            <a:ext cx="1368425" cy="357188"/>
          </a:xfrm>
          <a:prstGeom prst="rect">
            <a:avLst/>
          </a:prstGeom>
          <a:noFill/>
          <a:ln w="9525">
            <a:noFill/>
          </a:ln>
        </p:spPr>
      </p:pic>
      <p:pic>
        <p:nvPicPr>
          <p:cNvPr id="15364" name="Picture 3" descr="E:\彭鹤翔\学工组\logo\xiaozi1.png"/>
          <p:cNvPicPr>
            <a:picLocks noChangeAspect="1"/>
          </p:cNvPicPr>
          <p:nvPr/>
        </p:nvPicPr>
        <p:blipFill>
          <a:blip r:embed="rId5"/>
          <a:stretch>
            <a:fillRect/>
          </a:stretch>
        </p:blipFill>
        <p:spPr>
          <a:xfrm>
            <a:off x="539750" y="3175"/>
            <a:ext cx="1422400" cy="407988"/>
          </a:xfrm>
          <a:prstGeom prst="rect">
            <a:avLst/>
          </a:prstGeom>
          <a:noFill/>
          <a:ln w="9525">
            <a:noFill/>
          </a:ln>
        </p:spPr>
      </p:pic>
      <p:pic>
        <p:nvPicPr>
          <p:cNvPr id="15365" name="Picture 5" descr="http://one.hust.edu.cn/dcp/uploadfiles/hustResource/hust/xiaohui.png"/>
          <p:cNvPicPr>
            <a:picLocks noChangeAspect="1"/>
          </p:cNvPicPr>
          <p:nvPr/>
        </p:nvPicPr>
        <p:blipFill>
          <a:blip r:embed="rId6"/>
          <a:stretch>
            <a:fillRect/>
          </a:stretch>
        </p:blipFill>
        <p:spPr>
          <a:xfrm>
            <a:off x="34925" y="3175"/>
            <a:ext cx="542925" cy="427038"/>
          </a:xfrm>
          <a:prstGeom prst="rect">
            <a:avLst/>
          </a:prstGeom>
          <a:noFill/>
          <a:ln w="9525">
            <a:noFill/>
          </a:ln>
        </p:spPr>
      </p:pic>
      <p:sp>
        <p:nvSpPr>
          <p:cNvPr id="15366" name="TextBox 2"/>
          <p:cNvSpPr txBox="1"/>
          <p:nvPr/>
        </p:nvSpPr>
        <p:spPr>
          <a:xfrm>
            <a:off x="3348038" y="4227513"/>
            <a:ext cx="2303462" cy="400050"/>
          </a:xfrm>
          <a:prstGeom prst="rect">
            <a:avLst/>
          </a:prstGeom>
          <a:noFill/>
          <a:ln w="9525">
            <a:noFill/>
          </a:ln>
        </p:spPr>
        <p:txBody>
          <a:bodyPr>
            <a:spAutoFit/>
          </a:bodyPr>
          <a:lstStyle/>
          <a:p>
            <a:pPr eaLnBrk="1" hangingPunct="1"/>
            <a:r>
              <a:rPr lang="zh-CN" altLang="en-US" sz="2000" b="1" dirty="0">
                <a:latin typeface="楷体" panose="02010609060101010101" pitchFamily="49" charset="-122"/>
                <a:ea typeface="楷体" panose="02010609060101010101" pitchFamily="49" charset="-122"/>
              </a:rPr>
              <a:t>经济学院  姚遂</a:t>
            </a:r>
          </a:p>
        </p:txBody>
      </p:sp>
      <p:sp>
        <p:nvSpPr>
          <p:cNvPr id="15367" name="TextBox 3"/>
          <p:cNvSpPr txBox="1"/>
          <p:nvPr/>
        </p:nvSpPr>
        <p:spPr>
          <a:xfrm>
            <a:off x="107950" y="2427288"/>
            <a:ext cx="8964613" cy="1499257"/>
          </a:xfrm>
          <a:prstGeom prst="rect">
            <a:avLst/>
          </a:prstGeom>
          <a:noFill/>
          <a:ln w="9525">
            <a:noFill/>
          </a:ln>
        </p:spPr>
        <p:txBody>
          <a:bodyPr>
            <a:spAutoFit/>
          </a:bodyPr>
          <a:lstStyle/>
          <a:p>
            <a:pPr algn="ctr" eaLnBrk="1" hangingPunct="1">
              <a:lnSpc>
                <a:spcPct val="150000"/>
              </a:lnSpc>
            </a:pPr>
            <a:r>
              <a:rPr lang="zh-CN" altLang="en-US" sz="3200" dirty="0">
                <a:solidFill>
                  <a:srgbClr val="FF0000"/>
                </a:solidFill>
                <a:latin typeface="华文新魏" panose="02010800040101010101" pitchFamily="2" charset="-122"/>
                <a:ea typeface="华文新魏" panose="02010800040101010101" pitchFamily="2" charset="-122"/>
                <a:sym typeface="+mn-ea"/>
              </a:rPr>
              <a:t>第二讲 经济学家如何观察和思考？</a:t>
            </a:r>
            <a:endParaRPr lang="en-US" altLang="zh-CN" sz="3200">
              <a:solidFill>
                <a:srgbClr val="FF0000"/>
              </a:solidFill>
              <a:latin typeface="华文新魏" panose="02010800040101010101" pitchFamily="2" charset="-122"/>
              <a:ea typeface="华文新魏" panose="02010800040101010101" pitchFamily="2" charset="-122"/>
              <a:sym typeface="+mn-ea"/>
            </a:endParaRPr>
          </a:p>
          <a:p>
            <a:pPr algn="ctr" eaLnBrk="1" hangingPunct="1">
              <a:lnSpc>
                <a:spcPct val="150000"/>
              </a:lnSpc>
            </a:pPr>
            <a:r>
              <a:rPr lang="en-US" altLang="zh-CN" sz="3200">
                <a:solidFill>
                  <a:srgbClr val="FF0000"/>
                </a:solidFill>
                <a:latin typeface="华文新魏" panose="02010800040101010101" pitchFamily="2" charset="-122"/>
                <a:ea typeface="华文新魏" panose="02010800040101010101" pitchFamily="2" charset="-122"/>
                <a:sym typeface="+mn-ea"/>
              </a:rPr>
              <a:t>——</a:t>
            </a:r>
            <a:r>
              <a:rPr lang="zh-CN" altLang="en-US" sz="3200" dirty="0">
                <a:solidFill>
                  <a:srgbClr val="FF0000"/>
                </a:solidFill>
                <a:latin typeface="华文新魏" panose="02010800040101010101" pitchFamily="2" charset="-122"/>
                <a:ea typeface="华文新魏" panose="02010800040101010101" pitchFamily="2" charset="-122"/>
                <a:sym typeface="+mn-ea"/>
              </a:rPr>
              <a:t>经济学的思维方式</a:t>
            </a:r>
            <a:endParaRPr lang="zh-CN" altLang="en-US" sz="2400" dirty="0">
              <a:solidFill>
                <a:srgbClr val="0070C0"/>
              </a:solidFill>
              <a:latin typeface="华文新魏" panose="02010800040101010101" pitchFamily="2" charset="-122"/>
              <a:ea typeface="华文新魏" panose="02010800040101010101" pitchFamily="2" charset="-122"/>
            </a:endParaRPr>
          </a:p>
        </p:txBody>
      </p:sp>
      <p:grpSp>
        <p:nvGrpSpPr>
          <p:cNvPr id="15368" name="组合 8"/>
          <p:cNvGrpSpPr/>
          <p:nvPr/>
        </p:nvGrpSpPr>
        <p:grpSpPr>
          <a:xfrm>
            <a:off x="-4762" y="627063"/>
            <a:ext cx="9109075" cy="2012950"/>
            <a:chOff x="-1" y="481265"/>
            <a:chExt cx="9108505" cy="2012678"/>
          </a:xfrm>
        </p:grpSpPr>
        <p:pic>
          <p:nvPicPr>
            <p:cNvPr id="15373" name="图片 5"/>
            <p:cNvPicPr>
              <a:picLocks noChangeAspect="1"/>
            </p:cNvPicPr>
            <p:nvPr/>
          </p:nvPicPr>
          <p:blipFill>
            <a:blip r:embed="rId7"/>
            <a:stretch>
              <a:fillRect/>
            </a:stretch>
          </p:blipFill>
          <p:spPr>
            <a:xfrm>
              <a:off x="3053316" y="481265"/>
              <a:ext cx="3048006" cy="2012678"/>
            </a:xfrm>
            <a:prstGeom prst="rect">
              <a:avLst/>
            </a:prstGeom>
            <a:noFill/>
            <a:ln w="9525">
              <a:noFill/>
            </a:ln>
          </p:spPr>
        </p:pic>
        <p:pic>
          <p:nvPicPr>
            <p:cNvPr id="15374" name="图片 6"/>
            <p:cNvPicPr>
              <a:picLocks noChangeAspect="1"/>
            </p:cNvPicPr>
            <p:nvPr/>
          </p:nvPicPr>
          <p:blipFill>
            <a:blip r:embed="rId8"/>
            <a:stretch>
              <a:fillRect/>
            </a:stretch>
          </p:blipFill>
          <p:spPr>
            <a:xfrm>
              <a:off x="-1" y="489155"/>
              <a:ext cx="3053317" cy="2004788"/>
            </a:xfrm>
            <a:prstGeom prst="rect">
              <a:avLst/>
            </a:prstGeom>
            <a:noFill/>
            <a:ln w="9525">
              <a:noFill/>
            </a:ln>
          </p:spPr>
        </p:pic>
        <p:pic>
          <p:nvPicPr>
            <p:cNvPr id="15375" name="图片 7"/>
            <p:cNvPicPr>
              <a:picLocks noChangeAspect="1"/>
            </p:cNvPicPr>
            <p:nvPr/>
          </p:nvPicPr>
          <p:blipFill>
            <a:blip r:embed="rId9"/>
            <a:stretch>
              <a:fillRect/>
            </a:stretch>
          </p:blipFill>
          <p:spPr>
            <a:xfrm>
              <a:off x="6101322" y="483518"/>
              <a:ext cx="3007182" cy="2004788"/>
            </a:xfrm>
            <a:prstGeom prst="rect">
              <a:avLst/>
            </a:prstGeom>
            <a:noFill/>
            <a:ln w="9525">
              <a:noFill/>
            </a:ln>
          </p:spPr>
        </p:pic>
      </p:grpSp>
      <p:sp>
        <p:nvSpPr>
          <p:cNvPr id="11" name="对角圆角矩形 10"/>
          <p:cNvSpPr/>
          <p:nvPr/>
        </p:nvSpPr>
        <p:spPr>
          <a:xfrm>
            <a:off x="-4762" y="527050"/>
            <a:ext cx="2178050" cy="215900"/>
          </a:xfrm>
          <a:prstGeom prst="round2Diag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7" name="对角圆角矩形 16"/>
          <p:cNvSpPr/>
          <p:nvPr/>
        </p:nvSpPr>
        <p:spPr>
          <a:xfrm>
            <a:off x="6967538" y="527050"/>
            <a:ext cx="2176463" cy="215900"/>
          </a:xfrm>
          <a:prstGeom prst="round2Diag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8" name="矩形 17"/>
          <p:cNvSpPr/>
          <p:nvPr/>
        </p:nvSpPr>
        <p:spPr>
          <a:xfrm>
            <a:off x="0" y="4875213"/>
            <a:ext cx="9144000" cy="2682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rgbClr val="C00000"/>
              </a:solidFill>
              <a:effectLst/>
              <a:uLnTx/>
              <a:uFillTx/>
              <a:latin typeface="+mn-lt"/>
              <a:ea typeface="+mn-ea"/>
              <a:cs typeface="+mn-cs"/>
            </a:endParaRPr>
          </a:p>
        </p:txBody>
      </p:sp>
      <p:sp>
        <p:nvSpPr>
          <p:cNvPr id="2" name="灯片编号占位符 1"/>
          <p:cNvSpPr txBox="1">
            <a:spLocks noGrp="1" noChangeArrowheads="1"/>
          </p:cNvSpPr>
          <p:nvPr>
            <p:ph type="sldNum" sz="quarter" idx="4"/>
          </p:nvPr>
        </p:nvSpPr>
        <p:spPr bwMode="auto">
          <a:xfrm>
            <a:off x="7015163" y="4818063"/>
            <a:ext cx="2133600" cy="2746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04057EB-3EF8-4C8C-BDA9-7902BAE07F88}" type="slidenum">
              <a:rPr kumimoji="0" lang="zh-CN" altLang="en-US" sz="1800" b="0" i="0" u="none" strike="noStrike" kern="1200" cap="none" spc="0" normalizeH="0" baseline="0" noProof="1" smtClean="0">
                <a:ln>
                  <a:noFill/>
                </a:ln>
                <a:solidFill>
                  <a:schemeClr val="bg1"/>
                </a:solidFill>
                <a:effectLst/>
                <a:uLnTx/>
                <a:uFillTx/>
                <a:latin typeface="Times New Roman" panose="02020603050405020304" pitchFamily="18" charset="0"/>
                <a:ea typeface="+mn-ea"/>
                <a:cs typeface="+mn-cs"/>
              </a:rPr>
              <a:t>1</a:t>
            </a:fld>
            <a:endParaRPr kumimoji="0" lang="zh-CN" altLang="en-US" sz="1800" b="0" i="0" u="none" strike="noStrike" kern="1200" cap="none" spc="0" normalizeH="0" baseline="0" noProof="1">
              <a:ln>
                <a:noFill/>
              </a:ln>
              <a:solidFill>
                <a:schemeClr val="bg1"/>
              </a:solidFill>
              <a:effectLst/>
              <a:uLnTx/>
              <a:uFillTx/>
              <a:latin typeface="Times New Roman" panose="02020603050405020304" pitchFamily="18" charset="0"/>
              <a:ea typeface="+mn-ea"/>
              <a:cs typeface="+mn-cs"/>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475742" y="1300162"/>
            <a:ext cx="6172200" cy="3843338"/>
          </a:xfr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00050" indent="-400050" eaLnBrk="1" hangingPunct="1"/>
            <a:r>
              <a:rPr lang="zh-CN" altLang="en-US" sz="2400" dirty="0">
                <a:ea typeface="宋体" panose="02010600030101010101" pitchFamily="2" charset="-122"/>
              </a:rPr>
              <a:t>作为科学家的经济学家主要工作包括：</a:t>
            </a:r>
            <a:endParaRPr lang="en-US" altLang="zh-CN" sz="2400" dirty="0">
              <a:ea typeface="宋体" panose="02010600030101010101" pitchFamily="2" charset="-122"/>
            </a:endParaRPr>
          </a:p>
          <a:p>
            <a:pPr marL="400050" indent="-400050" eaLnBrk="1" hangingPunct="1"/>
            <a:r>
              <a:rPr lang="zh-CN" altLang="en-US" sz="2400" dirty="0">
                <a:ea typeface="宋体" panose="02010600030101010101" pitchFamily="2" charset="-122"/>
              </a:rPr>
              <a:t>提出理论</a:t>
            </a:r>
            <a:endParaRPr lang="en-US" altLang="zh-CN" sz="2400" dirty="0">
              <a:ea typeface="宋体" panose="02010600030101010101" pitchFamily="2" charset="-122"/>
            </a:endParaRPr>
          </a:p>
          <a:p>
            <a:pPr marL="400050" indent="-400050" eaLnBrk="1" hangingPunct="1"/>
            <a:r>
              <a:rPr lang="zh-CN" altLang="en-US" sz="2400" dirty="0">
                <a:ea typeface="宋体" panose="02010600030101010101" pitchFamily="2" charset="-122"/>
              </a:rPr>
              <a:t>收集数据</a:t>
            </a:r>
            <a:endParaRPr lang="en-US" altLang="zh-CN" sz="2400" dirty="0">
              <a:ea typeface="宋体" panose="02010600030101010101" pitchFamily="2" charset="-122"/>
            </a:endParaRPr>
          </a:p>
          <a:p>
            <a:pPr marL="400050" indent="-400050" eaLnBrk="1" hangingPunct="1"/>
            <a:r>
              <a:rPr lang="zh-CN" altLang="en-US" sz="2400" dirty="0">
                <a:ea typeface="宋体" panose="02010600030101010101" pitchFamily="2" charset="-122"/>
              </a:rPr>
              <a:t>分析处理数据（证实或者证伪理论）</a:t>
            </a:r>
            <a:endParaRPr lang="zh-CN" altLang="zh-CN" sz="2400" dirty="0">
              <a:ea typeface="宋体" panose="02010600030101010101" pitchFamily="2" charset="-122"/>
            </a:endParaRPr>
          </a:p>
        </p:txBody>
      </p:sp>
    </p:spTree>
    <p:extLst>
      <p:ext uri="{BB962C8B-B14F-4D97-AF65-F5344CB8AC3E}">
        <p14:creationId xmlns:p14="http://schemas.microsoft.com/office/powerpoint/2010/main" val="189678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403736" y="483576"/>
            <a:ext cx="6172200" cy="3843338"/>
          </a:xfr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00050" indent="-400050" eaLnBrk="1" hangingPunct="1"/>
            <a:r>
              <a:rPr lang="zh-CN" altLang="en-US" sz="2000" dirty="0"/>
              <a:t>经济学中科学方法的含义：</a:t>
            </a:r>
            <a:endParaRPr lang="en-US" altLang="zh-CN" sz="2000" dirty="0"/>
          </a:p>
          <a:p>
            <a:pPr marL="400050" indent="-400050" eaLnBrk="1" hangingPunct="1"/>
            <a:r>
              <a:rPr lang="zh-CN" altLang="en-US" sz="2000" dirty="0"/>
              <a:t>不带主观立场去发展和检验解释现实经济世界运行的规律</a:t>
            </a:r>
            <a:endParaRPr lang="en-US" altLang="zh-CN" sz="2000" dirty="0"/>
          </a:p>
          <a:p>
            <a:pPr marL="400050" indent="-400050" eaLnBrk="1" hangingPunct="1"/>
            <a:r>
              <a:rPr lang="zh-CN" altLang="en-US" sz="2000" dirty="0">
                <a:ea typeface="宋体" panose="02010600030101010101" pitchFamily="2" charset="-122"/>
              </a:rPr>
              <a:t>基本流程：</a:t>
            </a:r>
            <a:r>
              <a:rPr lang="zh-CN" altLang="en-US" sz="2000" dirty="0"/>
              <a:t>观察</a:t>
            </a:r>
            <a:r>
              <a:rPr lang="en-US" altLang="zh-CN" sz="2000" dirty="0">
                <a:ea typeface="宋体" panose="02010600030101010101" pitchFamily="2" charset="-122"/>
              </a:rPr>
              <a:t>——</a:t>
            </a:r>
            <a:r>
              <a:rPr lang="zh-CN" altLang="en-US" sz="2000" dirty="0"/>
              <a:t>提出理论</a:t>
            </a:r>
            <a:r>
              <a:rPr lang="en-US" altLang="zh-CN" sz="2000" dirty="0">
                <a:ea typeface="宋体" panose="02010600030101010101" pitchFamily="2" charset="-122"/>
              </a:rPr>
              <a:t>——</a:t>
            </a:r>
            <a:r>
              <a:rPr lang="zh-CN" altLang="en-US" sz="2000" dirty="0">
                <a:ea typeface="宋体" panose="02010600030101010101" pitchFamily="2" charset="-122"/>
              </a:rPr>
              <a:t>进一步观察</a:t>
            </a:r>
            <a:endParaRPr lang="en-US" altLang="zh-CN" sz="2000" dirty="0">
              <a:ea typeface="宋体" panose="02010600030101010101" pitchFamily="2" charset="-122"/>
            </a:endParaRPr>
          </a:p>
          <a:p>
            <a:pPr marL="400050" indent="-400050" eaLnBrk="1" hangingPunct="1"/>
            <a:r>
              <a:rPr lang="zh-CN" altLang="en-US" sz="2000" dirty="0">
                <a:ea typeface="宋体" panose="02010600030101010101" pitchFamily="2" charset="-122"/>
              </a:rPr>
              <a:t>经济学观察的方式：</a:t>
            </a:r>
            <a:endParaRPr lang="en-US" altLang="zh-CN" sz="2000" dirty="0">
              <a:ea typeface="宋体" panose="02010600030101010101" pitchFamily="2" charset="-122"/>
            </a:endParaRPr>
          </a:p>
          <a:p>
            <a:pPr marL="400050" indent="-400050" eaLnBrk="1" hangingPunct="1"/>
            <a:r>
              <a:rPr lang="zh-CN" altLang="en-US" sz="2000" dirty="0">
                <a:ea typeface="宋体" panose="02010600030101010101" pitchFamily="2" charset="-122"/>
              </a:rPr>
              <a:t>一是设置相关的经济实验来检验理论（这通常比较困难）：如我们要检验教育对于个人收入增加的影响，那么，理论上讲，我们让具有相同素质的人群分为两部分，一部分接受教育，另一部分不接受教育，然后观察两者在劳动力市场工资收入的差距就可以了，但是这是违反伦理的，因为我们不能剥夺教育的权利。</a:t>
            </a:r>
            <a:endParaRPr lang="en-US" altLang="zh-CN" sz="2000" dirty="0">
              <a:ea typeface="宋体" panose="02010600030101010101" pitchFamily="2" charset="-122"/>
            </a:endParaRPr>
          </a:p>
          <a:p>
            <a:pPr marL="400050" indent="-400050" eaLnBrk="1" hangingPunct="1"/>
            <a:r>
              <a:rPr lang="zh-CN" altLang="en-US" sz="2000" dirty="0">
                <a:ea typeface="宋体" panose="02010600030101010101" pitchFamily="2" charset="-122"/>
              </a:rPr>
              <a:t>二是使用自然实验的方法来检验理论</a:t>
            </a:r>
            <a:endParaRPr lang="en-US" altLang="zh-CN" sz="2000" dirty="0">
              <a:ea typeface="宋体" panose="02010600030101010101" pitchFamily="2" charset="-122"/>
            </a:endParaRPr>
          </a:p>
        </p:txBody>
      </p:sp>
    </p:spTree>
    <p:extLst>
      <p:ext uri="{BB962C8B-B14F-4D97-AF65-F5344CB8AC3E}">
        <p14:creationId xmlns:p14="http://schemas.microsoft.com/office/powerpoint/2010/main" val="3879846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475742" y="699594"/>
            <a:ext cx="6172200" cy="3843338"/>
          </a:xfr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00050" indent="-400050" eaLnBrk="1" hangingPunct="1"/>
            <a:r>
              <a:rPr lang="zh-CN" altLang="en-US" sz="2000" dirty="0">
                <a:ea typeface="宋体" panose="02010600030101010101" pitchFamily="2" charset="-122"/>
              </a:rPr>
              <a:t>假设在经济学中的作用：</a:t>
            </a:r>
            <a:endParaRPr lang="en-US" altLang="zh-CN" sz="2000" dirty="0">
              <a:ea typeface="宋体" panose="02010600030101010101" pitchFamily="2" charset="-122"/>
            </a:endParaRPr>
          </a:p>
          <a:p>
            <a:pPr marL="400050" indent="-400050" eaLnBrk="1" hangingPunct="1"/>
            <a:r>
              <a:rPr lang="zh-CN" altLang="en-US" sz="2000" dirty="0">
                <a:ea typeface="宋体" panose="02010600030101010101" pitchFamily="2" charset="-122"/>
              </a:rPr>
              <a:t>世界很复杂，所以，我们要使用简化的方式来认识和观察世界。</a:t>
            </a:r>
            <a:endParaRPr lang="en-US" altLang="zh-CN" sz="2000" dirty="0">
              <a:ea typeface="宋体" panose="02010600030101010101" pitchFamily="2" charset="-122"/>
            </a:endParaRPr>
          </a:p>
          <a:p>
            <a:pPr marL="400050" indent="-400050" eaLnBrk="1" hangingPunct="1"/>
            <a:r>
              <a:rPr lang="zh-CN" altLang="en-US" sz="2000" dirty="0">
                <a:ea typeface="宋体" panose="02010600030101010101" pitchFamily="2" charset="-122"/>
              </a:rPr>
              <a:t>例子一：物理学中无摩擦的假定</a:t>
            </a:r>
            <a:endParaRPr lang="en-US" altLang="zh-CN" sz="2000" dirty="0">
              <a:ea typeface="宋体" panose="02010600030101010101" pitchFamily="2" charset="-122"/>
            </a:endParaRPr>
          </a:p>
          <a:p>
            <a:pPr marL="400050" indent="-400050" eaLnBrk="1" hangingPunct="1"/>
            <a:r>
              <a:rPr lang="zh-CN" altLang="en-US" sz="2000" dirty="0">
                <a:ea typeface="宋体" panose="02010600030101010101" pitchFamily="2" charset="-122"/>
              </a:rPr>
              <a:t>关键：</a:t>
            </a:r>
            <a:r>
              <a:rPr lang="zh-CN" altLang="en-US" sz="2000" dirty="0">
                <a:solidFill>
                  <a:srgbClr val="FF0000"/>
                </a:solidFill>
                <a:ea typeface="宋体" panose="02010600030101010101" pitchFamily="2" charset="-122"/>
              </a:rPr>
              <a:t>我们如何来选择假设</a:t>
            </a:r>
            <a:endParaRPr lang="en-US" altLang="zh-CN" sz="2000" dirty="0">
              <a:solidFill>
                <a:srgbClr val="FF0000"/>
              </a:solidFill>
              <a:ea typeface="宋体" panose="02010600030101010101" pitchFamily="2" charset="-122"/>
            </a:endParaRPr>
          </a:p>
        </p:txBody>
      </p:sp>
      <p:sp>
        <p:nvSpPr>
          <p:cNvPr id="5" name="矩形 4"/>
          <p:cNvSpPr/>
          <p:nvPr/>
        </p:nvSpPr>
        <p:spPr>
          <a:xfrm>
            <a:off x="3635922" y="123546"/>
            <a:ext cx="1723549" cy="461665"/>
          </a:xfrm>
          <a:prstGeom prst="rect">
            <a:avLst/>
          </a:prstGeom>
        </p:spPr>
        <p:txBody>
          <a:bodyPr wrap="none">
            <a:spAutoFit/>
          </a:bodyPr>
          <a:lstStyle/>
          <a:p>
            <a:r>
              <a:rPr lang="zh-CN" altLang="zh-CN" sz="2400" dirty="0"/>
              <a:t>假设与模型</a:t>
            </a:r>
          </a:p>
        </p:txBody>
      </p:sp>
    </p:spTree>
    <p:extLst>
      <p:ext uri="{BB962C8B-B14F-4D97-AF65-F5344CB8AC3E}">
        <p14:creationId xmlns:p14="http://schemas.microsoft.com/office/powerpoint/2010/main" val="2040969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979784" y="585211"/>
            <a:ext cx="6172200" cy="3843338"/>
          </a:xfr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00050" indent="-400050" eaLnBrk="1" hangingPunct="1">
              <a:spcBef>
                <a:spcPct val="50000"/>
              </a:spcBef>
            </a:pPr>
            <a:r>
              <a:rPr lang="zh-CN" altLang="en-US" sz="2000" dirty="0">
                <a:ea typeface="宋体" panose="02010600030101010101" pitchFamily="2" charset="-122"/>
              </a:rPr>
              <a:t>经济学中存在众多不同的假设，这是因为：</a:t>
            </a:r>
            <a:endParaRPr lang="en-US" altLang="zh-CN" sz="2000" dirty="0">
              <a:ea typeface="宋体" panose="02010600030101010101" pitchFamily="2" charset="-122"/>
            </a:endParaRPr>
          </a:p>
          <a:p>
            <a:pPr marL="400050" indent="-400050" eaLnBrk="1" hangingPunct="1">
              <a:spcBef>
                <a:spcPct val="50000"/>
              </a:spcBef>
            </a:pPr>
            <a:r>
              <a:rPr lang="zh-CN" altLang="en-US" sz="2000" dirty="0">
                <a:ea typeface="宋体" panose="02010600030101010101" pitchFamily="2" charset="-122"/>
              </a:rPr>
              <a:t>（</a:t>
            </a:r>
            <a:r>
              <a:rPr lang="en-US" altLang="zh-CN" sz="2000" dirty="0">
                <a:ea typeface="宋体" panose="02010600030101010101" pitchFamily="2" charset="-122"/>
              </a:rPr>
              <a:t>1</a:t>
            </a:r>
            <a:r>
              <a:rPr lang="zh-CN" altLang="en-US" sz="2000" dirty="0">
                <a:ea typeface="宋体" panose="02010600030101010101" pitchFamily="2" charset="-122"/>
              </a:rPr>
              <a:t>）我们希望分析不同的问题。</a:t>
            </a:r>
            <a:endParaRPr lang="en-US" altLang="zh-CN" sz="2000" dirty="0">
              <a:ea typeface="宋体" panose="02010600030101010101" pitchFamily="2" charset="-122"/>
            </a:endParaRPr>
          </a:p>
          <a:p>
            <a:pPr marL="400050" indent="-400050" eaLnBrk="1" hangingPunct="1">
              <a:spcBef>
                <a:spcPct val="50000"/>
              </a:spcBef>
            </a:pPr>
            <a:r>
              <a:rPr lang="zh-CN" altLang="en-US" sz="1800" dirty="0">
                <a:ea typeface="宋体" panose="02010600030101010101" pitchFamily="2" charset="-122"/>
              </a:rPr>
              <a:t>例子：我们假设市场上的存在众多的买家和卖家，来观察买卖双方对于市场价格的影响。（完全竞争）</a:t>
            </a:r>
            <a:endParaRPr lang="en-US" altLang="zh-CN" sz="1800" dirty="0">
              <a:ea typeface="宋体" panose="02010600030101010101" pitchFamily="2" charset="-122"/>
            </a:endParaRPr>
          </a:p>
          <a:p>
            <a:pPr marL="400050" indent="-400050" eaLnBrk="1" hangingPunct="1">
              <a:spcBef>
                <a:spcPct val="50000"/>
              </a:spcBef>
            </a:pPr>
            <a:r>
              <a:rPr lang="zh-CN" altLang="en-US" sz="1800" dirty="0">
                <a:ea typeface="宋体" panose="02010600030101010101" pitchFamily="2" charset="-122"/>
              </a:rPr>
              <a:t>我们假设市场上存在着少数的买家和众多的卖家，我们来观察买卖双方对于市场价格的影响。（垄断）</a:t>
            </a:r>
            <a:endParaRPr lang="en-US" altLang="zh-CN" sz="1800" dirty="0">
              <a:ea typeface="宋体" panose="02010600030101010101" pitchFamily="2" charset="-122"/>
            </a:endParaRPr>
          </a:p>
          <a:p>
            <a:pPr marL="400050" indent="-400050" eaLnBrk="1" hangingPunct="1">
              <a:spcBef>
                <a:spcPct val="50000"/>
              </a:spcBef>
            </a:pPr>
            <a:r>
              <a:rPr lang="zh-CN" altLang="en-US" sz="2000" dirty="0">
                <a:ea typeface="宋体" panose="02010600030101010101" pitchFamily="2" charset="-122"/>
              </a:rPr>
              <a:t>（</a:t>
            </a:r>
            <a:r>
              <a:rPr lang="en-US" altLang="zh-CN" sz="2000" dirty="0">
                <a:ea typeface="宋体" panose="02010600030101010101" pitchFamily="2" charset="-122"/>
              </a:rPr>
              <a:t>2</a:t>
            </a:r>
            <a:r>
              <a:rPr lang="zh-CN" altLang="en-US" sz="2000" dirty="0">
                <a:ea typeface="宋体" panose="02010600030101010101" pitchFamily="2" charset="-122"/>
              </a:rPr>
              <a:t>）我们希望分析短期效应与长期效应。</a:t>
            </a:r>
            <a:endParaRPr lang="en-US" altLang="zh-CN" sz="2000" dirty="0">
              <a:ea typeface="宋体" panose="02010600030101010101" pitchFamily="2" charset="-122"/>
            </a:endParaRPr>
          </a:p>
          <a:p>
            <a:pPr marL="400050" indent="-400050" eaLnBrk="1" hangingPunct="1">
              <a:spcBef>
                <a:spcPct val="50000"/>
              </a:spcBef>
            </a:pPr>
            <a:r>
              <a:rPr lang="zh-CN" altLang="en-US" sz="1800" dirty="0">
                <a:ea typeface="宋体" panose="02010600030101010101" pitchFamily="2" charset="-122"/>
              </a:rPr>
              <a:t>例子：绝望坡的饮料店问题</a:t>
            </a:r>
            <a:endParaRPr lang="en-US" altLang="zh-CN" sz="1800" dirty="0">
              <a:ea typeface="宋体" panose="02010600030101010101" pitchFamily="2" charset="-122"/>
            </a:endParaRPr>
          </a:p>
          <a:p>
            <a:pPr marL="400050" indent="-400050" eaLnBrk="1" hangingPunct="1">
              <a:spcBef>
                <a:spcPct val="50000"/>
              </a:spcBef>
            </a:pPr>
            <a:r>
              <a:rPr lang="zh-CN" altLang="en-US" sz="1800" dirty="0">
                <a:ea typeface="宋体" panose="02010600030101010101" pitchFamily="2" charset="-122"/>
              </a:rPr>
              <a:t>一个同学在绝望坡租了一个门面开饮料店，但是未来是不确定的，我们想知道，这个同学在什么情况下会</a:t>
            </a:r>
            <a:r>
              <a:rPr lang="zh-CN" altLang="en-US" sz="1800" dirty="0"/>
              <a:t>歇业（短期）？在</a:t>
            </a:r>
            <a:r>
              <a:rPr lang="zh-CN" altLang="en-US" sz="1800" dirty="0">
                <a:ea typeface="宋体" panose="02010600030101010101" pitchFamily="2" charset="-122"/>
              </a:rPr>
              <a:t>什么情况下会彻底将铺面转让</a:t>
            </a:r>
            <a:r>
              <a:rPr lang="zh-CN" altLang="en-US" sz="1800" dirty="0"/>
              <a:t>他人（长期</a:t>
            </a:r>
            <a:r>
              <a:rPr lang="zh-CN" altLang="en-US" sz="1800" dirty="0" smtClean="0"/>
              <a:t>）</a:t>
            </a:r>
            <a:r>
              <a:rPr lang="zh-CN" altLang="en-US" sz="1800" dirty="0" smtClean="0">
                <a:ea typeface="宋体" panose="02010600030101010101" pitchFamily="2" charset="-122"/>
              </a:rPr>
              <a:t>？</a:t>
            </a:r>
            <a:endParaRPr lang="zh-CN" altLang="zh-CN" sz="1800" dirty="0">
              <a:ea typeface="宋体" panose="02010600030101010101" pitchFamily="2" charset="-122"/>
            </a:endParaRPr>
          </a:p>
        </p:txBody>
      </p:sp>
      <p:sp>
        <p:nvSpPr>
          <p:cNvPr id="3" name="矩形 2"/>
          <p:cNvSpPr/>
          <p:nvPr/>
        </p:nvSpPr>
        <p:spPr>
          <a:xfrm>
            <a:off x="3635922" y="123546"/>
            <a:ext cx="1723549" cy="461665"/>
          </a:xfrm>
          <a:prstGeom prst="rect">
            <a:avLst/>
          </a:prstGeom>
        </p:spPr>
        <p:txBody>
          <a:bodyPr wrap="none">
            <a:spAutoFit/>
          </a:bodyPr>
          <a:lstStyle/>
          <a:p>
            <a:r>
              <a:rPr lang="zh-CN" altLang="zh-CN" sz="2400" dirty="0"/>
              <a:t>假设与模型</a:t>
            </a:r>
          </a:p>
        </p:txBody>
      </p:sp>
    </p:spTree>
    <p:extLst>
      <p:ext uri="{BB962C8B-B14F-4D97-AF65-F5344CB8AC3E}">
        <p14:creationId xmlns:p14="http://schemas.microsoft.com/office/powerpoint/2010/main" val="612631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p:cNvSpPr>
            <a:spLocks noGrp="1"/>
          </p:cNvSpPr>
          <p:nvPr>
            <p:ph type="ftr" sz="quarter" idx="4294967295"/>
          </p:nvPr>
        </p:nvSpPr>
        <p:spPr/>
        <p:txBody>
          <a:bodyPr/>
          <a:lstStyle/>
          <a:p>
            <a:endParaRPr lang="zh-CN" altLang="zh-CN" dirty="0"/>
          </a:p>
        </p:txBody>
      </p:sp>
      <p:sp>
        <p:nvSpPr>
          <p:cNvPr id="5" name="灯片编号占位符 2"/>
          <p:cNvSpPr>
            <a:spLocks noGrp="1"/>
          </p:cNvSpPr>
          <p:nvPr>
            <p:ph type="sldNum" sz="quarter" idx="4294967295"/>
          </p:nvPr>
        </p:nvSpPr>
        <p:spPr/>
        <p:txBody>
          <a:bodyPr/>
          <a:lstStyle/>
          <a:p>
            <a:fld id="{CE575F9A-C6D2-4EC9-94F0-4E7244E583E8}" type="slidenum">
              <a:rPr lang="zh-CN" altLang="zh-CN"/>
              <a:pPr/>
              <a:t>14</a:t>
            </a:fld>
            <a:endParaRPr lang="en-US" altLang="zh-CN"/>
          </a:p>
        </p:txBody>
      </p:sp>
      <p:sp>
        <p:nvSpPr>
          <p:cNvPr id="11266" name="Rectangle 2"/>
          <p:cNvSpPr>
            <a:spLocks noGrp="1" noChangeArrowheads="1"/>
          </p:cNvSpPr>
          <p:nvPr>
            <p:ph type="title" idx="4294967295"/>
          </p:nvPr>
        </p:nvSpPr>
        <p:spPr/>
        <p:txBody>
          <a:bodyPr/>
          <a:lstStyle/>
          <a:p>
            <a:endParaRPr lang="zh-CN" altLang="zh-CN" sz="2000" dirty="0">
              <a:ea typeface="宋体" panose="02010600030101010101" pitchFamily="2" charset="-122"/>
            </a:endParaRPr>
          </a:p>
        </p:txBody>
      </p:sp>
      <p:sp>
        <p:nvSpPr>
          <p:cNvPr id="11267" name="Rectangle 3"/>
          <p:cNvSpPr>
            <a:spLocks noGrp="1" noChangeArrowheads="1"/>
          </p:cNvSpPr>
          <p:nvPr>
            <p:ph type="body" idx="4294967295"/>
          </p:nvPr>
        </p:nvSpPr>
        <p:spPr>
          <a:xfrm>
            <a:off x="1502569" y="767954"/>
            <a:ext cx="6172200" cy="3968353"/>
          </a:xfrm>
        </p:spPr>
        <p:txBody>
          <a:bodyPr/>
          <a:lstStyle/>
          <a:p>
            <a:r>
              <a:rPr lang="zh-CN" altLang="zh-CN" sz="2000" dirty="0">
                <a:ea typeface="宋体" panose="02010600030101010101" pitchFamily="2" charset="-122"/>
              </a:rPr>
              <a:t>假设可以简化复杂的世界，使之更容易理解</a:t>
            </a:r>
          </a:p>
          <a:p>
            <a:r>
              <a:rPr lang="zh-CN" altLang="zh-CN" sz="2000" dirty="0">
                <a:ea typeface="宋体" panose="02010600030101010101" pitchFamily="2" charset="-122"/>
              </a:rPr>
              <a:t>比如：为了研究国际贸易，假设世界上只由两个国家组成，而且每个国家只生产两种产品。尽管在实际中是不真实的，但这可以帮助我们更方便的学习和理解现实世界</a:t>
            </a:r>
          </a:p>
          <a:p>
            <a:r>
              <a:rPr lang="zh-CN" altLang="zh-CN" sz="2000" b="1" dirty="0">
                <a:solidFill>
                  <a:srgbClr val="CC0000"/>
                </a:solidFill>
                <a:ea typeface="宋体" panose="02010600030101010101" pitchFamily="2" charset="-122"/>
              </a:rPr>
              <a:t>模型：</a:t>
            </a:r>
            <a:r>
              <a:rPr lang="zh-CN" altLang="zh-CN" sz="2000" dirty="0">
                <a:latin typeface="宋体" panose="02010600030101010101" pitchFamily="2" charset="-122"/>
                <a:ea typeface="宋体" panose="02010600030101010101" pitchFamily="2" charset="-122"/>
              </a:rPr>
              <a:t>一个复杂现象的高度简化</a:t>
            </a:r>
          </a:p>
          <a:p>
            <a:pPr>
              <a:buFont typeface="Wingdings" panose="05000000000000000000" pitchFamily="2" charset="2"/>
              <a:buNone/>
            </a:pPr>
            <a:r>
              <a:rPr lang="zh-CN" altLang="zh-CN" sz="2000" dirty="0">
                <a:latin typeface="宋体" panose="02010600030101010101" pitchFamily="2" charset="-122"/>
                <a:ea typeface="宋体" panose="02010600030101010101" pitchFamily="2" charset="-122"/>
              </a:rPr>
              <a:t>        经济学家使用模型来研究经济问题</a:t>
            </a:r>
            <a:endParaRPr lang="en-US" altLang="zh-CN" sz="2000" dirty="0">
              <a:latin typeface="宋体" panose="02010600030101010101" pitchFamily="2" charset="-122"/>
              <a:ea typeface="宋体" panose="02010600030101010101" pitchFamily="2" charset="-122"/>
            </a:endParaRPr>
          </a:p>
          <a:p>
            <a:pPr lvl="0"/>
            <a:r>
              <a:rPr lang="zh-CN" altLang="en-US" sz="2000" dirty="0">
                <a:solidFill>
                  <a:prstClr val="black"/>
                </a:solidFill>
              </a:rPr>
              <a:t>经济模型的基本特点：</a:t>
            </a:r>
            <a:endParaRPr lang="en-US" altLang="zh-CN" sz="2000" dirty="0">
              <a:solidFill>
                <a:prstClr val="black"/>
              </a:solidFill>
            </a:endParaRPr>
          </a:p>
          <a:p>
            <a:pPr lvl="0"/>
            <a:r>
              <a:rPr lang="zh-CN" altLang="en-US" sz="1800" dirty="0">
                <a:solidFill>
                  <a:prstClr val="black"/>
                </a:solidFill>
                <a:latin typeface="宋体" panose="02010600030101010101" pitchFamily="2" charset="-122"/>
                <a:ea typeface="宋体" panose="02010600030101010101" pitchFamily="2" charset="-122"/>
              </a:rPr>
              <a:t>图表或方程</a:t>
            </a:r>
            <a:endParaRPr lang="en-US" altLang="zh-CN" sz="1800" dirty="0">
              <a:solidFill>
                <a:prstClr val="black"/>
              </a:solidFill>
              <a:latin typeface="宋体" panose="02010600030101010101" pitchFamily="2" charset="-122"/>
              <a:ea typeface="宋体" panose="02010600030101010101" pitchFamily="2" charset="-122"/>
            </a:endParaRPr>
          </a:p>
          <a:p>
            <a:pPr lvl="0"/>
            <a:r>
              <a:rPr lang="zh-CN" altLang="en-US" sz="1800" dirty="0">
                <a:solidFill>
                  <a:prstClr val="black"/>
                </a:solidFill>
                <a:latin typeface="宋体" panose="02010600030101010101" pitchFamily="2" charset="-122"/>
                <a:ea typeface="宋体" panose="02010600030101010101" pitchFamily="2" charset="-122"/>
              </a:rPr>
              <a:t>忽略现实中众多细节，只为了让我们看到真正重要的问题</a:t>
            </a:r>
            <a:endParaRPr lang="en-US" altLang="zh-CN" sz="1800" dirty="0">
              <a:solidFill>
                <a:prstClr val="black"/>
              </a:solidFill>
              <a:latin typeface="宋体" panose="02010600030101010101" pitchFamily="2" charset="-122"/>
              <a:ea typeface="宋体" panose="02010600030101010101" pitchFamily="2" charset="-122"/>
            </a:endParaRPr>
          </a:p>
          <a:p>
            <a:pPr lvl="0"/>
            <a:r>
              <a:rPr lang="zh-CN" altLang="en-US" sz="1800" dirty="0">
                <a:solidFill>
                  <a:prstClr val="black"/>
                </a:solidFill>
                <a:latin typeface="宋体" panose="02010600030101010101" pitchFamily="2" charset="-122"/>
                <a:ea typeface="宋体" panose="02010600030101010101" pitchFamily="2" charset="-122"/>
              </a:rPr>
              <a:t>建立在假设之上，只为了简化现实来增进我们的理解力</a:t>
            </a:r>
            <a:endParaRPr lang="en-US" altLang="zh-CN" sz="2000" dirty="0">
              <a:latin typeface="宋体" panose="02010600030101010101" pitchFamily="2" charset="-122"/>
              <a:ea typeface="宋体" panose="02010600030101010101" pitchFamily="2" charset="-122"/>
            </a:endParaRPr>
          </a:p>
        </p:txBody>
      </p:sp>
      <p:sp>
        <p:nvSpPr>
          <p:cNvPr id="2" name="矩形 1"/>
          <p:cNvSpPr/>
          <p:nvPr/>
        </p:nvSpPr>
        <p:spPr>
          <a:xfrm>
            <a:off x="3635922" y="123546"/>
            <a:ext cx="1723549" cy="461665"/>
          </a:xfrm>
          <a:prstGeom prst="rect">
            <a:avLst/>
          </a:prstGeom>
        </p:spPr>
        <p:txBody>
          <a:bodyPr wrap="none">
            <a:spAutoFit/>
          </a:bodyPr>
          <a:lstStyle/>
          <a:p>
            <a:r>
              <a:rPr lang="zh-CN" altLang="zh-CN" sz="2400" dirty="0"/>
              <a:t>假设与模型</a:t>
            </a:r>
          </a:p>
        </p:txBody>
      </p:sp>
    </p:spTree>
    <p:extLst>
      <p:ext uri="{BB962C8B-B14F-4D97-AF65-F5344CB8AC3E}">
        <p14:creationId xmlns:p14="http://schemas.microsoft.com/office/powerpoint/2010/main" val="4245787526"/>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页脚占位符 1"/>
          <p:cNvSpPr>
            <a:spLocks noGrp="1"/>
          </p:cNvSpPr>
          <p:nvPr>
            <p:ph type="ftr" sz="quarter" idx="4294967295"/>
          </p:nvPr>
        </p:nvSpPr>
        <p:spPr/>
        <p:txBody>
          <a:bodyPr/>
          <a:lstStyle/>
          <a:p>
            <a:endParaRPr lang="zh-CN" altLang="zh-CN" dirty="0"/>
          </a:p>
        </p:txBody>
      </p:sp>
      <p:sp>
        <p:nvSpPr>
          <p:cNvPr id="6" name="灯片编号占位符 2"/>
          <p:cNvSpPr>
            <a:spLocks noGrp="1"/>
          </p:cNvSpPr>
          <p:nvPr>
            <p:ph type="sldNum" sz="quarter" idx="4294967295"/>
          </p:nvPr>
        </p:nvSpPr>
        <p:spPr/>
        <p:txBody>
          <a:bodyPr/>
          <a:lstStyle/>
          <a:p>
            <a:fld id="{3BF9B695-4873-4378-A3D1-5A24FF42A947}" type="slidenum">
              <a:rPr lang="zh-CN" altLang="zh-CN"/>
              <a:pPr/>
              <a:t>15</a:t>
            </a:fld>
            <a:endParaRPr lang="en-US" altLang="zh-CN"/>
          </a:p>
        </p:txBody>
      </p:sp>
      <p:sp>
        <p:nvSpPr>
          <p:cNvPr id="12290" name="Rectangle 2"/>
          <p:cNvSpPr>
            <a:spLocks noGrp="1" noChangeArrowheads="1"/>
          </p:cNvSpPr>
          <p:nvPr>
            <p:ph type="title" idx="4294967295"/>
          </p:nvPr>
        </p:nvSpPr>
        <p:spPr/>
        <p:txBody>
          <a:bodyPr/>
          <a:lstStyle/>
          <a:p>
            <a:endParaRPr lang="zh-CN" altLang="zh-CN" sz="2700" dirty="0">
              <a:ea typeface="宋体" panose="02010600030101010101" pitchFamily="2" charset="-122"/>
            </a:endParaRPr>
          </a:p>
        </p:txBody>
      </p:sp>
      <p:sp>
        <p:nvSpPr>
          <p:cNvPr id="12291" name="Rectangle 3"/>
          <p:cNvSpPr>
            <a:spLocks noGrp="1" noChangeArrowheads="1"/>
          </p:cNvSpPr>
          <p:nvPr>
            <p:ph type="body" idx="4294967295"/>
          </p:nvPr>
        </p:nvSpPr>
        <p:spPr>
          <a:xfrm>
            <a:off x="5218510" y="1951435"/>
            <a:ext cx="1797844" cy="676275"/>
          </a:xfrm>
        </p:spPr>
        <p:txBody>
          <a:bodyPr/>
          <a:lstStyle/>
          <a:p>
            <a:pPr marL="0" indent="0">
              <a:buNone/>
            </a:pPr>
            <a:r>
              <a:rPr lang="zh-CN" altLang="zh-CN">
                <a:ea typeface="宋体" panose="02010600030101010101" pitchFamily="2" charset="-122"/>
              </a:rPr>
              <a:t>地图</a:t>
            </a:r>
          </a:p>
        </p:txBody>
      </p:sp>
      <p:pic>
        <p:nvPicPr>
          <p:cNvPr id="12292" name="Picture 4" descr="dv1509002 guy looking at map in desert"/>
          <p:cNvPicPr>
            <a:picLocks noChangeAspect="1" noChangeArrowheads="1"/>
          </p:cNvPicPr>
          <p:nvPr/>
        </p:nvPicPr>
        <p:blipFill>
          <a:blip r:embed="rId2">
            <a:extLst>
              <a:ext uri="{28A0092B-C50C-407E-A947-70E740481C1C}">
                <a14:useLocalDpi xmlns:a14="http://schemas.microsoft.com/office/drawing/2010/main" val="0"/>
              </a:ext>
            </a:extLst>
          </a:blip>
          <a:srcRect r="29752"/>
          <a:stretch>
            <a:fillRect/>
          </a:stretch>
        </p:blipFill>
        <p:spPr bwMode="auto">
          <a:xfrm>
            <a:off x="2115741" y="1096567"/>
            <a:ext cx="2597944" cy="2697956"/>
          </a:xfrm>
          <a:prstGeom prst="rect">
            <a:avLst/>
          </a:prstGeom>
          <a:noFill/>
          <a:ln>
            <a:noFill/>
          </a:ln>
          <a:effectLst>
            <a:outerShdw dist="125724" dir="2700000" algn="ctr" rotWithShape="0">
              <a:srgbClr val="5F5F5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635922" y="123546"/>
            <a:ext cx="2954655" cy="461665"/>
          </a:xfrm>
          <a:prstGeom prst="rect">
            <a:avLst/>
          </a:prstGeom>
        </p:spPr>
        <p:txBody>
          <a:bodyPr wrap="none">
            <a:spAutoFit/>
          </a:bodyPr>
          <a:lstStyle/>
          <a:p>
            <a:r>
              <a:rPr lang="zh-CN" altLang="en-US" sz="2400" dirty="0"/>
              <a:t>那些我们熟悉</a:t>
            </a:r>
            <a:r>
              <a:rPr lang="zh-CN" altLang="zh-CN" sz="2400" dirty="0"/>
              <a:t>的模型</a:t>
            </a:r>
          </a:p>
        </p:txBody>
      </p:sp>
    </p:spTree>
    <p:extLst>
      <p:ext uri="{BB962C8B-B14F-4D97-AF65-F5344CB8AC3E}">
        <p14:creationId xmlns:p14="http://schemas.microsoft.com/office/powerpoint/2010/main" val="3821919054"/>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页脚占位符 1"/>
          <p:cNvSpPr>
            <a:spLocks noGrp="1"/>
          </p:cNvSpPr>
          <p:nvPr>
            <p:ph type="ftr" sz="quarter" idx="4294967295"/>
          </p:nvPr>
        </p:nvSpPr>
        <p:spPr/>
        <p:txBody>
          <a:bodyPr/>
          <a:lstStyle/>
          <a:p>
            <a:endParaRPr lang="zh-CN" altLang="zh-CN" dirty="0"/>
          </a:p>
        </p:txBody>
      </p:sp>
      <p:sp>
        <p:nvSpPr>
          <p:cNvPr id="6" name="灯片编号占位符 2"/>
          <p:cNvSpPr>
            <a:spLocks noGrp="1"/>
          </p:cNvSpPr>
          <p:nvPr>
            <p:ph type="sldNum" sz="quarter" idx="4294967295"/>
          </p:nvPr>
        </p:nvSpPr>
        <p:spPr/>
        <p:txBody>
          <a:bodyPr/>
          <a:lstStyle/>
          <a:p>
            <a:fld id="{77318019-02FE-4B0F-9F57-4D4FC8CE3D9A}" type="slidenum">
              <a:rPr lang="zh-CN" altLang="zh-CN"/>
              <a:pPr/>
              <a:t>16</a:t>
            </a:fld>
            <a:endParaRPr lang="en-US" altLang="zh-CN"/>
          </a:p>
        </p:txBody>
      </p:sp>
      <p:sp>
        <p:nvSpPr>
          <p:cNvPr id="13314" name="Rectangle 2"/>
          <p:cNvSpPr>
            <a:spLocks noGrp="1" noChangeArrowheads="1"/>
          </p:cNvSpPr>
          <p:nvPr>
            <p:ph type="title" idx="4294967295"/>
          </p:nvPr>
        </p:nvSpPr>
        <p:spPr/>
        <p:txBody>
          <a:bodyPr/>
          <a:lstStyle/>
          <a:p>
            <a:endParaRPr lang="zh-CN" altLang="zh-CN" sz="2700" dirty="0">
              <a:ea typeface="宋体" panose="02010600030101010101" pitchFamily="2" charset="-122"/>
            </a:endParaRPr>
          </a:p>
        </p:txBody>
      </p:sp>
      <p:sp>
        <p:nvSpPr>
          <p:cNvPr id="13315" name="Rectangle 3"/>
          <p:cNvSpPr>
            <a:spLocks noGrp="1" noChangeArrowheads="1"/>
          </p:cNvSpPr>
          <p:nvPr>
            <p:ph type="body" idx="4294967295"/>
          </p:nvPr>
        </p:nvSpPr>
        <p:spPr>
          <a:xfrm>
            <a:off x="1825229" y="1910954"/>
            <a:ext cx="2692003" cy="1170384"/>
          </a:xfrm>
        </p:spPr>
        <p:txBody>
          <a:bodyPr/>
          <a:lstStyle/>
          <a:p>
            <a:pPr marL="0" indent="0" algn="ctr">
              <a:buNone/>
            </a:pPr>
            <a:r>
              <a:rPr lang="zh-CN" altLang="zh-CN">
                <a:ea typeface="宋体" panose="02010600030101010101" pitchFamily="2" charset="-122"/>
              </a:rPr>
              <a:t>高中生物课堂上的人体解剖模型</a:t>
            </a:r>
          </a:p>
        </p:txBody>
      </p:sp>
      <p:pic>
        <p:nvPicPr>
          <p:cNvPr id="13316" name="Picture 4" descr="AA039583 model of human anatomy 1"/>
          <p:cNvPicPr>
            <a:picLocks noChangeAspect="1" noChangeArrowheads="1"/>
          </p:cNvPicPr>
          <p:nvPr/>
        </p:nvPicPr>
        <p:blipFill>
          <a:blip r:embed="rId2">
            <a:extLst>
              <a:ext uri="{28A0092B-C50C-407E-A947-70E740481C1C}">
                <a14:useLocalDpi xmlns:a14="http://schemas.microsoft.com/office/drawing/2010/main" val="0"/>
              </a:ext>
            </a:extLst>
          </a:blip>
          <a:srcRect t="4649" r="39516"/>
          <a:stretch>
            <a:fillRect/>
          </a:stretch>
        </p:blipFill>
        <p:spPr bwMode="auto">
          <a:xfrm>
            <a:off x="5147072" y="1039416"/>
            <a:ext cx="2057400" cy="3242072"/>
          </a:xfrm>
          <a:prstGeom prst="rect">
            <a:avLst/>
          </a:prstGeom>
          <a:noFill/>
          <a:ln>
            <a:noFill/>
          </a:ln>
          <a:effectLst>
            <a:outerShdw dist="125724"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491910" y="51540"/>
            <a:ext cx="2954655" cy="461665"/>
          </a:xfrm>
          <a:prstGeom prst="rect">
            <a:avLst/>
          </a:prstGeom>
        </p:spPr>
        <p:txBody>
          <a:bodyPr wrap="none">
            <a:spAutoFit/>
          </a:bodyPr>
          <a:lstStyle/>
          <a:p>
            <a:r>
              <a:rPr lang="zh-CN" altLang="en-US" sz="2400" dirty="0"/>
              <a:t>那些我们</a:t>
            </a:r>
            <a:r>
              <a:rPr lang="zh-CN" altLang="zh-CN" sz="2400" dirty="0"/>
              <a:t>熟悉的模型</a:t>
            </a:r>
          </a:p>
        </p:txBody>
      </p:sp>
    </p:spTree>
    <p:extLst>
      <p:ext uri="{BB962C8B-B14F-4D97-AF65-F5344CB8AC3E}">
        <p14:creationId xmlns:p14="http://schemas.microsoft.com/office/powerpoint/2010/main" val="2430329975"/>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页脚占位符 1"/>
          <p:cNvSpPr>
            <a:spLocks noGrp="1"/>
          </p:cNvSpPr>
          <p:nvPr>
            <p:ph type="ftr" sz="quarter" idx="4294967295"/>
          </p:nvPr>
        </p:nvSpPr>
        <p:spPr/>
        <p:txBody>
          <a:bodyPr/>
          <a:lstStyle/>
          <a:p>
            <a:endParaRPr lang="zh-CN" altLang="zh-CN" dirty="0"/>
          </a:p>
        </p:txBody>
      </p:sp>
      <p:sp>
        <p:nvSpPr>
          <p:cNvPr id="6" name="灯片编号占位符 2"/>
          <p:cNvSpPr>
            <a:spLocks noGrp="1"/>
          </p:cNvSpPr>
          <p:nvPr>
            <p:ph type="sldNum" sz="quarter" idx="4294967295"/>
          </p:nvPr>
        </p:nvSpPr>
        <p:spPr/>
        <p:txBody>
          <a:bodyPr/>
          <a:lstStyle/>
          <a:p>
            <a:fld id="{94074BCD-6CDA-43CD-967D-90C78C2FEBB9}" type="slidenum">
              <a:rPr lang="zh-CN" altLang="zh-CN"/>
              <a:pPr/>
              <a:t>17</a:t>
            </a:fld>
            <a:endParaRPr lang="en-US" altLang="zh-CN"/>
          </a:p>
        </p:txBody>
      </p:sp>
      <p:pic>
        <p:nvPicPr>
          <p:cNvPr id="14338" name="Picture 2" descr="skd186844sdc model jet airplane on st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200000">
            <a:off x="1430791" y="1230691"/>
            <a:ext cx="2950369" cy="295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Rectangle 3"/>
          <p:cNvSpPr>
            <a:spLocks noGrp="1" noChangeArrowheads="1"/>
          </p:cNvSpPr>
          <p:nvPr>
            <p:ph type="title" idx="4294967295"/>
          </p:nvPr>
        </p:nvSpPr>
        <p:spPr/>
        <p:txBody>
          <a:bodyPr/>
          <a:lstStyle/>
          <a:p>
            <a:endParaRPr lang="zh-CN" altLang="zh-CN" sz="2700" dirty="0">
              <a:ea typeface="宋体" panose="02010600030101010101" pitchFamily="2" charset="-122"/>
            </a:endParaRPr>
          </a:p>
        </p:txBody>
      </p:sp>
      <p:sp>
        <p:nvSpPr>
          <p:cNvPr id="14340" name="Rectangle 4"/>
          <p:cNvSpPr>
            <a:spLocks noGrp="1" noChangeArrowheads="1"/>
          </p:cNvSpPr>
          <p:nvPr>
            <p:ph type="body" idx="4294967295"/>
          </p:nvPr>
        </p:nvSpPr>
        <p:spPr>
          <a:xfrm>
            <a:off x="4856560" y="2962275"/>
            <a:ext cx="2352675" cy="676275"/>
          </a:xfrm>
        </p:spPr>
        <p:txBody>
          <a:bodyPr/>
          <a:lstStyle/>
          <a:p>
            <a:pPr marL="0" indent="0">
              <a:buNone/>
            </a:pPr>
            <a:r>
              <a:rPr lang="zh-CN" altLang="zh-CN">
                <a:ea typeface="宋体" panose="02010600030101010101" pitchFamily="2" charset="-122"/>
              </a:rPr>
              <a:t>飞机模型</a:t>
            </a:r>
          </a:p>
        </p:txBody>
      </p:sp>
      <p:sp>
        <p:nvSpPr>
          <p:cNvPr id="2" name="矩形 1"/>
          <p:cNvSpPr/>
          <p:nvPr/>
        </p:nvSpPr>
        <p:spPr>
          <a:xfrm>
            <a:off x="3622245" y="51540"/>
            <a:ext cx="2954655" cy="461665"/>
          </a:xfrm>
          <a:prstGeom prst="rect">
            <a:avLst/>
          </a:prstGeom>
        </p:spPr>
        <p:txBody>
          <a:bodyPr wrap="none">
            <a:spAutoFit/>
          </a:bodyPr>
          <a:lstStyle/>
          <a:p>
            <a:r>
              <a:rPr lang="zh-CN" altLang="en-US" sz="2400" dirty="0"/>
              <a:t>那些我们</a:t>
            </a:r>
            <a:r>
              <a:rPr lang="zh-CN" altLang="zh-CN" sz="2400" dirty="0"/>
              <a:t>熟悉的模型</a:t>
            </a:r>
          </a:p>
        </p:txBody>
      </p:sp>
    </p:spTree>
    <p:extLst>
      <p:ext uri="{BB962C8B-B14F-4D97-AF65-F5344CB8AC3E}">
        <p14:creationId xmlns:p14="http://schemas.microsoft.com/office/powerpoint/2010/main" val="3177195836"/>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页脚占位符 1"/>
          <p:cNvSpPr>
            <a:spLocks noGrp="1"/>
          </p:cNvSpPr>
          <p:nvPr>
            <p:ph type="ftr" sz="quarter" idx="4294967295"/>
          </p:nvPr>
        </p:nvSpPr>
        <p:spPr/>
        <p:txBody>
          <a:bodyPr/>
          <a:lstStyle/>
          <a:p>
            <a:r>
              <a:rPr lang="zh-CN" altLang="zh-CN" dirty="0"/>
              <a:t>像经济学家一样思考</a:t>
            </a:r>
          </a:p>
        </p:txBody>
      </p:sp>
      <p:sp>
        <p:nvSpPr>
          <p:cNvPr id="9" name="灯片编号占位符 2"/>
          <p:cNvSpPr>
            <a:spLocks noGrp="1"/>
          </p:cNvSpPr>
          <p:nvPr>
            <p:ph type="sldNum" sz="quarter" idx="4294967295"/>
          </p:nvPr>
        </p:nvSpPr>
        <p:spPr/>
        <p:txBody>
          <a:bodyPr/>
          <a:lstStyle/>
          <a:p>
            <a:fld id="{B0DB18BA-21CE-42D8-9322-D34CE6D576A3}" type="slidenum">
              <a:rPr lang="zh-CN" altLang="zh-CN"/>
              <a:pPr/>
              <a:t>18</a:t>
            </a:fld>
            <a:endParaRPr lang="en-US" altLang="zh-CN"/>
          </a:p>
        </p:txBody>
      </p:sp>
      <p:sp>
        <p:nvSpPr>
          <p:cNvPr id="15362" name="Rectangle 2"/>
          <p:cNvSpPr>
            <a:spLocks noGrp="1" noChangeArrowheads="1"/>
          </p:cNvSpPr>
          <p:nvPr>
            <p:ph type="title" idx="4294967295"/>
          </p:nvPr>
        </p:nvSpPr>
        <p:spPr/>
        <p:txBody>
          <a:bodyPr/>
          <a:lstStyle/>
          <a:p>
            <a:endParaRPr lang="zh-CN" altLang="zh-CN" sz="2700" dirty="0">
              <a:ea typeface="宋体" panose="02010600030101010101" pitchFamily="2" charset="-122"/>
            </a:endParaRPr>
          </a:p>
        </p:txBody>
      </p:sp>
      <p:sp>
        <p:nvSpPr>
          <p:cNvPr id="15363" name="Rectangle 3"/>
          <p:cNvSpPr>
            <a:spLocks noGrp="1" noChangeArrowheads="1"/>
          </p:cNvSpPr>
          <p:nvPr>
            <p:ph type="body" idx="4294967295"/>
          </p:nvPr>
        </p:nvSpPr>
        <p:spPr>
          <a:xfrm>
            <a:off x="1722835" y="1163241"/>
            <a:ext cx="3142059" cy="1169194"/>
          </a:xfrm>
        </p:spPr>
        <p:txBody>
          <a:bodyPr/>
          <a:lstStyle/>
          <a:p>
            <a:pPr marL="0" indent="0">
              <a:buNone/>
            </a:pPr>
            <a:r>
              <a:rPr lang="zh-CN" altLang="zh-CN" dirty="0">
                <a:ea typeface="宋体" panose="02010600030101010101" pitchFamily="2" charset="-122"/>
              </a:rPr>
              <a:t>牙医办公室的牙齿模型</a:t>
            </a:r>
          </a:p>
        </p:txBody>
      </p:sp>
      <p:pic>
        <p:nvPicPr>
          <p:cNvPr id="15364" name="Picture 4" descr="brxbxp56289 model teeth + toothbrush"/>
          <p:cNvPicPr>
            <a:picLocks noChangeAspect="1" noChangeArrowheads="1"/>
          </p:cNvPicPr>
          <p:nvPr/>
        </p:nvPicPr>
        <p:blipFill>
          <a:blip r:embed="rId2">
            <a:extLst>
              <a:ext uri="{28A0092B-C50C-407E-A947-70E740481C1C}">
                <a14:useLocalDpi xmlns:a14="http://schemas.microsoft.com/office/drawing/2010/main" val="0"/>
              </a:ext>
            </a:extLst>
          </a:blip>
          <a:srcRect b="21513"/>
          <a:stretch>
            <a:fillRect/>
          </a:stretch>
        </p:blipFill>
        <p:spPr bwMode="auto">
          <a:xfrm>
            <a:off x="3956447" y="1810941"/>
            <a:ext cx="3271838" cy="191809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15365" name="Group 5"/>
          <p:cNvGrpSpPr>
            <a:grpSpLocks/>
          </p:cNvGrpSpPr>
          <p:nvPr/>
        </p:nvGrpSpPr>
        <p:grpSpPr bwMode="auto">
          <a:xfrm>
            <a:off x="5855494" y="1272779"/>
            <a:ext cx="1595438" cy="713184"/>
            <a:chOff x="0" y="0"/>
            <a:chExt cx="1340" cy="599"/>
          </a:xfrm>
        </p:grpSpPr>
        <p:sp>
          <p:nvSpPr>
            <p:cNvPr id="15366" name="AutoShape 6"/>
            <p:cNvSpPr>
              <a:spLocks noChangeArrowheads="1"/>
            </p:cNvSpPr>
            <p:nvPr/>
          </p:nvSpPr>
          <p:spPr bwMode="auto">
            <a:xfrm>
              <a:off x="0" y="0"/>
              <a:ext cx="1340" cy="599"/>
            </a:xfrm>
            <a:prstGeom prst="wedgeRoundRectCallout">
              <a:avLst>
                <a:gd name="adj1" fmla="val -54329"/>
                <a:gd name="adj2" fmla="val 106259"/>
                <a:gd name="adj3" fmla="val 16667"/>
              </a:avLst>
            </a:prstGeom>
            <a:solidFill>
              <a:srgbClr val="FFFFCC"/>
            </a:solidFill>
            <a:ln w="9525">
              <a:solidFill>
                <a:srgbClr val="CC0000"/>
              </a:solidFill>
              <a:miter lim="800000"/>
              <a:headEnd/>
              <a:tailEnd/>
            </a:ln>
            <a:effectLst>
              <a:outerShdw dist="71842" dir="2700000" algn="ctr" rotWithShape="0">
                <a:schemeClr val="bg2"/>
              </a:outerShdw>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endParaRPr lang="zh-CN" altLang="zh-CN">
                <a:ea typeface="宋体" panose="02010600030101010101" pitchFamily="2" charset="-122"/>
              </a:endParaRPr>
            </a:p>
          </p:txBody>
        </p:sp>
        <p:sp>
          <p:nvSpPr>
            <p:cNvPr id="15367" name="Text Box 7"/>
            <p:cNvSpPr txBox="1">
              <a:spLocks noChangeArrowheads="1"/>
            </p:cNvSpPr>
            <p:nvPr/>
          </p:nvSpPr>
          <p:spPr bwMode="auto">
            <a:xfrm>
              <a:off x="14" y="32"/>
              <a:ext cx="1287"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1875">
                  <a:solidFill>
                    <a:srgbClr val="A50021"/>
                  </a:solidFill>
                  <a:latin typeface="Comic Sans MS" panose="030F0702030302020204" pitchFamily="66" charset="0"/>
                </a:rPr>
                <a:t>不要忘了刷牙!</a:t>
              </a:r>
            </a:p>
          </p:txBody>
        </p:sp>
      </p:grpSp>
      <p:sp>
        <p:nvSpPr>
          <p:cNvPr id="2" name="矩形 1"/>
          <p:cNvSpPr/>
          <p:nvPr/>
        </p:nvSpPr>
        <p:spPr>
          <a:xfrm>
            <a:off x="3419904" y="35365"/>
            <a:ext cx="2954655" cy="461665"/>
          </a:xfrm>
          <a:prstGeom prst="rect">
            <a:avLst/>
          </a:prstGeom>
        </p:spPr>
        <p:txBody>
          <a:bodyPr wrap="none">
            <a:spAutoFit/>
          </a:bodyPr>
          <a:lstStyle/>
          <a:p>
            <a:r>
              <a:rPr lang="zh-CN" altLang="en-US" sz="2400" dirty="0"/>
              <a:t>那些我们</a:t>
            </a:r>
            <a:r>
              <a:rPr lang="zh-CN" altLang="zh-CN" sz="2400" dirty="0"/>
              <a:t>熟悉的模型</a:t>
            </a:r>
          </a:p>
        </p:txBody>
      </p:sp>
    </p:spTree>
    <p:extLst>
      <p:ext uri="{BB962C8B-B14F-4D97-AF65-F5344CB8AC3E}">
        <p14:creationId xmlns:p14="http://schemas.microsoft.com/office/powerpoint/2010/main" val="64775854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5365"/>
                                        </p:tgtEl>
                                        <p:attrNameLst>
                                          <p:attrName>style.visibility</p:attrName>
                                        </p:attrNameLst>
                                      </p:cBhvr>
                                      <p:to>
                                        <p:strVal val="visible"/>
                                      </p:to>
                                    </p:set>
                                    <p:animEffect transition="in" filter="fade">
                                      <p:cBhvr>
                                        <p:cTn id="7" dur="500"/>
                                        <p:tgtEl>
                                          <p:spTgt spid="15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p:cNvSpPr>
            <a:spLocks noGrp="1"/>
          </p:cNvSpPr>
          <p:nvPr>
            <p:ph type="ftr" sz="quarter" idx="4294967295"/>
          </p:nvPr>
        </p:nvSpPr>
        <p:spPr/>
        <p:txBody>
          <a:bodyPr/>
          <a:lstStyle/>
          <a:p>
            <a:endParaRPr lang="zh-CN" altLang="zh-CN" dirty="0"/>
          </a:p>
        </p:txBody>
      </p:sp>
      <p:sp>
        <p:nvSpPr>
          <p:cNvPr id="5" name="灯片编号占位符 2"/>
          <p:cNvSpPr>
            <a:spLocks noGrp="1"/>
          </p:cNvSpPr>
          <p:nvPr>
            <p:ph type="sldNum" sz="quarter" idx="4294967295"/>
          </p:nvPr>
        </p:nvSpPr>
        <p:spPr/>
        <p:txBody>
          <a:bodyPr/>
          <a:lstStyle/>
          <a:p>
            <a:fld id="{336333EB-822B-4952-842D-3CDA8D7CEF90}" type="slidenum">
              <a:rPr lang="zh-CN" altLang="zh-CN"/>
              <a:pPr/>
              <a:t>19</a:t>
            </a:fld>
            <a:endParaRPr lang="en-US" altLang="zh-CN" dirty="0"/>
          </a:p>
        </p:txBody>
      </p:sp>
      <p:sp>
        <p:nvSpPr>
          <p:cNvPr id="16386" name="Rectangle 2"/>
          <p:cNvSpPr>
            <a:spLocks noGrp="1" noChangeArrowheads="1"/>
          </p:cNvSpPr>
          <p:nvPr>
            <p:ph type="title" idx="4294967295"/>
          </p:nvPr>
        </p:nvSpPr>
        <p:spPr>
          <a:xfrm>
            <a:off x="1464469" y="123546"/>
            <a:ext cx="6193631" cy="685800"/>
          </a:xfrm>
        </p:spPr>
        <p:txBody>
          <a:bodyPr/>
          <a:lstStyle/>
          <a:p>
            <a:pPr>
              <a:tabLst>
                <a:tab pos="3086100" algn="ctr"/>
              </a:tabLst>
            </a:pPr>
            <a:r>
              <a:rPr lang="zh-CN" altLang="zh-CN" sz="2400" dirty="0">
                <a:ea typeface="宋体" panose="02010600030101010101" pitchFamily="2" charset="-122"/>
              </a:rPr>
              <a:t>我们的第一个模型：循环流量图</a:t>
            </a:r>
          </a:p>
        </p:txBody>
      </p:sp>
      <p:sp>
        <p:nvSpPr>
          <p:cNvPr id="16387" name="Rectangle 3"/>
          <p:cNvSpPr>
            <a:spLocks noGrp="1" noChangeArrowheads="1"/>
          </p:cNvSpPr>
          <p:nvPr>
            <p:ph type="body" idx="4294967295"/>
          </p:nvPr>
        </p:nvSpPr>
        <p:spPr>
          <a:xfrm>
            <a:off x="1485900" y="977504"/>
            <a:ext cx="6172200" cy="3777853"/>
          </a:xfrm>
        </p:spPr>
        <p:txBody>
          <a:bodyPr/>
          <a:lstStyle/>
          <a:p>
            <a:r>
              <a:rPr lang="zh-CN" altLang="zh-CN" sz="2400" dirty="0">
                <a:ea typeface="宋体" panose="02010600030101010101" pitchFamily="2" charset="-122"/>
              </a:rPr>
              <a:t>循环流量图：一个说明货币如何通过市场在家庭与企业之间流动的直观经济模型</a:t>
            </a:r>
          </a:p>
          <a:p>
            <a:r>
              <a:rPr lang="zh-CN" altLang="zh-CN" sz="2400" dirty="0">
                <a:ea typeface="宋体" panose="02010600030101010101" pitchFamily="2" charset="-122"/>
              </a:rPr>
              <a:t>两类主体：</a:t>
            </a:r>
          </a:p>
          <a:p>
            <a:pPr lvl="1"/>
            <a:r>
              <a:rPr lang="zh-CN" altLang="zh-CN" sz="2400" dirty="0">
                <a:ea typeface="宋体" panose="02010600030101010101" pitchFamily="2" charset="-122"/>
              </a:rPr>
              <a:t>家庭</a:t>
            </a:r>
          </a:p>
          <a:p>
            <a:pPr lvl="1"/>
            <a:r>
              <a:rPr lang="zh-CN" altLang="zh-CN" sz="2400" dirty="0">
                <a:ea typeface="宋体" panose="02010600030101010101" pitchFamily="2" charset="-122"/>
              </a:rPr>
              <a:t>企业</a:t>
            </a:r>
          </a:p>
          <a:p>
            <a:r>
              <a:rPr lang="zh-CN" altLang="zh-CN" sz="2400" dirty="0">
                <a:ea typeface="宋体" panose="02010600030101010101" pitchFamily="2" charset="-122"/>
              </a:rPr>
              <a:t>两个市场：</a:t>
            </a:r>
          </a:p>
          <a:p>
            <a:pPr lvl="1"/>
            <a:r>
              <a:rPr lang="zh-CN" altLang="zh-CN" sz="2400" dirty="0">
                <a:ea typeface="宋体" panose="02010600030101010101" pitchFamily="2" charset="-122"/>
              </a:rPr>
              <a:t>物品与劳务市场</a:t>
            </a:r>
          </a:p>
          <a:p>
            <a:pPr lvl="1"/>
            <a:r>
              <a:rPr lang="zh-CN" altLang="zh-CN" sz="2400" dirty="0">
                <a:ea typeface="宋体" panose="02010600030101010101" pitchFamily="2" charset="-122"/>
              </a:rPr>
              <a:t>生产要素市场</a:t>
            </a:r>
          </a:p>
        </p:txBody>
      </p:sp>
    </p:spTree>
    <p:extLst>
      <p:ext uri="{BB962C8B-B14F-4D97-AF65-F5344CB8AC3E}">
        <p14:creationId xmlns:p14="http://schemas.microsoft.com/office/powerpoint/2010/main" val="2903923585"/>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灯片编号占位符 1"/>
          <p:cNvSpPr txBox="1">
            <a:spLocks noGrp="1" noChangeArrowheads="1"/>
          </p:cNvSpPr>
          <p:nvPr>
            <p:ph type="sldNum" sz="quarter" idx="4"/>
          </p:nvPr>
        </p:nvSpPr>
        <p:spPr bwMode="auto">
          <a:xfrm>
            <a:off x="7015163" y="4818063"/>
            <a:ext cx="2133600" cy="2746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00951E27-F12E-47AB-A2E5-D186208D1EB3}" type="slidenum">
              <a:rPr kumimoji="0" lang="zh-CN" altLang="en-US" sz="1800" b="0" i="0" u="none" strike="noStrike" kern="1200" cap="none" spc="0" normalizeH="0" baseline="0" noProof="1" smtClean="0">
                <a:ln>
                  <a:noFill/>
                </a:ln>
                <a:solidFill>
                  <a:schemeClr val="bg1"/>
                </a:solidFill>
                <a:effectLst/>
                <a:uLnTx/>
                <a:uFillTx/>
                <a:latin typeface="Times New Roman" panose="02020603050405020304" pitchFamily="18" charset="0"/>
                <a:ea typeface="+mn-ea"/>
                <a:cs typeface="+mn-cs"/>
              </a:rPr>
              <a:t>2</a:t>
            </a:fld>
            <a:endParaRPr kumimoji="0" lang="zh-CN" altLang="en-US" sz="1800" b="0" i="0" u="none" strike="noStrike" kern="1200" cap="none" spc="0" normalizeH="0" baseline="0" noProof="1">
              <a:ln>
                <a:noFill/>
              </a:ln>
              <a:solidFill>
                <a:schemeClr val="bg1"/>
              </a:solidFill>
              <a:effectLst/>
              <a:uLnTx/>
              <a:uFillTx/>
              <a:latin typeface="Times New Roman" panose="02020603050405020304" pitchFamily="18" charset="0"/>
              <a:ea typeface="+mn-ea"/>
              <a:cs typeface="+mn-cs"/>
            </a:endParaRPr>
          </a:p>
        </p:txBody>
      </p:sp>
      <p:cxnSp>
        <p:nvCxnSpPr>
          <p:cNvPr id="3" name="直接连接符 2"/>
          <p:cNvCxnSpPr/>
          <p:nvPr/>
        </p:nvCxnSpPr>
        <p:spPr>
          <a:xfrm flipH="1">
            <a:off x="2843213" y="566738"/>
            <a:ext cx="2005013" cy="4111625"/>
          </a:xfrm>
          <a:prstGeom prst="line">
            <a:avLst/>
          </a:prstGeom>
          <a:ln>
            <a:solidFill>
              <a:srgbClr val="0065B0"/>
            </a:solidFill>
          </a:ln>
        </p:spPr>
        <p:style>
          <a:lnRef idx="1">
            <a:schemeClr val="accent1"/>
          </a:lnRef>
          <a:fillRef idx="0">
            <a:schemeClr val="accent1"/>
          </a:fillRef>
          <a:effectRef idx="0">
            <a:schemeClr val="accent1"/>
          </a:effectRef>
          <a:fontRef idx="minor">
            <a:schemeClr val="tx1"/>
          </a:fontRef>
        </p:style>
      </p:cxnSp>
      <p:sp>
        <p:nvSpPr>
          <p:cNvPr id="4" name="菱形 3"/>
          <p:cNvSpPr/>
          <p:nvPr/>
        </p:nvSpPr>
        <p:spPr>
          <a:xfrm rot="1811236">
            <a:off x="4468813" y="809625"/>
            <a:ext cx="344488" cy="293688"/>
          </a:xfrm>
          <a:prstGeom prst="diamond">
            <a:avLst/>
          </a:prstGeom>
          <a:solidFill>
            <a:srgbClr val="0065B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5" name="矩形 4"/>
          <p:cNvSpPr/>
          <p:nvPr/>
        </p:nvSpPr>
        <p:spPr>
          <a:xfrm>
            <a:off x="5085080" y="719455"/>
            <a:ext cx="3888105" cy="954107"/>
          </a:xfrm>
          <a:prstGeom prst="rect">
            <a:avLst/>
          </a:prstGeom>
          <a:noFill/>
          <a:ln w="9525">
            <a:noFill/>
          </a:ln>
        </p:spPr>
        <p:txBody>
          <a:bodyPr wrap="square">
            <a:spAutoFit/>
          </a:bodyPr>
          <a:lstStyle/>
          <a:p>
            <a:pPr eaLnBrk="1" hangingPunct="1"/>
            <a:r>
              <a:rPr lang="zh-CN" altLang="en-US" sz="2800" dirty="0">
                <a:solidFill>
                  <a:srgbClr val="0065B0"/>
                </a:solidFill>
                <a:latin typeface="华文新魏" panose="02010800040101010101" pitchFamily="2" charset="-122"/>
                <a:ea typeface="华文新魏" panose="02010800040101010101" pitchFamily="2" charset="-122"/>
                <a:sym typeface="Arial" panose="020B0604020202020204" pitchFamily="34" charset="0"/>
              </a:rPr>
              <a:t>一作为科学家的经济学家</a:t>
            </a:r>
          </a:p>
        </p:txBody>
      </p:sp>
      <p:sp>
        <p:nvSpPr>
          <p:cNvPr id="7" name="菱形 6"/>
          <p:cNvSpPr/>
          <p:nvPr/>
        </p:nvSpPr>
        <p:spPr>
          <a:xfrm rot="1811236">
            <a:off x="4111625" y="1585913"/>
            <a:ext cx="344488" cy="292100"/>
          </a:xfrm>
          <a:prstGeom prst="diamond">
            <a:avLst/>
          </a:prstGeom>
          <a:solidFill>
            <a:srgbClr val="0065B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9" name="菱形 8"/>
          <p:cNvSpPr/>
          <p:nvPr/>
        </p:nvSpPr>
        <p:spPr>
          <a:xfrm rot="1657671">
            <a:off x="3717925" y="2389188"/>
            <a:ext cx="344488" cy="293688"/>
          </a:xfrm>
          <a:prstGeom prst="diamond">
            <a:avLst/>
          </a:prstGeom>
          <a:solidFill>
            <a:srgbClr val="0065B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0" name="矩形 9"/>
          <p:cNvSpPr/>
          <p:nvPr/>
        </p:nvSpPr>
        <p:spPr>
          <a:xfrm>
            <a:off x="4595813" y="1672590"/>
            <a:ext cx="3554412" cy="954107"/>
          </a:xfrm>
          <a:prstGeom prst="rect">
            <a:avLst/>
          </a:prstGeom>
          <a:noFill/>
          <a:ln w="9525">
            <a:noFill/>
          </a:ln>
        </p:spPr>
        <p:txBody>
          <a:bodyPr>
            <a:spAutoFit/>
          </a:bodyPr>
          <a:lstStyle/>
          <a:p>
            <a:pPr eaLnBrk="1" hangingPunct="1"/>
            <a:r>
              <a:rPr lang="zh-CN" altLang="en-US" sz="2800" dirty="0">
                <a:solidFill>
                  <a:srgbClr val="0065B0"/>
                </a:solidFill>
                <a:latin typeface="华文新魏" panose="02010800040101010101" pitchFamily="2" charset="-122"/>
                <a:ea typeface="华文新魏" panose="02010800040101010101" pitchFamily="2" charset="-122"/>
                <a:sym typeface="Arial" panose="020B0604020202020204" pitchFamily="34" charset="0"/>
              </a:rPr>
              <a:t>二、作为政策顾问的经济学家</a:t>
            </a:r>
          </a:p>
        </p:txBody>
      </p:sp>
      <p:sp>
        <p:nvSpPr>
          <p:cNvPr id="11" name="菱形 10"/>
          <p:cNvSpPr/>
          <p:nvPr/>
        </p:nvSpPr>
        <p:spPr>
          <a:xfrm rot="1515338">
            <a:off x="3286125" y="3240088"/>
            <a:ext cx="344488" cy="293688"/>
          </a:xfrm>
          <a:prstGeom prst="diamond">
            <a:avLst/>
          </a:prstGeom>
          <a:solidFill>
            <a:srgbClr val="0065B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2" name="矩形 11"/>
          <p:cNvSpPr/>
          <p:nvPr/>
        </p:nvSpPr>
        <p:spPr>
          <a:xfrm>
            <a:off x="3909378" y="2625408"/>
            <a:ext cx="3735387" cy="954107"/>
          </a:xfrm>
          <a:prstGeom prst="rect">
            <a:avLst/>
          </a:prstGeom>
          <a:noFill/>
          <a:ln w="9525">
            <a:noFill/>
          </a:ln>
        </p:spPr>
        <p:txBody>
          <a:bodyPr>
            <a:spAutoFit/>
          </a:bodyPr>
          <a:lstStyle/>
          <a:p>
            <a:pPr eaLnBrk="1" hangingPunct="1"/>
            <a:r>
              <a:rPr lang="zh-CN" altLang="en-US" sz="2800" dirty="0">
                <a:solidFill>
                  <a:srgbClr val="0065B0"/>
                </a:solidFill>
                <a:latin typeface="华文新魏" panose="02010800040101010101" pitchFamily="2" charset="-122"/>
                <a:ea typeface="华文新魏" panose="02010800040101010101" pitchFamily="2" charset="-122"/>
                <a:sym typeface="Arial" panose="020B0604020202020204" pitchFamily="34" charset="0"/>
              </a:rPr>
              <a:t>三、为什么经济学家常常</a:t>
            </a:r>
            <a:r>
              <a:rPr lang="zh-CN" altLang="en-US" sz="2800">
                <a:solidFill>
                  <a:srgbClr val="0065B0"/>
                </a:solidFill>
                <a:latin typeface="华文新魏" panose="02010800040101010101" pitchFamily="2" charset="-122"/>
                <a:ea typeface="华文新魏" panose="02010800040101010101" pitchFamily="2" charset="-122"/>
                <a:sym typeface="Arial" panose="020B0604020202020204" pitchFamily="34" charset="0"/>
              </a:rPr>
              <a:t>会存在分歧</a:t>
            </a:r>
            <a:endParaRPr lang="zh-CN" altLang="en-US" sz="2800" dirty="0">
              <a:solidFill>
                <a:srgbClr val="0065B0"/>
              </a:solidFill>
              <a:latin typeface="华文新魏" panose="02010800040101010101" pitchFamily="2" charset="-122"/>
              <a:ea typeface="华文新魏" panose="02010800040101010101" pitchFamily="2" charset="-122"/>
              <a:sym typeface="Arial" panose="020B0604020202020204" pitchFamily="34" charset="0"/>
            </a:endParaRPr>
          </a:p>
        </p:txBody>
      </p:sp>
      <p:sp>
        <p:nvSpPr>
          <p:cNvPr id="13" name="菱形 12"/>
          <p:cNvSpPr/>
          <p:nvPr/>
        </p:nvSpPr>
        <p:spPr>
          <a:xfrm rot="1811236">
            <a:off x="2894013" y="4067175"/>
            <a:ext cx="344488" cy="293688"/>
          </a:xfrm>
          <a:prstGeom prst="diamond">
            <a:avLst/>
          </a:prstGeom>
          <a:solidFill>
            <a:srgbClr val="0065B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4" name="矩形 13"/>
          <p:cNvSpPr/>
          <p:nvPr/>
        </p:nvSpPr>
        <p:spPr>
          <a:xfrm>
            <a:off x="3433128" y="3578543"/>
            <a:ext cx="3771900" cy="954107"/>
          </a:xfrm>
          <a:prstGeom prst="rect">
            <a:avLst/>
          </a:prstGeom>
          <a:noFill/>
          <a:ln w="9525">
            <a:noFill/>
          </a:ln>
        </p:spPr>
        <p:txBody>
          <a:bodyPr>
            <a:spAutoFit/>
          </a:bodyPr>
          <a:lstStyle/>
          <a:p>
            <a:pPr eaLnBrk="1" hangingPunct="1"/>
            <a:r>
              <a:rPr lang="zh-CN" altLang="en-US" sz="2800" dirty="0">
                <a:solidFill>
                  <a:srgbClr val="0065B0"/>
                </a:solidFill>
                <a:latin typeface="华文新魏" panose="02010800040101010101" pitchFamily="2" charset="-122"/>
                <a:ea typeface="华文新魏" panose="02010800040101010101" pitchFamily="2" charset="-122"/>
                <a:sym typeface="Arial" panose="020B0604020202020204" pitchFamily="34" charset="0"/>
              </a:rPr>
              <a:t>四、经济学家常用的基础工具简介</a:t>
            </a:r>
          </a:p>
        </p:txBody>
      </p:sp>
      <p:sp>
        <p:nvSpPr>
          <p:cNvPr id="19" name="矩形 18"/>
          <p:cNvSpPr/>
          <p:nvPr/>
        </p:nvSpPr>
        <p:spPr>
          <a:xfrm>
            <a:off x="-2844825" y="-1244673"/>
            <a:ext cx="72008" cy="45719"/>
          </a:xfrm>
          <a:prstGeom prst="rect">
            <a:avLst/>
          </a:prstGeom>
          <a:blipFill dpi="0" rotWithShape="1">
            <a:blip r:embed="rId3"/>
            <a:srcRect/>
            <a:stretch>
              <a:fillRect l="-23000"/>
            </a:stretch>
          </a:blip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5" name="矩形 14"/>
          <p:cNvSpPr/>
          <p:nvPr/>
        </p:nvSpPr>
        <p:spPr>
          <a:xfrm>
            <a:off x="85725" y="585788"/>
            <a:ext cx="4270375" cy="3973513"/>
          </a:xfrm>
          <a:custGeom>
            <a:avLst/>
            <a:gdLst>
              <a:gd name="connsiteX0" fmla="*/ 0 w 4270965"/>
              <a:gd name="connsiteY0" fmla="*/ 0 h 3545268"/>
              <a:gd name="connsiteX1" fmla="*/ 4270965 w 4270965"/>
              <a:gd name="connsiteY1" fmla="*/ 0 h 3545268"/>
              <a:gd name="connsiteX2" fmla="*/ 4270965 w 4270965"/>
              <a:gd name="connsiteY2" fmla="*/ 3545268 h 3545268"/>
              <a:gd name="connsiteX3" fmla="*/ 0 w 4270965"/>
              <a:gd name="connsiteY3" fmla="*/ 3545268 h 3545268"/>
              <a:gd name="connsiteX4" fmla="*/ 0 w 4270965"/>
              <a:gd name="connsiteY4" fmla="*/ 0 h 3545268"/>
              <a:gd name="connsiteX0-1" fmla="*/ 0 w 4270965"/>
              <a:gd name="connsiteY0-2" fmla="*/ 0 h 4002468"/>
              <a:gd name="connsiteX1-3" fmla="*/ 4270965 w 4270965"/>
              <a:gd name="connsiteY1-4" fmla="*/ 0 h 4002468"/>
              <a:gd name="connsiteX2-5" fmla="*/ 2327865 w 4270965"/>
              <a:gd name="connsiteY2-6" fmla="*/ 4002468 h 4002468"/>
              <a:gd name="connsiteX3-7" fmla="*/ 0 w 4270965"/>
              <a:gd name="connsiteY3-8" fmla="*/ 3545268 h 4002468"/>
              <a:gd name="connsiteX4-9" fmla="*/ 0 w 4270965"/>
              <a:gd name="connsiteY4-10" fmla="*/ 0 h 4002468"/>
              <a:gd name="connsiteX0-11" fmla="*/ 0 w 4270965"/>
              <a:gd name="connsiteY0-12" fmla="*/ 0 h 3973893"/>
              <a:gd name="connsiteX1-13" fmla="*/ 4270965 w 4270965"/>
              <a:gd name="connsiteY1-14" fmla="*/ 0 h 3973893"/>
              <a:gd name="connsiteX2-15" fmla="*/ 2251665 w 4270965"/>
              <a:gd name="connsiteY2-16" fmla="*/ 3973893 h 3973893"/>
              <a:gd name="connsiteX3-17" fmla="*/ 0 w 4270965"/>
              <a:gd name="connsiteY3-18" fmla="*/ 3545268 h 3973893"/>
              <a:gd name="connsiteX4-19" fmla="*/ 0 w 4270965"/>
              <a:gd name="connsiteY4-20" fmla="*/ 0 h 39738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270965" h="3973893">
                <a:moveTo>
                  <a:pt x="0" y="0"/>
                </a:moveTo>
                <a:lnTo>
                  <a:pt x="4270965" y="0"/>
                </a:lnTo>
                <a:lnTo>
                  <a:pt x="2251665" y="3973893"/>
                </a:lnTo>
                <a:lnTo>
                  <a:pt x="0" y="3545268"/>
                </a:lnTo>
                <a:lnTo>
                  <a:pt x="0" y="0"/>
                </a:lnTo>
                <a:close/>
              </a:path>
            </a:pathLst>
          </a:custGeom>
          <a:blipFill dpi="0" rotWithShape="1">
            <a:blip r:embed="rId4" cstate="print">
              <a:extLst>
                <a:ext uri="{28A0092B-C50C-407E-A947-70E740481C1C}">
                  <a14:useLocalDpi xmlns:a14="http://schemas.microsoft.com/office/drawing/2010/main" val="0"/>
                </a:ext>
              </a:extLst>
            </a:blip>
            <a:srcRect/>
            <a:stretch>
              <a:fillRect/>
            </a:stretch>
          </a:blip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1" name="等腰三角形 20"/>
          <p:cNvSpPr/>
          <p:nvPr/>
        </p:nvSpPr>
        <p:spPr>
          <a:xfrm>
            <a:off x="6875463" y="484188"/>
            <a:ext cx="2268538" cy="4391025"/>
          </a:xfrm>
          <a:prstGeom prst="triangle">
            <a:avLst>
              <a:gd name="adj" fmla="val 100000"/>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pic>
        <p:nvPicPr>
          <p:cNvPr id="19475" name="图片 22"/>
          <p:cNvPicPr>
            <a:picLocks noChangeAspect="1"/>
          </p:cNvPicPr>
          <p:nvPr/>
        </p:nvPicPr>
        <p:blipFill>
          <a:blip r:embed="rId5"/>
          <a:stretch>
            <a:fillRect/>
          </a:stretch>
        </p:blipFill>
        <p:spPr>
          <a:xfrm>
            <a:off x="7521575" y="3375025"/>
            <a:ext cx="1409700" cy="1409700"/>
          </a:xfrm>
          <a:prstGeom prst="rect">
            <a:avLst/>
          </a:prstGeom>
          <a:noFill/>
          <a:ln w="9525">
            <a:noFill/>
          </a:ln>
        </p:spPr>
      </p:pic>
      <p:sp>
        <p:nvSpPr>
          <p:cNvPr id="17" name="矩形 16"/>
          <p:cNvSpPr/>
          <p:nvPr/>
        </p:nvSpPr>
        <p:spPr>
          <a:xfrm>
            <a:off x="2953071" y="19570"/>
            <a:ext cx="2930525" cy="498475"/>
          </a:xfrm>
          <a:prstGeom prst="rect">
            <a:avLst/>
          </a:prstGeom>
          <a:noFill/>
        </p:spPr>
        <p:txBody>
          <a:bodyPr>
            <a:sp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2400" b="1" i="0" u="none" strike="noStrike" kern="0" cap="none" spc="30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ea"/>
              </a:rPr>
              <a:t>本讲内容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750" fill="hold"/>
                                        <p:tgtEl>
                                          <p:spTgt spid="4"/>
                                        </p:tgtEl>
                                        <p:attrNameLst>
                                          <p:attrName>ppt_x</p:attrName>
                                        </p:attrNameLst>
                                      </p:cBhvr>
                                      <p:tavLst>
                                        <p:tav tm="0">
                                          <p:val>
                                            <p:strVal val="#ppt_x"/>
                                          </p:val>
                                        </p:tav>
                                        <p:tav tm="100000">
                                          <p:val>
                                            <p:strVal val="#ppt_x"/>
                                          </p:val>
                                        </p:tav>
                                      </p:tavLst>
                                    </p:anim>
                                    <p:anim calcmode="lin" valueType="num">
                                      <p:cBhvr>
                                        <p:cTn id="8" dur="7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750" fill="hold"/>
                                        <p:tgtEl>
                                          <p:spTgt spid="7"/>
                                        </p:tgtEl>
                                        <p:attrNameLst>
                                          <p:attrName>ppt_x</p:attrName>
                                        </p:attrNameLst>
                                      </p:cBhvr>
                                      <p:tavLst>
                                        <p:tav tm="0">
                                          <p:val>
                                            <p:strVal val="#ppt_x"/>
                                          </p:val>
                                        </p:tav>
                                        <p:tav tm="100000">
                                          <p:val>
                                            <p:strVal val="#ppt_x"/>
                                          </p:val>
                                        </p:tav>
                                      </p:tavLst>
                                    </p:anim>
                                    <p:anim calcmode="lin" valueType="num">
                                      <p:cBhvr>
                                        <p:cTn id="16" dur="75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750" fill="hold"/>
                                        <p:tgtEl>
                                          <p:spTgt spid="9"/>
                                        </p:tgtEl>
                                        <p:attrNameLst>
                                          <p:attrName>ppt_x</p:attrName>
                                        </p:attrNameLst>
                                      </p:cBhvr>
                                      <p:tavLst>
                                        <p:tav tm="0">
                                          <p:val>
                                            <p:strVal val="#ppt_x"/>
                                          </p:val>
                                        </p:tav>
                                        <p:tav tm="100000">
                                          <p:val>
                                            <p:strVal val="#ppt_x"/>
                                          </p:val>
                                        </p:tav>
                                      </p:tavLst>
                                    </p:anim>
                                    <p:anim calcmode="lin" valueType="num">
                                      <p:cBhvr>
                                        <p:cTn id="20" dur="75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750" fill="hold"/>
                                        <p:tgtEl>
                                          <p:spTgt spid="10"/>
                                        </p:tgtEl>
                                        <p:attrNameLst>
                                          <p:attrName>ppt_x</p:attrName>
                                        </p:attrNameLst>
                                      </p:cBhvr>
                                      <p:tavLst>
                                        <p:tav tm="0">
                                          <p:val>
                                            <p:strVal val="#ppt_x"/>
                                          </p:val>
                                        </p:tav>
                                        <p:tav tm="100000">
                                          <p:val>
                                            <p:strVal val="#ppt_x"/>
                                          </p:val>
                                        </p:tav>
                                      </p:tavLst>
                                    </p:anim>
                                    <p:anim calcmode="lin" valueType="num">
                                      <p:cBhvr>
                                        <p:cTn id="24" dur="75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750" fill="hold"/>
                                        <p:tgtEl>
                                          <p:spTgt spid="11"/>
                                        </p:tgtEl>
                                        <p:attrNameLst>
                                          <p:attrName>ppt_x</p:attrName>
                                        </p:attrNameLst>
                                      </p:cBhvr>
                                      <p:tavLst>
                                        <p:tav tm="0">
                                          <p:val>
                                            <p:strVal val="#ppt_x"/>
                                          </p:val>
                                        </p:tav>
                                        <p:tav tm="100000">
                                          <p:val>
                                            <p:strVal val="#ppt_x"/>
                                          </p:val>
                                        </p:tav>
                                      </p:tavLst>
                                    </p:anim>
                                    <p:anim calcmode="lin" valueType="num">
                                      <p:cBhvr>
                                        <p:cTn id="28" dur="7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750" fill="hold"/>
                                        <p:tgtEl>
                                          <p:spTgt spid="12"/>
                                        </p:tgtEl>
                                        <p:attrNameLst>
                                          <p:attrName>ppt_x</p:attrName>
                                        </p:attrNameLst>
                                      </p:cBhvr>
                                      <p:tavLst>
                                        <p:tav tm="0">
                                          <p:val>
                                            <p:strVal val="#ppt_x"/>
                                          </p:val>
                                        </p:tav>
                                        <p:tav tm="100000">
                                          <p:val>
                                            <p:strVal val="#ppt_x"/>
                                          </p:val>
                                        </p:tav>
                                      </p:tavLst>
                                    </p:anim>
                                    <p:anim calcmode="lin" valueType="num">
                                      <p:cBhvr>
                                        <p:cTn id="32" dur="75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750" fill="hold"/>
                                        <p:tgtEl>
                                          <p:spTgt spid="13"/>
                                        </p:tgtEl>
                                        <p:attrNameLst>
                                          <p:attrName>ppt_x</p:attrName>
                                        </p:attrNameLst>
                                      </p:cBhvr>
                                      <p:tavLst>
                                        <p:tav tm="0">
                                          <p:val>
                                            <p:strVal val="#ppt_x"/>
                                          </p:val>
                                        </p:tav>
                                        <p:tav tm="100000">
                                          <p:val>
                                            <p:strVal val="#ppt_x"/>
                                          </p:val>
                                        </p:tav>
                                      </p:tavLst>
                                    </p:anim>
                                    <p:anim calcmode="lin" valueType="num">
                                      <p:cBhvr>
                                        <p:cTn id="36" dur="75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750" fill="hold"/>
                                        <p:tgtEl>
                                          <p:spTgt spid="14"/>
                                        </p:tgtEl>
                                        <p:attrNameLst>
                                          <p:attrName>ppt_x</p:attrName>
                                        </p:attrNameLst>
                                      </p:cBhvr>
                                      <p:tavLst>
                                        <p:tav tm="0">
                                          <p:val>
                                            <p:strVal val="#ppt_x"/>
                                          </p:val>
                                        </p:tav>
                                        <p:tav tm="100000">
                                          <p:val>
                                            <p:strVal val="#ppt_x"/>
                                          </p:val>
                                        </p:tav>
                                      </p:tavLst>
                                    </p:anim>
                                    <p:anim calcmode="lin" valueType="num">
                                      <p:cBhvr>
                                        <p:cTn id="40" dur="75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9" grpId="0" animBg="1"/>
      <p:bldP spid="10" grpId="0"/>
      <p:bldP spid="11" grpId="0" animBg="1"/>
      <p:bldP spid="12" grpId="0"/>
      <p:bldP spid="13" grpId="0" animBg="1"/>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p:cNvSpPr>
            <a:spLocks noGrp="1"/>
          </p:cNvSpPr>
          <p:nvPr>
            <p:ph type="ftr" sz="quarter" idx="4294967295"/>
          </p:nvPr>
        </p:nvSpPr>
        <p:spPr/>
        <p:txBody>
          <a:bodyPr/>
          <a:lstStyle/>
          <a:p>
            <a:endParaRPr lang="zh-CN" altLang="zh-CN" dirty="0"/>
          </a:p>
        </p:txBody>
      </p:sp>
      <p:sp>
        <p:nvSpPr>
          <p:cNvPr id="5" name="灯片编号占位符 2"/>
          <p:cNvSpPr>
            <a:spLocks noGrp="1"/>
          </p:cNvSpPr>
          <p:nvPr>
            <p:ph type="sldNum" sz="quarter" idx="4294967295"/>
          </p:nvPr>
        </p:nvSpPr>
        <p:spPr/>
        <p:txBody>
          <a:bodyPr/>
          <a:lstStyle/>
          <a:p>
            <a:fld id="{4EFE2DAC-2740-4134-AB78-35533F27C482}" type="slidenum">
              <a:rPr lang="zh-CN" altLang="zh-CN"/>
              <a:pPr/>
              <a:t>20</a:t>
            </a:fld>
            <a:endParaRPr lang="en-US" altLang="zh-CN"/>
          </a:p>
        </p:txBody>
      </p:sp>
      <p:sp>
        <p:nvSpPr>
          <p:cNvPr id="17410" name="Rectangle 2"/>
          <p:cNvSpPr>
            <a:spLocks noGrp="1" noChangeArrowheads="1"/>
          </p:cNvSpPr>
          <p:nvPr>
            <p:ph type="title" idx="4294967295"/>
          </p:nvPr>
        </p:nvSpPr>
        <p:spPr/>
        <p:txBody>
          <a:bodyPr/>
          <a:lstStyle/>
          <a:p>
            <a:endParaRPr lang="zh-CN" altLang="zh-CN" sz="2700" dirty="0">
              <a:ea typeface="宋体" panose="02010600030101010101" pitchFamily="2" charset="-122"/>
            </a:endParaRPr>
          </a:p>
        </p:txBody>
      </p:sp>
      <p:sp>
        <p:nvSpPr>
          <p:cNvPr id="17411" name="Rectangle 3"/>
          <p:cNvSpPr>
            <a:spLocks noGrp="1" noChangeArrowheads="1"/>
          </p:cNvSpPr>
          <p:nvPr>
            <p:ph type="body" idx="4294967295"/>
          </p:nvPr>
        </p:nvSpPr>
        <p:spPr>
          <a:xfrm>
            <a:off x="1485901" y="794147"/>
            <a:ext cx="6042422" cy="3848100"/>
          </a:xfrm>
        </p:spPr>
        <p:txBody>
          <a:bodyPr/>
          <a:lstStyle/>
          <a:p>
            <a:r>
              <a:rPr lang="zh-CN" altLang="zh-CN" sz="2400" b="1" dirty="0">
                <a:solidFill>
                  <a:srgbClr val="CC3300"/>
                </a:solidFill>
                <a:ea typeface="宋体" panose="02010600030101010101" pitchFamily="2" charset="-122"/>
              </a:rPr>
              <a:t>生产要素：</a:t>
            </a:r>
            <a:r>
              <a:rPr lang="zh-CN" altLang="zh-CN" sz="2400" b="1" dirty="0">
                <a:ea typeface="宋体" panose="02010600030101010101" pitchFamily="2" charset="-122"/>
              </a:rPr>
              <a:t>经济体用来生产物品与劳务</a:t>
            </a:r>
            <a:r>
              <a:rPr lang="zh-CN" altLang="zh-CN" sz="2400" b="1">
                <a:ea typeface="宋体" panose="02010600030101010101" pitchFamily="2" charset="-122"/>
              </a:rPr>
              <a:t>的资源</a:t>
            </a:r>
            <a:r>
              <a:rPr lang="zh-CN" altLang="en-US" sz="2400" b="1">
                <a:ea typeface="宋体" panose="02010600030101010101" pitchFamily="2" charset="-122"/>
              </a:rPr>
              <a:t>，</a:t>
            </a:r>
            <a:r>
              <a:rPr lang="zh-CN" altLang="zh-CN" sz="2400" b="1">
                <a:ea typeface="宋体" panose="02010600030101010101" pitchFamily="2" charset="-122"/>
              </a:rPr>
              <a:t>包括</a:t>
            </a:r>
            <a:r>
              <a:rPr lang="zh-CN" altLang="zh-CN" sz="2400" b="1" dirty="0">
                <a:ea typeface="宋体" panose="02010600030101010101" pitchFamily="2" charset="-122"/>
              </a:rPr>
              <a:t>：</a:t>
            </a:r>
            <a:endParaRPr lang="zh-CN" altLang="zh-CN" sz="2400" dirty="0">
              <a:ea typeface="宋体" panose="02010600030101010101" pitchFamily="2" charset="-122"/>
            </a:endParaRPr>
          </a:p>
          <a:p>
            <a:pPr lvl="1"/>
            <a:r>
              <a:rPr lang="zh-CN" altLang="zh-CN" sz="2400" dirty="0">
                <a:ea typeface="宋体" panose="02010600030101010101" pitchFamily="2" charset="-122"/>
              </a:rPr>
              <a:t>劳动</a:t>
            </a:r>
          </a:p>
          <a:p>
            <a:pPr lvl="1"/>
            <a:r>
              <a:rPr lang="zh-CN" altLang="zh-CN" sz="2400" dirty="0">
                <a:ea typeface="宋体" panose="02010600030101010101" pitchFamily="2" charset="-122"/>
              </a:rPr>
              <a:t>土地 </a:t>
            </a:r>
          </a:p>
          <a:p>
            <a:pPr lvl="1"/>
            <a:r>
              <a:rPr lang="zh-CN" altLang="zh-CN" sz="2400" dirty="0">
                <a:ea typeface="宋体" panose="02010600030101010101" pitchFamily="2" charset="-122"/>
              </a:rPr>
              <a:t>资本（建筑物和用于生产的机器）</a:t>
            </a:r>
          </a:p>
        </p:txBody>
      </p:sp>
      <p:sp>
        <p:nvSpPr>
          <p:cNvPr id="2" name="矩形 1"/>
          <p:cNvSpPr/>
          <p:nvPr/>
        </p:nvSpPr>
        <p:spPr>
          <a:xfrm>
            <a:off x="3707928" y="51540"/>
            <a:ext cx="1415772" cy="461665"/>
          </a:xfrm>
          <a:prstGeom prst="rect">
            <a:avLst/>
          </a:prstGeom>
        </p:spPr>
        <p:txBody>
          <a:bodyPr wrap="none">
            <a:spAutoFit/>
          </a:bodyPr>
          <a:lstStyle/>
          <a:p>
            <a:r>
              <a:rPr lang="zh-CN" altLang="zh-CN" sz="2400" dirty="0"/>
              <a:t>生产要素</a:t>
            </a:r>
          </a:p>
        </p:txBody>
      </p:sp>
    </p:spTree>
    <p:extLst>
      <p:ext uri="{BB962C8B-B14F-4D97-AF65-F5344CB8AC3E}">
        <p14:creationId xmlns:p14="http://schemas.microsoft.com/office/powerpoint/2010/main" val="3689373364"/>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页脚占位符 1"/>
          <p:cNvSpPr>
            <a:spLocks noGrp="1"/>
          </p:cNvSpPr>
          <p:nvPr>
            <p:ph type="ftr" sz="quarter" idx="4294967295"/>
          </p:nvPr>
        </p:nvSpPr>
        <p:spPr/>
        <p:txBody>
          <a:bodyPr/>
          <a:lstStyle/>
          <a:p>
            <a:r>
              <a:rPr lang="zh-CN" altLang="zh-CN"/>
              <a:t>像经济学家一样思考</a:t>
            </a:r>
          </a:p>
        </p:txBody>
      </p:sp>
      <p:sp>
        <p:nvSpPr>
          <p:cNvPr id="14" name="灯片编号占位符 2"/>
          <p:cNvSpPr>
            <a:spLocks noGrp="1"/>
          </p:cNvSpPr>
          <p:nvPr>
            <p:ph type="sldNum" sz="quarter" idx="4294967295"/>
          </p:nvPr>
        </p:nvSpPr>
        <p:spPr/>
        <p:txBody>
          <a:bodyPr/>
          <a:lstStyle/>
          <a:p>
            <a:fld id="{5CA225D5-A523-4B10-96F4-5A60D4430351}" type="slidenum">
              <a:rPr lang="zh-CN" altLang="zh-CN"/>
              <a:pPr/>
              <a:t>21</a:t>
            </a:fld>
            <a:endParaRPr lang="en-US" altLang="zh-CN"/>
          </a:p>
        </p:txBody>
      </p:sp>
      <p:sp>
        <p:nvSpPr>
          <p:cNvPr id="19458" name="Rectangle 2"/>
          <p:cNvSpPr>
            <a:spLocks noChangeArrowheads="1"/>
          </p:cNvSpPr>
          <p:nvPr/>
        </p:nvSpPr>
        <p:spPr bwMode="auto">
          <a:xfrm>
            <a:off x="1291829" y="2200276"/>
            <a:ext cx="1526381" cy="73580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19459" name="Rectangle 2"/>
          <p:cNvSpPr>
            <a:spLocks noChangeArrowheads="1"/>
          </p:cNvSpPr>
          <p:nvPr/>
        </p:nvSpPr>
        <p:spPr bwMode="auto">
          <a:xfrm>
            <a:off x="6078142" y="2190750"/>
            <a:ext cx="1688306" cy="74176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19460" name="Rectangle 3"/>
          <p:cNvSpPr>
            <a:spLocks noGrp="1" noChangeArrowheads="1"/>
          </p:cNvSpPr>
          <p:nvPr>
            <p:ph type="title" idx="4294967295"/>
          </p:nvPr>
        </p:nvSpPr>
        <p:spPr>
          <a:xfrm>
            <a:off x="1314450" y="103585"/>
            <a:ext cx="6172200" cy="423863"/>
          </a:xfrm>
        </p:spPr>
        <p:txBody>
          <a:bodyPr/>
          <a:lstStyle/>
          <a:p>
            <a:r>
              <a:rPr lang="zh-CN" altLang="en-US" sz="2700" dirty="0">
                <a:ea typeface="宋体" panose="02010600030101010101" pitchFamily="2" charset="-122"/>
              </a:rPr>
              <a:t>循环流量图</a:t>
            </a:r>
          </a:p>
        </p:txBody>
      </p:sp>
      <p:sp>
        <p:nvSpPr>
          <p:cNvPr id="19461" name="Text Box 4"/>
          <p:cNvSpPr txBox="1">
            <a:spLocks noChangeArrowheads="1"/>
          </p:cNvSpPr>
          <p:nvPr/>
        </p:nvSpPr>
        <p:spPr bwMode="auto">
          <a:xfrm>
            <a:off x="3257550" y="660798"/>
            <a:ext cx="4466035" cy="1432315"/>
          </a:xfrm>
          <a:prstGeom prst="rect">
            <a:avLst/>
          </a:prstGeom>
          <a:solidFill>
            <a:srgbClr val="FFFFCC"/>
          </a:solidFill>
          <a:ln>
            <a:noFill/>
          </a:ln>
          <a:effectLst>
            <a:outerShdw dist="71842"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90513" indent="-231775">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15000"/>
              </a:spcBef>
              <a:buClr>
                <a:srgbClr val="CC0000"/>
              </a:buClr>
              <a:buFont typeface="Wingdings" panose="05000000000000000000" pitchFamily="2" charset="2"/>
              <a:buNone/>
            </a:pPr>
            <a:r>
              <a:rPr lang="zh-CN" altLang="zh-CN" sz="2025" b="1"/>
              <a:t>家庭</a:t>
            </a:r>
            <a:r>
              <a:rPr lang="zh-CN" altLang="zh-CN" sz="2025"/>
              <a:t>:</a:t>
            </a:r>
          </a:p>
          <a:p>
            <a:pPr>
              <a:spcBef>
                <a:spcPct val="15000"/>
              </a:spcBef>
              <a:buClr>
                <a:srgbClr val="CC0000"/>
              </a:buClr>
              <a:buFont typeface="Wingdings" panose="05000000000000000000" pitchFamily="2" charset="2"/>
              <a:buChar char="§"/>
            </a:pPr>
            <a:r>
              <a:rPr lang="zh-CN" altLang="zh-CN" sz="2025"/>
              <a:t>拥有并出售或出租生产要素给企业以获得收入</a:t>
            </a:r>
          </a:p>
          <a:p>
            <a:pPr>
              <a:spcBef>
                <a:spcPct val="15000"/>
              </a:spcBef>
              <a:buClr>
                <a:srgbClr val="CC0000"/>
              </a:buClr>
              <a:buFont typeface="Wingdings" panose="05000000000000000000" pitchFamily="2" charset="2"/>
              <a:buChar char="§"/>
            </a:pPr>
            <a:r>
              <a:rPr lang="zh-CN" altLang="zh-CN" sz="2025"/>
              <a:t>购买并消费物品与劳务</a:t>
            </a:r>
          </a:p>
        </p:txBody>
      </p:sp>
      <p:grpSp>
        <p:nvGrpSpPr>
          <p:cNvPr id="19462" name="Group 6"/>
          <p:cNvGrpSpPr>
            <a:grpSpLocks/>
          </p:cNvGrpSpPr>
          <p:nvPr/>
        </p:nvGrpSpPr>
        <p:grpSpPr bwMode="auto">
          <a:xfrm>
            <a:off x="6111479" y="2226469"/>
            <a:ext cx="1621631" cy="670322"/>
            <a:chOff x="0" y="0"/>
            <a:chExt cx="1362" cy="563"/>
          </a:xfrm>
        </p:grpSpPr>
        <p:sp>
          <p:nvSpPr>
            <p:cNvPr id="19463" name="Rectangle 6"/>
            <p:cNvSpPr>
              <a:spLocks noChangeArrowheads="1"/>
            </p:cNvSpPr>
            <p:nvPr/>
          </p:nvSpPr>
          <p:spPr bwMode="auto">
            <a:xfrm>
              <a:off x="0" y="0"/>
              <a:ext cx="1362" cy="56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19464" name="Text Box 7"/>
            <p:cNvSpPr txBox="1">
              <a:spLocks noChangeArrowheads="1"/>
            </p:cNvSpPr>
            <p:nvPr/>
          </p:nvSpPr>
          <p:spPr bwMode="auto">
            <a:xfrm>
              <a:off x="29" y="128"/>
              <a:ext cx="1309"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025"/>
                <a:t>家庭</a:t>
              </a:r>
            </a:p>
          </p:txBody>
        </p:sp>
      </p:grpSp>
      <p:grpSp>
        <p:nvGrpSpPr>
          <p:cNvPr id="19465" name="Group 9"/>
          <p:cNvGrpSpPr>
            <a:grpSpLocks/>
          </p:cNvGrpSpPr>
          <p:nvPr/>
        </p:nvGrpSpPr>
        <p:grpSpPr bwMode="auto">
          <a:xfrm>
            <a:off x="1323975" y="2233613"/>
            <a:ext cx="1458516" cy="670322"/>
            <a:chOff x="0" y="0"/>
            <a:chExt cx="1225" cy="563"/>
          </a:xfrm>
        </p:grpSpPr>
        <p:sp>
          <p:nvSpPr>
            <p:cNvPr id="19466" name="Rectangle 9"/>
            <p:cNvSpPr>
              <a:spLocks noChangeArrowheads="1"/>
            </p:cNvSpPr>
            <p:nvPr/>
          </p:nvSpPr>
          <p:spPr bwMode="auto">
            <a:xfrm>
              <a:off x="0" y="0"/>
              <a:ext cx="1225" cy="56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19467" name="Text Box 10"/>
            <p:cNvSpPr txBox="1">
              <a:spLocks noChangeArrowheads="1"/>
            </p:cNvSpPr>
            <p:nvPr/>
          </p:nvSpPr>
          <p:spPr bwMode="auto">
            <a:xfrm>
              <a:off x="115" y="113"/>
              <a:ext cx="1021"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025"/>
                <a:t>企业</a:t>
              </a:r>
            </a:p>
          </p:txBody>
        </p:sp>
      </p:grpSp>
      <p:sp>
        <p:nvSpPr>
          <p:cNvPr id="19468" name="Text Box 9"/>
          <p:cNvSpPr txBox="1">
            <a:spLocks noChangeArrowheads="1"/>
          </p:cNvSpPr>
          <p:nvPr/>
        </p:nvSpPr>
        <p:spPr bwMode="auto">
          <a:xfrm>
            <a:off x="1309687" y="3051573"/>
            <a:ext cx="3806429" cy="1432315"/>
          </a:xfrm>
          <a:prstGeom prst="rect">
            <a:avLst/>
          </a:prstGeom>
          <a:solidFill>
            <a:srgbClr val="FFFFCC"/>
          </a:solidFill>
          <a:ln>
            <a:noFill/>
          </a:ln>
          <a:effectLst>
            <a:outerShdw dist="71842"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90513" indent="-231775">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15000"/>
              </a:spcBef>
              <a:buClr>
                <a:srgbClr val="CC0000"/>
              </a:buClr>
              <a:buFont typeface="Wingdings" panose="05000000000000000000" pitchFamily="2" charset="2"/>
              <a:buNone/>
            </a:pPr>
            <a:r>
              <a:rPr lang="zh-CN" altLang="zh-CN" sz="2025"/>
              <a:t>企业：</a:t>
            </a:r>
          </a:p>
          <a:p>
            <a:pPr>
              <a:spcBef>
                <a:spcPct val="15000"/>
              </a:spcBef>
              <a:buClr>
                <a:srgbClr val="CC0000"/>
              </a:buClr>
              <a:buFont typeface="Wingdings" panose="05000000000000000000" pitchFamily="2" charset="2"/>
              <a:buChar char="§"/>
            </a:pPr>
            <a:r>
              <a:rPr lang="zh-CN" altLang="zh-CN" sz="2025"/>
              <a:t>购买或雇佣生产要素并用以生产物品与劳务</a:t>
            </a:r>
          </a:p>
          <a:p>
            <a:pPr>
              <a:spcBef>
                <a:spcPct val="15000"/>
              </a:spcBef>
              <a:buClr>
                <a:srgbClr val="CC0000"/>
              </a:buClr>
              <a:buFont typeface="Wingdings" panose="05000000000000000000" pitchFamily="2" charset="2"/>
              <a:buChar char="§"/>
            </a:pPr>
            <a:r>
              <a:rPr lang="zh-CN" altLang="zh-CN" sz="2025"/>
              <a:t>出售物品与劳务</a:t>
            </a:r>
          </a:p>
        </p:txBody>
      </p:sp>
    </p:spTree>
    <p:extLst>
      <p:ext uri="{BB962C8B-B14F-4D97-AF65-F5344CB8AC3E}">
        <p14:creationId xmlns:p14="http://schemas.microsoft.com/office/powerpoint/2010/main" val="352498048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9462"/>
                                        </p:tgtEl>
                                        <p:attrNameLst>
                                          <p:attrName>style.visibility</p:attrName>
                                        </p:attrNameLst>
                                      </p:cBhvr>
                                      <p:to>
                                        <p:strVal val="visible"/>
                                      </p:to>
                                    </p:set>
                                    <p:animEffect transition="in" filter="dissolve">
                                      <p:cBhvr>
                                        <p:cTn id="7" dur="500"/>
                                        <p:tgtEl>
                                          <p:spTgt spid="194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9465"/>
                                        </p:tgtEl>
                                        <p:attrNameLst>
                                          <p:attrName>style.visibility</p:attrName>
                                        </p:attrNameLst>
                                      </p:cBhvr>
                                      <p:to>
                                        <p:strVal val="visible"/>
                                      </p:to>
                                    </p:set>
                                    <p:animEffect transition="in" filter="dissolve">
                                      <p:cBhvr>
                                        <p:cTn id="12" dur="500"/>
                                        <p:tgtEl>
                                          <p:spTgt spid="194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461"/>
                                        </p:tgtEl>
                                        <p:attrNameLst>
                                          <p:attrName>style.visibility</p:attrName>
                                        </p:attrNameLst>
                                      </p:cBhvr>
                                      <p:to>
                                        <p:strVal val="visible"/>
                                      </p:to>
                                    </p:set>
                                    <p:animEffect transition="in" filter="dissolve">
                                      <p:cBhvr>
                                        <p:cTn id="17" dur="500"/>
                                        <p:tgtEl>
                                          <p:spTgt spid="19461"/>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9459"/>
                                        </p:tgtEl>
                                        <p:attrNameLst>
                                          <p:attrName>style.visibility</p:attrName>
                                        </p:attrNameLst>
                                      </p:cBhvr>
                                      <p:to>
                                        <p:strVal val="visible"/>
                                      </p:to>
                                    </p:set>
                                    <p:animEffect transition="in" filter="dissolve">
                                      <p:cBhvr>
                                        <p:cTn id="20" dur="500"/>
                                        <p:tgtEl>
                                          <p:spTgt spid="1945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xit" presetSubtype="0" fill="hold" grpId="1" nodeType="clickEffect">
                                  <p:stCondLst>
                                    <p:cond delay="0"/>
                                  </p:stCondLst>
                                  <p:childTnLst>
                                    <p:animEffect transition="out" filter="dissolve">
                                      <p:cBhvr>
                                        <p:cTn id="24" dur="500"/>
                                        <p:tgtEl>
                                          <p:spTgt spid="19459"/>
                                        </p:tgtEl>
                                      </p:cBhvr>
                                    </p:animEffect>
                                    <p:set>
                                      <p:cBhvr>
                                        <p:cTn id="25" dur="1" fill="hold">
                                          <p:stCondLst>
                                            <p:cond delay="499"/>
                                          </p:stCondLst>
                                        </p:cTn>
                                        <p:tgtEl>
                                          <p:spTgt spid="19459"/>
                                        </p:tgtEl>
                                        <p:attrNameLst>
                                          <p:attrName>style.visibility</p:attrName>
                                        </p:attrNameLst>
                                      </p:cBhvr>
                                      <p:to>
                                        <p:strVal val="hidden"/>
                                      </p:to>
                                    </p:set>
                                  </p:childTnLst>
                                </p:cTn>
                              </p:par>
                              <p:par>
                                <p:cTn id="26" presetID="9" presetClass="exit" presetSubtype="0" fill="hold" grpId="1" nodeType="withEffect">
                                  <p:stCondLst>
                                    <p:cond delay="0"/>
                                  </p:stCondLst>
                                  <p:childTnLst>
                                    <p:animEffect transition="out" filter="dissolve">
                                      <p:cBhvr>
                                        <p:cTn id="27" dur="500"/>
                                        <p:tgtEl>
                                          <p:spTgt spid="19461"/>
                                        </p:tgtEl>
                                      </p:cBhvr>
                                    </p:animEffect>
                                    <p:set>
                                      <p:cBhvr>
                                        <p:cTn id="28" dur="1" fill="hold">
                                          <p:stCondLst>
                                            <p:cond delay="499"/>
                                          </p:stCondLst>
                                        </p:cTn>
                                        <p:tgtEl>
                                          <p:spTgt spid="19461"/>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9468"/>
                                        </p:tgtEl>
                                        <p:attrNameLst>
                                          <p:attrName>style.visibility</p:attrName>
                                        </p:attrNameLst>
                                      </p:cBhvr>
                                      <p:to>
                                        <p:strVal val="visible"/>
                                      </p:to>
                                    </p:set>
                                    <p:animEffect transition="in" filter="dissolve">
                                      <p:cBhvr>
                                        <p:cTn id="33" dur="500"/>
                                        <p:tgtEl>
                                          <p:spTgt spid="19468"/>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9458"/>
                                        </p:tgtEl>
                                        <p:attrNameLst>
                                          <p:attrName>style.visibility</p:attrName>
                                        </p:attrNameLst>
                                      </p:cBhvr>
                                      <p:to>
                                        <p:strVal val="visible"/>
                                      </p:to>
                                    </p:set>
                                    <p:animEffect transition="in" filter="dissolve">
                                      <p:cBhvr>
                                        <p:cTn id="36" dur="500"/>
                                        <p:tgtEl>
                                          <p:spTgt spid="1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animBg="1" autoUpdateAnimBg="0"/>
      <p:bldP spid="19459" grpId="0" animBg="1" autoUpdateAnimBg="0"/>
      <p:bldP spid="19459" grpId="1" animBg="1" autoUpdateAnimBg="0"/>
      <p:bldP spid="19461" grpId="0" animBg="1" autoUpdateAnimBg="0"/>
      <p:bldP spid="19461" grpId="1" animBg="1" autoUpdateAnimBg="0"/>
      <p:bldP spid="19468"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页脚占位符 1"/>
          <p:cNvSpPr>
            <a:spLocks noGrp="1"/>
          </p:cNvSpPr>
          <p:nvPr>
            <p:ph type="ftr" sz="quarter" idx="4294967295"/>
          </p:nvPr>
        </p:nvSpPr>
        <p:spPr/>
        <p:txBody>
          <a:bodyPr/>
          <a:lstStyle/>
          <a:p>
            <a:endParaRPr lang="zh-CN" altLang="zh-CN" dirty="0"/>
          </a:p>
        </p:txBody>
      </p:sp>
      <p:sp>
        <p:nvSpPr>
          <p:cNvPr id="56" name="灯片编号占位符 2"/>
          <p:cNvSpPr>
            <a:spLocks noGrp="1"/>
          </p:cNvSpPr>
          <p:nvPr>
            <p:ph type="sldNum" sz="quarter" idx="4294967295"/>
          </p:nvPr>
        </p:nvSpPr>
        <p:spPr/>
        <p:txBody>
          <a:bodyPr/>
          <a:lstStyle/>
          <a:p>
            <a:fld id="{BEC233E4-8131-4617-8AE5-0F3F36B958D9}" type="slidenum">
              <a:rPr lang="zh-CN" altLang="zh-CN"/>
              <a:pPr/>
              <a:t>22</a:t>
            </a:fld>
            <a:endParaRPr lang="en-US" altLang="zh-CN"/>
          </a:p>
        </p:txBody>
      </p:sp>
      <p:sp>
        <p:nvSpPr>
          <p:cNvPr id="21506" name="Rectangle 2"/>
          <p:cNvSpPr>
            <a:spLocks noGrp="1" noChangeArrowheads="1"/>
          </p:cNvSpPr>
          <p:nvPr>
            <p:ph type="title" idx="4294967295"/>
          </p:nvPr>
        </p:nvSpPr>
        <p:spPr>
          <a:xfrm>
            <a:off x="1323975" y="7142"/>
            <a:ext cx="6172200" cy="414338"/>
          </a:xfrm>
        </p:spPr>
        <p:txBody>
          <a:bodyPr/>
          <a:lstStyle/>
          <a:p>
            <a:r>
              <a:rPr lang="zh-CN" altLang="en-US" sz="2700" dirty="0">
                <a:ea typeface="宋体" panose="02010600030101010101" pitchFamily="2" charset="-122"/>
              </a:rPr>
              <a:t>循环流量图</a:t>
            </a:r>
          </a:p>
        </p:txBody>
      </p:sp>
      <p:grpSp>
        <p:nvGrpSpPr>
          <p:cNvPr id="21507" name="Group 3"/>
          <p:cNvGrpSpPr>
            <a:grpSpLocks/>
          </p:cNvGrpSpPr>
          <p:nvPr/>
        </p:nvGrpSpPr>
        <p:grpSpPr bwMode="auto">
          <a:xfrm>
            <a:off x="3661173" y="3326606"/>
            <a:ext cx="1816894" cy="1266825"/>
            <a:chOff x="0" y="0"/>
            <a:chExt cx="1526" cy="1064"/>
          </a:xfrm>
        </p:grpSpPr>
        <p:sp>
          <p:nvSpPr>
            <p:cNvPr id="21508" name="Oval 4"/>
            <p:cNvSpPr>
              <a:spLocks noChangeArrowheads="1"/>
            </p:cNvSpPr>
            <p:nvPr/>
          </p:nvSpPr>
          <p:spPr bwMode="auto">
            <a:xfrm>
              <a:off x="23" y="0"/>
              <a:ext cx="1462" cy="1064"/>
            </a:xfrm>
            <a:prstGeom prst="ellipse">
              <a:avLst/>
            </a:pr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21509" name="Text Box 5"/>
            <p:cNvSpPr txBox="1">
              <a:spLocks noChangeArrowheads="1"/>
            </p:cNvSpPr>
            <p:nvPr/>
          </p:nvSpPr>
          <p:spPr bwMode="auto">
            <a:xfrm>
              <a:off x="0" y="136"/>
              <a:ext cx="1526" cy="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endParaRPr lang="zh-CN" altLang="zh-CN" sz="1950"/>
            </a:p>
            <a:p>
              <a:pPr algn="ctr">
                <a:spcBef>
                  <a:spcPct val="50000"/>
                </a:spcBef>
              </a:pPr>
              <a:r>
                <a:rPr lang="zh-CN" altLang="zh-CN" sz="2100"/>
                <a:t>生产要素市场</a:t>
              </a:r>
            </a:p>
          </p:txBody>
        </p:sp>
      </p:grpSp>
      <p:grpSp>
        <p:nvGrpSpPr>
          <p:cNvPr id="21510" name="Group 6"/>
          <p:cNvGrpSpPr>
            <a:grpSpLocks/>
          </p:cNvGrpSpPr>
          <p:nvPr/>
        </p:nvGrpSpPr>
        <p:grpSpPr bwMode="auto">
          <a:xfrm>
            <a:off x="6111479" y="2226469"/>
            <a:ext cx="1621631" cy="670322"/>
            <a:chOff x="0" y="0"/>
            <a:chExt cx="1362" cy="563"/>
          </a:xfrm>
        </p:grpSpPr>
        <p:sp>
          <p:nvSpPr>
            <p:cNvPr id="21511" name="Rectangle 7"/>
            <p:cNvSpPr>
              <a:spLocks noChangeArrowheads="1"/>
            </p:cNvSpPr>
            <p:nvPr/>
          </p:nvSpPr>
          <p:spPr bwMode="auto">
            <a:xfrm>
              <a:off x="0" y="0"/>
              <a:ext cx="1362" cy="56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21512" name="Text Box 8"/>
            <p:cNvSpPr txBox="1">
              <a:spLocks noChangeArrowheads="1"/>
            </p:cNvSpPr>
            <p:nvPr/>
          </p:nvSpPr>
          <p:spPr bwMode="auto">
            <a:xfrm>
              <a:off x="29" y="128"/>
              <a:ext cx="1309"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100"/>
                <a:t>家庭</a:t>
              </a:r>
            </a:p>
          </p:txBody>
        </p:sp>
      </p:grpSp>
      <p:grpSp>
        <p:nvGrpSpPr>
          <p:cNvPr id="21513" name="Group 9"/>
          <p:cNvGrpSpPr>
            <a:grpSpLocks/>
          </p:cNvGrpSpPr>
          <p:nvPr/>
        </p:nvGrpSpPr>
        <p:grpSpPr bwMode="auto">
          <a:xfrm>
            <a:off x="1323975" y="2233613"/>
            <a:ext cx="1458516" cy="670322"/>
            <a:chOff x="0" y="0"/>
            <a:chExt cx="1225" cy="563"/>
          </a:xfrm>
        </p:grpSpPr>
        <p:sp>
          <p:nvSpPr>
            <p:cNvPr id="21514" name="Rectangle 10"/>
            <p:cNvSpPr>
              <a:spLocks noChangeArrowheads="1"/>
            </p:cNvSpPr>
            <p:nvPr/>
          </p:nvSpPr>
          <p:spPr bwMode="auto">
            <a:xfrm>
              <a:off x="0" y="0"/>
              <a:ext cx="1225" cy="56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21515" name="Text Box 11"/>
            <p:cNvSpPr txBox="1">
              <a:spLocks noChangeArrowheads="1"/>
            </p:cNvSpPr>
            <p:nvPr/>
          </p:nvSpPr>
          <p:spPr bwMode="auto">
            <a:xfrm>
              <a:off x="115" y="113"/>
              <a:ext cx="1021"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100"/>
                <a:t>企业</a:t>
              </a:r>
            </a:p>
          </p:txBody>
        </p:sp>
      </p:grpSp>
      <p:grpSp>
        <p:nvGrpSpPr>
          <p:cNvPr id="21516" name="Group 12"/>
          <p:cNvGrpSpPr>
            <a:grpSpLocks/>
          </p:cNvGrpSpPr>
          <p:nvPr/>
        </p:nvGrpSpPr>
        <p:grpSpPr bwMode="auto">
          <a:xfrm>
            <a:off x="5432822" y="2895600"/>
            <a:ext cx="2175272" cy="1634728"/>
            <a:chOff x="0" y="0"/>
            <a:chExt cx="1827" cy="1373"/>
          </a:xfrm>
        </p:grpSpPr>
        <p:grpSp>
          <p:nvGrpSpPr>
            <p:cNvPr id="21517" name="Group 13"/>
            <p:cNvGrpSpPr>
              <a:grpSpLocks/>
            </p:cNvGrpSpPr>
            <p:nvPr/>
          </p:nvGrpSpPr>
          <p:grpSpPr bwMode="auto">
            <a:xfrm rot="5400000">
              <a:off x="263" y="-263"/>
              <a:ext cx="1048" cy="1573"/>
              <a:chOff x="0" y="0"/>
              <a:chExt cx="1008" cy="752"/>
            </a:xfrm>
          </p:grpSpPr>
          <p:sp>
            <p:nvSpPr>
              <p:cNvPr id="21518" name="Line 14"/>
              <p:cNvSpPr>
                <a:spLocks noChangeShapeType="1"/>
              </p:cNvSpPr>
              <p:nvPr/>
            </p:nvSpPr>
            <p:spPr bwMode="auto">
              <a:xfrm flipH="1">
                <a:off x="0" y="0"/>
                <a:ext cx="1008" cy="0"/>
              </a:xfrm>
              <a:prstGeom prst="line">
                <a:avLst/>
              </a:prstGeom>
              <a:noFill/>
              <a:ln w="57150">
                <a:solidFill>
                  <a:srgbClr val="0099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21519" name="Line 15"/>
              <p:cNvSpPr>
                <a:spLocks noChangeShapeType="1"/>
              </p:cNvSpPr>
              <p:nvPr/>
            </p:nvSpPr>
            <p:spPr bwMode="auto">
              <a:xfrm>
                <a:off x="990" y="1"/>
                <a:ext cx="0" cy="751"/>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20" name="Text Box 16"/>
            <p:cNvSpPr txBox="1">
              <a:spLocks noChangeArrowheads="1"/>
            </p:cNvSpPr>
            <p:nvPr/>
          </p:nvSpPr>
          <p:spPr bwMode="auto">
            <a:xfrm>
              <a:off x="218" y="1024"/>
              <a:ext cx="1609"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100"/>
                <a:t>收入</a:t>
              </a:r>
            </a:p>
          </p:txBody>
        </p:sp>
      </p:grpSp>
      <p:grpSp>
        <p:nvGrpSpPr>
          <p:cNvPr id="21521" name="Group 17"/>
          <p:cNvGrpSpPr>
            <a:grpSpLocks/>
          </p:cNvGrpSpPr>
          <p:nvPr/>
        </p:nvGrpSpPr>
        <p:grpSpPr bwMode="auto">
          <a:xfrm>
            <a:off x="1506142" y="2918222"/>
            <a:ext cx="2210990" cy="1919288"/>
            <a:chOff x="0" y="0"/>
            <a:chExt cx="1857" cy="1612"/>
          </a:xfrm>
        </p:grpSpPr>
        <p:grpSp>
          <p:nvGrpSpPr>
            <p:cNvPr id="21522" name="Group 18"/>
            <p:cNvGrpSpPr>
              <a:grpSpLocks/>
            </p:cNvGrpSpPr>
            <p:nvPr/>
          </p:nvGrpSpPr>
          <p:grpSpPr bwMode="auto">
            <a:xfrm>
              <a:off x="149" y="0"/>
              <a:ext cx="1708" cy="1029"/>
              <a:chOff x="0" y="0"/>
              <a:chExt cx="1684" cy="1029"/>
            </a:xfrm>
          </p:grpSpPr>
          <p:sp>
            <p:nvSpPr>
              <p:cNvPr id="21523" name="Line 19"/>
              <p:cNvSpPr>
                <a:spLocks noChangeShapeType="1"/>
              </p:cNvSpPr>
              <p:nvPr/>
            </p:nvSpPr>
            <p:spPr bwMode="auto">
              <a:xfrm rot="10800000" flipH="1">
                <a:off x="0" y="1029"/>
                <a:ext cx="1684" cy="0"/>
              </a:xfrm>
              <a:prstGeom prst="line">
                <a:avLst/>
              </a:prstGeom>
              <a:noFill/>
              <a:ln w="57150">
                <a:solidFill>
                  <a:srgbClr val="0099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21524" name="Line 20"/>
              <p:cNvSpPr>
                <a:spLocks noChangeShapeType="1"/>
              </p:cNvSpPr>
              <p:nvPr/>
            </p:nvSpPr>
            <p:spPr bwMode="auto">
              <a:xfrm rot="10800000">
                <a:off x="18" y="0"/>
                <a:ext cx="0" cy="1029"/>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25" name="Text Box 21"/>
            <p:cNvSpPr txBox="1">
              <a:spLocks noChangeArrowheads="1"/>
            </p:cNvSpPr>
            <p:nvPr/>
          </p:nvSpPr>
          <p:spPr bwMode="auto">
            <a:xfrm>
              <a:off x="0" y="1019"/>
              <a:ext cx="1408" cy="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lnSpc>
                  <a:spcPct val="95000"/>
                </a:lnSpc>
                <a:spcBef>
                  <a:spcPct val="50000"/>
                </a:spcBef>
              </a:pPr>
              <a:r>
                <a:rPr lang="zh-CN" altLang="zh-CN" sz="2100"/>
                <a:t>工资，租金与利润</a:t>
              </a:r>
            </a:p>
          </p:txBody>
        </p:sp>
      </p:grpSp>
      <p:grpSp>
        <p:nvGrpSpPr>
          <p:cNvPr id="21526" name="Group 22"/>
          <p:cNvGrpSpPr>
            <a:grpSpLocks/>
          </p:cNvGrpSpPr>
          <p:nvPr/>
        </p:nvGrpSpPr>
        <p:grpSpPr bwMode="auto">
          <a:xfrm>
            <a:off x="2012156" y="2907507"/>
            <a:ext cx="1666875" cy="964406"/>
            <a:chOff x="0" y="0"/>
            <a:chExt cx="1400" cy="810"/>
          </a:xfrm>
        </p:grpSpPr>
        <p:grpSp>
          <p:nvGrpSpPr>
            <p:cNvPr id="21527" name="Group 23"/>
            <p:cNvGrpSpPr>
              <a:grpSpLocks/>
            </p:cNvGrpSpPr>
            <p:nvPr/>
          </p:nvGrpSpPr>
          <p:grpSpPr bwMode="auto">
            <a:xfrm>
              <a:off x="0" y="0"/>
              <a:ext cx="1400" cy="810"/>
              <a:chOff x="0" y="0"/>
              <a:chExt cx="879" cy="774"/>
            </a:xfrm>
          </p:grpSpPr>
          <p:sp>
            <p:nvSpPr>
              <p:cNvPr id="21528" name="Line 24"/>
              <p:cNvSpPr>
                <a:spLocks noChangeShapeType="1"/>
              </p:cNvSpPr>
              <p:nvPr/>
            </p:nvSpPr>
            <p:spPr bwMode="auto">
              <a:xfrm rot="5400000" flipH="1" flipV="1">
                <a:off x="-386" y="387"/>
                <a:ext cx="774" cy="0"/>
              </a:xfrm>
              <a:prstGeom prst="line">
                <a:avLst/>
              </a:prstGeom>
              <a:noFill/>
              <a:ln w="57150">
                <a:solidFill>
                  <a:srgbClr val="CC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21529" name="Line 25"/>
              <p:cNvSpPr>
                <a:spLocks noChangeShapeType="1"/>
              </p:cNvSpPr>
              <p:nvPr/>
            </p:nvSpPr>
            <p:spPr bwMode="auto">
              <a:xfrm rot="5400000" flipV="1">
                <a:off x="440" y="310"/>
                <a:ext cx="0" cy="879"/>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30" name="Text Box 26"/>
            <p:cNvSpPr txBox="1">
              <a:spLocks noChangeArrowheads="1"/>
            </p:cNvSpPr>
            <p:nvPr/>
          </p:nvSpPr>
          <p:spPr bwMode="auto">
            <a:xfrm>
              <a:off x="28" y="294"/>
              <a:ext cx="1262"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90000"/>
                </a:lnSpc>
                <a:spcBef>
                  <a:spcPct val="50000"/>
                </a:spcBef>
              </a:pPr>
              <a:r>
                <a:rPr lang="zh-CN" altLang="zh-CN" sz="2100"/>
                <a:t>生产要素</a:t>
              </a:r>
            </a:p>
          </p:txBody>
        </p:sp>
      </p:grpSp>
      <p:grpSp>
        <p:nvGrpSpPr>
          <p:cNvPr id="21531" name="Group 27"/>
          <p:cNvGrpSpPr>
            <a:grpSpLocks/>
          </p:cNvGrpSpPr>
          <p:nvPr/>
        </p:nvGrpSpPr>
        <p:grpSpPr bwMode="auto">
          <a:xfrm>
            <a:off x="5442347" y="2895600"/>
            <a:ext cx="1594247" cy="1051322"/>
            <a:chOff x="0" y="0"/>
            <a:chExt cx="1339" cy="883"/>
          </a:xfrm>
        </p:grpSpPr>
        <p:grpSp>
          <p:nvGrpSpPr>
            <p:cNvPr id="21532" name="Group 28"/>
            <p:cNvGrpSpPr>
              <a:grpSpLocks/>
            </p:cNvGrpSpPr>
            <p:nvPr/>
          </p:nvGrpSpPr>
          <p:grpSpPr bwMode="auto">
            <a:xfrm>
              <a:off x="0" y="0"/>
              <a:ext cx="1339" cy="820"/>
              <a:chOff x="0" y="0"/>
              <a:chExt cx="1339" cy="796"/>
            </a:xfrm>
          </p:grpSpPr>
          <p:sp>
            <p:nvSpPr>
              <p:cNvPr id="21533" name="Line 29"/>
              <p:cNvSpPr>
                <a:spLocks noChangeShapeType="1"/>
              </p:cNvSpPr>
              <p:nvPr/>
            </p:nvSpPr>
            <p:spPr bwMode="auto">
              <a:xfrm flipH="1" flipV="1">
                <a:off x="0" y="792"/>
                <a:ext cx="1339" cy="0"/>
              </a:xfrm>
              <a:prstGeom prst="line">
                <a:avLst/>
              </a:prstGeom>
              <a:noFill/>
              <a:ln w="57150">
                <a:solidFill>
                  <a:srgbClr val="CC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21534" name="Line 30"/>
              <p:cNvSpPr>
                <a:spLocks noChangeShapeType="1"/>
              </p:cNvSpPr>
              <p:nvPr/>
            </p:nvSpPr>
            <p:spPr bwMode="auto">
              <a:xfrm flipV="1">
                <a:off x="1320" y="0"/>
                <a:ext cx="0" cy="796"/>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35" name="Text Box 31"/>
            <p:cNvSpPr txBox="1">
              <a:spLocks noChangeArrowheads="1"/>
            </p:cNvSpPr>
            <p:nvPr/>
          </p:nvSpPr>
          <p:spPr bwMode="auto">
            <a:xfrm>
              <a:off x="71" y="317"/>
              <a:ext cx="126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lnSpc>
                  <a:spcPct val="90000"/>
                </a:lnSpc>
                <a:spcBef>
                  <a:spcPct val="50000"/>
                </a:spcBef>
              </a:pPr>
              <a:r>
                <a:rPr lang="zh-CN" altLang="zh-CN" sz="2100"/>
                <a:t>劳动，土地和资本</a:t>
              </a:r>
            </a:p>
          </p:txBody>
        </p:sp>
      </p:grpSp>
      <p:grpSp>
        <p:nvGrpSpPr>
          <p:cNvPr id="21536" name="Group 32"/>
          <p:cNvGrpSpPr>
            <a:grpSpLocks/>
          </p:cNvGrpSpPr>
          <p:nvPr/>
        </p:nvGrpSpPr>
        <p:grpSpPr bwMode="auto">
          <a:xfrm>
            <a:off x="5389960" y="670322"/>
            <a:ext cx="2375297" cy="1551384"/>
            <a:chOff x="0" y="0"/>
            <a:chExt cx="1995" cy="1303"/>
          </a:xfrm>
        </p:grpSpPr>
        <p:grpSp>
          <p:nvGrpSpPr>
            <p:cNvPr id="21537" name="Group 33"/>
            <p:cNvGrpSpPr>
              <a:grpSpLocks/>
            </p:cNvGrpSpPr>
            <p:nvPr/>
          </p:nvGrpSpPr>
          <p:grpSpPr bwMode="auto">
            <a:xfrm>
              <a:off x="0" y="289"/>
              <a:ext cx="1621" cy="1014"/>
              <a:chOff x="0" y="0"/>
              <a:chExt cx="1661" cy="998"/>
            </a:xfrm>
          </p:grpSpPr>
          <p:sp>
            <p:nvSpPr>
              <p:cNvPr id="21538" name="Line 34"/>
              <p:cNvSpPr>
                <a:spLocks noChangeShapeType="1"/>
              </p:cNvSpPr>
              <p:nvPr/>
            </p:nvSpPr>
            <p:spPr bwMode="auto">
              <a:xfrm flipH="1">
                <a:off x="0" y="9"/>
                <a:ext cx="1661" cy="0"/>
              </a:xfrm>
              <a:prstGeom prst="line">
                <a:avLst/>
              </a:prstGeom>
              <a:noFill/>
              <a:ln w="57150">
                <a:solidFill>
                  <a:srgbClr val="0099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21539" name="Line 35"/>
              <p:cNvSpPr>
                <a:spLocks noChangeShapeType="1"/>
              </p:cNvSpPr>
              <p:nvPr/>
            </p:nvSpPr>
            <p:spPr bwMode="auto">
              <a:xfrm>
                <a:off x="1641" y="0"/>
                <a:ext cx="0" cy="998"/>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40" name="Text Box 36"/>
            <p:cNvSpPr txBox="1">
              <a:spLocks noChangeArrowheads="1"/>
            </p:cNvSpPr>
            <p:nvPr/>
          </p:nvSpPr>
          <p:spPr bwMode="auto">
            <a:xfrm>
              <a:off x="176" y="0"/>
              <a:ext cx="1819"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zh-CN" altLang="zh-CN" sz="2100"/>
                <a:t>         支出</a:t>
              </a:r>
            </a:p>
          </p:txBody>
        </p:sp>
      </p:grpSp>
      <p:grpSp>
        <p:nvGrpSpPr>
          <p:cNvPr id="21541" name="Group 37"/>
          <p:cNvGrpSpPr>
            <a:grpSpLocks/>
          </p:cNvGrpSpPr>
          <p:nvPr/>
        </p:nvGrpSpPr>
        <p:grpSpPr bwMode="auto">
          <a:xfrm>
            <a:off x="5424487" y="1246585"/>
            <a:ext cx="1596629" cy="1276350"/>
            <a:chOff x="0" y="0"/>
            <a:chExt cx="1341" cy="1072"/>
          </a:xfrm>
        </p:grpSpPr>
        <p:grpSp>
          <p:nvGrpSpPr>
            <p:cNvPr id="21542" name="Group 38"/>
            <p:cNvGrpSpPr>
              <a:grpSpLocks/>
            </p:cNvGrpSpPr>
            <p:nvPr/>
          </p:nvGrpSpPr>
          <p:grpSpPr bwMode="auto">
            <a:xfrm>
              <a:off x="0" y="0"/>
              <a:ext cx="1341" cy="816"/>
              <a:chOff x="0" y="0"/>
              <a:chExt cx="1341" cy="816"/>
            </a:xfrm>
          </p:grpSpPr>
          <p:sp>
            <p:nvSpPr>
              <p:cNvPr id="21543" name="Line 39"/>
              <p:cNvSpPr>
                <a:spLocks noChangeShapeType="1"/>
              </p:cNvSpPr>
              <p:nvPr/>
            </p:nvSpPr>
            <p:spPr bwMode="auto">
              <a:xfrm rot="16200000" flipH="1" flipV="1">
                <a:off x="914" y="408"/>
                <a:ext cx="816" cy="0"/>
              </a:xfrm>
              <a:prstGeom prst="line">
                <a:avLst/>
              </a:prstGeom>
              <a:noFill/>
              <a:ln w="57150">
                <a:solidFill>
                  <a:srgbClr val="CC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21544" name="Line 40"/>
              <p:cNvSpPr>
                <a:spLocks noChangeShapeType="1"/>
              </p:cNvSpPr>
              <p:nvPr/>
            </p:nvSpPr>
            <p:spPr bwMode="auto">
              <a:xfrm rot="16200000" flipV="1">
                <a:off x="671" y="-659"/>
                <a:ext cx="0" cy="1341"/>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45" name="Text Box 41"/>
            <p:cNvSpPr txBox="1">
              <a:spLocks noChangeArrowheads="1"/>
            </p:cNvSpPr>
            <p:nvPr/>
          </p:nvSpPr>
          <p:spPr bwMode="auto">
            <a:xfrm>
              <a:off x="499" y="17"/>
              <a:ext cx="825" cy="1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lnSpc>
                  <a:spcPct val="90000"/>
                </a:lnSpc>
                <a:spcBef>
                  <a:spcPct val="50000"/>
                </a:spcBef>
              </a:pPr>
              <a:r>
                <a:rPr lang="zh-CN" altLang="zh-CN" sz="2100"/>
                <a:t>物品与劳务购买</a:t>
              </a:r>
            </a:p>
          </p:txBody>
        </p:sp>
      </p:grpSp>
      <p:grpSp>
        <p:nvGrpSpPr>
          <p:cNvPr id="21546" name="Group 42"/>
          <p:cNvGrpSpPr>
            <a:grpSpLocks/>
          </p:cNvGrpSpPr>
          <p:nvPr/>
        </p:nvGrpSpPr>
        <p:grpSpPr bwMode="auto">
          <a:xfrm>
            <a:off x="1981200" y="1204912"/>
            <a:ext cx="1694260" cy="1269207"/>
            <a:chOff x="0" y="0"/>
            <a:chExt cx="1423" cy="1066"/>
          </a:xfrm>
        </p:grpSpPr>
        <p:grpSp>
          <p:nvGrpSpPr>
            <p:cNvPr id="21547" name="Group 43"/>
            <p:cNvGrpSpPr>
              <a:grpSpLocks/>
            </p:cNvGrpSpPr>
            <p:nvPr/>
          </p:nvGrpSpPr>
          <p:grpSpPr bwMode="auto">
            <a:xfrm>
              <a:off x="0" y="0"/>
              <a:ext cx="1423" cy="861"/>
              <a:chOff x="0" y="0"/>
              <a:chExt cx="1423" cy="885"/>
            </a:xfrm>
          </p:grpSpPr>
          <p:sp>
            <p:nvSpPr>
              <p:cNvPr id="21548" name="Line 44"/>
              <p:cNvSpPr>
                <a:spLocks noChangeShapeType="1"/>
              </p:cNvSpPr>
              <p:nvPr/>
            </p:nvSpPr>
            <p:spPr bwMode="auto">
              <a:xfrm rot="10800000" flipH="1" flipV="1">
                <a:off x="0" y="12"/>
                <a:ext cx="1423" cy="0"/>
              </a:xfrm>
              <a:prstGeom prst="line">
                <a:avLst/>
              </a:prstGeom>
              <a:noFill/>
              <a:ln w="57150">
                <a:solidFill>
                  <a:srgbClr val="CC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21549" name="Line 45"/>
              <p:cNvSpPr>
                <a:spLocks noChangeShapeType="1"/>
              </p:cNvSpPr>
              <p:nvPr/>
            </p:nvSpPr>
            <p:spPr bwMode="auto">
              <a:xfrm rot="10800000" flipV="1">
                <a:off x="17" y="0"/>
                <a:ext cx="0" cy="885"/>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50" name="Text Box 46"/>
            <p:cNvSpPr txBox="1">
              <a:spLocks noChangeArrowheads="1"/>
            </p:cNvSpPr>
            <p:nvPr/>
          </p:nvSpPr>
          <p:spPr bwMode="auto">
            <a:xfrm>
              <a:off x="41" y="11"/>
              <a:ext cx="825" cy="1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lnSpc>
                  <a:spcPct val="90000"/>
                </a:lnSpc>
                <a:spcBef>
                  <a:spcPct val="50000"/>
                </a:spcBef>
              </a:pPr>
              <a:r>
                <a:rPr lang="zh-CN" altLang="zh-CN" sz="2100"/>
                <a:t>物品与劳务出售</a:t>
              </a:r>
            </a:p>
          </p:txBody>
        </p:sp>
      </p:grpSp>
      <p:grpSp>
        <p:nvGrpSpPr>
          <p:cNvPr id="21551" name="Group 47"/>
          <p:cNvGrpSpPr>
            <a:grpSpLocks/>
          </p:cNvGrpSpPr>
          <p:nvPr/>
        </p:nvGrpSpPr>
        <p:grpSpPr bwMode="auto">
          <a:xfrm>
            <a:off x="1588294" y="652463"/>
            <a:ext cx="2165747" cy="1565672"/>
            <a:chOff x="0" y="0"/>
            <a:chExt cx="1819" cy="1315"/>
          </a:xfrm>
        </p:grpSpPr>
        <p:grpSp>
          <p:nvGrpSpPr>
            <p:cNvPr id="21552" name="Group 48"/>
            <p:cNvGrpSpPr>
              <a:grpSpLocks/>
            </p:cNvGrpSpPr>
            <p:nvPr/>
          </p:nvGrpSpPr>
          <p:grpSpPr bwMode="auto">
            <a:xfrm rot="-5400000">
              <a:off x="416" y="-54"/>
              <a:ext cx="1055" cy="1683"/>
              <a:chOff x="0" y="0"/>
              <a:chExt cx="1008" cy="752"/>
            </a:xfrm>
          </p:grpSpPr>
          <p:sp>
            <p:nvSpPr>
              <p:cNvPr id="21553" name="Line 49"/>
              <p:cNvSpPr>
                <a:spLocks noChangeShapeType="1"/>
              </p:cNvSpPr>
              <p:nvPr/>
            </p:nvSpPr>
            <p:spPr bwMode="auto">
              <a:xfrm flipH="1">
                <a:off x="0" y="0"/>
                <a:ext cx="1008" cy="0"/>
              </a:xfrm>
              <a:prstGeom prst="line">
                <a:avLst/>
              </a:prstGeom>
              <a:noFill/>
              <a:ln w="57150">
                <a:solidFill>
                  <a:srgbClr val="0099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21554" name="Line 50"/>
              <p:cNvSpPr>
                <a:spLocks noChangeShapeType="1"/>
              </p:cNvSpPr>
              <p:nvPr/>
            </p:nvSpPr>
            <p:spPr bwMode="auto">
              <a:xfrm>
                <a:off x="990" y="1"/>
                <a:ext cx="0" cy="751"/>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55" name="Text Box 51"/>
            <p:cNvSpPr txBox="1">
              <a:spLocks noChangeArrowheads="1"/>
            </p:cNvSpPr>
            <p:nvPr/>
          </p:nvSpPr>
          <p:spPr bwMode="auto">
            <a:xfrm>
              <a:off x="0" y="0"/>
              <a:ext cx="1819"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zh-CN" altLang="zh-CN" sz="2100"/>
                <a:t>收益</a:t>
              </a:r>
            </a:p>
          </p:txBody>
        </p:sp>
      </p:grpSp>
      <p:grpSp>
        <p:nvGrpSpPr>
          <p:cNvPr id="21556" name="Group 52"/>
          <p:cNvGrpSpPr>
            <a:grpSpLocks/>
          </p:cNvGrpSpPr>
          <p:nvPr/>
        </p:nvGrpSpPr>
        <p:grpSpPr bwMode="auto">
          <a:xfrm>
            <a:off x="3682604" y="611981"/>
            <a:ext cx="1740694" cy="1266825"/>
            <a:chOff x="0" y="0"/>
            <a:chExt cx="1462" cy="1064"/>
          </a:xfrm>
        </p:grpSpPr>
        <p:sp>
          <p:nvSpPr>
            <p:cNvPr id="21557" name="Oval 53"/>
            <p:cNvSpPr>
              <a:spLocks noChangeArrowheads="1"/>
            </p:cNvSpPr>
            <p:nvPr/>
          </p:nvSpPr>
          <p:spPr bwMode="auto">
            <a:xfrm>
              <a:off x="0" y="0"/>
              <a:ext cx="1462" cy="1064"/>
            </a:xfrm>
            <a:prstGeom prst="ellipse">
              <a:avLst/>
            </a:pr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21558" name="Text Box 54"/>
            <p:cNvSpPr txBox="1">
              <a:spLocks noChangeArrowheads="1"/>
            </p:cNvSpPr>
            <p:nvPr/>
          </p:nvSpPr>
          <p:spPr bwMode="auto">
            <a:xfrm>
              <a:off x="57" y="157"/>
              <a:ext cx="1371"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100"/>
                <a:t>物品与劳务市场</a:t>
              </a:r>
            </a:p>
          </p:txBody>
        </p:sp>
      </p:grpSp>
    </p:spTree>
    <p:extLst>
      <p:ext uri="{BB962C8B-B14F-4D97-AF65-F5344CB8AC3E}">
        <p14:creationId xmlns:p14="http://schemas.microsoft.com/office/powerpoint/2010/main" val="2055302667"/>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1507"/>
                                        </p:tgtEl>
                                        <p:attrNameLst>
                                          <p:attrName>style.visibility</p:attrName>
                                        </p:attrNameLst>
                                      </p:cBhvr>
                                      <p:to>
                                        <p:strVal val="visible"/>
                                      </p:to>
                                    </p:set>
                                    <p:animEffect transition="in" filter="dissolve">
                                      <p:cBhvr>
                                        <p:cTn id="7" dur="500"/>
                                        <p:tgtEl>
                                          <p:spTgt spid="215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21531"/>
                                        </p:tgtEl>
                                        <p:attrNameLst>
                                          <p:attrName>style.visibility</p:attrName>
                                        </p:attrNameLst>
                                      </p:cBhvr>
                                      <p:to>
                                        <p:strVal val="visible"/>
                                      </p:to>
                                    </p:set>
                                    <p:animEffect transition="in" filter="strips(downLeft)">
                                      <p:cBhvr>
                                        <p:cTn id="12" dur="500"/>
                                        <p:tgtEl>
                                          <p:spTgt spid="21531"/>
                                        </p:tgtEl>
                                      </p:cBhvr>
                                    </p:animEffect>
                                  </p:childTnLst>
                                </p:cTn>
                              </p:par>
                            </p:childTnLst>
                          </p:cTn>
                        </p:par>
                        <p:par>
                          <p:cTn id="13" fill="hold" nodeType="afterGroup">
                            <p:stCondLst>
                              <p:cond delay="500"/>
                            </p:stCondLst>
                            <p:childTnLst>
                              <p:par>
                                <p:cTn id="14" presetID="18" presetClass="entr" presetSubtype="9" fill="hold" nodeType="afterEffect">
                                  <p:stCondLst>
                                    <p:cond delay="0"/>
                                  </p:stCondLst>
                                  <p:childTnLst>
                                    <p:set>
                                      <p:cBhvr>
                                        <p:cTn id="15" dur="1" fill="hold">
                                          <p:stCondLst>
                                            <p:cond delay="0"/>
                                          </p:stCondLst>
                                        </p:cTn>
                                        <p:tgtEl>
                                          <p:spTgt spid="21526"/>
                                        </p:tgtEl>
                                        <p:attrNameLst>
                                          <p:attrName>style.visibility</p:attrName>
                                        </p:attrNameLst>
                                      </p:cBhvr>
                                      <p:to>
                                        <p:strVal val="visible"/>
                                      </p:to>
                                    </p:set>
                                    <p:animEffect transition="in" filter="strips(upLeft)">
                                      <p:cBhvr>
                                        <p:cTn id="16" dur="500"/>
                                        <p:tgtEl>
                                          <p:spTgt spid="2152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nodeType="clickEffect">
                                  <p:stCondLst>
                                    <p:cond delay="0"/>
                                  </p:stCondLst>
                                  <p:childTnLst>
                                    <p:set>
                                      <p:cBhvr>
                                        <p:cTn id="20" dur="1" fill="hold">
                                          <p:stCondLst>
                                            <p:cond delay="0"/>
                                          </p:stCondLst>
                                        </p:cTn>
                                        <p:tgtEl>
                                          <p:spTgt spid="21521"/>
                                        </p:tgtEl>
                                        <p:attrNameLst>
                                          <p:attrName>style.visibility</p:attrName>
                                        </p:attrNameLst>
                                      </p:cBhvr>
                                      <p:to>
                                        <p:strVal val="visible"/>
                                      </p:to>
                                    </p:set>
                                    <p:animEffect transition="in" filter="strips(downRight)">
                                      <p:cBhvr>
                                        <p:cTn id="21" dur="500"/>
                                        <p:tgtEl>
                                          <p:spTgt spid="21521"/>
                                        </p:tgtEl>
                                      </p:cBhvr>
                                    </p:animEffect>
                                  </p:childTnLst>
                                </p:cTn>
                              </p:par>
                            </p:childTnLst>
                          </p:cTn>
                        </p:par>
                        <p:par>
                          <p:cTn id="22" fill="hold" nodeType="afterGroup">
                            <p:stCondLst>
                              <p:cond delay="500"/>
                            </p:stCondLst>
                            <p:childTnLst>
                              <p:par>
                                <p:cTn id="23" presetID="18" presetClass="entr" presetSubtype="3" fill="hold" nodeType="afterEffect">
                                  <p:stCondLst>
                                    <p:cond delay="0"/>
                                  </p:stCondLst>
                                  <p:childTnLst>
                                    <p:set>
                                      <p:cBhvr>
                                        <p:cTn id="24" dur="1" fill="hold">
                                          <p:stCondLst>
                                            <p:cond delay="0"/>
                                          </p:stCondLst>
                                        </p:cTn>
                                        <p:tgtEl>
                                          <p:spTgt spid="21516"/>
                                        </p:tgtEl>
                                        <p:attrNameLst>
                                          <p:attrName>style.visibility</p:attrName>
                                        </p:attrNameLst>
                                      </p:cBhvr>
                                      <p:to>
                                        <p:strVal val="visible"/>
                                      </p:to>
                                    </p:set>
                                    <p:animEffect transition="in" filter="strips(upRight)">
                                      <p:cBhvr>
                                        <p:cTn id="25" dur="500"/>
                                        <p:tgtEl>
                                          <p:spTgt spid="2151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21556"/>
                                        </p:tgtEl>
                                        <p:attrNameLst>
                                          <p:attrName>style.visibility</p:attrName>
                                        </p:attrNameLst>
                                      </p:cBhvr>
                                      <p:to>
                                        <p:strVal val="visible"/>
                                      </p:to>
                                    </p:set>
                                    <p:animEffect transition="in" filter="dissolve">
                                      <p:cBhvr>
                                        <p:cTn id="30" dur="500"/>
                                        <p:tgtEl>
                                          <p:spTgt spid="2155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8" presetClass="entr" presetSubtype="9" fill="hold" nodeType="clickEffect">
                                  <p:stCondLst>
                                    <p:cond delay="0"/>
                                  </p:stCondLst>
                                  <p:childTnLst>
                                    <p:set>
                                      <p:cBhvr>
                                        <p:cTn id="34" dur="1" fill="hold">
                                          <p:stCondLst>
                                            <p:cond delay="0"/>
                                          </p:stCondLst>
                                        </p:cTn>
                                        <p:tgtEl>
                                          <p:spTgt spid="21536"/>
                                        </p:tgtEl>
                                        <p:attrNameLst>
                                          <p:attrName>style.visibility</p:attrName>
                                        </p:attrNameLst>
                                      </p:cBhvr>
                                      <p:to>
                                        <p:strVal val="visible"/>
                                      </p:to>
                                    </p:set>
                                    <p:animEffect transition="in" filter="strips(upLeft)">
                                      <p:cBhvr>
                                        <p:cTn id="35" dur="500"/>
                                        <p:tgtEl>
                                          <p:spTgt spid="21536"/>
                                        </p:tgtEl>
                                      </p:cBhvr>
                                    </p:animEffect>
                                  </p:childTnLst>
                                </p:cTn>
                              </p:par>
                            </p:childTnLst>
                          </p:cTn>
                        </p:par>
                        <p:par>
                          <p:cTn id="36" fill="hold" nodeType="afterGroup">
                            <p:stCondLst>
                              <p:cond delay="500"/>
                            </p:stCondLst>
                            <p:childTnLst>
                              <p:par>
                                <p:cTn id="37" presetID="18" presetClass="entr" presetSubtype="12" fill="hold" nodeType="afterEffect">
                                  <p:stCondLst>
                                    <p:cond delay="0"/>
                                  </p:stCondLst>
                                  <p:childTnLst>
                                    <p:set>
                                      <p:cBhvr>
                                        <p:cTn id="38" dur="1" fill="hold">
                                          <p:stCondLst>
                                            <p:cond delay="0"/>
                                          </p:stCondLst>
                                        </p:cTn>
                                        <p:tgtEl>
                                          <p:spTgt spid="21551"/>
                                        </p:tgtEl>
                                        <p:attrNameLst>
                                          <p:attrName>style.visibility</p:attrName>
                                        </p:attrNameLst>
                                      </p:cBhvr>
                                      <p:to>
                                        <p:strVal val="visible"/>
                                      </p:to>
                                    </p:set>
                                    <p:animEffect transition="in" filter="strips(downLeft)">
                                      <p:cBhvr>
                                        <p:cTn id="39" dur="500"/>
                                        <p:tgtEl>
                                          <p:spTgt spid="2155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8" presetClass="entr" presetSubtype="3" fill="hold" nodeType="clickEffect">
                                  <p:stCondLst>
                                    <p:cond delay="0"/>
                                  </p:stCondLst>
                                  <p:childTnLst>
                                    <p:set>
                                      <p:cBhvr>
                                        <p:cTn id="43" dur="1" fill="hold">
                                          <p:stCondLst>
                                            <p:cond delay="0"/>
                                          </p:stCondLst>
                                        </p:cTn>
                                        <p:tgtEl>
                                          <p:spTgt spid="21546"/>
                                        </p:tgtEl>
                                        <p:attrNameLst>
                                          <p:attrName>style.visibility</p:attrName>
                                        </p:attrNameLst>
                                      </p:cBhvr>
                                      <p:to>
                                        <p:strVal val="visible"/>
                                      </p:to>
                                    </p:set>
                                    <p:animEffect transition="in" filter="strips(upRight)">
                                      <p:cBhvr>
                                        <p:cTn id="44" dur="500"/>
                                        <p:tgtEl>
                                          <p:spTgt spid="21546"/>
                                        </p:tgtEl>
                                      </p:cBhvr>
                                    </p:animEffect>
                                  </p:childTnLst>
                                </p:cTn>
                              </p:par>
                            </p:childTnLst>
                          </p:cTn>
                        </p:par>
                        <p:par>
                          <p:cTn id="45" fill="hold" nodeType="afterGroup">
                            <p:stCondLst>
                              <p:cond delay="500"/>
                            </p:stCondLst>
                            <p:childTnLst>
                              <p:par>
                                <p:cTn id="46" presetID="18" presetClass="entr" presetSubtype="6" fill="hold" nodeType="afterEffect">
                                  <p:stCondLst>
                                    <p:cond delay="0"/>
                                  </p:stCondLst>
                                  <p:childTnLst>
                                    <p:set>
                                      <p:cBhvr>
                                        <p:cTn id="47" dur="1" fill="hold">
                                          <p:stCondLst>
                                            <p:cond delay="0"/>
                                          </p:stCondLst>
                                        </p:cTn>
                                        <p:tgtEl>
                                          <p:spTgt spid="21541"/>
                                        </p:tgtEl>
                                        <p:attrNameLst>
                                          <p:attrName>style.visibility</p:attrName>
                                        </p:attrNameLst>
                                      </p:cBhvr>
                                      <p:to>
                                        <p:strVal val="visible"/>
                                      </p:to>
                                    </p:set>
                                    <p:animEffect transition="in" filter="strips(downRight)">
                                      <p:cBhvr>
                                        <p:cTn id="48" dur="500"/>
                                        <p:tgtEl>
                                          <p:spTgt spid="21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1"/>
          <p:cNvSpPr>
            <a:spLocks noGrp="1"/>
          </p:cNvSpPr>
          <p:nvPr>
            <p:ph type="ftr" sz="quarter" idx="4294967295"/>
          </p:nvPr>
        </p:nvSpPr>
        <p:spPr/>
        <p:txBody>
          <a:bodyPr/>
          <a:lstStyle/>
          <a:p>
            <a:endParaRPr lang="zh-CN" altLang="zh-CN" dirty="0"/>
          </a:p>
        </p:txBody>
      </p:sp>
      <p:sp>
        <p:nvSpPr>
          <p:cNvPr id="6" name="灯片编号占位符 2"/>
          <p:cNvSpPr>
            <a:spLocks noGrp="1"/>
          </p:cNvSpPr>
          <p:nvPr>
            <p:ph type="sldNum" sz="quarter" idx="4294967295"/>
          </p:nvPr>
        </p:nvSpPr>
        <p:spPr/>
        <p:txBody>
          <a:bodyPr/>
          <a:lstStyle/>
          <a:p>
            <a:fld id="{56587763-6529-418E-BCB9-5EF1E0DF77FE}" type="slidenum">
              <a:rPr lang="zh-CN" altLang="zh-CN"/>
              <a:pPr/>
              <a:t>23</a:t>
            </a:fld>
            <a:endParaRPr lang="en-US" altLang="zh-CN"/>
          </a:p>
        </p:txBody>
      </p:sp>
      <p:sp>
        <p:nvSpPr>
          <p:cNvPr id="23554" name="Rectangle 2"/>
          <p:cNvSpPr>
            <a:spLocks noGrp="1" noChangeArrowheads="1"/>
          </p:cNvSpPr>
          <p:nvPr>
            <p:ph type="title" idx="4294967295"/>
          </p:nvPr>
        </p:nvSpPr>
        <p:spPr>
          <a:xfrm>
            <a:off x="1691760" y="51540"/>
            <a:ext cx="6193631" cy="685800"/>
          </a:xfrm>
        </p:spPr>
        <p:txBody>
          <a:bodyPr/>
          <a:lstStyle/>
          <a:p>
            <a:pPr>
              <a:tabLst>
                <a:tab pos="3086100" algn="ctr"/>
              </a:tabLst>
            </a:pPr>
            <a:r>
              <a:rPr lang="zh-CN" altLang="en-US" sz="2400" dirty="0">
                <a:ea typeface="宋体" panose="02010600030101010101" pitchFamily="2" charset="-122"/>
              </a:rPr>
              <a:t>我们的第二个模型：生产可能性边界</a:t>
            </a:r>
          </a:p>
        </p:txBody>
      </p:sp>
      <p:sp>
        <p:nvSpPr>
          <p:cNvPr id="23555" name="Rectangle 3"/>
          <p:cNvSpPr>
            <a:spLocks noGrp="1" noChangeArrowheads="1"/>
          </p:cNvSpPr>
          <p:nvPr>
            <p:ph type="body" idx="4294967295"/>
          </p:nvPr>
        </p:nvSpPr>
        <p:spPr>
          <a:xfrm>
            <a:off x="1475742" y="737340"/>
            <a:ext cx="6172200" cy="3777853"/>
          </a:xfrm>
        </p:spPr>
        <p:txBody>
          <a:bodyPr/>
          <a:lstStyle/>
          <a:p>
            <a:r>
              <a:rPr lang="zh-CN" altLang="zh-CN" sz="2400" dirty="0">
                <a:solidFill>
                  <a:srgbClr val="FF3300"/>
                </a:solidFill>
                <a:ea typeface="宋体" panose="02010600030101010101" pitchFamily="2" charset="-122"/>
              </a:rPr>
              <a:t>生产可能性边界</a:t>
            </a:r>
            <a:r>
              <a:rPr lang="zh-CN" altLang="zh-CN" sz="2400" b="1" dirty="0">
                <a:solidFill>
                  <a:srgbClr val="FF3300"/>
                </a:solidFill>
                <a:ea typeface="宋体" panose="02010600030101010101" pitchFamily="2" charset="-122"/>
              </a:rPr>
              <a:t> （PPF）</a:t>
            </a:r>
            <a:r>
              <a:rPr lang="zh-CN" altLang="zh-CN" sz="2400" dirty="0">
                <a:ea typeface="宋体" panose="02010600030101010101" pitchFamily="2" charset="-122"/>
              </a:rPr>
              <a:t>：表示在可得到的生产要素与生产技术既定时，一个经济所能生产的两种产品数量的各种组合的图形</a:t>
            </a:r>
          </a:p>
          <a:p>
            <a:r>
              <a:rPr lang="zh-CN" altLang="zh-CN" sz="2400" dirty="0">
                <a:ea typeface="宋体" panose="02010600030101010101" pitchFamily="2" charset="-122"/>
              </a:rPr>
              <a:t>例如：  </a:t>
            </a:r>
          </a:p>
          <a:p>
            <a:pPr lvl="1">
              <a:lnSpc>
                <a:spcPct val="105000"/>
              </a:lnSpc>
            </a:pPr>
            <a:r>
              <a:rPr lang="zh-CN" altLang="zh-CN" sz="2400" dirty="0">
                <a:ea typeface="宋体" panose="02010600030101010101" pitchFamily="2" charset="-122"/>
              </a:rPr>
              <a:t>两种物品：电脑与小麦</a:t>
            </a:r>
          </a:p>
          <a:p>
            <a:pPr lvl="1">
              <a:lnSpc>
                <a:spcPct val="105000"/>
              </a:lnSpc>
            </a:pPr>
            <a:r>
              <a:rPr lang="zh-CN" altLang="zh-CN" sz="2400" dirty="0">
                <a:ea typeface="宋体" panose="02010600030101010101" pitchFamily="2" charset="-122"/>
              </a:rPr>
              <a:t>一种资源：劳动力（以小时为单位来衡量）</a:t>
            </a:r>
          </a:p>
          <a:p>
            <a:pPr lvl="1">
              <a:lnSpc>
                <a:spcPct val="105000"/>
              </a:lnSpc>
            </a:pPr>
            <a:r>
              <a:rPr lang="zh-CN" altLang="zh-CN" sz="2400" dirty="0">
                <a:ea typeface="宋体" panose="02010600030101010101" pitchFamily="2" charset="-122"/>
              </a:rPr>
              <a:t>每月经济有50，000个劳动小时可用于生产</a:t>
            </a:r>
          </a:p>
        </p:txBody>
      </p:sp>
      <p:sp>
        <p:nvSpPr>
          <p:cNvPr id="23556" name="FlagCount" hidden="1">
            <a:hlinkClick r:id="rId2" action="ppaction://hlinkfile"/>
          </p:cNvPr>
          <p:cNvSpPr>
            <a:spLocks noChangeArrowheads="1"/>
          </p:cNvSpPr>
          <p:nvPr/>
        </p:nvSpPr>
        <p:spPr bwMode="auto">
          <a:xfrm>
            <a:off x="7334250" y="190500"/>
            <a:ext cx="285750" cy="238125"/>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r>
              <a:rPr lang="en-US" altLang="zh-CN" sz="1050" b="1">
                <a:latin typeface="Tahoma" panose="020B0604030504040204" pitchFamily="34" charset="0"/>
              </a:rPr>
              <a:t>0</a:t>
            </a:r>
          </a:p>
        </p:txBody>
      </p:sp>
    </p:spTree>
    <p:extLst>
      <p:ext uri="{BB962C8B-B14F-4D97-AF65-F5344CB8AC3E}">
        <p14:creationId xmlns:p14="http://schemas.microsoft.com/office/powerpoint/2010/main" val="1039573407"/>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1547812" y="1473994"/>
            <a:ext cx="6025754" cy="3395663"/>
          </a:xfrm>
          <a:prstGeom prst="rect">
            <a:avLst/>
          </a:prstGeom>
          <a:solidFill>
            <a:srgbClr val="99CCFF">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24579" name="Rectangle 3"/>
          <p:cNvSpPr>
            <a:spLocks noGrp="1" noChangeArrowheads="1"/>
          </p:cNvSpPr>
          <p:nvPr>
            <p:ph type="title" idx="4294967295"/>
          </p:nvPr>
        </p:nvSpPr>
        <p:spPr>
          <a:xfrm>
            <a:off x="1479947" y="65486"/>
            <a:ext cx="6172200" cy="511969"/>
          </a:xfrm>
        </p:spPr>
        <p:txBody>
          <a:bodyPr/>
          <a:lstStyle/>
          <a:p>
            <a:r>
              <a:rPr lang="zh-CN" altLang="zh-CN" sz="2700" dirty="0">
                <a:ea typeface="宋体" panose="02010600030101010101" pitchFamily="2" charset="-122"/>
              </a:rPr>
              <a:t>生产可能性边界的例子</a:t>
            </a:r>
          </a:p>
        </p:txBody>
      </p:sp>
      <p:sp>
        <p:nvSpPr>
          <p:cNvPr id="24580" name="Rectangle 4"/>
          <p:cNvSpPr>
            <a:spLocks noGrp="1" noChangeArrowheads="1"/>
          </p:cNvSpPr>
          <p:nvPr>
            <p:ph type="body" sz="half" idx="4294967295"/>
          </p:nvPr>
        </p:nvSpPr>
        <p:spPr>
          <a:xfrm>
            <a:off x="1371600" y="626269"/>
            <a:ext cx="6388894" cy="865585"/>
          </a:xfrm>
        </p:spPr>
        <p:txBody>
          <a:bodyPr/>
          <a:lstStyle/>
          <a:p>
            <a:pPr marL="214313" indent="-214313"/>
            <a:r>
              <a:rPr lang="zh-CN" altLang="zh-CN" sz="2400" dirty="0">
                <a:ea typeface="宋体" panose="02010600030101010101" pitchFamily="2" charset="-122"/>
              </a:rPr>
              <a:t>生产一台电脑需要100个小时的劳动</a:t>
            </a:r>
          </a:p>
          <a:p>
            <a:pPr marL="214313" indent="-214313"/>
            <a:r>
              <a:rPr lang="zh-CN" altLang="zh-CN" sz="2400" dirty="0">
                <a:ea typeface="宋体" panose="02010600030101010101" pitchFamily="2" charset="-122"/>
              </a:rPr>
              <a:t>生产一吨小麦需要10个小时的劳动</a:t>
            </a:r>
          </a:p>
        </p:txBody>
      </p:sp>
      <p:grpSp>
        <p:nvGrpSpPr>
          <p:cNvPr id="24581" name="Group 5"/>
          <p:cNvGrpSpPr>
            <a:grpSpLocks/>
          </p:cNvGrpSpPr>
          <p:nvPr/>
        </p:nvGrpSpPr>
        <p:grpSpPr bwMode="auto">
          <a:xfrm>
            <a:off x="4848225" y="4423172"/>
            <a:ext cx="2725341" cy="447675"/>
            <a:chOff x="0" y="0"/>
            <a:chExt cx="2289" cy="376"/>
          </a:xfrm>
        </p:grpSpPr>
        <p:sp>
          <p:nvSpPr>
            <p:cNvPr id="24582" name="Rectangle 6"/>
            <p:cNvSpPr>
              <a:spLocks noChangeArrowheads="1"/>
            </p:cNvSpPr>
            <p:nvPr/>
          </p:nvSpPr>
          <p:spPr bwMode="auto">
            <a:xfrm>
              <a:off x="1257" y="0"/>
              <a:ext cx="103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en-US" altLang="zh-CN"/>
                <a:t>5,000</a:t>
              </a:r>
            </a:p>
          </p:txBody>
        </p:sp>
        <p:sp>
          <p:nvSpPr>
            <p:cNvPr id="24583" name="Rectangle 7"/>
            <p:cNvSpPr>
              <a:spLocks noChangeArrowheads="1"/>
            </p:cNvSpPr>
            <p:nvPr/>
          </p:nvSpPr>
          <p:spPr bwMode="auto">
            <a:xfrm>
              <a:off x="0" y="0"/>
              <a:ext cx="1257"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en-US" altLang="zh-CN"/>
                <a:t>0</a:t>
              </a:r>
            </a:p>
          </p:txBody>
        </p:sp>
      </p:grpSp>
      <p:grpSp>
        <p:nvGrpSpPr>
          <p:cNvPr id="24584" name="Group 8"/>
          <p:cNvGrpSpPr>
            <a:grpSpLocks/>
          </p:cNvGrpSpPr>
          <p:nvPr/>
        </p:nvGrpSpPr>
        <p:grpSpPr bwMode="auto">
          <a:xfrm>
            <a:off x="4848225" y="3974306"/>
            <a:ext cx="2725341" cy="448866"/>
            <a:chOff x="0" y="0"/>
            <a:chExt cx="2289" cy="377"/>
          </a:xfrm>
        </p:grpSpPr>
        <p:sp>
          <p:nvSpPr>
            <p:cNvPr id="24585" name="Rectangle 9"/>
            <p:cNvSpPr>
              <a:spLocks noChangeArrowheads="1"/>
            </p:cNvSpPr>
            <p:nvPr/>
          </p:nvSpPr>
          <p:spPr bwMode="auto">
            <a:xfrm>
              <a:off x="1257" y="0"/>
              <a:ext cx="1032"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en-US" altLang="zh-CN"/>
                <a:t>4,000</a:t>
              </a:r>
            </a:p>
          </p:txBody>
        </p:sp>
        <p:sp>
          <p:nvSpPr>
            <p:cNvPr id="24586" name="Rectangle 10"/>
            <p:cNvSpPr>
              <a:spLocks noChangeArrowheads="1"/>
            </p:cNvSpPr>
            <p:nvPr/>
          </p:nvSpPr>
          <p:spPr bwMode="auto">
            <a:xfrm>
              <a:off x="0" y="0"/>
              <a:ext cx="1257"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en-US" altLang="zh-CN"/>
                <a:t>100</a:t>
              </a:r>
            </a:p>
          </p:txBody>
        </p:sp>
      </p:grpSp>
      <p:grpSp>
        <p:nvGrpSpPr>
          <p:cNvPr id="24587" name="Group 11"/>
          <p:cNvGrpSpPr>
            <a:grpSpLocks/>
          </p:cNvGrpSpPr>
          <p:nvPr/>
        </p:nvGrpSpPr>
        <p:grpSpPr bwMode="auto">
          <a:xfrm>
            <a:off x="4848225" y="3527822"/>
            <a:ext cx="2725341" cy="446484"/>
            <a:chOff x="0" y="0"/>
            <a:chExt cx="2289" cy="375"/>
          </a:xfrm>
        </p:grpSpPr>
        <p:sp>
          <p:nvSpPr>
            <p:cNvPr id="24588" name="Rectangle 12"/>
            <p:cNvSpPr>
              <a:spLocks noChangeArrowheads="1"/>
            </p:cNvSpPr>
            <p:nvPr/>
          </p:nvSpPr>
          <p:spPr bwMode="auto">
            <a:xfrm>
              <a:off x="1257" y="0"/>
              <a:ext cx="103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en-US" altLang="zh-CN"/>
                <a:t>2,500</a:t>
              </a:r>
            </a:p>
          </p:txBody>
        </p:sp>
        <p:sp>
          <p:nvSpPr>
            <p:cNvPr id="24589" name="Rectangle 13"/>
            <p:cNvSpPr>
              <a:spLocks noChangeArrowheads="1"/>
            </p:cNvSpPr>
            <p:nvPr/>
          </p:nvSpPr>
          <p:spPr bwMode="auto">
            <a:xfrm>
              <a:off x="0" y="0"/>
              <a:ext cx="1257"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en-US" altLang="zh-CN"/>
                <a:t>250</a:t>
              </a:r>
            </a:p>
          </p:txBody>
        </p:sp>
      </p:grpSp>
      <p:grpSp>
        <p:nvGrpSpPr>
          <p:cNvPr id="24590" name="Group 14"/>
          <p:cNvGrpSpPr>
            <a:grpSpLocks/>
          </p:cNvGrpSpPr>
          <p:nvPr/>
        </p:nvGrpSpPr>
        <p:grpSpPr bwMode="auto">
          <a:xfrm>
            <a:off x="4848225" y="3078956"/>
            <a:ext cx="2725341" cy="448866"/>
            <a:chOff x="0" y="0"/>
            <a:chExt cx="2289" cy="377"/>
          </a:xfrm>
        </p:grpSpPr>
        <p:sp>
          <p:nvSpPr>
            <p:cNvPr id="24591" name="Rectangle 15"/>
            <p:cNvSpPr>
              <a:spLocks noChangeArrowheads="1"/>
            </p:cNvSpPr>
            <p:nvPr/>
          </p:nvSpPr>
          <p:spPr bwMode="auto">
            <a:xfrm>
              <a:off x="1257" y="0"/>
              <a:ext cx="1032"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en-US" altLang="zh-CN"/>
                <a:t>1,000</a:t>
              </a:r>
            </a:p>
          </p:txBody>
        </p:sp>
        <p:sp>
          <p:nvSpPr>
            <p:cNvPr id="24592" name="Rectangle 16"/>
            <p:cNvSpPr>
              <a:spLocks noChangeArrowheads="1"/>
            </p:cNvSpPr>
            <p:nvPr/>
          </p:nvSpPr>
          <p:spPr bwMode="auto">
            <a:xfrm>
              <a:off x="0" y="0"/>
              <a:ext cx="1257"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en-US" altLang="zh-CN"/>
                <a:t>400</a:t>
              </a:r>
            </a:p>
          </p:txBody>
        </p:sp>
      </p:grpSp>
      <p:grpSp>
        <p:nvGrpSpPr>
          <p:cNvPr id="24593" name="Group 17"/>
          <p:cNvGrpSpPr>
            <a:grpSpLocks/>
          </p:cNvGrpSpPr>
          <p:nvPr/>
        </p:nvGrpSpPr>
        <p:grpSpPr bwMode="auto">
          <a:xfrm>
            <a:off x="2131219" y="3078956"/>
            <a:ext cx="2717006" cy="1791891"/>
            <a:chOff x="0" y="0"/>
            <a:chExt cx="2282" cy="1505"/>
          </a:xfrm>
        </p:grpSpPr>
        <p:grpSp>
          <p:nvGrpSpPr>
            <p:cNvPr id="24594" name="Group 18"/>
            <p:cNvGrpSpPr>
              <a:grpSpLocks/>
            </p:cNvGrpSpPr>
            <p:nvPr/>
          </p:nvGrpSpPr>
          <p:grpSpPr bwMode="auto">
            <a:xfrm>
              <a:off x="0" y="1129"/>
              <a:ext cx="2282" cy="376"/>
              <a:chOff x="0" y="0"/>
              <a:chExt cx="2282" cy="376"/>
            </a:xfrm>
          </p:grpSpPr>
          <p:sp>
            <p:nvSpPr>
              <p:cNvPr id="24595" name="Rectangle 19"/>
              <p:cNvSpPr>
                <a:spLocks noChangeArrowheads="1"/>
              </p:cNvSpPr>
              <p:nvPr/>
            </p:nvSpPr>
            <p:spPr bwMode="auto">
              <a:xfrm>
                <a:off x="1205" y="0"/>
                <a:ext cx="1077"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en-US" altLang="zh-CN"/>
                  <a:t>50,000</a:t>
                </a:r>
              </a:p>
            </p:txBody>
          </p:sp>
          <p:sp>
            <p:nvSpPr>
              <p:cNvPr id="24596" name="Rectangle 20"/>
              <p:cNvSpPr>
                <a:spLocks noChangeArrowheads="1"/>
              </p:cNvSpPr>
              <p:nvPr/>
            </p:nvSpPr>
            <p:spPr bwMode="auto">
              <a:xfrm>
                <a:off x="0" y="0"/>
                <a:ext cx="1205"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en-US" altLang="zh-CN"/>
                  <a:t>0</a:t>
                </a:r>
              </a:p>
            </p:txBody>
          </p:sp>
        </p:grpSp>
        <p:grpSp>
          <p:nvGrpSpPr>
            <p:cNvPr id="24597" name="Group 21"/>
            <p:cNvGrpSpPr>
              <a:grpSpLocks/>
            </p:cNvGrpSpPr>
            <p:nvPr/>
          </p:nvGrpSpPr>
          <p:grpSpPr bwMode="auto">
            <a:xfrm>
              <a:off x="0" y="752"/>
              <a:ext cx="2282" cy="377"/>
              <a:chOff x="0" y="0"/>
              <a:chExt cx="2282" cy="377"/>
            </a:xfrm>
          </p:grpSpPr>
          <p:sp>
            <p:nvSpPr>
              <p:cNvPr id="24598" name="Rectangle 22"/>
              <p:cNvSpPr>
                <a:spLocks noChangeArrowheads="1"/>
              </p:cNvSpPr>
              <p:nvPr/>
            </p:nvSpPr>
            <p:spPr bwMode="auto">
              <a:xfrm>
                <a:off x="1205" y="0"/>
                <a:ext cx="1077"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en-US" altLang="zh-CN"/>
                  <a:t>40,000</a:t>
                </a:r>
              </a:p>
            </p:txBody>
          </p:sp>
          <p:sp>
            <p:nvSpPr>
              <p:cNvPr id="24599" name="Rectangle 23"/>
              <p:cNvSpPr>
                <a:spLocks noChangeArrowheads="1"/>
              </p:cNvSpPr>
              <p:nvPr/>
            </p:nvSpPr>
            <p:spPr bwMode="auto">
              <a:xfrm>
                <a:off x="0" y="0"/>
                <a:ext cx="1205"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en-US" altLang="zh-CN"/>
                  <a:t>10,000</a:t>
                </a:r>
              </a:p>
            </p:txBody>
          </p:sp>
        </p:grpSp>
        <p:grpSp>
          <p:nvGrpSpPr>
            <p:cNvPr id="24600" name="Group 24"/>
            <p:cNvGrpSpPr>
              <a:grpSpLocks/>
            </p:cNvGrpSpPr>
            <p:nvPr/>
          </p:nvGrpSpPr>
          <p:grpSpPr bwMode="auto">
            <a:xfrm>
              <a:off x="0" y="377"/>
              <a:ext cx="2282" cy="375"/>
              <a:chOff x="0" y="0"/>
              <a:chExt cx="2282" cy="375"/>
            </a:xfrm>
          </p:grpSpPr>
          <p:sp>
            <p:nvSpPr>
              <p:cNvPr id="24601" name="Rectangle 25"/>
              <p:cNvSpPr>
                <a:spLocks noChangeArrowheads="1"/>
              </p:cNvSpPr>
              <p:nvPr/>
            </p:nvSpPr>
            <p:spPr bwMode="auto">
              <a:xfrm>
                <a:off x="1205" y="0"/>
                <a:ext cx="1077"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en-US" altLang="zh-CN"/>
                  <a:t>25,000</a:t>
                </a:r>
              </a:p>
            </p:txBody>
          </p:sp>
          <p:sp>
            <p:nvSpPr>
              <p:cNvPr id="24602" name="Rectangle 26"/>
              <p:cNvSpPr>
                <a:spLocks noChangeArrowheads="1"/>
              </p:cNvSpPr>
              <p:nvPr/>
            </p:nvSpPr>
            <p:spPr bwMode="auto">
              <a:xfrm>
                <a:off x="0" y="0"/>
                <a:ext cx="1205"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en-US" altLang="zh-CN"/>
                  <a:t>25,000</a:t>
                </a:r>
              </a:p>
            </p:txBody>
          </p:sp>
        </p:grpSp>
        <p:grpSp>
          <p:nvGrpSpPr>
            <p:cNvPr id="24603" name="Group 27"/>
            <p:cNvGrpSpPr>
              <a:grpSpLocks/>
            </p:cNvGrpSpPr>
            <p:nvPr/>
          </p:nvGrpSpPr>
          <p:grpSpPr bwMode="auto">
            <a:xfrm>
              <a:off x="0" y="0"/>
              <a:ext cx="2282" cy="377"/>
              <a:chOff x="0" y="0"/>
              <a:chExt cx="2282" cy="377"/>
            </a:xfrm>
          </p:grpSpPr>
          <p:sp>
            <p:nvSpPr>
              <p:cNvPr id="24604" name="Rectangle 28"/>
              <p:cNvSpPr>
                <a:spLocks noChangeArrowheads="1"/>
              </p:cNvSpPr>
              <p:nvPr/>
            </p:nvSpPr>
            <p:spPr bwMode="auto">
              <a:xfrm>
                <a:off x="1205" y="0"/>
                <a:ext cx="1077"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en-US" altLang="zh-CN"/>
                  <a:t>10,000</a:t>
                </a:r>
              </a:p>
            </p:txBody>
          </p:sp>
          <p:sp>
            <p:nvSpPr>
              <p:cNvPr id="24605" name="Rectangle 29"/>
              <p:cNvSpPr>
                <a:spLocks noChangeArrowheads="1"/>
              </p:cNvSpPr>
              <p:nvPr/>
            </p:nvSpPr>
            <p:spPr bwMode="auto">
              <a:xfrm>
                <a:off x="0" y="0"/>
                <a:ext cx="1205"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en-US" altLang="zh-CN"/>
                  <a:t>40,000</a:t>
                </a:r>
              </a:p>
            </p:txBody>
          </p:sp>
        </p:grpSp>
      </p:grpSp>
      <p:grpSp>
        <p:nvGrpSpPr>
          <p:cNvPr id="24606" name="Group 30"/>
          <p:cNvGrpSpPr>
            <a:grpSpLocks/>
          </p:cNvGrpSpPr>
          <p:nvPr/>
        </p:nvGrpSpPr>
        <p:grpSpPr bwMode="auto">
          <a:xfrm>
            <a:off x="4814888" y="2643188"/>
            <a:ext cx="2725341" cy="447675"/>
            <a:chOff x="0" y="0"/>
            <a:chExt cx="2289" cy="376"/>
          </a:xfrm>
        </p:grpSpPr>
        <p:sp>
          <p:nvSpPr>
            <p:cNvPr id="24607" name="Rectangle 31"/>
            <p:cNvSpPr>
              <a:spLocks noChangeArrowheads="1"/>
            </p:cNvSpPr>
            <p:nvPr/>
          </p:nvSpPr>
          <p:spPr bwMode="auto">
            <a:xfrm>
              <a:off x="1257" y="0"/>
              <a:ext cx="103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en-US" altLang="zh-CN"/>
                <a:t>0</a:t>
              </a:r>
            </a:p>
          </p:txBody>
        </p:sp>
        <p:sp>
          <p:nvSpPr>
            <p:cNvPr id="24608" name="Rectangle 32"/>
            <p:cNvSpPr>
              <a:spLocks noChangeArrowheads="1"/>
            </p:cNvSpPr>
            <p:nvPr/>
          </p:nvSpPr>
          <p:spPr bwMode="auto">
            <a:xfrm>
              <a:off x="0" y="0"/>
              <a:ext cx="1257"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en-US" altLang="zh-CN"/>
                <a:t>500</a:t>
              </a:r>
            </a:p>
          </p:txBody>
        </p:sp>
      </p:grpSp>
      <p:grpSp>
        <p:nvGrpSpPr>
          <p:cNvPr id="24609" name="Group 33"/>
          <p:cNvGrpSpPr>
            <a:grpSpLocks/>
          </p:cNvGrpSpPr>
          <p:nvPr/>
        </p:nvGrpSpPr>
        <p:grpSpPr bwMode="auto">
          <a:xfrm>
            <a:off x="2131219" y="2631281"/>
            <a:ext cx="2717006" cy="447675"/>
            <a:chOff x="0" y="0"/>
            <a:chExt cx="2282" cy="376"/>
          </a:xfrm>
        </p:grpSpPr>
        <p:sp>
          <p:nvSpPr>
            <p:cNvPr id="24610" name="Rectangle 34"/>
            <p:cNvSpPr>
              <a:spLocks noChangeArrowheads="1"/>
            </p:cNvSpPr>
            <p:nvPr/>
          </p:nvSpPr>
          <p:spPr bwMode="auto">
            <a:xfrm>
              <a:off x="1205" y="0"/>
              <a:ext cx="1077"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en-US" altLang="zh-CN"/>
                <a:t>0</a:t>
              </a:r>
            </a:p>
          </p:txBody>
        </p:sp>
        <p:sp>
          <p:nvSpPr>
            <p:cNvPr id="24611" name="Rectangle 35"/>
            <p:cNvSpPr>
              <a:spLocks noChangeArrowheads="1"/>
            </p:cNvSpPr>
            <p:nvPr/>
          </p:nvSpPr>
          <p:spPr bwMode="auto">
            <a:xfrm>
              <a:off x="0" y="0"/>
              <a:ext cx="1205"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en-US" altLang="zh-CN"/>
                <a:t>50,000</a:t>
              </a:r>
            </a:p>
          </p:txBody>
        </p:sp>
      </p:grpSp>
      <p:grpSp>
        <p:nvGrpSpPr>
          <p:cNvPr id="24612" name="Group 36"/>
          <p:cNvGrpSpPr>
            <a:grpSpLocks/>
          </p:cNvGrpSpPr>
          <p:nvPr/>
        </p:nvGrpSpPr>
        <p:grpSpPr bwMode="auto">
          <a:xfrm>
            <a:off x="1518047" y="1484710"/>
            <a:ext cx="6032897" cy="3396853"/>
            <a:chOff x="0" y="0"/>
            <a:chExt cx="5067" cy="2853"/>
          </a:xfrm>
        </p:grpSpPr>
        <p:grpSp>
          <p:nvGrpSpPr>
            <p:cNvPr id="24613" name="Group 37"/>
            <p:cNvGrpSpPr>
              <a:grpSpLocks/>
            </p:cNvGrpSpPr>
            <p:nvPr/>
          </p:nvGrpSpPr>
          <p:grpSpPr bwMode="auto">
            <a:xfrm>
              <a:off x="0" y="0"/>
              <a:ext cx="5067" cy="2853"/>
              <a:chOff x="0" y="0"/>
              <a:chExt cx="5067" cy="2853"/>
            </a:xfrm>
          </p:grpSpPr>
          <p:sp>
            <p:nvSpPr>
              <p:cNvPr id="24614" name="Rectangle 38"/>
              <p:cNvSpPr>
                <a:spLocks noChangeArrowheads="1"/>
              </p:cNvSpPr>
              <p:nvPr/>
            </p:nvSpPr>
            <p:spPr bwMode="auto">
              <a:xfrm>
                <a:off x="0" y="2477"/>
                <a:ext cx="496"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en-US" altLang="zh-CN"/>
                  <a:t>E</a:t>
                </a:r>
              </a:p>
            </p:txBody>
          </p:sp>
          <p:sp>
            <p:nvSpPr>
              <p:cNvPr id="24615" name="Rectangle 39"/>
              <p:cNvSpPr>
                <a:spLocks noChangeArrowheads="1"/>
              </p:cNvSpPr>
              <p:nvPr/>
            </p:nvSpPr>
            <p:spPr bwMode="auto">
              <a:xfrm>
                <a:off x="0" y="2100"/>
                <a:ext cx="496"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en-US" altLang="zh-CN"/>
                  <a:t>D</a:t>
                </a:r>
              </a:p>
            </p:txBody>
          </p:sp>
          <p:sp>
            <p:nvSpPr>
              <p:cNvPr id="24616" name="Rectangle 40"/>
              <p:cNvSpPr>
                <a:spLocks noChangeArrowheads="1"/>
              </p:cNvSpPr>
              <p:nvPr/>
            </p:nvSpPr>
            <p:spPr bwMode="auto">
              <a:xfrm>
                <a:off x="0" y="1725"/>
                <a:ext cx="496"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en-US" altLang="zh-CN"/>
                  <a:t>C</a:t>
                </a:r>
              </a:p>
            </p:txBody>
          </p:sp>
          <p:sp>
            <p:nvSpPr>
              <p:cNvPr id="24617" name="Rectangle 41"/>
              <p:cNvSpPr>
                <a:spLocks noChangeArrowheads="1"/>
              </p:cNvSpPr>
              <p:nvPr/>
            </p:nvSpPr>
            <p:spPr bwMode="auto">
              <a:xfrm>
                <a:off x="0" y="1348"/>
                <a:ext cx="496"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en-US" altLang="zh-CN"/>
                  <a:t>B</a:t>
                </a:r>
              </a:p>
            </p:txBody>
          </p:sp>
          <p:sp>
            <p:nvSpPr>
              <p:cNvPr id="24618" name="Rectangle 42"/>
              <p:cNvSpPr>
                <a:spLocks noChangeArrowheads="1"/>
              </p:cNvSpPr>
              <p:nvPr/>
            </p:nvSpPr>
            <p:spPr bwMode="auto">
              <a:xfrm>
                <a:off x="0" y="972"/>
                <a:ext cx="496"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en-US" altLang="zh-CN"/>
                  <a:t>A</a:t>
                </a:r>
              </a:p>
            </p:txBody>
          </p:sp>
          <p:sp>
            <p:nvSpPr>
              <p:cNvPr id="24619" name="Rectangle 43"/>
              <p:cNvSpPr>
                <a:spLocks noChangeArrowheads="1"/>
              </p:cNvSpPr>
              <p:nvPr/>
            </p:nvSpPr>
            <p:spPr bwMode="auto">
              <a:xfrm>
                <a:off x="4035" y="595"/>
                <a:ext cx="1032"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lnSpc>
                    <a:spcPct val="105000"/>
                  </a:lnSpc>
                  <a:spcBef>
                    <a:spcPct val="45000"/>
                  </a:spcBef>
                  <a:buClr>
                    <a:srgbClr val="00B85C"/>
                  </a:buClr>
                  <a:buSzPct val="120000"/>
                  <a:buFont typeface="Wingdings" panose="05000000000000000000" pitchFamily="2" charset="2"/>
                  <a:buNone/>
                </a:pPr>
                <a:r>
                  <a:rPr lang="zh-CN" altLang="zh-CN"/>
                  <a:t>小麦</a:t>
                </a:r>
              </a:p>
            </p:txBody>
          </p:sp>
          <p:sp>
            <p:nvSpPr>
              <p:cNvPr id="24620" name="Rectangle 44"/>
              <p:cNvSpPr>
                <a:spLocks noChangeArrowheads="1"/>
              </p:cNvSpPr>
              <p:nvPr/>
            </p:nvSpPr>
            <p:spPr bwMode="auto">
              <a:xfrm>
                <a:off x="2778" y="595"/>
                <a:ext cx="1257"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lnSpc>
                    <a:spcPct val="105000"/>
                  </a:lnSpc>
                  <a:spcBef>
                    <a:spcPct val="45000"/>
                  </a:spcBef>
                  <a:buClr>
                    <a:srgbClr val="00B85C"/>
                  </a:buClr>
                  <a:buSzPct val="120000"/>
                  <a:buFont typeface="Wingdings" panose="05000000000000000000" pitchFamily="2" charset="2"/>
                  <a:buNone/>
                </a:pPr>
                <a:r>
                  <a:rPr lang="zh-CN" altLang="zh-CN"/>
                  <a:t>电脑</a:t>
                </a:r>
              </a:p>
            </p:txBody>
          </p:sp>
          <p:sp>
            <p:nvSpPr>
              <p:cNvPr id="24621" name="Rectangle 45"/>
              <p:cNvSpPr>
                <a:spLocks noChangeArrowheads="1"/>
              </p:cNvSpPr>
              <p:nvPr/>
            </p:nvSpPr>
            <p:spPr bwMode="auto">
              <a:xfrm>
                <a:off x="1701" y="595"/>
                <a:ext cx="1077"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lnSpc>
                    <a:spcPct val="105000"/>
                  </a:lnSpc>
                  <a:spcBef>
                    <a:spcPct val="45000"/>
                  </a:spcBef>
                  <a:buClr>
                    <a:srgbClr val="00B85C"/>
                  </a:buClr>
                  <a:buSzPct val="120000"/>
                  <a:buFont typeface="Wingdings" panose="05000000000000000000" pitchFamily="2" charset="2"/>
                  <a:buNone/>
                </a:pPr>
                <a:r>
                  <a:rPr lang="zh-CN" altLang="zh-CN"/>
                  <a:t>小麦</a:t>
                </a:r>
              </a:p>
            </p:txBody>
          </p:sp>
          <p:sp>
            <p:nvSpPr>
              <p:cNvPr id="24622" name="Rectangle 46"/>
              <p:cNvSpPr>
                <a:spLocks noChangeArrowheads="1"/>
              </p:cNvSpPr>
              <p:nvPr/>
            </p:nvSpPr>
            <p:spPr bwMode="auto">
              <a:xfrm>
                <a:off x="496" y="595"/>
                <a:ext cx="1205"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lnSpc>
                    <a:spcPct val="105000"/>
                  </a:lnSpc>
                  <a:spcBef>
                    <a:spcPct val="45000"/>
                  </a:spcBef>
                  <a:buClr>
                    <a:srgbClr val="00B85C"/>
                  </a:buClr>
                  <a:buSzPct val="120000"/>
                  <a:buFont typeface="Wingdings" panose="05000000000000000000" pitchFamily="2" charset="2"/>
                  <a:buNone/>
                </a:pPr>
                <a:r>
                  <a:rPr lang="zh-CN" altLang="zh-CN"/>
                  <a:t>电脑</a:t>
                </a:r>
              </a:p>
            </p:txBody>
          </p:sp>
          <p:sp>
            <p:nvSpPr>
              <p:cNvPr id="24623" name="Rectangle 47"/>
              <p:cNvSpPr>
                <a:spLocks noChangeArrowheads="1"/>
              </p:cNvSpPr>
              <p:nvPr/>
            </p:nvSpPr>
            <p:spPr bwMode="auto">
              <a:xfrm>
                <a:off x="2778" y="0"/>
                <a:ext cx="2289" cy="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lnSpc>
                    <a:spcPct val="105000"/>
                  </a:lnSpc>
                  <a:spcBef>
                    <a:spcPct val="45000"/>
                  </a:spcBef>
                  <a:buClr>
                    <a:srgbClr val="00B85C"/>
                  </a:buClr>
                  <a:buSzPct val="120000"/>
                  <a:buFont typeface="Wingdings" panose="05000000000000000000" pitchFamily="2" charset="2"/>
                  <a:buNone/>
                </a:pPr>
                <a:r>
                  <a:rPr lang="zh-CN" altLang="zh-CN"/>
                  <a:t>生产</a:t>
                </a:r>
              </a:p>
            </p:txBody>
          </p:sp>
          <p:sp>
            <p:nvSpPr>
              <p:cNvPr id="24624" name="Rectangle 48"/>
              <p:cNvSpPr>
                <a:spLocks noChangeArrowheads="1"/>
              </p:cNvSpPr>
              <p:nvPr/>
            </p:nvSpPr>
            <p:spPr bwMode="auto">
              <a:xfrm>
                <a:off x="496" y="0"/>
                <a:ext cx="2282" cy="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lnSpc>
                    <a:spcPct val="105000"/>
                  </a:lnSpc>
                  <a:spcBef>
                    <a:spcPct val="45000"/>
                  </a:spcBef>
                  <a:buClr>
                    <a:srgbClr val="00B85C"/>
                  </a:buClr>
                  <a:buSzPct val="120000"/>
                  <a:buFont typeface="Wingdings" panose="05000000000000000000" pitchFamily="2" charset="2"/>
                  <a:buNone/>
                </a:pPr>
                <a:r>
                  <a:rPr lang="zh-CN" altLang="zh-CN"/>
                  <a:t>雇佣的劳动小时</a:t>
                </a:r>
              </a:p>
            </p:txBody>
          </p:sp>
          <p:sp>
            <p:nvSpPr>
              <p:cNvPr id="24625" name="Rectangle 49"/>
              <p:cNvSpPr>
                <a:spLocks noChangeArrowheads="1"/>
              </p:cNvSpPr>
              <p:nvPr/>
            </p:nvSpPr>
            <p:spPr bwMode="auto">
              <a:xfrm>
                <a:off x="0" y="0"/>
                <a:ext cx="496" cy="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lnSpc>
                    <a:spcPct val="105000"/>
                  </a:lnSpc>
                  <a:spcBef>
                    <a:spcPct val="45000"/>
                  </a:spcBef>
                  <a:buClr>
                    <a:srgbClr val="00B85C"/>
                  </a:buClr>
                  <a:buSzPct val="120000"/>
                  <a:buFont typeface="Wingdings" panose="05000000000000000000" pitchFamily="2" charset="2"/>
                  <a:buNone/>
                </a:pPr>
                <a:endParaRPr lang="zh-CN" altLang="zh-CN"/>
              </a:p>
            </p:txBody>
          </p:sp>
        </p:grpSp>
        <p:sp>
          <p:nvSpPr>
            <p:cNvPr id="24626" name="Line 50"/>
            <p:cNvSpPr>
              <a:spLocks noChangeShapeType="1"/>
            </p:cNvSpPr>
            <p:nvPr/>
          </p:nvSpPr>
          <p:spPr bwMode="auto">
            <a:xfrm>
              <a:off x="0" y="0"/>
              <a:ext cx="506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4627" name="Line 51"/>
          <p:cNvSpPr>
            <a:spLocks noChangeShapeType="1"/>
          </p:cNvSpPr>
          <p:nvPr/>
        </p:nvSpPr>
        <p:spPr bwMode="auto">
          <a:xfrm>
            <a:off x="1540669" y="2631281"/>
            <a:ext cx="603289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28" name="Line 52"/>
          <p:cNvSpPr>
            <a:spLocks noChangeShapeType="1"/>
          </p:cNvSpPr>
          <p:nvPr/>
        </p:nvSpPr>
        <p:spPr bwMode="auto">
          <a:xfrm>
            <a:off x="1540669" y="3078956"/>
            <a:ext cx="603289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29" name="Line 53"/>
          <p:cNvSpPr>
            <a:spLocks noChangeShapeType="1"/>
          </p:cNvSpPr>
          <p:nvPr/>
        </p:nvSpPr>
        <p:spPr bwMode="auto">
          <a:xfrm>
            <a:off x="1540669" y="3527822"/>
            <a:ext cx="603289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30" name="Line 54"/>
          <p:cNvSpPr>
            <a:spLocks noChangeShapeType="1"/>
          </p:cNvSpPr>
          <p:nvPr/>
        </p:nvSpPr>
        <p:spPr bwMode="auto">
          <a:xfrm>
            <a:off x="1540669" y="3974306"/>
            <a:ext cx="603289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31" name="Line 55"/>
          <p:cNvSpPr>
            <a:spLocks noChangeShapeType="1"/>
          </p:cNvSpPr>
          <p:nvPr/>
        </p:nvSpPr>
        <p:spPr bwMode="auto">
          <a:xfrm>
            <a:off x="1540669" y="4423172"/>
            <a:ext cx="603289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32" name="Line 56"/>
          <p:cNvSpPr>
            <a:spLocks noChangeShapeType="1"/>
          </p:cNvSpPr>
          <p:nvPr/>
        </p:nvSpPr>
        <p:spPr bwMode="auto">
          <a:xfrm>
            <a:off x="1540669" y="4870847"/>
            <a:ext cx="603289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33" name="Line 57"/>
          <p:cNvSpPr>
            <a:spLocks noChangeShapeType="1"/>
          </p:cNvSpPr>
          <p:nvPr/>
        </p:nvSpPr>
        <p:spPr bwMode="auto">
          <a:xfrm>
            <a:off x="1540669" y="1473994"/>
            <a:ext cx="0" cy="339685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34" name="Line 58"/>
          <p:cNvSpPr>
            <a:spLocks noChangeShapeType="1"/>
          </p:cNvSpPr>
          <p:nvPr/>
        </p:nvSpPr>
        <p:spPr bwMode="auto">
          <a:xfrm>
            <a:off x="2131219" y="1473994"/>
            <a:ext cx="0" cy="339685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35" name="Line 59"/>
          <p:cNvSpPr>
            <a:spLocks noChangeShapeType="1"/>
          </p:cNvSpPr>
          <p:nvPr/>
        </p:nvSpPr>
        <p:spPr bwMode="auto">
          <a:xfrm>
            <a:off x="4848225" y="1473994"/>
            <a:ext cx="0" cy="339685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36" name="Line 60"/>
          <p:cNvSpPr>
            <a:spLocks noChangeShapeType="1"/>
          </p:cNvSpPr>
          <p:nvPr/>
        </p:nvSpPr>
        <p:spPr bwMode="auto">
          <a:xfrm>
            <a:off x="7573566" y="1473994"/>
            <a:ext cx="0" cy="339685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37" name="Line 61"/>
          <p:cNvSpPr>
            <a:spLocks noChangeShapeType="1"/>
          </p:cNvSpPr>
          <p:nvPr/>
        </p:nvSpPr>
        <p:spPr bwMode="auto">
          <a:xfrm>
            <a:off x="3565922" y="2182417"/>
            <a:ext cx="0" cy="26884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38" name="Line 62"/>
          <p:cNvSpPr>
            <a:spLocks noChangeShapeType="1"/>
          </p:cNvSpPr>
          <p:nvPr/>
        </p:nvSpPr>
        <p:spPr bwMode="auto">
          <a:xfrm>
            <a:off x="6344841" y="2182417"/>
            <a:ext cx="0" cy="26884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39" name="Line 63"/>
          <p:cNvSpPr>
            <a:spLocks noChangeShapeType="1"/>
          </p:cNvSpPr>
          <p:nvPr/>
        </p:nvSpPr>
        <p:spPr bwMode="auto">
          <a:xfrm>
            <a:off x="2141935" y="2182416"/>
            <a:ext cx="544234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40" name="FlagCount" hidden="1">
            <a:hlinkClick r:id="rId3" action="ppaction://hlinkfile"/>
          </p:cNvPr>
          <p:cNvSpPr>
            <a:spLocks noChangeArrowheads="1"/>
          </p:cNvSpPr>
          <p:nvPr/>
        </p:nvSpPr>
        <p:spPr bwMode="auto">
          <a:xfrm>
            <a:off x="7334250" y="190500"/>
            <a:ext cx="285750" cy="238125"/>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r>
              <a:rPr lang="en-US" altLang="zh-CN" sz="1050" b="1">
                <a:latin typeface="Tahoma" panose="020B0604030504040204" pitchFamily="34" charset="0"/>
              </a:rPr>
              <a:t>0</a:t>
            </a:r>
          </a:p>
        </p:txBody>
      </p:sp>
    </p:spTree>
    <p:extLst>
      <p:ext uri="{BB962C8B-B14F-4D97-AF65-F5344CB8AC3E}">
        <p14:creationId xmlns:p14="http://schemas.microsoft.com/office/powerpoint/2010/main" val="360573260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4609"/>
                                        </p:tgtEl>
                                        <p:attrNameLst>
                                          <p:attrName>style.visibility</p:attrName>
                                        </p:attrNameLst>
                                      </p:cBhvr>
                                      <p:to>
                                        <p:strVal val="visible"/>
                                      </p:to>
                                    </p:set>
                                    <p:animEffect transition="in" filter="wipe(left)">
                                      <p:cBhvr>
                                        <p:cTn id="7" dur="500"/>
                                        <p:tgtEl>
                                          <p:spTgt spid="246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4606"/>
                                        </p:tgtEl>
                                        <p:attrNameLst>
                                          <p:attrName>style.visibility</p:attrName>
                                        </p:attrNameLst>
                                      </p:cBhvr>
                                      <p:to>
                                        <p:strVal val="visible"/>
                                      </p:to>
                                    </p:set>
                                    <p:animEffect transition="in" filter="wipe(left)">
                                      <p:cBhvr>
                                        <p:cTn id="12" dur="500"/>
                                        <p:tgtEl>
                                          <p:spTgt spid="246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24593"/>
                                        </p:tgtEl>
                                        <p:attrNameLst>
                                          <p:attrName>style.visibility</p:attrName>
                                        </p:attrNameLst>
                                      </p:cBhvr>
                                      <p:to>
                                        <p:strVal val="visible"/>
                                      </p:to>
                                    </p:set>
                                    <p:animEffect transition="in" filter="strips(downRight)">
                                      <p:cBhvr>
                                        <p:cTn id="17" dur="500"/>
                                        <p:tgtEl>
                                          <p:spTgt spid="245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4590"/>
                                        </p:tgtEl>
                                        <p:attrNameLst>
                                          <p:attrName>style.visibility</p:attrName>
                                        </p:attrNameLst>
                                      </p:cBhvr>
                                      <p:to>
                                        <p:strVal val="visible"/>
                                      </p:to>
                                    </p:set>
                                    <p:animEffect transition="in" filter="wipe(left)">
                                      <p:cBhvr>
                                        <p:cTn id="22" dur="500"/>
                                        <p:tgtEl>
                                          <p:spTgt spid="2459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4587"/>
                                        </p:tgtEl>
                                        <p:attrNameLst>
                                          <p:attrName>style.visibility</p:attrName>
                                        </p:attrNameLst>
                                      </p:cBhvr>
                                      <p:to>
                                        <p:strVal val="visible"/>
                                      </p:to>
                                    </p:set>
                                    <p:animEffect transition="in" filter="wipe(left)">
                                      <p:cBhvr>
                                        <p:cTn id="27" dur="500"/>
                                        <p:tgtEl>
                                          <p:spTgt spid="2458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4584"/>
                                        </p:tgtEl>
                                        <p:attrNameLst>
                                          <p:attrName>style.visibility</p:attrName>
                                        </p:attrNameLst>
                                      </p:cBhvr>
                                      <p:to>
                                        <p:strVal val="visible"/>
                                      </p:to>
                                    </p:set>
                                    <p:animEffect transition="in" filter="wipe(left)">
                                      <p:cBhvr>
                                        <p:cTn id="32" dur="500"/>
                                        <p:tgtEl>
                                          <p:spTgt spid="2458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4581"/>
                                        </p:tgtEl>
                                        <p:attrNameLst>
                                          <p:attrName>style.visibility</p:attrName>
                                        </p:attrNameLst>
                                      </p:cBhvr>
                                      <p:to>
                                        <p:strVal val="visible"/>
                                      </p:to>
                                    </p:set>
                                    <p:animEffect transition="in" filter="wipe(left)">
                                      <p:cBhvr>
                                        <p:cTn id="37" dur="500"/>
                                        <p:tgtEl>
                                          <p:spTgt spid="24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 name="页脚占位符 1"/>
          <p:cNvSpPr>
            <a:spLocks noGrp="1"/>
          </p:cNvSpPr>
          <p:nvPr>
            <p:ph type="ftr" sz="quarter" idx="4294967295"/>
          </p:nvPr>
        </p:nvSpPr>
        <p:spPr/>
        <p:txBody>
          <a:bodyPr/>
          <a:lstStyle/>
          <a:p>
            <a:r>
              <a:rPr lang="zh-CN" altLang="zh-CN"/>
              <a:t>像经济学家一样思考</a:t>
            </a:r>
          </a:p>
        </p:txBody>
      </p:sp>
      <p:sp>
        <p:nvSpPr>
          <p:cNvPr id="61" name="灯片编号占位符 2"/>
          <p:cNvSpPr>
            <a:spLocks noGrp="1"/>
          </p:cNvSpPr>
          <p:nvPr>
            <p:ph type="sldNum" sz="quarter" idx="4294967295"/>
          </p:nvPr>
        </p:nvSpPr>
        <p:spPr/>
        <p:txBody>
          <a:bodyPr/>
          <a:lstStyle/>
          <a:p>
            <a:fld id="{7EA0D4FC-427F-4E8B-94FA-C5FB91D8F2FB}" type="slidenum">
              <a:rPr lang="zh-CN" altLang="zh-CN"/>
              <a:pPr/>
              <a:t>25</a:t>
            </a:fld>
            <a:endParaRPr lang="en-US" altLang="zh-CN"/>
          </a:p>
        </p:txBody>
      </p:sp>
      <p:sp>
        <p:nvSpPr>
          <p:cNvPr id="26626" name="Rectangle 2"/>
          <p:cNvSpPr>
            <a:spLocks noChangeArrowheads="1"/>
          </p:cNvSpPr>
          <p:nvPr/>
        </p:nvSpPr>
        <p:spPr bwMode="auto">
          <a:xfrm>
            <a:off x="1500188" y="2447926"/>
            <a:ext cx="302419" cy="279797"/>
          </a:xfrm>
          <a:prstGeom prst="rect">
            <a:avLst/>
          </a:prstGeom>
          <a:solidFill>
            <a:srgbClr val="FFFF99"/>
          </a:solidFill>
          <a:ln w="9525">
            <a:solidFill>
              <a:srgbClr val="0000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26627" name="Rectangle 3"/>
          <p:cNvSpPr>
            <a:spLocks noChangeArrowheads="1"/>
          </p:cNvSpPr>
          <p:nvPr/>
        </p:nvSpPr>
        <p:spPr bwMode="auto">
          <a:xfrm>
            <a:off x="1501379" y="2834878"/>
            <a:ext cx="302419" cy="279797"/>
          </a:xfrm>
          <a:prstGeom prst="rect">
            <a:avLst/>
          </a:prstGeom>
          <a:solidFill>
            <a:srgbClr val="FFFF99"/>
          </a:solidFill>
          <a:ln w="9525">
            <a:solidFill>
              <a:srgbClr val="0000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26628" name="Rectangle 4"/>
          <p:cNvSpPr>
            <a:spLocks noChangeArrowheads="1"/>
          </p:cNvSpPr>
          <p:nvPr/>
        </p:nvSpPr>
        <p:spPr bwMode="auto">
          <a:xfrm>
            <a:off x="1498998" y="3231357"/>
            <a:ext cx="302419" cy="279797"/>
          </a:xfrm>
          <a:prstGeom prst="rect">
            <a:avLst/>
          </a:prstGeom>
          <a:solidFill>
            <a:srgbClr val="FFFF99"/>
          </a:solidFill>
          <a:ln w="9525">
            <a:solidFill>
              <a:srgbClr val="0000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26629" name="Rectangle 5"/>
          <p:cNvSpPr>
            <a:spLocks noChangeArrowheads="1"/>
          </p:cNvSpPr>
          <p:nvPr/>
        </p:nvSpPr>
        <p:spPr bwMode="auto">
          <a:xfrm>
            <a:off x="1501379" y="3618310"/>
            <a:ext cx="302419" cy="279797"/>
          </a:xfrm>
          <a:prstGeom prst="rect">
            <a:avLst/>
          </a:prstGeom>
          <a:solidFill>
            <a:srgbClr val="FFFF99"/>
          </a:solidFill>
          <a:ln w="9525">
            <a:solidFill>
              <a:srgbClr val="0000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26630" name="Rectangle 6"/>
          <p:cNvSpPr>
            <a:spLocks noChangeArrowheads="1"/>
          </p:cNvSpPr>
          <p:nvPr/>
        </p:nvSpPr>
        <p:spPr bwMode="auto">
          <a:xfrm>
            <a:off x="1502569" y="2066926"/>
            <a:ext cx="302419" cy="279797"/>
          </a:xfrm>
          <a:prstGeom prst="rect">
            <a:avLst/>
          </a:prstGeom>
          <a:solidFill>
            <a:srgbClr val="FFFF99"/>
          </a:solidFill>
          <a:ln w="9525">
            <a:solidFill>
              <a:srgbClr val="0000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aphicFrame>
        <p:nvGraphicFramePr>
          <p:cNvPr id="26631" name="Group 7"/>
          <p:cNvGraphicFramePr>
            <a:graphicFrameLocks noGrp="1"/>
          </p:cNvGraphicFramePr>
          <p:nvPr>
            <p:ph sz="half" idx="4294967295"/>
          </p:nvPr>
        </p:nvGraphicFramePr>
        <p:xfrm>
          <a:off x="1289447" y="992981"/>
          <a:ext cx="2281238" cy="2937274"/>
        </p:xfrm>
        <a:graphic>
          <a:graphicData uri="http://schemas.openxmlformats.org/drawingml/2006/table">
            <a:tbl>
              <a:tblPr/>
              <a:tblGrid>
                <a:gridCol w="740569">
                  <a:extLst>
                    <a:ext uri="{9D8B030D-6E8A-4147-A177-3AD203B41FA5}">
                      <a16:colId xmlns:a16="http://schemas.microsoft.com/office/drawing/2014/main" val="2151312337"/>
                    </a:ext>
                  </a:extLst>
                </a:gridCol>
                <a:gridCol w="758428">
                  <a:extLst>
                    <a:ext uri="{9D8B030D-6E8A-4147-A177-3AD203B41FA5}">
                      <a16:colId xmlns:a16="http://schemas.microsoft.com/office/drawing/2014/main" val="3640748377"/>
                    </a:ext>
                  </a:extLst>
                </a:gridCol>
                <a:gridCol w="782241">
                  <a:extLst>
                    <a:ext uri="{9D8B030D-6E8A-4147-A177-3AD203B41FA5}">
                      <a16:colId xmlns:a16="http://schemas.microsoft.com/office/drawing/2014/main" val="3603571570"/>
                    </a:ext>
                  </a:extLst>
                </a:gridCol>
              </a:tblGrid>
              <a:tr h="398860">
                <a:tc rowSpan="2">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zh-CN"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图表上点</a:t>
                      </a:r>
                    </a:p>
                  </a:txBody>
                  <a:tcPr marL="68580" marR="68580" marT="34290" marB="34290" anchor="ctr" anchorCtr="1"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zh-CN"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生产</a:t>
                      </a:r>
                    </a:p>
                  </a:txBody>
                  <a:tcPr marL="68580" marR="68580" marT="34290" marB="34290" anchor="ctr" anchorCtr="1"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3208138908"/>
                  </a:ext>
                </a:extLst>
              </a:tr>
              <a:tr h="611981">
                <a:tc vMerge="1">
                  <a:txBody>
                    <a:bodyPr/>
                    <a:lstStyle/>
                    <a:p>
                      <a:endParaRPr lang="zh-CN" altLang="en-US"/>
                    </a:p>
                  </a:txBody>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zh-CN"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电脑</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zh-CN"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小麦</a:t>
                      </a:r>
                    </a:p>
                  </a:txBody>
                  <a:tcPr marL="68580" marR="68580" marT="34290" marB="3429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24014006"/>
                  </a:ext>
                </a:extLst>
              </a:tr>
              <a:tr h="383381">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p>
                  </a:txBody>
                  <a:tcPr marL="68580" marR="68580" marT="34290" marB="3429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500</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68580" marR="68580" marT="34290" marB="3429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04505308"/>
                  </a:ext>
                </a:extLst>
              </a:tr>
              <a:tr h="384572">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p>
                  </a:txBody>
                  <a:tcPr marL="68580" marR="68580" marT="34290" marB="3429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400</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1,000</a:t>
                      </a:r>
                    </a:p>
                  </a:txBody>
                  <a:tcPr marL="68580" marR="68580" marT="34290" marB="3429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59674387"/>
                  </a:ext>
                </a:extLst>
              </a:tr>
              <a:tr h="386954">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C</a:t>
                      </a:r>
                    </a:p>
                  </a:txBody>
                  <a:tcPr marL="68580" marR="68580" marT="34290" marB="3429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250</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2,500</a:t>
                      </a:r>
                    </a:p>
                  </a:txBody>
                  <a:tcPr marL="68580" marR="68580" marT="34290" marB="3429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37653228"/>
                  </a:ext>
                </a:extLst>
              </a:tr>
              <a:tr h="385763">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D</a:t>
                      </a:r>
                    </a:p>
                  </a:txBody>
                  <a:tcPr marL="68580" marR="68580" marT="34290" marB="3429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100</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4,000</a:t>
                      </a:r>
                    </a:p>
                  </a:txBody>
                  <a:tcPr marL="68580" marR="68580" marT="34290" marB="3429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14547496"/>
                  </a:ext>
                </a:extLst>
              </a:tr>
              <a:tr h="385763">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E</a:t>
                      </a:r>
                    </a:p>
                  </a:txBody>
                  <a:tcPr marL="68580" marR="68580" marT="34290" marB="3429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68580" marR="6858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5,000</a:t>
                      </a:r>
                    </a:p>
                  </a:txBody>
                  <a:tcPr marL="68580" marR="68580" marT="34290" marB="3429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532970166"/>
                  </a:ext>
                </a:extLst>
              </a:tr>
            </a:tbl>
          </a:graphicData>
        </a:graphic>
      </p:graphicFrame>
      <p:graphicFrame>
        <p:nvGraphicFramePr>
          <p:cNvPr id="26659" name="Object 53"/>
          <p:cNvGraphicFramePr>
            <a:graphicFrameLocks noGrp="1" noChangeAspect="1"/>
          </p:cNvGraphicFramePr>
          <p:nvPr>
            <p:ph sz="half" idx="4294967295"/>
          </p:nvPr>
        </p:nvGraphicFramePr>
        <p:xfrm>
          <a:off x="3719513" y="845344"/>
          <a:ext cx="4088606" cy="3892154"/>
        </p:xfrm>
        <a:graphic>
          <a:graphicData uri="http://schemas.openxmlformats.org/presentationml/2006/ole">
            <mc:AlternateContent xmlns:mc="http://schemas.openxmlformats.org/markup-compatibility/2006">
              <mc:Choice xmlns:v="urn:schemas-microsoft-com:vml" Requires="v">
                <p:oleObj spid="_x0000_s1076" r:id="rId3" imgW="6356160" imgH="6040440" progId="Excel.Chart.8">
                  <p:embed/>
                </p:oleObj>
              </mc:Choice>
              <mc:Fallback>
                <p:oleObj r:id="rId3" imgW="6356160" imgH="6040440" progId="Excel.Chart.8">
                  <p:embed/>
                  <p:pic>
                    <p:nvPicPr>
                      <p:cNvPr id="26659" name="Object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9513" y="845344"/>
                        <a:ext cx="4088606" cy="3892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60" name="Text Box 54"/>
          <p:cNvSpPr txBox="1">
            <a:spLocks noChangeArrowheads="1"/>
          </p:cNvSpPr>
          <p:nvPr/>
        </p:nvSpPr>
        <p:spPr bwMode="auto">
          <a:xfrm>
            <a:off x="6790135" y="3568185"/>
            <a:ext cx="2845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zh-CN" b="1"/>
              <a:t>A</a:t>
            </a:r>
          </a:p>
        </p:txBody>
      </p:sp>
      <p:sp>
        <p:nvSpPr>
          <p:cNvPr id="26661" name="Text Box 55"/>
          <p:cNvSpPr txBox="1">
            <a:spLocks noChangeArrowheads="1"/>
          </p:cNvSpPr>
          <p:nvPr/>
        </p:nvSpPr>
        <p:spPr bwMode="auto">
          <a:xfrm>
            <a:off x="6340079" y="3199091"/>
            <a:ext cx="2845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zh-CN" b="1"/>
              <a:t>B</a:t>
            </a:r>
          </a:p>
        </p:txBody>
      </p:sp>
      <p:sp>
        <p:nvSpPr>
          <p:cNvPr id="26662" name="Text Box 56"/>
          <p:cNvSpPr txBox="1">
            <a:spLocks noChangeArrowheads="1"/>
          </p:cNvSpPr>
          <p:nvPr/>
        </p:nvSpPr>
        <p:spPr bwMode="auto">
          <a:xfrm>
            <a:off x="5675710" y="2632353"/>
            <a:ext cx="2845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zh-CN" b="1"/>
              <a:t>C</a:t>
            </a:r>
          </a:p>
        </p:txBody>
      </p:sp>
      <p:sp>
        <p:nvSpPr>
          <p:cNvPr id="26663" name="Text Box 57"/>
          <p:cNvSpPr txBox="1">
            <a:spLocks noChangeArrowheads="1"/>
          </p:cNvSpPr>
          <p:nvPr/>
        </p:nvSpPr>
        <p:spPr bwMode="auto">
          <a:xfrm>
            <a:off x="5048250" y="2079903"/>
            <a:ext cx="2845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zh-CN" b="1"/>
              <a:t>D</a:t>
            </a:r>
          </a:p>
        </p:txBody>
      </p:sp>
      <p:sp>
        <p:nvSpPr>
          <p:cNvPr id="26664" name="Text Box 58"/>
          <p:cNvSpPr txBox="1">
            <a:spLocks noChangeArrowheads="1"/>
          </p:cNvSpPr>
          <p:nvPr/>
        </p:nvSpPr>
        <p:spPr bwMode="auto">
          <a:xfrm>
            <a:off x="4581525" y="1676282"/>
            <a:ext cx="2845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zh-CN" b="1"/>
              <a:t>E</a:t>
            </a:r>
          </a:p>
        </p:txBody>
      </p:sp>
      <p:sp>
        <p:nvSpPr>
          <p:cNvPr id="26665" name="Rectangle 59"/>
          <p:cNvSpPr>
            <a:spLocks noGrp="1" noChangeArrowheads="1"/>
          </p:cNvSpPr>
          <p:nvPr>
            <p:ph type="title" idx="4294967295"/>
          </p:nvPr>
        </p:nvSpPr>
        <p:spPr/>
        <p:txBody>
          <a:bodyPr/>
          <a:lstStyle/>
          <a:p>
            <a:endParaRPr lang="zh-CN" altLang="zh-CN" sz="2700" dirty="0">
              <a:ea typeface="宋体" panose="02010600030101010101" pitchFamily="2" charset="-122"/>
            </a:endParaRPr>
          </a:p>
        </p:txBody>
      </p:sp>
      <p:sp>
        <p:nvSpPr>
          <p:cNvPr id="26666" name="Line 60"/>
          <p:cNvSpPr>
            <a:spLocks noChangeShapeType="1"/>
          </p:cNvSpPr>
          <p:nvPr/>
        </p:nvSpPr>
        <p:spPr bwMode="auto">
          <a:xfrm>
            <a:off x="4588669" y="1991916"/>
            <a:ext cx="2199085" cy="1905000"/>
          </a:xfrm>
          <a:prstGeom prst="line">
            <a:avLst/>
          </a:prstGeom>
          <a:noFill/>
          <a:ln w="50800">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6667" name="Group 43"/>
          <p:cNvGrpSpPr>
            <a:grpSpLocks/>
          </p:cNvGrpSpPr>
          <p:nvPr/>
        </p:nvGrpSpPr>
        <p:grpSpPr bwMode="auto">
          <a:xfrm>
            <a:off x="4594622" y="2330053"/>
            <a:ext cx="489347" cy="1557338"/>
            <a:chOff x="0" y="0"/>
            <a:chExt cx="411" cy="1308"/>
          </a:xfrm>
        </p:grpSpPr>
        <p:grpSp>
          <p:nvGrpSpPr>
            <p:cNvPr id="26668" name="Group 44"/>
            <p:cNvGrpSpPr>
              <a:grpSpLocks/>
            </p:cNvGrpSpPr>
            <p:nvPr/>
          </p:nvGrpSpPr>
          <p:grpSpPr bwMode="auto">
            <a:xfrm>
              <a:off x="0" y="44"/>
              <a:ext cx="366" cy="1264"/>
              <a:chOff x="0" y="0"/>
              <a:chExt cx="795" cy="646"/>
            </a:xfrm>
          </p:grpSpPr>
          <p:sp>
            <p:nvSpPr>
              <p:cNvPr id="26669" name="Line 63"/>
              <p:cNvSpPr>
                <a:spLocks noChangeShapeType="1"/>
              </p:cNvSpPr>
              <p:nvPr/>
            </p:nvSpPr>
            <p:spPr bwMode="auto">
              <a:xfrm>
                <a:off x="0" y="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70" name="Line 64"/>
              <p:cNvSpPr>
                <a:spLocks noChangeShapeType="1"/>
              </p:cNvSpPr>
              <p:nvPr/>
            </p:nvSpPr>
            <p:spPr bwMode="auto">
              <a:xfrm>
                <a:off x="795" y="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6671" name="Oval 65"/>
            <p:cNvSpPr>
              <a:spLocks noChangeArrowheads="1"/>
            </p:cNvSpPr>
            <p:nvPr/>
          </p:nvSpPr>
          <p:spPr bwMode="auto">
            <a:xfrm>
              <a:off x="322" y="0"/>
              <a:ext cx="89" cy="87"/>
            </a:xfrm>
            <a:prstGeom prst="ellipse">
              <a:avLst/>
            </a:prstGeom>
            <a:solidFill>
              <a:srgbClr val="0033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grpSp>
        <p:nvGrpSpPr>
          <p:cNvPr id="26672" name="Group 48"/>
          <p:cNvGrpSpPr>
            <a:grpSpLocks/>
          </p:cNvGrpSpPr>
          <p:nvPr/>
        </p:nvGrpSpPr>
        <p:grpSpPr bwMode="auto">
          <a:xfrm>
            <a:off x="4598194" y="2883694"/>
            <a:ext cx="1133475" cy="1007269"/>
            <a:chOff x="0" y="0"/>
            <a:chExt cx="952" cy="846"/>
          </a:xfrm>
        </p:grpSpPr>
        <p:grpSp>
          <p:nvGrpSpPr>
            <p:cNvPr id="26673" name="Group 49"/>
            <p:cNvGrpSpPr>
              <a:grpSpLocks/>
            </p:cNvGrpSpPr>
            <p:nvPr/>
          </p:nvGrpSpPr>
          <p:grpSpPr bwMode="auto">
            <a:xfrm>
              <a:off x="0" y="42"/>
              <a:ext cx="908" cy="804"/>
              <a:chOff x="0" y="0"/>
              <a:chExt cx="795" cy="646"/>
            </a:xfrm>
          </p:grpSpPr>
          <p:sp>
            <p:nvSpPr>
              <p:cNvPr id="26674" name="Line 68"/>
              <p:cNvSpPr>
                <a:spLocks noChangeShapeType="1"/>
              </p:cNvSpPr>
              <p:nvPr/>
            </p:nvSpPr>
            <p:spPr bwMode="auto">
              <a:xfrm>
                <a:off x="0" y="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75" name="Line 69"/>
              <p:cNvSpPr>
                <a:spLocks noChangeShapeType="1"/>
              </p:cNvSpPr>
              <p:nvPr/>
            </p:nvSpPr>
            <p:spPr bwMode="auto">
              <a:xfrm>
                <a:off x="795" y="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6676" name="Oval 70"/>
            <p:cNvSpPr>
              <a:spLocks noChangeArrowheads="1"/>
            </p:cNvSpPr>
            <p:nvPr/>
          </p:nvSpPr>
          <p:spPr bwMode="auto">
            <a:xfrm>
              <a:off x="863" y="0"/>
              <a:ext cx="89" cy="87"/>
            </a:xfrm>
            <a:prstGeom prst="ellipse">
              <a:avLst/>
            </a:prstGeom>
            <a:solidFill>
              <a:srgbClr val="0033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grpSp>
        <p:nvGrpSpPr>
          <p:cNvPr id="26677" name="Group 53"/>
          <p:cNvGrpSpPr>
            <a:grpSpLocks/>
          </p:cNvGrpSpPr>
          <p:nvPr/>
        </p:nvGrpSpPr>
        <p:grpSpPr bwMode="auto">
          <a:xfrm>
            <a:off x="4595813" y="3458766"/>
            <a:ext cx="1793081" cy="435769"/>
            <a:chOff x="0" y="0"/>
            <a:chExt cx="1506" cy="366"/>
          </a:xfrm>
        </p:grpSpPr>
        <p:grpSp>
          <p:nvGrpSpPr>
            <p:cNvPr id="26678" name="Group 54"/>
            <p:cNvGrpSpPr>
              <a:grpSpLocks/>
            </p:cNvGrpSpPr>
            <p:nvPr/>
          </p:nvGrpSpPr>
          <p:grpSpPr bwMode="auto">
            <a:xfrm>
              <a:off x="0" y="43"/>
              <a:ext cx="1467" cy="323"/>
              <a:chOff x="0" y="0"/>
              <a:chExt cx="795" cy="646"/>
            </a:xfrm>
          </p:grpSpPr>
          <p:sp>
            <p:nvSpPr>
              <p:cNvPr id="26679" name="Line 73"/>
              <p:cNvSpPr>
                <a:spLocks noChangeShapeType="1"/>
              </p:cNvSpPr>
              <p:nvPr/>
            </p:nvSpPr>
            <p:spPr bwMode="auto">
              <a:xfrm>
                <a:off x="0" y="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80" name="Line 74"/>
              <p:cNvSpPr>
                <a:spLocks noChangeShapeType="1"/>
              </p:cNvSpPr>
              <p:nvPr/>
            </p:nvSpPr>
            <p:spPr bwMode="auto">
              <a:xfrm>
                <a:off x="795" y="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6681" name="Oval 75"/>
            <p:cNvSpPr>
              <a:spLocks noChangeArrowheads="1"/>
            </p:cNvSpPr>
            <p:nvPr/>
          </p:nvSpPr>
          <p:spPr bwMode="auto">
            <a:xfrm>
              <a:off x="1417" y="0"/>
              <a:ext cx="89" cy="87"/>
            </a:xfrm>
            <a:prstGeom prst="ellipse">
              <a:avLst/>
            </a:prstGeom>
            <a:solidFill>
              <a:srgbClr val="0033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sp>
        <p:nvSpPr>
          <p:cNvPr id="26682" name="Oval 76"/>
          <p:cNvSpPr>
            <a:spLocks noChangeArrowheads="1"/>
          </p:cNvSpPr>
          <p:nvPr/>
        </p:nvSpPr>
        <p:spPr bwMode="auto">
          <a:xfrm>
            <a:off x="6723460" y="3836194"/>
            <a:ext cx="105965" cy="103585"/>
          </a:xfrm>
          <a:prstGeom prst="ellipse">
            <a:avLst/>
          </a:prstGeom>
          <a:solidFill>
            <a:srgbClr val="0033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26683" name="Oval 77"/>
          <p:cNvSpPr>
            <a:spLocks noChangeArrowheads="1"/>
          </p:cNvSpPr>
          <p:nvPr/>
        </p:nvSpPr>
        <p:spPr bwMode="auto">
          <a:xfrm>
            <a:off x="4536281" y="1950244"/>
            <a:ext cx="105966" cy="103585"/>
          </a:xfrm>
          <a:prstGeom prst="ellipse">
            <a:avLst/>
          </a:prstGeom>
          <a:solidFill>
            <a:srgbClr val="0033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4" name="矩形 3"/>
          <p:cNvSpPr/>
          <p:nvPr/>
        </p:nvSpPr>
        <p:spPr>
          <a:xfrm>
            <a:off x="3100618" y="97911"/>
            <a:ext cx="3262432" cy="461665"/>
          </a:xfrm>
          <a:prstGeom prst="rect">
            <a:avLst/>
          </a:prstGeom>
        </p:spPr>
        <p:txBody>
          <a:bodyPr wrap="none">
            <a:spAutoFit/>
          </a:bodyPr>
          <a:lstStyle/>
          <a:p>
            <a:r>
              <a:rPr lang="zh-CN" altLang="zh-CN" sz="2400" dirty="0"/>
              <a:t>生产可能性边界的例子</a:t>
            </a:r>
          </a:p>
        </p:txBody>
      </p:sp>
    </p:spTree>
    <p:extLst>
      <p:ext uri="{BB962C8B-B14F-4D97-AF65-F5344CB8AC3E}">
        <p14:creationId xmlns:p14="http://schemas.microsoft.com/office/powerpoint/2010/main" val="383541083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6659"/>
                                        </p:tgtEl>
                                        <p:attrNameLst>
                                          <p:attrName>style.visibility</p:attrName>
                                        </p:attrNameLst>
                                      </p:cBhvr>
                                      <p:to>
                                        <p:strVal val="visible"/>
                                      </p:to>
                                    </p:set>
                                    <p:animEffect transition="in" filter="dissolve">
                                      <p:cBhvr>
                                        <p:cTn id="7" dur="500"/>
                                        <p:tgtEl>
                                          <p:spTgt spid="266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682"/>
                                        </p:tgtEl>
                                        <p:attrNameLst>
                                          <p:attrName>style.visibility</p:attrName>
                                        </p:attrNameLst>
                                      </p:cBhvr>
                                      <p:to>
                                        <p:strVal val="visible"/>
                                      </p:to>
                                    </p:set>
                                    <p:animEffect transition="in" filter="dissolve">
                                      <p:cBhvr>
                                        <p:cTn id="12" dur="500"/>
                                        <p:tgtEl>
                                          <p:spTgt spid="26682"/>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6660"/>
                                        </p:tgtEl>
                                        <p:attrNameLst>
                                          <p:attrName>style.visibility</p:attrName>
                                        </p:attrNameLst>
                                      </p:cBhvr>
                                      <p:to>
                                        <p:strVal val="visible"/>
                                      </p:to>
                                    </p:set>
                                    <p:animEffect transition="in" filter="dissolve">
                                      <p:cBhvr>
                                        <p:cTn id="15" dur="500"/>
                                        <p:tgtEl>
                                          <p:spTgt spid="26660"/>
                                        </p:tgtEl>
                                      </p:cBhvr>
                                    </p:animEffect>
                                  </p:childTnLst>
                                  <p:subTnLst>
                                    <p:animClr clrSpc="rgb" dir="cw">
                                      <p:cBhvr override="childStyle">
                                        <p:cTn dur="1" fill="hold" display="0" masterRel="nextClick" afterEffect="1"/>
                                        <p:tgtEl>
                                          <p:spTgt spid="26660"/>
                                        </p:tgtEl>
                                        <p:attrNameLst>
                                          <p:attrName>ppt_c</p:attrName>
                                        </p:attrNameLst>
                                      </p:cBhvr>
                                      <p:to>
                                        <a:schemeClr val="bg1"/>
                                      </p:to>
                                    </p:animClr>
                                  </p:subTnLst>
                                </p:cTn>
                              </p:par>
                              <p:par>
                                <p:cTn id="16" presetID="9" presetClass="entr" presetSubtype="0" fill="hold" grpId="0" nodeType="withEffect">
                                  <p:stCondLst>
                                    <p:cond delay="0"/>
                                  </p:stCondLst>
                                  <p:childTnLst>
                                    <p:set>
                                      <p:cBhvr>
                                        <p:cTn id="17" dur="1" fill="hold">
                                          <p:stCondLst>
                                            <p:cond delay="0"/>
                                          </p:stCondLst>
                                        </p:cTn>
                                        <p:tgtEl>
                                          <p:spTgt spid="26630"/>
                                        </p:tgtEl>
                                        <p:attrNameLst>
                                          <p:attrName>style.visibility</p:attrName>
                                        </p:attrNameLst>
                                      </p:cBhvr>
                                      <p:to>
                                        <p:strVal val="visible"/>
                                      </p:to>
                                    </p:set>
                                    <p:animEffect transition="in" filter="dissolve">
                                      <p:cBhvr>
                                        <p:cTn id="18" dur="500"/>
                                        <p:tgtEl>
                                          <p:spTgt spid="26630"/>
                                        </p:tgtEl>
                                      </p:cBhvr>
                                    </p:animEffect>
                                  </p:childTnLst>
                                  <p:subTnLst>
                                    <p:animClr clrSpc="rgb" dir="cw">
                                      <p:cBhvr override="childStyle">
                                        <p:cTn dur="1" fill="hold" display="0" masterRel="nextClick" afterEffect="1"/>
                                        <p:tgtEl>
                                          <p:spTgt spid="26630"/>
                                        </p:tgtEl>
                                        <p:attrNameLst>
                                          <p:attrName>ppt_c</p:attrName>
                                        </p:attrNameLst>
                                      </p:cBhvr>
                                      <p:to>
                                        <a:schemeClr val="bg1"/>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3" fill="hold" nodeType="clickEffect">
                                  <p:stCondLst>
                                    <p:cond delay="0"/>
                                  </p:stCondLst>
                                  <p:childTnLst>
                                    <p:set>
                                      <p:cBhvr>
                                        <p:cTn id="22" dur="1" fill="hold">
                                          <p:stCondLst>
                                            <p:cond delay="0"/>
                                          </p:stCondLst>
                                        </p:cTn>
                                        <p:tgtEl>
                                          <p:spTgt spid="26677"/>
                                        </p:tgtEl>
                                        <p:attrNameLst>
                                          <p:attrName>style.visibility</p:attrName>
                                        </p:attrNameLst>
                                      </p:cBhvr>
                                      <p:to>
                                        <p:strVal val="visible"/>
                                      </p:to>
                                    </p:set>
                                    <p:animEffect transition="in" filter="strips(upRight)">
                                      <p:cBhvr>
                                        <p:cTn id="23" dur="500"/>
                                        <p:tgtEl>
                                          <p:spTgt spid="26677"/>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6661"/>
                                        </p:tgtEl>
                                        <p:attrNameLst>
                                          <p:attrName>style.visibility</p:attrName>
                                        </p:attrNameLst>
                                      </p:cBhvr>
                                      <p:to>
                                        <p:strVal val="visible"/>
                                      </p:to>
                                    </p:set>
                                    <p:animEffect transition="in" filter="dissolve">
                                      <p:cBhvr>
                                        <p:cTn id="26" dur="500"/>
                                        <p:tgtEl>
                                          <p:spTgt spid="26661"/>
                                        </p:tgtEl>
                                      </p:cBhvr>
                                    </p:animEffect>
                                  </p:childTnLst>
                                  <p:subTnLst>
                                    <p:animClr clrSpc="rgb" dir="cw">
                                      <p:cBhvr override="childStyle">
                                        <p:cTn dur="1" fill="hold" display="0" masterRel="nextClick" afterEffect="1"/>
                                        <p:tgtEl>
                                          <p:spTgt spid="26661"/>
                                        </p:tgtEl>
                                        <p:attrNameLst>
                                          <p:attrName>ppt_c</p:attrName>
                                        </p:attrNameLst>
                                      </p:cBhvr>
                                      <p:to>
                                        <a:schemeClr val="bg1"/>
                                      </p:to>
                                    </p:animClr>
                                  </p:subTnLst>
                                </p:cTn>
                              </p:par>
                              <p:par>
                                <p:cTn id="27" presetID="9" presetClass="entr" presetSubtype="0" fill="hold" grpId="0" nodeType="withEffect">
                                  <p:stCondLst>
                                    <p:cond delay="0"/>
                                  </p:stCondLst>
                                  <p:childTnLst>
                                    <p:set>
                                      <p:cBhvr>
                                        <p:cTn id="28" dur="1" fill="hold">
                                          <p:stCondLst>
                                            <p:cond delay="0"/>
                                          </p:stCondLst>
                                        </p:cTn>
                                        <p:tgtEl>
                                          <p:spTgt spid="26626"/>
                                        </p:tgtEl>
                                        <p:attrNameLst>
                                          <p:attrName>style.visibility</p:attrName>
                                        </p:attrNameLst>
                                      </p:cBhvr>
                                      <p:to>
                                        <p:strVal val="visible"/>
                                      </p:to>
                                    </p:set>
                                    <p:animEffect transition="in" filter="dissolve">
                                      <p:cBhvr>
                                        <p:cTn id="29" dur="500"/>
                                        <p:tgtEl>
                                          <p:spTgt spid="26626"/>
                                        </p:tgtEl>
                                      </p:cBhvr>
                                    </p:animEffect>
                                  </p:childTnLst>
                                  <p:subTnLst>
                                    <p:animClr clrSpc="rgb" dir="cw">
                                      <p:cBhvr override="childStyle">
                                        <p:cTn dur="1" fill="hold" display="0" masterRel="nextClick" afterEffect="1"/>
                                        <p:tgtEl>
                                          <p:spTgt spid="26626"/>
                                        </p:tgtEl>
                                        <p:attrNameLst>
                                          <p:attrName>ppt_c</p:attrName>
                                        </p:attrNameLst>
                                      </p:cBhvr>
                                      <p:to>
                                        <a:schemeClr val="bg1"/>
                                      </p:to>
                                    </p:animClr>
                                  </p:sub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3" fill="hold" nodeType="clickEffect">
                                  <p:stCondLst>
                                    <p:cond delay="0"/>
                                  </p:stCondLst>
                                  <p:childTnLst>
                                    <p:set>
                                      <p:cBhvr>
                                        <p:cTn id="33" dur="1" fill="hold">
                                          <p:stCondLst>
                                            <p:cond delay="0"/>
                                          </p:stCondLst>
                                        </p:cTn>
                                        <p:tgtEl>
                                          <p:spTgt spid="26672"/>
                                        </p:tgtEl>
                                        <p:attrNameLst>
                                          <p:attrName>style.visibility</p:attrName>
                                        </p:attrNameLst>
                                      </p:cBhvr>
                                      <p:to>
                                        <p:strVal val="visible"/>
                                      </p:to>
                                    </p:set>
                                    <p:animEffect transition="in" filter="strips(upRight)">
                                      <p:cBhvr>
                                        <p:cTn id="34" dur="500"/>
                                        <p:tgtEl>
                                          <p:spTgt spid="26672"/>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6627"/>
                                        </p:tgtEl>
                                        <p:attrNameLst>
                                          <p:attrName>style.visibility</p:attrName>
                                        </p:attrNameLst>
                                      </p:cBhvr>
                                      <p:to>
                                        <p:strVal val="visible"/>
                                      </p:to>
                                    </p:set>
                                    <p:animEffect transition="in" filter="dissolve">
                                      <p:cBhvr>
                                        <p:cTn id="37" dur="500"/>
                                        <p:tgtEl>
                                          <p:spTgt spid="26627"/>
                                        </p:tgtEl>
                                      </p:cBhvr>
                                    </p:animEffect>
                                  </p:childTnLst>
                                  <p:subTnLst>
                                    <p:animClr clrSpc="rgb" dir="cw">
                                      <p:cBhvr override="childStyle">
                                        <p:cTn dur="1" fill="hold" display="0" masterRel="nextClick" afterEffect="1"/>
                                        <p:tgtEl>
                                          <p:spTgt spid="26627"/>
                                        </p:tgtEl>
                                        <p:attrNameLst>
                                          <p:attrName>ppt_c</p:attrName>
                                        </p:attrNameLst>
                                      </p:cBhvr>
                                      <p:to>
                                        <a:schemeClr val="bg1"/>
                                      </p:to>
                                    </p:animClr>
                                  </p:subTnLst>
                                </p:cTn>
                              </p:par>
                              <p:par>
                                <p:cTn id="38" presetID="9" presetClass="entr" presetSubtype="0" fill="hold" grpId="0" nodeType="withEffect">
                                  <p:stCondLst>
                                    <p:cond delay="0"/>
                                  </p:stCondLst>
                                  <p:childTnLst>
                                    <p:set>
                                      <p:cBhvr>
                                        <p:cTn id="39" dur="1" fill="hold">
                                          <p:stCondLst>
                                            <p:cond delay="0"/>
                                          </p:stCondLst>
                                        </p:cTn>
                                        <p:tgtEl>
                                          <p:spTgt spid="26662"/>
                                        </p:tgtEl>
                                        <p:attrNameLst>
                                          <p:attrName>style.visibility</p:attrName>
                                        </p:attrNameLst>
                                      </p:cBhvr>
                                      <p:to>
                                        <p:strVal val="visible"/>
                                      </p:to>
                                    </p:set>
                                    <p:animEffect transition="in" filter="dissolve">
                                      <p:cBhvr>
                                        <p:cTn id="40" dur="500"/>
                                        <p:tgtEl>
                                          <p:spTgt spid="26662"/>
                                        </p:tgtEl>
                                      </p:cBhvr>
                                    </p:animEffect>
                                  </p:childTnLst>
                                  <p:subTnLst>
                                    <p:animClr clrSpc="rgb" dir="cw">
                                      <p:cBhvr override="childStyle">
                                        <p:cTn dur="1" fill="hold" display="0" masterRel="nextClick" afterEffect="1"/>
                                        <p:tgtEl>
                                          <p:spTgt spid="26662"/>
                                        </p:tgtEl>
                                        <p:attrNameLst>
                                          <p:attrName>ppt_c</p:attrName>
                                        </p:attrNameLst>
                                      </p:cBhvr>
                                      <p:to>
                                        <a:schemeClr val="bg1"/>
                                      </p:to>
                                    </p:animClr>
                                  </p:subTnLst>
                                </p:cTn>
                              </p:par>
                            </p:childTnLst>
                          </p:cTn>
                        </p:par>
                      </p:childTnLst>
                    </p:cTn>
                  </p:par>
                  <p:par>
                    <p:cTn id="41" fill="hold" nodeType="clickPar">
                      <p:stCondLst>
                        <p:cond delay="indefinite"/>
                      </p:stCondLst>
                      <p:childTnLst>
                        <p:par>
                          <p:cTn id="42" fill="hold" nodeType="withGroup">
                            <p:stCondLst>
                              <p:cond delay="0"/>
                            </p:stCondLst>
                            <p:childTnLst>
                              <p:par>
                                <p:cTn id="43" presetID="18" presetClass="entr" presetSubtype="3" fill="hold" nodeType="clickEffect">
                                  <p:stCondLst>
                                    <p:cond delay="0"/>
                                  </p:stCondLst>
                                  <p:childTnLst>
                                    <p:set>
                                      <p:cBhvr>
                                        <p:cTn id="44" dur="1" fill="hold">
                                          <p:stCondLst>
                                            <p:cond delay="0"/>
                                          </p:stCondLst>
                                        </p:cTn>
                                        <p:tgtEl>
                                          <p:spTgt spid="26667"/>
                                        </p:tgtEl>
                                        <p:attrNameLst>
                                          <p:attrName>style.visibility</p:attrName>
                                        </p:attrNameLst>
                                      </p:cBhvr>
                                      <p:to>
                                        <p:strVal val="visible"/>
                                      </p:to>
                                    </p:set>
                                    <p:animEffect transition="in" filter="strips(upRight)">
                                      <p:cBhvr>
                                        <p:cTn id="45" dur="500"/>
                                        <p:tgtEl>
                                          <p:spTgt spid="26667"/>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6628"/>
                                        </p:tgtEl>
                                        <p:attrNameLst>
                                          <p:attrName>style.visibility</p:attrName>
                                        </p:attrNameLst>
                                      </p:cBhvr>
                                      <p:to>
                                        <p:strVal val="visible"/>
                                      </p:to>
                                    </p:set>
                                    <p:animEffect transition="in" filter="dissolve">
                                      <p:cBhvr>
                                        <p:cTn id="48" dur="500"/>
                                        <p:tgtEl>
                                          <p:spTgt spid="26628"/>
                                        </p:tgtEl>
                                      </p:cBhvr>
                                    </p:animEffect>
                                  </p:childTnLst>
                                  <p:subTnLst>
                                    <p:animClr clrSpc="rgb" dir="cw">
                                      <p:cBhvr override="childStyle">
                                        <p:cTn dur="1" fill="hold" display="0" masterRel="nextClick" afterEffect="1"/>
                                        <p:tgtEl>
                                          <p:spTgt spid="26628"/>
                                        </p:tgtEl>
                                        <p:attrNameLst>
                                          <p:attrName>ppt_c</p:attrName>
                                        </p:attrNameLst>
                                      </p:cBhvr>
                                      <p:to>
                                        <a:schemeClr val="bg1"/>
                                      </p:to>
                                    </p:animClr>
                                  </p:subTnLst>
                                </p:cTn>
                              </p:par>
                              <p:par>
                                <p:cTn id="49" presetID="9" presetClass="entr" presetSubtype="0" fill="hold" grpId="0" nodeType="withEffect">
                                  <p:stCondLst>
                                    <p:cond delay="0"/>
                                  </p:stCondLst>
                                  <p:childTnLst>
                                    <p:set>
                                      <p:cBhvr>
                                        <p:cTn id="50" dur="1" fill="hold">
                                          <p:stCondLst>
                                            <p:cond delay="0"/>
                                          </p:stCondLst>
                                        </p:cTn>
                                        <p:tgtEl>
                                          <p:spTgt spid="26663"/>
                                        </p:tgtEl>
                                        <p:attrNameLst>
                                          <p:attrName>style.visibility</p:attrName>
                                        </p:attrNameLst>
                                      </p:cBhvr>
                                      <p:to>
                                        <p:strVal val="visible"/>
                                      </p:to>
                                    </p:set>
                                    <p:animEffect transition="in" filter="dissolve">
                                      <p:cBhvr>
                                        <p:cTn id="51" dur="500"/>
                                        <p:tgtEl>
                                          <p:spTgt spid="26663"/>
                                        </p:tgtEl>
                                      </p:cBhvr>
                                    </p:animEffect>
                                  </p:childTnLst>
                                  <p:subTnLst>
                                    <p:animClr clrSpc="rgb" dir="cw">
                                      <p:cBhvr override="childStyle">
                                        <p:cTn dur="1" fill="hold" display="0" masterRel="nextClick" afterEffect="1"/>
                                        <p:tgtEl>
                                          <p:spTgt spid="26663"/>
                                        </p:tgtEl>
                                        <p:attrNameLst>
                                          <p:attrName>ppt_c</p:attrName>
                                        </p:attrNameLst>
                                      </p:cBhvr>
                                      <p:to>
                                        <a:schemeClr val="bg1"/>
                                      </p:to>
                                    </p:animClr>
                                  </p:sub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26683"/>
                                        </p:tgtEl>
                                        <p:attrNameLst>
                                          <p:attrName>style.visibility</p:attrName>
                                        </p:attrNameLst>
                                      </p:cBhvr>
                                      <p:to>
                                        <p:strVal val="visible"/>
                                      </p:to>
                                    </p:set>
                                    <p:animEffect transition="in" filter="dissolve">
                                      <p:cBhvr>
                                        <p:cTn id="56" dur="500"/>
                                        <p:tgtEl>
                                          <p:spTgt spid="26683"/>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26664"/>
                                        </p:tgtEl>
                                        <p:attrNameLst>
                                          <p:attrName>style.visibility</p:attrName>
                                        </p:attrNameLst>
                                      </p:cBhvr>
                                      <p:to>
                                        <p:strVal val="visible"/>
                                      </p:to>
                                    </p:set>
                                    <p:animEffect transition="in" filter="dissolve">
                                      <p:cBhvr>
                                        <p:cTn id="59" dur="500"/>
                                        <p:tgtEl>
                                          <p:spTgt spid="26664"/>
                                        </p:tgtEl>
                                      </p:cBhvr>
                                    </p:animEffect>
                                  </p:childTnLst>
                                  <p:subTnLst>
                                    <p:animClr clrSpc="rgb" dir="cw">
                                      <p:cBhvr override="childStyle">
                                        <p:cTn dur="1" fill="hold" display="0" masterRel="nextClick" afterEffect="1"/>
                                        <p:tgtEl>
                                          <p:spTgt spid="26664"/>
                                        </p:tgtEl>
                                        <p:attrNameLst>
                                          <p:attrName>ppt_c</p:attrName>
                                        </p:attrNameLst>
                                      </p:cBhvr>
                                      <p:to>
                                        <a:schemeClr val="bg1"/>
                                      </p:to>
                                    </p:animClr>
                                  </p:subTnLst>
                                </p:cTn>
                              </p:par>
                              <p:par>
                                <p:cTn id="60" presetID="9" presetClass="entr" presetSubtype="0" fill="hold" grpId="0" nodeType="withEffect">
                                  <p:stCondLst>
                                    <p:cond delay="0"/>
                                  </p:stCondLst>
                                  <p:childTnLst>
                                    <p:set>
                                      <p:cBhvr>
                                        <p:cTn id="61" dur="1" fill="hold">
                                          <p:stCondLst>
                                            <p:cond delay="0"/>
                                          </p:stCondLst>
                                        </p:cTn>
                                        <p:tgtEl>
                                          <p:spTgt spid="26629"/>
                                        </p:tgtEl>
                                        <p:attrNameLst>
                                          <p:attrName>style.visibility</p:attrName>
                                        </p:attrNameLst>
                                      </p:cBhvr>
                                      <p:to>
                                        <p:strVal val="visible"/>
                                      </p:to>
                                    </p:set>
                                    <p:animEffect transition="in" filter="dissolve">
                                      <p:cBhvr>
                                        <p:cTn id="62" dur="500"/>
                                        <p:tgtEl>
                                          <p:spTgt spid="26629"/>
                                        </p:tgtEl>
                                      </p:cBhvr>
                                    </p:animEffect>
                                  </p:childTnLst>
                                  <p:subTnLst>
                                    <p:animClr clrSpc="rgb" dir="cw">
                                      <p:cBhvr override="childStyle">
                                        <p:cTn dur="1" fill="hold" display="0" masterRel="nextClick" afterEffect="1"/>
                                        <p:tgtEl>
                                          <p:spTgt spid="26629"/>
                                        </p:tgtEl>
                                        <p:attrNameLst>
                                          <p:attrName>ppt_c</p:attrName>
                                        </p:attrNameLst>
                                      </p:cBhvr>
                                      <p:to>
                                        <a:schemeClr val="bg1"/>
                                      </p:to>
                                    </p:animClr>
                                  </p:subTnLst>
                                </p:cTn>
                              </p:par>
                            </p:childTnLst>
                          </p:cTn>
                        </p:par>
                      </p:childTnLst>
                    </p:cTn>
                  </p:par>
                  <p:par>
                    <p:cTn id="63" fill="hold" nodeType="clickPar">
                      <p:stCondLst>
                        <p:cond delay="indefinite"/>
                      </p:stCondLst>
                      <p:childTnLst>
                        <p:par>
                          <p:cTn id="64" fill="hold" nodeType="withGroup">
                            <p:stCondLst>
                              <p:cond delay="0"/>
                            </p:stCondLst>
                            <p:childTnLst>
                              <p:par>
                                <p:cTn id="65" presetID="18" presetClass="entr" presetSubtype="6" fill="hold" nodeType="clickEffect">
                                  <p:stCondLst>
                                    <p:cond delay="0"/>
                                  </p:stCondLst>
                                  <p:childTnLst>
                                    <p:set>
                                      <p:cBhvr>
                                        <p:cTn id="66" dur="1" fill="hold">
                                          <p:stCondLst>
                                            <p:cond delay="0"/>
                                          </p:stCondLst>
                                        </p:cTn>
                                        <p:tgtEl>
                                          <p:spTgt spid="26666"/>
                                        </p:tgtEl>
                                        <p:attrNameLst>
                                          <p:attrName>style.visibility</p:attrName>
                                        </p:attrNameLst>
                                      </p:cBhvr>
                                      <p:to>
                                        <p:strVal val="visible"/>
                                      </p:to>
                                    </p:set>
                                    <p:animEffect transition="in" filter="strips(downRight)">
                                      <p:cBhvr>
                                        <p:cTn id="67" dur="500"/>
                                        <p:tgtEl>
                                          <p:spTgt spid="26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nimBg="1" autoUpdateAnimBg="0"/>
      <p:bldP spid="26627" grpId="0" animBg="1" autoUpdateAnimBg="0"/>
      <p:bldP spid="26628" grpId="0" animBg="1" autoUpdateAnimBg="0"/>
      <p:bldP spid="26629" grpId="0" animBg="1" autoUpdateAnimBg="0"/>
      <p:bldP spid="26630" grpId="0" animBg="1" autoUpdateAnimBg="0"/>
      <p:bldP spid="26660" grpId="0" autoUpdateAnimBg="0"/>
      <p:bldP spid="26661" grpId="0" autoUpdateAnimBg="0"/>
      <p:bldP spid="26662" grpId="0" autoUpdateAnimBg="0"/>
      <p:bldP spid="26663" grpId="0" autoUpdateAnimBg="0"/>
      <p:bldP spid="26664" grpId="0" autoUpdateAnimBg="0"/>
      <p:bldP spid="26682" grpId="0" animBg="1" autoUpdateAnimBg="0"/>
      <p:bldP spid="26683"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1574006" y="1113235"/>
            <a:ext cx="6163866" cy="3580209"/>
          </a:xfrm>
        </p:spPr>
        <p:txBody>
          <a:bodyPr/>
          <a:lstStyle/>
          <a:p>
            <a:pPr marL="347663" indent="-347663">
              <a:buSzPct val="115000"/>
              <a:buNone/>
            </a:pPr>
            <a:r>
              <a:rPr lang="zh-CN" altLang="zh-CN" sz="2400" dirty="0">
                <a:solidFill>
                  <a:srgbClr val="339966"/>
                </a:solidFill>
                <a:ea typeface="宋体" panose="02010600030101010101" pitchFamily="2" charset="-122"/>
              </a:rPr>
              <a:t>A.</a:t>
            </a:r>
            <a:r>
              <a:rPr lang="zh-CN" altLang="zh-CN" sz="2400" dirty="0">
                <a:ea typeface="宋体" panose="02010600030101010101" pitchFamily="2" charset="-122"/>
              </a:rPr>
              <a:t>在图上找出代表（100台电脑，3000吨小麦）的点，并标作F。经济能生产出这样的两种产品数量组合吗？为什么？</a:t>
            </a:r>
          </a:p>
          <a:p>
            <a:pPr marL="347663" indent="-347663">
              <a:spcBef>
                <a:spcPct val="55000"/>
              </a:spcBef>
              <a:buSzPct val="115000"/>
              <a:buNone/>
            </a:pPr>
            <a:r>
              <a:rPr lang="zh-CN" altLang="zh-CN" sz="2400" dirty="0">
                <a:solidFill>
                  <a:srgbClr val="339966"/>
                </a:solidFill>
                <a:ea typeface="宋体" panose="02010600030101010101" pitchFamily="2" charset="-122"/>
              </a:rPr>
              <a:t>B. </a:t>
            </a:r>
            <a:r>
              <a:rPr lang="zh-CN" altLang="zh-CN" sz="2400" dirty="0">
                <a:ea typeface="宋体" panose="02010600030101010101" pitchFamily="2" charset="-122"/>
              </a:rPr>
              <a:t>接下来，找出代表（300台电脑，3500吨小麦）的点，并标作G。经济能生产出这样的两种产品组合吗？为什么？</a:t>
            </a:r>
          </a:p>
        </p:txBody>
      </p:sp>
      <p:sp>
        <p:nvSpPr>
          <p:cNvPr id="27652" name="Rectangle 4"/>
          <p:cNvSpPr>
            <a:spLocks noGrp="1" noChangeArrowheads="1"/>
          </p:cNvSpPr>
          <p:nvPr>
            <p:ph type="title"/>
          </p:nvPr>
        </p:nvSpPr>
        <p:spPr>
          <a:xfrm>
            <a:off x="1835772" y="123546"/>
            <a:ext cx="6156722" cy="715566"/>
          </a:xfrm>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zh-CN" altLang="en-US" sz="180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rPr>
              <a:t>课堂互动 </a:t>
            </a:r>
            <a:r>
              <a:rPr lang="zh-CN" altLang="zh-CN" sz="180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rPr>
              <a:t>1  </a:t>
            </a:r>
            <a:br>
              <a:rPr lang="zh-CN" altLang="zh-CN" sz="180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rPr>
            </a:br>
            <a:r>
              <a:rPr lang="zh-CN" altLang="zh-CN" sz="2400" dirty="0">
                <a:solidFill>
                  <a:srgbClr val="339966"/>
                </a:solidFill>
                <a:effectLst>
                  <a:outerShdw blurRad="38100" dist="38100" dir="2700000" algn="tl">
                    <a:srgbClr val="C0C0C0"/>
                  </a:outerShdw>
                </a:effectLst>
                <a:ea typeface="宋体" panose="02010600030101010101" pitchFamily="2" charset="-122"/>
              </a:rPr>
              <a:t>不在生产可能性边界上的点</a:t>
            </a:r>
          </a:p>
        </p:txBody>
      </p:sp>
      <p:sp>
        <p:nvSpPr>
          <p:cNvPr id="27656" name="Rectangle 8"/>
          <p:cNvSpPr>
            <a:spLocks noChangeArrowheads="1"/>
          </p:cNvSpPr>
          <p:nvPr/>
        </p:nvSpPr>
        <p:spPr bwMode="auto">
          <a:xfrm>
            <a:off x="7369969" y="4781550"/>
            <a:ext cx="51316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DDE4DBD2-C7AE-42DD-A3AD-AEEA9F00FF6B}" type="slidenum">
              <a:rPr lang="zh-CN" altLang="zh-CN" sz="1275">
                <a:solidFill>
                  <a:srgbClr val="777777"/>
                </a:solidFill>
                <a:latin typeface="Tahoma" panose="020B0604030504040204" pitchFamily="34" charset="0"/>
              </a:rPr>
              <a:pPr algn="r"/>
              <a:t>26</a:t>
            </a:fld>
            <a:endParaRPr lang="zh-CN" altLang="zh-CN" sz="1275">
              <a:solidFill>
                <a:srgbClr val="777777"/>
              </a:solidFill>
              <a:latin typeface="Tahoma" panose="020B0604030504040204" pitchFamily="34" charset="0"/>
            </a:endParaRPr>
          </a:p>
        </p:txBody>
      </p:sp>
    </p:spTree>
    <p:extLst>
      <p:ext uri="{BB962C8B-B14F-4D97-AF65-F5344CB8AC3E}">
        <p14:creationId xmlns:p14="http://schemas.microsoft.com/office/powerpoint/2010/main" val="31969732"/>
      </p:ext>
    </p:extLst>
  </p:cSld>
  <p:clrMapOvr>
    <a:masterClrMapping/>
  </p:clrMapOvr>
  <p:transition spd="med">
    <p:diamon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4"/>
          <p:cNvSpPr>
            <a:spLocks noGrp="1" noChangeArrowheads="1"/>
          </p:cNvSpPr>
          <p:nvPr>
            <p:ph type="title"/>
          </p:nvPr>
        </p:nvSpPr>
        <p:spPr>
          <a:xfrm>
            <a:off x="3688557" y="106561"/>
            <a:ext cx="1963533" cy="715566"/>
          </a:xfrm>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zh-CN" altLang="en-US" sz="2000" dirty="0">
                <a:solidFill>
                  <a:srgbClr val="339966"/>
                </a:solidFill>
                <a:effectLst>
                  <a:outerShdw blurRad="38100" dist="38100" dir="2700000" algn="tl">
                    <a:srgbClr val="C0C0C0"/>
                  </a:outerShdw>
                </a:effectLst>
                <a:latin typeface="Tahoma" panose="020B0604030504040204" pitchFamily="34" charset="0"/>
              </a:rPr>
              <a:t>课堂互动 </a:t>
            </a:r>
            <a:r>
              <a:rPr lang="zh-CN" altLang="zh-CN" sz="2000" dirty="0">
                <a:solidFill>
                  <a:srgbClr val="339966"/>
                </a:solidFill>
                <a:effectLst>
                  <a:outerShdw blurRad="38100" dist="38100" dir="2700000" algn="tl">
                    <a:srgbClr val="C0C0C0"/>
                  </a:outerShdw>
                </a:effectLst>
                <a:latin typeface="Tahoma" panose="020B0604030504040204" pitchFamily="34" charset="0"/>
              </a:rPr>
              <a:t>1</a:t>
            </a:r>
            <a:r>
              <a:rPr lang="en-US" altLang="zh-CN" sz="2000" dirty="0">
                <a:solidFill>
                  <a:srgbClr val="339966"/>
                </a:solidFill>
                <a:effectLst>
                  <a:outerShdw blurRad="38100" dist="38100" dir="2700000" algn="tl">
                    <a:srgbClr val="C0C0C0"/>
                  </a:outerShdw>
                </a:effectLst>
                <a:ea typeface="宋体" panose="02010600030101010101" pitchFamily="2" charset="-122"/>
              </a:rPr>
              <a:t/>
            </a:r>
            <a:br>
              <a:rPr lang="en-US" altLang="zh-CN" sz="2000" dirty="0">
                <a:solidFill>
                  <a:srgbClr val="339966"/>
                </a:solidFill>
                <a:effectLst>
                  <a:outerShdw blurRad="38100" dist="38100" dir="2700000" algn="tl">
                    <a:srgbClr val="C0C0C0"/>
                  </a:outerShdw>
                </a:effectLst>
                <a:ea typeface="宋体" panose="02010600030101010101" pitchFamily="2" charset="-122"/>
              </a:rPr>
            </a:br>
            <a:r>
              <a:rPr lang="zh-CN" altLang="zh-CN" sz="2400" dirty="0">
                <a:solidFill>
                  <a:srgbClr val="339966"/>
                </a:solidFill>
                <a:effectLst>
                  <a:outerShdw blurRad="38100" dist="38100" dir="2700000" algn="tl">
                    <a:srgbClr val="C0C0C0"/>
                  </a:outerShdw>
                </a:effectLst>
                <a:ea typeface="宋体" panose="02010600030101010101" pitchFamily="2" charset="-122"/>
              </a:rPr>
              <a:t>参考答案</a:t>
            </a:r>
          </a:p>
        </p:txBody>
      </p:sp>
      <p:sp>
        <p:nvSpPr>
          <p:cNvPr id="29703" name="Rectangle 7"/>
          <p:cNvSpPr>
            <a:spLocks noChangeArrowheads="1"/>
          </p:cNvSpPr>
          <p:nvPr/>
        </p:nvSpPr>
        <p:spPr bwMode="auto">
          <a:xfrm>
            <a:off x="7369969" y="4781550"/>
            <a:ext cx="51316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A90B1C14-2AE6-40E1-B4B8-DFC93F659B08}" type="slidenum">
              <a:rPr lang="zh-CN" altLang="zh-CN" sz="1275">
                <a:solidFill>
                  <a:srgbClr val="777777"/>
                </a:solidFill>
                <a:latin typeface="Tahoma" panose="020B0604030504040204" pitchFamily="34" charset="0"/>
              </a:rPr>
              <a:pPr algn="r"/>
              <a:t>27</a:t>
            </a:fld>
            <a:endParaRPr lang="zh-CN" altLang="zh-CN" sz="1275">
              <a:solidFill>
                <a:srgbClr val="777777"/>
              </a:solidFill>
              <a:latin typeface="Tahoma" panose="020B0604030504040204" pitchFamily="34" charset="0"/>
            </a:endParaRPr>
          </a:p>
        </p:txBody>
      </p:sp>
      <p:sp>
        <p:nvSpPr>
          <p:cNvPr id="29704" name="Rectangle 8"/>
          <p:cNvSpPr>
            <a:spLocks noChangeArrowheads="1"/>
          </p:cNvSpPr>
          <p:nvPr/>
        </p:nvSpPr>
        <p:spPr bwMode="auto">
          <a:xfrm>
            <a:off x="1421607" y="1095375"/>
            <a:ext cx="2251472"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lgn="r"/>
            <a:r>
              <a:rPr lang="zh-CN" altLang="zh-CN" sz="2100"/>
              <a:t>点 </a:t>
            </a:r>
            <a:r>
              <a:rPr lang="zh-CN" altLang="zh-CN" sz="2100" b="1"/>
              <a:t>F</a:t>
            </a:r>
            <a:r>
              <a:rPr lang="zh-CN" altLang="zh-CN" sz="2100"/>
              <a:t>:100台电脑,     3000吨小麦</a:t>
            </a:r>
          </a:p>
        </p:txBody>
      </p:sp>
      <p:sp>
        <p:nvSpPr>
          <p:cNvPr id="29705" name="Rectangle 9"/>
          <p:cNvSpPr>
            <a:spLocks noChangeArrowheads="1"/>
          </p:cNvSpPr>
          <p:nvPr/>
        </p:nvSpPr>
        <p:spPr bwMode="auto">
          <a:xfrm>
            <a:off x="1423988" y="2094310"/>
            <a:ext cx="2251472" cy="2744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7338" indent="-287338">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339966"/>
              </a:buClr>
              <a:buSzPct val="120000"/>
              <a:buFont typeface="Wingdings" panose="05000000000000000000" pitchFamily="2" charset="2"/>
              <a:buChar char="§"/>
            </a:pPr>
            <a:r>
              <a:rPr lang="zh-CN" altLang="zh-CN" sz="2100"/>
              <a:t>点 </a:t>
            </a:r>
            <a:r>
              <a:rPr lang="zh-CN" altLang="zh-CN" sz="2100" b="1"/>
              <a:t>F </a:t>
            </a:r>
            <a:r>
              <a:rPr lang="zh-CN" altLang="zh-CN" sz="2100"/>
              <a:t>需要40,000个小时的劳动。能够但没有效率：不用减少任何物品的生产便能获得更多的两种物品</a:t>
            </a:r>
            <a:r>
              <a:rPr lang="zh-CN" altLang="zh-CN" sz="1875"/>
              <a:t/>
            </a:r>
            <a:br>
              <a:rPr lang="zh-CN" altLang="zh-CN" sz="1875"/>
            </a:br>
            <a:endParaRPr lang="zh-CN" altLang="zh-CN" sz="1875"/>
          </a:p>
        </p:txBody>
      </p:sp>
      <p:grpSp>
        <p:nvGrpSpPr>
          <p:cNvPr id="29706" name="Group 10"/>
          <p:cNvGrpSpPr>
            <a:grpSpLocks/>
          </p:cNvGrpSpPr>
          <p:nvPr/>
        </p:nvGrpSpPr>
        <p:grpSpPr bwMode="auto">
          <a:xfrm>
            <a:off x="3688557" y="829866"/>
            <a:ext cx="4079081" cy="3883819"/>
            <a:chOff x="0" y="0"/>
            <a:chExt cx="3179" cy="3440"/>
          </a:xfrm>
        </p:grpSpPr>
        <p:graphicFrame>
          <p:nvGraphicFramePr>
            <p:cNvPr id="29707" name="Object 11"/>
            <p:cNvGraphicFramePr>
              <a:graphicFrameLocks noChangeAspect="1"/>
            </p:cNvGraphicFramePr>
            <p:nvPr/>
          </p:nvGraphicFramePr>
          <p:xfrm>
            <a:off x="0" y="0"/>
            <a:ext cx="3179" cy="3440"/>
          </p:xfrm>
          <a:graphic>
            <a:graphicData uri="http://schemas.openxmlformats.org/presentationml/2006/ole">
              <mc:AlternateContent xmlns:mc="http://schemas.openxmlformats.org/markup-compatibility/2006">
                <mc:Choice xmlns:v="urn:schemas-microsoft-com:vml" Requires="v">
                  <p:oleObj spid="_x0000_s2100" r:id="rId3" imgW="6356160" imgH="6040440" progId="Excel.Chart.8">
                    <p:embed/>
                  </p:oleObj>
                </mc:Choice>
                <mc:Fallback>
                  <p:oleObj r:id="rId3" imgW="6356160" imgH="6040440" progId="Excel.Chart.8">
                    <p:embed/>
                    <p:pic>
                      <p:nvPicPr>
                        <p:cNvPr id="29707"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179" cy="3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8" name="Line 12"/>
            <p:cNvSpPr>
              <a:spLocks noChangeShapeType="1"/>
            </p:cNvSpPr>
            <p:nvPr/>
          </p:nvSpPr>
          <p:spPr bwMode="auto">
            <a:xfrm>
              <a:off x="678" y="1023"/>
              <a:ext cx="1694" cy="1675"/>
            </a:xfrm>
            <a:prstGeom prst="line">
              <a:avLst/>
            </a:prstGeom>
            <a:noFill/>
            <a:ln w="50800">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9709" name="Group 13"/>
          <p:cNvGrpSpPr>
            <a:grpSpLocks/>
          </p:cNvGrpSpPr>
          <p:nvPr/>
        </p:nvGrpSpPr>
        <p:grpSpPr bwMode="auto">
          <a:xfrm>
            <a:off x="4560094" y="2670572"/>
            <a:ext cx="723900" cy="1204913"/>
            <a:chOff x="0" y="-11"/>
            <a:chExt cx="608" cy="1012"/>
          </a:xfrm>
        </p:grpSpPr>
        <p:grpSp>
          <p:nvGrpSpPr>
            <p:cNvPr id="29710" name="Group 14"/>
            <p:cNvGrpSpPr>
              <a:grpSpLocks/>
            </p:cNvGrpSpPr>
            <p:nvPr/>
          </p:nvGrpSpPr>
          <p:grpSpPr bwMode="auto">
            <a:xfrm>
              <a:off x="0" y="2"/>
              <a:ext cx="412" cy="999"/>
              <a:chOff x="0" y="0"/>
              <a:chExt cx="412" cy="999"/>
            </a:xfrm>
          </p:grpSpPr>
          <p:grpSp>
            <p:nvGrpSpPr>
              <p:cNvPr id="29711" name="Group 15"/>
              <p:cNvGrpSpPr>
                <a:grpSpLocks/>
              </p:cNvGrpSpPr>
              <p:nvPr/>
            </p:nvGrpSpPr>
            <p:grpSpPr bwMode="auto">
              <a:xfrm>
                <a:off x="0" y="42"/>
                <a:ext cx="368" cy="957"/>
                <a:chOff x="0" y="0"/>
                <a:chExt cx="795" cy="646"/>
              </a:xfrm>
            </p:grpSpPr>
            <p:sp>
              <p:nvSpPr>
                <p:cNvPr id="29712" name="Line 16"/>
                <p:cNvSpPr>
                  <a:spLocks noChangeShapeType="1"/>
                </p:cNvSpPr>
                <p:nvPr/>
              </p:nvSpPr>
              <p:spPr bwMode="auto">
                <a:xfrm>
                  <a:off x="0" y="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3" name="Line 17"/>
                <p:cNvSpPr>
                  <a:spLocks noChangeShapeType="1"/>
                </p:cNvSpPr>
                <p:nvPr/>
              </p:nvSpPr>
              <p:spPr bwMode="auto">
                <a:xfrm>
                  <a:off x="795" y="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9714" name="Oval 18"/>
              <p:cNvSpPr>
                <a:spLocks noChangeArrowheads="1"/>
              </p:cNvSpPr>
              <p:nvPr/>
            </p:nvSpPr>
            <p:spPr bwMode="auto">
              <a:xfrm>
                <a:off x="323" y="0"/>
                <a:ext cx="89" cy="87"/>
              </a:xfrm>
              <a:prstGeom prst="ellipse">
                <a:avLst/>
              </a:prstGeom>
              <a:solidFill>
                <a:srgbClr val="00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sp>
          <p:nvSpPr>
            <p:cNvPr id="29715" name="Text Box 19"/>
            <p:cNvSpPr txBox="1">
              <a:spLocks noChangeArrowheads="1"/>
            </p:cNvSpPr>
            <p:nvPr/>
          </p:nvSpPr>
          <p:spPr bwMode="auto">
            <a:xfrm>
              <a:off x="369" y="-11"/>
              <a:ext cx="23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zh-CN" b="1"/>
                <a:t>F</a:t>
              </a:r>
            </a:p>
          </p:txBody>
        </p:sp>
      </p:grpSp>
      <p:sp>
        <p:nvSpPr>
          <p:cNvPr id="29716" name="Oval 20"/>
          <p:cNvSpPr>
            <a:spLocks noChangeArrowheads="1"/>
          </p:cNvSpPr>
          <p:nvPr/>
        </p:nvSpPr>
        <p:spPr bwMode="auto">
          <a:xfrm>
            <a:off x="6702029" y="3832622"/>
            <a:ext cx="105965" cy="103584"/>
          </a:xfrm>
          <a:prstGeom prst="ellipse">
            <a:avLst/>
          </a:pr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29717" name="Oval 21"/>
          <p:cNvSpPr>
            <a:spLocks noChangeArrowheads="1"/>
          </p:cNvSpPr>
          <p:nvPr/>
        </p:nvSpPr>
        <p:spPr bwMode="auto">
          <a:xfrm>
            <a:off x="4542913" y="1977112"/>
            <a:ext cx="105966" cy="103585"/>
          </a:xfrm>
          <a:prstGeom prst="ellipse">
            <a:avLst/>
          </a:pr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Tree>
    <p:extLst>
      <p:ext uri="{BB962C8B-B14F-4D97-AF65-F5344CB8AC3E}">
        <p14:creationId xmlns:p14="http://schemas.microsoft.com/office/powerpoint/2010/main" val="1033568524"/>
      </p:ext>
    </p:extLst>
  </p:cSld>
  <p:clrMapOvr>
    <a:masterClrMapping/>
  </p:clrMapOvr>
  <p:transition spd="med">
    <p:diamon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704">
                                            <p:txEl>
                                              <p:pRg st="0" end="0"/>
                                            </p:txEl>
                                          </p:spTgt>
                                        </p:tgtEl>
                                        <p:attrNameLst>
                                          <p:attrName>style.visibility</p:attrName>
                                        </p:attrNameLst>
                                      </p:cBhvr>
                                      <p:to>
                                        <p:strVal val="visible"/>
                                      </p:to>
                                    </p:set>
                                    <p:animEffect transition="in" filter="wipe(left)">
                                      <p:cBhvr>
                                        <p:cTn id="7" dur="500"/>
                                        <p:tgtEl>
                                          <p:spTgt spid="29704">
                                            <p:txEl>
                                              <p:pRg st="0" end="0"/>
                                            </p:txEl>
                                          </p:spTgt>
                                        </p:tgtEl>
                                      </p:cBhvr>
                                    </p:animEffect>
                                  </p:childTnLst>
                                </p:cTn>
                              </p:par>
                            </p:childTnLst>
                          </p:cTn>
                        </p:par>
                        <p:par>
                          <p:cTn id="8" fill="hold" nodeType="afterGroup">
                            <p:stCondLst>
                              <p:cond delay="500"/>
                            </p:stCondLst>
                            <p:childTnLst>
                              <p:par>
                                <p:cTn id="9" presetID="18" presetClass="entr" presetSubtype="3" fill="hold" nodeType="afterEffect">
                                  <p:stCondLst>
                                    <p:cond delay="0"/>
                                  </p:stCondLst>
                                  <p:childTnLst>
                                    <p:set>
                                      <p:cBhvr>
                                        <p:cTn id="10" dur="1" fill="hold">
                                          <p:stCondLst>
                                            <p:cond delay="0"/>
                                          </p:stCondLst>
                                        </p:cTn>
                                        <p:tgtEl>
                                          <p:spTgt spid="29709"/>
                                        </p:tgtEl>
                                        <p:attrNameLst>
                                          <p:attrName>style.visibility</p:attrName>
                                        </p:attrNameLst>
                                      </p:cBhvr>
                                      <p:to>
                                        <p:strVal val="visible"/>
                                      </p:to>
                                    </p:set>
                                    <p:animEffect transition="in" filter="strips(upRight)">
                                      <p:cBhvr>
                                        <p:cTn id="11" dur="500"/>
                                        <p:tgtEl>
                                          <p:spTgt spid="2970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9705"/>
                                        </p:tgtEl>
                                        <p:attrNameLst>
                                          <p:attrName>style.visibility</p:attrName>
                                        </p:attrNameLst>
                                      </p:cBhvr>
                                      <p:to>
                                        <p:strVal val="visible"/>
                                      </p:to>
                                    </p:set>
                                    <p:animEffect transition="in" filter="wipe(left)">
                                      <p:cBhvr>
                                        <p:cTn id="16" dur="500"/>
                                        <p:tgtEl>
                                          <p:spTgt spid="297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4" grpId="0" build="p" autoUpdateAnimBg="0"/>
      <p:bldP spid="29705"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4"/>
          <p:cNvSpPr>
            <a:spLocks noGrp="1" noChangeArrowheads="1"/>
          </p:cNvSpPr>
          <p:nvPr>
            <p:ph type="title"/>
          </p:nvPr>
        </p:nvSpPr>
        <p:spPr>
          <a:xfrm>
            <a:off x="3859413" y="89297"/>
            <a:ext cx="1504654" cy="715566"/>
          </a:xfrm>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zh-CN" altLang="en-US" sz="2000" dirty="0">
                <a:solidFill>
                  <a:srgbClr val="339966"/>
                </a:solidFill>
                <a:effectLst>
                  <a:outerShdw blurRad="38100" dist="38100" dir="2700000" algn="tl">
                    <a:srgbClr val="C0C0C0"/>
                  </a:outerShdw>
                </a:effectLst>
                <a:ea typeface="宋体" panose="02010600030101010101" pitchFamily="2" charset="-122"/>
              </a:rPr>
              <a:t>课堂互动</a:t>
            </a:r>
            <a:r>
              <a:rPr lang="en-US" altLang="zh-CN" sz="2000" dirty="0">
                <a:solidFill>
                  <a:srgbClr val="339966"/>
                </a:solidFill>
                <a:effectLst>
                  <a:outerShdw blurRad="38100" dist="38100" dir="2700000" algn="tl">
                    <a:srgbClr val="C0C0C0"/>
                  </a:outerShdw>
                </a:effectLst>
                <a:ea typeface="宋体" panose="02010600030101010101" pitchFamily="2" charset="-122"/>
              </a:rPr>
              <a:t>2</a:t>
            </a:r>
            <a:r>
              <a:rPr lang="en-US" altLang="zh-CN" sz="2400" dirty="0">
                <a:solidFill>
                  <a:srgbClr val="339966"/>
                </a:solidFill>
                <a:effectLst>
                  <a:outerShdw blurRad="38100" dist="38100" dir="2700000" algn="tl">
                    <a:srgbClr val="C0C0C0"/>
                  </a:outerShdw>
                </a:effectLst>
                <a:ea typeface="宋体" panose="02010600030101010101" pitchFamily="2" charset="-122"/>
              </a:rPr>
              <a:t/>
            </a:r>
            <a:br>
              <a:rPr lang="en-US" altLang="zh-CN" sz="2400" dirty="0">
                <a:solidFill>
                  <a:srgbClr val="339966"/>
                </a:solidFill>
                <a:effectLst>
                  <a:outerShdw blurRad="38100" dist="38100" dir="2700000" algn="tl">
                    <a:srgbClr val="C0C0C0"/>
                  </a:outerShdw>
                </a:effectLst>
                <a:ea typeface="宋体" panose="02010600030101010101" pitchFamily="2" charset="-122"/>
              </a:rPr>
            </a:br>
            <a:r>
              <a:rPr lang="zh-CN" altLang="zh-CN" sz="2400" dirty="0">
                <a:solidFill>
                  <a:srgbClr val="339966"/>
                </a:solidFill>
                <a:effectLst>
                  <a:outerShdw blurRad="38100" dist="38100" dir="2700000" algn="tl">
                    <a:srgbClr val="C0C0C0"/>
                  </a:outerShdw>
                </a:effectLst>
                <a:ea typeface="宋体" panose="02010600030101010101" pitchFamily="2" charset="-122"/>
              </a:rPr>
              <a:t>参考答案</a:t>
            </a:r>
          </a:p>
        </p:txBody>
      </p:sp>
      <p:sp>
        <p:nvSpPr>
          <p:cNvPr id="30727" name="Rectangle 7"/>
          <p:cNvSpPr>
            <a:spLocks noChangeArrowheads="1"/>
          </p:cNvSpPr>
          <p:nvPr/>
        </p:nvSpPr>
        <p:spPr bwMode="auto">
          <a:xfrm>
            <a:off x="7369969" y="4781550"/>
            <a:ext cx="51316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EF104C35-CCED-4A3C-A5E9-E00E2DCA8E1B}" type="slidenum">
              <a:rPr lang="zh-CN" altLang="zh-CN" sz="1275">
                <a:solidFill>
                  <a:srgbClr val="777777"/>
                </a:solidFill>
                <a:latin typeface="Tahoma" panose="020B0604030504040204" pitchFamily="34" charset="0"/>
              </a:rPr>
              <a:pPr algn="r"/>
              <a:t>28</a:t>
            </a:fld>
            <a:endParaRPr lang="zh-CN" altLang="zh-CN" sz="1275">
              <a:solidFill>
                <a:srgbClr val="777777"/>
              </a:solidFill>
              <a:latin typeface="Tahoma" panose="020B0604030504040204" pitchFamily="34" charset="0"/>
            </a:endParaRPr>
          </a:p>
        </p:txBody>
      </p:sp>
      <p:grpSp>
        <p:nvGrpSpPr>
          <p:cNvPr id="30728" name="Group 8"/>
          <p:cNvGrpSpPr>
            <a:grpSpLocks/>
          </p:cNvGrpSpPr>
          <p:nvPr/>
        </p:nvGrpSpPr>
        <p:grpSpPr bwMode="auto">
          <a:xfrm>
            <a:off x="3831432" y="807244"/>
            <a:ext cx="4169569" cy="3892154"/>
            <a:chOff x="0" y="0"/>
            <a:chExt cx="3502" cy="3269"/>
          </a:xfrm>
        </p:grpSpPr>
        <p:graphicFrame>
          <p:nvGraphicFramePr>
            <p:cNvPr id="30729" name="Object 9"/>
            <p:cNvGraphicFramePr>
              <a:graphicFrameLocks noChangeAspect="1"/>
            </p:cNvGraphicFramePr>
            <p:nvPr/>
          </p:nvGraphicFramePr>
          <p:xfrm>
            <a:off x="0" y="0"/>
            <a:ext cx="3502" cy="3269"/>
          </p:xfrm>
          <a:graphic>
            <a:graphicData uri="http://schemas.openxmlformats.org/presentationml/2006/ole">
              <mc:AlternateContent xmlns:mc="http://schemas.openxmlformats.org/markup-compatibility/2006">
                <mc:Choice xmlns:v="urn:schemas-microsoft-com:vml" Requires="v">
                  <p:oleObj spid="_x0000_s3124" r:id="rId3" imgW="6356160" imgH="6040440" progId="Excel.Chart.8">
                    <p:embed/>
                  </p:oleObj>
                </mc:Choice>
                <mc:Fallback>
                  <p:oleObj r:id="rId3" imgW="6356160" imgH="6040440" progId="Excel.Chart.8">
                    <p:embed/>
                    <p:pic>
                      <p:nvPicPr>
                        <p:cNvPr id="30729"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502" cy="3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30" name="Line 10"/>
            <p:cNvSpPr>
              <a:spLocks noChangeShapeType="1"/>
            </p:cNvSpPr>
            <p:nvPr/>
          </p:nvSpPr>
          <p:spPr bwMode="auto">
            <a:xfrm>
              <a:off x="771" y="977"/>
              <a:ext cx="1847" cy="1600"/>
            </a:xfrm>
            <a:prstGeom prst="line">
              <a:avLst/>
            </a:prstGeom>
            <a:noFill/>
            <a:ln w="50800">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0731" name="Rectangle 11"/>
          <p:cNvSpPr>
            <a:spLocks noChangeArrowheads="1"/>
          </p:cNvSpPr>
          <p:nvPr/>
        </p:nvSpPr>
        <p:spPr bwMode="auto">
          <a:xfrm>
            <a:off x="1532335" y="1088231"/>
            <a:ext cx="2251472"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7338" indent="-287338">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lnSpc>
                <a:spcPct val="105000"/>
              </a:lnSpc>
              <a:spcBef>
                <a:spcPct val="45000"/>
              </a:spcBef>
              <a:buClr>
                <a:srgbClr val="339966"/>
              </a:buClr>
              <a:buSzPct val="120000"/>
              <a:buFont typeface="Wingdings" panose="05000000000000000000" pitchFamily="2" charset="2"/>
              <a:buChar char="§"/>
            </a:pPr>
            <a:r>
              <a:rPr lang="zh-CN" altLang="zh-CN" sz="2100" dirty="0"/>
              <a:t>点  </a:t>
            </a:r>
            <a:r>
              <a:rPr lang="zh-CN" altLang="zh-CN" sz="2100" b="1" dirty="0"/>
              <a:t>G</a:t>
            </a:r>
            <a:r>
              <a:rPr lang="zh-CN" altLang="zh-CN" sz="2100" dirty="0"/>
              <a:t>:300 台电脑, 3500 吨小麦</a:t>
            </a:r>
          </a:p>
        </p:txBody>
      </p:sp>
      <p:sp>
        <p:nvSpPr>
          <p:cNvPr id="30732" name="Rectangle 12"/>
          <p:cNvSpPr>
            <a:spLocks noChangeArrowheads="1"/>
          </p:cNvSpPr>
          <p:nvPr/>
        </p:nvSpPr>
        <p:spPr bwMode="auto">
          <a:xfrm>
            <a:off x="1534716" y="2183606"/>
            <a:ext cx="2251472" cy="2825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7338" indent="-287338">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339966"/>
              </a:buClr>
              <a:buSzPct val="120000"/>
              <a:buFont typeface="Wingdings" panose="05000000000000000000" pitchFamily="2" charset="2"/>
              <a:buChar char="§"/>
            </a:pPr>
            <a:r>
              <a:rPr lang="zh-CN" altLang="zh-CN" sz="2100"/>
              <a:t>点G需要65，000个小时的劳动，因为经济只有50，000个劳动小时，所以不可能。</a:t>
            </a:r>
          </a:p>
        </p:txBody>
      </p:sp>
      <p:grpSp>
        <p:nvGrpSpPr>
          <p:cNvPr id="30733" name="Group 13"/>
          <p:cNvGrpSpPr>
            <a:grpSpLocks/>
          </p:cNvGrpSpPr>
          <p:nvPr/>
        </p:nvGrpSpPr>
        <p:grpSpPr bwMode="auto">
          <a:xfrm>
            <a:off x="4651773" y="2239566"/>
            <a:ext cx="1620440" cy="1616869"/>
            <a:chOff x="0" y="-11"/>
            <a:chExt cx="1361" cy="1358"/>
          </a:xfrm>
        </p:grpSpPr>
        <p:grpSp>
          <p:nvGrpSpPr>
            <p:cNvPr id="30734" name="Group 14"/>
            <p:cNvGrpSpPr>
              <a:grpSpLocks/>
            </p:cNvGrpSpPr>
            <p:nvPr/>
          </p:nvGrpSpPr>
          <p:grpSpPr bwMode="auto">
            <a:xfrm>
              <a:off x="0" y="180"/>
              <a:ext cx="1146" cy="1167"/>
              <a:chOff x="0" y="0"/>
              <a:chExt cx="1146" cy="1167"/>
            </a:xfrm>
          </p:grpSpPr>
          <p:grpSp>
            <p:nvGrpSpPr>
              <p:cNvPr id="30735" name="Group 15"/>
              <p:cNvGrpSpPr>
                <a:grpSpLocks/>
              </p:cNvGrpSpPr>
              <p:nvPr/>
            </p:nvGrpSpPr>
            <p:grpSpPr bwMode="auto">
              <a:xfrm>
                <a:off x="0" y="44"/>
                <a:ext cx="1104" cy="1123"/>
                <a:chOff x="0" y="0"/>
                <a:chExt cx="795" cy="646"/>
              </a:xfrm>
            </p:grpSpPr>
            <p:sp>
              <p:nvSpPr>
                <p:cNvPr id="30736" name="Line 16"/>
                <p:cNvSpPr>
                  <a:spLocks noChangeShapeType="1"/>
                </p:cNvSpPr>
                <p:nvPr/>
              </p:nvSpPr>
              <p:spPr bwMode="auto">
                <a:xfrm>
                  <a:off x="0" y="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7" name="Line 17"/>
                <p:cNvSpPr>
                  <a:spLocks noChangeShapeType="1"/>
                </p:cNvSpPr>
                <p:nvPr/>
              </p:nvSpPr>
              <p:spPr bwMode="auto">
                <a:xfrm>
                  <a:off x="795" y="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0738" name="Oval 18"/>
              <p:cNvSpPr>
                <a:spLocks noChangeArrowheads="1"/>
              </p:cNvSpPr>
              <p:nvPr/>
            </p:nvSpPr>
            <p:spPr bwMode="auto">
              <a:xfrm>
                <a:off x="1057" y="0"/>
                <a:ext cx="89" cy="87"/>
              </a:xfrm>
              <a:prstGeom prst="ellipse">
                <a:avLst/>
              </a:pr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sp>
          <p:nvSpPr>
            <p:cNvPr id="30739" name="Text Box 19"/>
            <p:cNvSpPr txBox="1">
              <a:spLocks noChangeArrowheads="1"/>
            </p:cNvSpPr>
            <p:nvPr/>
          </p:nvSpPr>
          <p:spPr bwMode="auto">
            <a:xfrm>
              <a:off x="1122" y="-11"/>
              <a:ext cx="23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zh-CN" b="1"/>
                <a:t>G</a:t>
              </a:r>
            </a:p>
          </p:txBody>
        </p:sp>
      </p:grpSp>
      <p:sp>
        <p:nvSpPr>
          <p:cNvPr id="30740" name="Oval 20"/>
          <p:cNvSpPr>
            <a:spLocks noChangeArrowheads="1"/>
          </p:cNvSpPr>
          <p:nvPr/>
        </p:nvSpPr>
        <p:spPr bwMode="auto">
          <a:xfrm>
            <a:off x="6853239" y="3812977"/>
            <a:ext cx="105965" cy="103584"/>
          </a:xfrm>
          <a:prstGeom prst="ellipse">
            <a:avLst/>
          </a:pr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30741" name="Oval 21"/>
          <p:cNvSpPr>
            <a:spLocks noChangeArrowheads="1"/>
          </p:cNvSpPr>
          <p:nvPr/>
        </p:nvSpPr>
        <p:spPr bwMode="auto">
          <a:xfrm>
            <a:off x="4696421" y="1917502"/>
            <a:ext cx="105966" cy="103585"/>
          </a:xfrm>
          <a:prstGeom prst="ellipse">
            <a:avLst/>
          </a:pr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Tree>
    <p:extLst>
      <p:ext uri="{BB962C8B-B14F-4D97-AF65-F5344CB8AC3E}">
        <p14:creationId xmlns:p14="http://schemas.microsoft.com/office/powerpoint/2010/main" val="618087969"/>
      </p:ext>
    </p:extLst>
  </p:cSld>
  <p:clrMapOvr>
    <a:masterClrMapping/>
  </p:clrMapOvr>
  <p:transition spd="med">
    <p:diamon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31">
                                            <p:txEl>
                                              <p:pRg st="0" end="0"/>
                                            </p:txEl>
                                          </p:spTgt>
                                        </p:tgtEl>
                                        <p:attrNameLst>
                                          <p:attrName>style.visibility</p:attrName>
                                        </p:attrNameLst>
                                      </p:cBhvr>
                                      <p:to>
                                        <p:strVal val="visible"/>
                                      </p:to>
                                    </p:set>
                                    <p:animEffect transition="in" filter="wipe(left)">
                                      <p:cBhvr>
                                        <p:cTn id="7" dur="500"/>
                                        <p:tgtEl>
                                          <p:spTgt spid="30731">
                                            <p:txEl>
                                              <p:pRg st="0" end="0"/>
                                            </p:txEl>
                                          </p:spTgt>
                                        </p:tgtEl>
                                      </p:cBhvr>
                                    </p:animEffect>
                                  </p:childTnLst>
                                </p:cTn>
                              </p:par>
                            </p:childTnLst>
                          </p:cTn>
                        </p:par>
                        <p:par>
                          <p:cTn id="8" fill="hold" nodeType="afterGroup">
                            <p:stCondLst>
                              <p:cond delay="500"/>
                            </p:stCondLst>
                            <p:childTnLst>
                              <p:par>
                                <p:cTn id="9" presetID="18" presetClass="entr" presetSubtype="3" fill="hold" nodeType="afterEffect">
                                  <p:stCondLst>
                                    <p:cond delay="0"/>
                                  </p:stCondLst>
                                  <p:childTnLst>
                                    <p:set>
                                      <p:cBhvr>
                                        <p:cTn id="10" dur="1" fill="hold">
                                          <p:stCondLst>
                                            <p:cond delay="0"/>
                                          </p:stCondLst>
                                        </p:cTn>
                                        <p:tgtEl>
                                          <p:spTgt spid="30733"/>
                                        </p:tgtEl>
                                        <p:attrNameLst>
                                          <p:attrName>style.visibility</p:attrName>
                                        </p:attrNameLst>
                                      </p:cBhvr>
                                      <p:to>
                                        <p:strVal val="visible"/>
                                      </p:to>
                                    </p:set>
                                    <p:animEffect transition="in" filter="strips(upRight)">
                                      <p:cBhvr>
                                        <p:cTn id="11" dur="500"/>
                                        <p:tgtEl>
                                          <p:spTgt spid="3073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0732"/>
                                        </p:tgtEl>
                                        <p:attrNameLst>
                                          <p:attrName>style.visibility</p:attrName>
                                        </p:attrNameLst>
                                      </p:cBhvr>
                                      <p:to>
                                        <p:strVal val="visible"/>
                                      </p:to>
                                    </p:set>
                                    <p:animEffect transition="in" filter="wipe(left)">
                                      <p:cBhvr>
                                        <p:cTn id="16" dur="500"/>
                                        <p:tgtEl>
                                          <p:spTgt spid="30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1" grpId="0" build="p" autoUpdateAnimBg="0"/>
      <p:bldP spid="30732"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p:cNvSpPr>
            <a:spLocks noGrp="1"/>
          </p:cNvSpPr>
          <p:nvPr>
            <p:ph type="ftr" sz="quarter" idx="4294967295"/>
          </p:nvPr>
        </p:nvSpPr>
        <p:spPr/>
        <p:txBody>
          <a:bodyPr/>
          <a:lstStyle/>
          <a:p>
            <a:endParaRPr lang="zh-CN" altLang="zh-CN" dirty="0"/>
          </a:p>
        </p:txBody>
      </p:sp>
      <p:sp>
        <p:nvSpPr>
          <p:cNvPr id="5" name="灯片编号占位符 2"/>
          <p:cNvSpPr>
            <a:spLocks noGrp="1"/>
          </p:cNvSpPr>
          <p:nvPr>
            <p:ph type="sldNum" sz="quarter" idx="4294967295"/>
          </p:nvPr>
        </p:nvSpPr>
        <p:spPr/>
        <p:txBody>
          <a:bodyPr/>
          <a:lstStyle/>
          <a:p>
            <a:fld id="{EEC03638-231F-44A6-B2FE-F67CB6F09EA2}" type="slidenum">
              <a:rPr lang="zh-CN" altLang="zh-CN"/>
              <a:pPr/>
              <a:t>29</a:t>
            </a:fld>
            <a:endParaRPr lang="en-US" altLang="zh-CN"/>
          </a:p>
        </p:txBody>
      </p:sp>
      <p:sp>
        <p:nvSpPr>
          <p:cNvPr id="31746" name="Rectangle 4"/>
          <p:cNvSpPr>
            <a:spLocks noGrp="1" noChangeArrowheads="1"/>
          </p:cNvSpPr>
          <p:nvPr>
            <p:ph type="title" idx="4294967295"/>
          </p:nvPr>
        </p:nvSpPr>
        <p:spPr>
          <a:xfrm>
            <a:off x="1209583" y="0"/>
            <a:ext cx="6673546" cy="687511"/>
          </a:xfrm>
        </p:spPr>
        <p:txBody>
          <a:bodyPr/>
          <a:lstStyle/>
          <a:p>
            <a:r>
              <a:rPr lang="en-US" altLang="zh-CN" sz="2700" dirty="0">
                <a:ea typeface="宋体" panose="02010600030101010101" pitchFamily="2" charset="-122"/>
              </a:rPr>
              <a:t> </a:t>
            </a:r>
            <a:r>
              <a:rPr lang="zh-CN" altLang="zh-CN" sz="2000" dirty="0">
                <a:ea typeface="宋体" panose="02010600030101010101" pitchFamily="2" charset="-122"/>
              </a:rPr>
              <a:t>关于生产可能性边界目前为止我们所知的内容</a:t>
            </a:r>
            <a:endParaRPr lang="zh-CN" altLang="en-US" sz="2000" dirty="0">
              <a:ea typeface="宋体" panose="02010600030101010101" pitchFamily="2" charset="-122"/>
            </a:endParaRPr>
          </a:p>
        </p:txBody>
      </p:sp>
      <p:sp>
        <p:nvSpPr>
          <p:cNvPr id="31747" name="Rectangle 5"/>
          <p:cNvSpPr>
            <a:spLocks noGrp="1" noChangeArrowheads="1"/>
          </p:cNvSpPr>
          <p:nvPr>
            <p:ph type="body" idx="4294967295"/>
          </p:nvPr>
        </p:nvSpPr>
        <p:spPr/>
        <p:txBody>
          <a:bodyPr/>
          <a:lstStyle/>
          <a:p>
            <a:pPr marL="0" indent="0">
              <a:buNone/>
            </a:pPr>
            <a:endParaRPr lang="zh-CN" altLang="zh-CN" sz="1200" dirty="0">
              <a:ea typeface="宋体" panose="02010600030101010101" pitchFamily="2" charset="-122"/>
            </a:endParaRPr>
          </a:p>
        </p:txBody>
      </p:sp>
      <p:sp>
        <p:nvSpPr>
          <p:cNvPr id="2" name="矩形 1"/>
          <p:cNvSpPr/>
          <p:nvPr/>
        </p:nvSpPr>
        <p:spPr>
          <a:xfrm>
            <a:off x="1684308" y="987618"/>
            <a:ext cx="5724096" cy="3505447"/>
          </a:xfrm>
          <a:prstGeom prst="rect">
            <a:avLst/>
          </a:prstGeom>
        </p:spPr>
        <p:txBody>
          <a:bodyPr wrap="square">
            <a:spAutoFit/>
          </a:bodyPr>
          <a:lstStyle/>
          <a:p>
            <a:r>
              <a:rPr lang="zh-CN" altLang="zh-CN" sz="2400" dirty="0"/>
              <a:t>在生产可能性边界上的点（A-E)</a:t>
            </a:r>
          </a:p>
          <a:p>
            <a:pPr marL="383381" lvl="1" indent="-216694">
              <a:lnSpc>
                <a:spcPct val="105000"/>
              </a:lnSpc>
              <a:buClr>
                <a:srgbClr val="339966"/>
              </a:buClr>
            </a:pPr>
            <a:r>
              <a:rPr lang="zh-CN" altLang="zh-CN" sz="2400" dirty="0"/>
              <a:t>能够达到</a:t>
            </a:r>
          </a:p>
          <a:p>
            <a:pPr marL="383381" lvl="1" indent="-216694">
              <a:lnSpc>
                <a:spcPct val="105000"/>
              </a:lnSpc>
              <a:buClr>
                <a:srgbClr val="339966"/>
              </a:buClr>
            </a:pPr>
            <a:r>
              <a:rPr lang="zh-CN" altLang="zh-CN" sz="2400" dirty="0"/>
              <a:t>有效率：所以资源都已经充分利用</a:t>
            </a:r>
          </a:p>
          <a:p>
            <a:r>
              <a:rPr lang="zh-CN" altLang="zh-CN" sz="2400" dirty="0"/>
              <a:t>在生产可能性边界以内的点（F）</a:t>
            </a:r>
          </a:p>
          <a:p>
            <a:pPr marL="383381" lvl="1" indent="-216694">
              <a:lnSpc>
                <a:spcPct val="105000"/>
              </a:lnSpc>
              <a:buClr>
                <a:srgbClr val="339966"/>
              </a:buClr>
            </a:pPr>
            <a:r>
              <a:rPr lang="zh-CN" altLang="zh-CN" sz="2400" dirty="0"/>
              <a:t>能够达到</a:t>
            </a:r>
          </a:p>
          <a:p>
            <a:pPr marL="383381" lvl="1" indent="-216694">
              <a:lnSpc>
                <a:spcPct val="105000"/>
              </a:lnSpc>
              <a:buClr>
                <a:srgbClr val="339966"/>
              </a:buClr>
            </a:pPr>
            <a:r>
              <a:rPr lang="zh-CN" altLang="zh-CN" sz="2400" dirty="0"/>
              <a:t>没有效率：一些资源没有充分利用（比如，工人失业，厂房闲置等）</a:t>
            </a:r>
          </a:p>
          <a:p>
            <a:r>
              <a:rPr lang="zh-CN" altLang="zh-CN" sz="2400" dirty="0"/>
              <a:t>在生产可能性边界以外的点（G）</a:t>
            </a:r>
          </a:p>
          <a:p>
            <a:pPr marL="383381" lvl="1" indent="-216694">
              <a:lnSpc>
                <a:spcPct val="105000"/>
              </a:lnSpc>
              <a:buClr>
                <a:srgbClr val="339966"/>
              </a:buClr>
            </a:pPr>
            <a:r>
              <a:rPr lang="zh-CN" altLang="zh-CN" sz="2400" dirty="0"/>
              <a:t>不能达到</a:t>
            </a:r>
          </a:p>
        </p:txBody>
      </p:sp>
    </p:spTree>
    <p:extLst>
      <p:ext uri="{BB962C8B-B14F-4D97-AF65-F5344CB8AC3E}">
        <p14:creationId xmlns:p14="http://schemas.microsoft.com/office/powerpoint/2010/main" val="2860329110"/>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title"/>
          </p:nvPr>
        </p:nvSpPr>
        <p:spPr>
          <a:xfrm>
            <a:off x="1340145" y="555582"/>
            <a:ext cx="6858000" cy="1465660"/>
          </a:xfrm>
          <a:solidFill>
            <a:schemeClr val="bg1">
              <a:alpha val="25000"/>
            </a:schemeClr>
          </a:solidFill>
        </p:spPr>
        <p:txBody>
          <a:bodyPr lIns="274320" tIns="137160" anchor="t"/>
          <a:lstStyle/>
          <a:p>
            <a:pPr algn="l">
              <a:lnSpc>
                <a:spcPct val="115000"/>
              </a:lnSpc>
            </a:pPr>
            <a:r>
              <a:rPr lang="zh-CN" altLang="en-US" sz="2700" dirty="0">
                <a:effectLst>
                  <a:outerShdw blurRad="38100" dist="38100" dir="2700000" algn="tl">
                    <a:srgbClr val="C0C0C0"/>
                  </a:outerShdw>
                </a:effectLst>
                <a:ea typeface="宋体" panose="02010600030101010101" pitchFamily="2" charset="-122"/>
              </a:rPr>
              <a:t>本讲将探索这些问题的答案：</a:t>
            </a:r>
          </a:p>
        </p:txBody>
      </p:sp>
      <p:sp>
        <p:nvSpPr>
          <p:cNvPr id="9220" name="Rectangle 4"/>
          <p:cNvSpPr>
            <a:spLocks noGrp="1" noChangeArrowheads="1"/>
          </p:cNvSpPr>
          <p:nvPr>
            <p:ph type="body" idx="1"/>
          </p:nvPr>
        </p:nvSpPr>
        <p:spPr>
          <a:xfrm>
            <a:off x="1320403" y="1421606"/>
            <a:ext cx="6481763" cy="3543300"/>
          </a:xfrm>
        </p:spPr>
        <p:txBody>
          <a:bodyPr/>
          <a:lstStyle/>
          <a:p>
            <a:pPr>
              <a:spcBef>
                <a:spcPct val="40000"/>
              </a:spcBef>
              <a:buClr>
                <a:srgbClr val="996633"/>
              </a:buClr>
            </a:pPr>
            <a:r>
              <a:rPr lang="zh-CN" altLang="zh-CN" sz="2025">
                <a:ea typeface="宋体" panose="02010600030101010101" pitchFamily="2" charset="-122"/>
              </a:rPr>
              <a:t>经济学家的两种角色是什么？它们有什么不同？</a:t>
            </a:r>
          </a:p>
          <a:p>
            <a:pPr>
              <a:spcBef>
                <a:spcPct val="40000"/>
              </a:spcBef>
              <a:buClr>
                <a:srgbClr val="996633"/>
              </a:buClr>
            </a:pPr>
            <a:r>
              <a:rPr lang="zh-CN" altLang="zh-CN" sz="2025">
                <a:ea typeface="宋体" panose="02010600030101010101" pitchFamily="2" charset="-122"/>
              </a:rPr>
              <a:t>什么是模型？经济学家怎么使用它们？</a:t>
            </a:r>
          </a:p>
          <a:p>
            <a:pPr>
              <a:spcBef>
                <a:spcPct val="40000"/>
              </a:spcBef>
              <a:buClr>
                <a:srgbClr val="996633"/>
              </a:buClr>
            </a:pPr>
            <a:r>
              <a:rPr lang="zh-CN" altLang="zh-CN" sz="2025">
                <a:ea typeface="宋体" panose="02010600030101010101" pitchFamily="2" charset="-122"/>
              </a:rPr>
              <a:t>循环流量图的构成要素有哪些？流量图想要说明什么问题？</a:t>
            </a:r>
          </a:p>
          <a:p>
            <a:pPr>
              <a:spcBef>
                <a:spcPct val="40000"/>
              </a:spcBef>
              <a:buClr>
                <a:srgbClr val="996633"/>
              </a:buClr>
            </a:pPr>
            <a:r>
              <a:rPr lang="zh-CN" altLang="zh-CN" sz="2025">
                <a:ea typeface="宋体" panose="02010600030101010101" pitchFamily="2" charset="-122"/>
              </a:rPr>
              <a:t>生产可能性边界与机会成本有什么联系？它还表示了什么其他概念？</a:t>
            </a:r>
          </a:p>
          <a:p>
            <a:pPr>
              <a:spcBef>
                <a:spcPct val="40000"/>
              </a:spcBef>
              <a:buClr>
                <a:srgbClr val="996633"/>
              </a:buClr>
            </a:pPr>
            <a:r>
              <a:rPr lang="zh-CN" altLang="zh-CN" sz="2025">
                <a:ea typeface="宋体" panose="02010600030101010101" pitchFamily="2" charset="-122"/>
              </a:rPr>
              <a:t>微观经济学与宏观经济学有什么不同？实证经济学与规范经济学呢？</a:t>
            </a:r>
          </a:p>
        </p:txBody>
      </p:sp>
      <p:sp>
        <p:nvSpPr>
          <p:cNvPr id="9221" name="Rectangle 5"/>
          <p:cNvSpPr>
            <a:spLocks noChangeArrowheads="1"/>
          </p:cNvSpPr>
          <p:nvPr/>
        </p:nvSpPr>
        <p:spPr bwMode="auto">
          <a:xfrm>
            <a:off x="7369969" y="4781550"/>
            <a:ext cx="51316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C85F1C66-EC75-43C3-98E9-04E3D96D2855}" type="slidenum">
              <a:rPr lang="zh-CN" altLang="zh-CN" sz="1275">
                <a:solidFill>
                  <a:srgbClr val="777777"/>
                </a:solidFill>
                <a:latin typeface="Tahoma" panose="020B0604030504040204" pitchFamily="34" charset="0"/>
              </a:rPr>
              <a:pPr algn="r"/>
              <a:t>3</a:t>
            </a:fld>
            <a:endParaRPr lang="zh-CN" altLang="zh-CN" sz="1275">
              <a:solidFill>
                <a:srgbClr val="777777"/>
              </a:solidFill>
              <a:latin typeface="Tahoma" panose="020B0604030504040204" pitchFamily="34" charset="0"/>
            </a:endParaRPr>
          </a:p>
        </p:txBody>
      </p:sp>
    </p:spTree>
    <p:extLst>
      <p:ext uri="{BB962C8B-B14F-4D97-AF65-F5344CB8AC3E}">
        <p14:creationId xmlns:p14="http://schemas.microsoft.com/office/powerpoint/2010/main" val="132462154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页脚占位符 1"/>
          <p:cNvSpPr>
            <a:spLocks noGrp="1"/>
          </p:cNvSpPr>
          <p:nvPr>
            <p:ph type="ftr" sz="quarter" idx="4294967295"/>
          </p:nvPr>
        </p:nvSpPr>
        <p:spPr/>
        <p:txBody>
          <a:bodyPr/>
          <a:lstStyle/>
          <a:p>
            <a:endParaRPr lang="zh-CN" altLang="zh-CN" dirty="0"/>
          </a:p>
        </p:txBody>
      </p:sp>
      <p:sp>
        <p:nvSpPr>
          <p:cNvPr id="6" name="灯片编号占位符 2"/>
          <p:cNvSpPr>
            <a:spLocks noGrp="1"/>
          </p:cNvSpPr>
          <p:nvPr>
            <p:ph type="sldNum" sz="quarter" idx="4294967295"/>
          </p:nvPr>
        </p:nvSpPr>
        <p:spPr/>
        <p:txBody>
          <a:bodyPr/>
          <a:lstStyle/>
          <a:p>
            <a:fld id="{B995F197-7752-4689-A575-9D21701EFA7C}" type="slidenum">
              <a:rPr lang="zh-CN" altLang="zh-CN"/>
              <a:pPr/>
              <a:t>30</a:t>
            </a:fld>
            <a:endParaRPr lang="en-US" altLang="zh-CN"/>
          </a:p>
        </p:txBody>
      </p:sp>
      <p:sp>
        <p:nvSpPr>
          <p:cNvPr id="32770" name="Rectangle 2"/>
          <p:cNvSpPr>
            <a:spLocks noGrp="1" noChangeArrowheads="1"/>
          </p:cNvSpPr>
          <p:nvPr>
            <p:ph type="title" idx="4294967295"/>
          </p:nvPr>
        </p:nvSpPr>
        <p:spPr>
          <a:xfrm>
            <a:off x="1571030" y="24452"/>
            <a:ext cx="5885260" cy="508397"/>
          </a:xfrm>
        </p:spPr>
        <p:txBody>
          <a:bodyPr/>
          <a:lstStyle/>
          <a:p>
            <a:r>
              <a:rPr lang="zh-CN" altLang="zh-CN" sz="2400" dirty="0">
                <a:ea typeface="宋体" panose="02010600030101010101" pitchFamily="2" charset="-122"/>
              </a:rPr>
              <a:t>生产可能性边界与机会成本</a:t>
            </a:r>
          </a:p>
        </p:txBody>
      </p:sp>
      <p:sp>
        <p:nvSpPr>
          <p:cNvPr id="32771" name="Rectangle 3"/>
          <p:cNvSpPr>
            <a:spLocks noGrp="1" noChangeArrowheads="1"/>
          </p:cNvSpPr>
          <p:nvPr>
            <p:ph type="body" idx="4294967295"/>
          </p:nvPr>
        </p:nvSpPr>
        <p:spPr>
          <a:xfrm>
            <a:off x="1422798" y="756048"/>
            <a:ext cx="6235303" cy="831056"/>
          </a:xfrm>
        </p:spPr>
        <p:txBody>
          <a:bodyPr/>
          <a:lstStyle/>
          <a:p>
            <a:r>
              <a:rPr lang="zh-CN" altLang="zh-CN" sz="2400" dirty="0">
                <a:ea typeface="宋体" panose="02010600030101010101" pitchFamily="2" charset="-122"/>
              </a:rPr>
              <a:t>复习：机会成本是为了得到某种东西所必须放弃的东西</a:t>
            </a:r>
          </a:p>
        </p:txBody>
      </p:sp>
      <p:sp>
        <p:nvSpPr>
          <p:cNvPr id="32772" name="Rectangle 5"/>
          <p:cNvSpPr>
            <a:spLocks noChangeArrowheads="1"/>
          </p:cNvSpPr>
          <p:nvPr/>
        </p:nvSpPr>
        <p:spPr bwMode="auto">
          <a:xfrm>
            <a:off x="1427560" y="1584723"/>
            <a:ext cx="6172200" cy="278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339966"/>
              </a:buClr>
              <a:buSzPct val="120000"/>
              <a:buFont typeface="Wingdings" panose="05000000000000000000" pitchFamily="2" charset="2"/>
              <a:buChar char="§"/>
            </a:pPr>
            <a:r>
              <a:rPr lang="zh-CN" altLang="zh-CN" sz="2100"/>
              <a:t>沿着生产可能性边界移动意味着将资源（比如劳动）从一种物品的生产转移到另一种物品的生产中</a:t>
            </a:r>
          </a:p>
          <a:p>
            <a:pPr>
              <a:lnSpc>
                <a:spcPct val="105000"/>
              </a:lnSpc>
              <a:spcBef>
                <a:spcPct val="45000"/>
              </a:spcBef>
              <a:buClr>
                <a:srgbClr val="339966"/>
              </a:buClr>
              <a:buSzPct val="120000"/>
              <a:buFont typeface="Wingdings" panose="05000000000000000000" pitchFamily="2" charset="2"/>
              <a:buChar char="§"/>
            </a:pPr>
            <a:r>
              <a:rPr lang="zh-CN" altLang="zh-CN" sz="2100"/>
              <a:t>社会面临权衡取舍：得到更多的一种物品需要以更少的另一种物品为代价</a:t>
            </a:r>
          </a:p>
          <a:p>
            <a:pPr>
              <a:lnSpc>
                <a:spcPct val="105000"/>
              </a:lnSpc>
              <a:spcBef>
                <a:spcPct val="45000"/>
              </a:spcBef>
              <a:buClr>
                <a:srgbClr val="339966"/>
              </a:buClr>
              <a:buSzPct val="120000"/>
              <a:buFont typeface="Wingdings" panose="05000000000000000000" pitchFamily="2" charset="2"/>
              <a:buChar char="§"/>
            </a:pPr>
            <a:r>
              <a:rPr lang="zh-CN" altLang="zh-CN" sz="2100"/>
              <a:t>生产可能性边界的斜率告诉我们以一种物品来衡量另一种物品的机会成本</a:t>
            </a:r>
            <a:endParaRPr lang="zh-CN" altLang="en-US" sz="2100"/>
          </a:p>
        </p:txBody>
      </p:sp>
    </p:spTree>
    <p:extLst>
      <p:ext uri="{BB962C8B-B14F-4D97-AF65-F5344CB8AC3E}">
        <p14:creationId xmlns:p14="http://schemas.microsoft.com/office/powerpoint/2010/main" val="362292983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wipe(left)">
                                      <p:cBhvr>
                                        <p:cTn id="7" dur="500"/>
                                        <p:tgtEl>
                                          <p:spTgt spid="32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72">
                                            <p:txEl>
                                              <p:pRg st="0" end="0"/>
                                            </p:txEl>
                                          </p:spTgt>
                                        </p:tgtEl>
                                        <p:attrNameLst>
                                          <p:attrName>style.visibility</p:attrName>
                                        </p:attrNameLst>
                                      </p:cBhvr>
                                      <p:to>
                                        <p:strVal val="visible"/>
                                      </p:to>
                                    </p:set>
                                    <p:animEffect transition="in" filter="wipe(left)">
                                      <p:cBhvr>
                                        <p:cTn id="12" dur="500"/>
                                        <p:tgtEl>
                                          <p:spTgt spid="3277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772">
                                            <p:txEl>
                                              <p:pRg st="1" end="1"/>
                                            </p:txEl>
                                          </p:spTgt>
                                        </p:tgtEl>
                                        <p:attrNameLst>
                                          <p:attrName>style.visibility</p:attrName>
                                        </p:attrNameLst>
                                      </p:cBhvr>
                                      <p:to>
                                        <p:strVal val="visible"/>
                                      </p:to>
                                    </p:set>
                                    <p:animEffect transition="in" filter="wipe(left)">
                                      <p:cBhvr>
                                        <p:cTn id="17" dur="500"/>
                                        <p:tgtEl>
                                          <p:spTgt spid="3277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772">
                                            <p:txEl>
                                              <p:pRg st="2" end="2"/>
                                            </p:txEl>
                                          </p:spTgt>
                                        </p:tgtEl>
                                        <p:attrNameLst>
                                          <p:attrName>style.visibility</p:attrName>
                                        </p:attrNameLst>
                                      </p:cBhvr>
                                      <p:to>
                                        <p:strVal val="visible"/>
                                      </p:to>
                                    </p:set>
                                    <p:animEffect transition="in" filter="wipe(left)">
                                      <p:cBhvr>
                                        <p:cTn id="22" dur="500"/>
                                        <p:tgtEl>
                                          <p:spTgt spid="3277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bldLvl="5" autoUpdateAnimBg="0"/>
      <p:bldP spid="32772" grpId="0" build="p" bldLvl="5"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 name="页脚占位符 1"/>
          <p:cNvSpPr>
            <a:spLocks noGrp="1"/>
          </p:cNvSpPr>
          <p:nvPr>
            <p:ph type="ftr" sz="quarter" idx="4294967295"/>
          </p:nvPr>
        </p:nvSpPr>
        <p:spPr/>
        <p:txBody>
          <a:bodyPr/>
          <a:lstStyle/>
          <a:p>
            <a:endParaRPr lang="zh-CN" altLang="zh-CN" dirty="0"/>
          </a:p>
        </p:txBody>
      </p:sp>
      <p:sp>
        <p:nvSpPr>
          <p:cNvPr id="19" name="灯片编号占位符 2"/>
          <p:cNvSpPr>
            <a:spLocks noGrp="1"/>
          </p:cNvSpPr>
          <p:nvPr>
            <p:ph type="sldNum" sz="quarter" idx="4294967295"/>
          </p:nvPr>
        </p:nvSpPr>
        <p:spPr/>
        <p:txBody>
          <a:bodyPr/>
          <a:lstStyle/>
          <a:p>
            <a:fld id="{6D561FE2-8066-4FB3-9ECE-F9C1DA82D631}" type="slidenum">
              <a:rPr lang="zh-CN" altLang="zh-CN"/>
              <a:pPr/>
              <a:t>31</a:t>
            </a:fld>
            <a:endParaRPr lang="en-US" altLang="zh-CN"/>
          </a:p>
        </p:txBody>
      </p:sp>
      <p:sp>
        <p:nvSpPr>
          <p:cNvPr id="33794" name="Rectangle 2"/>
          <p:cNvSpPr>
            <a:spLocks noGrp="1" noChangeArrowheads="1"/>
          </p:cNvSpPr>
          <p:nvPr>
            <p:ph type="title" idx="4294967295"/>
          </p:nvPr>
        </p:nvSpPr>
        <p:spPr>
          <a:xfrm>
            <a:off x="1469232" y="27237"/>
            <a:ext cx="6172200" cy="508397"/>
          </a:xfrm>
        </p:spPr>
        <p:txBody>
          <a:bodyPr/>
          <a:lstStyle/>
          <a:p>
            <a:r>
              <a:rPr lang="zh-CN" altLang="zh-CN" sz="2400" dirty="0">
                <a:ea typeface="宋体" panose="02010600030101010101" pitchFamily="2" charset="-122"/>
              </a:rPr>
              <a:t>生产可能性边界与机会成本</a:t>
            </a:r>
          </a:p>
        </p:txBody>
      </p:sp>
      <p:sp>
        <p:nvSpPr>
          <p:cNvPr id="33795" name="Rectangle 3"/>
          <p:cNvSpPr>
            <a:spLocks noGrp="1" noChangeArrowheads="1"/>
          </p:cNvSpPr>
          <p:nvPr>
            <p:ph type="body" idx="4294967295"/>
          </p:nvPr>
        </p:nvSpPr>
        <p:spPr>
          <a:xfrm>
            <a:off x="5603082" y="784622"/>
            <a:ext cx="2170510" cy="2294334"/>
          </a:xfrm>
        </p:spPr>
        <p:txBody>
          <a:bodyPr/>
          <a:lstStyle/>
          <a:p>
            <a:pPr marL="0" indent="0">
              <a:buNone/>
            </a:pPr>
            <a:r>
              <a:rPr lang="zh-CN" altLang="zh-CN" sz="2000" dirty="0">
                <a:ea typeface="宋体" panose="02010600030101010101" pitchFamily="2" charset="-122"/>
              </a:rPr>
              <a:t>直线的斜率等于直线的横坐标向右移动一个单位时，直线的纵坐标变化的大小</a:t>
            </a:r>
          </a:p>
        </p:txBody>
      </p:sp>
      <p:grpSp>
        <p:nvGrpSpPr>
          <p:cNvPr id="33796" name="Group 4"/>
          <p:cNvGrpSpPr>
            <a:grpSpLocks/>
          </p:cNvGrpSpPr>
          <p:nvPr/>
        </p:nvGrpSpPr>
        <p:grpSpPr bwMode="auto">
          <a:xfrm>
            <a:off x="1395413" y="823912"/>
            <a:ext cx="4169569" cy="3892154"/>
            <a:chOff x="0" y="0"/>
            <a:chExt cx="3502" cy="3269"/>
          </a:xfrm>
        </p:grpSpPr>
        <p:graphicFrame>
          <p:nvGraphicFramePr>
            <p:cNvPr id="33797" name="Object 5"/>
            <p:cNvGraphicFramePr>
              <a:graphicFrameLocks noChangeAspect="1"/>
            </p:cNvGraphicFramePr>
            <p:nvPr/>
          </p:nvGraphicFramePr>
          <p:xfrm>
            <a:off x="0" y="0"/>
            <a:ext cx="3502" cy="3269"/>
          </p:xfrm>
          <a:graphic>
            <a:graphicData uri="http://schemas.openxmlformats.org/presentationml/2006/ole">
              <mc:AlternateContent xmlns:mc="http://schemas.openxmlformats.org/markup-compatibility/2006">
                <mc:Choice xmlns:v="urn:schemas-microsoft-com:vml" Requires="v">
                  <p:oleObj spid="_x0000_s4148" r:id="rId4" imgW="6356160" imgH="6040440" progId="Excel.Chart.8">
                    <p:embed/>
                  </p:oleObj>
                </mc:Choice>
                <mc:Fallback>
                  <p:oleObj r:id="rId4" imgW="6356160" imgH="6040440" progId="Excel.Chart.8">
                    <p:embed/>
                    <p:pic>
                      <p:nvPicPr>
                        <p:cNvPr id="33797"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502" cy="3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8" name="Line 6"/>
            <p:cNvSpPr>
              <a:spLocks noChangeShapeType="1"/>
            </p:cNvSpPr>
            <p:nvPr/>
          </p:nvSpPr>
          <p:spPr bwMode="auto">
            <a:xfrm>
              <a:off x="762" y="963"/>
              <a:ext cx="1847" cy="1600"/>
            </a:xfrm>
            <a:prstGeom prst="line">
              <a:avLst/>
            </a:prstGeom>
            <a:noFill/>
            <a:ln w="50800">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799" name="Line 7"/>
          <p:cNvSpPr>
            <a:spLocks noChangeShapeType="1"/>
          </p:cNvSpPr>
          <p:nvPr/>
        </p:nvSpPr>
        <p:spPr bwMode="auto">
          <a:xfrm>
            <a:off x="2325291" y="1974056"/>
            <a:ext cx="423863" cy="0"/>
          </a:xfrm>
          <a:prstGeom prst="line">
            <a:avLst/>
          </a:prstGeom>
          <a:noFill/>
          <a:ln w="38100">
            <a:solidFill>
              <a:srgbClr val="990099"/>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33800" name="Line 8"/>
          <p:cNvSpPr>
            <a:spLocks noChangeShapeType="1"/>
          </p:cNvSpPr>
          <p:nvPr/>
        </p:nvSpPr>
        <p:spPr bwMode="auto">
          <a:xfrm>
            <a:off x="2730104" y="1981200"/>
            <a:ext cx="1190" cy="366713"/>
          </a:xfrm>
          <a:prstGeom prst="line">
            <a:avLst/>
          </a:prstGeom>
          <a:noFill/>
          <a:ln w="38100">
            <a:solidFill>
              <a:srgbClr val="00CC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33801" name="Text Box 9"/>
          <p:cNvSpPr txBox="1">
            <a:spLocks noChangeArrowheads="1"/>
          </p:cNvSpPr>
          <p:nvPr/>
        </p:nvSpPr>
        <p:spPr bwMode="auto">
          <a:xfrm>
            <a:off x="3523060" y="1295400"/>
            <a:ext cx="896540"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1875">
                <a:solidFill>
                  <a:srgbClr val="00CC00"/>
                </a:solidFill>
              </a:rPr>
              <a:t>–1000</a:t>
            </a:r>
          </a:p>
        </p:txBody>
      </p:sp>
      <p:sp>
        <p:nvSpPr>
          <p:cNvPr id="33802" name="Text Box 10"/>
          <p:cNvSpPr txBox="1">
            <a:spLocks noChangeArrowheads="1"/>
          </p:cNvSpPr>
          <p:nvPr/>
        </p:nvSpPr>
        <p:spPr bwMode="auto">
          <a:xfrm>
            <a:off x="3655219" y="1588294"/>
            <a:ext cx="697706"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1875">
                <a:solidFill>
                  <a:srgbClr val="990099"/>
                </a:solidFill>
              </a:rPr>
              <a:t>100</a:t>
            </a:r>
          </a:p>
        </p:txBody>
      </p:sp>
      <p:grpSp>
        <p:nvGrpSpPr>
          <p:cNvPr id="33803" name="Group 11"/>
          <p:cNvGrpSpPr>
            <a:grpSpLocks/>
          </p:cNvGrpSpPr>
          <p:nvPr/>
        </p:nvGrpSpPr>
        <p:grpSpPr bwMode="auto">
          <a:xfrm>
            <a:off x="2670572" y="1438275"/>
            <a:ext cx="1641872" cy="381000"/>
            <a:chOff x="0" y="0"/>
            <a:chExt cx="1379" cy="320"/>
          </a:xfrm>
        </p:grpSpPr>
        <p:sp>
          <p:nvSpPr>
            <p:cNvPr id="33804" name="Text Box 12"/>
            <p:cNvSpPr txBox="1">
              <a:spLocks noChangeArrowheads="1"/>
            </p:cNvSpPr>
            <p:nvPr/>
          </p:nvSpPr>
          <p:spPr bwMode="auto">
            <a:xfrm>
              <a:off x="0" y="0"/>
              <a:ext cx="772"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zh-CN" altLang="zh-CN" sz="1875"/>
                <a:t>斜率 =</a:t>
              </a:r>
            </a:p>
          </p:txBody>
        </p:sp>
        <p:sp>
          <p:nvSpPr>
            <p:cNvPr id="33805" name="Line 13"/>
            <p:cNvSpPr>
              <a:spLocks noChangeShapeType="1"/>
            </p:cNvSpPr>
            <p:nvPr/>
          </p:nvSpPr>
          <p:spPr bwMode="auto">
            <a:xfrm>
              <a:off x="807" y="156"/>
              <a:ext cx="5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806" name="Text Box 14"/>
          <p:cNvSpPr txBox="1">
            <a:spLocks noChangeArrowheads="1"/>
          </p:cNvSpPr>
          <p:nvPr/>
        </p:nvSpPr>
        <p:spPr bwMode="auto">
          <a:xfrm>
            <a:off x="4296966" y="1443038"/>
            <a:ext cx="832247"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zh-CN" sz="1875"/>
              <a:t>= –10</a:t>
            </a:r>
          </a:p>
        </p:txBody>
      </p:sp>
      <p:sp>
        <p:nvSpPr>
          <p:cNvPr id="33807" name="Rectangle 15"/>
          <p:cNvSpPr>
            <a:spLocks noChangeArrowheads="1"/>
          </p:cNvSpPr>
          <p:nvPr/>
        </p:nvSpPr>
        <p:spPr bwMode="auto">
          <a:xfrm>
            <a:off x="5619750" y="3092054"/>
            <a:ext cx="2170510" cy="1434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zh-CN" altLang="zh-CN" sz="2000" dirty="0"/>
              <a:t>本图，1台电脑的机会成本是10吨小麦</a:t>
            </a:r>
          </a:p>
        </p:txBody>
      </p:sp>
      <p:sp>
        <p:nvSpPr>
          <p:cNvPr id="33808" name="Oval 16"/>
          <p:cNvSpPr>
            <a:spLocks noChangeArrowheads="1"/>
          </p:cNvSpPr>
          <p:nvPr/>
        </p:nvSpPr>
        <p:spPr bwMode="auto">
          <a:xfrm>
            <a:off x="2255044" y="1922860"/>
            <a:ext cx="105966" cy="103584"/>
          </a:xfrm>
          <a:prstGeom prst="ellipse">
            <a:avLst/>
          </a:pr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33809" name="Oval 17"/>
          <p:cNvSpPr>
            <a:spLocks noChangeArrowheads="1"/>
          </p:cNvSpPr>
          <p:nvPr/>
        </p:nvSpPr>
        <p:spPr bwMode="auto">
          <a:xfrm>
            <a:off x="4449367" y="3815954"/>
            <a:ext cx="105965" cy="103584"/>
          </a:xfrm>
          <a:prstGeom prst="ellipse">
            <a:avLst/>
          </a:pr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Tree>
    <p:extLst>
      <p:ext uri="{BB962C8B-B14F-4D97-AF65-F5344CB8AC3E}">
        <p14:creationId xmlns:p14="http://schemas.microsoft.com/office/powerpoint/2010/main" val="149068212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wipe(left)">
                                      <p:cBhvr>
                                        <p:cTn id="7" dur="500"/>
                                        <p:tgtEl>
                                          <p:spTgt spid="33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3803"/>
                                        </p:tgtEl>
                                        <p:attrNameLst>
                                          <p:attrName>style.visibility</p:attrName>
                                        </p:attrNameLst>
                                      </p:cBhvr>
                                      <p:to>
                                        <p:strVal val="visible"/>
                                      </p:to>
                                    </p:set>
                                    <p:animEffect transition="in" filter="wipe(left)">
                                      <p:cBhvr>
                                        <p:cTn id="12" dur="500"/>
                                        <p:tgtEl>
                                          <p:spTgt spid="338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3799"/>
                                        </p:tgtEl>
                                        <p:attrNameLst>
                                          <p:attrName>style.visibility</p:attrName>
                                        </p:attrNameLst>
                                      </p:cBhvr>
                                      <p:to>
                                        <p:strVal val="visible"/>
                                      </p:to>
                                    </p:set>
                                    <p:animEffect transition="in" filter="wipe(left)">
                                      <p:cBhvr>
                                        <p:cTn id="17" dur="500"/>
                                        <p:tgtEl>
                                          <p:spTgt spid="33799"/>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3802"/>
                                        </p:tgtEl>
                                        <p:attrNameLst>
                                          <p:attrName>style.visibility</p:attrName>
                                        </p:attrNameLst>
                                      </p:cBhvr>
                                      <p:to>
                                        <p:strVal val="visible"/>
                                      </p:to>
                                    </p:set>
                                    <p:animEffect transition="in" filter="wipe(left)">
                                      <p:cBhvr>
                                        <p:cTn id="20" dur="500"/>
                                        <p:tgtEl>
                                          <p:spTgt spid="3380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33800"/>
                                        </p:tgtEl>
                                        <p:attrNameLst>
                                          <p:attrName>style.visibility</p:attrName>
                                        </p:attrNameLst>
                                      </p:cBhvr>
                                      <p:to>
                                        <p:strVal val="visible"/>
                                      </p:to>
                                    </p:set>
                                    <p:animEffect transition="in" filter="wipe(up)">
                                      <p:cBhvr>
                                        <p:cTn id="25" dur="500"/>
                                        <p:tgtEl>
                                          <p:spTgt spid="33800"/>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3801"/>
                                        </p:tgtEl>
                                        <p:attrNameLst>
                                          <p:attrName>style.visibility</p:attrName>
                                        </p:attrNameLst>
                                      </p:cBhvr>
                                      <p:to>
                                        <p:strVal val="visible"/>
                                      </p:to>
                                    </p:set>
                                    <p:animEffect transition="in" filter="wipe(down)">
                                      <p:cBhvr>
                                        <p:cTn id="28" dur="500"/>
                                        <p:tgtEl>
                                          <p:spTgt spid="3380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3806"/>
                                        </p:tgtEl>
                                        <p:attrNameLst>
                                          <p:attrName>style.visibility</p:attrName>
                                        </p:attrNameLst>
                                      </p:cBhvr>
                                      <p:to>
                                        <p:strVal val="visible"/>
                                      </p:to>
                                    </p:set>
                                    <p:animEffect transition="in" filter="wipe(left)">
                                      <p:cBhvr>
                                        <p:cTn id="33" dur="500"/>
                                        <p:tgtEl>
                                          <p:spTgt spid="3380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3807"/>
                                        </p:tgtEl>
                                        <p:attrNameLst>
                                          <p:attrName>style.visibility</p:attrName>
                                        </p:attrNameLst>
                                      </p:cBhvr>
                                      <p:to>
                                        <p:strVal val="visible"/>
                                      </p:to>
                                    </p:set>
                                    <p:animEffect transition="in" filter="wipe(left)">
                                      <p:cBhvr>
                                        <p:cTn id="38" dur="500"/>
                                        <p:tgtEl>
                                          <p:spTgt spid="33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bldLvl="5" autoUpdateAnimBg="0"/>
      <p:bldP spid="33801" grpId="0" autoUpdateAnimBg="0"/>
      <p:bldP spid="33802" grpId="0" autoUpdateAnimBg="0"/>
      <p:bldP spid="33806" grpId="0" autoUpdateAnimBg="0"/>
      <p:bldP spid="33807"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4"/>
          <p:cNvSpPr>
            <a:spLocks noGrp="1" noChangeArrowheads="1"/>
          </p:cNvSpPr>
          <p:nvPr>
            <p:ph type="title"/>
          </p:nvPr>
        </p:nvSpPr>
        <p:spPr>
          <a:xfrm>
            <a:off x="2104450" y="126943"/>
            <a:ext cx="6156722" cy="715566"/>
          </a:xfrm>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zh-CN" altLang="en-US" sz="180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rPr>
              <a:t>课堂互动</a:t>
            </a:r>
            <a:r>
              <a:rPr lang="zh-CN" altLang="zh-CN" sz="2100" i="1"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rPr>
              <a:t>2</a:t>
            </a:r>
            <a:r>
              <a:rPr lang="zh-CN" altLang="zh-CN" sz="180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rPr>
              <a:t>   </a:t>
            </a:r>
            <a:br>
              <a:rPr lang="zh-CN" altLang="zh-CN" sz="180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rPr>
            </a:br>
            <a:r>
              <a:rPr lang="zh-CN" altLang="zh-CN" sz="2400" dirty="0">
                <a:solidFill>
                  <a:srgbClr val="339966"/>
                </a:solidFill>
                <a:effectLst>
                  <a:outerShdw blurRad="38100" dist="38100" dir="2700000" algn="tl">
                    <a:srgbClr val="C0C0C0"/>
                  </a:outerShdw>
                </a:effectLst>
                <a:ea typeface="宋体" panose="02010600030101010101" pitchFamily="2" charset="-122"/>
              </a:rPr>
              <a:t>生产可能性边界与机会成本</a:t>
            </a:r>
          </a:p>
        </p:txBody>
      </p:sp>
      <p:sp>
        <p:nvSpPr>
          <p:cNvPr id="35847" name="Rectangle 7"/>
          <p:cNvSpPr>
            <a:spLocks noChangeArrowheads="1"/>
          </p:cNvSpPr>
          <p:nvPr/>
        </p:nvSpPr>
        <p:spPr bwMode="auto">
          <a:xfrm>
            <a:off x="7592443" y="4534031"/>
            <a:ext cx="51316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9F4D4B45-F919-4C89-A6F3-E4496A3C9755}" type="slidenum">
              <a:rPr lang="zh-CN" altLang="zh-CN" sz="1275">
                <a:solidFill>
                  <a:srgbClr val="777777"/>
                </a:solidFill>
                <a:latin typeface="Tahoma" panose="020B0604030504040204" pitchFamily="34" charset="0"/>
              </a:rPr>
              <a:pPr algn="r"/>
              <a:t>32</a:t>
            </a:fld>
            <a:endParaRPr lang="en-US" altLang="zh-CN" sz="1275">
              <a:solidFill>
                <a:srgbClr val="777777"/>
              </a:solidFill>
              <a:latin typeface="Tahoma" panose="020B0604030504040204" pitchFamily="34" charset="0"/>
            </a:endParaRPr>
          </a:p>
        </p:txBody>
      </p:sp>
      <p:sp>
        <p:nvSpPr>
          <p:cNvPr id="35848" name="Rectangle 8"/>
          <p:cNvSpPr>
            <a:spLocks noChangeArrowheads="1"/>
          </p:cNvSpPr>
          <p:nvPr/>
        </p:nvSpPr>
        <p:spPr bwMode="auto">
          <a:xfrm>
            <a:off x="701700" y="886361"/>
            <a:ext cx="6500813" cy="421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40000"/>
              </a:spcBef>
              <a:buFont typeface="Wingdings" panose="05000000000000000000" pitchFamily="2" charset="2"/>
              <a:buNone/>
            </a:pPr>
            <a:r>
              <a:rPr lang="zh-CN" altLang="zh-CN" sz="2025" dirty="0"/>
              <a:t>在哪个国家布料的机会成本更小？</a:t>
            </a:r>
          </a:p>
        </p:txBody>
      </p:sp>
      <p:graphicFrame>
        <p:nvGraphicFramePr>
          <p:cNvPr id="35849" name="Object 9"/>
          <p:cNvGraphicFramePr>
            <a:graphicFrameLocks noChangeAspect="1"/>
          </p:cNvGraphicFramePr>
          <p:nvPr>
            <p:extLst>
              <p:ext uri="{D42A27DB-BD31-4B8C-83A1-F6EECF244321}">
                <p14:modId xmlns:p14="http://schemas.microsoft.com/office/powerpoint/2010/main" val="4288439014"/>
              </p:ext>
            </p:extLst>
          </p:nvPr>
        </p:nvGraphicFramePr>
        <p:xfrm>
          <a:off x="1835772" y="1203636"/>
          <a:ext cx="3002756" cy="3712369"/>
        </p:xfrm>
        <a:graphic>
          <a:graphicData uri="http://schemas.openxmlformats.org/presentationml/2006/ole">
            <mc:AlternateContent xmlns:mc="http://schemas.openxmlformats.org/markup-compatibility/2006">
              <mc:Choice xmlns:v="urn:schemas-microsoft-com:vml" Requires="v">
                <p:oleObj spid="_x0000_s5220" r:id="rId4" imgW="4424040" imgH="5139360" progId="Excel.Chart.8">
                  <p:embed/>
                </p:oleObj>
              </mc:Choice>
              <mc:Fallback>
                <p:oleObj r:id="rId4" imgW="4424040" imgH="5139360" progId="Excel.Chart.8">
                  <p:embed/>
                  <p:pic>
                    <p:nvPicPr>
                      <p:cNvPr id="35849"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772" y="1203636"/>
                        <a:ext cx="3002756" cy="3712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50" name="Object 10"/>
          <p:cNvGraphicFramePr>
            <a:graphicFrameLocks noChangeAspect="1"/>
          </p:cNvGraphicFramePr>
          <p:nvPr>
            <p:extLst>
              <p:ext uri="{D42A27DB-BD31-4B8C-83A1-F6EECF244321}">
                <p14:modId xmlns:p14="http://schemas.microsoft.com/office/powerpoint/2010/main" val="4129530894"/>
              </p:ext>
            </p:extLst>
          </p:nvPr>
        </p:nvGraphicFramePr>
        <p:xfrm>
          <a:off x="5073081" y="1183613"/>
          <a:ext cx="3002756" cy="3712369"/>
        </p:xfrm>
        <a:graphic>
          <a:graphicData uri="http://schemas.openxmlformats.org/presentationml/2006/ole">
            <mc:AlternateContent xmlns:mc="http://schemas.openxmlformats.org/markup-compatibility/2006">
              <mc:Choice xmlns:v="urn:schemas-microsoft-com:vml" Requires="v">
                <p:oleObj spid="_x0000_s5221" r:id="rId6" imgW="4284000" imgH="4733280" progId="Excel.Chart.8">
                  <p:embed/>
                </p:oleObj>
              </mc:Choice>
              <mc:Fallback>
                <p:oleObj r:id="rId6" imgW="4284000" imgH="4733280" progId="Excel.Chart.8">
                  <p:embed/>
                  <p:pic>
                    <p:nvPicPr>
                      <p:cNvPr id="3585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3081" y="1183613"/>
                        <a:ext cx="3002756" cy="3712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51" name="Text Box 11"/>
          <p:cNvSpPr txBox="1">
            <a:spLocks noChangeArrowheads="1"/>
          </p:cNvSpPr>
          <p:nvPr/>
        </p:nvSpPr>
        <p:spPr bwMode="auto">
          <a:xfrm>
            <a:off x="2722192" y="1288658"/>
            <a:ext cx="1229915"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1875" b="1" dirty="0"/>
              <a:t>法国</a:t>
            </a:r>
          </a:p>
        </p:txBody>
      </p:sp>
      <p:sp>
        <p:nvSpPr>
          <p:cNvPr id="35852" name="Text Box 12"/>
          <p:cNvSpPr txBox="1">
            <a:spLocks noChangeArrowheads="1"/>
          </p:cNvSpPr>
          <p:nvPr/>
        </p:nvSpPr>
        <p:spPr bwMode="auto">
          <a:xfrm>
            <a:off x="5934265" y="1288657"/>
            <a:ext cx="1447800"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1875" b="1" dirty="0"/>
              <a:t>英格兰</a:t>
            </a:r>
          </a:p>
        </p:txBody>
      </p:sp>
      <p:grpSp>
        <p:nvGrpSpPr>
          <p:cNvPr id="35853" name="Group 13"/>
          <p:cNvGrpSpPr>
            <a:grpSpLocks/>
          </p:cNvGrpSpPr>
          <p:nvPr/>
        </p:nvGrpSpPr>
        <p:grpSpPr bwMode="auto">
          <a:xfrm>
            <a:off x="5586540" y="3381639"/>
            <a:ext cx="1421606" cy="837010"/>
            <a:chOff x="0" y="0"/>
            <a:chExt cx="1194" cy="703"/>
          </a:xfrm>
        </p:grpSpPr>
        <p:sp>
          <p:nvSpPr>
            <p:cNvPr id="35854" name="Line 13"/>
            <p:cNvSpPr>
              <a:spLocks noChangeShapeType="1"/>
            </p:cNvSpPr>
            <p:nvPr/>
          </p:nvSpPr>
          <p:spPr bwMode="auto">
            <a:xfrm>
              <a:off x="46" y="43"/>
              <a:ext cx="1097" cy="61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5" name="Oval 14"/>
            <p:cNvSpPr>
              <a:spLocks noChangeArrowheads="1"/>
            </p:cNvSpPr>
            <p:nvPr/>
          </p:nvSpPr>
          <p:spPr bwMode="auto">
            <a:xfrm>
              <a:off x="0" y="0"/>
              <a:ext cx="89" cy="87"/>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35856" name="Oval 15"/>
            <p:cNvSpPr>
              <a:spLocks noChangeArrowheads="1"/>
            </p:cNvSpPr>
            <p:nvPr/>
          </p:nvSpPr>
          <p:spPr bwMode="auto">
            <a:xfrm>
              <a:off x="1105" y="616"/>
              <a:ext cx="89" cy="87"/>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grpSp>
        <p:nvGrpSpPr>
          <p:cNvPr id="35857" name="Group 17"/>
          <p:cNvGrpSpPr>
            <a:grpSpLocks/>
          </p:cNvGrpSpPr>
          <p:nvPr/>
        </p:nvGrpSpPr>
        <p:grpSpPr bwMode="auto">
          <a:xfrm>
            <a:off x="2431084" y="1964201"/>
            <a:ext cx="1387079" cy="2306240"/>
            <a:chOff x="0" y="0"/>
            <a:chExt cx="1165" cy="1937"/>
          </a:xfrm>
        </p:grpSpPr>
        <p:sp>
          <p:nvSpPr>
            <p:cNvPr id="35858" name="Oval 16"/>
            <p:cNvSpPr>
              <a:spLocks noChangeArrowheads="1"/>
            </p:cNvSpPr>
            <p:nvPr/>
          </p:nvSpPr>
          <p:spPr bwMode="auto">
            <a:xfrm>
              <a:off x="0" y="0"/>
              <a:ext cx="89" cy="87"/>
            </a:xfrm>
            <a:prstGeom prst="ellipse">
              <a:avLst/>
            </a:prstGeom>
            <a:solidFill>
              <a:srgbClr val="0033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35859" name="Oval 17"/>
            <p:cNvSpPr>
              <a:spLocks noChangeArrowheads="1"/>
            </p:cNvSpPr>
            <p:nvPr/>
          </p:nvSpPr>
          <p:spPr bwMode="auto">
            <a:xfrm>
              <a:off x="1076" y="1850"/>
              <a:ext cx="89" cy="87"/>
            </a:xfrm>
            <a:prstGeom prst="ellipse">
              <a:avLst/>
            </a:prstGeom>
            <a:solidFill>
              <a:srgbClr val="0033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35860" name="Line 18"/>
            <p:cNvSpPr>
              <a:spLocks noChangeShapeType="1"/>
            </p:cNvSpPr>
            <p:nvPr/>
          </p:nvSpPr>
          <p:spPr bwMode="auto">
            <a:xfrm>
              <a:off x="44" y="39"/>
              <a:ext cx="1084" cy="1863"/>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799674391"/>
      </p:ext>
    </p:extLst>
  </p:cSld>
  <p:clrMapOvr>
    <a:masterClrMapping/>
  </p:clrMapOvr>
  <p:transition spd="med">
    <p:diamon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4"/>
          <p:cNvSpPr>
            <a:spLocks noGrp="1" noChangeArrowheads="1"/>
          </p:cNvSpPr>
          <p:nvPr>
            <p:ph type="title"/>
          </p:nvPr>
        </p:nvSpPr>
        <p:spPr>
          <a:xfrm>
            <a:off x="3753446" y="123546"/>
            <a:ext cx="1898644" cy="715566"/>
          </a:xfrm>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zh-CN" altLang="en-US" sz="180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rPr>
              <a:t>课堂互动</a:t>
            </a:r>
            <a:r>
              <a:rPr lang="zh-CN" altLang="zh-CN" sz="2100" i="1"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rPr>
              <a:t>2</a:t>
            </a:r>
            <a:r>
              <a:rPr lang="zh-CN" altLang="zh-CN" sz="180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rPr>
              <a:t>   </a:t>
            </a:r>
            <a:br>
              <a:rPr lang="zh-CN" altLang="zh-CN" sz="180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rPr>
            </a:br>
            <a:r>
              <a:rPr lang="zh-CN" altLang="zh-CN" sz="2400" dirty="0">
                <a:solidFill>
                  <a:srgbClr val="339966"/>
                </a:solidFill>
                <a:effectLst>
                  <a:outerShdw blurRad="38100" dist="38100" dir="2700000" algn="tl">
                    <a:srgbClr val="C0C0C0"/>
                  </a:outerShdw>
                </a:effectLst>
                <a:ea typeface="宋体" panose="02010600030101010101" pitchFamily="2" charset="-122"/>
              </a:rPr>
              <a:t>参考答案</a:t>
            </a:r>
          </a:p>
        </p:txBody>
      </p:sp>
      <p:sp>
        <p:nvSpPr>
          <p:cNvPr id="37895" name="Rectangle 7"/>
          <p:cNvSpPr>
            <a:spLocks noChangeArrowheads="1"/>
          </p:cNvSpPr>
          <p:nvPr/>
        </p:nvSpPr>
        <p:spPr bwMode="auto">
          <a:xfrm>
            <a:off x="7369969" y="4781550"/>
            <a:ext cx="51316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19570371-1550-456F-A043-1FE9545D6519}" type="slidenum">
              <a:rPr lang="zh-CN" altLang="zh-CN" sz="1275">
                <a:solidFill>
                  <a:srgbClr val="777777"/>
                </a:solidFill>
                <a:latin typeface="Tahoma" panose="020B0604030504040204" pitchFamily="34" charset="0"/>
              </a:rPr>
              <a:pPr algn="r"/>
              <a:t>33</a:t>
            </a:fld>
            <a:endParaRPr lang="zh-CN" altLang="zh-CN" sz="1275">
              <a:solidFill>
                <a:srgbClr val="777777"/>
              </a:solidFill>
              <a:latin typeface="Tahoma" panose="020B0604030504040204" pitchFamily="34" charset="0"/>
            </a:endParaRPr>
          </a:p>
        </p:txBody>
      </p:sp>
      <p:graphicFrame>
        <p:nvGraphicFramePr>
          <p:cNvPr id="37896" name="Object 9"/>
          <p:cNvGraphicFramePr>
            <a:graphicFrameLocks noChangeAspect="1"/>
          </p:cNvGraphicFramePr>
          <p:nvPr>
            <p:extLst>
              <p:ext uri="{D42A27DB-BD31-4B8C-83A1-F6EECF244321}">
                <p14:modId xmlns:p14="http://schemas.microsoft.com/office/powerpoint/2010/main" val="549941148"/>
              </p:ext>
            </p:extLst>
          </p:nvPr>
        </p:nvGraphicFramePr>
        <p:xfrm>
          <a:off x="1639492" y="1107802"/>
          <a:ext cx="3002756" cy="3712369"/>
        </p:xfrm>
        <a:graphic>
          <a:graphicData uri="http://schemas.openxmlformats.org/presentationml/2006/ole">
            <mc:AlternateContent xmlns:mc="http://schemas.openxmlformats.org/markup-compatibility/2006">
              <mc:Choice xmlns:v="urn:schemas-microsoft-com:vml" Requires="v">
                <p:oleObj spid="_x0000_s6244" r:id="rId4" imgW="4424040" imgH="5139360" progId="Excel.Chart.8">
                  <p:embed/>
                </p:oleObj>
              </mc:Choice>
              <mc:Fallback>
                <p:oleObj r:id="rId4" imgW="4424040" imgH="5139360" progId="Excel.Chart.8">
                  <p:embed/>
                  <p:pic>
                    <p:nvPicPr>
                      <p:cNvPr id="37896"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9492" y="1107802"/>
                        <a:ext cx="3002756" cy="3712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7" name="Object 10"/>
          <p:cNvGraphicFramePr>
            <a:graphicFrameLocks noChangeAspect="1"/>
          </p:cNvGraphicFramePr>
          <p:nvPr>
            <p:extLst>
              <p:ext uri="{D42A27DB-BD31-4B8C-83A1-F6EECF244321}">
                <p14:modId xmlns:p14="http://schemas.microsoft.com/office/powerpoint/2010/main" val="3043712550"/>
              </p:ext>
            </p:extLst>
          </p:nvPr>
        </p:nvGraphicFramePr>
        <p:xfrm>
          <a:off x="4918207" y="1107802"/>
          <a:ext cx="3002756" cy="3712369"/>
        </p:xfrm>
        <a:graphic>
          <a:graphicData uri="http://schemas.openxmlformats.org/presentationml/2006/ole">
            <mc:AlternateContent xmlns:mc="http://schemas.openxmlformats.org/markup-compatibility/2006">
              <mc:Choice xmlns:v="urn:schemas-microsoft-com:vml" Requires="v">
                <p:oleObj spid="_x0000_s6245" r:id="rId6" imgW="4284000" imgH="4733280" progId="Excel.Chart.8">
                  <p:embed/>
                </p:oleObj>
              </mc:Choice>
              <mc:Fallback>
                <p:oleObj r:id="rId6" imgW="4284000" imgH="4733280" progId="Excel.Chart.8">
                  <p:embed/>
                  <p:pic>
                    <p:nvPicPr>
                      <p:cNvPr id="37897"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18207" y="1107802"/>
                        <a:ext cx="3002756" cy="3712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898" name="Text Box 11"/>
          <p:cNvSpPr txBox="1">
            <a:spLocks noChangeArrowheads="1"/>
          </p:cNvSpPr>
          <p:nvPr/>
        </p:nvSpPr>
        <p:spPr bwMode="auto">
          <a:xfrm>
            <a:off x="2523531" y="1191270"/>
            <a:ext cx="1229915"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1875" b="1" dirty="0"/>
              <a:t>法国</a:t>
            </a:r>
          </a:p>
        </p:txBody>
      </p:sp>
      <p:sp>
        <p:nvSpPr>
          <p:cNvPr id="37899" name="Text Box 12"/>
          <p:cNvSpPr txBox="1">
            <a:spLocks noChangeArrowheads="1"/>
          </p:cNvSpPr>
          <p:nvPr/>
        </p:nvSpPr>
        <p:spPr bwMode="auto">
          <a:xfrm>
            <a:off x="5798904" y="1191270"/>
            <a:ext cx="1447800" cy="3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1875" b="1" dirty="0"/>
              <a:t>英格兰</a:t>
            </a:r>
          </a:p>
        </p:txBody>
      </p:sp>
      <p:grpSp>
        <p:nvGrpSpPr>
          <p:cNvPr id="37900" name="Group 12"/>
          <p:cNvGrpSpPr>
            <a:grpSpLocks/>
          </p:cNvGrpSpPr>
          <p:nvPr/>
        </p:nvGrpSpPr>
        <p:grpSpPr bwMode="auto">
          <a:xfrm>
            <a:off x="5420304" y="3363816"/>
            <a:ext cx="1421606" cy="837010"/>
            <a:chOff x="0" y="0"/>
            <a:chExt cx="1194" cy="703"/>
          </a:xfrm>
        </p:grpSpPr>
        <p:sp>
          <p:nvSpPr>
            <p:cNvPr id="37901" name="Line 13"/>
            <p:cNvSpPr>
              <a:spLocks noChangeShapeType="1"/>
            </p:cNvSpPr>
            <p:nvPr/>
          </p:nvSpPr>
          <p:spPr bwMode="auto">
            <a:xfrm>
              <a:off x="46" y="43"/>
              <a:ext cx="1097" cy="61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2" name="Oval 14"/>
            <p:cNvSpPr>
              <a:spLocks noChangeArrowheads="1"/>
            </p:cNvSpPr>
            <p:nvPr/>
          </p:nvSpPr>
          <p:spPr bwMode="auto">
            <a:xfrm>
              <a:off x="0" y="0"/>
              <a:ext cx="89" cy="87"/>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37903" name="Oval 15"/>
            <p:cNvSpPr>
              <a:spLocks noChangeArrowheads="1"/>
            </p:cNvSpPr>
            <p:nvPr/>
          </p:nvSpPr>
          <p:spPr bwMode="auto">
            <a:xfrm>
              <a:off x="1105" y="616"/>
              <a:ext cx="89" cy="87"/>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grpSp>
        <p:nvGrpSpPr>
          <p:cNvPr id="37904" name="Group 16"/>
          <p:cNvGrpSpPr>
            <a:grpSpLocks/>
          </p:cNvGrpSpPr>
          <p:nvPr/>
        </p:nvGrpSpPr>
        <p:grpSpPr bwMode="auto">
          <a:xfrm>
            <a:off x="2195802" y="1840833"/>
            <a:ext cx="1387079" cy="2306240"/>
            <a:chOff x="0" y="0"/>
            <a:chExt cx="1165" cy="1937"/>
          </a:xfrm>
        </p:grpSpPr>
        <p:sp>
          <p:nvSpPr>
            <p:cNvPr id="37905" name="Oval 16"/>
            <p:cNvSpPr>
              <a:spLocks noChangeArrowheads="1"/>
            </p:cNvSpPr>
            <p:nvPr/>
          </p:nvSpPr>
          <p:spPr bwMode="auto">
            <a:xfrm>
              <a:off x="0" y="0"/>
              <a:ext cx="89" cy="87"/>
            </a:xfrm>
            <a:prstGeom prst="ellipse">
              <a:avLst/>
            </a:prstGeom>
            <a:solidFill>
              <a:srgbClr val="0033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37906" name="Oval 17"/>
            <p:cNvSpPr>
              <a:spLocks noChangeArrowheads="1"/>
            </p:cNvSpPr>
            <p:nvPr/>
          </p:nvSpPr>
          <p:spPr bwMode="auto">
            <a:xfrm>
              <a:off x="1076" y="1850"/>
              <a:ext cx="89" cy="87"/>
            </a:xfrm>
            <a:prstGeom prst="ellipse">
              <a:avLst/>
            </a:prstGeom>
            <a:solidFill>
              <a:srgbClr val="0033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37907" name="Line 18"/>
            <p:cNvSpPr>
              <a:spLocks noChangeShapeType="1"/>
            </p:cNvSpPr>
            <p:nvPr/>
          </p:nvSpPr>
          <p:spPr bwMode="auto">
            <a:xfrm>
              <a:off x="44" y="39"/>
              <a:ext cx="1104" cy="1898"/>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7908" name="Rectangle 6"/>
          <p:cNvSpPr>
            <a:spLocks noChangeArrowheads="1"/>
          </p:cNvSpPr>
          <p:nvPr/>
        </p:nvSpPr>
        <p:spPr bwMode="auto">
          <a:xfrm>
            <a:off x="1346991" y="718467"/>
            <a:ext cx="6711553" cy="389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lnSpc>
                <a:spcPct val="100000"/>
              </a:lnSpc>
              <a:spcBef>
                <a:spcPct val="40000"/>
              </a:spcBef>
              <a:buFont typeface="Wingdings" panose="05000000000000000000" pitchFamily="2" charset="2"/>
              <a:buNone/>
            </a:pPr>
            <a:r>
              <a:rPr lang="zh-CN" altLang="zh-CN" sz="2025" dirty="0"/>
              <a:t> 英格兰，因为它的生产可能性边界的斜率没有法国的陡峭</a:t>
            </a:r>
          </a:p>
        </p:txBody>
      </p:sp>
    </p:spTree>
    <p:extLst>
      <p:ext uri="{BB962C8B-B14F-4D97-AF65-F5344CB8AC3E}">
        <p14:creationId xmlns:p14="http://schemas.microsoft.com/office/powerpoint/2010/main" val="1031636900"/>
      </p:ext>
    </p:extLst>
  </p:cSld>
  <p:clrMapOvr>
    <a:masterClrMapping/>
  </p:clrMapOvr>
  <p:transition spd="med">
    <p:diamond/>
  </p:transition>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 name="页脚占位符 1"/>
          <p:cNvSpPr>
            <a:spLocks noGrp="1"/>
          </p:cNvSpPr>
          <p:nvPr>
            <p:ph type="ftr" sz="quarter" idx="4294967295"/>
          </p:nvPr>
        </p:nvSpPr>
        <p:spPr/>
        <p:txBody>
          <a:bodyPr/>
          <a:lstStyle/>
          <a:p>
            <a:endParaRPr lang="zh-CN" altLang="zh-CN" dirty="0"/>
          </a:p>
        </p:txBody>
      </p:sp>
      <p:sp>
        <p:nvSpPr>
          <p:cNvPr id="20" name="灯片编号占位符 2"/>
          <p:cNvSpPr>
            <a:spLocks noGrp="1"/>
          </p:cNvSpPr>
          <p:nvPr>
            <p:ph type="sldNum" sz="quarter" idx="4294967295"/>
          </p:nvPr>
        </p:nvSpPr>
        <p:spPr/>
        <p:txBody>
          <a:bodyPr/>
          <a:lstStyle/>
          <a:p>
            <a:fld id="{13CE901B-8D9C-4799-9F71-268D9BC3583C}" type="slidenum">
              <a:rPr lang="zh-CN" altLang="zh-CN" smtClean="0"/>
              <a:pPr/>
              <a:t>34</a:t>
            </a:fld>
            <a:endParaRPr lang="en-US" altLang="zh-CN" dirty="0"/>
          </a:p>
        </p:txBody>
      </p:sp>
      <p:grpSp>
        <p:nvGrpSpPr>
          <p:cNvPr id="39938" name="Group 2"/>
          <p:cNvGrpSpPr>
            <a:grpSpLocks/>
          </p:cNvGrpSpPr>
          <p:nvPr/>
        </p:nvGrpSpPr>
        <p:grpSpPr bwMode="auto">
          <a:xfrm>
            <a:off x="3839766" y="823912"/>
            <a:ext cx="3871913" cy="3892154"/>
            <a:chOff x="0" y="0"/>
            <a:chExt cx="3502" cy="3269"/>
          </a:xfrm>
        </p:grpSpPr>
        <p:graphicFrame>
          <p:nvGraphicFramePr>
            <p:cNvPr id="39939" name="Object 3"/>
            <p:cNvGraphicFramePr>
              <a:graphicFrameLocks noChangeAspect="1"/>
            </p:cNvGraphicFramePr>
            <p:nvPr/>
          </p:nvGraphicFramePr>
          <p:xfrm>
            <a:off x="0" y="0"/>
            <a:ext cx="3502" cy="3269"/>
          </p:xfrm>
          <a:graphic>
            <a:graphicData uri="http://schemas.openxmlformats.org/presentationml/2006/ole">
              <mc:AlternateContent xmlns:mc="http://schemas.openxmlformats.org/markup-compatibility/2006">
                <mc:Choice xmlns:v="urn:schemas-microsoft-com:vml" Requires="v">
                  <p:oleObj spid="_x0000_s7220" r:id="rId4" imgW="6356160" imgH="6027840" progId="Excel.Chart.8">
                    <p:embed/>
                  </p:oleObj>
                </mc:Choice>
                <mc:Fallback>
                  <p:oleObj r:id="rId4" imgW="6356160" imgH="6027840" progId="Excel.Chart.8">
                    <p:embed/>
                    <p:pic>
                      <p:nvPicPr>
                        <p:cNvPr id="3993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502" cy="3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40" name="Line 4"/>
            <p:cNvSpPr>
              <a:spLocks noChangeShapeType="1"/>
            </p:cNvSpPr>
            <p:nvPr/>
          </p:nvSpPr>
          <p:spPr bwMode="auto">
            <a:xfrm>
              <a:off x="762" y="963"/>
              <a:ext cx="1847" cy="16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9941" name="Rectangle 5"/>
          <p:cNvSpPr>
            <a:spLocks noGrp="1" noChangeArrowheads="1"/>
          </p:cNvSpPr>
          <p:nvPr>
            <p:ph type="title" idx="4294967295"/>
          </p:nvPr>
        </p:nvSpPr>
        <p:spPr/>
        <p:txBody>
          <a:bodyPr/>
          <a:lstStyle/>
          <a:p>
            <a:endParaRPr lang="zh-CN" altLang="zh-CN" sz="2700" dirty="0">
              <a:ea typeface="宋体" panose="02010600030101010101" pitchFamily="2" charset="-122"/>
            </a:endParaRPr>
          </a:p>
        </p:txBody>
      </p:sp>
      <p:sp>
        <p:nvSpPr>
          <p:cNvPr id="39942" name="Rectangle 6"/>
          <p:cNvSpPr>
            <a:spLocks noGrp="1" noChangeArrowheads="1"/>
          </p:cNvSpPr>
          <p:nvPr>
            <p:ph type="body" idx="4294967295"/>
          </p:nvPr>
        </p:nvSpPr>
        <p:spPr>
          <a:xfrm>
            <a:off x="1483519" y="860823"/>
            <a:ext cx="2380060" cy="2287190"/>
          </a:xfrm>
        </p:spPr>
        <p:txBody>
          <a:bodyPr/>
          <a:lstStyle/>
          <a:p>
            <a:pPr marL="0" indent="0">
              <a:buNone/>
            </a:pPr>
            <a:r>
              <a:rPr lang="zh-CN" altLang="zh-CN" sz="2400" dirty="0">
                <a:ea typeface="宋体" panose="02010600030101010101" pitchFamily="2" charset="-122"/>
              </a:rPr>
              <a:t>如果有额外的资源或技术进步，经济便能生产更多的电脑，小麦，或两种物品的组合</a:t>
            </a:r>
          </a:p>
        </p:txBody>
      </p:sp>
      <p:sp>
        <p:nvSpPr>
          <p:cNvPr id="39943" name="Rectangle 7"/>
          <p:cNvSpPr>
            <a:spLocks noChangeArrowheads="1"/>
          </p:cNvSpPr>
          <p:nvPr/>
        </p:nvSpPr>
        <p:spPr bwMode="auto">
          <a:xfrm>
            <a:off x="1493044" y="3026569"/>
            <a:ext cx="2380060" cy="391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45000"/>
              </a:spcBef>
              <a:buClr>
                <a:srgbClr val="00B85C"/>
              </a:buClr>
              <a:buSzPct val="120000"/>
              <a:buFont typeface="Wingdings" panose="05000000000000000000" pitchFamily="2" charset="2"/>
              <a:buNone/>
            </a:pPr>
            <a:endParaRPr lang="zh-CN" altLang="en-US" sz="1875"/>
          </a:p>
        </p:txBody>
      </p:sp>
      <p:sp>
        <p:nvSpPr>
          <p:cNvPr id="39944" name="Rectangle 8"/>
          <p:cNvSpPr>
            <a:spLocks noChangeArrowheads="1"/>
          </p:cNvSpPr>
          <p:nvPr/>
        </p:nvSpPr>
        <p:spPr bwMode="auto">
          <a:xfrm>
            <a:off x="1494235" y="3376613"/>
            <a:ext cx="2380059" cy="83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None/>
            </a:pPr>
            <a:r>
              <a:rPr lang="en-US" altLang="zh-CN" sz="1875"/>
              <a:t>. </a:t>
            </a:r>
          </a:p>
        </p:txBody>
      </p:sp>
      <p:sp>
        <p:nvSpPr>
          <p:cNvPr id="39945" name="Line 9"/>
          <p:cNvSpPr>
            <a:spLocks noChangeShapeType="1"/>
          </p:cNvSpPr>
          <p:nvPr/>
        </p:nvSpPr>
        <p:spPr bwMode="auto">
          <a:xfrm>
            <a:off x="4689872" y="1604963"/>
            <a:ext cx="2438400" cy="2257425"/>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6" name="Oval 12"/>
          <p:cNvSpPr>
            <a:spLocks noChangeArrowheads="1"/>
          </p:cNvSpPr>
          <p:nvPr/>
        </p:nvSpPr>
        <p:spPr bwMode="auto">
          <a:xfrm>
            <a:off x="4632723" y="1919288"/>
            <a:ext cx="105965" cy="10358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39947" name="Oval 13"/>
          <p:cNvSpPr>
            <a:spLocks noChangeArrowheads="1"/>
          </p:cNvSpPr>
          <p:nvPr/>
        </p:nvSpPr>
        <p:spPr bwMode="auto">
          <a:xfrm>
            <a:off x="6673454" y="3819525"/>
            <a:ext cx="105965" cy="10358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nvGrpSpPr>
          <p:cNvPr id="39948" name="Group 12"/>
          <p:cNvGrpSpPr>
            <a:grpSpLocks/>
          </p:cNvGrpSpPr>
          <p:nvPr/>
        </p:nvGrpSpPr>
        <p:grpSpPr bwMode="auto">
          <a:xfrm>
            <a:off x="6760369" y="3817144"/>
            <a:ext cx="425054" cy="103585"/>
            <a:chOff x="0" y="0"/>
            <a:chExt cx="357" cy="87"/>
          </a:xfrm>
        </p:grpSpPr>
        <p:sp>
          <p:nvSpPr>
            <p:cNvPr id="39949" name="Oval 11"/>
            <p:cNvSpPr>
              <a:spLocks noChangeArrowheads="1"/>
            </p:cNvSpPr>
            <p:nvPr/>
          </p:nvSpPr>
          <p:spPr bwMode="auto">
            <a:xfrm>
              <a:off x="268" y="0"/>
              <a:ext cx="89" cy="87"/>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39950" name="Line 14"/>
            <p:cNvSpPr>
              <a:spLocks noChangeShapeType="1"/>
            </p:cNvSpPr>
            <p:nvPr/>
          </p:nvSpPr>
          <p:spPr bwMode="auto">
            <a:xfrm>
              <a:off x="0" y="44"/>
              <a:ext cx="288" cy="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9951" name="Group 15"/>
          <p:cNvGrpSpPr>
            <a:grpSpLocks/>
          </p:cNvGrpSpPr>
          <p:nvPr/>
        </p:nvGrpSpPr>
        <p:grpSpPr bwMode="auto">
          <a:xfrm>
            <a:off x="4633913" y="1549004"/>
            <a:ext cx="105966" cy="367903"/>
            <a:chOff x="0" y="0"/>
            <a:chExt cx="89" cy="309"/>
          </a:xfrm>
        </p:grpSpPr>
        <p:sp>
          <p:nvSpPr>
            <p:cNvPr id="39952" name="Oval 10"/>
            <p:cNvSpPr>
              <a:spLocks noChangeArrowheads="1"/>
            </p:cNvSpPr>
            <p:nvPr/>
          </p:nvSpPr>
          <p:spPr bwMode="auto">
            <a:xfrm>
              <a:off x="0" y="0"/>
              <a:ext cx="89" cy="87"/>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39953" name="Line 15"/>
            <p:cNvSpPr>
              <a:spLocks noChangeShapeType="1"/>
            </p:cNvSpPr>
            <p:nvPr/>
          </p:nvSpPr>
          <p:spPr bwMode="auto">
            <a:xfrm rot="16200000">
              <a:off x="-68" y="195"/>
              <a:ext cx="228" cy="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9954" name="Text Box 18"/>
          <p:cNvSpPr txBox="1">
            <a:spLocks noChangeArrowheads="1"/>
          </p:cNvSpPr>
          <p:nvPr/>
        </p:nvSpPr>
        <p:spPr bwMode="auto">
          <a:xfrm>
            <a:off x="5743575" y="1054894"/>
            <a:ext cx="1491854" cy="1384995"/>
          </a:xfrm>
          <a:prstGeom prst="rect">
            <a:avLst/>
          </a:prstGeom>
          <a:solidFill>
            <a:srgbClr val="FFCC99"/>
          </a:solidFill>
          <a:ln>
            <a:noFill/>
          </a:ln>
          <a:effectLst>
            <a:outerShdw dist="8980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100"/>
              <a:t>经济增长使生产可能性边界向外移动</a:t>
            </a:r>
          </a:p>
        </p:txBody>
      </p:sp>
      <p:sp>
        <p:nvSpPr>
          <p:cNvPr id="2" name="矩形 1"/>
          <p:cNvSpPr/>
          <p:nvPr/>
        </p:nvSpPr>
        <p:spPr>
          <a:xfrm>
            <a:off x="2339814" y="54337"/>
            <a:ext cx="3877985" cy="461665"/>
          </a:xfrm>
          <a:prstGeom prst="rect">
            <a:avLst/>
          </a:prstGeom>
        </p:spPr>
        <p:txBody>
          <a:bodyPr wrap="none">
            <a:spAutoFit/>
          </a:bodyPr>
          <a:lstStyle/>
          <a:p>
            <a:r>
              <a:rPr lang="zh-CN" altLang="zh-CN" sz="2400" dirty="0"/>
              <a:t>经济增长和生产可能性边界</a:t>
            </a:r>
          </a:p>
        </p:txBody>
      </p:sp>
    </p:spTree>
    <p:extLst>
      <p:ext uri="{BB962C8B-B14F-4D97-AF65-F5344CB8AC3E}">
        <p14:creationId xmlns:p14="http://schemas.microsoft.com/office/powerpoint/2010/main" val="302879294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42">
                                            <p:txEl>
                                              <p:pRg st="0" end="0"/>
                                            </p:txEl>
                                          </p:spTgt>
                                        </p:tgtEl>
                                        <p:attrNameLst>
                                          <p:attrName>style.visibility</p:attrName>
                                        </p:attrNameLst>
                                      </p:cBhvr>
                                      <p:to>
                                        <p:strVal val="visible"/>
                                      </p:to>
                                    </p:set>
                                    <p:animEffect transition="in" filter="wipe(left)">
                                      <p:cBhvr>
                                        <p:cTn id="7" dur="500"/>
                                        <p:tgtEl>
                                          <p:spTgt spid="39942">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9948"/>
                                        </p:tgtEl>
                                        <p:attrNameLst>
                                          <p:attrName>style.visibility</p:attrName>
                                        </p:attrNameLst>
                                      </p:cBhvr>
                                      <p:to>
                                        <p:strVal val="visible"/>
                                      </p:to>
                                    </p:set>
                                    <p:animEffect transition="in" filter="wipe(left)">
                                      <p:cBhvr>
                                        <p:cTn id="11" dur="500"/>
                                        <p:tgtEl>
                                          <p:spTgt spid="3994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nodePh="1">
                                  <p:stCondLst>
                                    <p:cond delay="0"/>
                                  </p:stCondLst>
                                  <p:endCondLst>
                                    <p:cond evt="begin" delay="0">
                                      <p:tn val="14"/>
                                    </p:cond>
                                  </p:endCondLst>
                                  <p:childTnLst>
                                    <p:set>
                                      <p:cBhvr>
                                        <p:cTn id="15" dur="1" fill="hold">
                                          <p:stCondLst>
                                            <p:cond delay="0"/>
                                          </p:stCondLst>
                                        </p:cTn>
                                        <p:tgtEl>
                                          <p:spTgt spid="39943"/>
                                        </p:tgtEl>
                                        <p:attrNameLst>
                                          <p:attrName>style.visibility</p:attrName>
                                        </p:attrNameLst>
                                      </p:cBhvr>
                                      <p:to>
                                        <p:strVal val="visible"/>
                                      </p:to>
                                    </p:set>
                                    <p:animEffect transition="in" filter="wipe(left)">
                                      <p:cBhvr>
                                        <p:cTn id="16" dur="500"/>
                                        <p:tgtEl>
                                          <p:spTgt spid="39943"/>
                                        </p:tgtEl>
                                      </p:cBhvr>
                                    </p:animEffect>
                                  </p:childTnLst>
                                </p:cTn>
                              </p:par>
                            </p:childTnLst>
                          </p:cTn>
                        </p:par>
                        <p:par>
                          <p:cTn id="17" fill="hold" nodeType="afterGroup">
                            <p:stCondLst>
                              <p:cond delay="500"/>
                            </p:stCondLst>
                            <p:childTnLst>
                              <p:par>
                                <p:cTn id="18" presetID="22" presetClass="entr" presetSubtype="4" fill="hold" nodeType="afterEffect">
                                  <p:stCondLst>
                                    <p:cond delay="0"/>
                                  </p:stCondLst>
                                  <p:childTnLst>
                                    <p:set>
                                      <p:cBhvr>
                                        <p:cTn id="19" dur="1" fill="hold">
                                          <p:stCondLst>
                                            <p:cond delay="0"/>
                                          </p:stCondLst>
                                        </p:cTn>
                                        <p:tgtEl>
                                          <p:spTgt spid="39951"/>
                                        </p:tgtEl>
                                        <p:attrNameLst>
                                          <p:attrName>style.visibility</p:attrName>
                                        </p:attrNameLst>
                                      </p:cBhvr>
                                      <p:to>
                                        <p:strVal val="visible"/>
                                      </p:to>
                                    </p:set>
                                    <p:animEffect transition="in" filter="wipe(down)">
                                      <p:cBhvr>
                                        <p:cTn id="20" dur="500"/>
                                        <p:tgtEl>
                                          <p:spTgt spid="3995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9944"/>
                                        </p:tgtEl>
                                        <p:attrNameLst>
                                          <p:attrName>style.visibility</p:attrName>
                                        </p:attrNameLst>
                                      </p:cBhvr>
                                      <p:to>
                                        <p:strVal val="visible"/>
                                      </p:to>
                                    </p:set>
                                    <p:animEffect transition="in" filter="wipe(left)">
                                      <p:cBhvr>
                                        <p:cTn id="25" dur="500"/>
                                        <p:tgtEl>
                                          <p:spTgt spid="39944"/>
                                        </p:tgtEl>
                                      </p:cBhvr>
                                    </p:animEffect>
                                  </p:childTnLst>
                                </p:cTn>
                              </p:par>
                            </p:childTnLst>
                          </p:cTn>
                        </p:par>
                        <p:par>
                          <p:cTn id="26" fill="hold" nodeType="afterGroup">
                            <p:stCondLst>
                              <p:cond delay="500"/>
                            </p:stCondLst>
                            <p:childTnLst>
                              <p:par>
                                <p:cTn id="27" presetID="18" presetClass="entr" presetSubtype="6" fill="hold" nodeType="afterEffect">
                                  <p:stCondLst>
                                    <p:cond delay="0"/>
                                  </p:stCondLst>
                                  <p:childTnLst>
                                    <p:set>
                                      <p:cBhvr>
                                        <p:cTn id="28" dur="1" fill="hold">
                                          <p:stCondLst>
                                            <p:cond delay="0"/>
                                          </p:stCondLst>
                                        </p:cTn>
                                        <p:tgtEl>
                                          <p:spTgt spid="39945"/>
                                        </p:tgtEl>
                                        <p:attrNameLst>
                                          <p:attrName>style.visibility</p:attrName>
                                        </p:attrNameLst>
                                      </p:cBhvr>
                                      <p:to>
                                        <p:strVal val="visible"/>
                                      </p:to>
                                    </p:set>
                                    <p:animEffect transition="in" filter="strips(downRight)">
                                      <p:cBhvr>
                                        <p:cTn id="29" dur="500"/>
                                        <p:tgtEl>
                                          <p:spTgt spid="39945"/>
                                        </p:tgtEl>
                                      </p:cBhvr>
                                    </p:animEffect>
                                  </p:childTnLst>
                                </p:cTn>
                              </p:par>
                            </p:childTnLst>
                          </p:cTn>
                        </p:par>
                        <p:par>
                          <p:cTn id="30" fill="hold" nodeType="afterGroup">
                            <p:stCondLst>
                              <p:cond delay="1000"/>
                            </p:stCondLst>
                            <p:childTnLst>
                              <p:par>
                                <p:cTn id="31" presetID="9" presetClass="entr" presetSubtype="0" fill="hold" grpId="0" nodeType="afterEffect">
                                  <p:stCondLst>
                                    <p:cond delay="0"/>
                                  </p:stCondLst>
                                  <p:childTnLst>
                                    <p:set>
                                      <p:cBhvr>
                                        <p:cTn id="32" dur="1" fill="hold">
                                          <p:stCondLst>
                                            <p:cond delay="0"/>
                                          </p:stCondLst>
                                        </p:cTn>
                                        <p:tgtEl>
                                          <p:spTgt spid="39954"/>
                                        </p:tgtEl>
                                        <p:attrNameLst>
                                          <p:attrName>style.visibility</p:attrName>
                                        </p:attrNameLst>
                                      </p:cBhvr>
                                      <p:to>
                                        <p:strVal val="visible"/>
                                      </p:to>
                                    </p:set>
                                    <p:animEffect transition="in" filter="dissolve">
                                      <p:cBhvr>
                                        <p:cTn id="33" dur="500"/>
                                        <p:tgtEl>
                                          <p:spTgt spid="39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2" grpId="0" build="p" bldLvl="5" autoUpdateAnimBg="0"/>
      <p:bldP spid="39943" grpId="0" autoUpdateAnimBg="0"/>
      <p:bldP spid="39944" grpId="0" autoUpdateAnimBg="0"/>
      <p:bldP spid="39954" grpId="0" bldLvl="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p:cNvSpPr>
            <a:spLocks noGrp="1"/>
          </p:cNvSpPr>
          <p:nvPr>
            <p:ph type="ftr" sz="quarter" idx="4294967295"/>
          </p:nvPr>
        </p:nvSpPr>
        <p:spPr/>
        <p:txBody>
          <a:bodyPr/>
          <a:lstStyle/>
          <a:p>
            <a:endParaRPr lang="zh-CN" altLang="zh-CN" dirty="0"/>
          </a:p>
        </p:txBody>
      </p:sp>
      <p:sp>
        <p:nvSpPr>
          <p:cNvPr id="5" name="灯片编号占位符 2"/>
          <p:cNvSpPr>
            <a:spLocks noGrp="1"/>
          </p:cNvSpPr>
          <p:nvPr>
            <p:ph type="sldNum" sz="quarter" idx="4294967295"/>
          </p:nvPr>
        </p:nvSpPr>
        <p:spPr/>
        <p:txBody>
          <a:bodyPr/>
          <a:lstStyle/>
          <a:p>
            <a:fld id="{213A42A5-094D-4E4E-AAFB-C6FA23C94780}" type="slidenum">
              <a:rPr lang="zh-CN" altLang="zh-CN"/>
              <a:pPr/>
              <a:t>35</a:t>
            </a:fld>
            <a:endParaRPr lang="en-US" altLang="zh-CN"/>
          </a:p>
        </p:txBody>
      </p:sp>
      <p:sp>
        <p:nvSpPr>
          <p:cNvPr id="41986" name="Rectangle 2"/>
          <p:cNvSpPr>
            <a:spLocks noGrp="1" noChangeArrowheads="1"/>
          </p:cNvSpPr>
          <p:nvPr>
            <p:ph type="title" idx="4294967295"/>
          </p:nvPr>
        </p:nvSpPr>
        <p:spPr/>
        <p:txBody>
          <a:bodyPr/>
          <a:lstStyle/>
          <a:p>
            <a:endParaRPr lang="zh-CN" altLang="zh-CN" sz="2700" dirty="0">
              <a:ea typeface="宋体" panose="02010600030101010101" pitchFamily="2" charset="-122"/>
            </a:endParaRPr>
          </a:p>
        </p:txBody>
      </p:sp>
      <p:sp>
        <p:nvSpPr>
          <p:cNvPr id="41987" name="Rectangle 3"/>
          <p:cNvSpPr>
            <a:spLocks noGrp="1" noChangeArrowheads="1"/>
          </p:cNvSpPr>
          <p:nvPr>
            <p:ph type="body" idx="4294967295"/>
          </p:nvPr>
        </p:nvSpPr>
        <p:spPr>
          <a:xfrm>
            <a:off x="1475742" y="987618"/>
            <a:ext cx="6297215" cy="3995738"/>
          </a:xfrm>
        </p:spPr>
        <p:txBody>
          <a:bodyPr/>
          <a:lstStyle/>
          <a:p>
            <a:r>
              <a:rPr lang="zh-CN" altLang="zh-CN" sz="2400" dirty="0">
                <a:ea typeface="宋体" panose="02010600030101010101" pitchFamily="2" charset="-122"/>
              </a:rPr>
              <a:t>生产可能性边界可以是直线或曲线</a:t>
            </a:r>
          </a:p>
          <a:p>
            <a:pPr>
              <a:spcBef>
                <a:spcPct val="35000"/>
              </a:spcBef>
            </a:pPr>
            <a:r>
              <a:rPr lang="zh-CN" altLang="zh-CN" sz="2400" dirty="0">
                <a:ea typeface="宋体" panose="02010600030101010101" pitchFamily="2" charset="-122"/>
              </a:rPr>
              <a:t>取决于经济将资源从一个行业转向另一个行业时机会成本的变化情况</a:t>
            </a:r>
          </a:p>
          <a:p>
            <a:pPr lvl="1">
              <a:lnSpc>
                <a:spcPct val="105000"/>
              </a:lnSpc>
              <a:spcBef>
                <a:spcPct val="25000"/>
              </a:spcBef>
            </a:pPr>
            <a:r>
              <a:rPr lang="zh-CN" altLang="zh-CN" sz="2400" dirty="0">
                <a:ea typeface="宋体" panose="02010600030101010101" pitchFamily="2" charset="-122"/>
              </a:rPr>
              <a:t>如果机会成本不变，那生产可能性边界为一条直线（在上述例子中，1台电脑的机会成本恒为10吨小麦）</a:t>
            </a:r>
          </a:p>
          <a:p>
            <a:pPr lvl="1">
              <a:lnSpc>
                <a:spcPct val="105000"/>
              </a:lnSpc>
              <a:spcBef>
                <a:spcPct val="25000"/>
              </a:spcBef>
            </a:pPr>
            <a:r>
              <a:rPr lang="zh-CN" altLang="zh-CN" sz="2400" dirty="0">
                <a:ea typeface="宋体" panose="02010600030101010101" pitchFamily="2" charset="-122"/>
              </a:rPr>
              <a:t>如果一种物品的机会成本随着生产数量的增多而上升，那生产可能性边界为曲线</a:t>
            </a:r>
          </a:p>
        </p:txBody>
      </p:sp>
      <p:sp>
        <p:nvSpPr>
          <p:cNvPr id="2" name="矩形 1"/>
          <p:cNvSpPr/>
          <p:nvPr/>
        </p:nvSpPr>
        <p:spPr>
          <a:xfrm>
            <a:off x="2699844" y="0"/>
            <a:ext cx="3262432" cy="461665"/>
          </a:xfrm>
          <a:prstGeom prst="rect">
            <a:avLst/>
          </a:prstGeom>
        </p:spPr>
        <p:txBody>
          <a:bodyPr wrap="none">
            <a:spAutoFit/>
          </a:bodyPr>
          <a:lstStyle/>
          <a:p>
            <a:r>
              <a:rPr lang="zh-CN" altLang="zh-CN" sz="2400" dirty="0"/>
              <a:t>生产可能性边界的形状</a:t>
            </a:r>
          </a:p>
        </p:txBody>
      </p:sp>
    </p:spTree>
    <p:extLst>
      <p:ext uri="{BB962C8B-B14F-4D97-AF65-F5344CB8AC3E}">
        <p14:creationId xmlns:p14="http://schemas.microsoft.com/office/powerpoint/2010/main" val="2761129523"/>
      </p:ext>
    </p:extLst>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页脚占位符 1"/>
          <p:cNvSpPr>
            <a:spLocks noGrp="1"/>
          </p:cNvSpPr>
          <p:nvPr>
            <p:ph type="ftr" sz="quarter" idx="4294967295"/>
          </p:nvPr>
        </p:nvSpPr>
        <p:spPr/>
        <p:txBody>
          <a:bodyPr/>
          <a:lstStyle/>
          <a:p>
            <a:endParaRPr lang="zh-CN" altLang="zh-CN" dirty="0"/>
          </a:p>
        </p:txBody>
      </p:sp>
      <p:sp>
        <p:nvSpPr>
          <p:cNvPr id="17" name="灯片编号占位符 2"/>
          <p:cNvSpPr>
            <a:spLocks noGrp="1"/>
          </p:cNvSpPr>
          <p:nvPr>
            <p:ph type="sldNum" sz="quarter" idx="4294967295"/>
          </p:nvPr>
        </p:nvSpPr>
        <p:spPr/>
        <p:txBody>
          <a:bodyPr/>
          <a:lstStyle/>
          <a:p>
            <a:fld id="{629E0648-37FF-4CBE-B85B-3A375D9ED6AB}" type="slidenum">
              <a:rPr lang="zh-CN" altLang="zh-CN"/>
              <a:pPr/>
              <a:t>36</a:t>
            </a:fld>
            <a:endParaRPr lang="en-US" altLang="zh-CN"/>
          </a:p>
        </p:txBody>
      </p:sp>
      <p:sp>
        <p:nvSpPr>
          <p:cNvPr id="43010" name="Rectangle 2"/>
          <p:cNvSpPr>
            <a:spLocks noGrp="1" noChangeArrowheads="1"/>
          </p:cNvSpPr>
          <p:nvPr>
            <p:ph type="title" idx="4294967295"/>
          </p:nvPr>
        </p:nvSpPr>
        <p:spPr>
          <a:xfrm>
            <a:off x="1619754" y="36611"/>
            <a:ext cx="6172200" cy="519113"/>
          </a:xfrm>
        </p:spPr>
        <p:txBody>
          <a:bodyPr/>
          <a:lstStyle/>
          <a:p>
            <a:r>
              <a:rPr lang="zh-CN" altLang="en-US" sz="2700" dirty="0">
                <a:ea typeface="宋体" panose="02010600030101010101" pitchFamily="2" charset="-122"/>
              </a:rPr>
              <a:t>为什么生产可能性边界可能是曲线</a:t>
            </a:r>
          </a:p>
        </p:txBody>
      </p:sp>
      <p:grpSp>
        <p:nvGrpSpPr>
          <p:cNvPr id="43011" name="Group 3"/>
          <p:cNvGrpSpPr>
            <a:grpSpLocks/>
          </p:cNvGrpSpPr>
          <p:nvPr/>
        </p:nvGrpSpPr>
        <p:grpSpPr bwMode="auto">
          <a:xfrm>
            <a:off x="3906441" y="1078706"/>
            <a:ext cx="3552825" cy="3586164"/>
            <a:chOff x="-11" y="0"/>
            <a:chExt cx="2984" cy="3012"/>
          </a:xfrm>
        </p:grpSpPr>
        <p:grpSp>
          <p:nvGrpSpPr>
            <p:cNvPr id="43012" name="Group 4"/>
            <p:cNvGrpSpPr>
              <a:grpSpLocks/>
            </p:cNvGrpSpPr>
            <p:nvPr/>
          </p:nvGrpSpPr>
          <p:grpSpPr bwMode="auto">
            <a:xfrm>
              <a:off x="343" y="13"/>
              <a:ext cx="2593" cy="2491"/>
              <a:chOff x="0" y="0"/>
              <a:chExt cx="2871" cy="2379"/>
            </a:xfrm>
          </p:grpSpPr>
          <p:sp>
            <p:nvSpPr>
              <p:cNvPr id="43013" name="Line 6"/>
              <p:cNvSpPr>
                <a:spLocks noChangeShapeType="1"/>
              </p:cNvSpPr>
              <p:nvPr/>
            </p:nvSpPr>
            <p:spPr bwMode="auto">
              <a:xfrm>
                <a:off x="0" y="0"/>
                <a:ext cx="0" cy="23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4" name="Line 7"/>
              <p:cNvSpPr>
                <a:spLocks noChangeShapeType="1"/>
              </p:cNvSpPr>
              <p:nvPr/>
            </p:nvSpPr>
            <p:spPr bwMode="auto">
              <a:xfrm>
                <a:off x="0" y="2379"/>
                <a:ext cx="287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3015" name="Text Box 8"/>
            <p:cNvSpPr txBox="1">
              <a:spLocks noChangeArrowheads="1"/>
            </p:cNvSpPr>
            <p:nvPr/>
          </p:nvSpPr>
          <p:spPr bwMode="auto">
            <a:xfrm>
              <a:off x="1904" y="2489"/>
              <a:ext cx="1069"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zh-CN" altLang="zh-CN" sz="1725" b="1"/>
                <a:t>山地自行车</a:t>
              </a:r>
            </a:p>
          </p:txBody>
        </p:sp>
        <p:sp>
          <p:nvSpPr>
            <p:cNvPr id="43016" name="Text Box 9"/>
            <p:cNvSpPr txBox="1">
              <a:spLocks noChangeArrowheads="1"/>
            </p:cNvSpPr>
            <p:nvPr/>
          </p:nvSpPr>
          <p:spPr bwMode="auto">
            <a:xfrm rot="16200000">
              <a:off x="-312" y="301"/>
              <a:ext cx="911"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zh-CN" altLang="zh-CN" b="1"/>
                <a:t>啤酒</a:t>
              </a:r>
            </a:p>
          </p:txBody>
        </p:sp>
        <p:sp>
          <p:nvSpPr>
            <p:cNvPr id="43017" name="Arc 10"/>
            <p:cNvSpPr>
              <a:spLocks/>
            </p:cNvSpPr>
            <p:nvPr/>
          </p:nvSpPr>
          <p:spPr bwMode="auto">
            <a:xfrm>
              <a:off x="193" y="344"/>
              <a:ext cx="2273" cy="2486"/>
            </a:xfrm>
            <a:custGeom>
              <a:avLst/>
              <a:gdLst>
                <a:gd name="T0" fmla="*/ 2 w 21415"/>
                <a:gd name="T1" fmla="*/ 0 h 21559"/>
                <a:gd name="T2" fmla="*/ 26 w 21415"/>
                <a:gd name="T3" fmla="*/ 29 h 21559"/>
                <a:gd name="T4" fmla="*/ 0 w 21415"/>
                <a:gd name="T5" fmla="*/ 33 h 21559"/>
                <a:gd name="T6" fmla="*/ 0 60000 65536"/>
                <a:gd name="T7" fmla="*/ 0 60000 65536"/>
                <a:gd name="T8" fmla="*/ 0 60000 65536"/>
                <a:gd name="T9" fmla="*/ 0 w 21415"/>
                <a:gd name="T10" fmla="*/ 0 h 21559"/>
                <a:gd name="T11" fmla="*/ 21415 w 21415"/>
                <a:gd name="T12" fmla="*/ 21559 h 21559"/>
              </a:gdLst>
              <a:ahLst/>
              <a:cxnLst>
                <a:cxn ang="T6">
                  <a:pos x="T0" y="T1"/>
                </a:cxn>
                <a:cxn ang="T7">
                  <a:pos x="T2" y="T3"/>
                </a:cxn>
                <a:cxn ang="T8">
                  <a:pos x="T4" y="T5"/>
                </a:cxn>
              </a:cxnLst>
              <a:rect l="T9" t="T10" r="T11" b="T12"/>
              <a:pathLst>
                <a:path w="21415" h="21559" fill="none" extrusionOk="0">
                  <a:moveTo>
                    <a:pt x="1324" y="-1"/>
                  </a:moveTo>
                  <a:cubicBezTo>
                    <a:pt x="11642" y="633"/>
                    <a:pt x="20064" y="8488"/>
                    <a:pt x="21414" y="18738"/>
                  </a:cubicBezTo>
                </a:path>
                <a:path w="21415" h="21559" stroke="0" extrusionOk="0">
                  <a:moveTo>
                    <a:pt x="1324" y="-1"/>
                  </a:moveTo>
                  <a:cubicBezTo>
                    <a:pt x="11642" y="633"/>
                    <a:pt x="20064" y="8488"/>
                    <a:pt x="21414" y="18738"/>
                  </a:cubicBezTo>
                  <a:lnTo>
                    <a:pt x="0" y="21559"/>
                  </a:lnTo>
                  <a:close/>
                </a:path>
              </a:pathLst>
            </a:custGeom>
            <a:noFill/>
            <a:ln w="38100">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grpSp>
      <p:grpSp>
        <p:nvGrpSpPr>
          <p:cNvPr id="43018" name="Group 10"/>
          <p:cNvGrpSpPr>
            <a:grpSpLocks/>
          </p:cNvGrpSpPr>
          <p:nvPr/>
        </p:nvGrpSpPr>
        <p:grpSpPr bwMode="auto">
          <a:xfrm>
            <a:off x="4199335" y="1456135"/>
            <a:ext cx="2667000" cy="2931319"/>
            <a:chOff x="0" y="0"/>
            <a:chExt cx="2301" cy="2435"/>
          </a:xfrm>
        </p:grpSpPr>
        <p:sp>
          <p:nvSpPr>
            <p:cNvPr id="43019" name="Arc 12"/>
            <p:cNvSpPr>
              <a:spLocks/>
            </p:cNvSpPr>
            <p:nvPr/>
          </p:nvSpPr>
          <p:spPr bwMode="auto">
            <a:xfrm>
              <a:off x="0" y="0"/>
              <a:ext cx="2301" cy="2435"/>
            </a:xfrm>
            <a:custGeom>
              <a:avLst/>
              <a:gdLst>
                <a:gd name="T0" fmla="*/ 6 w 20462"/>
                <a:gd name="T1" fmla="*/ 0 h 21118"/>
                <a:gd name="T2" fmla="*/ 29 w 20462"/>
                <a:gd name="T3" fmla="*/ 22 h 21118"/>
                <a:gd name="T4" fmla="*/ 0 w 20462"/>
                <a:gd name="T5" fmla="*/ 32 h 21118"/>
                <a:gd name="T6" fmla="*/ 0 60000 65536"/>
                <a:gd name="T7" fmla="*/ 0 60000 65536"/>
                <a:gd name="T8" fmla="*/ 0 60000 65536"/>
                <a:gd name="T9" fmla="*/ 0 w 20462"/>
                <a:gd name="T10" fmla="*/ 0 h 21118"/>
                <a:gd name="T11" fmla="*/ 20462 w 20462"/>
                <a:gd name="T12" fmla="*/ 21118 h 21118"/>
              </a:gdLst>
              <a:ahLst/>
              <a:cxnLst>
                <a:cxn ang="T6">
                  <a:pos x="T0" y="T1"/>
                </a:cxn>
                <a:cxn ang="T7">
                  <a:pos x="T2" y="T3"/>
                </a:cxn>
                <a:cxn ang="T8">
                  <a:pos x="T4" y="T5"/>
                </a:cxn>
              </a:cxnLst>
              <a:rect l="T9" t="T10" r="T11" b="T12"/>
              <a:pathLst>
                <a:path w="20462" h="21118" fill="none" extrusionOk="0">
                  <a:moveTo>
                    <a:pt x="4536" y="-1"/>
                  </a:moveTo>
                  <a:cubicBezTo>
                    <a:pt x="11975" y="1597"/>
                    <a:pt x="18024" y="6991"/>
                    <a:pt x="20461" y="14199"/>
                  </a:cubicBezTo>
                </a:path>
                <a:path w="20462" h="21118" stroke="0" extrusionOk="0">
                  <a:moveTo>
                    <a:pt x="4536" y="-1"/>
                  </a:moveTo>
                  <a:cubicBezTo>
                    <a:pt x="11975" y="1597"/>
                    <a:pt x="18024" y="6991"/>
                    <a:pt x="20461" y="14199"/>
                  </a:cubicBezTo>
                  <a:lnTo>
                    <a:pt x="0" y="21118"/>
                  </a:lnTo>
                  <a:close/>
                </a:path>
              </a:pathLst>
            </a:custGeom>
            <a:noFill/>
            <a:ln w="3810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43020" name="Line 13"/>
            <p:cNvSpPr>
              <a:spLocks noChangeShapeType="1"/>
            </p:cNvSpPr>
            <p:nvPr/>
          </p:nvSpPr>
          <p:spPr bwMode="auto">
            <a:xfrm rot="1980000">
              <a:off x="1243" y="331"/>
              <a:ext cx="120" cy="0"/>
            </a:xfrm>
            <a:prstGeom prst="line">
              <a:avLst/>
            </a:prstGeom>
            <a:noFill/>
            <a:ln w="44450">
              <a:solidFill>
                <a:srgbClr val="CC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3021" name="Line 14"/>
            <p:cNvSpPr>
              <a:spLocks noChangeShapeType="1"/>
            </p:cNvSpPr>
            <p:nvPr/>
          </p:nvSpPr>
          <p:spPr bwMode="auto">
            <a:xfrm rot="3300000">
              <a:off x="1855" y="902"/>
              <a:ext cx="120" cy="0"/>
            </a:xfrm>
            <a:prstGeom prst="line">
              <a:avLst/>
            </a:prstGeom>
            <a:noFill/>
            <a:ln w="44450">
              <a:solidFill>
                <a:srgbClr val="CC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3022" name="Line 15"/>
            <p:cNvSpPr>
              <a:spLocks noChangeShapeType="1"/>
            </p:cNvSpPr>
            <p:nvPr/>
          </p:nvSpPr>
          <p:spPr bwMode="auto">
            <a:xfrm rot="4260000">
              <a:off x="2229" y="1601"/>
              <a:ext cx="120" cy="0"/>
            </a:xfrm>
            <a:prstGeom prst="line">
              <a:avLst/>
            </a:prstGeom>
            <a:noFill/>
            <a:ln w="44450">
              <a:solidFill>
                <a:srgbClr val="CC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sp>
        <p:nvSpPr>
          <p:cNvPr id="43023" name="Rectangle 16"/>
          <p:cNvSpPr>
            <a:spLocks noChangeArrowheads="1"/>
          </p:cNvSpPr>
          <p:nvPr/>
        </p:nvSpPr>
        <p:spPr bwMode="auto">
          <a:xfrm>
            <a:off x="1519238" y="1003697"/>
            <a:ext cx="2381250" cy="3237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4000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35000"/>
              </a:spcBef>
              <a:buClr>
                <a:srgbClr val="00B85C"/>
              </a:buClr>
              <a:buSzPct val="120000"/>
              <a:buFont typeface="Wingdings" panose="05000000000000000000" pitchFamily="2" charset="2"/>
              <a:buNone/>
            </a:pPr>
            <a:r>
              <a:rPr lang="zh-CN" altLang="zh-CN" sz="2100"/>
              <a:t>当经济把资源从啤酒行业向山地自行车行业转移时：</a:t>
            </a:r>
          </a:p>
          <a:p>
            <a:pPr lvl="1">
              <a:lnSpc>
                <a:spcPct val="105000"/>
              </a:lnSpc>
              <a:spcBef>
                <a:spcPct val="35000"/>
              </a:spcBef>
              <a:buClr>
                <a:srgbClr val="339966"/>
              </a:buClr>
              <a:buSzPct val="120000"/>
              <a:buFont typeface="Wingdings" panose="05000000000000000000" pitchFamily="2" charset="2"/>
              <a:buChar char="§"/>
            </a:pPr>
            <a:r>
              <a:rPr lang="zh-CN" altLang="zh-CN" sz="2100"/>
              <a:t>生产可能性边界变得更加陡峭</a:t>
            </a:r>
          </a:p>
          <a:p>
            <a:pPr lvl="1">
              <a:lnSpc>
                <a:spcPct val="105000"/>
              </a:lnSpc>
              <a:spcBef>
                <a:spcPct val="35000"/>
              </a:spcBef>
              <a:buClr>
                <a:srgbClr val="339966"/>
              </a:buClr>
              <a:buSzPct val="120000"/>
              <a:buFont typeface="Wingdings" panose="05000000000000000000" pitchFamily="2" charset="2"/>
              <a:buChar char="§"/>
            </a:pPr>
            <a:r>
              <a:rPr lang="zh-CN" altLang="zh-CN" sz="2100"/>
              <a:t>山地自行车的机会成本也不断上升</a:t>
            </a:r>
          </a:p>
        </p:txBody>
      </p:sp>
    </p:spTree>
    <p:extLst>
      <p:ext uri="{BB962C8B-B14F-4D97-AF65-F5344CB8AC3E}">
        <p14:creationId xmlns:p14="http://schemas.microsoft.com/office/powerpoint/2010/main" val="129211447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23">
                                            <p:txEl>
                                              <p:pRg st="0" end="0"/>
                                            </p:txEl>
                                          </p:spTgt>
                                        </p:tgtEl>
                                        <p:attrNameLst>
                                          <p:attrName>style.visibility</p:attrName>
                                        </p:attrNameLst>
                                      </p:cBhvr>
                                      <p:to>
                                        <p:strVal val="visible"/>
                                      </p:to>
                                    </p:set>
                                    <p:animEffect transition="in" filter="wipe(left)">
                                      <p:cBhvr>
                                        <p:cTn id="7" dur="500"/>
                                        <p:tgtEl>
                                          <p:spTgt spid="43023">
                                            <p:txEl>
                                              <p:pRg st="0" end="0"/>
                                            </p:txEl>
                                          </p:spTgt>
                                        </p:tgtEl>
                                      </p:cBhvr>
                                    </p:animEffect>
                                  </p:childTnLst>
                                </p:cTn>
                              </p:par>
                            </p:childTnLst>
                          </p:cTn>
                        </p:par>
                        <p:par>
                          <p:cTn id="8" fill="hold" nodeType="afterGroup">
                            <p:stCondLst>
                              <p:cond delay="500"/>
                            </p:stCondLst>
                            <p:childTnLst>
                              <p:par>
                                <p:cTn id="9" presetID="18" presetClass="entr" presetSubtype="6" fill="hold" nodeType="afterEffect">
                                  <p:stCondLst>
                                    <p:cond delay="0"/>
                                  </p:stCondLst>
                                  <p:childTnLst>
                                    <p:set>
                                      <p:cBhvr>
                                        <p:cTn id="10" dur="1" fill="hold">
                                          <p:stCondLst>
                                            <p:cond delay="0"/>
                                          </p:stCondLst>
                                        </p:cTn>
                                        <p:tgtEl>
                                          <p:spTgt spid="43018"/>
                                        </p:tgtEl>
                                        <p:attrNameLst>
                                          <p:attrName>style.visibility</p:attrName>
                                        </p:attrNameLst>
                                      </p:cBhvr>
                                      <p:to>
                                        <p:strVal val="visible"/>
                                      </p:to>
                                    </p:set>
                                    <p:animEffect transition="in" filter="strips(downRight)">
                                      <p:cBhvr>
                                        <p:cTn id="11" dur="1000"/>
                                        <p:tgtEl>
                                          <p:spTgt spid="4301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3023">
                                            <p:txEl>
                                              <p:pRg st="1" end="1"/>
                                            </p:txEl>
                                          </p:spTgt>
                                        </p:tgtEl>
                                        <p:attrNameLst>
                                          <p:attrName>style.visibility</p:attrName>
                                        </p:attrNameLst>
                                      </p:cBhvr>
                                      <p:to>
                                        <p:strVal val="visible"/>
                                      </p:to>
                                    </p:set>
                                    <p:animEffect transition="in" filter="wipe(left)">
                                      <p:cBhvr>
                                        <p:cTn id="16" dur="500"/>
                                        <p:tgtEl>
                                          <p:spTgt spid="43023">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3023">
                                            <p:txEl>
                                              <p:pRg st="2" end="2"/>
                                            </p:txEl>
                                          </p:spTgt>
                                        </p:tgtEl>
                                        <p:attrNameLst>
                                          <p:attrName>style.visibility</p:attrName>
                                        </p:attrNameLst>
                                      </p:cBhvr>
                                      <p:to>
                                        <p:strVal val="visible"/>
                                      </p:to>
                                    </p:set>
                                    <p:animEffect transition="in" filter="wipe(left)">
                                      <p:cBhvr>
                                        <p:cTn id="21" dur="500"/>
                                        <p:tgtEl>
                                          <p:spTgt spid="430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23" grpId="0" uiExpand="1" build="p" bldLvl="2"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 name="页脚占位符 1"/>
          <p:cNvSpPr>
            <a:spLocks noGrp="1"/>
          </p:cNvSpPr>
          <p:nvPr>
            <p:ph type="ftr" sz="quarter" idx="4294967295"/>
          </p:nvPr>
        </p:nvSpPr>
        <p:spPr/>
        <p:txBody>
          <a:bodyPr/>
          <a:lstStyle/>
          <a:p>
            <a:endParaRPr lang="zh-CN" altLang="zh-CN" dirty="0"/>
          </a:p>
        </p:txBody>
      </p:sp>
      <p:sp>
        <p:nvSpPr>
          <p:cNvPr id="18" name="灯片编号占位符 2"/>
          <p:cNvSpPr>
            <a:spLocks noGrp="1"/>
          </p:cNvSpPr>
          <p:nvPr>
            <p:ph type="sldNum" sz="quarter" idx="4294967295"/>
          </p:nvPr>
        </p:nvSpPr>
        <p:spPr/>
        <p:txBody>
          <a:bodyPr/>
          <a:lstStyle/>
          <a:p>
            <a:fld id="{11F0C2E4-085A-457D-BABA-75B588B2E60D}" type="slidenum">
              <a:rPr lang="zh-CN" altLang="zh-CN"/>
              <a:pPr/>
              <a:t>37</a:t>
            </a:fld>
            <a:endParaRPr lang="en-US" altLang="zh-CN"/>
          </a:p>
        </p:txBody>
      </p:sp>
      <p:sp>
        <p:nvSpPr>
          <p:cNvPr id="44034" name="Text Box 2"/>
          <p:cNvSpPr txBox="1">
            <a:spLocks noChangeArrowheads="1"/>
          </p:cNvSpPr>
          <p:nvPr/>
        </p:nvSpPr>
        <p:spPr bwMode="auto">
          <a:xfrm>
            <a:off x="4526757" y="1147644"/>
            <a:ext cx="2845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zh-CN" b="1"/>
              <a:t>A</a:t>
            </a:r>
          </a:p>
        </p:txBody>
      </p:sp>
      <p:sp>
        <p:nvSpPr>
          <p:cNvPr id="44035" name="Rectangle 3"/>
          <p:cNvSpPr>
            <a:spLocks noGrp="1" noChangeArrowheads="1"/>
          </p:cNvSpPr>
          <p:nvPr>
            <p:ph type="title" idx="4294967295"/>
          </p:nvPr>
        </p:nvSpPr>
        <p:spPr>
          <a:xfrm>
            <a:off x="1527573" y="30360"/>
            <a:ext cx="6172200" cy="519113"/>
          </a:xfrm>
        </p:spPr>
        <p:txBody>
          <a:bodyPr/>
          <a:lstStyle/>
          <a:p>
            <a:r>
              <a:rPr lang="zh-CN" altLang="zh-CN" sz="2700" dirty="0">
                <a:ea typeface="宋体" panose="02010600030101010101" pitchFamily="2" charset="-122"/>
              </a:rPr>
              <a:t>为什么生产可能性边界可能是曲线</a:t>
            </a:r>
          </a:p>
        </p:txBody>
      </p:sp>
      <p:sp>
        <p:nvSpPr>
          <p:cNvPr id="44036" name="Rectangle 4"/>
          <p:cNvSpPr>
            <a:spLocks noGrp="1" noChangeArrowheads="1"/>
          </p:cNvSpPr>
          <p:nvPr>
            <p:ph type="body" idx="4294967295"/>
          </p:nvPr>
        </p:nvSpPr>
        <p:spPr>
          <a:xfrm>
            <a:off x="1464469" y="1006078"/>
            <a:ext cx="2462213" cy="3384947"/>
          </a:xfrm>
        </p:spPr>
        <p:txBody>
          <a:bodyPr/>
          <a:lstStyle/>
          <a:p>
            <a:pPr marL="0" indent="0">
              <a:spcBef>
                <a:spcPct val="35000"/>
              </a:spcBef>
              <a:buNone/>
            </a:pPr>
            <a:r>
              <a:rPr lang="zh-CN" altLang="zh-CN" sz="2400" dirty="0">
                <a:ea typeface="宋体" panose="02010600030101010101" pitchFamily="2" charset="-122"/>
              </a:rPr>
              <a:t>在点A，大部分工人都在生产啤酒，即使这些工人更加适合于生产山地自行车。因此，为得到更多的自行车无需放弃太多啤酒</a:t>
            </a:r>
          </a:p>
        </p:txBody>
      </p:sp>
      <p:grpSp>
        <p:nvGrpSpPr>
          <p:cNvPr id="44037" name="Group 5"/>
          <p:cNvGrpSpPr>
            <a:grpSpLocks/>
          </p:cNvGrpSpPr>
          <p:nvPr/>
        </p:nvGrpSpPr>
        <p:grpSpPr bwMode="auto">
          <a:xfrm>
            <a:off x="4327923" y="1094185"/>
            <a:ext cx="3087290" cy="2965847"/>
            <a:chOff x="0" y="0"/>
            <a:chExt cx="2871" cy="2379"/>
          </a:xfrm>
        </p:grpSpPr>
        <p:sp>
          <p:nvSpPr>
            <p:cNvPr id="44038" name="Line 6"/>
            <p:cNvSpPr>
              <a:spLocks noChangeShapeType="1"/>
            </p:cNvSpPr>
            <p:nvPr/>
          </p:nvSpPr>
          <p:spPr bwMode="auto">
            <a:xfrm>
              <a:off x="0" y="0"/>
              <a:ext cx="0" cy="23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39" name="Line 7"/>
            <p:cNvSpPr>
              <a:spLocks noChangeShapeType="1"/>
            </p:cNvSpPr>
            <p:nvPr/>
          </p:nvSpPr>
          <p:spPr bwMode="auto">
            <a:xfrm>
              <a:off x="0" y="2379"/>
              <a:ext cx="287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4040" name="Text Box 8"/>
          <p:cNvSpPr txBox="1">
            <a:spLocks noChangeArrowheads="1"/>
          </p:cNvSpPr>
          <p:nvPr/>
        </p:nvSpPr>
        <p:spPr bwMode="auto">
          <a:xfrm>
            <a:off x="6186487" y="4042172"/>
            <a:ext cx="1272779" cy="62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1725" b="1"/>
              <a:t>山地自行车</a:t>
            </a:r>
          </a:p>
        </p:txBody>
      </p:sp>
      <p:sp>
        <p:nvSpPr>
          <p:cNvPr id="44041" name="Text Box 9"/>
          <p:cNvSpPr txBox="1">
            <a:spLocks noChangeArrowheads="1"/>
          </p:cNvSpPr>
          <p:nvPr/>
        </p:nvSpPr>
        <p:spPr bwMode="auto">
          <a:xfrm rot="16200000">
            <a:off x="3548658" y="1436371"/>
            <a:ext cx="1084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zh-CN" altLang="zh-CN" b="1"/>
              <a:t>啤酒</a:t>
            </a:r>
          </a:p>
        </p:txBody>
      </p:sp>
      <p:sp>
        <p:nvSpPr>
          <p:cNvPr id="44042" name="Arc 10"/>
          <p:cNvSpPr>
            <a:spLocks/>
          </p:cNvSpPr>
          <p:nvPr/>
        </p:nvSpPr>
        <p:spPr bwMode="auto">
          <a:xfrm>
            <a:off x="4149329" y="1488282"/>
            <a:ext cx="2706290" cy="2959894"/>
          </a:xfrm>
          <a:custGeom>
            <a:avLst/>
            <a:gdLst>
              <a:gd name="T0" fmla="*/ 2147483647 w 21415"/>
              <a:gd name="T1" fmla="*/ 0 h 21559"/>
              <a:gd name="T2" fmla="*/ 2147483647 w 21415"/>
              <a:gd name="T3" fmla="*/ 2147483647 h 21559"/>
              <a:gd name="T4" fmla="*/ 0 w 21415"/>
              <a:gd name="T5" fmla="*/ 2147483647 h 21559"/>
              <a:gd name="T6" fmla="*/ 0 60000 65536"/>
              <a:gd name="T7" fmla="*/ 0 60000 65536"/>
              <a:gd name="T8" fmla="*/ 0 60000 65536"/>
              <a:gd name="T9" fmla="*/ 0 w 21415"/>
              <a:gd name="T10" fmla="*/ 0 h 21559"/>
              <a:gd name="T11" fmla="*/ 21415 w 21415"/>
              <a:gd name="T12" fmla="*/ 21559 h 21559"/>
            </a:gdLst>
            <a:ahLst/>
            <a:cxnLst>
              <a:cxn ang="T6">
                <a:pos x="T0" y="T1"/>
              </a:cxn>
              <a:cxn ang="T7">
                <a:pos x="T2" y="T3"/>
              </a:cxn>
              <a:cxn ang="T8">
                <a:pos x="T4" y="T5"/>
              </a:cxn>
            </a:cxnLst>
            <a:rect l="T9" t="T10" r="T11" b="T12"/>
            <a:pathLst>
              <a:path w="21415" h="21559" fill="none" extrusionOk="0">
                <a:moveTo>
                  <a:pt x="1324" y="-1"/>
                </a:moveTo>
                <a:cubicBezTo>
                  <a:pt x="11642" y="633"/>
                  <a:pt x="20064" y="8488"/>
                  <a:pt x="21414" y="18738"/>
                </a:cubicBezTo>
              </a:path>
              <a:path w="21415" h="21559" stroke="0" extrusionOk="0">
                <a:moveTo>
                  <a:pt x="1324" y="-1"/>
                </a:moveTo>
                <a:cubicBezTo>
                  <a:pt x="11642" y="633"/>
                  <a:pt x="20064" y="8488"/>
                  <a:pt x="21414" y="18738"/>
                </a:cubicBezTo>
                <a:lnTo>
                  <a:pt x="0" y="21559"/>
                </a:lnTo>
                <a:close/>
              </a:path>
            </a:pathLst>
          </a:custGeom>
          <a:noFill/>
          <a:ln w="38100">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44043" name="Oval 11"/>
          <p:cNvSpPr>
            <a:spLocks noChangeArrowheads="1"/>
          </p:cNvSpPr>
          <p:nvPr/>
        </p:nvSpPr>
        <p:spPr bwMode="auto">
          <a:xfrm>
            <a:off x="4613673" y="1485900"/>
            <a:ext cx="105965" cy="103585"/>
          </a:xfrm>
          <a:prstGeom prst="ellipse">
            <a:avLst/>
          </a:pr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44044" name="Line 13"/>
          <p:cNvSpPr>
            <a:spLocks noChangeShapeType="1"/>
          </p:cNvSpPr>
          <p:nvPr/>
        </p:nvSpPr>
        <p:spPr bwMode="auto">
          <a:xfrm>
            <a:off x="4718448" y="1534716"/>
            <a:ext cx="502444" cy="0"/>
          </a:xfrm>
          <a:prstGeom prst="line">
            <a:avLst/>
          </a:prstGeom>
          <a:noFill/>
          <a:ln w="38100">
            <a:solidFill>
              <a:srgbClr val="00CC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grpSp>
        <p:nvGrpSpPr>
          <p:cNvPr id="44045" name="Group 13"/>
          <p:cNvGrpSpPr>
            <a:grpSpLocks/>
          </p:cNvGrpSpPr>
          <p:nvPr/>
        </p:nvGrpSpPr>
        <p:grpSpPr bwMode="auto">
          <a:xfrm>
            <a:off x="5149454" y="1529954"/>
            <a:ext cx="105965" cy="250031"/>
            <a:chOff x="0" y="0"/>
            <a:chExt cx="89" cy="210"/>
          </a:xfrm>
        </p:grpSpPr>
        <p:sp>
          <p:nvSpPr>
            <p:cNvPr id="44046" name="Oval 15"/>
            <p:cNvSpPr>
              <a:spLocks noChangeArrowheads="1"/>
            </p:cNvSpPr>
            <p:nvPr/>
          </p:nvSpPr>
          <p:spPr bwMode="auto">
            <a:xfrm>
              <a:off x="0" y="123"/>
              <a:ext cx="89" cy="87"/>
            </a:xfrm>
            <a:prstGeom prst="ellipse">
              <a:avLst/>
            </a:pr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44047" name="Line 16"/>
            <p:cNvSpPr>
              <a:spLocks noChangeShapeType="1"/>
            </p:cNvSpPr>
            <p:nvPr/>
          </p:nvSpPr>
          <p:spPr bwMode="auto">
            <a:xfrm>
              <a:off x="42" y="0"/>
              <a:ext cx="1" cy="167"/>
            </a:xfrm>
            <a:prstGeom prst="line">
              <a:avLst/>
            </a:prstGeom>
            <a:noFill/>
            <a:ln w="38100">
              <a:solidFill>
                <a:srgbClr val="00CC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grpSp>
      <p:sp>
        <p:nvSpPr>
          <p:cNvPr id="44048" name="Text Box 17"/>
          <p:cNvSpPr txBox="1">
            <a:spLocks noChangeArrowheads="1"/>
          </p:cNvSpPr>
          <p:nvPr/>
        </p:nvSpPr>
        <p:spPr bwMode="auto">
          <a:xfrm>
            <a:off x="5511404" y="927497"/>
            <a:ext cx="2035969" cy="1061829"/>
          </a:xfrm>
          <a:prstGeom prst="rect">
            <a:avLst/>
          </a:prstGeom>
          <a:solidFill>
            <a:srgbClr val="FFFFCC"/>
          </a:solidFill>
          <a:ln>
            <a:noFill/>
          </a:ln>
          <a:effectLst>
            <a:outerShdw dist="8980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100"/>
              <a:t>在点A,山地自行车的机会成本很小</a:t>
            </a:r>
          </a:p>
        </p:txBody>
      </p:sp>
    </p:spTree>
    <p:extLst>
      <p:ext uri="{BB962C8B-B14F-4D97-AF65-F5344CB8AC3E}">
        <p14:creationId xmlns:p14="http://schemas.microsoft.com/office/powerpoint/2010/main" val="3203987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036">
                                            <p:txEl>
                                              <p:pRg st="0" end="0"/>
                                            </p:txEl>
                                          </p:spTgt>
                                        </p:tgtEl>
                                        <p:attrNameLst>
                                          <p:attrName>style.visibility</p:attrName>
                                        </p:attrNameLst>
                                      </p:cBhvr>
                                      <p:to>
                                        <p:strVal val="visible"/>
                                      </p:to>
                                    </p:set>
                                    <p:animEffect transition="in" filter="wipe(left)">
                                      <p:cBhvr>
                                        <p:cTn id="7" dur="500"/>
                                        <p:tgtEl>
                                          <p:spTgt spid="44036">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4044"/>
                                        </p:tgtEl>
                                        <p:attrNameLst>
                                          <p:attrName>style.visibility</p:attrName>
                                        </p:attrNameLst>
                                      </p:cBhvr>
                                      <p:to>
                                        <p:strVal val="visible"/>
                                      </p:to>
                                    </p:set>
                                    <p:animEffect transition="in" filter="wipe(left)">
                                      <p:cBhvr>
                                        <p:cTn id="11" dur="500"/>
                                        <p:tgtEl>
                                          <p:spTgt spid="44044"/>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44045"/>
                                        </p:tgtEl>
                                        <p:attrNameLst>
                                          <p:attrName>style.visibility</p:attrName>
                                        </p:attrNameLst>
                                      </p:cBhvr>
                                      <p:to>
                                        <p:strVal val="visible"/>
                                      </p:to>
                                    </p:set>
                                    <p:animEffect transition="in" filter="wipe(up)">
                                      <p:cBhvr>
                                        <p:cTn id="15" dur="500"/>
                                        <p:tgtEl>
                                          <p:spTgt spid="44045"/>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44048"/>
                                        </p:tgtEl>
                                        <p:attrNameLst>
                                          <p:attrName>style.visibility</p:attrName>
                                        </p:attrNameLst>
                                      </p:cBhvr>
                                      <p:to>
                                        <p:strVal val="visible"/>
                                      </p:to>
                                    </p:set>
                                    <p:animEffect transition="in" filter="dissolve">
                                      <p:cBhvr>
                                        <p:cTn id="19" dur="500"/>
                                        <p:tgtEl>
                                          <p:spTgt spid="440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build="p" bldLvl="5" autoUpdateAnimBg="0"/>
      <p:bldP spid="44048" grpId="0" bldLvl="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 name="页脚占位符 1"/>
          <p:cNvSpPr>
            <a:spLocks noGrp="1"/>
          </p:cNvSpPr>
          <p:nvPr>
            <p:ph type="ftr" sz="quarter" idx="4294967295"/>
          </p:nvPr>
        </p:nvSpPr>
        <p:spPr/>
        <p:txBody>
          <a:bodyPr/>
          <a:lstStyle/>
          <a:p>
            <a:endParaRPr lang="zh-CN" altLang="zh-CN" dirty="0"/>
          </a:p>
        </p:txBody>
      </p:sp>
      <p:sp>
        <p:nvSpPr>
          <p:cNvPr id="18" name="灯片编号占位符 2"/>
          <p:cNvSpPr>
            <a:spLocks noGrp="1"/>
          </p:cNvSpPr>
          <p:nvPr>
            <p:ph type="sldNum" sz="quarter" idx="4294967295"/>
          </p:nvPr>
        </p:nvSpPr>
        <p:spPr/>
        <p:txBody>
          <a:bodyPr/>
          <a:lstStyle/>
          <a:p>
            <a:fld id="{E84C97BA-1CBE-4623-ACCE-2865F89455B8}" type="slidenum">
              <a:rPr lang="zh-CN" altLang="zh-CN"/>
              <a:pPr/>
              <a:t>38</a:t>
            </a:fld>
            <a:endParaRPr lang="en-US" altLang="zh-CN"/>
          </a:p>
        </p:txBody>
      </p:sp>
      <p:sp>
        <p:nvSpPr>
          <p:cNvPr id="46082" name="Text Box 2"/>
          <p:cNvSpPr txBox="1">
            <a:spLocks noChangeArrowheads="1"/>
          </p:cNvSpPr>
          <p:nvPr/>
        </p:nvSpPr>
        <p:spPr bwMode="auto">
          <a:xfrm>
            <a:off x="6242447" y="2276357"/>
            <a:ext cx="2845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zh-CN" b="1"/>
              <a:t>B</a:t>
            </a:r>
          </a:p>
        </p:txBody>
      </p:sp>
      <p:sp>
        <p:nvSpPr>
          <p:cNvPr id="46083" name="Rectangle 3"/>
          <p:cNvSpPr>
            <a:spLocks noGrp="1" noChangeArrowheads="1"/>
          </p:cNvSpPr>
          <p:nvPr>
            <p:ph type="title" idx="4294967295"/>
          </p:nvPr>
        </p:nvSpPr>
        <p:spPr>
          <a:xfrm>
            <a:off x="1619754" y="19907"/>
            <a:ext cx="6172200" cy="519113"/>
          </a:xfrm>
        </p:spPr>
        <p:txBody>
          <a:bodyPr/>
          <a:lstStyle/>
          <a:p>
            <a:r>
              <a:rPr lang="zh-CN" altLang="zh-CN" sz="2700" dirty="0">
                <a:ea typeface="宋体" panose="02010600030101010101" pitchFamily="2" charset="-122"/>
              </a:rPr>
              <a:t>为什么生产可行性边界可能是曲线</a:t>
            </a:r>
          </a:p>
        </p:txBody>
      </p:sp>
      <p:sp>
        <p:nvSpPr>
          <p:cNvPr id="46084" name="Rectangle 4"/>
          <p:cNvSpPr>
            <a:spLocks noGrp="1" noChangeArrowheads="1"/>
          </p:cNvSpPr>
          <p:nvPr>
            <p:ph type="body" idx="4294967295"/>
          </p:nvPr>
        </p:nvSpPr>
        <p:spPr>
          <a:xfrm>
            <a:off x="1443038" y="951310"/>
            <a:ext cx="2518172" cy="3688556"/>
          </a:xfrm>
        </p:spPr>
        <p:txBody>
          <a:bodyPr/>
          <a:lstStyle/>
          <a:p>
            <a:pPr marL="0" indent="0">
              <a:spcBef>
                <a:spcPct val="35000"/>
              </a:spcBef>
              <a:buNone/>
            </a:pPr>
            <a:r>
              <a:rPr lang="zh-CN" altLang="zh-CN" sz="2400" dirty="0">
                <a:ea typeface="宋体" panose="02010600030101010101" pitchFamily="2" charset="-122"/>
              </a:rPr>
              <a:t>在点B,大部分工人都在生产自行车，留在啤酒行业的工人是最好的酿酒师。生产更多的自行车需要将最好的酿酒师从啤酒行业转移出来，这会使啤酒产量大幅度降低</a:t>
            </a:r>
          </a:p>
        </p:txBody>
      </p:sp>
      <p:grpSp>
        <p:nvGrpSpPr>
          <p:cNvPr id="46085" name="Group 5"/>
          <p:cNvGrpSpPr>
            <a:grpSpLocks/>
          </p:cNvGrpSpPr>
          <p:nvPr/>
        </p:nvGrpSpPr>
        <p:grpSpPr bwMode="auto">
          <a:xfrm>
            <a:off x="4327923" y="1094185"/>
            <a:ext cx="3087290" cy="2965847"/>
            <a:chOff x="0" y="0"/>
            <a:chExt cx="2871" cy="2379"/>
          </a:xfrm>
        </p:grpSpPr>
        <p:sp>
          <p:nvSpPr>
            <p:cNvPr id="46086" name="Line 6"/>
            <p:cNvSpPr>
              <a:spLocks noChangeShapeType="1"/>
            </p:cNvSpPr>
            <p:nvPr/>
          </p:nvSpPr>
          <p:spPr bwMode="auto">
            <a:xfrm>
              <a:off x="0" y="0"/>
              <a:ext cx="0" cy="23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87" name="Line 7"/>
            <p:cNvSpPr>
              <a:spLocks noChangeShapeType="1"/>
            </p:cNvSpPr>
            <p:nvPr/>
          </p:nvSpPr>
          <p:spPr bwMode="auto">
            <a:xfrm>
              <a:off x="0" y="2379"/>
              <a:ext cx="287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6088" name="Text Box 8"/>
          <p:cNvSpPr txBox="1">
            <a:spLocks noChangeArrowheads="1"/>
          </p:cNvSpPr>
          <p:nvPr/>
        </p:nvSpPr>
        <p:spPr bwMode="auto">
          <a:xfrm>
            <a:off x="6186487" y="4042172"/>
            <a:ext cx="1272779" cy="62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1725" b="1"/>
              <a:t>山地自行车</a:t>
            </a:r>
          </a:p>
        </p:txBody>
      </p:sp>
      <p:sp>
        <p:nvSpPr>
          <p:cNvPr id="46089" name="Text Box 9"/>
          <p:cNvSpPr txBox="1">
            <a:spLocks noChangeArrowheads="1"/>
          </p:cNvSpPr>
          <p:nvPr/>
        </p:nvSpPr>
        <p:spPr bwMode="auto">
          <a:xfrm rot="16200000">
            <a:off x="3548658" y="1436371"/>
            <a:ext cx="1084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zh-CN" altLang="zh-CN" b="1"/>
              <a:t>啤酒</a:t>
            </a:r>
          </a:p>
        </p:txBody>
      </p:sp>
      <p:sp>
        <p:nvSpPr>
          <p:cNvPr id="46090" name="Arc 10"/>
          <p:cNvSpPr>
            <a:spLocks/>
          </p:cNvSpPr>
          <p:nvPr/>
        </p:nvSpPr>
        <p:spPr bwMode="auto">
          <a:xfrm>
            <a:off x="4149329" y="1488282"/>
            <a:ext cx="2706290" cy="2959894"/>
          </a:xfrm>
          <a:custGeom>
            <a:avLst/>
            <a:gdLst>
              <a:gd name="T0" fmla="*/ 2147483647 w 21415"/>
              <a:gd name="T1" fmla="*/ 0 h 21559"/>
              <a:gd name="T2" fmla="*/ 2147483647 w 21415"/>
              <a:gd name="T3" fmla="*/ 2147483647 h 21559"/>
              <a:gd name="T4" fmla="*/ 0 w 21415"/>
              <a:gd name="T5" fmla="*/ 2147483647 h 21559"/>
              <a:gd name="T6" fmla="*/ 0 60000 65536"/>
              <a:gd name="T7" fmla="*/ 0 60000 65536"/>
              <a:gd name="T8" fmla="*/ 0 60000 65536"/>
              <a:gd name="T9" fmla="*/ 0 w 21415"/>
              <a:gd name="T10" fmla="*/ 0 h 21559"/>
              <a:gd name="T11" fmla="*/ 21415 w 21415"/>
              <a:gd name="T12" fmla="*/ 21559 h 21559"/>
            </a:gdLst>
            <a:ahLst/>
            <a:cxnLst>
              <a:cxn ang="T6">
                <a:pos x="T0" y="T1"/>
              </a:cxn>
              <a:cxn ang="T7">
                <a:pos x="T2" y="T3"/>
              </a:cxn>
              <a:cxn ang="T8">
                <a:pos x="T4" y="T5"/>
              </a:cxn>
            </a:cxnLst>
            <a:rect l="T9" t="T10" r="T11" b="T12"/>
            <a:pathLst>
              <a:path w="21415" h="21559" fill="none" extrusionOk="0">
                <a:moveTo>
                  <a:pt x="1324" y="-1"/>
                </a:moveTo>
                <a:cubicBezTo>
                  <a:pt x="11642" y="633"/>
                  <a:pt x="20064" y="8488"/>
                  <a:pt x="21414" y="18738"/>
                </a:cubicBezTo>
              </a:path>
              <a:path w="21415" h="21559" stroke="0" extrusionOk="0">
                <a:moveTo>
                  <a:pt x="1324" y="-1"/>
                </a:moveTo>
                <a:cubicBezTo>
                  <a:pt x="11642" y="633"/>
                  <a:pt x="20064" y="8488"/>
                  <a:pt x="21414" y="18738"/>
                </a:cubicBezTo>
                <a:lnTo>
                  <a:pt x="0" y="21559"/>
                </a:lnTo>
                <a:close/>
              </a:path>
            </a:pathLst>
          </a:custGeom>
          <a:noFill/>
          <a:ln w="38100">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46091" name="Oval 11"/>
          <p:cNvSpPr>
            <a:spLocks noChangeArrowheads="1"/>
          </p:cNvSpPr>
          <p:nvPr/>
        </p:nvSpPr>
        <p:spPr bwMode="auto">
          <a:xfrm>
            <a:off x="6254354" y="2586038"/>
            <a:ext cx="105965" cy="103585"/>
          </a:xfrm>
          <a:prstGeom prst="ellipse">
            <a:avLst/>
          </a:pr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46092" name="Line 13"/>
          <p:cNvSpPr>
            <a:spLocks noChangeShapeType="1"/>
          </p:cNvSpPr>
          <p:nvPr/>
        </p:nvSpPr>
        <p:spPr bwMode="auto">
          <a:xfrm>
            <a:off x="6338888" y="2634854"/>
            <a:ext cx="409575" cy="0"/>
          </a:xfrm>
          <a:prstGeom prst="line">
            <a:avLst/>
          </a:prstGeom>
          <a:noFill/>
          <a:ln w="38100">
            <a:solidFill>
              <a:srgbClr val="00CC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grpSp>
        <p:nvGrpSpPr>
          <p:cNvPr id="46093" name="Group 13"/>
          <p:cNvGrpSpPr>
            <a:grpSpLocks/>
          </p:cNvGrpSpPr>
          <p:nvPr/>
        </p:nvGrpSpPr>
        <p:grpSpPr bwMode="auto">
          <a:xfrm>
            <a:off x="6677025" y="2633663"/>
            <a:ext cx="105966" cy="887016"/>
            <a:chOff x="0" y="0"/>
            <a:chExt cx="89" cy="745"/>
          </a:xfrm>
        </p:grpSpPr>
        <p:sp>
          <p:nvSpPr>
            <p:cNvPr id="46094" name="Oval 15"/>
            <p:cNvSpPr>
              <a:spLocks noChangeArrowheads="1"/>
            </p:cNvSpPr>
            <p:nvPr/>
          </p:nvSpPr>
          <p:spPr bwMode="auto">
            <a:xfrm>
              <a:off x="0" y="658"/>
              <a:ext cx="89" cy="87"/>
            </a:xfrm>
            <a:prstGeom prst="ellipse">
              <a:avLst/>
            </a:pr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a:ea typeface="宋体" panose="02010600030101010101" pitchFamily="2" charset="-122"/>
              </a:endParaRPr>
            </a:p>
          </p:txBody>
        </p:sp>
        <p:sp>
          <p:nvSpPr>
            <p:cNvPr id="46095" name="Line 16"/>
            <p:cNvSpPr>
              <a:spLocks noChangeShapeType="1"/>
            </p:cNvSpPr>
            <p:nvPr/>
          </p:nvSpPr>
          <p:spPr bwMode="auto">
            <a:xfrm flipH="1">
              <a:off x="45" y="0"/>
              <a:ext cx="0" cy="662"/>
            </a:xfrm>
            <a:prstGeom prst="line">
              <a:avLst/>
            </a:prstGeom>
            <a:noFill/>
            <a:ln w="38100">
              <a:solidFill>
                <a:srgbClr val="00CC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grpSp>
      <p:sp>
        <p:nvSpPr>
          <p:cNvPr id="46096" name="Text Box 17"/>
          <p:cNvSpPr txBox="1">
            <a:spLocks noChangeArrowheads="1"/>
          </p:cNvSpPr>
          <p:nvPr/>
        </p:nvSpPr>
        <p:spPr bwMode="auto">
          <a:xfrm>
            <a:off x="5920979" y="1110854"/>
            <a:ext cx="1769269" cy="1061829"/>
          </a:xfrm>
          <a:prstGeom prst="rect">
            <a:avLst/>
          </a:prstGeom>
          <a:solidFill>
            <a:srgbClr val="FFFFCC"/>
          </a:solidFill>
          <a:ln>
            <a:noFill/>
          </a:ln>
          <a:effectLst>
            <a:outerShdw dist="8980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sz="2100"/>
              <a:t>在点B,山地自行车的机会成本很高</a:t>
            </a:r>
          </a:p>
        </p:txBody>
      </p:sp>
    </p:spTree>
    <p:extLst>
      <p:ext uri="{BB962C8B-B14F-4D97-AF65-F5344CB8AC3E}">
        <p14:creationId xmlns:p14="http://schemas.microsoft.com/office/powerpoint/2010/main" val="405458298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084">
                                            <p:txEl>
                                              <p:pRg st="0" end="0"/>
                                            </p:txEl>
                                          </p:spTgt>
                                        </p:tgtEl>
                                        <p:attrNameLst>
                                          <p:attrName>style.visibility</p:attrName>
                                        </p:attrNameLst>
                                      </p:cBhvr>
                                      <p:to>
                                        <p:strVal val="visible"/>
                                      </p:to>
                                    </p:set>
                                    <p:animEffect transition="in" filter="wipe(left)">
                                      <p:cBhvr>
                                        <p:cTn id="7" dur="500"/>
                                        <p:tgtEl>
                                          <p:spTgt spid="46084">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6092"/>
                                        </p:tgtEl>
                                        <p:attrNameLst>
                                          <p:attrName>style.visibility</p:attrName>
                                        </p:attrNameLst>
                                      </p:cBhvr>
                                      <p:to>
                                        <p:strVal val="visible"/>
                                      </p:to>
                                    </p:set>
                                    <p:animEffect transition="in" filter="wipe(left)">
                                      <p:cBhvr>
                                        <p:cTn id="11" dur="500"/>
                                        <p:tgtEl>
                                          <p:spTgt spid="46092"/>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46093"/>
                                        </p:tgtEl>
                                        <p:attrNameLst>
                                          <p:attrName>style.visibility</p:attrName>
                                        </p:attrNameLst>
                                      </p:cBhvr>
                                      <p:to>
                                        <p:strVal val="visible"/>
                                      </p:to>
                                    </p:set>
                                    <p:animEffect transition="in" filter="wipe(up)">
                                      <p:cBhvr>
                                        <p:cTn id="15" dur="500"/>
                                        <p:tgtEl>
                                          <p:spTgt spid="46093"/>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46096"/>
                                        </p:tgtEl>
                                        <p:attrNameLst>
                                          <p:attrName>style.visibility</p:attrName>
                                        </p:attrNameLst>
                                      </p:cBhvr>
                                      <p:to>
                                        <p:strVal val="visible"/>
                                      </p:to>
                                    </p:set>
                                    <p:animEffect transition="in" filter="dissolve">
                                      <p:cBhvr>
                                        <p:cTn id="19" dur="500"/>
                                        <p:tgtEl>
                                          <p:spTgt spid="460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build="p" bldLvl="5" autoUpdateAnimBg="0"/>
      <p:bldP spid="46096"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p:cNvSpPr>
            <a:spLocks noGrp="1"/>
          </p:cNvSpPr>
          <p:nvPr>
            <p:ph type="ftr" sz="quarter" idx="4294967295"/>
          </p:nvPr>
        </p:nvSpPr>
        <p:spPr/>
        <p:txBody>
          <a:bodyPr/>
          <a:lstStyle/>
          <a:p>
            <a:endParaRPr lang="zh-CN" altLang="zh-CN" dirty="0"/>
          </a:p>
        </p:txBody>
      </p:sp>
      <p:sp>
        <p:nvSpPr>
          <p:cNvPr id="5" name="灯片编号占位符 2"/>
          <p:cNvSpPr>
            <a:spLocks noGrp="1"/>
          </p:cNvSpPr>
          <p:nvPr>
            <p:ph type="sldNum" sz="quarter" idx="4294967295"/>
          </p:nvPr>
        </p:nvSpPr>
        <p:spPr/>
        <p:txBody>
          <a:bodyPr/>
          <a:lstStyle/>
          <a:p>
            <a:fld id="{7C619845-BECC-4398-86C7-57AE563D101D}" type="slidenum">
              <a:rPr lang="zh-CN" altLang="zh-CN"/>
              <a:pPr/>
              <a:t>39</a:t>
            </a:fld>
            <a:endParaRPr lang="en-US" altLang="zh-CN"/>
          </a:p>
        </p:txBody>
      </p:sp>
      <p:sp>
        <p:nvSpPr>
          <p:cNvPr id="47106" name="Rectangle 2"/>
          <p:cNvSpPr>
            <a:spLocks noGrp="1" noChangeArrowheads="1"/>
          </p:cNvSpPr>
          <p:nvPr>
            <p:ph type="title" idx="4294967295"/>
          </p:nvPr>
        </p:nvSpPr>
        <p:spPr>
          <a:xfrm>
            <a:off x="1619754" y="51540"/>
            <a:ext cx="6172200" cy="486966"/>
          </a:xfrm>
        </p:spPr>
        <p:txBody>
          <a:bodyPr/>
          <a:lstStyle/>
          <a:p>
            <a:r>
              <a:rPr lang="zh-CN" altLang="zh-CN" sz="2700" dirty="0">
                <a:ea typeface="宋体" panose="02010600030101010101" pitchFamily="2" charset="-122"/>
              </a:rPr>
              <a:t>为什么生产可能性边界可能是曲线</a:t>
            </a:r>
          </a:p>
        </p:txBody>
      </p:sp>
      <p:sp>
        <p:nvSpPr>
          <p:cNvPr id="47107" name="Rectangle 3"/>
          <p:cNvSpPr>
            <a:spLocks noGrp="1" noChangeArrowheads="1"/>
          </p:cNvSpPr>
          <p:nvPr>
            <p:ph type="body" idx="4294967295"/>
          </p:nvPr>
        </p:nvSpPr>
        <p:spPr>
          <a:xfrm>
            <a:off x="1494235" y="650082"/>
            <a:ext cx="6047184" cy="4104085"/>
          </a:xfrm>
        </p:spPr>
        <p:txBody>
          <a:bodyPr/>
          <a:lstStyle/>
          <a:p>
            <a:pPr marL="258366" indent="-258366"/>
            <a:endParaRPr lang="zh-CN" altLang="zh-CN" dirty="0">
              <a:ea typeface="宋体" panose="02010600030101010101" pitchFamily="2" charset="-122"/>
            </a:endParaRPr>
          </a:p>
          <a:p>
            <a:pPr marL="258366" indent="-258366"/>
            <a:r>
              <a:rPr lang="zh-CN" altLang="zh-CN" sz="2400" dirty="0">
                <a:ea typeface="宋体" panose="02010600030101010101" pitchFamily="2" charset="-122"/>
              </a:rPr>
              <a:t>因此，当不同的工人有不同的技能，多生产1单位物品的机会成本也不同，这使生产可能性边界为曲线</a:t>
            </a:r>
          </a:p>
          <a:p>
            <a:pPr marL="258366" indent="-258366"/>
            <a:endParaRPr lang="zh-CN" altLang="zh-CN" sz="2400" dirty="0">
              <a:ea typeface="宋体" panose="02010600030101010101" pitchFamily="2" charset="-122"/>
            </a:endParaRPr>
          </a:p>
          <a:p>
            <a:pPr marL="258366" indent="-258366"/>
            <a:r>
              <a:rPr lang="zh-CN" altLang="zh-CN" sz="2400" dirty="0">
                <a:ea typeface="宋体" panose="02010600030101010101" pitchFamily="2" charset="-122"/>
              </a:rPr>
              <a:t>当经济中存在一些其他资源，或者机会成本不同的资源混合时，生产可能性边界也可能是曲线（例如，不同类型的土地有不同的用处）</a:t>
            </a:r>
          </a:p>
        </p:txBody>
      </p:sp>
    </p:spTree>
    <p:extLst>
      <p:ext uri="{BB962C8B-B14F-4D97-AF65-F5344CB8AC3E}">
        <p14:creationId xmlns:p14="http://schemas.microsoft.com/office/powerpoint/2010/main" val="1569629461"/>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灯片编号占位符 1"/>
          <p:cNvSpPr txBox="1">
            <a:spLocks noGrp="1" noChangeArrowheads="1"/>
          </p:cNvSpPr>
          <p:nvPr>
            <p:ph type="sldNum" sz="quarter" idx="4"/>
          </p:nvPr>
        </p:nvSpPr>
        <p:spPr bwMode="auto">
          <a:xfrm>
            <a:off x="7015163" y="4818063"/>
            <a:ext cx="2133600" cy="2746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41B0C02-554A-4BEC-8833-5EF46FECF3F1}" type="slidenum">
              <a:rPr kumimoji="0" lang="zh-CN" altLang="en-US" sz="1800" b="0" i="0" u="none" strike="noStrike" kern="1200" cap="none" spc="0" normalizeH="0" baseline="0" noProof="1" smtClean="0">
                <a:ln>
                  <a:noFill/>
                </a:ln>
                <a:solidFill>
                  <a:schemeClr val="bg1"/>
                </a:solidFill>
                <a:effectLst/>
                <a:uLnTx/>
                <a:uFillTx/>
                <a:latin typeface="Times New Roman" panose="02020603050405020304" pitchFamily="18" charset="0"/>
                <a:ea typeface="+mn-ea"/>
                <a:cs typeface="+mn-cs"/>
              </a:rPr>
              <a:t>4</a:t>
            </a:fld>
            <a:endParaRPr kumimoji="0" lang="zh-CN" altLang="en-US" sz="1800" b="0" i="0" u="none" strike="noStrike" kern="1200" cap="none" spc="0" normalizeH="0" baseline="0" noProof="1">
              <a:ln>
                <a:noFill/>
              </a:ln>
              <a:solidFill>
                <a:schemeClr val="bg1"/>
              </a:solidFill>
              <a:effectLst/>
              <a:uLnTx/>
              <a:uFillTx/>
              <a:latin typeface="Times New Roman" panose="02020603050405020304" pitchFamily="18" charset="0"/>
              <a:ea typeface="+mn-ea"/>
              <a:cs typeface="+mn-cs"/>
            </a:endParaRPr>
          </a:p>
        </p:txBody>
      </p:sp>
      <p:sp>
        <p:nvSpPr>
          <p:cNvPr id="13" name="矩形 12"/>
          <p:cNvSpPr/>
          <p:nvPr/>
        </p:nvSpPr>
        <p:spPr>
          <a:xfrm>
            <a:off x="1476375" y="1348105"/>
            <a:ext cx="6979920" cy="1926425"/>
          </a:xfrm>
          <a:prstGeom prst="rect">
            <a:avLst/>
          </a:prstGeom>
          <a:noFill/>
        </p:spPr>
        <p:txBody>
          <a:bodyPr wrap="square">
            <a:spAutoFit/>
          </a:bodyPr>
          <a:lstStyle/>
          <a:p>
            <a:pPr marL="0" marR="0" lvl="0" indent="0" algn="ctr" defTabSz="914400" rtl="0" eaLnBrk="1" fontAlgn="auto" latinLnBrk="0" hangingPunct="1">
              <a:lnSpc>
                <a:spcPct val="200000"/>
              </a:lnSpc>
              <a:spcBef>
                <a:spcPts val="0"/>
              </a:spcBef>
              <a:spcAft>
                <a:spcPts val="0"/>
              </a:spcAft>
              <a:buClrTx/>
              <a:buSzTx/>
              <a:buFontTx/>
              <a:buNone/>
              <a:defRPr/>
            </a:pPr>
            <a:r>
              <a:rPr kumimoji="0" lang="zh-CN" altLang="en-US" sz="3200" b="1" i="0" u="none" strike="noStrike" kern="0" cap="none" spc="30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ea"/>
              </a:rPr>
              <a:t>一</a:t>
            </a:r>
            <a:endParaRPr kumimoji="0" lang="en-US" altLang="zh-CN" sz="3200" b="1" i="0" u="none" strike="noStrike" kern="0" cap="none" spc="30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ea"/>
            </a:endParaRPr>
          </a:p>
          <a:p>
            <a:pPr marL="0" marR="0" lvl="0" indent="0" algn="ctr" defTabSz="914400" rtl="0" eaLnBrk="1" fontAlgn="auto" latinLnBrk="0" hangingPunct="1">
              <a:lnSpc>
                <a:spcPct val="200000"/>
              </a:lnSpc>
              <a:spcBef>
                <a:spcPts val="0"/>
              </a:spcBef>
              <a:spcAft>
                <a:spcPts val="0"/>
              </a:spcAft>
              <a:buClrTx/>
              <a:buSzTx/>
              <a:buFontTx/>
              <a:buNone/>
              <a:defRPr/>
            </a:pPr>
            <a:r>
              <a:rPr lang="zh-CN" altLang="en-US" sz="3200" dirty="0">
                <a:solidFill>
                  <a:srgbClr val="0065B0"/>
                </a:solidFill>
                <a:latin typeface="华文新魏" panose="02010800040101010101" pitchFamily="2" charset="-122"/>
                <a:ea typeface="华文新魏" panose="02010800040101010101" pitchFamily="2" charset="-122"/>
                <a:sym typeface="Arial" panose="020B0604020202020204" pitchFamily="34" charset="0"/>
              </a:rPr>
              <a:t>作为科学家的经济学家</a:t>
            </a:r>
            <a:endParaRPr kumimoji="0" lang="zh-CN" altLang="en-US" sz="3200" b="1" i="0" u="none" strike="noStrike" kern="0" cap="none" spc="30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页脚占位符 1"/>
          <p:cNvSpPr>
            <a:spLocks noGrp="1"/>
          </p:cNvSpPr>
          <p:nvPr>
            <p:ph type="ftr" sz="quarter" idx="4294967295"/>
          </p:nvPr>
        </p:nvSpPr>
        <p:spPr/>
        <p:txBody>
          <a:bodyPr/>
          <a:lstStyle/>
          <a:p>
            <a:endParaRPr lang="zh-CN" altLang="zh-CN" dirty="0"/>
          </a:p>
        </p:txBody>
      </p:sp>
      <p:sp>
        <p:nvSpPr>
          <p:cNvPr id="7" name="灯片编号占位符 2"/>
          <p:cNvSpPr>
            <a:spLocks noGrp="1"/>
          </p:cNvSpPr>
          <p:nvPr>
            <p:ph type="sldNum" sz="quarter" idx="4294967295"/>
          </p:nvPr>
        </p:nvSpPr>
        <p:spPr/>
        <p:txBody>
          <a:bodyPr/>
          <a:lstStyle/>
          <a:p>
            <a:fld id="{A7D46103-FED3-44E6-B497-1CB2344A4F14}" type="slidenum">
              <a:rPr lang="zh-CN" altLang="zh-CN"/>
              <a:pPr/>
              <a:t>40</a:t>
            </a:fld>
            <a:endParaRPr lang="en-US" altLang="zh-CN"/>
          </a:p>
        </p:txBody>
      </p:sp>
      <p:sp>
        <p:nvSpPr>
          <p:cNvPr id="49154" name="Rectangle 2"/>
          <p:cNvSpPr>
            <a:spLocks noGrp="1" noChangeArrowheads="1"/>
          </p:cNvSpPr>
          <p:nvPr>
            <p:ph type="title" idx="4294967295"/>
          </p:nvPr>
        </p:nvSpPr>
        <p:spPr/>
        <p:txBody>
          <a:bodyPr/>
          <a:lstStyle/>
          <a:p>
            <a:endParaRPr lang="zh-CN" altLang="zh-CN" sz="2700" dirty="0">
              <a:ea typeface="宋体" panose="02010600030101010101" pitchFamily="2" charset="-122"/>
            </a:endParaRPr>
          </a:p>
        </p:txBody>
      </p:sp>
      <p:sp>
        <p:nvSpPr>
          <p:cNvPr id="49155" name="Rectangle 3"/>
          <p:cNvSpPr>
            <a:spLocks noGrp="1" noChangeArrowheads="1"/>
          </p:cNvSpPr>
          <p:nvPr>
            <p:ph type="body" idx="4294967295"/>
          </p:nvPr>
        </p:nvSpPr>
        <p:spPr>
          <a:xfrm>
            <a:off x="1423656" y="1021556"/>
            <a:ext cx="6235303" cy="1188244"/>
          </a:xfrm>
        </p:spPr>
        <p:txBody>
          <a:bodyPr/>
          <a:lstStyle/>
          <a:p>
            <a:r>
              <a:rPr lang="zh-CN" altLang="zh-CN" sz="2400" dirty="0">
                <a:ea typeface="宋体" panose="02010600030101010101" pitchFamily="2" charset="-122"/>
              </a:rPr>
              <a:t>生产可能性边界表示在可得到的生产要素与生产技术既定时，一个经济所能生产的两种产品数量的各种组合</a:t>
            </a:r>
          </a:p>
          <a:p>
            <a:endParaRPr lang="zh-CN" altLang="zh-CN" dirty="0">
              <a:ea typeface="宋体" panose="02010600030101010101" pitchFamily="2" charset="-122"/>
            </a:endParaRPr>
          </a:p>
        </p:txBody>
      </p:sp>
      <p:sp>
        <p:nvSpPr>
          <p:cNvPr id="49156" name="Rectangle 5"/>
          <p:cNvSpPr>
            <a:spLocks noChangeArrowheads="1"/>
          </p:cNvSpPr>
          <p:nvPr/>
        </p:nvSpPr>
        <p:spPr bwMode="auto">
          <a:xfrm>
            <a:off x="1383506" y="2209800"/>
            <a:ext cx="6172200"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Char char="§"/>
            </a:pPr>
            <a:r>
              <a:rPr lang="zh-CN" altLang="zh-CN" sz="2100" dirty="0"/>
              <a:t>生产可能性边界阐释了权衡取舍与机会成本，效率与无效率，失业和经济增长等的思想</a:t>
            </a:r>
          </a:p>
        </p:txBody>
      </p:sp>
      <p:sp>
        <p:nvSpPr>
          <p:cNvPr id="49157" name="Rectangle 6"/>
          <p:cNvSpPr>
            <a:spLocks noChangeArrowheads="1"/>
          </p:cNvSpPr>
          <p:nvPr/>
        </p:nvSpPr>
        <p:spPr bwMode="auto">
          <a:xfrm>
            <a:off x="1485900" y="3559969"/>
            <a:ext cx="6172200" cy="797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105000"/>
              </a:lnSpc>
              <a:spcBef>
                <a:spcPct val="45000"/>
              </a:spcBef>
              <a:buClr>
                <a:srgbClr val="00B85C"/>
              </a:buClr>
              <a:buSzPct val="120000"/>
              <a:buFont typeface="Wingdings" panose="05000000000000000000" pitchFamily="2" charset="2"/>
              <a:buChar char="§"/>
            </a:pPr>
            <a:r>
              <a:rPr lang="zh-CN" altLang="zh-CN" sz="2100"/>
              <a:t>曲状的生产可能性边界意味着递增的机会成本</a:t>
            </a:r>
          </a:p>
        </p:txBody>
      </p:sp>
      <p:sp>
        <p:nvSpPr>
          <p:cNvPr id="2" name="矩形 1"/>
          <p:cNvSpPr/>
          <p:nvPr/>
        </p:nvSpPr>
        <p:spPr>
          <a:xfrm>
            <a:off x="2530613" y="23039"/>
            <a:ext cx="3877985" cy="461665"/>
          </a:xfrm>
          <a:prstGeom prst="rect">
            <a:avLst/>
          </a:prstGeom>
        </p:spPr>
        <p:txBody>
          <a:bodyPr wrap="none">
            <a:spAutoFit/>
          </a:bodyPr>
          <a:lstStyle/>
          <a:p>
            <a:r>
              <a:rPr lang="zh-CN" altLang="zh-CN" sz="2400" dirty="0"/>
              <a:t>生产可能性边界：一个总结</a:t>
            </a:r>
          </a:p>
        </p:txBody>
      </p:sp>
    </p:spTree>
    <p:extLst>
      <p:ext uri="{BB962C8B-B14F-4D97-AF65-F5344CB8AC3E}">
        <p14:creationId xmlns:p14="http://schemas.microsoft.com/office/powerpoint/2010/main" val="253263576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wipe(left)">
                                      <p:cBhvr>
                                        <p:cTn id="7" dur="500"/>
                                        <p:tgtEl>
                                          <p:spTgt spid="49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156">
                                            <p:txEl>
                                              <p:pRg st="0" end="0"/>
                                            </p:txEl>
                                          </p:spTgt>
                                        </p:tgtEl>
                                        <p:attrNameLst>
                                          <p:attrName>style.visibility</p:attrName>
                                        </p:attrNameLst>
                                      </p:cBhvr>
                                      <p:to>
                                        <p:strVal val="visible"/>
                                      </p:to>
                                    </p:set>
                                    <p:animEffect transition="in" filter="wipe(left)">
                                      <p:cBhvr>
                                        <p:cTn id="12" dur="500"/>
                                        <p:tgtEl>
                                          <p:spTgt spid="4915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157">
                                            <p:txEl>
                                              <p:pRg st="0" end="0"/>
                                            </p:txEl>
                                          </p:spTgt>
                                        </p:tgtEl>
                                        <p:attrNameLst>
                                          <p:attrName>style.visibility</p:attrName>
                                        </p:attrNameLst>
                                      </p:cBhvr>
                                      <p:to>
                                        <p:strVal val="visible"/>
                                      </p:to>
                                    </p:set>
                                    <p:animEffect transition="in" filter="wipe(left)">
                                      <p:cBhvr>
                                        <p:cTn id="17" dur="500"/>
                                        <p:tgtEl>
                                          <p:spTgt spid="4915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bldLvl="5" autoUpdateAnimBg="0"/>
      <p:bldP spid="49156" grpId="0" build="p" bldLvl="5" autoUpdateAnimBg="0"/>
      <p:bldP spid="49157" grpId="0" build="p" bldLvl="5"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p:cNvSpPr>
            <a:spLocks noGrp="1"/>
          </p:cNvSpPr>
          <p:nvPr>
            <p:ph type="ftr" sz="quarter" idx="4294967295"/>
          </p:nvPr>
        </p:nvSpPr>
        <p:spPr/>
        <p:txBody>
          <a:bodyPr/>
          <a:lstStyle/>
          <a:p>
            <a:endParaRPr lang="zh-CN" altLang="zh-CN" dirty="0"/>
          </a:p>
        </p:txBody>
      </p:sp>
      <p:sp>
        <p:nvSpPr>
          <p:cNvPr id="5" name="灯片编号占位符 2"/>
          <p:cNvSpPr>
            <a:spLocks noGrp="1"/>
          </p:cNvSpPr>
          <p:nvPr>
            <p:ph type="sldNum" sz="quarter" idx="4294967295"/>
          </p:nvPr>
        </p:nvSpPr>
        <p:spPr/>
        <p:txBody>
          <a:bodyPr/>
          <a:lstStyle/>
          <a:p>
            <a:fld id="{28D976B4-BB70-4F30-84A1-A60E1B368E40}" type="slidenum">
              <a:rPr lang="zh-CN" altLang="zh-CN"/>
              <a:pPr/>
              <a:t>41</a:t>
            </a:fld>
            <a:endParaRPr lang="en-US" altLang="zh-CN"/>
          </a:p>
        </p:txBody>
      </p:sp>
      <p:sp>
        <p:nvSpPr>
          <p:cNvPr id="50178" name="Rectangle 2"/>
          <p:cNvSpPr>
            <a:spLocks noGrp="1" noChangeArrowheads="1"/>
          </p:cNvSpPr>
          <p:nvPr>
            <p:ph type="title" idx="4294967295"/>
          </p:nvPr>
        </p:nvSpPr>
        <p:spPr/>
        <p:txBody>
          <a:bodyPr/>
          <a:lstStyle/>
          <a:p>
            <a:endParaRPr lang="zh-CN" altLang="zh-CN" sz="2700" dirty="0">
              <a:ea typeface="宋体" panose="02010600030101010101" pitchFamily="2" charset="-122"/>
            </a:endParaRPr>
          </a:p>
        </p:txBody>
      </p:sp>
      <p:sp>
        <p:nvSpPr>
          <p:cNvPr id="50179" name="Rectangle 3"/>
          <p:cNvSpPr>
            <a:spLocks noGrp="1" noChangeArrowheads="1"/>
          </p:cNvSpPr>
          <p:nvPr>
            <p:ph type="body" idx="4294967295"/>
          </p:nvPr>
        </p:nvSpPr>
        <p:spPr/>
        <p:txBody>
          <a:bodyPr/>
          <a:lstStyle/>
          <a:p>
            <a:endParaRPr lang="zh-CN" altLang="zh-CN" sz="1400" dirty="0">
              <a:ea typeface="宋体" panose="02010600030101010101" pitchFamily="2" charset="-122"/>
            </a:endParaRPr>
          </a:p>
        </p:txBody>
      </p:sp>
      <p:sp>
        <p:nvSpPr>
          <p:cNvPr id="2" name="矩形 1"/>
          <p:cNvSpPr/>
          <p:nvPr/>
        </p:nvSpPr>
        <p:spPr>
          <a:xfrm>
            <a:off x="539664" y="1203636"/>
            <a:ext cx="6984582" cy="2308324"/>
          </a:xfrm>
          <a:prstGeom prst="rect">
            <a:avLst/>
          </a:prstGeom>
        </p:spPr>
        <p:txBody>
          <a:bodyPr wrap="square">
            <a:spAutoFit/>
          </a:bodyPr>
          <a:lstStyle/>
          <a:p>
            <a:r>
              <a:rPr lang="zh-CN" altLang="zh-CN" sz="2400" dirty="0"/>
              <a:t>微观经济学：研究家庭和企业如何做出决策，以及它们如何在市场上相互交易</a:t>
            </a:r>
          </a:p>
          <a:p>
            <a:r>
              <a:rPr lang="zh-CN" altLang="zh-CN" sz="2400" dirty="0"/>
              <a:t>宏观经济学：研究整体经济现象，包括通货膨胀，失业和经济增长</a:t>
            </a:r>
          </a:p>
          <a:p>
            <a:r>
              <a:rPr lang="zh-CN" altLang="zh-CN" sz="2400" dirty="0"/>
              <a:t>这两个经济学的分支是密切相关的，也有所不同—它们研究不同的问题</a:t>
            </a:r>
          </a:p>
        </p:txBody>
      </p:sp>
      <p:sp>
        <p:nvSpPr>
          <p:cNvPr id="3" name="矩形 2"/>
          <p:cNvSpPr/>
          <p:nvPr/>
        </p:nvSpPr>
        <p:spPr>
          <a:xfrm>
            <a:off x="2555832" y="51540"/>
            <a:ext cx="3570208" cy="461665"/>
          </a:xfrm>
          <a:prstGeom prst="rect">
            <a:avLst/>
          </a:prstGeom>
        </p:spPr>
        <p:txBody>
          <a:bodyPr wrap="none">
            <a:spAutoFit/>
          </a:bodyPr>
          <a:lstStyle/>
          <a:p>
            <a:r>
              <a:rPr lang="zh-CN" altLang="zh-CN" sz="2400" dirty="0"/>
              <a:t>微观经济学与宏观经济学</a:t>
            </a:r>
          </a:p>
        </p:txBody>
      </p:sp>
    </p:spTree>
    <p:extLst>
      <p:ext uri="{BB962C8B-B14F-4D97-AF65-F5344CB8AC3E}">
        <p14:creationId xmlns:p14="http://schemas.microsoft.com/office/powerpoint/2010/main" val="2039614356"/>
      </p:ext>
    </p:extLst>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灯片编号占位符 1"/>
          <p:cNvSpPr txBox="1">
            <a:spLocks noGrp="1" noChangeArrowheads="1"/>
          </p:cNvSpPr>
          <p:nvPr>
            <p:ph type="sldNum" sz="quarter" idx="4"/>
          </p:nvPr>
        </p:nvSpPr>
        <p:spPr bwMode="auto">
          <a:xfrm>
            <a:off x="7015163" y="4818063"/>
            <a:ext cx="2133600" cy="2746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41B0C02-554A-4BEC-8833-5EF46FECF3F1}" type="slidenum">
              <a:rPr kumimoji="0" lang="zh-CN" altLang="en-US" sz="1800" b="0" i="0" u="none" strike="noStrike" kern="1200" cap="none" spc="0" normalizeH="0" baseline="0" noProof="1" smtClean="0">
                <a:ln>
                  <a:noFill/>
                </a:ln>
                <a:solidFill>
                  <a:schemeClr val="bg1"/>
                </a:solidFill>
                <a:effectLst/>
                <a:uLnTx/>
                <a:uFillTx/>
                <a:latin typeface="Times New Roman" panose="02020603050405020304" pitchFamily="18" charset="0"/>
                <a:ea typeface="+mn-ea"/>
                <a:cs typeface="+mn-cs"/>
              </a:rPr>
              <a:t>42</a:t>
            </a:fld>
            <a:endParaRPr kumimoji="0" lang="zh-CN" altLang="en-US" sz="1800" b="0" i="0" u="none" strike="noStrike" kern="1200" cap="none" spc="0" normalizeH="0" baseline="0" noProof="1">
              <a:ln>
                <a:noFill/>
              </a:ln>
              <a:solidFill>
                <a:schemeClr val="bg1"/>
              </a:solidFill>
              <a:effectLst/>
              <a:uLnTx/>
              <a:uFillTx/>
              <a:latin typeface="Times New Roman" panose="02020603050405020304" pitchFamily="18" charset="0"/>
              <a:ea typeface="+mn-ea"/>
              <a:cs typeface="+mn-cs"/>
            </a:endParaRPr>
          </a:p>
        </p:txBody>
      </p:sp>
      <p:sp>
        <p:nvSpPr>
          <p:cNvPr id="13" name="矩形 12"/>
          <p:cNvSpPr/>
          <p:nvPr/>
        </p:nvSpPr>
        <p:spPr>
          <a:xfrm>
            <a:off x="1476375" y="1348105"/>
            <a:ext cx="6979920" cy="1926425"/>
          </a:xfrm>
          <a:prstGeom prst="rect">
            <a:avLst/>
          </a:prstGeom>
          <a:noFill/>
        </p:spPr>
        <p:txBody>
          <a:bodyPr wrap="square">
            <a:spAutoFit/>
          </a:bodyPr>
          <a:lstStyle/>
          <a:p>
            <a:pPr marL="0" marR="0" lvl="0" indent="0" algn="ctr" defTabSz="914400" rtl="0" eaLnBrk="1" fontAlgn="auto" latinLnBrk="0" hangingPunct="1">
              <a:lnSpc>
                <a:spcPct val="200000"/>
              </a:lnSpc>
              <a:spcBef>
                <a:spcPts val="0"/>
              </a:spcBef>
              <a:spcAft>
                <a:spcPts val="0"/>
              </a:spcAft>
              <a:buClrTx/>
              <a:buSzTx/>
              <a:buFontTx/>
              <a:buNone/>
              <a:defRPr/>
            </a:pPr>
            <a:r>
              <a:rPr kumimoji="0" lang="zh-CN" altLang="en-US" sz="3200" b="1" i="0" u="none" strike="noStrike" kern="0" cap="none" spc="30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ea"/>
              </a:rPr>
              <a:t>二</a:t>
            </a:r>
            <a:endParaRPr kumimoji="0" lang="en-US" altLang="zh-CN" sz="3200" b="1" i="0" u="none" strike="noStrike" kern="0" cap="none" spc="30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ea"/>
            </a:endParaRPr>
          </a:p>
          <a:p>
            <a:pPr marL="0" marR="0" lvl="0" indent="0" algn="ctr" defTabSz="914400" rtl="0" eaLnBrk="1" fontAlgn="auto" latinLnBrk="0" hangingPunct="1">
              <a:lnSpc>
                <a:spcPct val="200000"/>
              </a:lnSpc>
              <a:spcBef>
                <a:spcPts val="0"/>
              </a:spcBef>
              <a:spcAft>
                <a:spcPts val="0"/>
              </a:spcAft>
              <a:buClrTx/>
              <a:buSzTx/>
              <a:buFontTx/>
              <a:buNone/>
              <a:defRPr/>
            </a:pPr>
            <a:r>
              <a:rPr lang="zh-CN" altLang="en-US" sz="3200" dirty="0">
                <a:solidFill>
                  <a:srgbClr val="0065B0"/>
                </a:solidFill>
                <a:latin typeface="华文新魏" panose="02010800040101010101" pitchFamily="2" charset="-122"/>
                <a:ea typeface="华文新魏" panose="02010800040101010101" pitchFamily="2" charset="-122"/>
                <a:sym typeface="Arial" panose="020B0604020202020204" pitchFamily="34" charset="0"/>
              </a:rPr>
              <a:t>作为政策顾问的经济学家</a:t>
            </a:r>
            <a:endParaRPr kumimoji="0" lang="zh-CN" altLang="en-US" sz="3200" b="1" i="0" u="none" strike="noStrike" kern="0" cap="none" spc="30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4093298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p:txBody>
          <a:bodyPr/>
          <a:lstStyle/>
          <a:p>
            <a:endParaRPr lang="zh-CN" altLang="zh-CN" sz="2700" dirty="0">
              <a:ea typeface="宋体" panose="02010600030101010101" pitchFamily="2" charset="-122"/>
            </a:endParaRPr>
          </a:p>
        </p:txBody>
      </p:sp>
      <p:sp>
        <p:nvSpPr>
          <p:cNvPr id="51203" name="Rectangle 3"/>
          <p:cNvSpPr>
            <a:spLocks noGrp="1" noChangeArrowheads="1"/>
          </p:cNvSpPr>
          <p:nvPr>
            <p:ph type="body" idx="4294967295"/>
          </p:nvPr>
        </p:nvSpPr>
        <p:spPr>
          <a:xfrm>
            <a:off x="1208908" y="514417"/>
            <a:ext cx="6443663" cy="4445794"/>
          </a:xfrm>
        </p:spPr>
        <p:txBody>
          <a:bodyPr/>
          <a:lstStyle/>
          <a:p>
            <a:pPr>
              <a:spcBef>
                <a:spcPct val="30000"/>
              </a:spcBef>
            </a:pPr>
            <a:r>
              <a:rPr lang="zh-CN" altLang="zh-CN" sz="2400" dirty="0">
                <a:ea typeface="宋体" panose="02010600030101010101" pitchFamily="2" charset="-122"/>
              </a:rPr>
              <a:t>作为科学家，经济学家试图做出关于世界是什么样子的实证表述</a:t>
            </a:r>
          </a:p>
          <a:p>
            <a:pPr>
              <a:spcBef>
                <a:spcPct val="30000"/>
              </a:spcBef>
            </a:pPr>
            <a:r>
              <a:rPr lang="zh-CN" altLang="zh-CN" sz="2400" dirty="0">
                <a:ea typeface="宋体" panose="02010600030101010101" pitchFamily="2" charset="-122"/>
              </a:rPr>
              <a:t>作为政策顾问，经济学家试图做出关于世界应该是什么样子的规范表述</a:t>
            </a:r>
          </a:p>
          <a:p>
            <a:pPr>
              <a:spcBef>
                <a:spcPct val="30000"/>
              </a:spcBef>
            </a:pPr>
            <a:r>
              <a:rPr lang="zh-CN" altLang="zh-CN" sz="2400" dirty="0">
                <a:ea typeface="宋体" panose="02010600030101010101" pitchFamily="2" charset="-122"/>
              </a:rPr>
              <a:t>实证表述能被证实或证伪，但规范表述则不能</a:t>
            </a:r>
          </a:p>
          <a:p>
            <a:pPr>
              <a:spcBef>
                <a:spcPct val="30000"/>
              </a:spcBef>
            </a:pPr>
            <a:r>
              <a:rPr lang="zh-CN" altLang="zh-CN" sz="2400" dirty="0">
                <a:ea typeface="宋体" panose="02010600030101010101" pitchFamily="2" charset="-122"/>
              </a:rPr>
              <a:t>政府雇佣许多经济学家来提供政策建议。</a:t>
            </a:r>
            <a:endParaRPr lang="en-US" altLang="zh-CN" sz="2400" dirty="0">
              <a:ea typeface="宋体" panose="02010600030101010101" pitchFamily="2" charset="-122"/>
            </a:endParaRPr>
          </a:p>
          <a:p>
            <a:pPr>
              <a:spcBef>
                <a:spcPct val="30000"/>
              </a:spcBef>
            </a:pPr>
            <a:r>
              <a:rPr lang="zh-CN" altLang="zh-CN" sz="2400" dirty="0">
                <a:ea typeface="宋体" panose="02010600030101010101" pitchFamily="2" charset="-122"/>
              </a:rPr>
              <a:t>比如美国总统有一个经济顾问委员会，</a:t>
            </a:r>
            <a:r>
              <a:rPr lang="zh-CN" altLang="en-US" sz="2400" dirty="0">
                <a:ea typeface="宋体" panose="02010600030101010101" pitchFamily="2" charset="-122"/>
              </a:rPr>
              <a:t>中国政府也有相类似的机构，如中国社科院，国务院发展研究中心等都是扮演相同角色</a:t>
            </a:r>
            <a:endParaRPr lang="zh-CN" altLang="zh-CN" sz="2400" dirty="0">
              <a:ea typeface="宋体" panose="02010600030101010101" pitchFamily="2" charset="-122"/>
            </a:endParaRPr>
          </a:p>
        </p:txBody>
      </p:sp>
      <p:sp>
        <p:nvSpPr>
          <p:cNvPr id="51204" name="Rectangle 4"/>
          <p:cNvSpPr>
            <a:spLocks noChangeArrowheads="1"/>
          </p:cNvSpPr>
          <p:nvPr/>
        </p:nvSpPr>
        <p:spPr bwMode="auto">
          <a:xfrm>
            <a:off x="7369969" y="4781550"/>
            <a:ext cx="51316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BA3E1884-1656-4329-9B98-11F393D3599F}" type="slidenum">
              <a:rPr lang="zh-CN" altLang="zh-CN" sz="1275">
                <a:solidFill>
                  <a:srgbClr val="777777"/>
                </a:solidFill>
                <a:latin typeface="Tahoma" panose="020B0604030504040204" pitchFamily="34" charset="0"/>
              </a:rPr>
              <a:pPr algn="r"/>
              <a:t>43</a:t>
            </a:fld>
            <a:endParaRPr lang="zh-CN" altLang="zh-CN" sz="1275">
              <a:solidFill>
                <a:srgbClr val="777777"/>
              </a:solidFill>
              <a:latin typeface="Tahoma" panose="020B0604030504040204" pitchFamily="34" charset="0"/>
            </a:endParaRPr>
          </a:p>
        </p:txBody>
      </p:sp>
      <p:sp>
        <p:nvSpPr>
          <p:cNvPr id="2" name="矩形 1"/>
          <p:cNvSpPr/>
          <p:nvPr/>
        </p:nvSpPr>
        <p:spPr>
          <a:xfrm>
            <a:off x="2645636" y="51540"/>
            <a:ext cx="3570208" cy="461665"/>
          </a:xfrm>
          <a:prstGeom prst="rect">
            <a:avLst/>
          </a:prstGeom>
        </p:spPr>
        <p:txBody>
          <a:bodyPr wrap="none">
            <a:spAutoFit/>
          </a:bodyPr>
          <a:lstStyle/>
          <a:p>
            <a:r>
              <a:rPr lang="zh-CN" altLang="zh-CN" sz="2400" dirty="0"/>
              <a:t>作为政策顾问的经济学家</a:t>
            </a:r>
          </a:p>
        </p:txBody>
      </p:sp>
    </p:spTree>
    <p:extLst>
      <p:ext uri="{BB962C8B-B14F-4D97-AF65-F5344CB8AC3E}">
        <p14:creationId xmlns:p14="http://schemas.microsoft.com/office/powerpoint/2010/main" val="3182803321"/>
      </p:ext>
    </p:extLst>
  </p:cSld>
  <p:clrMapOvr>
    <a:masterClrMapping/>
  </p:clrMapOvr>
  <p:transition>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4"/>
          <p:cNvSpPr>
            <a:spLocks noGrp="1" noChangeArrowheads="1"/>
          </p:cNvSpPr>
          <p:nvPr>
            <p:ph type="title"/>
          </p:nvPr>
        </p:nvSpPr>
        <p:spPr>
          <a:xfrm>
            <a:off x="3059874" y="51540"/>
            <a:ext cx="4356582" cy="715566"/>
          </a:xfrm>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zh-CN" altLang="en-US" sz="1800" dirty="0">
                <a:solidFill>
                  <a:srgbClr val="339966"/>
                </a:solidFill>
                <a:effectLst>
                  <a:outerShdw blurRad="38100" dist="38100" dir="2700000" algn="tl">
                    <a:srgbClr val="C0C0C0"/>
                  </a:outerShdw>
                </a:effectLst>
                <a:latin typeface="宋体" panose="02010600030101010101" pitchFamily="2" charset="-122"/>
                <a:ea typeface="宋体" panose="02010600030101010101" pitchFamily="2" charset="-122"/>
              </a:rPr>
              <a:t>课堂互动</a:t>
            </a:r>
            <a:r>
              <a:rPr lang="en-US" altLang="zh-CN" sz="2100" i="1" dirty="0">
                <a:solidFill>
                  <a:srgbClr val="339966"/>
                </a:solidFill>
                <a:effectLst>
                  <a:outerShdw blurRad="38100" dist="38100" dir="2700000" algn="tl">
                    <a:srgbClr val="C0C0C0"/>
                  </a:outerShdw>
                </a:effectLst>
                <a:latin typeface="宋体" panose="02010600030101010101" pitchFamily="2" charset="-122"/>
                <a:ea typeface="宋体" panose="02010600030101010101" pitchFamily="2" charset="-122"/>
              </a:rPr>
              <a:t>3</a:t>
            </a:r>
            <a:r>
              <a:rPr lang="zh-CN" altLang="zh-CN" sz="2100" dirty="0">
                <a:solidFill>
                  <a:srgbClr val="339966"/>
                </a:solidFill>
                <a:effectLst>
                  <a:outerShdw blurRad="38100" dist="38100" dir="2700000" algn="tl">
                    <a:srgbClr val="C0C0C0"/>
                  </a:outerShdw>
                </a:effectLst>
                <a:latin typeface="宋体" panose="02010600030101010101" pitchFamily="2" charset="-122"/>
                <a:ea typeface="宋体" panose="02010600030101010101" pitchFamily="2" charset="-122"/>
              </a:rPr>
              <a:t>   </a:t>
            </a:r>
            <a:br>
              <a:rPr lang="zh-CN" altLang="zh-CN" sz="2100" dirty="0">
                <a:solidFill>
                  <a:srgbClr val="339966"/>
                </a:solidFill>
                <a:effectLst>
                  <a:outerShdw blurRad="38100" dist="38100" dir="2700000" algn="tl">
                    <a:srgbClr val="C0C0C0"/>
                  </a:outerShdw>
                </a:effectLst>
                <a:latin typeface="宋体" panose="02010600030101010101" pitchFamily="2" charset="-122"/>
                <a:ea typeface="宋体" panose="02010600030101010101" pitchFamily="2" charset="-122"/>
              </a:rPr>
            </a:br>
            <a:r>
              <a:rPr lang="zh-CN" altLang="zh-CN" sz="2400" dirty="0">
                <a:solidFill>
                  <a:srgbClr val="339966"/>
                </a:solidFill>
                <a:effectLst>
                  <a:outerShdw blurRad="38100" dist="38100" dir="2700000" algn="tl">
                    <a:srgbClr val="C0C0C0"/>
                  </a:outerShdw>
                </a:effectLst>
                <a:latin typeface="宋体" panose="02010600030101010101" pitchFamily="2" charset="-122"/>
                <a:ea typeface="宋体" panose="02010600030101010101" pitchFamily="2" charset="-122"/>
              </a:rPr>
              <a:t>区分实证表述与规范表述</a:t>
            </a:r>
          </a:p>
        </p:txBody>
      </p:sp>
      <p:sp>
        <p:nvSpPr>
          <p:cNvPr id="52231" name="Rectangle 7"/>
          <p:cNvSpPr>
            <a:spLocks noChangeArrowheads="1"/>
          </p:cNvSpPr>
          <p:nvPr/>
        </p:nvSpPr>
        <p:spPr bwMode="auto">
          <a:xfrm>
            <a:off x="7369969" y="4781550"/>
            <a:ext cx="51316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308FB6D6-E8CD-4146-9DA3-755A18AB3C2A}" type="slidenum">
              <a:rPr lang="zh-CN" altLang="zh-CN" sz="1275">
                <a:solidFill>
                  <a:srgbClr val="777777"/>
                </a:solidFill>
                <a:latin typeface="Tahoma" panose="020B0604030504040204" pitchFamily="34" charset="0"/>
              </a:rPr>
              <a:pPr algn="r"/>
              <a:t>44</a:t>
            </a:fld>
            <a:endParaRPr lang="zh-CN" altLang="zh-CN" sz="1275">
              <a:solidFill>
                <a:srgbClr val="777777"/>
              </a:solidFill>
              <a:latin typeface="Tahoma" panose="020B0604030504040204" pitchFamily="34" charset="0"/>
            </a:endParaRPr>
          </a:p>
        </p:txBody>
      </p:sp>
      <p:sp>
        <p:nvSpPr>
          <p:cNvPr id="52232" name="Rectangle 5"/>
          <p:cNvSpPr>
            <a:spLocks noChangeArrowheads="1"/>
          </p:cNvSpPr>
          <p:nvPr/>
        </p:nvSpPr>
        <p:spPr bwMode="auto">
          <a:xfrm>
            <a:off x="1587104" y="1097756"/>
            <a:ext cx="6172200" cy="3673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571500" indent="-45720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Clr>
                <a:srgbClr val="669900"/>
              </a:buClr>
              <a:buFont typeface="Wingdings" panose="05000000000000000000" pitchFamily="2" charset="2"/>
              <a:buNone/>
            </a:pPr>
            <a:r>
              <a:rPr lang="zh-CN" altLang="zh-CN" sz="2025" dirty="0"/>
              <a:t>下列表述哪些属于实证表述，哪些属于规范表述？为什么？</a:t>
            </a:r>
          </a:p>
          <a:p>
            <a:pPr>
              <a:buClr>
                <a:srgbClr val="669900"/>
              </a:buClr>
              <a:buFont typeface="Wingdings" panose="05000000000000000000" pitchFamily="2" charset="2"/>
              <a:buNone/>
            </a:pPr>
            <a:r>
              <a:rPr lang="zh-CN" altLang="zh-CN" sz="2100" dirty="0"/>
              <a:t> </a:t>
            </a:r>
            <a:r>
              <a:rPr lang="zh-CN" altLang="zh-CN" sz="2100" b="1" dirty="0">
                <a:solidFill>
                  <a:srgbClr val="339966"/>
                </a:solidFill>
              </a:rPr>
              <a:t>a.  </a:t>
            </a:r>
            <a:r>
              <a:rPr lang="zh-CN" altLang="zh-CN" sz="2100" dirty="0"/>
              <a:t>当政府增加货币数量时，物价上涨</a:t>
            </a:r>
          </a:p>
          <a:p>
            <a:pPr lvl="1">
              <a:lnSpc>
                <a:spcPct val="105000"/>
              </a:lnSpc>
              <a:spcBef>
                <a:spcPct val="45000"/>
              </a:spcBef>
              <a:buClr>
                <a:srgbClr val="003399"/>
              </a:buClr>
              <a:buFont typeface="Wingdings" panose="05000000000000000000" pitchFamily="2" charset="2"/>
              <a:buNone/>
            </a:pPr>
            <a:r>
              <a:rPr lang="zh-CN" altLang="zh-CN" sz="2100" b="1" dirty="0">
                <a:solidFill>
                  <a:srgbClr val="339966"/>
                </a:solidFill>
              </a:rPr>
              <a:t>b.	 </a:t>
            </a:r>
            <a:r>
              <a:rPr lang="zh-CN" altLang="zh-CN" sz="2100" dirty="0"/>
              <a:t>政府应该印刷更少的货币</a:t>
            </a:r>
          </a:p>
          <a:p>
            <a:pPr lvl="1">
              <a:lnSpc>
                <a:spcPct val="105000"/>
              </a:lnSpc>
              <a:spcBef>
                <a:spcPct val="45000"/>
              </a:spcBef>
              <a:buClr>
                <a:srgbClr val="003399"/>
              </a:buClr>
              <a:buFont typeface="Wingdings" panose="05000000000000000000" pitchFamily="2" charset="2"/>
              <a:buNone/>
            </a:pPr>
            <a:r>
              <a:rPr lang="zh-CN" altLang="zh-CN" sz="2100" b="1" dirty="0">
                <a:solidFill>
                  <a:srgbClr val="339966"/>
                </a:solidFill>
              </a:rPr>
              <a:t>c.	</a:t>
            </a:r>
            <a:r>
              <a:rPr lang="zh-CN" altLang="zh-CN" sz="2100" dirty="0"/>
              <a:t>为刺激经济，政府应该减税</a:t>
            </a:r>
          </a:p>
          <a:p>
            <a:pPr lvl="1">
              <a:lnSpc>
                <a:spcPct val="105000"/>
              </a:lnSpc>
              <a:spcBef>
                <a:spcPct val="45000"/>
              </a:spcBef>
              <a:buClr>
                <a:srgbClr val="003399"/>
              </a:buClr>
              <a:buFont typeface="Wingdings" panose="05000000000000000000" pitchFamily="2" charset="2"/>
              <a:buNone/>
            </a:pPr>
            <a:r>
              <a:rPr lang="zh-CN" altLang="zh-CN" sz="2100" b="1" dirty="0">
                <a:solidFill>
                  <a:srgbClr val="339966"/>
                </a:solidFill>
              </a:rPr>
              <a:t>d.	</a:t>
            </a:r>
            <a:r>
              <a:rPr lang="zh-CN" altLang="en-US" sz="2100" dirty="0"/>
              <a:t>鸡蛋</a:t>
            </a:r>
            <a:r>
              <a:rPr lang="zh-CN" altLang="zh-CN" sz="2100" dirty="0"/>
              <a:t>价格上涨会导致</a:t>
            </a:r>
            <a:r>
              <a:rPr lang="zh-CN" altLang="en-US" sz="2100" dirty="0"/>
              <a:t>蛋糕</a:t>
            </a:r>
            <a:r>
              <a:rPr lang="zh-CN" altLang="zh-CN" sz="2100" dirty="0"/>
              <a:t>需求</a:t>
            </a:r>
            <a:r>
              <a:rPr lang="zh-CN" altLang="en-US" sz="2100" dirty="0"/>
              <a:t>的下降</a:t>
            </a:r>
            <a:endParaRPr lang="zh-CN" altLang="zh-CN" sz="2100" dirty="0"/>
          </a:p>
        </p:txBody>
      </p:sp>
    </p:spTree>
    <p:extLst>
      <p:ext uri="{BB962C8B-B14F-4D97-AF65-F5344CB8AC3E}">
        <p14:creationId xmlns:p14="http://schemas.microsoft.com/office/powerpoint/2010/main" val="2055471318"/>
      </p:ext>
    </p:extLst>
  </p:cSld>
  <p:clrMapOvr>
    <a:masterClrMapping/>
  </p:clrMapOvr>
  <p:transition spd="med">
    <p:diamon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232">
                                            <p:txEl>
                                              <p:pRg st="2" end="2"/>
                                            </p:txEl>
                                          </p:spTgt>
                                        </p:tgtEl>
                                        <p:attrNameLst>
                                          <p:attrName>style.visibility</p:attrName>
                                        </p:attrNameLst>
                                      </p:cBhvr>
                                      <p:to>
                                        <p:strVal val="visible"/>
                                      </p:to>
                                    </p:set>
                                    <p:animEffect transition="in" filter="wipe(left)">
                                      <p:cBhvr>
                                        <p:cTn id="7" dur="500"/>
                                        <p:tgtEl>
                                          <p:spTgt spid="52232">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232">
                                            <p:txEl>
                                              <p:pRg st="3" end="3"/>
                                            </p:txEl>
                                          </p:spTgt>
                                        </p:tgtEl>
                                        <p:attrNameLst>
                                          <p:attrName>style.visibility</p:attrName>
                                        </p:attrNameLst>
                                      </p:cBhvr>
                                      <p:to>
                                        <p:strVal val="visible"/>
                                      </p:to>
                                    </p:set>
                                    <p:animEffect transition="in" filter="wipe(left)">
                                      <p:cBhvr>
                                        <p:cTn id="12" dur="500"/>
                                        <p:tgtEl>
                                          <p:spTgt spid="52232">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232">
                                            <p:txEl>
                                              <p:pRg st="4" end="4"/>
                                            </p:txEl>
                                          </p:spTgt>
                                        </p:tgtEl>
                                        <p:attrNameLst>
                                          <p:attrName>style.visibility</p:attrName>
                                        </p:attrNameLst>
                                      </p:cBhvr>
                                      <p:to>
                                        <p:strVal val="visible"/>
                                      </p:to>
                                    </p:set>
                                    <p:animEffect transition="in" filter="wipe(left)">
                                      <p:cBhvr>
                                        <p:cTn id="17" dur="500"/>
                                        <p:tgtEl>
                                          <p:spTgt spid="5223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2" grpId="0" build="p" bldLvl="5"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4"/>
          <p:cNvSpPr>
            <a:spLocks noGrp="1" noChangeArrowheads="1"/>
          </p:cNvSpPr>
          <p:nvPr>
            <p:ph type="title"/>
          </p:nvPr>
        </p:nvSpPr>
        <p:spPr>
          <a:xfrm>
            <a:off x="3059874" y="123546"/>
            <a:ext cx="2880240" cy="715566"/>
          </a:xfrm>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zh-CN" altLang="en-US" sz="180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rPr>
              <a:t>课堂互动</a:t>
            </a:r>
            <a:r>
              <a:rPr lang="zh-CN" altLang="zh-CN" sz="2100" i="1"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rPr>
              <a:t>3</a:t>
            </a:r>
            <a:r>
              <a:rPr lang="zh-CN" altLang="zh-CN" sz="180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rPr>
              <a:t>   </a:t>
            </a:r>
            <a:br>
              <a:rPr lang="zh-CN" altLang="zh-CN" sz="180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rPr>
            </a:br>
            <a:r>
              <a:rPr lang="zh-CN" altLang="zh-CN" sz="2400" dirty="0">
                <a:solidFill>
                  <a:srgbClr val="339966"/>
                </a:solidFill>
                <a:effectLst>
                  <a:outerShdw blurRad="38100" dist="38100" dir="2700000" algn="tl">
                    <a:srgbClr val="C0C0C0"/>
                  </a:outerShdw>
                </a:effectLst>
                <a:ea typeface="宋体" panose="02010600030101010101" pitchFamily="2" charset="-122"/>
              </a:rPr>
              <a:t>参考答案</a:t>
            </a:r>
          </a:p>
        </p:txBody>
      </p:sp>
      <p:sp>
        <p:nvSpPr>
          <p:cNvPr id="53255" name="Rectangle 7"/>
          <p:cNvSpPr>
            <a:spLocks noChangeArrowheads="1"/>
          </p:cNvSpPr>
          <p:nvPr/>
        </p:nvSpPr>
        <p:spPr bwMode="auto">
          <a:xfrm>
            <a:off x="7369969" y="4781550"/>
            <a:ext cx="51316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5E0349E3-20E6-4C4B-978B-468FC4D78B3E}" type="slidenum">
              <a:rPr lang="zh-CN" altLang="zh-CN" sz="1275">
                <a:solidFill>
                  <a:srgbClr val="777777"/>
                </a:solidFill>
                <a:latin typeface="Tahoma" panose="020B0604030504040204" pitchFamily="34" charset="0"/>
              </a:rPr>
              <a:pPr algn="r"/>
              <a:t>45</a:t>
            </a:fld>
            <a:endParaRPr lang="zh-CN" altLang="zh-CN" sz="1275">
              <a:solidFill>
                <a:srgbClr val="777777"/>
              </a:solidFill>
              <a:latin typeface="Tahoma" panose="020B0604030504040204" pitchFamily="34" charset="0"/>
            </a:endParaRPr>
          </a:p>
        </p:txBody>
      </p:sp>
      <p:sp>
        <p:nvSpPr>
          <p:cNvPr id="53256" name="Rectangle 5"/>
          <p:cNvSpPr>
            <a:spLocks noChangeArrowheads="1"/>
          </p:cNvSpPr>
          <p:nvPr/>
        </p:nvSpPr>
        <p:spPr bwMode="auto">
          <a:xfrm>
            <a:off x="1576388" y="1079897"/>
            <a:ext cx="6172200" cy="3637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3550" indent="-463550">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Clr>
                <a:srgbClr val="003399"/>
              </a:buClr>
              <a:buFont typeface="Wingdings" panose="05000000000000000000" pitchFamily="2" charset="2"/>
              <a:buNone/>
            </a:pPr>
            <a:r>
              <a:rPr lang="zh-CN" altLang="zh-CN" sz="2025" b="1" dirty="0">
                <a:solidFill>
                  <a:srgbClr val="339966"/>
                </a:solidFill>
              </a:rPr>
              <a:t>a.	</a:t>
            </a:r>
            <a:r>
              <a:rPr lang="zh-CN" altLang="zh-CN" sz="2100" dirty="0"/>
              <a:t>当政府增加货币数量时，物价上涨</a:t>
            </a:r>
            <a:endParaRPr lang="zh-CN" altLang="zh-CN" sz="2025" dirty="0"/>
          </a:p>
          <a:p>
            <a:pPr>
              <a:buClr>
                <a:srgbClr val="003399"/>
              </a:buClr>
              <a:buFont typeface="Wingdings" panose="05000000000000000000" pitchFamily="2" charset="2"/>
              <a:buNone/>
            </a:pPr>
            <a:r>
              <a:rPr lang="zh-CN" altLang="zh-CN" sz="2025" i="1" dirty="0">
                <a:solidFill>
                  <a:srgbClr val="CC0000"/>
                </a:solidFill>
              </a:rPr>
              <a:t>	</a:t>
            </a:r>
            <a:r>
              <a:rPr lang="zh-CN" altLang="zh-CN" sz="2025" dirty="0">
                <a:solidFill>
                  <a:srgbClr val="CC0000"/>
                </a:solidFill>
              </a:rPr>
              <a:t>实证表述—描述了一种关系，可以通过数据来证实或者证伪</a:t>
            </a:r>
          </a:p>
          <a:p>
            <a:pPr>
              <a:buClr>
                <a:srgbClr val="003399"/>
              </a:buClr>
              <a:buFont typeface="Wingdings" panose="05000000000000000000" pitchFamily="2" charset="2"/>
              <a:buNone/>
            </a:pPr>
            <a:r>
              <a:rPr lang="zh-CN" altLang="zh-CN" sz="2025" b="1" dirty="0">
                <a:solidFill>
                  <a:srgbClr val="339966"/>
                </a:solidFill>
              </a:rPr>
              <a:t>b.	</a:t>
            </a:r>
            <a:r>
              <a:rPr lang="zh-CN" altLang="zh-CN" sz="2100" dirty="0"/>
              <a:t>政府应该印刷更少的货币</a:t>
            </a:r>
            <a:endParaRPr lang="zh-CN" altLang="zh-CN" sz="2025" dirty="0"/>
          </a:p>
          <a:p>
            <a:pPr>
              <a:buClr>
                <a:srgbClr val="003399"/>
              </a:buClr>
              <a:buFont typeface="Wingdings" panose="05000000000000000000" pitchFamily="2" charset="2"/>
              <a:buNone/>
            </a:pPr>
            <a:r>
              <a:rPr lang="zh-CN" altLang="zh-CN" sz="2025" dirty="0"/>
              <a:t>	</a:t>
            </a:r>
            <a:r>
              <a:rPr lang="zh-CN" altLang="zh-CN" sz="2025" dirty="0">
                <a:solidFill>
                  <a:srgbClr val="990000"/>
                </a:solidFill>
              </a:rPr>
              <a:t>规范表述—这是一个价值判断，不能被证实或证伪</a:t>
            </a:r>
            <a:endParaRPr lang="zh-CN" altLang="zh-CN" sz="2025" i="1" dirty="0">
              <a:solidFill>
                <a:srgbClr val="990000"/>
              </a:solidFill>
            </a:endParaRPr>
          </a:p>
        </p:txBody>
      </p:sp>
    </p:spTree>
    <p:extLst>
      <p:ext uri="{BB962C8B-B14F-4D97-AF65-F5344CB8AC3E}">
        <p14:creationId xmlns:p14="http://schemas.microsoft.com/office/powerpoint/2010/main" val="3700755532"/>
      </p:ext>
    </p:extLst>
  </p:cSld>
  <p:clrMapOvr>
    <a:masterClrMapping/>
  </p:clrMapOvr>
  <p:transition spd="med">
    <p:diamon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56">
                                            <p:txEl>
                                              <p:pRg st="1" end="1"/>
                                            </p:txEl>
                                          </p:spTgt>
                                        </p:tgtEl>
                                        <p:attrNameLst>
                                          <p:attrName>style.visibility</p:attrName>
                                        </p:attrNameLst>
                                      </p:cBhvr>
                                      <p:to>
                                        <p:strVal val="visible"/>
                                      </p:to>
                                    </p:set>
                                    <p:animEffect transition="in" filter="wipe(left)">
                                      <p:cBhvr>
                                        <p:cTn id="7" dur="500"/>
                                        <p:tgtEl>
                                          <p:spTgt spid="5325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256">
                                            <p:txEl>
                                              <p:pRg st="2" end="2"/>
                                            </p:txEl>
                                          </p:spTgt>
                                        </p:tgtEl>
                                        <p:attrNameLst>
                                          <p:attrName>style.visibility</p:attrName>
                                        </p:attrNameLst>
                                      </p:cBhvr>
                                      <p:to>
                                        <p:strVal val="visible"/>
                                      </p:to>
                                    </p:set>
                                    <p:animEffect transition="in" filter="wipe(left)">
                                      <p:cBhvr>
                                        <p:cTn id="12" dur="500"/>
                                        <p:tgtEl>
                                          <p:spTgt spid="5325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256">
                                            <p:txEl>
                                              <p:pRg st="3" end="3"/>
                                            </p:txEl>
                                          </p:spTgt>
                                        </p:tgtEl>
                                        <p:attrNameLst>
                                          <p:attrName>style.visibility</p:attrName>
                                        </p:attrNameLst>
                                      </p:cBhvr>
                                      <p:to>
                                        <p:strVal val="visible"/>
                                      </p:to>
                                    </p:set>
                                    <p:animEffect transition="in" filter="wipe(left)">
                                      <p:cBhvr>
                                        <p:cTn id="17" dur="500"/>
                                        <p:tgtEl>
                                          <p:spTgt spid="5325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6" grpId="0" build="p" bldLvl="5"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4"/>
          <p:cNvSpPr>
            <a:spLocks noGrp="1" noChangeArrowheads="1"/>
          </p:cNvSpPr>
          <p:nvPr>
            <p:ph type="title"/>
          </p:nvPr>
        </p:nvSpPr>
        <p:spPr>
          <a:xfrm>
            <a:off x="3491910" y="123546"/>
            <a:ext cx="2160180" cy="715566"/>
          </a:xfrm>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zh-CN" altLang="en-US" sz="180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rPr>
              <a:t>课堂互动</a:t>
            </a:r>
            <a:r>
              <a:rPr lang="en-US" altLang="zh-CN" sz="2100" i="1"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rPr>
              <a:t>3</a:t>
            </a:r>
            <a:r>
              <a:rPr lang="en-US" altLang="zh-CN" sz="180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rPr>
              <a:t>   </a:t>
            </a:r>
            <a:br>
              <a:rPr lang="en-US" altLang="zh-CN" sz="1800" dirty="0">
                <a:solidFill>
                  <a:srgbClr val="339966"/>
                </a:solidFill>
                <a:effectLst>
                  <a:outerShdw blurRad="38100" dist="38100" dir="2700000" algn="tl">
                    <a:srgbClr val="C0C0C0"/>
                  </a:outerShdw>
                </a:effectLst>
                <a:latin typeface="Tahoma" panose="020B0604030504040204" pitchFamily="34" charset="0"/>
                <a:ea typeface="宋体" panose="02010600030101010101" pitchFamily="2" charset="-122"/>
              </a:rPr>
            </a:br>
            <a:r>
              <a:rPr lang="zh-CN" altLang="en-US" sz="2400" dirty="0">
                <a:solidFill>
                  <a:srgbClr val="339966"/>
                </a:solidFill>
                <a:effectLst>
                  <a:outerShdw blurRad="38100" dist="38100" dir="2700000" algn="tl">
                    <a:srgbClr val="C0C0C0"/>
                  </a:outerShdw>
                </a:effectLst>
                <a:ea typeface="宋体" panose="02010600030101010101" pitchFamily="2" charset="-122"/>
              </a:rPr>
              <a:t>参考答案</a:t>
            </a:r>
          </a:p>
        </p:txBody>
      </p:sp>
      <p:sp>
        <p:nvSpPr>
          <p:cNvPr id="54279" name="Rectangle 7"/>
          <p:cNvSpPr>
            <a:spLocks noChangeArrowheads="1"/>
          </p:cNvSpPr>
          <p:nvPr/>
        </p:nvSpPr>
        <p:spPr bwMode="auto">
          <a:xfrm>
            <a:off x="7369969" y="4781550"/>
            <a:ext cx="51316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9ABA0FAA-C802-4ED1-A583-0376CD6B58E6}" type="slidenum">
              <a:rPr lang="zh-CN" altLang="zh-CN" sz="1275">
                <a:solidFill>
                  <a:srgbClr val="777777"/>
                </a:solidFill>
                <a:latin typeface="Tahoma" panose="020B0604030504040204" pitchFamily="34" charset="0"/>
              </a:rPr>
              <a:pPr algn="r"/>
              <a:t>46</a:t>
            </a:fld>
            <a:endParaRPr lang="zh-CN" altLang="zh-CN" sz="1275">
              <a:solidFill>
                <a:srgbClr val="777777"/>
              </a:solidFill>
              <a:latin typeface="Tahoma" panose="020B0604030504040204" pitchFamily="34" charset="0"/>
            </a:endParaRPr>
          </a:p>
        </p:txBody>
      </p:sp>
      <p:sp>
        <p:nvSpPr>
          <p:cNvPr id="54280" name="Rectangle 5"/>
          <p:cNvSpPr>
            <a:spLocks noChangeArrowheads="1"/>
          </p:cNvSpPr>
          <p:nvPr/>
        </p:nvSpPr>
        <p:spPr bwMode="auto">
          <a:xfrm>
            <a:off x="1576388" y="1076325"/>
            <a:ext cx="6172200" cy="3673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3550" indent="-463550">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Clr>
                <a:srgbClr val="003399"/>
              </a:buClr>
              <a:buFont typeface="Wingdings" panose="05000000000000000000" pitchFamily="2" charset="2"/>
              <a:buNone/>
            </a:pPr>
            <a:r>
              <a:rPr lang="zh-CN" altLang="zh-CN" sz="2025" b="1" dirty="0">
                <a:solidFill>
                  <a:srgbClr val="339966"/>
                </a:solidFill>
              </a:rPr>
              <a:t>c.	</a:t>
            </a:r>
            <a:r>
              <a:rPr lang="zh-CN" altLang="zh-CN" sz="2100" dirty="0"/>
              <a:t>为刺激经济，政府应该减税</a:t>
            </a:r>
            <a:endParaRPr lang="zh-CN" altLang="zh-CN" sz="2025" dirty="0"/>
          </a:p>
          <a:p>
            <a:pPr>
              <a:buClr>
                <a:srgbClr val="003399"/>
              </a:buClr>
              <a:buFont typeface="Wingdings" panose="05000000000000000000" pitchFamily="2" charset="2"/>
              <a:buNone/>
            </a:pPr>
            <a:r>
              <a:rPr lang="zh-CN" altLang="zh-CN" sz="2025" i="1" dirty="0">
                <a:solidFill>
                  <a:srgbClr val="CC0000"/>
                </a:solidFill>
              </a:rPr>
              <a:t>	</a:t>
            </a:r>
            <a:r>
              <a:rPr lang="zh-CN" altLang="zh-CN" sz="2025" dirty="0">
                <a:solidFill>
                  <a:srgbClr val="CC0000"/>
                </a:solidFill>
              </a:rPr>
              <a:t>规范表述—另一个价值判断</a:t>
            </a:r>
          </a:p>
          <a:p>
            <a:pPr>
              <a:buClr>
                <a:srgbClr val="003399"/>
              </a:buClr>
              <a:buFont typeface="Wingdings" panose="05000000000000000000" pitchFamily="2" charset="2"/>
              <a:buAutoNum type="alphaLcPeriod" startAt="4"/>
            </a:pPr>
            <a:r>
              <a:rPr lang="zh-CN" altLang="en-US" sz="2100" dirty="0"/>
              <a:t>鸡蛋</a:t>
            </a:r>
            <a:r>
              <a:rPr lang="zh-CN" altLang="zh-CN" sz="2100" dirty="0"/>
              <a:t>的价格上涨会导致</a:t>
            </a:r>
            <a:r>
              <a:rPr lang="zh-CN" altLang="en-US" sz="2100" dirty="0"/>
              <a:t>蛋糕</a:t>
            </a:r>
            <a:r>
              <a:rPr lang="zh-CN" altLang="zh-CN" sz="2100" dirty="0"/>
              <a:t>需求</a:t>
            </a:r>
            <a:r>
              <a:rPr lang="zh-CN" altLang="en-US" sz="2100" dirty="0"/>
              <a:t>下降</a:t>
            </a:r>
            <a:endParaRPr lang="en-US" altLang="zh-CN" sz="2100" dirty="0"/>
          </a:p>
          <a:p>
            <a:pPr marL="0" indent="0">
              <a:buClr>
                <a:srgbClr val="003399"/>
              </a:buClr>
              <a:buNone/>
            </a:pPr>
            <a:r>
              <a:rPr lang="zh-CN" altLang="zh-CN" sz="2025" dirty="0">
                <a:solidFill>
                  <a:srgbClr val="CC0000"/>
                </a:solidFill>
              </a:rPr>
              <a:t>	实证表述—描述一种关系</a:t>
            </a:r>
          </a:p>
          <a:p>
            <a:pPr>
              <a:buClr>
                <a:srgbClr val="003399"/>
              </a:buClr>
              <a:buFont typeface="Wingdings" panose="05000000000000000000" pitchFamily="2" charset="2"/>
              <a:buNone/>
            </a:pPr>
            <a:r>
              <a:rPr lang="zh-CN" altLang="zh-CN" sz="2025" dirty="0">
                <a:solidFill>
                  <a:srgbClr val="CC0000"/>
                </a:solidFill>
              </a:rPr>
              <a:t>     注意实证表述并不一定需要是正确的</a:t>
            </a:r>
            <a:endParaRPr lang="zh-CN" altLang="zh-CN" sz="2025" dirty="0"/>
          </a:p>
        </p:txBody>
      </p:sp>
    </p:spTree>
    <p:extLst>
      <p:ext uri="{BB962C8B-B14F-4D97-AF65-F5344CB8AC3E}">
        <p14:creationId xmlns:p14="http://schemas.microsoft.com/office/powerpoint/2010/main" val="3120768996"/>
      </p:ext>
    </p:extLst>
  </p:cSld>
  <p:clrMapOvr>
    <a:masterClrMapping/>
  </p:clrMapOvr>
  <p:transition spd="med">
    <p:diamon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280">
                                            <p:txEl>
                                              <p:pRg st="1" end="1"/>
                                            </p:txEl>
                                          </p:spTgt>
                                        </p:tgtEl>
                                        <p:attrNameLst>
                                          <p:attrName>style.visibility</p:attrName>
                                        </p:attrNameLst>
                                      </p:cBhvr>
                                      <p:to>
                                        <p:strVal val="visible"/>
                                      </p:to>
                                    </p:set>
                                    <p:animEffect transition="in" filter="wipe(left)">
                                      <p:cBhvr>
                                        <p:cTn id="7" dur="500"/>
                                        <p:tgtEl>
                                          <p:spTgt spid="5428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280">
                                            <p:txEl>
                                              <p:pRg st="2" end="2"/>
                                            </p:txEl>
                                          </p:spTgt>
                                        </p:tgtEl>
                                        <p:attrNameLst>
                                          <p:attrName>style.visibility</p:attrName>
                                        </p:attrNameLst>
                                      </p:cBhvr>
                                      <p:to>
                                        <p:strVal val="visible"/>
                                      </p:to>
                                    </p:set>
                                    <p:animEffect transition="in" filter="wipe(left)">
                                      <p:cBhvr>
                                        <p:cTn id="12" dur="500"/>
                                        <p:tgtEl>
                                          <p:spTgt spid="5428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280">
                                            <p:txEl>
                                              <p:pRg st="3" end="3"/>
                                            </p:txEl>
                                          </p:spTgt>
                                        </p:tgtEl>
                                        <p:attrNameLst>
                                          <p:attrName>style.visibility</p:attrName>
                                        </p:attrNameLst>
                                      </p:cBhvr>
                                      <p:to>
                                        <p:strVal val="visible"/>
                                      </p:to>
                                    </p:set>
                                    <p:animEffect transition="in" filter="wipe(left)">
                                      <p:cBhvr>
                                        <p:cTn id="17" dur="500"/>
                                        <p:tgtEl>
                                          <p:spTgt spid="54280">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4280">
                                            <p:txEl>
                                              <p:pRg st="4" end="4"/>
                                            </p:txEl>
                                          </p:spTgt>
                                        </p:tgtEl>
                                        <p:attrNameLst>
                                          <p:attrName>style.visibility</p:attrName>
                                        </p:attrNameLst>
                                      </p:cBhvr>
                                      <p:to>
                                        <p:strVal val="visible"/>
                                      </p:to>
                                    </p:set>
                                    <p:animEffect transition="in" filter="wipe(left)">
                                      <p:cBhvr>
                                        <p:cTn id="22" dur="500"/>
                                        <p:tgtEl>
                                          <p:spTgt spid="5428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0" grpId="0" build="p" bldLvl="5"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灯片编号占位符 1"/>
          <p:cNvSpPr txBox="1">
            <a:spLocks noGrp="1" noChangeArrowheads="1"/>
          </p:cNvSpPr>
          <p:nvPr>
            <p:ph type="sldNum" sz="quarter" idx="4"/>
          </p:nvPr>
        </p:nvSpPr>
        <p:spPr bwMode="auto">
          <a:xfrm>
            <a:off x="7015163" y="4818063"/>
            <a:ext cx="2133600" cy="2746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41B0C02-554A-4BEC-8833-5EF46FECF3F1}" type="slidenum">
              <a:rPr kumimoji="0" lang="zh-CN" altLang="en-US" sz="1800" b="0" i="0" u="none" strike="noStrike" kern="1200" cap="none" spc="0" normalizeH="0" baseline="0" noProof="1" smtClean="0">
                <a:ln>
                  <a:noFill/>
                </a:ln>
                <a:solidFill>
                  <a:schemeClr val="bg1"/>
                </a:solidFill>
                <a:effectLst/>
                <a:uLnTx/>
                <a:uFillTx/>
                <a:latin typeface="Times New Roman" panose="02020603050405020304" pitchFamily="18" charset="0"/>
                <a:ea typeface="+mn-ea"/>
                <a:cs typeface="+mn-cs"/>
              </a:rPr>
              <a:t>47</a:t>
            </a:fld>
            <a:endParaRPr kumimoji="0" lang="zh-CN" altLang="en-US" sz="1800" b="0" i="0" u="none" strike="noStrike" kern="1200" cap="none" spc="0" normalizeH="0" baseline="0" noProof="1">
              <a:ln>
                <a:noFill/>
              </a:ln>
              <a:solidFill>
                <a:schemeClr val="bg1"/>
              </a:solidFill>
              <a:effectLst/>
              <a:uLnTx/>
              <a:uFillTx/>
              <a:latin typeface="Times New Roman" panose="02020603050405020304" pitchFamily="18" charset="0"/>
              <a:ea typeface="+mn-ea"/>
              <a:cs typeface="+mn-cs"/>
            </a:endParaRPr>
          </a:p>
        </p:txBody>
      </p:sp>
      <p:sp>
        <p:nvSpPr>
          <p:cNvPr id="13" name="矩形 12"/>
          <p:cNvSpPr/>
          <p:nvPr/>
        </p:nvSpPr>
        <p:spPr>
          <a:xfrm>
            <a:off x="1476375" y="1348105"/>
            <a:ext cx="6979920" cy="1926425"/>
          </a:xfrm>
          <a:prstGeom prst="rect">
            <a:avLst/>
          </a:prstGeom>
          <a:noFill/>
        </p:spPr>
        <p:txBody>
          <a:bodyPr wrap="square">
            <a:spAutoFit/>
          </a:bodyPr>
          <a:lstStyle/>
          <a:p>
            <a:pPr marL="0" marR="0" lvl="0" indent="0" algn="ctr" defTabSz="914400" rtl="0" eaLnBrk="1" fontAlgn="auto" latinLnBrk="0" hangingPunct="1">
              <a:lnSpc>
                <a:spcPct val="200000"/>
              </a:lnSpc>
              <a:spcBef>
                <a:spcPts val="0"/>
              </a:spcBef>
              <a:spcAft>
                <a:spcPts val="0"/>
              </a:spcAft>
              <a:buClrTx/>
              <a:buSzTx/>
              <a:buFontTx/>
              <a:buNone/>
              <a:defRPr/>
            </a:pPr>
            <a:r>
              <a:rPr kumimoji="0" lang="zh-CN" altLang="en-US" sz="3200" b="1" i="0" u="none" strike="noStrike" kern="0" cap="none" spc="30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ea"/>
              </a:rPr>
              <a:t>三</a:t>
            </a:r>
            <a:endParaRPr kumimoji="0" lang="en-US" altLang="zh-CN" sz="3200" b="1" i="0" u="none" strike="noStrike" kern="0" cap="none" spc="30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ea"/>
            </a:endParaRPr>
          </a:p>
          <a:p>
            <a:pPr marL="0" marR="0" lvl="0" indent="0" algn="ctr" defTabSz="914400" rtl="0" eaLnBrk="1" fontAlgn="auto" latinLnBrk="0" hangingPunct="1">
              <a:lnSpc>
                <a:spcPct val="200000"/>
              </a:lnSpc>
              <a:spcBef>
                <a:spcPts val="0"/>
              </a:spcBef>
              <a:spcAft>
                <a:spcPts val="0"/>
              </a:spcAft>
              <a:buClrTx/>
              <a:buSzTx/>
              <a:buFontTx/>
              <a:buNone/>
              <a:defRPr/>
            </a:pPr>
            <a:r>
              <a:rPr lang="zh-CN" altLang="en-US" sz="3200" dirty="0">
                <a:solidFill>
                  <a:srgbClr val="0065B0"/>
                </a:solidFill>
                <a:latin typeface="华文新魏" panose="02010800040101010101" pitchFamily="2" charset="-122"/>
                <a:ea typeface="华文新魏" panose="02010800040101010101" pitchFamily="2" charset="-122"/>
                <a:sym typeface="Arial" panose="020B0604020202020204" pitchFamily="34" charset="0"/>
              </a:rPr>
              <a:t>为什么经济学家会经常存在分歧</a:t>
            </a:r>
            <a:endParaRPr kumimoji="0" lang="zh-CN" altLang="en-US" sz="3200" b="1" i="0" u="none" strike="noStrike" kern="0" cap="none" spc="30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4090560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p:cNvSpPr>
            <a:spLocks noGrp="1"/>
          </p:cNvSpPr>
          <p:nvPr>
            <p:ph type="ftr" sz="quarter" idx="4294967295"/>
          </p:nvPr>
        </p:nvSpPr>
        <p:spPr/>
        <p:txBody>
          <a:bodyPr/>
          <a:lstStyle/>
          <a:p>
            <a:endParaRPr lang="zh-CN" altLang="zh-CN" dirty="0"/>
          </a:p>
        </p:txBody>
      </p:sp>
      <p:sp>
        <p:nvSpPr>
          <p:cNvPr id="5" name="灯片编号占位符 2"/>
          <p:cNvSpPr>
            <a:spLocks noGrp="1"/>
          </p:cNvSpPr>
          <p:nvPr>
            <p:ph type="sldNum" sz="quarter" idx="4294967295"/>
          </p:nvPr>
        </p:nvSpPr>
        <p:spPr/>
        <p:txBody>
          <a:bodyPr/>
          <a:lstStyle/>
          <a:p>
            <a:fld id="{B1498FB8-6571-4121-8A76-349E7F2EB546}" type="slidenum">
              <a:rPr lang="zh-CN" altLang="zh-CN"/>
              <a:pPr/>
              <a:t>48</a:t>
            </a:fld>
            <a:endParaRPr lang="en-US" altLang="zh-CN"/>
          </a:p>
        </p:txBody>
      </p:sp>
      <p:sp>
        <p:nvSpPr>
          <p:cNvPr id="55298" name="Rectangle 2"/>
          <p:cNvSpPr>
            <a:spLocks noGrp="1" noChangeArrowheads="1"/>
          </p:cNvSpPr>
          <p:nvPr>
            <p:ph type="title" idx="4294967295"/>
          </p:nvPr>
        </p:nvSpPr>
        <p:spPr/>
        <p:txBody>
          <a:bodyPr/>
          <a:lstStyle/>
          <a:p>
            <a:endParaRPr lang="zh-CN" altLang="zh-CN" sz="2700" dirty="0">
              <a:ea typeface="宋体" panose="02010600030101010101" pitchFamily="2" charset="-122"/>
            </a:endParaRPr>
          </a:p>
        </p:txBody>
      </p:sp>
      <p:sp>
        <p:nvSpPr>
          <p:cNvPr id="55299" name="Rectangle 3"/>
          <p:cNvSpPr>
            <a:spLocks noGrp="1" noChangeArrowheads="1"/>
          </p:cNvSpPr>
          <p:nvPr>
            <p:ph type="body" idx="4294967295"/>
          </p:nvPr>
        </p:nvSpPr>
        <p:spPr/>
        <p:txBody>
          <a:bodyPr/>
          <a:lstStyle/>
          <a:p>
            <a:pPr>
              <a:lnSpc>
                <a:spcPct val="95000"/>
              </a:lnSpc>
            </a:pPr>
            <a:endParaRPr lang="zh-CN" altLang="zh-CN" sz="1100" dirty="0">
              <a:ea typeface="宋体" panose="02010600030101010101" pitchFamily="2" charset="-122"/>
            </a:endParaRPr>
          </a:p>
        </p:txBody>
      </p:sp>
      <p:sp>
        <p:nvSpPr>
          <p:cNvPr id="2" name="矩形 1"/>
          <p:cNvSpPr/>
          <p:nvPr/>
        </p:nvSpPr>
        <p:spPr>
          <a:xfrm>
            <a:off x="1331730" y="699594"/>
            <a:ext cx="6696558" cy="3250121"/>
          </a:xfrm>
          <a:prstGeom prst="rect">
            <a:avLst/>
          </a:prstGeom>
        </p:spPr>
        <p:txBody>
          <a:bodyPr wrap="square">
            <a:spAutoFit/>
          </a:bodyPr>
          <a:lstStyle/>
          <a:p>
            <a:pPr>
              <a:lnSpc>
                <a:spcPct val="95000"/>
              </a:lnSpc>
            </a:pPr>
            <a:r>
              <a:rPr lang="zh-CN" altLang="zh-CN" sz="2400" dirty="0"/>
              <a:t>经济学家经常提供相互矛盾的建议</a:t>
            </a:r>
          </a:p>
          <a:p>
            <a:pPr>
              <a:lnSpc>
                <a:spcPct val="95000"/>
              </a:lnSpc>
            </a:pPr>
            <a:endParaRPr lang="zh-CN" altLang="zh-CN" sz="2400" dirty="0"/>
          </a:p>
          <a:p>
            <a:pPr>
              <a:lnSpc>
                <a:spcPct val="95000"/>
              </a:lnSpc>
            </a:pPr>
            <a:r>
              <a:rPr lang="zh-CN" altLang="zh-CN" sz="2400" dirty="0"/>
              <a:t>他们可能对世界如何运行的不同实证理论的正确性看法不一致 </a:t>
            </a:r>
          </a:p>
          <a:p>
            <a:pPr>
              <a:lnSpc>
                <a:spcPct val="95000"/>
              </a:lnSpc>
            </a:pPr>
            <a:endParaRPr lang="zh-CN" altLang="zh-CN" sz="2400" dirty="0"/>
          </a:p>
          <a:p>
            <a:pPr>
              <a:lnSpc>
                <a:spcPct val="95000"/>
              </a:lnSpc>
            </a:pPr>
            <a:r>
              <a:rPr lang="zh-CN" altLang="zh-CN" sz="2400" dirty="0"/>
              <a:t>他们可能有不同的价值观，因此对政策应该努力实现的目标有不同的规范观点</a:t>
            </a:r>
          </a:p>
          <a:p>
            <a:pPr>
              <a:lnSpc>
                <a:spcPct val="95000"/>
              </a:lnSpc>
            </a:pPr>
            <a:endParaRPr lang="zh-CN" altLang="zh-CN" sz="2400" dirty="0"/>
          </a:p>
          <a:p>
            <a:pPr>
              <a:lnSpc>
                <a:spcPct val="95000"/>
              </a:lnSpc>
            </a:pPr>
            <a:r>
              <a:rPr lang="zh-CN" altLang="zh-CN" sz="2400" dirty="0"/>
              <a:t>然而，也有许多大多数经济学家一致同意的主张</a:t>
            </a:r>
          </a:p>
        </p:txBody>
      </p:sp>
      <p:sp>
        <p:nvSpPr>
          <p:cNvPr id="3" name="矩形 2"/>
          <p:cNvSpPr/>
          <p:nvPr/>
        </p:nvSpPr>
        <p:spPr>
          <a:xfrm>
            <a:off x="2771850" y="51540"/>
            <a:ext cx="3570208" cy="461665"/>
          </a:xfrm>
          <a:prstGeom prst="rect">
            <a:avLst/>
          </a:prstGeom>
        </p:spPr>
        <p:txBody>
          <a:bodyPr wrap="none">
            <a:spAutoFit/>
          </a:bodyPr>
          <a:lstStyle/>
          <a:p>
            <a:r>
              <a:rPr lang="zh-CN" altLang="zh-CN" sz="2400" dirty="0"/>
              <a:t>经济学家意见分歧的原因</a:t>
            </a:r>
          </a:p>
        </p:txBody>
      </p:sp>
    </p:spTree>
    <p:extLst>
      <p:ext uri="{BB962C8B-B14F-4D97-AF65-F5344CB8AC3E}">
        <p14:creationId xmlns:p14="http://schemas.microsoft.com/office/powerpoint/2010/main" val="257088058"/>
      </p:ext>
    </p:extLst>
  </p:cSld>
  <p:clrMapOvr>
    <a:masterClrMapping/>
  </p:clrMapOvr>
  <p:transition>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p:txBody>
          <a:bodyPr/>
          <a:lstStyle/>
          <a:p>
            <a:endParaRPr lang="zh-CN" altLang="zh-CN" sz="2700" dirty="0">
              <a:ea typeface="宋体" panose="02010600030101010101" pitchFamily="2" charset="-122"/>
            </a:endParaRPr>
          </a:p>
        </p:txBody>
      </p:sp>
      <p:sp>
        <p:nvSpPr>
          <p:cNvPr id="51203" name="Rectangle 3"/>
          <p:cNvSpPr>
            <a:spLocks noGrp="1" noChangeArrowheads="1"/>
          </p:cNvSpPr>
          <p:nvPr>
            <p:ph type="body" idx="4294967295"/>
          </p:nvPr>
        </p:nvSpPr>
        <p:spPr>
          <a:xfrm>
            <a:off x="1208908" y="514417"/>
            <a:ext cx="6443663" cy="4445794"/>
          </a:xfrm>
        </p:spPr>
        <p:txBody>
          <a:bodyPr/>
          <a:lstStyle/>
          <a:p>
            <a:pPr>
              <a:spcBef>
                <a:spcPct val="30000"/>
              </a:spcBef>
            </a:pPr>
            <a:r>
              <a:rPr lang="zh-CN" altLang="en-US" sz="2000" dirty="0"/>
              <a:t>立场与分歧：穷人经济学</a:t>
            </a:r>
            <a:r>
              <a:rPr lang="en-US" altLang="zh-CN" sz="2000" dirty="0"/>
              <a:t>——</a:t>
            </a:r>
            <a:r>
              <a:rPr lang="zh-CN" altLang="en-US" sz="2000" dirty="0"/>
              <a:t>站在穷人的立场理解穷人的经济行为</a:t>
            </a:r>
            <a:endParaRPr lang="en-US" altLang="zh-CN" sz="2000" dirty="0"/>
          </a:p>
          <a:p>
            <a:pPr>
              <a:spcBef>
                <a:spcPct val="30000"/>
              </a:spcBef>
            </a:pPr>
            <a:r>
              <a:rPr lang="zh-CN" altLang="en-US" sz="2000" dirty="0"/>
              <a:t>穷人是世界中的主体，理解穷人的行为就是理解世界。</a:t>
            </a:r>
            <a:endParaRPr lang="en-US" altLang="zh-CN" sz="2000" dirty="0"/>
          </a:p>
          <a:p>
            <a:pPr>
              <a:spcBef>
                <a:spcPct val="30000"/>
              </a:spcBef>
            </a:pPr>
            <a:r>
              <a:rPr lang="zh-CN" altLang="en-US" sz="2000" dirty="0"/>
              <a:t>由于农业是穷人安身立命的基础产业，所以，农业经济学也被称之为穷人经济学。</a:t>
            </a:r>
            <a:endParaRPr lang="en-US" altLang="zh-CN" sz="2000" dirty="0"/>
          </a:p>
          <a:p>
            <a:pPr>
              <a:spcBef>
                <a:spcPct val="30000"/>
              </a:spcBef>
            </a:pPr>
            <a:r>
              <a:rPr lang="zh-CN" altLang="en-US" sz="2000" dirty="0"/>
              <a:t>理解穷人的一个关键立场：穷人是理性的还是非理性的？</a:t>
            </a:r>
            <a:endParaRPr lang="en-US" altLang="zh-CN" sz="2000" dirty="0"/>
          </a:p>
          <a:p>
            <a:pPr>
              <a:spcBef>
                <a:spcPct val="30000"/>
              </a:spcBef>
            </a:pPr>
            <a:endParaRPr lang="zh-CN" altLang="zh-CN" sz="2400" dirty="0">
              <a:ea typeface="宋体" panose="02010600030101010101" pitchFamily="2" charset="-122"/>
            </a:endParaRPr>
          </a:p>
        </p:txBody>
      </p:sp>
      <p:sp>
        <p:nvSpPr>
          <p:cNvPr id="51204" name="Rectangle 4"/>
          <p:cNvSpPr>
            <a:spLocks noChangeArrowheads="1"/>
          </p:cNvSpPr>
          <p:nvPr/>
        </p:nvSpPr>
        <p:spPr bwMode="auto">
          <a:xfrm>
            <a:off x="7369969" y="4781550"/>
            <a:ext cx="51316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BA3E1884-1656-4329-9B98-11F393D3599F}" type="slidenum">
              <a:rPr lang="zh-CN" altLang="zh-CN" sz="1275">
                <a:solidFill>
                  <a:srgbClr val="777777"/>
                </a:solidFill>
                <a:latin typeface="Tahoma" panose="020B0604030504040204" pitchFamily="34" charset="0"/>
              </a:rPr>
              <a:pPr algn="r"/>
              <a:t>49</a:t>
            </a:fld>
            <a:endParaRPr lang="zh-CN" altLang="zh-CN" sz="1275">
              <a:solidFill>
                <a:srgbClr val="777777"/>
              </a:solidFill>
              <a:latin typeface="Tahoma" panose="020B0604030504040204" pitchFamily="34" charset="0"/>
            </a:endParaRPr>
          </a:p>
        </p:txBody>
      </p:sp>
    </p:spTree>
    <p:extLst>
      <p:ext uri="{BB962C8B-B14F-4D97-AF65-F5344CB8AC3E}">
        <p14:creationId xmlns:p14="http://schemas.microsoft.com/office/powerpoint/2010/main" val="2149939291"/>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475742" y="483576"/>
            <a:ext cx="6264522" cy="4104342"/>
          </a:xfr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00050" indent="-400050" eaLnBrk="1" hangingPunct="1"/>
            <a:r>
              <a:rPr lang="zh-CN" altLang="en-US" sz="2000" dirty="0"/>
              <a:t>“科学的”经济学家和其他一切对经济课题进</a:t>
            </a:r>
          </a:p>
          <a:p>
            <a:pPr marL="400050" indent="-400050" eaLnBrk="1" hangingPunct="1"/>
            <a:r>
              <a:rPr lang="zh-CN" altLang="en-US" sz="2000" dirty="0"/>
              <a:t>行思考、谈论与著述的人们的区别，在于掌握了技巧或技术，而这些技术可分为三类：</a:t>
            </a:r>
          </a:p>
          <a:p>
            <a:pPr marL="400050" indent="-400050" eaLnBrk="1" hangingPunct="1"/>
            <a:r>
              <a:rPr lang="zh-CN" altLang="en-US" sz="2000" dirty="0"/>
              <a:t>历史（主要是经济史）</a:t>
            </a:r>
          </a:p>
          <a:p>
            <a:pPr marL="400050" indent="-400050" eaLnBrk="1" hangingPunct="1"/>
            <a:r>
              <a:rPr lang="zh-CN" altLang="en-US" sz="2000" dirty="0"/>
              <a:t>统计</a:t>
            </a:r>
          </a:p>
          <a:p>
            <a:pPr marL="400050" indent="-400050" eaLnBrk="1" hangingPunct="1"/>
            <a:r>
              <a:rPr lang="zh-CN" altLang="en-US" sz="2000" dirty="0"/>
              <a:t>和“理论”。</a:t>
            </a:r>
          </a:p>
          <a:p>
            <a:pPr marL="400050" indent="-400050" eaLnBrk="1" hangingPunct="1"/>
            <a:r>
              <a:rPr lang="zh-CN" altLang="en-US" sz="2000" dirty="0"/>
              <a:t>三者合起来构成我们的所谓“经济分析”。</a:t>
            </a:r>
            <a:endParaRPr lang="en-US" altLang="zh-CN" sz="2000" dirty="0"/>
          </a:p>
          <a:p>
            <a:pPr marL="400050" indent="-400050" eaLnBrk="1" hangingPunct="1"/>
            <a:r>
              <a:rPr lang="zh-CN" altLang="en-US" sz="2000" i="1" dirty="0"/>
              <a:t>（后面又补充了第四个内容：经济社会学</a:t>
            </a:r>
            <a:r>
              <a:rPr lang="zh-CN" altLang="en-US" sz="2000" i="1"/>
              <a:t>）</a:t>
            </a:r>
            <a:r>
              <a:rPr lang="zh-CN" altLang="en-US" sz="2000"/>
              <a:t>                           －－－</a:t>
            </a:r>
            <a:r>
              <a:rPr lang="en-US" altLang="zh-CN" sz="2000" dirty="0"/>
              <a:t>Joseph  Schumpeter</a:t>
            </a:r>
          </a:p>
          <a:p>
            <a:pPr marL="400050" indent="-400050" eaLnBrk="1" hangingPunct="1"/>
            <a:r>
              <a:rPr lang="en-US" altLang="zh-CN" sz="2000" dirty="0"/>
              <a:t>                                    </a:t>
            </a:r>
            <a:r>
              <a:rPr lang="zh-CN" altLang="en-US" sz="2000" dirty="0"/>
              <a:t>（</a:t>
            </a:r>
            <a:r>
              <a:rPr lang="en-US" altLang="zh-CN" sz="2000" dirty="0"/>
              <a:t>1883—1950</a:t>
            </a:r>
            <a:r>
              <a:rPr lang="zh-CN" altLang="en-US" sz="2000" dirty="0"/>
              <a:t>）</a:t>
            </a:r>
          </a:p>
        </p:txBody>
      </p:sp>
    </p:spTree>
    <p:extLst>
      <p:ext uri="{BB962C8B-B14F-4D97-AF65-F5344CB8AC3E}">
        <p14:creationId xmlns:p14="http://schemas.microsoft.com/office/powerpoint/2010/main" val="39099019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682" y="1002090"/>
            <a:ext cx="7560630" cy="2668423"/>
          </a:xfrm>
          <a:prstGeom prst="rect">
            <a:avLst/>
          </a:prstGeom>
        </p:spPr>
        <p:txBody>
          <a:bodyPr wrap="square">
            <a:spAutoFit/>
          </a:bodyPr>
          <a:lstStyle/>
          <a:p>
            <a:pPr>
              <a:spcBef>
                <a:spcPct val="30000"/>
              </a:spcBef>
            </a:pPr>
            <a:r>
              <a:rPr lang="zh-CN" altLang="en-US" dirty="0"/>
              <a:t>舒尔茨的观点：穷人的行为仍然是理性的，他们和城里那些受过良好教育的人士一样，“穷人关心改善他们的命运和他们孩子的命运并不亚于富人”，“农民的分散耕作比经济学家想象的有效率，农民也会在成本与收益之间进行仔细的比较”。因此，不要在经济学研究中歧视农民与穷人，而要认识到绝大多数经济学原理及标准同样适用于农民与农业部门。或者反过来说，如果懂得了穷人的经济学，懂得了农业经济学，也就是懂得了绝大多数重要的经济学原理。</a:t>
            </a:r>
            <a:endParaRPr lang="en-US" altLang="zh-CN" dirty="0"/>
          </a:p>
          <a:p>
            <a:pPr>
              <a:spcBef>
                <a:spcPct val="30000"/>
              </a:spcBef>
            </a:pPr>
            <a:r>
              <a:rPr lang="zh-CN" altLang="en-US" dirty="0"/>
              <a:t>舒尔茨的代表作</a:t>
            </a:r>
            <a:r>
              <a:rPr lang="en-US" altLang="zh-CN" dirty="0"/>
              <a:t>《</a:t>
            </a:r>
            <a:r>
              <a:rPr lang="zh-CN" altLang="en-US" dirty="0"/>
              <a:t>改造传统农业</a:t>
            </a:r>
            <a:r>
              <a:rPr lang="en-US" altLang="zh-CN" dirty="0"/>
              <a:t>》</a:t>
            </a:r>
            <a:r>
              <a:rPr lang="zh-CN" altLang="en-US" dirty="0"/>
              <a:t>就是一本从农民的立场来理解农业和农民经济活动的力作。</a:t>
            </a:r>
            <a:endParaRPr lang="en-US" altLang="zh-CN" dirty="0"/>
          </a:p>
        </p:txBody>
      </p:sp>
    </p:spTree>
    <p:extLst>
      <p:ext uri="{BB962C8B-B14F-4D97-AF65-F5344CB8AC3E}">
        <p14:creationId xmlns:p14="http://schemas.microsoft.com/office/powerpoint/2010/main" val="3918812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71700" y="483576"/>
            <a:ext cx="7128594" cy="3970318"/>
          </a:xfrm>
          <a:prstGeom prst="rect">
            <a:avLst/>
          </a:prstGeom>
        </p:spPr>
        <p:txBody>
          <a:bodyPr wrap="square">
            <a:spAutoFit/>
          </a:bodyPr>
          <a:lstStyle/>
          <a:p>
            <a:r>
              <a:rPr lang="zh-CN" altLang="en-US" dirty="0"/>
              <a:t>舒尔茨从实际调查出发，提出了农民是贫穷而有效率的假说。驳斥以往人们认为的贫穷是因为低效率，以及零值劳动力的假说。</a:t>
            </a:r>
            <a:endParaRPr lang="en-US" altLang="zh-CN" dirty="0"/>
          </a:p>
          <a:p>
            <a:r>
              <a:rPr lang="zh-CN" altLang="en-US" dirty="0"/>
              <a:t>舒尔茨根据危地马拉和印度两个传统农业地区的资料证明：传统农业中的农民并不愚昧落后，他们能对市场价格的变动做出迅速而正确的变动，他们会为了多赚一个便士而斤斤计较。因此得出结论，依靠长期农民经验而存在的传统农业，最匹配自然的生产方式，各项要素的配置都是最为优化合理的。</a:t>
            </a:r>
            <a:endParaRPr lang="en-US" altLang="zh-CN" dirty="0"/>
          </a:p>
          <a:p>
            <a:r>
              <a:rPr lang="zh-CN" altLang="en-US" dirty="0"/>
              <a:t>同时，舒尔茨也反驳了农业部门存在大量隐性失业人口的观点，他根据印度</a:t>
            </a:r>
            <a:r>
              <a:rPr lang="en-US" altLang="zh-CN" dirty="0"/>
              <a:t>1918-1919</a:t>
            </a:r>
            <a:r>
              <a:rPr lang="zh-CN" altLang="en-US" dirty="0"/>
              <a:t>的流行感冒导致农业人口减少从而导致农业产量下降的这一历史史实，证明了在传统农业中，劳动力都得到了利用。</a:t>
            </a:r>
          </a:p>
          <a:p>
            <a:r>
              <a:rPr lang="zh-CN" altLang="en-US" dirty="0"/>
              <a:t>由此，舒尔茨形成自己的看法：农业部门的落后不是在于经济决策模式的不理性，而是在于需要在传统农业中引入新的生产要素来提高效率，这也就是改造传统农业的出路。</a:t>
            </a:r>
            <a:endParaRPr lang="en-US" altLang="zh-CN" dirty="0"/>
          </a:p>
          <a:p>
            <a:r>
              <a:rPr lang="zh-CN" altLang="en-US" dirty="0"/>
              <a:t>而新的生产要素的关键就是人力资本。</a:t>
            </a:r>
          </a:p>
        </p:txBody>
      </p:sp>
    </p:spTree>
    <p:extLst>
      <p:ext uri="{BB962C8B-B14F-4D97-AF65-F5344CB8AC3E}">
        <p14:creationId xmlns:p14="http://schemas.microsoft.com/office/powerpoint/2010/main" val="24127687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p:txBody>
          <a:bodyPr/>
          <a:lstStyle/>
          <a:p>
            <a:endParaRPr lang="zh-CN" altLang="zh-CN" sz="2700" dirty="0">
              <a:ea typeface="宋体" panose="02010600030101010101" pitchFamily="2" charset="-122"/>
            </a:endParaRPr>
          </a:p>
        </p:txBody>
      </p:sp>
      <p:sp>
        <p:nvSpPr>
          <p:cNvPr id="51203" name="Rectangle 3"/>
          <p:cNvSpPr>
            <a:spLocks noGrp="1" noChangeArrowheads="1"/>
          </p:cNvSpPr>
          <p:nvPr>
            <p:ph type="body" idx="4294967295"/>
          </p:nvPr>
        </p:nvSpPr>
        <p:spPr>
          <a:xfrm>
            <a:off x="899694" y="514417"/>
            <a:ext cx="7272606" cy="4445794"/>
          </a:xfrm>
        </p:spPr>
        <p:txBody>
          <a:bodyPr/>
          <a:lstStyle/>
          <a:p>
            <a:pPr>
              <a:spcBef>
                <a:spcPct val="30000"/>
              </a:spcBef>
            </a:pPr>
            <a:r>
              <a:rPr lang="zh-CN" altLang="en-US" sz="2000" dirty="0"/>
              <a:t>立场与分歧：经济全球化</a:t>
            </a:r>
            <a:r>
              <a:rPr lang="en-US" altLang="zh-CN" sz="2000" dirty="0"/>
              <a:t>——</a:t>
            </a:r>
            <a:r>
              <a:rPr lang="zh-CN" altLang="en-US" sz="2000" dirty="0"/>
              <a:t>天使还是魔鬼？</a:t>
            </a:r>
            <a:endParaRPr lang="en-US" altLang="zh-CN" sz="2000" dirty="0"/>
          </a:p>
          <a:p>
            <a:pPr>
              <a:spcBef>
                <a:spcPct val="30000"/>
              </a:spcBef>
            </a:pPr>
            <a:r>
              <a:rPr lang="zh-CN" altLang="en-US" sz="2000" dirty="0"/>
              <a:t>经济全球化（</a:t>
            </a:r>
            <a:r>
              <a:rPr lang="en-US" altLang="zh-CN" sz="2000" dirty="0"/>
              <a:t>Economic Globalization</a:t>
            </a:r>
            <a:r>
              <a:rPr lang="zh-CN" altLang="en-US" sz="2000" dirty="0"/>
              <a:t>）是指世界经济活动超越国界，通过对外贸易、资本流动、技术转移、提供服务、相互依存、相互联系而形成的全球范围的有机经济整体的过程。是商品、技术、信息、服务、货币、人员、资金、管理经验等生产要素跨国跨地区的流动（简单的说也就是世界经济日益成为紧密联系的一个整体）。经济全球化是当代世界经济的重要特征之一，也是世界经济发展的重要趋势。</a:t>
            </a:r>
            <a:endParaRPr lang="en-US" altLang="zh-CN" sz="2000" dirty="0"/>
          </a:p>
          <a:p>
            <a:pPr>
              <a:spcBef>
                <a:spcPct val="30000"/>
              </a:spcBef>
            </a:pPr>
            <a:r>
              <a:rPr lang="zh-CN" altLang="en-US" sz="2000" dirty="0"/>
              <a:t>赞同经济全球化的学者认为，全球化会带来资源在全球范围了的最优配置，这从长远来讲，将是有利于参与全球化的各个国家的。因为全球化下比较优势下的贸易分工将会使得双方都受益（经济学十大原理：贸易对双方都是有利的）</a:t>
            </a:r>
            <a:endParaRPr lang="en-US" altLang="zh-CN" sz="2000" dirty="0"/>
          </a:p>
          <a:p>
            <a:pPr>
              <a:spcBef>
                <a:spcPct val="30000"/>
              </a:spcBef>
            </a:pPr>
            <a:endParaRPr lang="en-US" altLang="zh-CN" sz="2000" dirty="0"/>
          </a:p>
          <a:p>
            <a:pPr>
              <a:spcBef>
                <a:spcPct val="30000"/>
              </a:spcBef>
            </a:pPr>
            <a:endParaRPr lang="zh-CN" altLang="zh-CN" sz="2400" dirty="0">
              <a:ea typeface="宋体" panose="02010600030101010101" pitchFamily="2" charset="-122"/>
            </a:endParaRPr>
          </a:p>
        </p:txBody>
      </p:sp>
      <p:sp>
        <p:nvSpPr>
          <p:cNvPr id="51204" name="Rectangle 4"/>
          <p:cNvSpPr>
            <a:spLocks noChangeArrowheads="1"/>
          </p:cNvSpPr>
          <p:nvPr/>
        </p:nvSpPr>
        <p:spPr bwMode="auto">
          <a:xfrm>
            <a:off x="7369969" y="4781550"/>
            <a:ext cx="51316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BA3E1884-1656-4329-9B98-11F393D3599F}" type="slidenum">
              <a:rPr lang="zh-CN" altLang="zh-CN" sz="1275">
                <a:solidFill>
                  <a:srgbClr val="777777"/>
                </a:solidFill>
                <a:latin typeface="Tahoma" panose="020B0604030504040204" pitchFamily="34" charset="0"/>
              </a:rPr>
              <a:pPr algn="r"/>
              <a:t>52</a:t>
            </a:fld>
            <a:endParaRPr lang="zh-CN" altLang="zh-CN" sz="1275">
              <a:solidFill>
                <a:srgbClr val="777777"/>
              </a:solidFill>
              <a:latin typeface="Tahoma" panose="020B0604030504040204" pitchFamily="34" charset="0"/>
            </a:endParaRPr>
          </a:p>
        </p:txBody>
      </p:sp>
    </p:spTree>
    <p:extLst>
      <p:ext uri="{BB962C8B-B14F-4D97-AF65-F5344CB8AC3E}">
        <p14:creationId xmlns:p14="http://schemas.microsoft.com/office/powerpoint/2010/main" val="852272770"/>
      </p:ext>
    </p:extLst>
  </p:cSld>
  <p:clrMapOvr>
    <a:masterClrMapping/>
  </p:clrMapOvr>
  <p:transition>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43706" y="771600"/>
            <a:ext cx="7272606" cy="3970318"/>
          </a:xfrm>
          <a:prstGeom prst="rect">
            <a:avLst/>
          </a:prstGeom>
        </p:spPr>
        <p:txBody>
          <a:bodyPr wrap="square">
            <a:spAutoFit/>
          </a:bodyPr>
          <a:lstStyle/>
          <a:p>
            <a:r>
              <a:rPr lang="zh-CN" altLang="en-US" dirty="0"/>
              <a:t>但是随着经济全球化的加深，世界上也出现了反全球化的一种思潮。</a:t>
            </a:r>
            <a:endParaRPr lang="en-US" altLang="zh-CN" dirty="0"/>
          </a:p>
          <a:p>
            <a:r>
              <a:rPr lang="zh-CN" altLang="en-US" dirty="0"/>
              <a:t>有学者认为，经济全球化实际上加剧了一个国家内部的产业失衡，也加剧了一国内部的贫富分化。这种观点认为，经济全球化对一国的穷人的冲击特别大，所以，近年来，美国兴起的贸易保护主义思潮正是这种逆全球化的思潮的具体体现。比如纳瓦罗对中美贸易结构的认识就是一个例子</a:t>
            </a:r>
            <a:endParaRPr lang="en-US" altLang="zh-CN" dirty="0"/>
          </a:p>
          <a:p>
            <a:r>
              <a:rPr lang="zh-CN" altLang="en-US" dirty="0"/>
              <a:t>同时，也有学者认为经济全球化还加剧了发展中国家经济的脆弱性，这些国家的经济在全球分工体系中，更容易处于低端，并且容易受到贸易、金融等渠道传导过来的冲击。</a:t>
            </a:r>
            <a:endParaRPr lang="en-US" altLang="zh-CN" dirty="0"/>
          </a:p>
          <a:p>
            <a:r>
              <a:rPr lang="zh-CN" altLang="en-US" dirty="0"/>
              <a:t>此外，还有学者认为全球化同样带来了广大发展中国家的环境和生态的加剧恶化，以及国际国家贫富差距的进一步拉大。</a:t>
            </a:r>
            <a:endParaRPr lang="en-US" altLang="zh-CN" dirty="0"/>
          </a:p>
          <a:p>
            <a:endParaRPr lang="en-US" altLang="zh-CN" dirty="0"/>
          </a:p>
          <a:p>
            <a:r>
              <a:rPr lang="zh-CN" altLang="en-US" dirty="0"/>
              <a:t>思考：全球化的趋势是不可逆的，但是传统的全球化下经济贸易模式是需要调整和重建的。这就需要推动全球治理结构的与时俱进。</a:t>
            </a:r>
          </a:p>
        </p:txBody>
      </p:sp>
    </p:spTree>
    <p:extLst>
      <p:ext uri="{BB962C8B-B14F-4D97-AF65-F5344CB8AC3E}">
        <p14:creationId xmlns:p14="http://schemas.microsoft.com/office/powerpoint/2010/main" val="24813453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664" y="555582"/>
            <a:ext cx="7992666" cy="4385816"/>
          </a:xfrm>
          <a:prstGeom prst="rect">
            <a:avLst/>
          </a:prstGeom>
        </p:spPr>
        <p:txBody>
          <a:bodyPr wrap="square">
            <a:spAutoFit/>
          </a:bodyPr>
          <a:lstStyle/>
          <a:p>
            <a:pPr>
              <a:spcBef>
                <a:spcPct val="30000"/>
              </a:spcBef>
            </a:pPr>
            <a:r>
              <a:rPr lang="zh-CN" altLang="en-US" dirty="0"/>
              <a:t>立场与分歧：李嘉图与马尔萨斯</a:t>
            </a:r>
            <a:endParaRPr lang="en-US" altLang="zh-CN" dirty="0"/>
          </a:p>
          <a:p>
            <a:pPr>
              <a:spcBef>
                <a:spcPct val="30000"/>
              </a:spcBef>
            </a:pPr>
            <a:r>
              <a:rPr lang="zh-CN" altLang="en-US" dirty="0"/>
              <a:t>（</a:t>
            </a:r>
            <a:r>
              <a:rPr lang="en-US" altLang="zh-CN" dirty="0"/>
              <a:t> http://sztqb.sznews.com/PC/content/201805/08/content_361115.html </a:t>
            </a:r>
            <a:r>
              <a:rPr lang="zh-CN" altLang="en-US" dirty="0"/>
              <a:t>）</a:t>
            </a:r>
            <a:endParaRPr lang="en-US" altLang="zh-CN" dirty="0"/>
          </a:p>
          <a:p>
            <a:pPr>
              <a:spcBef>
                <a:spcPct val="30000"/>
              </a:spcBef>
            </a:pPr>
            <a:r>
              <a:rPr lang="en-US" altLang="zh-CN" dirty="0"/>
              <a:t>19</a:t>
            </a:r>
            <a:r>
              <a:rPr lang="zh-CN" altLang="en-US" dirty="0"/>
              <a:t>世纪中期，英国社会中围绕着</a:t>
            </a:r>
            <a:r>
              <a:rPr lang="en-US" altLang="zh-CN" dirty="0"/>
              <a:t>《</a:t>
            </a:r>
            <a:r>
              <a:rPr lang="zh-CN" altLang="en-US" dirty="0"/>
              <a:t>谷物法</a:t>
            </a:r>
            <a:r>
              <a:rPr lang="en-US" altLang="zh-CN" dirty="0"/>
              <a:t>》</a:t>
            </a:r>
            <a:r>
              <a:rPr lang="zh-CN" altLang="en-US" dirty="0"/>
              <a:t>产生了严重的分歧。</a:t>
            </a:r>
            <a:endParaRPr lang="en-US" altLang="zh-CN" dirty="0"/>
          </a:p>
          <a:p>
            <a:pPr>
              <a:spcBef>
                <a:spcPct val="30000"/>
              </a:spcBef>
            </a:pPr>
            <a:r>
              <a:rPr lang="zh-CN" altLang="en-US" dirty="0"/>
              <a:t>一部分学者主张废除谷物法中对于英国本土生产谷物的关税保护，但是也有学者认为不应该废除谷物法，坚持废除谷物法的学者以李嘉图为代表，而反对废除谷物法的学者就包括马尔萨斯。</a:t>
            </a:r>
            <a:endParaRPr lang="en-US" altLang="zh-CN" dirty="0"/>
          </a:p>
          <a:p>
            <a:pPr>
              <a:spcBef>
                <a:spcPct val="30000"/>
              </a:spcBef>
            </a:pPr>
            <a:r>
              <a:rPr lang="zh-CN" altLang="en-US" dirty="0"/>
              <a:t>李嘉图是拥有大量土地的大地主，但他认为</a:t>
            </a:r>
            <a:r>
              <a:rPr lang="en-US" altLang="zh-CN" dirty="0"/>
              <a:t>《</a:t>
            </a:r>
            <a:r>
              <a:rPr lang="zh-CN" altLang="en-US" dirty="0"/>
              <a:t>谷物法</a:t>
            </a:r>
            <a:r>
              <a:rPr lang="en-US" altLang="zh-CN" dirty="0"/>
              <a:t>》</a:t>
            </a:r>
            <a:r>
              <a:rPr lang="zh-CN" altLang="en-US" dirty="0"/>
              <a:t>维持了高粮价，由此又推高了地租，因此，这种法律最终抬高了工业生产的成本，所以，为了促进国内工业的发展，应该废除该法律。（注意这一法规的取消对李嘉图本人并不利，但他却从更高的角度来看待这个问题，这也体现出了这位伟大学者的胸怀）</a:t>
            </a:r>
            <a:endParaRPr lang="en-US" altLang="zh-CN" dirty="0"/>
          </a:p>
          <a:p>
            <a:pPr>
              <a:spcBef>
                <a:spcPct val="30000"/>
              </a:spcBef>
            </a:pPr>
            <a:r>
              <a:rPr lang="zh-CN" altLang="en-US" dirty="0"/>
              <a:t>而马尔萨斯作为一个并不拥有土地的学者，却强烈建议保留</a:t>
            </a:r>
            <a:r>
              <a:rPr lang="en-US" altLang="zh-CN" dirty="0"/>
              <a:t>《</a:t>
            </a:r>
            <a:r>
              <a:rPr lang="zh-CN" altLang="en-US" dirty="0"/>
              <a:t>谷物法</a:t>
            </a:r>
            <a:r>
              <a:rPr lang="en-US" altLang="zh-CN" dirty="0"/>
              <a:t>》</a:t>
            </a:r>
            <a:r>
              <a:rPr lang="zh-CN" altLang="en-US" dirty="0"/>
              <a:t>，其理由是工业生产出来的大量产品并不能被广大工薪阶层所消纳，因此，社会中保留一个依靠地租的地主阶层将可以为工业品的消费提供有效的购买力（这是有效需求理论的雏形）。</a:t>
            </a:r>
            <a:endParaRPr lang="zh-CN" altLang="zh-CN" dirty="0"/>
          </a:p>
        </p:txBody>
      </p:sp>
    </p:spTree>
    <p:extLst>
      <p:ext uri="{BB962C8B-B14F-4D97-AF65-F5344CB8AC3E}">
        <p14:creationId xmlns:p14="http://schemas.microsoft.com/office/powerpoint/2010/main" val="32265005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87718" y="987618"/>
            <a:ext cx="6984582" cy="2169825"/>
          </a:xfrm>
          <a:prstGeom prst="rect">
            <a:avLst/>
          </a:prstGeom>
        </p:spPr>
        <p:txBody>
          <a:bodyPr wrap="square">
            <a:spAutoFit/>
          </a:bodyPr>
          <a:lstStyle/>
          <a:p>
            <a:pPr>
              <a:spcBef>
                <a:spcPct val="30000"/>
              </a:spcBef>
            </a:pPr>
            <a:endParaRPr lang="en-US" altLang="zh-CN" dirty="0"/>
          </a:p>
          <a:p>
            <a:pPr>
              <a:spcBef>
                <a:spcPct val="30000"/>
              </a:spcBef>
            </a:pPr>
            <a:endParaRPr lang="en-US" altLang="zh-CN" dirty="0"/>
          </a:p>
          <a:p>
            <a:pPr>
              <a:spcBef>
                <a:spcPct val="30000"/>
              </a:spcBef>
            </a:pPr>
            <a:endParaRPr lang="en-US" altLang="zh-CN" dirty="0"/>
          </a:p>
          <a:p>
            <a:pPr>
              <a:spcBef>
                <a:spcPct val="30000"/>
              </a:spcBef>
            </a:pPr>
            <a:endParaRPr lang="en-US" altLang="zh-CN" dirty="0"/>
          </a:p>
          <a:p>
            <a:pPr>
              <a:spcBef>
                <a:spcPct val="30000"/>
              </a:spcBef>
            </a:pPr>
            <a:endParaRPr lang="en-US" altLang="zh-CN" dirty="0"/>
          </a:p>
          <a:p>
            <a:pPr>
              <a:spcBef>
                <a:spcPct val="30000"/>
              </a:spcBef>
            </a:pPr>
            <a:endParaRPr lang="zh-CN" altLang="zh-CN" dirty="0"/>
          </a:p>
        </p:txBody>
      </p:sp>
      <p:sp>
        <p:nvSpPr>
          <p:cNvPr id="3" name="矩形 2"/>
          <p:cNvSpPr/>
          <p:nvPr/>
        </p:nvSpPr>
        <p:spPr>
          <a:xfrm>
            <a:off x="971700" y="480685"/>
            <a:ext cx="6768564" cy="4662815"/>
          </a:xfrm>
          <a:prstGeom prst="rect">
            <a:avLst/>
          </a:prstGeom>
        </p:spPr>
        <p:txBody>
          <a:bodyPr wrap="square">
            <a:spAutoFit/>
          </a:bodyPr>
          <a:lstStyle/>
          <a:p>
            <a:pPr>
              <a:spcBef>
                <a:spcPct val="30000"/>
              </a:spcBef>
            </a:pPr>
            <a:r>
              <a:rPr lang="zh-CN" altLang="en-US" dirty="0"/>
              <a:t>价值观差异与分歧：应该如何帮助穷人？</a:t>
            </a:r>
            <a:endParaRPr lang="en-US" altLang="zh-CN" dirty="0"/>
          </a:p>
          <a:p>
            <a:pPr>
              <a:spcBef>
                <a:spcPct val="30000"/>
              </a:spcBef>
            </a:pPr>
            <a:r>
              <a:rPr lang="zh-CN" altLang="en-US" dirty="0"/>
              <a:t>在一部分经济学家看来，穷人的生活境况可怜，所以应该实行更全面的社会保障措施来切实保护穷人。由此，国家可以大力推进相关社会福利措施的建设。</a:t>
            </a:r>
            <a:endParaRPr lang="en-US" altLang="zh-CN" dirty="0"/>
          </a:p>
          <a:p>
            <a:pPr>
              <a:spcBef>
                <a:spcPct val="30000"/>
              </a:spcBef>
            </a:pPr>
            <a:r>
              <a:rPr lang="zh-CN" altLang="en-US" dirty="0"/>
              <a:t>但也有一部分经济学家认为，穷人的贫穷实际上是穷人奋斗的一种动力，如果国家提供了全面的社会保障，那么这就会诱使一部分人无所事事，而陷入贫穷的状态，所以，制度不应该养懒汉，不能实施高福利的社会保障。</a:t>
            </a:r>
            <a:endParaRPr lang="en-US" altLang="zh-CN" dirty="0"/>
          </a:p>
          <a:p>
            <a:pPr>
              <a:spcBef>
                <a:spcPct val="30000"/>
              </a:spcBef>
            </a:pPr>
            <a:r>
              <a:rPr lang="zh-CN" altLang="en-US" dirty="0"/>
              <a:t>类似于这种争论是没有结论的。</a:t>
            </a:r>
            <a:endParaRPr lang="en-US" altLang="zh-CN" dirty="0"/>
          </a:p>
          <a:p>
            <a:pPr>
              <a:spcBef>
                <a:spcPct val="30000"/>
              </a:spcBef>
            </a:pPr>
            <a:r>
              <a:rPr lang="zh-CN" altLang="en-US" dirty="0"/>
              <a:t>现代的学者大体都认为：贫困的成因很复杂，社会保障措施的提供是一个基本保障，它不能也无法彻底解决贫困问题。帮助穷人需要多管齐下，从能力培养着手，构造有利于寒门子弟向上奋斗的社会阶梯，提供普惠性金融制度，推进贫困地区的产业脱贫</a:t>
            </a:r>
            <a:r>
              <a:rPr lang="en-US" altLang="zh-CN" dirty="0"/>
              <a:t>……</a:t>
            </a:r>
            <a:r>
              <a:rPr lang="zh-CN" altLang="en-US" dirty="0"/>
              <a:t>等都是有效保护穷人的有益举措。</a:t>
            </a:r>
            <a:endParaRPr lang="en-US" altLang="zh-CN" dirty="0"/>
          </a:p>
          <a:p>
            <a:pPr>
              <a:spcBef>
                <a:spcPct val="30000"/>
              </a:spcBef>
            </a:pPr>
            <a:endParaRPr lang="en-US" altLang="zh-CN" dirty="0"/>
          </a:p>
        </p:txBody>
      </p:sp>
    </p:spTree>
    <p:extLst>
      <p:ext uri="{BB962C8B-B14F-4D97-AF65-F5344CB8AC3E}">
        <p14:creationId xmlns:p14="http://schemas.microsoft.com/office/powerpoint/2010/main" val="21676999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p:cNvSpPr>
            <a:spLocks noGrp="1"/>
          </p:cNvSpPr>
          <p:nvPr>
            <p:ph type="ftr" sz="quarter" idx="4294967295"/>
          </p:nvPr>
        </p:nvSpPr>
        <p:spPr/>
        <p:txBody>
          <a:bodyPr/>
          <a:lstStyle/>
          <a:p>
            <a:endParaRPr lang="zh-CN" altLang="zh-CN" dirty="0"/>
          </a:p>
        </p:txBody>
      </p:sp>
      <p:sp>
        <p:nvSpPr>
          <p:cNvPr id="5" name="灯片编号占位符 2"/>
          <p:cNvSpPr>
            <a:spLocks noGrp="1"/>
          </p:cNvSpPr>
          <p:nvPr>
            <p:ph type="sldNum" sz="quarter" idx="4294967295"/>
          </p:nvPr>
        </p:nvSpPr>
        <p:spPr/>
        <p:txBody>
          <a:bodyPr/>
          <a:lstStyle/>
          <a:p>
            <a:fld id="{0DA84C68-35DA-4D52-97DE-D24953396CC1}" type="slidenum">
              <a:rPr lang="zh-CN" altLang="zh-CN"/>
              <a:pPr/>
              <a:t>56</a:t>
            </a:fld>
            <a:endParaRPr lang="en-US" altLang="zh-CN"/>
          </a:p>
        </p:txBody>
      </p:sp>
      <p:sp>
        <p:nvSpPr>
          <p:cNvPr id="56322" name="Rectangle 2"/>
          <p:cNvSpPr>
            <a:spLocks noGrp="1" noChangeArrowheads="1"/>
          </p:cNvSpPr>
          <p:nvPr>
            <p:ph type="title" idx="4294967295"/>
          </p:nvPr>
        </p:nvSpPr>
        <p:spPr>
          <a:xfrm>
            <a:off x="1979784" y="123546"/>
            <a:ext cx="5256439" cy="741887"/>
          </a:xfrm>
        </p:spPr>
        <p:txBody>
          <a:bodyPr/>
          <a:lstStyle/>
          <a:p>
            <a:r>
              <a:rPr lang="zh-CN" altLang="en-US" sz="2000" dirty="0">
                <a:ea typeface="宋体" panose="02010600030101010101" pitchFamily="2" charset="-122"/>
              </a:rPr>
              <a:t>美国大多数经济学家一致同意的主张（以及持赞同意见经济学家所占的百分比）</a:t>
            </a:r>
          </a:p>
        </p:txBody>
      </p:sp>
      <p:sp>
        <p:nvSpPr>
          <p:cNvPr id="56323" name="Rectangle 3"/>
          <p:cNvSpPr>
            <a:spLocks noGrp="1" noChangeArrowheads="1"/>
          </p:cNvSpPr>
          <p:nvPr>
            <p:ph type="body" idx="4294967295"/>
          </p:nvPr>
        </p:nvSpPr>
        <p:spPr>
          <a:xfrm>
            <a:off x="1327548" y="1432323"/>
            <a:ext cx="6916758" cy="3371613"/>
          </a:xfrm>
        </p:spPr>
        <p:txBody>
          <a:bodyPr/>
          <a:lstStyle/>
          <a:p>
            <a:r>
              <a:rPr lang="zh-CN" altLang="zh-CN" sz="2000" dirty="0">
                <a:ea typeface="宋体" panose="02010600030101010101" pitchFamily="2" charset="-122"/>
              </a:rPr>
              <a:t>租金上限降低了可得到的住房的数量和质量(93%)</a:t>
            </a:r>
          </a:p>
          <a:p>
            <a:endParaRPr lang="zh-CN" altLang="zh-CN" sz="2000" dirty="0">
              <a:ea typeface="宋体" panose="02010600030101010101" pitchFamily="2" charset="-122"/>
            </a:endParaRPr>
          </a:p>
          <a:p>
            <a:r>
              <a:rPr lang="zh-CN" altLang="zh-CN" sz="2000" dirty="0">
                <a:ea typeface="宋体" panose="02010600030101010101" pitchFamily="2" charset="-122"/>
              </a:rPr>
              <a:t>关税和进口配额通常降低了总体经济福利（93%）</a:t>
            </a:r>
          </a:p>
          <a:p>
            <a:endParaRPr lang="zh-CN" altLang="zh-CN" sz="2000" dirty="0">
              <a:ea typeface="宋体" panose="02010600030101010101" pitchFamily="2" charset="-122"/>
            </a:endParaRPr>
          </a:p>
          <a:p>
            <a:r>
              <a:rPr lang="zh-CN" altLang="zh-CN" sz="2000" dirty="0">
                <a:ea typeface="宋体" panose="02010600030101010101" pitchFamily="2" charset="-122"/>
              </a:rPr>
              <a:t>美国不应该限制雇主将工作外包给其他国家（90%）</a:t>
            </a:r>
          </a:p>
          <a:p>
            <a:endParaRPr lang="zh-CN" altLang="zh-CN" sz="2000" dirty="0">
              <a:ea typeface="宋体" panose="02010600030101010101" pitchFamily="2" charset="-122"/>
            </a:endParaRPr>
          </a:p>
          <a:p>
            <a:r>
              <a:rPr lang="zh-CN" altLang="zh-CN" sz="2000" dirty="0">
                <a:ea typeface="宋体" panose="02010600030101010101" pitchFamily="2" charset="-122"/>
              </a:rPr>
              <a:t>美国应该取消农业补贴（85%）</a:t>
            </a:r>
          </a:p>
        </p:txBody>
      </p:sp>
    </p:spTree>
    <p:extLst>
      <p:ext uri="{BB962C8B-B14F-4D97-AF65-F5344CB8AC3E}">
        <p14:creationId xmlns:p14="http://schemas.microsoft.com/office/powerpoint/2010/main" val="1148514203"/>
      </p:ext>
    </p:extLst>
  </p:cSld>
  <p:clrMapOvr>
    <a:masterClrMapping/>
  </p:clrMapOvr>
  <p:transition>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p:cNvSpPr>
            <a:spLocks noGrp="1"/>
          </p:cNvSpPr>
          <p:nvPr>
            <p:ph type="ftr" sz="quarter" idx="4294967295"/>
          </p:nvPr>
        </p:nvSpPr>
        <p:spPr/>
        <p:txBody>
          <a:bodyPr/>
          <a:lstStyle/>
          <a:p>
            <a:endParaRPr lang="zh-CN" altLang="zh-CN" dirty="0"/>
          </a:p>
        </p:txBody>
      </p:sp>
      <p:sp>
        <p:nvSpPr>
          <p:cNvPr id="5" name="灯片编号占位符 2"/>
          <p:cNvSpPr>
            <a:spLocks noGrp="1"/>
          </p:cNvSpPr>
          <p:nvPr>
            <p:ph type="sldNum" sz="quarter" idx="4294967295"/>
          </p:nvPr>
        </p:nvSpPr>
        <p:spPr/>
        <p:txBody>
          <a:bodyPr/>
          <a:lstStyle/>
          <a:p>
            <a:fld id="{A72312A3-0314-4C3C-AB98-BFF2EF1980E1}" type="slidenum">
              <a:rPr lang="zh-CN" altLang="zh-CN"/>
              <a:pPr/>
              <a:t>57</a:t>
            </a:fld>
            <a:endParaRPr lang="en-US" altLang="zh-CN"/>
          </a:p>
        </p:txBody>
      </p:sp>
      <p:sp>
        <p:nvSpPr>
          <p:cNvPr id="58370" name="Rectangle 2"/>
          <p:cNvSpPr>
            <a:spLocks noGrp="1" noChangeArrowheads="1"/>
          </p:cNvSpPr>
          <p:nvPr>
            <p:ph type="title" idx="4294967295"/>
          </p:nvPr>
        </p:nvSpPr>
        <p:spPr>
          <a:xfrm>
            <a:off x="1835772" y="123546"/>
            <a:ext cx="5688474" cy="510779"/>
          </a:xfrm>
        </p:spPr>
        <p:txBody>
          <a:bodyPr/>
          <a:lstStyle/>
          <a:p>
            <a:r>
              <a:rPr lang="zh-CN" altLang="en-US" sz="2000" dirty="0">
                <a:ea typeface="宋体" panose="02010600030101010101" pitchFamily="2" charset="-122"/>
              </a:rPr>
              <a:t>美国大多数经济学家一致同意的主张（以及持赞同意见经济学家所占的百分比）</a:t>
            </a:r>
          </a:p>
        </p:txBody>
      </p:sp>
      <p:sp>
        <p:nvSpPr>
          <p:cNvPr id="58371" name="Rectangle 3"/>
          <p:cNvSpPr>
            <a:spLocks noGrp="1" noChangeArrowheads="1"/>
          </p:cNvSpPr>
          <p:nvPr>
            <p:ph type="body" idx="4294967295"/>
          </p:nvPr>
        </p:nvSpPr>
        <p:spPr>
          <a:xfrm>
            <a:off x="1428750" y="1278732"/>
            <a:ext cx="6278166" cy="4046935"/>
          </a:xfrm>
        </p:spPr>
        <p:txBody>
          <a:bodyPr/>
          <a:lstStyle/>
          <a:p>
            <a:r>
              <a:rPr lang="zh-CN" altLang="zh-CN" sz="2000" dirty="0">
                <a:ea typeface="宋体" panose="02010600030101010101" pitchFamily="2" charset="-122"/>
              </a:rPr>
              <a:t>如果现行的政策保持不变，在接下来的50年中社会保障基金与支出之间的缺口会持续扩大并超出承受能力（85%）</a:t>
            </a:r>
          </a:p>
          <a:p>
            <a:r>
              <a:rPr lang="zh-CN" altLang="zh-CN" sz="2000" dirty="0">
                <a:ea typeface="宋体" panose="02010600030101010101" pitchFamily="2" charset="-122"/>
              </a:rPr>
              <a:t>庞大的联邦预算赤字对经济有不利的影响（83%）</a:t>
            </a:r>
          </a:p>
          <a:p>
            <a:r>
              <a:rPr lang="zh-CN" altLang="zh-CN" sz="2000" dirty="0">
                <a:ea typeface="宋体" panose="02010600030101010101" pitchFamily="2" charset="-122"/>
              </a:rPr>
              <a:t>最低工资增加了年轻人和不熟练工人的失业（79%）</a:t>
            </a:r>
          </a:p>
          <a:p>
            <a:r>
              <a:rPr lang="zh-CN" altLang="zh-CN" sz="2000" dirty="0">
                <a:ea typeface="宋体" panose="02010600030101010101" pitchFamily="2" charset="-122"/>
              </a:rPr>
              <a:t>排污税和可交易的污染许可证作为控制污染的方法优于实行污染上限（78%）</a:t>
            </a:r>
          </a:p>
        </p:txBody>
      </p:sp>
    </p:spTree>
    <p:extLst>
      <p:ext uri="{BB962C8B-B14F-4D97-AF65-F5344CB8AC3E}">
        <p14:creationId xmlns:p14="http://schemas.microsoft.com/office/powerpoint/2010/main" val="15238003"/>
      </p:ext>
    </p:extLst>
  </p:cSld>
  <p:clrMapOvr>
    <a:masterClrMapping/>
  </p:clrMapOvr>
  <p:transition>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灯片编号占位符 1"/>
          <p:cNvSpPr txBox="1">
            <a:spLocks noGrp="1" noChangeArrowheads="1"/>
          </p:cNvSpPr>
          <p:nvPr>
            <p:ph type="sldNum" sz="quarter" idx="4"/>
          </p:nvPr>
        </p:nvSpPr>
        <p:spPr bwMode="auto">
          <a:xfrm>
            <a:off x="7015163" y="4818063"/>
            <a:ext cx="2133600" cy="2746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41B0C02-554A-4BEC-8833-5EF46FECF3F1}" type="slidenum">
              <a:rPr kumimoji="0" lang="zh-CN" altLang="en-US" sz="1800" b="0" i="0" u="none" strike="noStrike" kern="1200" cap="none" spc="0" normalizeH="0" baseline="0" noProof="1" smtClean="0">
                <a:ln>
                  <a:noFill/>
                </a:ln>
                <a:solidFill>
                  <a:schemeClr val="bg1"/>
                </a:solidFill>
                <a:effectLst/>
                <a:uLnTx/>
                <a:uFillTx/>
                <a:latin typeface="Times New Roman" panose="02020603050405020304" pitchFamily="18" charset="0"/>
                <a:ea typeface="+mn-ea"/>
                <a:cs typeface="+mn-cs"/>
              </a:rPr>
              <a:t>58</a:t>
            </a:fld>
            <a:endParaRPr kumimoji="0" lang="zh-CN" altLang="en-US" sz="1800" b="0" i="0" u="none" strike="noStrike" kern="1200" cap="none" spc="0" normalizeH="0" baseline="0" noProof="1">
              <a:ln>
                <a:noFill/>
              </a:ln>
              <a:solidFill>
                <a:schemeClr val="bg1"/>
              </a:solidFill>
              <a:effectLst/>
              <a:uLnTx/>
              <a:uFillTx/>
              <a:latin typeface="Times New Roman" panose="02020603050405020304" pitchFamily="18" charset="0"/>
              <a:ea typeface="+mn-ea"/>
              <a:cs typeface="+mn-cs"/>
            </a:endParaRPr>
          </a:p>
        </p:txBody>
      </p:sp>
      <p:sp>
        <p:nvSpPr>
          <p:cNvPr id="13" name="矩形 12"/>
          <p:cNvSpPr/>
          <p:nvPr/>
        </p:nvSpPr>
        <p:spPr>
          <a:xfrm>
            <a:off x="1476375" y="1348105"/>
            <a:ext cx="6979920" cy="1926425"/>
          </a:xfrm>
          <a:prstGeom prst="rect">
            <a:avLst/>
          </a:prstGeom>
          <a:noFill/>
        </p:spPr>
        <p:txBody>
          <a:bodyPr wrap="square">
            <a:spAutoFit/>
          </a:bodyPr>
          <a:lstStyle/>
          <a:p>
            <a:pPr marL="0" marR="0" lvl="0" indent="0" algn="ctr" defTabSz="914400" rtl="0" eaLnBrk="1" fontAlgn="auto" latinLnBrk="0" hangingPunct="1">
              <a:lnSpc>
                <a:spcPct val="200000"/>
              </a:lnSpc>
              <a:spcBef>
                <a:spcPts val="0"/>
              </a:spcBef>
              <a:spcAft>
                <a:spcPts val="0"/>
              </a:spcAft>
              <a:buClrTx/>
              <a:buSzTx/>
              <a:buFontTx/>
              <a:buNone/>
              <a:defRPr/>
            </a:pPr>
            <a:r>
              <a:rPr kumimoji="0" lang="zh-CN" altLang="en-US" sz="3200" b="1" i="0" u="none" strike="noStrike" kern="0" cap="none" spc="30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ea"/>
              </a:rPr>
              <a:t>四</a:t>
            </a:r>
            <a:endParaRPr kumimoji="0" lang="en-US" altLang="zh-CN" sz="3200" b="1" i="0" u="none" strike="noStrike" kern="0" cap="none" spc="30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ea"/>
            </a:endParaRPr>
          </a:p>
          <a:p>
            <a:pPr marL="0" marR="0" lvl="0" indent="0" algn="ctr" defTabSz="914400" rtl="0" eaLnBrk="1" fontAlgn="auto" latinLnBrk="0" hangingPunct="1">
              <a:lnSpc>
                <a:spcPct val="200000"/>
              </a:lnSpc>
              <a:spcBef>
                <a:spcPts val="0"/>
              </a:spcBef>
              <a:spcAft>
                <a:spcPts val="0"/>
              </a:spcAft>
              <a:buClrTx/>
              <a:buSzTx/>
              <a:buFontTx/>
              <a:buNone/>
              <a:defRPr/>
            </a:pPr>
            <a:r>
              <a:rPr lang="zh-CN" altLang="en-US" sz="3200" dirty="0">
                <a:solidFill>
                  <a:srgbClr val="0065B0"/>
                </a:solidFill>
                <a:latin typeface="华文新魏" panose="02010800040101010101" pitchFamily="2" charset="-122"/>
                <a:ea typeface="华文新魏" panose="02010800040101010101" pitchFamily="2" charset="-122"/>
                <a:sym typeface="Arial" panose="020B0604020202020204" pitchFamily="34" charset="0"/>
              </a:rPr>
              <a:t>经济学家使用的基本工具简介</a:t>
            </a:r>
            <a:endParaRPr kumimoji="0" lang="zh-CN" altLang="en-US" sz="3200" b="1" i="0" u="none" strike="noStrike" kern="0" cap="none" spc="30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627547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2"/>
          <p:cNvSpPr>
            <a:spLocks noGrp="1"/>
          </p:cNvSpPr>
          <p:nvPr>
            <p:ph type="title"/>
          </p:nvPr>
        </p:nvSpPr>
        <p:spPr>
          <a:extLst>
            <a:ext uri="{909E8E84-426E-40DD-AFC4-6F175D3DCCD1}">
              <a14:hiddenFill xmlns:a14="http://schemas.microsoft.com/office/drawing/2010/main">
                <a:blipFill dpi="0" rotWithShape="1">
                  <a:blip r:embed="rId2"/>
                  <a:srcRect/>
                  <a:stretch>
                    <a:fillRect/>
                  </a:stretch>
                </a:blipFill>
              </a14:hiddenFill>
            </a:ext>
          </a:extLst>
        </p:spPr>
        <p:txBody>
          <a:bodyPr anchor="t"/>
          <a:lstStyle/>
          <a:p>
            <a:endParaRPr lang="en-US" altLang="zh-CN" sz="2400" dirty="0">
              <a:ea typeface="宋体" panose="02010600030101010101" pitchFamily="2" charset="-122"/>
            </a:endParaRPr>
          </a:p>
        </p:txBody>
      </p:sp>
      <p:sp>
        <p:nvSpPr>
          <p:cNvPr id="37891" name="Content Placeholder 1"/>
          <p:cNvSpPr>
            <a:spLocks noGrp="1"/>
          </p:cNvSpPr>
          <p:nvPr>
            <p:ph idx="1"/>
          </p:nvPr>
        </p:nvSpPr>
        <p:spPr>
          <a:xfrm>
            <a:off x="1485900" y="453629"/>
            <a:ext cx="6369844" cy="4377928"/>
          </a:xfrm>
        </p:spPr>
        <p:txBody>
          <a:bodyPr/>
          <a:lstStyle/>
          <a:p>
            <a:r>
              <a:rPr lang="zh-CN" altLang="en-US" sz="2000" dirty="0">
                <a:ea typeface="宋体" panose="02010600030101010101" pitchFamily="2" charset="-122"/>
              </a:rPr>
              <a:t>经济学使用图形的原因</a:t>
            </a:r>
            <a:r>
              <a:rPr lang="en-US" altLang="zh-CN" sz="2000" dirty="0">
                <a:ea typeface="宋体" panose="02010600030101010101" pitchFamily="2" charset="-122"/>
              </a:rPr>
              <a:t>:</a:t>
            </a:r>
          </a:p>
          <a:p>
            <a:pPr lvl="1"/>
            <a:r>
              <a:rPr lang="zh-CN" altLang="en-US" sz="2000" dirty="0">
                <a:ea typeface="宋体" panose="02010600030101010101" pitchFamily="2" charset="-122"/>
              </a:rPr>
              <a:t>图形有时候比公式和文字更直接展现我们的观点</a:t>
            </a:r>
            <a:endParaRPr lang="en-US" altLang="zh-CN" sz="2000" dirty="0">
              <a:ea typeface="宋体" panose="02010600030101010101" pitchFamily="2" charset="-122"/>
            </a:endParaRPr>
          </a:p>
          <a:p>
            <a:pPr lvl="1"/>
            <a:r>
              <a:rPr lang="zh-CN" altLang="en-US" sz="2000" dirty="0">
                <a:ea typeface="宋体" panose="02010600030101010101" pitchFamily="2" charset="-122"/>
              </a:rPr>
              <a:t>图形也是一种发现和解读经济模式的有力手段</a:t>
            </a:r>
            <a:endParaRPr lang="en-US" altLang="zh-CN" sz="2000" dirty="0">
              <a:ea typeface="宋体" panose="02010600030101010101" pitchFamily="2" charset="-122"/>
            </a:endParaRPr>
          </a:p>
          <a:p>
            <a:pPr marL="457200" lvl="1" indent="0">
              <a:buNone/>
            </a:pPr>
            <a:endParaRPr lang="en-US" altLang="zh-CN" sz="2000" dirty="0">
              <a:ea typeface="宋体" panose="02010600030101010101" pitchFamily="2" charset="-122"/>
            </a:endParaRPr>
          </a:p>
          <a:p>
            <a:r>
              <a:rPr lang="zh-CN" altLang="en-US" sz="2000" dirty="0">
                <a:ea typeface="宋体" panose="02010600030101010101" pitchFamily="2" charset="-122"/>
              </a:rPr>
              <a:t>单变量的图形</a:t>
            </a:r>
            <a:endParaRPr lang="en-US" altLang="zh-CN" sz="2000" dirty="0">
              <a:ea typeface="宋体" panose="02010600030101010101" pitchFamily="2" charset="-122"/>
            </a:endParaRPr>
          </a:p>
          <a:p>
            <a:pPr lvl="1"/>
            <a:r>
              <a:rPr lang="zh-CN" altLang="en-US" sz="2000" dirty="0">
                <a:ea typeface="宋体" panose="02010600030101010101" pitchFamily="2" charset="-122"/>
              </a:rPr>
              <a:t>饼状图</a:t>
            </a:r>
            <a:endParaRPr lang="en-US" altLang="zh-CN" sz="2000" dirty="0">
              <a:ea typeface="宋体" panose="02010600030101010101" pitchFamily="2" charset="-122"/>
            </a:endParaRPr>
          </a:p>
          <a:p>
            <a:pPr lvl="1"/>
            <a:r>
              <a:rPr lang="zh-CN" altLang="en-US" sz="2000" dirty="0">
                <a:ea typeface="宋体" panose="02010600030101010101" pitchFamily="2" charset="-122"/>
              </a:rPr>
              <a:t>柱状图</a:t>
            </a:r>
            <a:endParaRPr lang="en-US" altLang="zh-CN" sz="2000" dirty="0">
              <a:ea typeface="宋体" panose="02010600030101010101" pitchFamily="2" charset="-122"/>
            </a:endParaRPr>
          </a:p>
          <a:p>
            <a:pPr lvl="1"/>
            <a:r>
              <a:rPr lang="zh-CN" altLang="en-US" sz="2000" dirty="0">
                <a:ea typeface="宋体" panose="02010600030101010101" pitchFamily="2" charset="-122"/>
              </a:rPr>
              <a:t>时间序列图形</a:t>
            </a:r>
            <a:endParaRPr lang="en-US" altLang="zh-CN" sz="2000" dirty="0">
              <a:ea typeface="宋体" panose="02010600030101010101" pitchFamily="2" charset="-122"/>
            </a:endParaRPr>
          </a:p>
        </p:txBody>
      </p:sp>
      <p:sp>
        <p:nvSpPr>
          <p:cNvPr id="3789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50">
                <a:solidFill>
                  <a:schemeClr val="tx1"/>
                </a:solidFill>
                <a:latin typeface="Arial" panose="020B0604020202020204" pitchFamily="34" charset="0"/>
              </a:defRPr>
            </a:lvl1pPr>
            <a:lvl2pPr marL="557213" indent="-214313" eaLnBrk="0" hangingPunct="0">
              <a:defRPr sz="2550">
                <a:solidFill>
                  <a:schemeClr val="tx1"/>
                </a:solidFill>
                <a:latin typeface="Arial" panose="020B0604020202020204" pitchFamily="34" charset="0"/>
              </a:defRPr>
            </a:lvl2pPr>
            <a:lvl3pPr marL="857250" indent="-171450" eaLnBrk="0" hangingPunct="0">
              <a:defRPr sz="2550">
                <a:solidFill>
                  <a:schemeClr val="tx1"/>
                </a:solidFill>
                <a:latin typeface="Arial" panose="020B0604020202020204" pitchFamily="34" charset="0"/>
              </a:defRPr>
            </a:lvl3pPr>
            <a:lvl4pPr marL="1200150" indent="-171450" eaLnBrk="0" hangingPunct="0">
              <a:defRPr sz="2550">
                <a:solidFill>
                  <a:schemeClr val="tx1"/>
                </a:solidFill>
                <a:latin typeface="Arial" panose="020B0604020202020204" pitchFamily="34" charset="0"/>
              </a:defRPr>
            </a:lvl4pPr>
            <a:lvl5pPr marL="1543050" indent="-171450" eaLnBrk="0" hangingPunct="0">
              <a:defRPr sz="2550">
                <a:solidFill>
                  <a:schemeClr val="tx1"/>
                </a:solidFill>
                <a:latin typeface="Arial" panose="020B0604020202020204" pitchFamily="34" charset="0"/>
              </a:defRPr>
            </a:lvl5pPr>
            <a:lvl6pPr marL="1885950" indent="-171450" algn="ctr" eaLnBrk="0" fontAlgn="base" hangingPunct="0">
              <a:spcBef>
                <a:spcPct val="20000"/>
              </a:spcBef>
              <a:spcAft>
                <a:spcPct val="0"/>
              </a:spcAft>
              <a:buChar char="•"/>
              <a:defRPr sz="2550">
                <a:solidFill>
                  <a:schemeClr val="tx1"/>
                </a:solidFill>
                <a:latin typeface="Arial" panose="020B0604020202020204" pitchFamily="34" charset="0"/>
              </a:defRPr>
            </a:lvl6pPr>
            <a:lvl7pPr marL="2228850" indent="-171450" algn="ctr" eaLnBrk="0" fontAlgn="base" hangingPunct="0">
              <a:spcBef>
                <a:spcPct val="20000"/>
              </a:spcBef>
              <a:spcAft>
                <a:spcPct val="0"/>
              </a:spcAft>
              <a:buChar char="•"/>
              <a:defRPr sz="2550">
                <a:solidFill>
                  <a:schemeClr val="tx1"/>
                </a:solidFill>
                <a:latin typeface="Arial" panose="020B0604020202020204" pitchFamily="34" charset="0"/>
              </a:defRPr>
            </a:lvl7pPr>
            <a:lvl8pPr marL="2571750" indent="-171450" algn="ctr" eaLnBrk="0" fontAlgn="base" hangingPunct="0">
              <a:spcBef>
                <a:spcPct val="20000"/>
              </a:spcBef>
              <a:spcAft>
                <a:spcPct val="0"/>
              </a:spcAft>
              <a:buChar char="•"/>
              <a:defRPr sz="2550">
                <a:solidFill>
                  <a:schemeClr val="tx1"/>
                </a:solidFill>
                <a:latin typeface="Arial" panose="020B0604020202020204" pitchFamily="34" charset="0"/>
              </a:defRPr>
            </a:lvl8pPr>
            <a:lvl9pPr marL="2914650" indent="-171450" algn="ctr" eaLnBrk="0" fontAlgn="base" hangingPunct="0">
              <a:spcBef>
                <a:spcPct val="20000"/>
              </a:spcBef>
              <a:spcAft>
                <a:spcPct val="0"/>
              </a:spcAft>
              <a:buChar char="•"/>
              <a:defRPr sz="2550">
                <a:solidFill>
                  <a:schemeClr val="tx1"/>
                </a:solidFill>
                <a:latin typeface="Arial" panose="020B0604020202020204" pitchFamily="34" charset="0"/>
              </a:defRPr>
            </a:lvl9pPr>
          </a:lstStyle>
          <a:p>
            <a:pPr eaLnBrk="1" hangingPunct="1"/>
            <a:fld id="{29AC9713-9962-4F48-887C-DD736412A3A1}" type="slidenum">
              <a:rPr lang="en-US" altLang="zh-CN" sz="900">
                <a:solidFill>
                  <a:srgbClr val="002060"/>
                </a:solidFill>
              </a:rPr>
              <a:pPr eaLnBrk="1" hangingPunct="1"/>
              <a:t>59</a:t>
            </a:fld>
            <a:endParaRPr lang="en-US" altLang="zh-CN" sz="900">
              <a:solidFill>
                <a:srgbClr val="002060"/>
              </a:solidFill>
            </a:endParaRPr>
          </a:p>
        </p:txBody>
      </p:sp>
      <p:sp>
        <p:nvSpPr>
          <p:cNvPr id="3789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550">
                <a:solidFill>
                  <a:schemeClr val="tx1"/>
                </a:solidFill>
                <a:latin typeface="Arial" panose="020B0604020202020204" pitchFamily="34" charset="0"/>
              </a:defRPr>
            </a:lvl1pPr>
            <a:lvl2pPr marL="557213" indent="-214313" eaLnBrk="0" hangingPunct="0">
              <a:defRPr sz="2550">
                <a:solidFill>
                  <a:schemeClr val="tx1"/>
                </a:solidFill>
                <a:latin typeface="Arial" panose="020B0604020202020204" pitchFamily="34" charset="0"/>
              </a:defRPr>
            </a:lvl2pPr>
            <a:lvl3pPr marL="857250" indent="-171450" eaLnBrk="0" hangingPunct="0">
              <a:defRPr sz="2550">
                <a:solidFill>
                  <a:schemeClr val="tx1"/>
                </a:solidFill>
                <a:latin typeface="Arial" panose="020B0604020202020204" pitchFamily="34" charset="0"/>
              </a:defRPr>
            </a:lvl3pPr>
            <a:lvl4pPr marL="1200150" indent="-171450" eaLnBrk="0" hangingPunct="0">
              <a:defRPr sz="2550">
                <a:solidFill>
                  <a:schemeClr val="tx1"/>
                </a:solidFill>
                <a:latin typeface="Arial" panose="020B0604020202020204" pitchFamily="34" charset="0"/>
              </a:defRPr>
            </a:lvl4pPr>
            <a:lvl5pPr marL="1543050" indent="-171450" eaLnBrk="0" hangingPunct="0">
              <a:defRPr sz="2550">
                <a:solidFill>
                  <a:schemeClr val="tx1"/>
                </a:solidFill>
                <a:latin typeface="Arial" panose="020B0604020202020204" pitchFamily="34" charset="0"/>
              </a:defRPr>
            </a:lvl5pPr>
            <a:lvl6pPr marL="1885950" indent="-171450" algn="ctr" eaLnBrk="0" fontAlgn="base" hangingPunct="0">
              <a:spcBef>
                <a:spcPct val="20000"/>
              </a:spcBef>
              <a:spcAft>
                <a:spcPct val="0"/>
              </a:spcAft>
              <a:buChar char="•"/>
              <a:defRPr sz="2550">
                <a:solidFill>
                  <a:schemeClr val="tx1"/>
                </a:solidFill>
                <a:latin typeface="Arial" panose="020B0604020202020204" pitchFamily="34" charset="0"/>
              </a:defRPr>
            </a:lvl6pPr>
            <a:lvl7pPr marL="2228850" indent="-171450" algn="ctr" eaLnBrk="0" fontAlgn="base" hangingPunct="0">
              <a:spcBef>
                <a:spcPct val="20000"/>
              </a:spcBef>
              <a:spcAft>
                <a:spcPct val="0"/>
              </a:spcAft>
              <a:buChar char="•"/>
              <a:defRPr sz="2550">
                <a:solidFill>
                  <a:schemeClr val="tx1"/>
                </a:solidFill>
                <a:latin typeface="Arial" panose="020B0604020202020204" pitchFamily="34" charset="0"/>
              </a:defRPr>
            </a:lvl7pPr>
            <a:lvl8pPr marL="2571750" indent="-171450" algn="ctr" eaLnBrk="0" fontAlgn="base" hangingPunct="0">
              <a:spcBef>
                <a:spcPct val="20000"/>
              </a:spcBef>
              <a:spcAft>
                <a:spcPct val="0"/>
              </a:spcAft>
              <a:buChar char="•"/>
              <a:defRPr sz="2550">
                <a:solidFill>
                  <a:schemeClr val="tx1"/>
                </a:solidFill>
                <a:latin typeface="Arial" panose="020B0604020202020204" pitchFamily="34" charset="0"/>
              </a:defRPr>
            </a:lvl8pPr>
            <a:lvl9pPr marL="2914650" indent="-171450" algn="ctr" eaLnBrk="0" fontAlgn="base" hangingPunct="0">
              <a:spcBef>
                <a:spcPct val="20000"/>
              </a:spcBef>
              <a:spcAft>
                <a:spcPct val="0"/>
              </a:spcAft>
              <a:buChar char="•"/>
              <a:defRPr sz="2550">
                <a:solidFill>
                  <a:schemeClr val="tx1"/>
                </a:solidFill>
                <a:latin typeface="Arial" panose="020B0604020202020204" pitchFamily="34" charset="0"/>
              </a:defRPr>
            </a:lvl9pPr>
          </a:lstStyle>
          <a:p>
            <a:pPr eaLnBrk="1" hangingPunct="1"/>
            <a:endParaRPr lang="en-US" altLang="zh-CN" sz="825" dirty="0"/>
          </a:p>
        </p:txBody>
      </p:sp>
      <p:sp>
        <p:nvSpPr>
          <p:cNvPr id="2" name="矩形 1"/>
          <p:cNvSpPr/>
          <p:nvPr/>
        </p:nvSpPr>
        <p:spPr>
          <a:xfrm>
            <a:off x="3059874" y="123546"/>
            <a:ext cx="2146742" cy="369332"/>
          </a:xfrm>
          <a:prstGeom prst="rect">
            <a:avLst/>
          </a:prstGeom>
        </p:spPr>
        <p:txBody>
          <a:bodyPr wrap="none">
            <a:spAutoFit/>
          </a:bodyPr>
          <a:lstStyle/>
          <a:p>
            <a:r>
              <a:rPr lang="zh-CN" altLang="en-US" dirty="0"/>
              <a:t>经济图形</a:t>
            </a:r>
            <a:r>
              <a:rPr lang="en-US" altLang="zh-CN" dirty="0"/>
              <a:t>: </a:t>
            </a:r>
            <a:r>
              <a:rPr lang="zh-CN" altLang="en-US" dirty="0"/>
              <a:t>一个简介</a:t>
            </a:r>
            <a:endParaRPr lang="en-US" altLang="zh-CN" dirty="0"/>
          </a:p>
        </p:txBody>
      </p:sp>
    </p:spTree>
    <p:extLst>
      <p:ext uri="{BB962C8B-B14F-4D97-AF65-F5344CB8AC3E}">
        <p14:creationId xmlns:p14="http://schemas.microsoft.com/office/powerpoint/2010/main" val="1142147606"/>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475742" y="843606"/>
            <a:ext cx="6172200" cy="3843338"/>
          </a:xfr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00050" indent="-400050" eaLnBrk="1" hangingPunct="1"/>
            <a:r>
              <a:rPr lang="zh-CN" altLang="en-US" sz="2000" dirty="0">
                <a:ea typeface="宋体" panose="02010600030101010101" pitchFamily="2" charset="-122"/>
              </a:rPr>
              <a:t>关于奢侈税的故事</a:t>
            </a:r>
            <a:endParaRPr lang="en-US" altLang="zh-CN" sz="2000" dirty="0">
              <a:ea typeface="宋体" panose="02010600030101010101" pitchFamily="2" charset="-122"/>
            </a:endParaRPr>
          </a:p>
          <a:p>
            <a:pPr marL="400050" indent="-400050" eaLnBrk="1" hangingPunct="1"/>
            <a:r>
              <a:rPr lang="zh-CN" altLang="en-US" sz="2000" dirty="0">
                <a:ea typeface="宋体" panose="02010600030101010101" pitchFamily="2" charset="-122"/>
              </a:rPr>
              <a:t>一个国家中，一些政治家慷慨激昂提出：社会中有那么一些富人，天天穷奢极欲，败坏了社会风气；另一方面，社会中又存在很多在温饱线上挣扎的穷人，这是十分不道德的。</a:t>
            </a:r>
            <a:endParaRPr lang="en-US" altLang="zh-CN" sz="2000" dirty="0">
              <a:ea typeface="宋体" panose="02010600030101010101" pitchFamily="2" charset="-122"/>
            </a:endParaRPr>
          </a:p>
          <a:p>
            <a:pPr marL="400050" indent="-400050" eaLnBrk="1" hangingPunct="1"/>
            <a:r>
              <a:rPr lang="zh-CN" altLang="en-US" sz="2000" dirty="0">
                <a:ea typeface="宋体" panose="02010600030101010101" pitchFamily="2" charset="-122"/>
              </a:rPr>
              <a:t>主张：对富人消费奢侈品征收高额的税收，用这税收来补贴穷人，这样，社会中的不平等带来的不良后果将会得到很好的纠正。</a:t>
            </a:r>
            <a:endParaRPr lang="en-US" altLang="zh-CN" sz="2000" dirty="0">
              <a:ea typeface="宋体" panose="02010600030101010101" pitchFamily="2" charset="-122"/>
            </a:endParaRPr>
          </a:p>
          <a:p>
            <a:pPr marL="400050" indent="-400050" eaLnBrk="1" hangingPunct="1"/>
            <a:r>
              <a:rPr lang="zh-CN" altLang="en-US" sz="2000" dirty="0">
                <a:ea typeface="宋体" panose="02010600030101010101" pitchFamily="2" charset="-122"/>
              </a:rPr>
              <a:t>问题：真的会如此吗？</a:t>
            </a:r>
            <a:endParaRPr lang="zh-CN" altLang="zh-CN" sz="2000" dirty="0">
              <a:ea typeface="宋体" panose="02010600030101010101" pitchFamily="2" charset="-122"/>
            </a:endParaRPr>
          </a:p>
        </p:txBody>
      </p:sp>
    </p:spTree>
    <p:extLst>
      <p:ext uri="{BB962C8B-B14F-4D97-AF65-F5344CB8AC3E}">
        <p14:creationId xmlns:p14="http://schemas.microsoft.com/office/powerpoint/2010/main" val="8981726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75742" y="843606"/>
            <a:ext cx="6696558" cy="1754326"/>
          </a:xfrm>
          <a:prstGeom prst="rect">
            <a:avLst/>
          </a:prstGeom>
        </p:spPr>
        <p:txBody>
          <a:bodyPr wrap="square">
            <a:spAutoFit/>
          </a:bodyPr>
          <a:lstStyle/>
          <a:p>
            <a:r>
              <a:rPr lang="en-US" altLang="zh-CN" dirty="0"/>
              <a:t>2018</a:t>
            </a:r>
            <a:r>
              <a:rPr lang="zh-CN" altLang="en-US" dirty="0"/>
              <a:t>年国民经济和社会发展统计公报</a:t>
            </a:r>
            <a:endParaRPr lang="en-US" altLang="zh-CN" dirty="0"/>
          </a:p>
          <a:p>
            <a:r>
              <a:rPr lang="en-US" altLang="zh-CN" dirty="0">
                <a:hlinkClick r:id="rId2"/>
              </a:rPr>
              <a:t>http://www.stats.gov.cn/tjsj/zxfb/201902/t20190228_1651265.html</a:t>
            </a:r>
            <a:endParaRPr lang="en-US" altLang="zh-CN" dirty="0"/>
          </a:p>
          <a:p>
            <a:r>
              <a:rPr lang="zh-CN" altLang="en-US" dirty="0"/>
              <a:t>此外，国家统计局还有一个非常方便大家查询数据及相关图形的网址：</a:t>
            </a:r>
            <a:endParaRPr lang="en-US" altLang="zh-CN" dirty="0"/>
          </a:p>
          <a:p>
            <a:r>
              <a:rPr lang="en-US" altLang="zh-CN" dirty="0">
                <a:hlinkClick r:id="rId3"/>
              </a:rPr>
              <a:t>http://data.stats.gov.cn/index.htm</a:t>
            </a:r>
            <a:endParaRPr lang="en-US" altLang="zh-CN" dirty="0"/>
          </a:p>
          <a:p>
            <a:endParaRPr lang="en-US" altLang="zh-CN" dirty="0"/>
          </a:p>
        </p:txBody>
      </p:sp>
    </p:spTree>
    <p:extLst>
      <p:ext uri="{BB962C8B-B14F-4D97-AF65-F5344CB8AC3E}">
        <p14:creationId xmlns:p14="http://schemas.microsoft.com/office/powerpoint/2010/main" val="18439421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714" y="1138416"/>
            <a:ext cx="5028571" cy="2866667"/>
          </a:xfrm>
          <a:prstGeom prst="rect">
            <a:avLst/>
          </a:prstGeom>
        </p:spPr>
      </p:pic>
      <p:sp>
        <p:nvSpPr>
          <p:cNvPr id="3" name="矩形 2"/>
          <p:cNvSpPr/>
          <p:nvPr/>
        </p:nvSpPr>
        <p:spPr>
          <a:xfrm>
            <a:off x="899694" y="494710"/>
            <a:ext cx="7272606" cy="369332"/>
          </a:xfrm>
          <a:prstGeom prst="rect">
            <a:avLst/>
          </a:prstGeom>
        </p:spPr>
        <p:txBody>
          <a:bodyPr wrap="square">
            <a:spAutoFit/>
          </a:bodyPr>
          <a:lstStyle/>
          <a:p>
            <a:r>
              <a:rPr lang="zh-CN" altLang="en-US" dirty="0"/>
              <a:t>饼状图：展现出</a:t>
            </a:r>
            <a:r>
              <a:rPr lang="en-US" altLang="zh-CN" dirty="0"/>
              <a:t>2018</a:t>
            </a:r>
            <a:r>
              <a:rPr lang="zh-CN" altLang="en-US" dirty="0"/>
              <a:t>年居民人均消费支出中各支出项的金额与比重</a:t>
            </a:r>
          </a:p>
        </p:txBody>
      </p:sp>
    </p:spTree>
    <p:extLst>
      <p:ext uri="{BB962C8B-B14F-4D97-AF65-F5344CB8AC3E}">
        <p14:creationId xmlns:p14="http://schemas.microsoft.com/office/powerpoint/2010/main" val="19843514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75742" y="627588"/>
            <a:ext cx="6696558" cy="646331"/>
          </a:xfrm>
          <a:prstGeom prst="rect">
            <a:avLst/>
          </a:prstGeom>
        </p:spPr>
        <p:txBody>
          <a:bodyPr wrap="square">
            <a:spAutoFit/>
          </a:bodyPr>
          <a:lstStyle/>
          <a:p>
            <a:r>
              <a:rPr lang="zh-CN" altLang="en-US" dirty="0"/>
              <a:t>柱状图：展现出每一个年度中不同层次教育入学的规模及其相对大小</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802" y="1419654"/>
            <a:ext cx="5028571" cy="2866667"/>
          </a:xfrm>
          <a:prstGeom prst="rect">
            <a:avLst/>
          </a:prstGeom>
        </p:spPr>
      </p:pic>
    </p:spTree>
    <p:extLst>
      <p:ext uri="{BB962C8B-B14F-4D97-AF65-F5344CB8AC3E}">
        <p14:creationId xmlns:p14="http://schemas.microsoft.com/office/powerpoint/2010/main" val="21453565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91760" y="555582"/>
            <a:ext cx="6647974" cy="369332"/>
          </a:xfrm>
          <a:prstGeom prst="rect">
            <a:avLst/>
          </a:prstGeom>
        </p:spPr>
        <p:txBody>
          <a:bodyPr wrap="none">
            <a:spAutoFit/>
          </a:bodyPr>
          <a:lstStyle/>
          <a:p>
            <a:r>
              <a:rPr lang="zh-CN" altLang="en-US" dirty="0"/>
              <a:t>时间序列（趋势）图：反映出一个经济指标随着时间的变化过程</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808" y="1131630"/>
            <a:ext cx="5028571" cy="2866667"/>
          </a:xfrm>
          <a:prstGeom prst="rect">
            <a:avLst/>
          </a:prstGeom>
        </p:spPr>
      </p:pic>
    </p:spTree>
    <p:extLst>
      <p:ext uri="{BB962C8B-B14F-4D97-AF65-F5344CB8AC3E}">
        <p14:creationId xmlns:p14="http://schemas.microsoft.com/office/powerpoint/2010/main" val="18837080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2"/>
          <p:cNvSpPr>
            <a:spLocks noGrp="1"/>
          </p:cNvSpPr>
          <p:nvPr>
            <p:ph type="title"/>
          </p:nvPr>
        </p:nvSpPr>
        <p:spPr>
          <a:extLst>
            <a:ext uri="{909E8E84-426E-40DD-AFC4-6F175D3DCCD1}">
              <a14:hiddenFill xmlns:a14="http://schemas.microsoft.com/office/drawing/2010/main">
                <a:blipFill dpi="0" rotWithShape="1">
                  <a:blip r:embed="rId2"/>
                  <a:srcRect/>
                  <a:stretch>
                    <a:fillRect/>
                  </a:stretch>
                </a:blipFill>
              </a14:hiddenFill>
            </a:ext>
          </a:extLst>
        </p:spPr>
        <p:txBody>
          <a:bodyPr anchor="t"/>
          <a:lstStyle/>
          <a:p>
            <a:endParaRPr lang="en-US" altLang="zh-CN" sz="2400" dirty="0">
              <a:ea typeface="宋体" panose="02010600030101010101" pitchFamily="2" charset="-122"/>
            </a:endParaRPr>
          </a:p>
        </p:txBody>
      </p:sp>
      <p:sp>
        <p:nvSpPr>
          <p:cNvPr id="37891" name="Content Placeholder 1"/>
          <p:cNvSpPr>
            <a:spLocks noGrp="1"/>
          </p:cNvSpPr>
          <p:nvPr>
            <p:ph idx="1"/>
          </p:nvPr>
        </p:nvSpPr>
        <p:spPr>
          <a:xfrm>
            <a:off x="971700" y="411570"/>
            <a:ext cx="7344612" cy="4059957"/>
          </a:xfrm>
        </p:spPr>
        <p:txBody>
          <a:bodyPr/>
          <a:lstStyle/>
          <a:p>
            <a:pPr marL="457200" lvl="1" indent="0">
              <a:buNone/>
            </a:pPr>
            <a:endParaRPr lang="en-US" altLang="zh-CN" sz="2000" dirty="0">
              <a:ea typeface="宋体" panose="02010600030101010101" pitchFamily="2" charset="-122"/>
            </a:endParaRPr>
          </a:p>
          <a:p>
            <a:r>
              <a:rPr lang="zh-CN" altLang="en-US" sz="1800" dirty="0">
                <a:ea typeface="宋体" panose="02010600030101010101" pitchFamily="2" charset="-122"/>
              </a:rPr>
              <a:t>双变量的图形（展现在一个有经济意义的协调系统中一组经济指标之间相互关系的图）</a:t>
            </a:r>
            <a:endParaRPr lang="en-US" altLang="zh-CN" sz="1800" dirty="0">
              <a:ea typeface="宋体" panose="02010600030101010101" pitchFamily="2" charset="-122"/>
            </a:endParaRPr>
          </a:p>
          <a:p>
            <a:r>
              <a:rPr lang="zh-CN" altLang="en-US" sz="1800" dirty="0">
                <a:ea typeface="宋体" panose="02010600030101010101" pitchFamily="2" charset="-122"/>
              </a:rPr>
              <a:t>例子一：有一个研究者很关注一国的物价变化，结果他发现，当该国在年初大家喝啤酒较多时，该年的物价水平会比较平稳，反之，该国该年的物价水平则有较大的波动，所以，他构造了一组关系：即年初啤酒消费量与一年物价平均波动程度。但问题在于：这组关系并不具有经济学研究的科学含义。</a:t>
            </a:r>
            <a:endParaRPr lang="en-US" altLang="zh-CN" sz="1800" dirty="0">
              <a:ea typeface="宋体" panose="02010600030101010101" pitchFamily="2" charset="-122"/>
            </a:endParaRPr>
          </a:p>
          <a:p>
            <a:r>
              <a:rPr lang="zh-CN" altLang="en-US" sz="1800" dirty="0">
                <a:ea typeface="宋体" panose="02010600030101010101" pitchFamily="2" charset="-122"/>
              </a:rPr>
              <a:t>例子二：但如果一个研究者研究一家饮料店咖啡价格调整与咖啡销售量之间的关系，那就具有了经济学研究的科学内涵，因为一般而言，咖啡价格提高，会导致消费者购买意愿下降；反之，则会导致咖啡销量增加。所以，在咖啡价格与咖啡销量之间，我们明确之间是存在一种“</a:t>
            </a:r>
            <a:r>
              <a:rPr lang="zh-CN" altLang="en-US" sz="1800" dirty="0"/>
              <a:t>协调</a:t>
            </a:r>
            <a:r>
              <a:rPr lang="zh-CN" altLang="en-US" sz="1800" dirty="0">
                <a:ea typeface="宋体" panose="02010600030101010101" pitchFamily="2" charset="-122"/>
              </a:rPr>
              <a:t>” 关系（彼此关联）</a:t>
            </a:r>
            <a:endParaRPr lang="en-US" altLang="zh-CN" sz="1800" dirty="0">
              <a:ea typeface="宋体" panose="02010600030101010101" pitchFamily="2" charset="-122"/>
            </a:endParaRPr>
          </a:p>
        </p:txBody>
      </p:sp>
      <p:sp>
        <p:nvSpPr>
          <p:cNvPr id="3789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50">
                <a:solidFill>
                  <a:schemeClr val="tx1"/>
                </a:solidFill>
                <a:latin typeface="Arial" panose="020B0604020202020204" pitchFamily="34" charset="0"/>
              </a:defRPr>
            </a:lvl1pPr>
            <a:lvl2pPr marL="557213" indent="-214313" eaLnBrk="0" hangingPunct="0">
              <a:defRPr sz="2550">
                <a:solidFill>
                  <a:schemeClr val="tx1"/>
                </a:solidFill>
                <a:latin typeface="Arial" panose="020B0604020202020204" pitchFamily="34" charset="0"/>
              </a:defRPr>
            </a:lvl2pPr>
            <a:lvl3pPr marL="857250" indent="-171450" eaLnBrk="0" hangingPunct="0">
              <a:defRPr sz="2550">
                <a:solidFill>
                  <a:schemeClr val="tx1"/>
                </a:solidFill>
                <a:latin typeface="Arial" panose="020B0604020202020204" pitchFamily="34" charset="0"/>
              </a:defRPr>
            </a:lvl3pPr>
            <a:lvl4pPr marL="1200150" indent="-171450" eaLnBrk="0" hangingPunct="0">
              <a:defRPr sz="2550">
                <a:solidFill>
                  <a:schemeClr val="tx1"/>
                </a:solidFill>
                <a:latin typeface="Arial" panose="020B0604020202020204" pitchFamily="34" charset="0"/>
              </a:defRPr>
            </a:lvl4pPr>
            <a:lvl5pPr marL="1543050" indent="-171450" eaLnBrk="0" hangingPunct="0">
              <a:defRPr sz="2550">
                <a:solidFill>
                  <a:schemeClr val="tx1"/>
                </a:solidFill>
                <a:latin typeface="Arial" panose="020B0604020202020204" pitchFamily="34" charset="0"/>
              </a:defRPr>
            </a:lvl5pPr>
            <a:lvl6pPr marL="1885950" indent="-171450" algn="ctr" eaLnBrk="0" fontAlgn="base" hangingPunct="0">
              <a:spcBef>
                <a:spcPct val="20000"/>
              </a:spcBef>
              <a:spcAft>
                <a:spcPct val="0"/>
              </a:spcAft>
              <a:buChar char="•"/>
              <a:defRPr sz="2550">
                <a:solidFill>
                  <a:schemeClr val="tx1"/>
                </a:solidFill>
                <a:latin typeface="Arial" panose="020B0604020202020204" pitchFamily="34" charset="0"/>
              </a:defRPr>
            </a:lvl6pPr>
            <a:lvl7pPr marL="2228850" indent="-171450" algn="ctr" eaLnBrk="0" fontAlgn="base" hangingPunct="0">
              <a:spcBef>
                <a:spcPct val="20000"/>
              </a:spcBef>
              <a:spcAft>
                <a:spcPct val="0"/>
              </a:spcAft>
              <a:buChar char="•"/>
              <a:defRPr sz="2550">
                <a:solidFill>
                  <a:schemeClr val="tx1"/>
                </a:solidFill>
                <a:latin typeface="Arial" panose="020B0604020202020204" pitchFamily="34" charset="0"/>
              </a:defRPr>
            </a:lvl7pPr>
            <a:lvl8pPr marL="2571750" indent="-171450" algn="ctr" eaLnBrk="0" fontAlgn="base" hangingPunct="0">
              <a:spcBef>
                <a:spcPct val="20000"/>
              </a:spcBef>
              <a:spcAft>
                <a:spcPct val="0"/>
              </a:spcAft>
              <a:buChar char="•"/>
              <a:defRPr sz="2550">
                <a:solidFill>
                  <a:schemeClr val="tx1"/>
                </a:solidFill>
                <a:latin typeface="Arial" panose="020B0604020202020204" pitchFamily="34" charset="0"/>
              </a:defRPr>
            </a:lvl8pPr>
            <a:lvl9pPr marL="2914650" indent="-171450" algn="ctr" eaLnBrk="0" fontAlgn="base" hangingPunct="0">
              <a:spcBef>
                <a:spcPct val="20000"/>
              </a:spcBef>
              <a:spcAft>
                <a:spcPct val="0"/>
              </a:spcAft>
              <a:buChar char="•"/>
              <a:defRPr sz="2550">
                <a:solidFill>
                  <a:schemeClr val="tx1"/>
                </a:solidFill>
                <a:latin typeface="Arial" panose="020B0604020202020204" pitchFamily="34" charset="0"/>
              </a:defRPr>
            </a:lvl9pPr>
          </a:lstStyle>
          <a:p>
            <a:pPr eaLnBrk="1" hangingPunct="1"/>
            <a:fld id="{29AC9713-9962-4F48-887C-DD736412A3A1}" type="slidenum">
              <a:rPr lang="en-US" altLang="zh-CN" sz="900">
                <a:solidFill>
                  <a:srgbClr val="002060"/>
                </a:solidFill>
              </a:rPr>
              <a:pPr eaLnBrk="1" hangingPunct="1"/>
              <a:t>64</a:t>
            </a:fld>
            <a:endParaRPr lang="en-US" altLang="zh-CN" sz="900">
              <a:solidFill>
                <a:srgbClr val="002060"/>
              </a:solidFill>
            </a:endParaRPr>
          </a:p>
        </p:txBody>
      </p:sp>
      <p:sp>
        <p:nvSpPr>
          <p:cNvPr id="3789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550">
                <a:solidFill>
                  <a:schemeClr val="tx1"/>
                </a:solidFill>
                <a:latin typeface="Arial" panose="020B0604020202020204" pitchFamily="34" charset="0"/>
              </a:defRPr>
            </a:lvl1pPr>
            <a:lvl2pPr marL="557213" indent="-214313" eaLnBrk="0" hangingPunct="0">
              <a:defRPr sz="2550">
                <a:solidFill>
                  <a:schemeClr val="tx1"/>
                </a:solidFill>
                <a:latin typeface="Arial" panose="020B0604020202020204" pitchFamily="34" charset="0"/>
              </a:defRPr>
            </a:lvl2pPr>
            <a:lvl3pPr marL="857250" indent="-171450" eaLnBrk="0" hangingPunct="0">
              <a:defRPr sz="2550">
                <a:solidFill>
                  <a:schemeClr val="tx1"/>
                </a:solidFill>
                <a:latin typeface="Arial" panose="020B0604020202020204" pitchFamily="34" charset="0"/>
              </a:defRPr>
            </a:lvl3pPr>
            <a:lvl4pPr marL="1200150" indent="-171450" eaLnBrk="0" hangingPunct="0">
              <a:defRPr sz="2550">
                <a:solidFill>
                  <a:schemeClr val="tx1"/>
                </a:solidFill>
                <a:latin typeface="Arial" panose="020B0604020202020204" pitchFamily="34" charset="0"/>
              </a:defRPr>
            </a:lvl4pPr>
            <a:lvl5pPr marL="1543050" indent="-171450" eaLnBrk="0" hangingPunct="0">
              <a:defRPr sz="2550">
                <a:solidFill>
                  <a:schemeClr val="tx1"/>
                </a:solidFill>
                <a:latin typeface="Arial" panose="020B0604020202020204" pitchFamily="34" charset="0"/>
              </a:defRPr>
            </a:lvl5pPr>
            <a:lvl6pPr marL="1885950" indent="-171450" algn="ctr" eaLnBrk="0" fontAlgn="base" hangingPunct="0">
              <a:spcBef>
                <a:spcPct val="20000"/>
              </a:spcBef>
              <a:spcAft>
                <a:spcPct val="0"/>
              </a:spcAft>
              <a:buChar char="•"/>
              <a:defRPr sz="2550">
                <a:solidFill>
                  <a:schemeClr val="tx1"/>
                </a:solidFill>
                <a:latin typeface="Arial" panose="020B0604020202020204" pitchFamily="34" charset="0"/>
              </a:defRPr>
            </a:lvl6pPr>
            <a:lvl7pPr marL="2228850" indent="-171450" algn="ctr" eaLnBrk="0" fontAlgn="base" hangingPunct="0">
              <a:spcBef>
                <a:spcPct val="20000"/>
              </a:spcBef>
              <a:spcAft>
                <a:spcPct val="0"/>
              </a:spcAft>
              <a:buChar char="•"/>
              <a:defRPr sz="2550">
                <a:solidFill>
                  <a:schemeClr val="tx1"/>
                </a:solidFill>
                <a:latin typeface="Arial" panose="020B0604020202020204" pitchFamily="34" charset="0"/>
              </a:defRPr>
            </a:lvl7pPr>
            <a:lvl8pPr marL="2571750" indent="-171450" algn="ctr" eaLnBrk="0" fontAlgn="base" hangingPunct="0">
              <a:spcBef>
                <a:spcPct val="20000"/>
              </a:spcBef>
              <a:spcAft>
                <a:spcPct val="0"/>
              </a:spcAft>
              <a:buChar char="•"/>
              <a:defRPr sz="2550">
                <a:solidFill>
                  <a:schemeClr val="tx1"/>
                </a:solidFill>
                <a:latin typeface="Arial" panose="020B0604020202020204" pitchFamily="34" charset="0"/>
              </a:defRPr>
            </a:lvl8pPr>
            <a:lvl9pPr marL="2914650" indent="-171450" algn="ctr" eaLnBrk="0" fontAlgn="base" hangingPunct="0">
              <a:spcBef>
                <a:spcPct val="20000"/>
              </a:spcBef>
              <a:spcAft>
                <a:spcPct val="0"/>
              </a:spcAft>
              <a:buChar char="•"/>
              <a:defRPr sz="2550">
                <a:solidFill>
                  <a:schemeClr val="tx1"/>
                </a:solidFill>
                <a:latin typeface="Arial" panose="020B0604020202020204" pitchFamily="34" charset="0"/>
              </a:defRPr>
            </a:lvl9pPr>
          </a:lstStyle>
          <a:p>
            <a:pPr eaLnBrk="1" hangingPunct="1"/>
            <a:endParaRPr lang="en-US" altLang="zh-CN" sz="825" dirty="0"/>
          </a:p>
        </p:txBody>
      </p:sp>
      <p:sp>
        <p:nvSpPr>
          <p:cNvPr id="2" name="矩形 1"/>
          <p:cNvSpPr/>
          <p:nvPr/>
        </p:nvSpPr>
        <p:spPr>
          <a:xfrm>
            <a:off x="3059874" y="123546"/>
            <a:ext cx="2146742" cy="369332"/>
          </a:xfrm>
          <a:prstGeom prst="rect">
            <a:avLst/>
          </a:prstGeom>
        </p:spPr>
        <p:txBody>
          <a:bodyPr wrap="none">
            <a:spAutoFit/>
          </a:bodyPr>
          <a:lstStyle/>
          <a:p>
            <a:r>
              <a:rPr lang="zh-CN" altLang="en-US" dirty="0"/>
              <a:t>经济图形</a:t>
            </a:r>
            <a:r>
              <a:rPr lang="en-US" altLang="zh-CN" dirty="0"/>
              <a:t>: </a:t>
            </a:r>
            <a:r>
              <a:rPr lang="zh-CN" altLang="en-US" dirty="0"/>
              <a:t>一个简介</a:t>
            </a:r>
            <a:endParaRPr lang="en-US" altLang="zh-CN" dirty="0"/>
          </a:p>
        </p:txBody>
      </p:sp>
    </p:spTree>
    <p:extLst>
      <p:ext uri="{BB962C8B-B14F-4D97-AF65-F5344CB8AC3E}">
        <p14:creationId xmlns:p14="http://schemas.microsoft.com/office/powerpoint/2010/main" val="1244233292"/>
      </p:ext>
    </p:extLst>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txBox="1">
            <a:spLocks/>
          </p:cNvSpPr>
          <p:nvPr/>
        </p:nvSpPr>
        <p:spPr>
          <a:xfrm>
            <a:off x="1485900" y="453629"/>
            <a:ext cx="6369844" cy="4377928"/>
          </a:xfr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1" indent="0" eaLnBrk="1" hangingPunct="1">
              <a:buNone/>
            </a:pPr>
            <a:r>
              <a:rPr lang="zh-CN" altLang="en-US" sz="2000" dirty="0">
                <a:ea typeface="宋体" panose="02010600030101010101" pitchFamily="2" charset="-122"/>
              </a:rPr>
              <a:t>（</a:t>
            </a:r>
            <a:r>
              <a:rPr lang="en-US" altLang="zh-CN" sz="2000" dirty="0">
                <a:ea typeface="宋体" panose="02010600030101010101" pitchFamily="2" charset="-122"/>
              </a:rPr>
              <a:t>1</a:t>
            </a:r>
            <a:r>
              <a:rPr lang="zh-CN" altLang="en-US" sz="2000" dirty="0">
                <a:ea typeface="宋体" panose="02010600030101010101" pitchFamily="2" charset="-122"/>
              </a:rPr>
              <a:t>）散点图</a:t>
            </a:r>
            <a:r>
              <a:rPr lang="en-US" altLang="zh-CN" sz="2000" dirty="0">
                <a:ea typeface="宋体" panose="02010600030101010101" pitchFamily="2" charset="-122"/>
              </a:rPr>
              <a:t/>
            </a:r>
            <a:br>
              <a:rPr lang="en-US" altLang="zh-CN" sz="2000" dirty="0">
                <a:ea typeface="宋体" panose="02010600030101010101" pitchFamily="2" charset="-122"/>
              </a:rPr>
            </a:br>
            <a:r>
              <a:rPr lang="zh-CN" altLang="en-US" sz="2000" dirty="0">
                <a:solidFill>
                  <a:srgbClr val="333333"/>
                </a:solidFill>
                <a:latin typeface="arial" panose="020B0604020202020204" pitchFamily="34" charset="0"/>
              </a:rPr>
              <a:t>数据点在直角坐标系平面上的分布图</a:t>
            </a:r>
            <a:endParaRPr lang="en-US" altLang="zh-CN" sz="2000" dirty="0">
              <a:ea typeface="宋体" panose="02010600030101010101" pitchFamily="2" charset="-122"/>
            </a:endParaRPr>
          </a:p>
          <a:p>
            <a:pPr marL="457200" lvl="1" indent="0" eaLnBrk="1" hangingPunct="1">
              <a:buFont typeface="Arial" panose="020B0604020202020204" pitchFamily="34" charset="0"/>
              <a:buNone/>
            </a:pPr>
            <a:r>
              <a:rPr lang="zh-CN" altLang="en-US" sz="2000" dirty="0">
                <a:ea typeface="宋体" panose="02010600030101010101" pitchFamily="2" charset="-122"/>
              </a:rPr>
              <a:t>（</a:t>
            </a:r>
            <a:r>
              <a:rPr lang="en-US" altLang="zh-CN" sz="2000" dirty="0">
                <a:ea typeface="宋体" panose="02010600030101010101" pitchFamily="2" charset="-122"/>
              </a:rPr>
              <a:t>2</a:t>
            </a:r>
            <a:r>
              <a:rPr lang="zh-CN" altLang="en-US" sz="2000" dirty="0">
                <a:ea typeface="宋体" panose="02010600030101010101" pitchFamily="2" charset="-122"/>
              </a:rPr>
              <a:t>）曲线</a:t>
            </a:r>
            <a:endParaRPr lang="en-US" altLang="zh-CN" sz="2000" dirty="0">
              <a:ea typeface="宋体" panose="02010600030101010101" pitchFamily="2" charset="-122"/>
            </a:endParaRPr>
          </a:p>
          <a:p>
            <a:pPr marL="457200" lvl="1" indent="0" eaLnBrk="1" hangingPunct="1">
              <a:buFont typeface="Arial" panose="020B0604020202020204" pitchFamily="34" charset="0"/>
              <a:buNone/>
            </a:pPr>
            <a:r>
              <a:rPr lang="zh-CN" altLang="en-US" sz="2000" dirty="0">
                <a:ea typeface="宋体" panose="02010600030101010101" pitchFamily="2" charset="-122"/>
              </a:rPr>
              <a:t>将数据点连接起来我们得到的有关于一组关系变量之间变化的轨迹</a:t>
            </a:r>
            <a:endParaRPr lang="en-US" altLang="zh-CN" sz="2000" dirty="0">
              <a:ea typeface="宋体" panose="02010600030101010101" pitchFamily="2" charset="-122"/>
            </a:endParaRPr>
          </a:p>
        </p:txBody>
      </p:sp>
    </p:spTree>
    <p:extLst>
      <p:ext uri="{BB962C8B-B14F-4D97-AF65-F5344CB8AC3E}">
        <p14:creationId xmlns:p14="http://schemas.microsoft.com/office/powerpoint/2010/main" val="37466491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页脚占位符 1"/>
          <p:cNvSpPr>
            <a:spLocks noGrp="1"/>
          </p:cNvSpPr>
          <p:nvPr>
            <p:ph type="ftr" sz="quarter" idx="4294967295"/>
          </p:nvPr>
        </p:nvSpPr>
        <p:spPr/>
        <p:txBody>
          <a:bodyPr/>
          <a:lstStyle/>
          <a:p>
            <a:endParaRPr lang="zh-CN" altLang="zh-CN" dirty="0"/>
          </a:p>
        </p:txBody>
      </p:sp>
      <p:sp>
        <p:nvSpPr>
          <p:cNvPr id="73" name="灯片编号占位符 2"/>
          <p:cNvSpPr>
            <a:spLocks noGrp="1"/>
          </p:cNvSpPr>
          <p:nvPr>
            <p:ph type="sldNum" sz="quarter" idx="4294967295"/>
          </p:nvPr>
        </p:nvSpPr>
        <p:spPr/>
        <p:txBody>
          <a:bodyPr/>
          <a:lstStyle/>
          <a:p>
            <a:fld id="{F9741849-B8B7-4A61-96AE-8E4DFDD128C3}" type="slidenum">
              <a:rPr lang="zh-CN" altLang="zh-CN"/>
              <a:pPr/>
              <a:t>66</a:t>
            </a:fld>
            <a:endParaRPr lang="zh-CN" altLang="zh-CN"/>
          </a:p>
        </p:txBody>
      </p:sp>
      <p:grpSp>
        <p:nvGrpSpPr>
          <p:cNvPr id="15362" name="Group 2"/>
          <p:cNvGrpSpPr>
            <a:grpSpLocks/>
          </p:cNvGrpSpPr>
          <p:nvPr/>
        </p:nvGrpSpPr>
        <p:grpSpPr bwMode="auto">
          <a:xfrm>
            <a:off x="1243012" y="657225"/>
            <a:ext cx="4833938" cy="4092179"/>
            <a:chOff x="0" y="0"/>
            <a:chExt cx="4060" cy="3437"/>
          </a:xfrm>
        </p:grpSpPr>
        <p:pic>
          <p:nvPicPr>
            <p:cNvPr id="15363" name="Picture 3" descr="chap4 graph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 y="79"/>
              <a:ext cx="3646" cy="3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Text Box 4"/>
            <p:cNvSpPr txBox="1">
              <a:spLocks noChangeArrowheads="1"/>
            </p:cNvSpPr>
            <p:nvPr/>
          </p:nvSpPr>
          <p:spPr bwMode="auto">
            <a:xfrm>
              <a:off x="0" y="0"/>
              <a:ext cx="857" cy="54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zh-CN" altLang="zh-CN" b="1" dirty="0"/>
                <a:t>拿铁咖啡价格</a:t>
              </a:r>
            </a:p>
          </p:txBody>
        </p:sp>
        <p:sp>
          <p:nvSpPr>
            <p:cNvPr id="15365" name="Text Box 5"/>
            <p:cNvSpPr txBox="1">
              <a:spLocks noChangeArrowheads="1"/>
            </p:cNvSpPr>
            <p:nvPr/>
          </p:nvSpPr>
          <p:spPr bwMode="auto">
            <a:xfrm>
              <a:off x="3193" y="2937"/>
              <a:ext cx="867" cy="4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zh-CN" b="1"/>
                <a:t>拿铁咖啡数量</a:t>
              </a:r>
            </a:p>
          </p:txBody>
        </p:sp>
      </p:grpSp>
      <p:sp>
        <p:nvSpPr>
          <p:cNvPr id="15366" name="Line 6"/>
          <p:cNvSpPr>
            <a:spLocks noChangeShapeType="1"/>
          </p:cNvSpPr>
          <p:nvPr/>
        </p:nvSpPr>
        <p:spPr bwMode="auto">
          <a:xfrm>
            <a:off x="2613422" y="1189435"/>
            <a:ext cx="2289572" cy="2917031"/>
          </a:xfrm>
          <a:prstGeom prst="line">
            <a:avLst/>
          </a:prstGeom>
          <a:noFill/>
          <a:ln w="508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7" name="Oval 7"/>
          <p:cNvSpPr>
            <a:spLocks noChangeArrowheads="1"/>
          </p:cNvSpPr>
          <p:nvPr/>
        </p:nvSpPr>
        <p:spPr bwMode="auto">
          <a:xfrm>
            <a:off x="4850606" y="4061222"/>
            <a:ext cx="104775" cy="10358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sz="1350"/>
          </a:p>
        </p:txBody>
      </p:sp>
      <p:sp>
        <p:nvSpPr>
          <p:cNvPr id="15368" name="Rectangle 8"/>
          <p:cNvSpPr>
            <a:spLocks noGrp="1" noChangeArrowheads="1"/>
          </p:cNvSpPr>
          <p:nvPr>
            <p:ph type="title" idx="4294967295"/>
          </p:nvPr>
        </p:nvSpPr>
        <p:spPr>
          <a:xfrm>
            <a:off x="1815704" y="82153"/>
            <a:ext cx="5618559" cy="508397"/>
          </a:xfrm>
        </p:spPr>
        <p:txBody>
          <a:bodyPr/>
          <a:lstStyle/>
          <a:p>
            <a:r>
              <a:rPr lang="zh-CN" altLang="en-US" sz="2400" dirty="0">
                <a:ea typeface="宋体" panose="02010600030101010101" pitchFamily="2" charset="-122"/>
              </a:rPr>
              <a:t>王雷的需求表与需求曲线</a:t>
            </a:r>
          </a:p>
        </p:txBody>
      </p:sp>
      <p:graphicFrame>
        <p:nvGraphicFramePr>
          <p:cNvPr id="15369" name="Group 9"/>
          <p:cNvGraphicFramePr>
            <a:graphicFrameLocks noGrp="1"/>
          </p:cNvGraphicFramePr>
          <p:nvPr/>
        </p:nvGraphicFramePr>
        <p:xfrm>
          <a:off x="5786438" y="631031"/>
          <a:ext cx="2001442" cy="3431288"/>
        </p:xfrm>
        <a:graphic>
          <a:graphicData uri="http://schemas.openxmlformats.org/drawingml/2006/table">
            <a:tbl>
              <a:tblPr/>
              <a:tblGrid>
                <a:gridCol w="748904">
                  <a:extLst>
                    <a:ext uri="{9D8B030D-6E8A-4147-A177-3AD203B41FA5}">
                      <a16:colId xmlns:a16="http://schemas.microsoft.com/office/drawing/2014/main" val="3309519542"/>
                    </a:ext>
                  </a:extLst>
                </a:gridCol>
                <a:gridCol w="1252538">
                  <a:extLst>
                    <a:ext uri="{9D8B030D-6E8A-4147-A177-3AD203B41FA5}">
                      <a16:colId xmlns:a16="http://schemas.microsoft.com/office/drawing/2014/main" val="1810763413"/>
                    </a:ext>
                  </a:extLst>
                </a:gridCol>
              </a:tblGrid>
              <a:tr h="932688">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拿铁咖啡价格</a:t>
                      </a:r>
                    </a:p>
                  </a:txBody>
                  <a:tcPr marL="68580" marR="68580" marT="34290" marB="34290" anchor="ctr" anchorCtr="1"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拿铁咖啡需求量</a:t>
                      </a:r>
                    </a:p>
                  </a:txBody>
                  <a:tcPr marL="68580" marR="68580" marT="34290" marB="34290" anchor="ctr" anchorCtr="1"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2309416302"/>
                  </a:ext>
                </a:extLst>
              </a:tr>
              <a:tr h="357188">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$0.00</a:t>
                      </a:r>
                    </a:p>
                  </a:txBody>
                  <a:tcPr marL="68580" marR="68580" marT="34290" marB="3429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16</a:t>
                      </a:r>
                    </a:p>
                  </a:txBody>
                  <a:tcPr marL="68580" marR="68580" marT="34290" marB="3429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2797629933"/>
                  </a:ext>
                </a:extLst>
              </a:tr>
              <a:tr h="356616">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1.00</a:t>
                      </a:r>
                    </a:p>
                  </a:txBody>
                  <a:tcPr marL="68580" marR="68580" marT="34290" marB="3429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14</a:t>
                      </a:r>
                    </a:p>
                  </a:txBody>
                  <a:tcPr marL="68580" marR="68580" marT="34290" marB="3429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2358960847"/>
                  </a:ext>
                </a:extLst>
              </a:tr>
              <a:tr h="357188">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2.00</a:t>
                      </a:r>
                    </a:p>
                  </a:txBody>
                  <a:tcPr marL="68580" marR="68580" marT="34290" marB="3429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12</a:t>
                      </a:r>
                    </a:p>
                  </a:txBody>
                  <a:tcPr marL="68580" marR="68580" marT="34290" marB="3429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212990238"/>
                  </a:ext>
                </a:extLst>
              </a:tr>
              <a:tr h="356616">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3.00</a:t>
                      </a:r>
                    </a:p>
                  </a:txBody>
                  <a:tcPr marL="68580" marR="68580" marT="34290" marB="3429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10</a:t>
                      </a:r>
                    </a:p>
                  </a:txBody>
                  <a:tcPr marL="68580" marR="68580" marT="34290" marB="3429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2523549447"/>
                  </a:ext>
                </a:extLst>
              </a:tr>
              <a:tr h="357188">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4.00</a:t>
                      </a:r>
                    </a:p>
                  </a:txBody>
                  <a:tcPr marL="68580" marR="68580" marT="34290" marB="3429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8</a:t>
                      </a:r>
                    </a:p>
                  </a:txBody>
                  <a:tcPr marL="68580" marR="68580" marT="34290" marB="3429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956078966"/>
                  </a:ext>
                </a:extLst>
              </a:tr>
              <a:tr h="356616">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5.00</a:t>
                      </a:r>
                    </a:p>
                  </a:txBody>
                  <a:tcPr marL="68580" marR="68580" marT="34290" marB="3429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6</a:t>
                      </a:r>
                    </a:p>
                  </a:txBody>
                  <a:tcPr marL="68580" marR="68580" marT="34290" marB="3429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3739697037"/>
                  </a:ext>
                </a:extLst>
              </a:tr>
              <a:tr h="357188">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6.00</a:t>
                      </a:r>
                    </a:p>
                  </a:txBody>
                  <a:tcPr marL="68580" marR="68580" marT="34290" marB="3429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4</a:t>
                      </a:r>
                    </a:p>
                  </a:txBody>
                  <a:tcPr marL="68580" marR="68580" marT="34290" marB="3429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CC"/>
                    </a:solidFill>
                  </a:tcPr>
                </a:tc>
                <a:extLst>
                  <a:ext uri="{0D108BD9-81ED-4DB2-BD59-A6C34878D82A}">
                    <a16:rowId xmlns:a16="http://schemas.microsoft.com/office/drawing/2014/main" val="2433779899"/>
                  </a:ext>
                </a:extLst>
              </a:tr>
            </a:tbl>
          </a:graphicData>
        </a:graphic>
      </p:graphicFrame>
      <p:grpSp>
        <p:nvGrpSpPr>
          <p:cNvPr id="15394" name="Group 34"/>
          <p:cNvGrpSpPr>
            <a:grpSpLocks/>
          </p:cNvGrpSpPr>
          <p:nvPr/>
        </p:nvGrpSpPr>
        <p:grpSpPr bwMode="auto">
          <a:xfrm>
            <a:off x="2144316" y="3176587"/>
            <a:ext cx="2124075" cy="938213"/>
            <a:chOff x="0" y="0"/>
            <a:chExt cx="1784" cy="788"/>
          </a:xfrm>
        </p:grpSpPr>
        <p:grpSp>
          <p:nvGrpSpPr>
            <p:cNvPr id="15395" name="Group 35"/>
            <p:cNvGrpSpPr>
              <a:grpSpLocks/>
            </p:cNvGrpSpPr>
            <p:nvPr/>
          </p:nvGrpSpPr>
          <p:grpSpPr bwMode="auto">
            <a:xfrm>
              <a:off x="0" y="44"/>
              <a:ext cx="1747" cy="744"/>
              <a:chOff x="0" y="0"/>
              <a:chExt cx="795" cy="646"/>
            </a:xfrm>
          </p:grpSpPr>
          <p:sp>
            <p:nvSpPr>
              <p:cNvPr id="15396" name="Line 56"/>
              <p:cNvSpPr>
                <a:spLocks noChangeShapeType="1"/>
              </p:cNvSpPr>
              <p:nvPr/>
            </p:nvSpPr>
            <p:spPr bwMode="auto">
              <a:xfrm>
                <a:off x="0" y="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7" name="Line 57"/>
              <p:cNvSpPr>
                <a:spLocks noChangeShapeType="1"/>
              </p:cNvSpPr>
              <p:nvPr/>
            </p:nvSpPr>
            <p:spPr bwMode="auto">
              <a:xfrm>
                <a:off x="795" y="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398" name="Oval 58"/>
            <p:cNvSpPr>
              <a:spLocks noChangeArrowheads="1"/>
            </p:cNvSpPr>
            <p:nvPr/>
          </p:nvSpPr>
          <p:spPr bwMode="auto">
            <a:xfrm>
              <a:off x="1696" y="0"/>
              <a:ext cx="88" cy="87"/>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sz="1350"/>
            </a:p>
          </p:txBody>
        </p:sp>
      </p:grpSp>
      <p:grpSp>
        <p:nvGrpSpPr>
          <p:cNvPr id="15399" name="Group 39"/>
          <p:cNvGrpSpPr>
            <a:grpSpLocks/>
          </p:cNvGrpSpPr>
          <p:nvPr/>
        </p:nvGrpSpPr>
        <p:grpSpPr bwMode="auto">
          <a:xfrm>
            <a:off x="2144316" y="3627835"/>
            <a:ext cx="2475309" cy="491728"/>
            <a:chOff x="0" y="0"/>
            <a:chExt cx="2079" cy="413"/>
          </a:xfrm>
        </p:grpSpPr>
        <p:grpSp>
          <p:nvGrpSpPr>
            <p:cNvPr id="15400" name="Group 40"/>
            <p:cNvGrpSpPr>
              <a:grpSpLocks/>
            </p:cNvGrpSpPr>
            <p:nvPr/>
          </p:nvGrpSpPr>
          <p:grpSpPr bwMode="auto">
            <a:xfrm>
              <a:off x="0" y="45"/>
              <a:ext cx="2032" cy="368"/>
              <a:chOff x="0" y="0"/>
              <a:chExt cx="795" cy="646"/>
            </a:xfrm>
          </p:grpSpPr>
          <p:sp>
            <p:nvSpPr>
              <p:cNvPr id="15401" name="Line 61"/>
              <p:cNvSpPr>
                <a:spLocks noChangeShapeType="1"/>
              </p:cNvSpPr>
              <p:nvPr/>
            </p:nvSpPr>
            <p:spPr bwMode="auto">
              <a:xfrm>
                <a:off x="0" y="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2" name="Line 62"/>
              <p:cNvSpPr>
                <a:spLocks noChangeShapeType="1"/>
              </p:cNvSpPr>
              <p:nvPr/>
            </p:nvSpPr>
            <p:spPr bwMode="auto">
              <a:xfrm>
                <a:off x="795" y="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403" name="Oval 63"/>
            <p:cNvSpPr>
              <a:spLocks noChangeArrowheads="1"/>
            </p:cNvSpPr>
            <p:nvPr/>
          </p:nvSpPr>
          <p:spPr bwMode="auto">
            <a:xfrm>
              <a:off x="1991" y="0"/>
              <a:ext cx="88" cy="87"/>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sz="1350"/>
            </a:p>
          </p:txBody>
        </p:sp>
      </p:grpSp>
      <p:grpSp>
        <p:nvGrpSpPr>
          <p:cNvPr id="15404" name="Group 44"/>
          <p:cNvGrpSpPr>
            <a:grpSpLocks/>
          </p:cNvGrpSpPr>
          <p:nvPr/>
        </p:nvGrpSpPr>
        <p:grpSpPr bwMode="auto">
          <a:xfrm>
            <a:off x="2146697" y="2739628"/>
            <a:ext cx="1781175" cy="1376363"/>
            <a:chOff x="0" y="0"/>
            <a:chExt cx="1496" cy="1156"/>
          </a:xfrm>
        </p:grpSpPr>
        <p:sp>
          <p:nvSpPr>
            <p:cNvPr id="15405" name="Oval 65"/>
            <p:cNvSpPr>
              <a:spLocks noChangeArrowheads="1"/>
            </p:cNvSpPr>
            <p:nvPr/>
          </p:nvSpPr>
          <p:spPr bwMode="auto">
            <a:xfrm>
              <a:off x="1408" y="0"/>
              <a:ext cx="88" cy="87"/>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sz="1350"/>
            </a:p>
          </p:txBody>
        </p:sp>
        <p:grpSp>
          <p:nvGrpSpPr>
            <p:cNvPr id="15406" name="Group 46"/>
            <p:cNvGrpSpPr>
              <a:grpSpLocks/>
            </p:cNvGrpSpPr>
            <p:nvPr/>
          </p:nvGrpSpPr>
          <p:grpSpPr bwMode="auto">
            <a:xfrm>
              <a:off x="0" y="42"/>
              <a:ext cx="1452" cy="1114"/>
              <a:chOff x="0" y="0"/>
              <a:chExt cx="795" cy="646"/>
            </a:xfrm>
          </p:grpSpPr>
          <p:sp>
            <p:nvSpPr>
              <p:cNvPr id="15407" name="Line 67"/>
              <p:cNvSpPr>
                <a:spLocks noChangeShapeType="1"/>
              </p:cNvSpPr>
              <p:nvPr/>
            </p:nvSpPr>
            <p:spPr bwMode="auto">
              <a:xfrm>
                <a:off x="0" y="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8" name="Line 68"/>
              <p:cNvSpPr>
                <a:spLocks noChangeShapeType="1"/>
              </p:cNvSpPr>
              <p:nvPr/>
            </p:nvSpPr>
            <p:spPr bwMode="auto">
              <a:xfrm>
                <a:off x="795" y="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5409" name="Group 49"/>
          <p:cNvGrpSpPr>
            <a:grpSpLocks/>
          </p:cNvGrpSpPr>
          <p:nvPr/>
        </p:nvGrpSpPr>
        <p:grpSpPr bwMode="auto">
          <a:xfrm>
            <a:off x="2143125" y="2297906"/>
            <a:ext cx="1438275" cy="1815704"/>
            <a:chOff x="0" y="0"/>
            <a:chExt cx="1208" cy="1525"/>
          </a:xfrm>
        </p:grpSpPr>
        <p:sp>
          <p:nvSpPr>
            <p:cNvPr id="15410" name="Oval 70"/>
            <p:cNvSpPr>
              <a:spLocks noChangeArrowheads="1"/>
            </p:cNvSpPr>
            <p:nvPr/>
          </p:nvSpPr>
          <p:spPr bwMode="auto">
            <a:xfrm>
              <a:off x="1120" y="0"/>
              <a:ext cx="88" cy="87"/>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sz="1350"/>
            </a:p>
          </p:txBody>
        </p:sp>
        <p:grpSp>
          <p:nvGrpSpPr>
            <p:cNvPr id="15411" name="Group 51"/>
            <p:cNvGrpSpPr>
              <a:grpSpLocks/>
            </p:cNvGrpSpPr>
            <p:nvPr/>
          </p:nvGrpSpPr>
          <p:grpSpPr bwMode="auto">
            <a:xfrm>
              <a:off x="0" y="41"/>
              <a:ext cx="1172" cy="1484"/>
              <a:chOff x="0" y="0"/>
              <a:chExt cx="795" cy="646"/>
            </a:xfrm>
          </p:grpSpPr>
          <p:sp>
            <p:nvSpPr>
              <p:cNvPr id="15412" name="Line 72"/>
              <p:cNvSpPr>
                <a:spLocks noChangeShapeType="1"/>
              </p:cNvSpPr>
              <p:nvPr/>
            </p:nvSpPr>
            <p:spPr bwMode="auto">
              <a:xfrm>
                <a:off x="0" y="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13" name="Line 73"/>
              <p:cNvSpPr>
                <a:spLocks noChangeShapeType="1"/>
              </p:cNvSpPr>
              <p:nvPr/>
            </p:nvSpPr>
            <p:spPr bwMode="auto">
              <a:xfrm>
                <a:off x="795" y="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5414" name="Group 54"/>
          <p:cNvGrpSpPr>
            <a:grpSpLocks/>
          </p:cNvGrpSpPr>
          <p:nvPr/>
        </p:nvGrpSpPr>
        <p:grpSpPr bwMode="auto">
          <a:xfrm>
            <a:off x="2145507" y="1850232"/>
            <a:ext cx="1089422" cy="2270522"/>
            <a:chOff x="0" y="0"/>
            <a:chExt cx="915" cy="1907"/>
          </a:xfrm>
        </p:grpSpPr>
        <p:sp>
          <p:nvSpPr>
            <p:cNvPr id="15415" name="Oval 75"/>
            <p:cNvSpPr>
              <a:spLocks noChangeArrowheads="1"/>
            </p:cNvSpPr>
            <p:nvPr/>
          </p:nvSpPr>
          <p:spPr bwMode="auto">
            <a:xfrm>
              <a:off x="827" y="0"/>
              <a:ext cx="88" cy="87"/>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sz="1350"/>
            </a:p>
          </p:txBody>
        </p:sp>
        <p:grpSp>
          <p:nvGrpSpPr>
            <p:cNvPr id="15416" name="Group 56"/>
            <p:cNvGrpSpPr>
              <a:grpSpLocks/>
            </p:cNvGrpSpPr>
            <p:nvPr/>
          </p:nvGrpSpPr>
          <p:grpSpPr bwMode="auto">
            <a:xfrm>
              <a:off x="0" y="36"/>
              <a:ext cx="873" cy="1871"/>
              <a:chOff x="0" y="0"/>
              <a:chExt cx="795" cy="646"/>
            </a:xfrm>
          </p:grpSpPr>
          <p:sp>
            <p:nvSpPr>
              <p:cNvPr id="15417" name="Line 77"/>
              <p:cNvSpPr>
                <a:spLocks noChangeShapeType="1"/>
              </p:cNvSpPr>
              <p:nvPr/>
            </p:nvSpPr>
            <p:spPr bwMode="auto">
              <a:xfrm>
                <a:off x="0" y="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18" name="Line 78"/>
              <p:cNvSpPr>
                <a:spLocks noChangeShapeType="1"/>
              </p:cNvSpPr>
              <p:nvPr/>
            </p:nvSpPr>
            <p:spPr bwMode="auto">
              <a:xfrm>
                <a:off x="795" y="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5419" name="Group 59"/>
          <p:cNvGrpSpPr>
            <a:grpSpLocks/>
          </p:cNvGrpSpPr>
          <p:nvPr/>
        </p:nvGrpSpPr>
        <p:grpSpPr bwMode="auto">
          <a:xfrm>
            <a:off x="2143125" y="1407319"/>
            <a:ext cx="738188" cy="2714625"/>
            <a:chOff x="0" y="0"/>
            <a:chExt cx="620" cy="2280"/>
          </a:xfrm>
        </p:grpSpPr>
        <p:sp>
          <p:nvSpPr>
            <p:cNvPr id="15420" name="Oval 80"/>
            <p:cNvSpPr>
              <a:spLocks noChangeArrowheads="1"/>
            </p:cNvSpPr>
            <p:nvPr/>
          </p:nvSpPr>
          <p:spPr bwMode="auto">
            <a:xfrm>
              <a:off x="532" y="0"/>
              <a:ext cx="88" cy="87"/>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sz="1350"/>
            </a:p>
          </p:txBody>
        </p:sp>
        <p:grpSp>
          <p:nvGrpSpPr>
            <p:cNvPr id="15421" name="Group 61"/>
            <p:cNvGrpSpPr>
              <a:grpSpLocks/>
            </p:cNvGrpSpPr>
            <p:nvPr/>
          </p:nvGrpSpPr>
          <p:grpSpPr bwMode="auto">
            <a:xfrm>
              <a:off x="0" y="39"/>
              <a:ext cx="579" cy="2241"/>
              <a:chOff x="0" y="0"/>
              <a:chExt cx="795" cy="646"/>
            </a:xfrm>
          </p:grpSpPr>
          <p:sp>
            <p:nvSpPr>
              <p:cNvPr id="15422" name="Line 82"/>
              <p:cNvSpPr>
                <a:spLocks noChangeShapeType="1"/>
              </p:cNvSpPr>
              <p:nvPr/>
            </p:nvSpPr>
            <p:spPr bwMode="auto">
              <a:xfrm>
                <a:off x="0" y="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23" name="Line 83"/>
              <p:cNvSpPr>
                <a:spLocks noChangeShapeType="1"/>
              </p:cNvSpPr>
              <p:nvPr/>
            </p:nvSpPr>
            <p:spPr bwMode="auto">
              <a:xfrm>
                <a:off x="795" y="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5424" name="Line 84"/>
          <p:cNvSpPr>
            <a:spLocks noChangeShapeType="1"/>
          </p:cNvSpPr>
          <p:nvPr/>
        </p:nvSpPr>
        <p:spPr bwMode="auto">
          <a:xfrm>
            <a:off x="5376862" y="1753791"/>
            <a:ext cx="414338" cy="0"/>
          </a:xfrm>
          <a:prstGeom prst="line">
            <a:avLst/>
          </a:prstGeom>
          <a:noFill/>
          <a:ln w="76200">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5425" name="Line 85"/>
          <p:cNvSpPr>
            <a:spLocks noChangeShapeType="1"/>
          </p:cNvSpPr>
          <p:nvPr/>
        </p:nvSpPr>
        <p:spPr bwMode="auto">
          <a:xfrm>
            <a:off x="5370910" y="2107406"/>
            <a:ext cx="414338" cy="0"/>
          </a:xfrm>
          <a:prstGeom prst="line">
            <a:avLst/>
          </a:prstGeom>
          <a:noFill/>
          <a:ln w="76200">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5426" name="Line 86"/>
          <p:cNvSpPr>
            <a:spLocks noChangeShapeType="1"/>
          </p:cNvSpPr>
          <p:nvPr/>
        </p:nvSpPr>
        <p:spPr bwMode="auto">
          <a:xfrm>
            <a:off x="5378053" y="2459831"/>
            <a:ext cx="414338" cy="0"/>
          </a:xfrm>
          <a:prstGeom prst="line">
            <a:avLst/>
          </a:prstGeom>
          <a:noFill/>
          <a:ln w="76200">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5427" name="Line 87"/>
          <p:cNvSpPr>
            <a:spLocks noChangeShapeType="1"/>
          </p:cNvSpPr>
          <p:nvPr/>
        </p:nvSpPr>
        <p:spPr bwMode="auto">
          <a:xfrm>
            <a:off x="5370910" y="2814638"/>
            <a:ext cx="414338" cy="0"/>
          </a:xfrm>
          <a:prstGeom prst="line">
            <a:avLst/>
          </a:prstGeom>
          <a:noFill/>
          <a:ln w="76200">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5428" name="Line 88"/>
          <p:cNvSpPr>
            <a:spLocks noChangeShapeType="1"/>
          </p:cNvSpPr>
          <p:nvPr/>
        </p:nvSpPr>
        <p:spPr bwMode="auto">
          <a:xfrm>
            <a:off x="5376862" y="3178969"/>
            <a:ext cx="414338" cy="0"/>
          </a:xfrm>
          <a:prstGeom prst="line">
            <a:avLst/>
          </a:prstGeom>
          <a:noFill/>
          <a:ln w="76200">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5429" name="Line 89"/>
          <p:cNvSpPr>
            <a:spLocks noChangeShapeType="1"/>
          </p:cNvSpPr>
          <p:nvPr/>
        </p:nvSpPr>
        <p:spPr bwMode="auto">
          <a:xfrm>
            <a:off x="5372100" y="3532585"/>
            <a:ext cx="414338" cy="0"/>
          </a:xfrm>
          <a:prstGeom prst="line">
            <a:avLst/>
          </a:prstGeom>
          <a:noFill/>
          <a:ln w="76200">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5430" name="Line 90"/>
          <p:cNvSpPr>
            <a:spLocks noChangeShapeType="1"/>
          </p:cNvSpPr>
          <p:nvPr/>
        </p:nvSpPr>
        <p:spPr bwMode="auto">
          <a:xfrm>
            <a:off x="5364956" y="3886200"/>
            <a:ext cx="414338" cy="0"/>
          </a:xfrm>
          <a:prstGeom prst="line">
            <a:avLst/>
          </a:prstGeom>
          <a:noFill/>
          <a:ln w="76200">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5431" name="FlagCount" hidden="1">
            <a:hlinkClick r:id="rId3" action="ppaction://hlinkfile"/>
          </p:cNvPr>
          <p:cNvSpPr>
            <a:spLocks noChangeArrowheads="1"/>
          </p:cNvSpPr>
          <p:nvPr/>
        </p:nvSpPr>
        <p:spPr bwMode="auto">
          <a:xfrm>
            <a:off x="7334250" y="190500"/>
            <a:ext cx="285750" cy="238125"/>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r>
              <a:rPr lang="en-US" altLang="zh-CN" sz="1050" b="1">
                <a:latin typeface="Tahoma" panose="020B0604030504040204" pitchFamily="34" charset="0"/>
              </a:rPr>
              <a:t>0</a:t>
            </a:r>
          </a:p>
        </p:txBody>
      </p:sp>
    </p:spTree>
    <p:extLst>
      <p:ext uri="{BB962C8B-B14F-4D97-AF65-F5344CB8AC3E}">
        <p14:creationId xmlns:p14="http://schemas.microsoft.com/office/powerpoint/2010/main" val="393278254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strips(downRight)">
                                      <p:cBhvr>
                                        <p:cTn id="7" dur="1000"/>
                                        <p:tgtEl>
                                          <p:spTgt spid="153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367"/>
                                        </p:tgtEl>
                                        <p:attrNameLst>
                                          <p:attrName>style.visibility</p:attrName>
                                        </p:attrNameLst>
                                      </p:cBhvr>
                                      <p:to>
                                        <p:strVal val="visible"/>
                                      </p:to>
                                    </p:set>
                                    <p:animEffect transition="in" filter="dissolve">
                                      <p:cBhvr>
                                        <p:cTn id="12" dur="500"/>
                                        <p:tgtEl>
                                          <p:spTgt spid="15367"/>
                                        </p:tgtEl>
                                      </p:cBhvr>
                                    </p:animEffect>
                                  </p:childTnLst>
                                </p:cTn>
                              </p:par>
                              <p:par>
                                <p:cTn id="13" presetID="9" presetClass="entr" presetSubtype="0" fill="hold" nodeType="withEffect">
                                  <p:stCondLst>
                                    <p:cond delay="0"/>
                                  </p:stCondLst>
                                  <p:childTnLst>
                                    <p:set>
                                      <p:cBhvr>
                                        <p:cTn id="14" dur="1" fill="hold">
                                          <p:stCondLst>
                                            <p:cond delay="0"/>
                                          </p:stCondLst>
                                        </p:cTn>
                                        <p:tgtEl>
                                          <p:spTgt spid="15424"/>
                                        </p:tgtEl>
                                        <p:attrNameLst>
                                          <p:attrName>style.visibility</p:attrName>
                                        </p:attrNameLst>
                                      </p:cBhvr>
                                      <p:to>
                                        <p:strVal val="visible"/>
                                      </p:to>
                                    </p:set>
                                    <p:animEffect transition="in" filter="dissolve">
                                      <p:cBhvr>
                                        <p:cTn id="15" dur="500"/>
                                        <p:tgtEl>
                                          <p:spTgt spid="15424"/>
                                        </p:tgtEl>
                                      </p:cBhvr>
                                    </p:animEffect>
                                  </p:childTnLst>
                                  <p:subTnLst>
                                    <p:animClr clrSpc="rgb" dir="cw">
                                      <p:cBhvr override="childStyle">
                                        <p:cTn dur="1" fill="hold" display="0" masterRel="nextClick" afterEffect="1"/>
                                        <p:tgtEl>
                                          <p:spTgt spid="15424"/>
                                        </p:tgtEl>
                                        <p:attrNameLst>
                                          <p:attrName>ppt_c</p:attrName>
                                        </p:attrNameLst>
                                      </p:cBhvr>
                                      <p:to>
                                        <a:schemeClr val="bg1"/>
                                      </p:to>
                                    </p:animClr>
                                  </p:sub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3" fill="hold" nodeType="clickEffect">
                                  <p:stCondLst>
                                    <p:cond delay="0"/>
                                  </p:stCondLst>
                                  <p:childTnLst>
                                    <p:set>
                                      <p:cBhvr>
                                        <p:cTn id="19" dur="1" fill="hold">
                                          <p:stCondLst>
                                            <p:cond delay="0"/>
                                          </p:stCondLst>
                                        </p:cTn>
                                        <p:tgtEl>
                                          <p:spTgt spid="15399"/>
                                        </p:tgtEl>
                                        <p:attrNameLst>
                                          <p:attrName>style.visibility</p:attrName>
                                        </p:attrNameLst>
                                      </p:cBhvr>
                                      <p:to>
                                        <p:strVal val="visible"/>
                                      </p:to>
                                    </p:set>
                                    <p:animEffect transition="in" filter="strips(upRight)">
                                      <p:cBhvr>
                                        <p:cTn id="20" dur="1000"/>
                                        <p:tgtEl>
                                          <p:spTgt spid="15399"/>
                                        </p:tgtEl>
                                      </p:cBhvr>
                                    </p:animEffect>
                                  </p:childTnLst>
                                </p:cTn>
                              </p:par>
                              <p:par>
                                <p:cTn id="21" presetID="9" presetClass="entr" presetSubtype="0" fill="hold" nodeType="withEffect">
                                  <p:stCondLst>
                                    <p:cond delay="0"/>
                                  </p:stCondLst>
                                  <p:childTnLst>
                                    <p:set>
                                      <p:cBhvr>
                                        <p:cTn id="22" dur="1" fill="hold">
                                          <p:stCondLst>
                                            <p:cond delay="0"/>
                                          </p:stCondLst>
                                        </p:cTn>
                                        <p:tgtEl>
                                          <p:spTgt spid="15425"/>
                                        </p:tgtEl>
                                        <p:attrNameLst>
                                          <p:attrName>style.visibility</p:attrName>
                                        </p:attrNameLst>
                                      </p:cBhvr>
                                      <p:to>
                                        <p:strVal val="visible"/>
                                      </p:to>
                                    </p:set>
                                    <p:animEffect transition="in" filter="dissolve">
                                      <p:cBhvr>
                                        <p:cTn id="23" dur="500"/>
                                        <p:tgtEl>
                                          <p:spTgt spid="15425"/>
                                        </p:tgtEl>
                                      </p:cBhvr>
                                    </p:animEffect>
                                  </p:childTnLst>
                                  <p:subTnLst>
                                    <p:animClr clrSpc="rgb" dir="cw">
                                      <p:cBhvr override="childStyle">
                                        <p:cTn dur="1" fill="hold" display="0" masterRel="nextClick" afterEffect="1"/>
                                        <p:tgtEl>
                                          <p:spTgt spid="15425"/>
                                        </p:tgtEl>
                                        <p:attrNameLst>
                                          <p:attrName>ppt_c</p:attrName>
                                        </p:attrNameLst>
                                      </p:cBhvr>
                                      <p:to>
                                        <a:schemeClr val="bg1"/>
                                      </p:to>
                                    </p:animClr>
                                  </p:sub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3" fill="hold" nodeType="clickEffect">
                                  <p:stCondLst>
                                    <p:cond delay="0"/>
                                  </p:stCondLst>
                                  <p:childTnLst>
                                    <p:set>
                                      <p:cBhvr>
                                        <p:cTn id="27" dur="1" fill="hold">
                                          <p:stCondLst>
                                            <p:cond delay="0"/>
                                          </p:stCondLst>
                                        </p:cTn>
                                        <p:tgtEl>
                                          <p:spTgt spid="15394"/>
                                        </p:tgtEl>
                                        <p:attrNameLst>
                                          <p:attrName>style.visibility</p:attrName>
                                        </p:attrNameLst>
                                      </p:cBhvr>
                                      <p:to>
                                        <p:strVal val="visible"/>
                                      </p:to>
                                    </p:set>
                                    <p:animEffect transition="in" filter="strips(upRight)">
                                      <p:cBhvr>
                                        <p:cTn id="28" dur="1000"/>
                                        <p:tgtEl>
                                          <p:spTgt spid="15394"/>
                                        </p:tgtEl>
                                      </p:cBhvr>
                                    </p:animEffect>
                                  </p:childTnLst>
                                </p:cTn>
                              </p:par>
                              <p:par>
                                <p:cTn id="29" presetID="9" presetClass="entr" presetSubtype="0" fill="hold" nodeType="withEffect">
                                  <p:stCondLst>
                                    <p:cond delay="0"/>
                                  </p:stCondLst>
                                  <p:childTnLst>
                                    <p:set>
                                      <p:cBhvr>
                                        <p:cTn id="30" dur="1" fill="hold">
                                          <p:stCondLst>
                                            <p:cond delay="0"/>
                                          </p:stCondLst>
                                        </p:cTn>
                                        <p:tgtEl>
                                          <p:spTgt spid="15426"/>
                                        </p:tgtEl>
                                        <p:attrNameLst>
                                          <p:attrName>style.visibility</p:attrName>
                                        </p:attrNameLst>
                                      </p:cBhvr>
                                      <p:to>
                                        <p:strVal val="visible"/>
                                      </p:to>
                                    </p:set>
                                    <p:animEffect transition="in" filter="dissolve">
                                      <p:cBhvr>
                                        <p:cTn id="31" dur="500"/>
                                        <p:tgtEl>
                                          <p:spTgt spid="15426"/>
                                        </p:tgtEl>
                                      </p:cBhvr>
                                    </p:animEffect>
                                  </p:childTnLst>
                                  <p:subTnLst>
                                    <p:animClr clrSpc="rgb" dir="cw">
                                      <p:cBhvr override="childStyle">
                                        <p:cTn dur="1" fill="hold" display="0" masterRel="nextClick" afterEffect="1"/>
                                        <p:tgtEl>
                                          <p:spTgt spid="15426"/>
                                        </p:tgtEl>
                                        <p:attrNameLst>
                                          <p:attrName>ppt_c</p:attrName>
                                        </p:attrNameLst>
                                      </p:cBhvr>
                                      <p:to>
                                        <a:schemeClr val="bg1"/>
                                      </p:to>
                                    </p:animClr>
                                  </p:sub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3" fill="hold" nodeType="clickEffect">
                                  <p:stCondLst>
                                    <p:cond delay="0"/>
                                  </p:stCondLst>
                                  <p:childTnLst>
                                    <p:set>
                                      <p:cBhvr>
                                        <p:cTn id="35" dur="1" fill="hold">
                                          <p:stCondLst>
                                            <p:cond delay="0"/>
                                          </p:stCondLst>
                                        </p:cTn>
                                        <p:tgtEl>
                                          <p:spTgt spid="15404"/>
                                        </p:tgtEl>
                                        <p:attrNameLst>
                                          <p:attrName>style.visibility</p:attrName>
                                        </p:attrNameLst>
                                      </p:cBhvr>
                                      <p:to>
                                        <p:strVal val="visible"/>
                                      </p:to>
                                    </p:set>
                                    <p:animEffect transition="in" filter="strips(upRight)">
                                      <p:cBhvr>
                                        <p:cTn id="36" dur="1000"/>
                                        <p:tgtEl>
                                          <p:spTgt spid="15404"/>
                                        </p:tgtEl>
                                      </p:cBhvr>
                                    </p:animEffect>
                                  </p:childTnLst>
                                </p:cTn>
                              </p:par>
                              <p:par>
                                <p:cTn id="37" presetID="9" presetClass="entr" presetSubtype="0" fill="hold" nodeType="withEffect">
                                  <p:stCondLst>
                                    <p:cond delay="0"/>
                                  </p:stCondLst>
                                  <p:childTnLst>
                                    <p:set>
                                      <p:cBhvr>
                                        <p:cTn id="38" dur="1" fill="hold">
                                          <p:stCondLst>
                                            <p:cond delay="0"/>
                                          </p:stCondLst>
                                        </p:cTn>
                                        <p:tgtEl>
                                          <p:spTgt spid="15427"/>
                                        </p:tgtEl>
                                        <p:attrNameLst>
                                          <p:attrName>style.visibility</p:attrName>
                                        </p:attrNameLst>
                                      </p:cBhvr>
                                      <p:to>
                                        <p:strVal val="visible"/>
                                      </p:to>
                                    </p:set>
                                    <p:animEffect transition="in" filter="dissolve">
                                      <p:cBhvr>
                                        <p:cTn id="39" dur="500"/>
                                        <p:tgtEl>
                                          <p:spTgt spid="15427"/>
                                        </p:tgtEl>
                                      </p:cBhvr>
                                    </p:animEffect>
                                  </p:childTnLst>
                                  <p:subTnLst>
                                    <p:animClr clrSpc="rgb" dir="cw">
                                      <p:cBhvr override="childStyle">
                                        <p:cTn dur="1" fill="hold" display="0" masterRel="nextClick" afterEffect="1"/>
                                        <p:tgtEl>
                                          <p:spTgt spid="15427"/>
                                        </p:tgtEl>
                                        <p:attrNameLst>
                                          <p:attrName>ppt_c</p:attrName>
                                        </p:attrNameLst>
                                      </p:cBhvr>
                                      <p:to>
                                        <a:schemeClr val="bg1"/>
                                      </p:to>
                                    </p:animClr>
                                  </p:subTnLst>
                                </p:cTn>
                              </p:par>
                            </p:childTnLst>
                          </p:cTn>
                        </p:par>
                      </p:childTnLst>
                    </p:cTn>
                  </p:par>
                  <p:par>
                    <p:cTn id="40" fill="hold" nodeType="clickPar">
                      <p:stCondLst>
                        <p:cond delay="indefinite"/>
                      </p:stCondLst>
                      <p:childTnLst>
                        <p:par>
                          <p:cTn id="41" fill="hold" nodeType="withGroup">
                            <p:stCondLst>
                              <p:cond delay="0"/>
                            </p:stCondLst>
                            <p:childTnLst>
                              <p:par>
                                <p:cTn id="42" presetID="18" presetClass="entr" presetSubtype="3" fill="hold" nodeType="clickEffect">
                                  <p:stCondLst>
                                    <p:cond delay="0"/>
                                  </p:stCondLst>
                                  <p:childTnLst>
                                    <p:set>
                                      <p:cBhvr>
                                        <p:cTn id="43" dur="1" fill="hold">
                                          <p:stCondLst>
                                            <p:cond delay="0"/>
                                          </p:stCondLst>
                                        </p:cTn>
                                        <p:tgtEl>
                                          <p:spTgt spid="15409"/>
                                        </p:tgtEl>
                                        <p:attrNameLst>
                                          <p:attrName>style.visibility</p:attrName>
                                        </p:attrNameLst>
                                      </p:cBhvr>
                                      <p:to>
                                        <p:strVal val="visible"/>
                                      </p:to>
                                    </p:set>
                                    <p:animEffect transition="in" filter="strips(upRight)">
                                      <p:cBhvr>
                                        <p:cTn id="44" dur="1000"/>
                                        <p:tgtEl>
                                          <p:spTgt spid="15409"/>
                                        </p:tgtEl>
                                      </p:cBhvr>
                                    </p:animEffect>
                                  </p:childTnLst>
                                </p:cTn>
                              </p:par>
                              <p:par>
                                <p:cTn id="45" presetID="9" presetClass="entr" presetSubtype="0" fill="hold" nodeType="withEffect">
                                  <p:stCondLst>
                                    <p:cond delay="0"/>
                                  </p:stCondLst>
                                  <p:childTnLst>
                                    <p:set>
                                      <p:cBhvr>
                                        <p:cTn id="46" dur="1" fill="hold">
                                          <p:stCondLst>
                                            <p:cond delay="0"/>
                                          </p:stCondLst>
                                        </p:cTn>
                                        <p:tgtEl>
                                          <p:spTgt spid="15428"/>
                                        </p:tgtEl>
                                        <p:attrNameLst>
                                          <p:attrName>style.visibility</p:attrName>
                                        </p:attrNameLst>
                                      </p:cBhvr>
                                      <p:to>
                                        <p:strVal val="visible"/>
                                      </p:to>
                                    </p:set>
                                    <p:animEffect transition="in" filter="dissolve">
                                      <p:cBhvr>
                                        <p:cTn id="47" dur="500"/>
                                        <p:tgtEl>
                                          <p:spTgt spid="15428"/>
                                        </p:tgtEl>
                                      </p:cBhvr>
                                    </p:animEffect>
                                  </p:childTnLst>
                                  <p:subTnLst>
                                    <p:animClr clrSpc="rgb" dir="cw">
                                      <p:cBhvr override="childStyle">
                                        <p:cTn dur="1" fill="hold" display="0" masterRel="nextClick" afterEffect="1"/>
                                        <p:tgtEl>
                                          <p:spTgt spid="15428"/>
                                        </p:tgtEl>
                                        <p:attrNameLst>
                                          <p:attrName>ppt_c</p:attrName>
                                        </p:attrNameLst>
                                      </p:cBhvr>
                                      <p:to>
                                        <a:schemeClr val="bg1"/>
                                      </p:to>
                                    </p:animClr>
                                  </p:sub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3" fill="hold" nodeType="clickEffect">
                                  <p:stCondLst>
                                    <p:cond delay="0"/>
                                  </p:stCondLst>
                                  <p:childTnLst>
                                    <p:set>
                                      <p:cBhvr>
                                        <p:cTn id="51" dur="1" fill="hold">
                                          <p:stCondLst>
                                            <p:cond delay="0"/>
                                          </p:stCondLst>
                                        </p:cTn>
                                        <p:tgtEl>
                                          <p:spTgt spid="15414"/>
                                        </p:tgtEl>
                                        <p:attrNameLst>
                                          <p:attrName>style.visibility</p:attrName>
                                        </p:attrNameLst>
                                      </p:cBhvr>
                                      <p:to>
                                        <p:strVal val="visible"/>
                                      </p:to>
                                    </p:set>
                                    <p:animEffect transition="in" filter="strips(upRight)">
                                      <p:cBhvr>
                                        <p:cTn id="52" dur="1000"/>
                                        <p:tgtEl>
                                          <p:spTgt spid="15414"/>
                                        </p:tgtEl>
                                      </p:cBhvr>
                                    </p:animEffect>
                                  </p:childTnLst>
                                </p:cTn>
                              </p:par>
                              <p:par>
                                <p:cTn id="53" presetID="9" presetClass="entr" presetSubtype="0" fill="hold" nodeType="withEffect">
                                  <p:stCondLst>
                                    <p:cond delay="0"/>
                                  </p:stCondLst>
                                  <p:childTnLst>
                                    <p:set>
                                      <p:cBhvr>
                                        <p:cTn id="54" dur="1" fill="hold">
                                          <p:stCondLst>
                                            <p:cond delay="0"/>
                                          </p:stCondLst>
                                        </p:cTn>
                                        <p:tgtEl>
                                          <p:spTgt spid="15429"/>
                                        </p:tgtEl>
                                        <p:attrNameLst>
                                          <p:attrName>style.visibility</p:attrName>
                                        </p:attrNameLst>
                                      </p:cBhvr>
                                      <p:to>
                                        <p:strVal val="visible"/>
                                      </p:to>
                                    </p:set>
                                    <p:animEffect transition="in" filter="dissolve">
                                      <p:cBhvr>
                                        <p:cTn id="55" dur="500"/>
                                        <p:tgtEl>
                                          <p:spTgt spid="15429"/>
                                        </p:tgtEl>
                                      </p:cBhvr>
                                    </p:animEffect>
                                  </p:childTnLst>
                                  <p:subTnLst>
                                    <p:animClr clrSpc="rgb" dir="cw">
                                      <p:cBhvr override="childStyle">
                                        <p:cTn dur="1" fill="hold" display="0" masterRel="nextClick" afterEffect="1"/>
                                        <p:tgtEl>
                                          <p:spTgt spid="15429"/>
                                        </p:tgtEl>
                                        <p:attrNameLst>
                                          <p:attrName>ppt_c</p:attrName>
                                        </p:attrNameLst>
                                      </p:cBhvr>
                                      <p:to>
                                        <a:schemeClr val="bg1"/>
                                      </p:to>
                                    </p:animClr>
                                  </p:subTnLst>
                                </p:cTn>
                              </p:par>
                            </p:childTnLst>
                          </p:cTn>
                        </p:par>
                      </p:childTnLst>
                    </p:cTn>
                  </p:par>
                  <p:par>
                    <p:cTn id="56" fill="hold" nodeType="clickPar">
                      <p:stCondLst>
                        <p:cond delay="indefinite"/>
                      </p:stCondLst>
                      <p:childTnLst>
                        <p:par>
                          <p:cTn id="57" fill="hold" nodeType="withGroup">
                            <p:stCondLst>
                              <p:cond delay="0"/>
                            </p:stCondLst>
                            <p:childTnLst>
                              <p:par>
                                <p:cTn id="58" presetID="18" presetClass="entr" presetSubtype="3" fill="hold" nodeType="clickEffect">
                                  <p:stCondLst>
                                    <p:cond delay="0"/>
                                  </p:stCondLst>
                                  <p:childTnLst>
                                    <p:set>
                                      <p:cBhvr>
                                        <p:cTn id="59" dur="1" fill="hold">
                                          <p:stCondLst>
                                            <p:cond delay="0"/>
                                          </p:stCondLst>
                                        </p:cTn>
                                        <p:tgtEl>
                                          <p:spTgt spid="15419"/>
                                        </p:tgtEl>
                                        <p:attrNameLst>
                                          <p:attrName>style.visibility</p:attrName>
                                        </p:attrNameLst>
                                      </p:cBhvr>
                                      <p:to>
                                        <p:strVal val="visible"/>
                                      </p:to>
                                    </p:set>
                                    <p:animEffect transition="in" filter="strips(upRight)">
                                      <p:cBhvr>
                                        <p:cTn id="60" dur="1000"/>
                                        <p:tgtEl>
                                          <p:spTgt spid="15419"/>
                                        </p:tgtEl>
                                      </p:cBhvr>
                                    </p:animEffect>
                                  </p:childTnLst>
                                </p:cTn>
                              </p:par>
                              <p:par>
                                <p:cTn id="61" presetID="9" presetClass="entr" presetSubtype="0" fill="hold" nodeType="withEffect">
                                  <p:stCondLst>
                                    <p:cond delay="0"/>
                                  </p:stCondLst>
                                  <p:childTnLst>
                                    <p:set>
                                      <p:cBhvr>
                                        <p:cTn id="62" dur="1" fill="hold">
                                          <p:stCondLst>
                                            <p:cond delay="0"/>
                                          </p:stCondLst>
                                        </p:cTn>
                                        <p:tgtEl>
                                          <p:spTgt spid="15430"/>
                                        </p:tgtEl>
                                        <p:attrNameLst>
                                          <p:attrName>style.visibility</p:attrName>
                                        </p:attrNameLst>
                                      </p:cBhvr>
                                      <p:to>
                                        <p:strVal val="visible"/>
                                      </p:to>
                                    </p:set>
                                    <p:animEffect transition="in" filter="dissolve">
                                      <p:cBhvr>
                                        <p:cTn id="63" dur="500"/>
                                        <p:tgtEl>
                                          <p:spTgt spid="15430"/>
                                        </p:tgtEl>
                                      </p:cBhvr>
                                    </p:animEffect>
                                  </p:childTnLst>
                                  <p:subTnLst>
                                    <p:animClr clrSpc="rgb" dir="cw">
                                      <p:cBhvr override="childStyle">
                                        <p:cTn dur="1" fill="hold" display="0" masterRel="nextClick" afterEffect="1"/>
                                        <p:tgtEl>
                                          <p:spTgt spid="15430"/>
                                        </p:tgtEl>
                                        <p:attrNameLst>
                                          <p:attrName>ppt_c</p:attrName>
                                        </p:attrNameLst>
                                      </p:cBhvr>
                                      <p:to>
                                        <a:schemeClr val="bg1"/>
                                      </p:to>
                                    </p:animClr>
                                  </p:subTnLst>
                                </p:cTn>
                              </p:par>
                            </p:childTnLst>
                          </p:cTn>
                        </p:par>
                      </p:childTnLst>
                    </p:cTn>
                  </p:par>
                  <p:par>
                    <p:cTn id="64" fill="hold" nodeType="clickPar">
                      <p:stCondLst>
                        <p:cond delay="indefinite"/>
                      </p:stCondLst>
                      <p:childTnLst>
                        <p:par>
                          <p:cTn id="65" fill="hold" nodeType="withGroup">
                            <p:stCondLst>
                              <p:cond delay="0"/>
                            </p:stCondLst>
                            <p:childTnLst>
                              <p:par>
                                <p:cTn id="66" presetID="18" presetClass="entr" presetSubtype="6" fill="hold" nodeType="clickEffect">
                                  <p:stCondLst>
                                    <p:cond delay="0"/>
                                  </p:stCondLst>
                                  <p:childTnLst>
                                    <p:set>
                                      <p:cBhvr>
                                        <p:cTn id="67" dur="1" fill="hold">
                                          <p:stCondLst>
                                            <p:cond delay="0"/>
                                          </p:stCondLst>
                                        </p:cTn>
                                        <p:tgtEl>
                                          <p:spTgt spid="15366"/>
                                        </p:tgtEl>
                                        <p:attrNameLst>
                                          <p:attrName>style.visibility</p:attrName>
                                        </p:attrNameLst>
                                      </p:cBhvr>
                                      <p:to>
                                        <p:strVal val="visible"/>
                                      </p:to>
                                    </p:set>
                                    <p:animEffect transition="in" filter="strips(downRight)">
                                      <p:cBhvr>
                                        <p:cTn id="68" dur="10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7" grpId="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txBox="1">
            <a:spLocks/>
          </p:cNvSpPr>
          <p:nvPr/>
        </p:nvSpPr>
        <p:spPr>
          <a:xfrm>
            <a:off x="1331730" y="1851690"/>
            <a:ext cx="6369844" cy="2670250"/>
          </a:xfr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1" indent="0" eaLnBrk="1" hangingPunct="1">
              <a:buNone/>
            </a:pPr>
            <a:r>
              <a:rPr lang="zh-CN" altLang="en-US" sz="2000" dirty="0">
                <a:ea typeface="宋体" panose="02010600030101010101" pitchFamily="2" charset="-122"/>
              </a:rPr>
              <a:t>由上可见，王雷对咖啡的需求量与咖啡的价格变化呈现反向关系，我们在经济学中将具有这种结构的关系称之为负相关。</a:t>
            </a:r>
            <a:endParaRPr lang="en-US" altLang="zh-CN" sz="2000" dirty="0">
              <a:ea typeface="宋体" panose="02010600030101010101" pitchFamily="2" charset="-122"/>
            </a:endParaRPr>
          </a:p>
        </p:txBody>
      </p:sp>
    </p:spTree>
    <p:extLst>
      <p:ext uri="{BB962C8B-B14F-4D97-AF65-F5344CB8AC3E}">
        <p14:creationId xmlns:p14="http://schemas.microsoft.com/office/powerpoint/2010/main" val="1361505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页脚占位符 1"/>
          <p:cNvSpPr>
            <a:spLocks noGrp="1"/>
          </p:cNvSpPr>
          <p:nvPr>
            <p:ph type="ftr" sz="quarter" idx="4294967295"/>
          </p:nvPr>
        </p:nvSpPr>
        <p:spPr/>
        <p:txBody>
          <a:bodyPr/>
          <a:lstStyle/>
          <a:p>
            <a:endParaRPr lang="zh-CN" altLang="zh-CN" dirty="0"/>
          </a:p>
        </p:txBody>
      </p:sp>
      <p:sp>
        <p:nvSpPr>
          <p:cNvPr id="72" name="灯片编号占位符 2"/>
          <p:cNvSpPr>
            <a:spLocks noGrp="1"/>
          </p:cNvSpPr>
          <p:nvPr>
            <p:ph type="sldNum" sz="quarter" idx="4294967295"/>
          </p:nvPr>
        </p:nvSpPr>
        <p:spPr/>
        <p:txBody>
          <a:bodyPr/>
          <a:lstStyle/>
          <a:p>
            <a:fld id="{CAA403D4-C38A-4CA7-85CA-E2AD8AF35687}" type="slidenum">
              <a:rPr lang="zh-CN" altLang="zh-CN"/>
              <a:pPr/>
              <a:t>68</a:t>
            </a:fld>
            <a:endParaRPr lang="zh-CN" altLang="zh-CN"/>
          </a:p>
        </p:txBody>
      </p:sp>
      <p:graphicFrame>
        <p:nvGraphicFramePr>
          <p:cNvPr id="41986" name="Object 2"/>
          <p:cNvGraphicFramePr>
            <a:graphicFrameLocks noChangeAspect="1"/>
          </p:cNvGraphicFramePr>
          <p:nvPr/>
        </p:nvGraphicFramePr>
        <p:xfrm>
          <a:off x="1351360" y="867967"/>
          <a:ext cx="3863578" cy="3840956"/>
        </p:xfrm>
        <a:graphic>
          <a:graphicData uri="http://schemas.openxmlformats.org/presentationml/2006/ole">
            <mc:AlternateContent xmlns:mc="http://schemas.openxmlformats.org/markup-compatibility/2006">
              <mc:Choice xmlns:v="urn:schemas-microsoft-com:vml" Requires="v">
                <p:oleObj spid="_x0000_s9261" r:id="rId3" imgW="4410000" imgH="4398840" progId="Excel.Chart.8">
                  <p:embed/>
                </p:oleObj>
              </mc:Choice>
              <mc:Fallback>
                <p:oleObj r:id="rId3" imgW="4410000" imgH="4398840" progId="Excel.Chart.8">
                  <p:embed/>
                  <p:pic>
                    <p:nvPicPr>
                      <p:cNvPr id="4198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1360" y="867967"/>
                        <a:ext cx="3863578" cy="3840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1987" name="Group 3"/>
          <p:cNvGrpSpPr>
            <a:grpSpLocks/>
          </p:cNvGrpSpPr>
          <p:nvPr/>
        </p:nvGrpSpPr>
        <p:grpSpPr bwMode="auto">
          <a:xfrm>
            <a:off x="2127648" y="3192066"/>
            <a:ext cx="867965" cy="946547"/>
            <a:chOff x="0" y="0"/>
            <a:chExt cx="729" cy="795"/>
          </a:xfrm>
        </p:grpSpPr>
        <p:grpSp>
          <p:nvGrpSpPr>
            <p:cNvPr id="41988" name="Group 4"/>
            <p:cNvGrpSpPr>
              <a:grpSpLocks/>
            </p:cNvGrpSpPr>
            <p:nvPr/>
          </p:nvGrpSpPr>
          <p:grpSpPr bwMode="auto">
            <a:xfrm>
              <a:off x="0" y="43"/>
              <a:ext cx="685" cy="752"/>
              <a:chOff x="0" y="0"/>
              <a:chExt cx="795" cy="646"/>
            </a:xfrm>
          </p:grpSpPr>
          <p:sp>
            <p:nvSpPr>
              <p:cNvPr id="41989" name="Line 5"/>
              <p:cNvSpPr>
                <a:spLocks noChangeShapeType="1"/>
              </p:cNvSpPr>
              <p:nvPr/>
            </p:nvSpPr>
            <p:spPr bwMode="auto">
              <a:xfrm>
                <a:off x="0" y="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0" name="Line 6"/>
              <p:cNvSpPr>
                <a:spLocks noChangeShapeType="1"/>
              </p:cNvSpPr>
              <p:nvPr/>
            </p:nvSpPr>
            <p:spPr bwMode="auto">
              <a:xfrm>
                <a:off x="795" y="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991" name="Oval 7"/>
            <p:cNvSpPr>
              <a:spLocks noChangeArrowheads="1"/>
            </p:cNvSpPr>
            <p:nvPr/>
          </p:nvSpPr>
          <p:spPr bwMode="auto">
            <a:xfrm>
              <a:off x="641" y="0"/>
              <a:ext cx="88" cy="87"/>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sz="1350"/>
            </a:p>
          </p:txBody>
        </p:sp>
      </p:grpSp>
      <p:grpSp>
        <p:nvGrpSpPr>
          <p:cNvPr id="41992" name="Group 8"/>
          <p:cNvGrpSpPr>
            <a:grpSpLocks/>
          </p:cNvGrpSpPr>
          <p:nvPr/>
        </p:nvGrpSpPr>
        <p:grpSpPr bwMode="auto">
          <a:xfrm>
            <a:off x="2130029" y="2753916"/>
            <a:ext cx="1266825" cy="1389459"/>
            <a:chOff x="0" y="0"/>
            <a:chExt cx="1064" cy="1167"/>
          </a:xfrm>
        </p:grpSpPr>
        <p:grpSp>
          <p:nvGrpSpPr>
            <p:cNvPr id="41993" name="Group 9"/>
            <p:cNvGrpSpPr>
              <a:grpSpLocks/>
            </p:cNvGrpSpPr>
            <p:nvPr/>
          </p:nvGrpSpPr>
          <p:grpSpPr bwMode="auto">
            <a:xfrm>
              <a:off x="0" y="42"/>
              <a:ext cx="1022" cy="1125"/>
              <a:chOff x="0" y="0"/>
              <a:chExt cx="795" cy="646"/>
            </a:xfrm>
          </p:grpSpPr>
          <p:sp>
            <p:nvSpPr>
              <p:cNvPr id="41994" name="Line 10"/>
              <p:cNvSpPr>
                <a:spLocks noChangeShapeType="1"/>
              </p:cNvSpPr>
              <p:nvPr/>
            </p:nvSpPr>
            <p:spPr bwMode="auto">
              <a:xfrm>
                <a:off x="0" y="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5" name="Line 11"/>
              <p:cNvSpPr>
                <a:spLocks noChangeShapeType="1"/>
              </p:cNvSpPr>
              <p:nvPr/>
            </p:nvSpPr>
            <p:spPr bwMode="auto">
              <a:xfrm>
                <a:off x="795" y="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996" name="Oval 12"/>
            <p:cNvSpPr>
              <a:spLocks noChangeArrowheads="1"/>
            </p:cNvSpPr>
            <p:nvPr/>
          </p:nvSpPr>
          <p:spPr bwMode="auto">
            <a:xfrm>
              <a:off x="976" y="0"/>
              <a:ext cx="88" cy="87"/>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sz="1350"/>
            </a:p>
          </p:txBody>
        </p:sp>
      </p:grpSp>
      <p:sp>
        <p:nvSpPr>
          <p:cNvPr id="41997" name="Line 13"/>
          <p:cNvSpPr>
            <a:spLocks noChangeShapeType="1"/>
          </p:cNvSpPr>
          <p:nvPr/>
        </p:nvSpPr>
        <p:spPr bwMode="auto">
          <a:xfrm flipV="1">
            <a:off x="2135981" y="1325166"/>
            <a:ext cx="2543175" cy="2800350"/>
          </a:xfrm>
          <a:prstGeom prst="line">
            <a:avLst/>
          </a:prstGeom>
          <a:noFill/>
          <a:ln w="50800">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8" name="Oval 14"/>
          <p:cNvSpPr>
            <a:spLocks noChangeArrowheads="1"/>
          </p:cNvSpPr>
          <p:nvPr/>
        </p:nvSpPr>
        <p:spPr bwMode="auto">
          <a:xfrm>
            <a:off x="2078831" y="4079082"/>
            <a:ext cx="104775" cy="103585"/>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sz="1350"/>
          </a:p>
        </p:txBody>
      </p:sp>
      <p:sp>
        <p:nvSpPr>
          <p:cNvPr id="41999" name="Rectangle 15"/>
          <p:cNvSpPr>
            <a:spLocks noGrp="1" noChangeArrowheads="1"/>
          </p:cNvSpPr>
          <p:nvPr>
            <p:ph type="title" idx="4294967295"/>
          </p:nvPr>
        </p:nvSpPr>
        <p:spPr>
          <a:xfrm>
            <a:off x="1539648" y="39120"/>
            <a:ext cx="6097190" cy="508397"/>
          </a:xfrm>
        </p:spPr>
        <p:txBody>
          <a:bodyPr/>
          <a:lstStyle/>
          <a:p>
            <a:r>
              <a:rPr lang="zh-CN" altLang="en-US" sz="2400" dirty="0">
                <a:ea typeface="宋体" panose="02010600030101010101" pitchFamily="2" charset="-122"/>
              </a:rPr>
              <a:t>咖啡店的供给表与供给曲线</a:t>
            </a:r>
          </a:p>
        </p:txBody>
      </p:sp>
      <p:graphicFrame>
        <p:nvGraphicFramePr>
          <p:cNvPr id="42000" name="Group 16"/>
          <p:cNvGraphicFramePr>
            <a:graphicFrameLocks noGrp="1"/>
          </p:cNvGraphicFramePr>
          <p:nvPr/>
        </p:nvGraphicFramePr>
        <p:xfrm>
          <a:off x="5679282" y="666750"/>
          <a:ext cx="1988344" cy="3717036"/>
        </p:xfrm>
        <a:graphic>
          <a:graphicData uri="http://schemas.openxmlformats.org/drawingml/2006/table">
            <a:tbl>
              <a:tblPr/>
              <a:tblGrid>
                <a:gridCol w="813197">
                  <a:extLst>
                    <a:ext uri="{9D8B030D-6E8A-4147-A177-3AD203B41FA5}">
                      <a16:colId xmlns:a16="http://schemas.microsoft.com/office/drawing/2014/main" val="2263515950"/>
                    </a:ext>
                  </a:extLst>
                </a:gridCol>
                <a:gridCol w="1175147">
                  <a:extLst>
                    <a:ext uri="{9D8B030D-6E8A-4147-A177-3AD203B41FA5}">
                      <a16:colId xmlns:a16="http://schemas.microsoft.com/office/drawing/2014/main" val="626193078"/>
                    </a:ext>
                  </a:extLst>
                </a:gridCol>
              </a:tblGrid>
              <a:tr h="1220724">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拿铁咖啡的价格</a:t>
                      </a:r>
                    </a:p>
                  </a:txBody>
                  <a:tcPr marL="68580" marR="68580" marT="34290" marB="34290" anchor="ctr" anchorCtr="1"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拿铁咖啡的供应数量</a:t>
                      </a:r>
                    </a:p>
                  </a:txBody>
                  <a:tcPr marL="68580" marR="68580" marT="34290" marB="34290" anchor="ctr" anchorCtr="1"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728221551"/>
                  </a:ext>
                </a:extLst>
              </a:tr>
              <a:tr h="356616">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$0.00</a:t>
                      </a:r>
                    </a:p>
                  </a:txBody>
                  <a:tcPr marL="68580" marR="68580" marT="34290" marB="3429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68580" marR="68580" marT="34290" marB="3429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3477386520"/>
                  </a:ext>
                </a:extLst>
              </a:tr>
              <a:tr h="356616">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1.00</a:t>
                      </a:r>
                    </a:p>
                  </a:txBody>
                  <a:tcPr marL="68580" marR="68580" marT="34290" marB="3429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marL="68580" marR="68580" marT="34290" marB="3429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3793118714"/>
                  </a:ext>
                </a:extLst>
              </a:tr>
              <a:tr h="356616">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2.00</a:t>
                      </a:r>
                    </a:p>
                  </a:txBody>
                  <a:tcPr marL="68580" marR="68580" marT="34290" marB="3429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6</a:t>
                      </a:r>
                    </a:p>
                  </a:txBody>
                  <a:tcPr marL="68580" marR="68580" marT="34290" marB="3429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4144824944"/>
                  </a:ext>
                </a:extLst>
              </a:tr>
              <a:tr h="356616">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3.00</a:t>
                      </a:r>
                    </a:p>
                  </a:txBody>
                  <a:tcPr marL="68580" marR="68580" marT="34290" marB="3429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9</a:t>
                      </a:r>
                    </a:p>
                  </a:txBody>
                  <a:tcPr marL="68580" marR="68580" marT="34290" marB="3429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2307903536"/>
                  </a:ext>
                </a:extLst>
              </a:tr>
              <a:tr h="356616">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4.00</a:t>
                      </a:r>
                    </a:p>
                  </a:txBody>
                  <a:tcPr marL="68580" marR="68580" marT="34290" marB="3429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12</a:t>
                      </a:r>
                    </a:p>
                  </a:txBody>
                  <a:tcPr marL="68580" marR="68580" marT="34290" marB="3429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473576399"/>
                  </a:ext>
                </a:extLst>
              </a:tr>
              <a:tr h="356616">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5.00</a:t>
                      </a:r>
                    </a:p>
                  </a:txBody>
                  <a:tcPr marL="68580" marR="68580" marT="34290" marB="3429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15</a:t>
                      </a:r>
                    </a:p>
                  </a:txBody>
                  <a:tcPr marL="68580" marR="68580" marT="34290" marB="3429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3194526178"/>
                  </a:ext>
                </a:extLst>
              </a:tr>
              <a:tr h="356616">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6.00</a:t>
                      </a:r>
                    </a:p>
                  </a:txBody>
                  <a:tcPr marL="68580" marR="68580" marT="34290" marB="3429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CCFFCC"/>
                    </a:solidFill>
                  </a:tcPr>
                </a:tc>
                <a:tc>
                  <a:txBody>
                    <a:bodyPr/>
                    <a:lstStyle>
                      <a:lvl1pPr>
                        <a:lnSpc>
                          <a:spcPct val="105000"/>
                        </a:lnSpc>
                        <a:spcBef>
                          <a:spcPct val="45000"/>
                        </a:spcBef>
                        <a:buClr>
                          <a:srgbClr val="339966"/>
                        </a:buClr>
                        <a:buSzPct val="120000"/>
                        <a:buFont typeface="Wingdings" panose="05000000000000000000" pitchFamily="2" charset="2"/>
                        <a:defRPr sz="2400">
                          <a:solidFill>
                            <a:schemeClr val="tx1"/>
                          </a:solidFill>
                          <a:latin typeface="Arial" panose="020B0604020202020204" pitchFamily="34" charset="0"/>
                        </a:defRPr>
                      </a:lvl1pPr>
                      <a:lvl2pPr>
                        <a:spcBef>
                          <a:spcPct val="15000"/>
                        </a:spcBef>
                        <a:buClr>
                          <a:srgbClr val="996633"/>
                        </a:buClr>
                        <a:buSzPct val="120000"/>
                        <a:buFont typeface="Wingdings" panose="05000000000000000000" pitchFamily="2" charset="2"/>
                        <a:defRPr sz="2300">
                          <a:solidFill>
                            <a:schemeClr val="tx1"/>
                          </a:solidFill>
                          <a:latin typeface="Arial" panose="020B0604020202020204" pitchFamily="34" charset="0"/>
                        </a:defRPr>
                      </a:lvl2pPr>
                      <a:lvl3pPr>
                        <a:spcBef>
                          <a:spcPct val="15000"/>
                        </a:spcBef>
                        <a:buClr>
                          <a:srgbClr val="339966"/>
                        </a:buClr>
                        <a:buSzPct val="120000"/>
                        <a:buFont typeface="Wingdings" panose="05000000000000000000" pitchFamily="2" charset="2"/>
                        <a:defRPr sz="2100">
                          <a:solidFill>
                            <a:schemeClr val="tx1"/>
                          </a:solidFill>
                          <a:latin typeface="Arial" panose="020B0604020202020204" pitchFamily="34" charset="0"/>
                        </a:defRPr>
                      </a:lvl3pPr>
                      <a:lvl4pPr>
                        <a:spcBef>
                          <a:spcPct val="15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18</a:t>
                      </a:r>
                    </a:p>
                  </a:txBody>
                  <a:tcPr marL="68580" marR="68580" marT="34290" marB="3429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CCFFCC"/>
                    </a:solidFill>
                  </a:tcPr>
                </a:tc>
                <a:extLst>
                  <a:ext uri="{0D108BD9-81ED-4DB2-BD59-A6C34878D82A}">
                    <a16:rowId xmlns:a16="http://schemas.microsoft.com/office/drawing/2014/main" val="2164726132"/>
                  </a:ext>
                </a:extLst>
              </a:tr>
            </a:tbl>
          </a:graphicData>
        </a:graphic>
      </p:graphicFrame>
      <p:grpSp>
        <p:nvGrpSpPr>
          <p:cNvPr id="42025" name="Group 41"/>
          <p:cNvGrpSpPr>
            <a:grpSpLocks/>
          </p:cNvGrpSpPr>
          <p:nvPr/>
        </p:nvGrpSpPr>
        <p:grpSpPr bwMode="auto">
          <a:xfrm>
            <a:off x="2126457" y="3645694"/>
            <a:ext cx="451247" cy="491729"/>
            <a:chOff x="0" y="0"/>
            <a:chExt cx="379" cy="413"/>
          </a:xfrm>
        </p:grpSpPr>
        <p:grpSp>
          <p:nvGrpSpPr>
            <p:cNvPr id="42026" name="Group 42"/>
            <p:cNvGrpSpPr>
              <a:grpSpLocks/>
            </p:cNvGrpSpPr>
            <p:nvPr/>
          </p:nvGrpSpPr>
          <p:grpSpPr bwMode="auto">
            <a:xfrm>
              <a:off x="0" y="41"/>
              <a:ext cx="341" cy="372"/>
              <a:chOff x="0" y="0"/>
              <a:chExt cx="795" cy="646"/>
            </a:xfrm>
          </p:grpSpPr>
          <p:sp>
            <p:nvSpPr>
              <p:cNvPr id="42027" name="Line 63"/>
              <p:cNvSpPr>
                <a:spLocks noChangeShapeType="1"/>
              </p:cNvSpPr>
              <p:nvPr/>
            </p:nvSpPr>
            <p:spPr bwMode="auto">
              <a:xfrm>
                <a:off x="0" y="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8" name="Line 64"/>
              <p:cNvSpPr>
                <a:spLocks noChangeShapeType="1"/>
              </p:cNvSpPr>
              <p:nvPr/>
            </p:nvSpPr>
            <p:spPr bwMode="auto">
              <a:xfrm>
                <a:off x="795" y="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2029" name="Oval 65"/>
            <p:cNvSpPr>
              <a:spLocks noChangeArrowheads="1"/>
            </p:cNvSpPr>
            <p:nvPr/>
          </p:nvSpPr>
          <p:spPr bwMode="auto">
            <a:xfrm>
              <a:off x="291" y="0"/>
              <a:ext cx="88" cy="87"/>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sz="1350"/>
            </a:p>
          </p:txBody>
        </p:sp>
      </p:grpSp>
      <p:grpSp>
        <p:nvGrpSpPr>
          <p:cNvPr id="42030" name="Group 46"/>
          <p:cNvGrpSpPr>
            <a:grpSpLocks/>
          </p:cNvGrpSpPr>
          <p:nvPr/>
        </p:nvGrpSpPr>
        <p:grpSpPr bwMode="auto">
          <a:xfrm>
            <a:off x="2128838" y="2303860"/>
            <a:ext cx="1664494" cy="1833563"/>
            <a:chOff x="0" y="0"/>
            <a:chExt cx="1398" cy="1540"/>
          </a:xfrm>
        </p:grpSpPr>
        <p:grpSp>
          <p:nvGrpSpPr>
            <p:cNvPr id="42031" name="Group 47"/>
            <p:cNvGrpSpPr>
              <a:grpSpLocks/>
            </p:cNvGrpSpPr>
            <p:nvPr/>
          </p:nvGrpSpPr>
          <p:grpSpPr bwMode="auto">
            <a:xfrm>
              <a:off x="0" y="40"/>
              <a:ext cx="1358" cy="1500"/>
              <a:chOff x="0" y="0"/>
              <a:chExt cx="795" cy="646"/>
            </a:xfrm>
          </p:grpSpPr>
          <p:sp>
            <p:nvSpPr>
              <p:cNvPr id="42032" name="Line 68"/>
              <p:cNvSpPr>
                <a:spLocks noChangeShapeType="1"/>
              </p:cNvSpPr>
              <p:nvPr/>
            </p:nvSpPr>
            <p:spPr bwMode="auto">
              <a:xfrm>
                <a:off x="0" y="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3" name="Line 69"/>
              <p:cNvSpPr>
                <a:spLocks noChangeShapeType="1"/>
              </p:cNvSpPr>
              <p:nvPr/>
            </p:nvSpPr>
            <p:spPr bwMode="auto">
              <a:xfrm>
                <a:off x="795" y="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2034" name="Oval 70"/>
            <p:cNvSpPr>
              <a:spLocks noChangeArrowheads="1"/>
            </p:cNvSpPr>
            <p:nvPr/>
          </p:nvSpPr>
          <p:spPr bwMode="auto">
            <a:xfrm>
              <a:off x="1310" y="0"/>
              <a:ext cx="88" cy="87"/>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sz="1350"/>
            </a:p>
          </p:txBody>
        </p:sp>
      </p:grpSp>
      <p:grpSp>
        <p:nvGrpSpPr>
          <p:cNvPr id="42035" name="Group 51"/>
          <p:cNvGrpSpPr>
            <a:grpSpLocks/>
          </p:cNvGrpSpPr>
          <p:nvPr/>
        </p:nvGrpSpPr>
        <p:grpSpPr bwMode="auto">
          <a:xfrm>
            <a:off x="2130029" y="1859756"/>
            <a:ext cx="2069306" cy="2286000"/>
            <a:chOff x="0" y="0"/>
            <a:chExt cx="1738" cy="1920"/>
          </a:xfrm>
        </p:grpSpPr>
        <p:grpSp>
          <p:nvGrpSpPr>
            <p:cNvPr id="42036" name="Group 52"/>
            <p:cNvGrpSpPr>
              <a:grpSpLocks/>
            </p:cNvGrpSpPr>
            <p:nvPr/>
          </p:nvGrpSpPr>
          <p:grpSpPr bwMode="auto">
            <a:xfrm>
              <a:off x="0" y="40"/>
              <a:ext cx="1695" cy="1880"/>
              <a:chOff x="0" y="0"/>
              <a:chExt cx="795" cy="646"/>
            </a:xfrm>
          </p:grpSpPr>
          <p:sp>
            <p:nvSpPr>
              <p:cNvPr id="42037" name="Line 73"/>
              <p:cNvSpPr>
                <a:spLocks noChangeShapeType="1"/>
              </p:cNvSpPr>
              <p:nvPr/>
            </p:nvSpPr>
            <p:spPr bwMode="auto">
              <a:xfrm>
                <a:off x="0" y="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8" name="Line 74"/>
              <p:cNvSpPr>
                <a:spLocks noChangeShapeType="1"/>
              </p:cNvSpPr>
              <p:nvPr/>
            </p:nvSpPr>
            <p:spPr bwMode="auto">
              <a:xfrm>
                <a:off x="795" y="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2039" name="Oval 75"/>
            <p:cNvSpPr>
              <a:spLocks noChangeArrowheads="1"/>
            </p:cNvSpPr>
            <p:nvPr/>
          </p:nvSpPr>
          <p:spPr bwMode="auto">
            <a:xfrm>
              <a:off x="1650" y="0"/>
              <a:ext cx="88" cy="87"/>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sz="1350"/>
            </a:p>
          </p:txBody>
        </p:sp>
      </p:grpSp>
      <p:grpSp>
        <p:nvGrpSpPr>
          <p:cNvPr id="42040" name="Group 56"/>
          <p:cNvGrpSpPr>
            <a:grpSpLocks/>
          </p:cNvGrpSpPr>
          <p:nvPr/>
        </p:nvGrpSpPr>
        <p:grpSpPr bwMode="auto">
          <a:xfrm>
            <a:off x="2128838" y="1404937"/>
            <a:ext cx="2487216" cy="2730104"/>
            <a:chOff x="0" y="0"/>
            <a:chExt cx="2089" cy="2293"/>
          </a:xfrm>
        </p:grpSpPr>
        <p:grpSp>
          <p:nvGrpSpPr>
            <p:cNvPr id="42041" name="Group 57"/>
            <p:cNvGrpSpPr>
              <a:grpSpLocks/>
            </p:cNvGrpSpPr>
            <p:nvPr/>
          </p:nvGrpSpPr>
          <p:grpSpPr bwMode="auto">
            <a:xfrm>
              <a:off x="0" y="44"/>
              <a:ext cx="2043" cy="2249"/>
              <a:chOff x="0" y="0"/>
              <a:chExt cx="795" cy="646"/>
            </a:xfrm>
          </p:grpSpPr>
          <p:sp>
            <p:nvSpPr>
              <p:cNvPr id="42042" name="Line 78"/>
              <p:cNvSpPr>
                <a:spLocks noChangeShapeType="1"/>
              </p:cNvSpPr>
              <p:nvPr/>
            </p:nvSpPr>
            <p:spPr bwMode="auto">
              <a:xfrm>
                <a:off x="0" y="0"/>
                <a:ext cx="795" cy="0"/>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43" name="Line 79"/>
              <p:cNvSpPr>
                <a:spLocks noChangeShapeType="1"/>
              </p:cNvSpPr>
              <p:nvPr/>
            </p:nvSpPr>
            <p:spPr bwMode="auto">
              <a:xfrm>
                <a:off x="795" y="1"/>
                <a:ext cx="0" cy="645"/>
              </a:xfrm>
              <a:prstGeom prst="line">
                <a:avLst/>
              </a:prstGeom>
              <a:noFill/>
              <a:ln w="9525">
                <a:solidFill>
                  <a:srgbClr val="969696"/>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2044" name="Oval 80"/>
            <p:cNvSpPr>
              <a:spLocks noChangeArrowheads="1"/>
            </p:cNvSpPr>
            <p:nvPr/>
          </p:nvSpPr>
          <p:spPr bwMode="auto">
            <a:xfrm>
              <a:off x="2001" y="0"/>
              <a:ext cx="88" cy="87"/>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zh-CN" sz="1350"/>
            </a:p>
          </p:txBody>
        </p:sp>
      </p:grpSp>
      <p:sp>
        <p:nvSpPr>
          <p:cNvPr id="42045" name="Line 81"/>
          <p:cNvSpPr>
            <a:spLocks noChangeShapeType="1"/>
          </p:cNvSpPr>
          <p:nvPr/>
        </p:nvSpPr>
        <p:spPr bwMode="auto">
          <a:xfrm>
            <a:off x="5269706" y="1789510"/>
            <a:ext cx="414338" cy="0"/>
          </a:xfrm>
          <a:prstGeom prst="line">
            <a:avLst/>
          </a:prstGeom>
          <a:noFill/>
          <a:ln w="57150">
            <a:solidFill>
              <a:srgbClr val="0066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42046" name="Line 82"/>
          <p:cNvSpPr>
            <a:spLocks noChangeShapeType="1"/>
          </p:cNvSpPr>
          <p:nvPr/>
        </p:nvSpPr>
        <p:spPr bwMode="auto">
          <a:xfrm>
            <a:off x="5263753" y="2143125"/>
            <a:ext cx="414338" cy="0"/>
          </a:xfrm>
          <a:prstGeom prst="line">
            <a:avLst/>
          </a:prstGeom>
          <a:noFill/>
          <a:ln w="57150">
            <a:solidFill>
              <a:srgbClr val="0066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42047" name="Line 83"/>
          <p:cNvSpPr>
            <a:spLocks noChangeShapeType="1"/>
          </p:cNvSpPr>
          <p:nvPr/>
        </p:nvSpPr>
        <p:spPr bwMode="auto">
          <a:xfrm>
            <a:off x="5270897" y="2495550"/>
            <a:ext cx="414338" cy="0"/>
          </a:xfrm>
          <a:prstGeom prst="line">
            <a:avLst/>
          </a:prstGeom>
          <a:noFill/>
          <a:ln w="57150">
            <a:solidFill>
              <a:srgbClr val="0066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42048" name="Line 84"/>
          <p:cNvSpPr>
            <a:spLocks noChangeShapeType="1"/>
          </p:cNvSpPr>
          <p:nvPr/>
        </p:nvSpPr>
        <p:spPr bwMode="auto">
          <a:xfrm>
            <a:off x="5263753" y="2850356"/>
            <a:ext cx="414338" cy="0"/>
          </a:xfrm>
          <a:prstGeom prst="line">
            <a:avLst/>
          </a:prstGeom>
          <a:noFill/>
          <a:ln w="57150">
            <a:solidFill>
              <a:srgbClr val="0066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42049" name="Line 85"/>
          <p:cNvSpPr>
            <a:spLocks noChangeShapeType="1"/>
          </p:cNvSpPr>
          <p:nvPr/>
        </p:nvSpPr>
        <p:spPr bwMode="auto">
          <a:xfrm>
            <a:off x="5269706" y="3214688"/>
            <a:ext cx="414338" cy="0"/>
          </a:xfrm>
          <a:prstGeom prst="line">
            <a:avLst/>
          </a:prstGeom>
          <a:noFill/>
          <a:ln w="57150">
            <a:solidFill>
              <a:srgbClr val="0066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42050" name="Line 86"/>
          <p:cNvSpPr>
            <a:spLocks noChangeShapeType="1"/>
          </p:cNvSpPr>
          <p:nvPr/>
        </p:nvSpPr>
        <p:spPr bwMode="auto">
          <a:xfrm>
            <a:off x="5264944" y="3568304"/>
            <a:ext cx="414338" cy="0"/>
          </a:xfrm>
          <a:prstGeom prst="line">
            <a:avLst/>
          </a:prstGeom>
          <a:noFill/>
          <a:ln w="57150">
            <a:solidFill>
              <a:srgbClr val="0066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42051" name="Line 87"/>
          <p:cNvSpPr>
            <a:spLocks noChangeShapeType="1"/>
          </p:cNvSpPr>
          <p:nvPr/>
        </p:nvSpPr>
        <p:spPr bwMode="auto">
          <a:xfrm>
            <a:off x="5257800" y="3921919"/>
            <a:ext cx="414338" cy="0"/>
          </a:xfrm>
          <a:prstGeom prst="line">
            <a:avLst/>
          </a:prstGeom>
          <a:noFill/>
          <a:ln w="57150">
            <a:solidFill>
              <a:srgbClr val="0066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42052" name="Text Box 88"/>
          <p:cNvSpPr txBox="1">
            <a:spLocks noChangeArrowheads="1"/>
          </p:cNvSpPr>
          <p:nvPr/>
        </p:nvSpPr>
        <p:spPr bwMode="auto">
          <a:xfrm>
            <a:off x="1959769" y="976313"/>
            <a:ext cx="311944" cy="39241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1950" b="1" i="1"/>
              <a:t>P</a:t>
            </a:r>
          </a:p>
        </p:txBody>
      </p:sp>
      <p:sp>
        <p:nvSpPr>
          <p:cNvPr id="42053" name="Text Box 89"/>
          <p:cNvSpPr txBox="1">
            <a:spLocks noChangeArrowheads="1"/>
          </p:cNvSpPr>
          <p:nvPr/>
        </p:nvSpPr>
        <p:spPr bwMode="auto">
          <a:xfrm>
            <a:off x="4782742" y="4030266"/>
            <a:ext cx="325040" cy="30008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CN" sz="1950" b="1" i="1"/>
              <a:t>Q</a:t>
            </a:r>
          </a:p>
        </p:txBody>
      </p:sp>
      <p:sp>
        <p:nvSpPr>
          <p:cNvPr id="42054" name="FlagCount" hidden="1">
            <a:hlinkClick r:id="rId5" action="ppaction://hlinkfile"/>
          </p:cNvPr>
          <p:cNvSpPr>
            <a:spLocks noChangeArrowheads="1"/>
          </p:cNvSpPr>
          <p:nvPr/>
        </p:nvSpPr>
        <p:spPr bwMode="auto">
          <a:xfrm>
            <a:off x="7334250" y="190500"/>
            <a:ext cx="285750" cy="238125"/>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r>
              <a:rPr lang="en-US" altLang="zh-CN" sz="1050" b="1">
                <a:latin typeface="Tahoma" panose="020B0604030504040204" pitchFamily="34" charset="0"/>
              </a:rPr>
              <a:t>0</a:t>
            </a:r>
          </a:p>
        </p:txBody>
      </p:sp>
    </p:spTree>
    <p:extLst>
      <p:ext uri="{BB962C8B-B14F-4D97-AF65-F5344CB8AC3E}">
        <p14:creationId xmlns:p14="http://schemas.microsoft.com/office/powerpoint/2010/main" val="215563401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1998"/>
                                        </p:tgtEl>
                                        <p:attrNameLst>
                                          <p:attrName>style.visibility</p:attrName>
                                        </p:attrNameLst>
                                      </p:cBhvr>
                                      <p:to>
                                        <p:strVal val="visible"/>
                                      </p:to>
                                    </p:set>
                                    <p:animEffect transition="in" filter="dissolve">
                                      <p:cBhvr>
                                        <p:cTn id="7" dur="500"/>
                                        <p:tgtEl>
                                          <p:spTgt spid="41998"/>
                                        </p:tgtEl>
                                      </p:cBhvr>
                                    </p:animEffect>
                                  </p:childTnLst>
                                </p:cTn>
                              </p:par>
                              <p:par>
                                <p:cTn id="8" presetID="9" presetClass="entr" presetSubtype="0" fill="hold" nodeType="withEffect">
                                  <p:stCondLst>
                                    <p:cond delay="0"/>
                                  </p:stCondLst>
                                  <p:childTnLst>
                                    <p:set>
                                      <p:cBhvr>
                                        <p:cTn id="9" dur="1" fill="hold">
                                          <p:stCondLst>
                                            <p:cond delay="0"/>
                                          </p:stCondLst>
                                        </p:cTn>
                                        <p:tgtEl>
                                          <p:spTgt spid="42045"/>
                                        </p:tgtEl>
                                        <p:attrNameLst>
                                          <p:attrName>style.visibility</p:attrName>
                                        </p:attrNameLst>
                                      </p:cBhvr>
                                      <p:to>
                                        <p:strVal val="visible"/>
                                      </p:to>
                                    </p:set>
                                    <p:animEffect transition="in" filter="dissolve">
                                      <p:cBhvr>
                                        <p:cTn id="10" dur="500"/>
                                        <p:tgtEl>
                                          <p:spTgt spid="42045"/>
                                        </p:tgtEl>
                                      </p:cBhvr>
                                    </p:animEffect>
                                  </p:childTnLst>
                                  <p:subTnLst>
                                    <p:animClr clrSpc="rgb" dir="cw">
                                      <p:cBhvr override="childStyle">
                                        <p:cTn dur="1" fill="hold" display="0" masterRel="nextClick" afterEffect="1"/>
                                        <p:tgtEl>
                                          <p:spTgt spid="42045"/>
                                        </p:tgtEl>
                                        <p:attrNameLst>
                                          <p:attrName>ppt_c</p:attrName>
                                        </p:attrNameLst>
                                      </p:cBhvr>
                                      <p:to>
                                        <a:schemeClr val="bg1"/>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3" fill="hold" nodeType="clickEffect">
                                  <p:stCondLst>
                                    <p:cond delay="0"/>
                                  </p:stCondLst>
                                  <p:childTnLst>
                                    <p:set>
                                      <p:cBhvr>
                                        <p:cTn id="14" dur="1" fill="hold">
                                          <p:stCondLst>
                                            <p:cond delay="0"/>
                                          </p:stCondLst>
                                        </p:cTn>
                                        <p:tgtEl>
                                          <p:spTgt spid="42025"/>
                                        </p:tgtEl>
                                        <p:attrNameLst>
                                          <p:attrName>style.visibility</p:attrName>
                                        </p:attrNameLst>
                                      </p:cBhvr>
                                      <p:to>
                                        <p:strVal val="visible"/>
                                      </p:to>
                                    </p:set>
                                    <p:animEffect transition="in" filter="strips(upRight)">
                                      <p:cBhvr>
                                        <p:cTn id="15" dur="500"/>
                                        <p:tgtEl>
                                          <p:spTgt spid="42025"/>
                                        </p:tgtEl>
                                      </p:cBhvr>
                                    </p:animEffect>
                                  </p:childTnLst>
                                </p:cTn>
                              </p:par>
                              <p:par>
                                <p:cTn id="16" presetID="9" presetClass="entr" presetSubtype="0" fill="hold" nodeType="withEffect">
                                  <p:stCondLst>
                                    <p:cond delay="0"/>
                                  </p:stCondLst>
                                  <p:childTnLst>
                                    <p:set>
                                      <p:cBhvr>
                                        <p:cTn id="17" dur="1" fill="hold">
                                          <p:stCondLst>
                                            <p:cond delay="0"/>
                                          </p:stCondLst>
                                        </p:cTn>
                                        <p:tgtEl>
                                          <p:spTgt spid="42046"/>
                                        </p:tgtEl>
                                        <p:attrNameLst>
                                          <p:attrName>style.visibility</p:attrName>
                                        </p:attrNameLst>
                                      </p:cBhvr>
                                      <p:to>
                                        <p:strVal val="visible"/>
                                      </p:to>
                                    </p:set>
                                    <p:animEffect transition="in" filter="dissolve">
                                      <p:cBhvr>
                                        <p:cTn id="18" dur="500"/>
                                        <p:tgtEl>
                                          <p:spTgt spid="42046"/>
                                        </p:tgtEl>
                                      </p:cBhvr>
                                    </p:animEffect>
                                  </p:childTnLst>
                                  <p:subTnLst>
                                    <p:animClr clrSpc="rgb" dir="cw">
                                      <p:cBhvr override="childStyle">
                                        <p:cTn dur="1" fill="hold" display="0" masterRel="nextClick" afterEffect="1"/>
                                        <p:tgtEl>
                                          <p:spTgt spid="42046"/>
                                        </p:tgtEl>
                                        <p:attrNameLst>
                                          <p:attrName>ppt_c</p:attrName>
                                        </p:attrNameLst>
                                      </p:cBhvr>
                                      <p:to>
                                        <a:schemeClr val="bg1"/>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3" fill="hold" nodeType="clickEffect">
                                  <p:stCondLst>
                                    <p:cond delay="0"/>
                                  </p:stCondLst>
                                  <p:childTnLst>
                                    <p:set>
                                      <p:cBhvr>
                                        <p:cTn id="22" dur="1" fill="hold">
                                          <p:stCondLst>
                                            <p:cond delay="0"/>
                                          </p:stCondLst>
                                        </p:cTn>
                                        <p:tgtEl>
                                          <p:spTgt spid="41987"/>
                                        </p:tgtEl>
                                        <p:attrNameLst>
                                          <p:attrName>style.visibility</p:attrName>
                                        </p:attrNameLst>
                                      </p:cBhvr>
                                      <p:to>
                                        <p:strVal val="visible"/>
                                      </p:to>
                                    </p:set>
                                    <p:animEffect transition="in" filter="strips(upRight)">
                                      <p:cBhvr>
                                        <p:cTn id="23" dur="500"/>
                                        <p:tgtEl>
                                          <p:spTgt spid="41987"/>
                                        </p:tgtEl>
                                      </p:cBhvr>
                                    </p:animEffect>
                                  </p:childTnLst>
                                </p:cTn>
                              </p:par>
                              <p:par>
                                <p:cTn id="24" presetID="9" presetClass="entr" presetSubtype="0" fill="hold" nodeType="withEffect">
                                  <p:stCondLst>
                                    <p:cond delay="0"/>
                                  </p:stCondLst>
                                  <p:childTnLst>
                                    <p:set>
                                      <p:cBhvr>
                                        <p:cTn id="25" dur="1" fill="hold">
                                          <p:stCondLst>
                                            <p:cond delay="0"/>
                                          </p:stCondLst>
                                        </p:cTn>
                                        <p:tgtEl>
                                          <p:spTgt spid="42047"/>
                                        </p:tgtEl>
                                        <p:attrNameLst>
                                          <p:attrName>style.visibility</p:attrName>
                                        </p:attrNameLst>
                                      </p:cBhvr>
                                      <p:to>
                                        <p:strVal val="visible"/>
                                      </p:to>
                                    </p:set>
                                    <p:animEffect transition="in" filter="dissolve">
                                      <p:cBhvr>
                                        <p:cTn id="26" dur="500"/>
                                        <p:tgtEl>
                                          <p:spTgt spid="42047"/>
                                        </p:tgtEl>
                                      </p:cBhvr>
                                    </p:animEffect>
                                  </p:childTnLst>
                                  <p:subTnLst>
                                    <p:animClr clrSpc="rgb" dir="cw">
                                      <p:cBhvr override="childStyle">
                                        <p:cTn dur="1" fill="hold" display="0" masterRel="nextClick" afterEffect="1"/>
                                        <p:tgtEl>
                                          <p:spTgt spid="42047"/>
                                        </p:tgtEl>
                                        <p:attrNameLst>
                                          <p:attrName>ppt_c</p:attrName>
                                        </p:attrNameLst>
                                      </p:cBhvr>
                                      <p:to>
                                        <a:schemeClr val="bg1"/>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3" fill="hold" nodeType="clickEffect">
                                  <p:stCondLst>
                                    <p:cond delay="0"/>
                                  </p:stCondLst>
                                  <p:childTnLst>
                                    <p:set>
                                      <p:cBhvr>
                                        <p:cTn id="30" dur="1" fill="hold">
                                          <p:stCondLst>
                                            <p:cond delay="0"/>
                                          </p:stCondLst>
                                        </p:cTn>
                                        <p:tgtEl>
                                          <p:spTgt spid="41992"/>
                                        </p:tgtEl>
                                        <p:attrNameLst>
                                          <p:attrName>style.visibility</p:attrName>
                                        </p:attrNameLst>
                                      </p:cBhvr>
                                      <p:to>
                                        <p:strVal val="visible"/>
                                      </p:to>
                                    </p:set>
                                    <p:animEffect transition="in" filter="strips(upRight)">
                                      <p:cBhvr>
                                        <p:cTn id="31" dur="500"/>
                                        <p:tgtEl>
                                          <p:spTgt spid="41992"/>
                                        </p:tgtEl>
                                      </p:cBhvr>
                                    </p:animEffect>
                                  </p:childTnLst>
                                </p:cTn>
                              </p:par>
                              <p:par>
                                <p:cTn id="32" presetID="9" presetClass="entr" presetSubtype="0" fill="hold" nodeType="withEffect">
                                  <p:stCondLst>
                                    <p:cond delay="0"/>
                                  </p:stCondLst>
                                  <p:childTnLst>
                                    <p:set>
                                      <p:cBhvr>
                                        <p:cTn id="33" dur="1" fill="hold">
                                          <p:stCondLst>
                                            <p:cond delay="0"/>
                                          </p:stCondLst>
                                        </p:cTn>
                                        <p:tgtEl>
                                          <p:spTgt spid="42048"/>
                                        </p:tgtEl>
                                        <p:attrNameLst>
                                          <p:attrName>style.visibility</p:attrName>
                                        </p:attrNameLst>
                                      </p:cBhvr>
                                      <p:to>
                                        <p:strVal val="visible"/>
                                      </p:to>
                                    </p:set>
                                    <p:animEffect transition="in" filter="dissolve">
                                      <p:cBhvr>
                                        <p:cTn id="34" dur="500"/>
                                        <p:tgtEl>
                                          <p:spTgt spid="42048"/>
                                        </p:tgtEl>
                                      </p:cBhvr>
                                    </p:animEffect>
                                  </p:childTnLst>
                                  <p:subTnLst>
                                    <p:animClr clrSpc="rgb" dir="cw">
                                      <p:cBhvr override="childStyle">
                                        <p:cTn dur="1" fill="hold" display="0" masterRel="nextClick" afterEffect="1"/>
                                        <p:tgtEl>
                                          <p:spTgt spid="42048"/>
                                        </p:tgtEl>
                                        <p:attrNameLst>
                                          <p:attrName>ppt_c</p:attrName>
                                        </p:attrNameLst>
                                      </p:cBhvr>
                                      <p:to>
                                        <a:schemeClr val="bg1"/>
                                      </p:to>
                                    </p:animClr>
                                  </p:subTnLst>
                                </p:cTn>
                              </p:par>
                            </p:childTnLst>
                          </p:cTn>
                        </p:par>
                      </p:childTnLst>
                    </p:cTn>
                  </p:par>
                  <p:par>
                    <p:cTn id="35" fill="hold" nodeType="clickPar">
                      <p:stCondLst>
                        <p:cond delay="indefinite"/>
                      </p:stCondLst>
                      <p:childTnLst>
                        <p:par>
                          <p:cTn id="36" fill="hold" nodeType="withGroup">
                            <p:stCondLst>
                              <p:cond delay="0"/>
                            </p:stCondLst>
                            <p:childTnLst>
                              <p:par>
                                <p:cTn id="37" presetID="18" presetClass="entr" presetSubtype="3" fill="hold" nodeType="clickEffect">
                                  <p:stCondLst>
                                    <p:cond delay="0"/>
                                  </p:stCondLst>
                                  <p:childTnLst>
                                    <p:set>
                                      <p:cBhvr>
                                        <p:cTn id="38" dur="1" fill="hold">
                                          <p:stCondLst>
                                            <p:cond delay="0"/>
                                          </p:stCondLst>
                                        </p:cTn>
                                        <p:tgtEl>
                                          <p:spTgt spid="42030"/>
                                        </p:tgtEl>
                                        <p:attrNameLst>
                                          <p:attrName>style.visibility</p:attrName>
                                        </p:attrNameLst>
                                      </p:cBhvr>
                                      <p:to>
                                        <p:strVal val="visible"/>
                                      </p:to>
                                    </p:set>
                                    <p:animEffect transition="in" filter="strips(upRight)">
                                      <p:cBhvr>
                                        <p:cTn id="39" dur="500"/>
                                        <p:tgtEl>
                                          <p:spTgt spid="42030"/>
                                        </p:tgtEl>
                                      </p:cBhvr>
                                    </p:animEffect>
                                  </p:childTnLst>
                                </p:cTn>
                              </p:par>
                              <p:par>
                                <p:cTn id="40" presetID="9" presetClass="entr" presetSubtype="0" fill="hold" nodeType="withEffect">
                                  <p:stCondLst>
                                    <p:cond delay="0"/>
                                  </p:stCondLst>
                                  <p:childTnLst>
                                    <p:set>
                                      <p:cBhvr>
                                        <p:cTn id="41" dur="1" fill="hold">
                                          <p:stCondLst>
                                            <p:cond delay="0"/>
                                          </p:stCondLst>
                                        </p:cTn>
                                        <p:tgtEl>
                                          <p:spTgt spid="42049"/>
                                        </p:tgtEl>
                                        <p:attrNameLst>
                                          <p:attrName>style.visibility</p:attrName>
                                        </p:attrNameLst>
                                      </p:cBhvr>
                                      <p:to>
                                        <p:strVal val="visible"/>
                                      </p:to>
                                    </p:set>
                                    <p:animEffect transition="in" filter="dissolve">
                                      <p:cBhvr>
                                        <p:cTn id="42" dur="500"/>
                                        <p:tgtEl>
                                          <p:spTgt spid="42049"/>
                                        </p:tgtEl>
                                      </p:cBhvr>
                                    </p:animEffect>
                                  </p:childTnLst>
                                  <p:subTnLst>
                                    <p:animClr clrSpc="rgb" dir="cw">
                                      <p:cBhvr override="childStyle">
                                        <p:cTn dur="1" fill="hold" display="0" masterRel="nextClick" afterEffect="1"/>
                                        <p:tgtEl>
                                          <p:spTgt spid="42049"/>
                                        </p:tgtEl>
                                        <p:attrNameLst>
                                          <p:attrName>ppt_c</p:attrName>
                                        </p:attrNameLst>
                                      </p:cBhvr>
                                      <p:to>
                                        <a:schemeClr val="bg1"/>
                                      </p:to>
                                    </p:animClr>
                                  </p:sub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3" fill="hold" nodeType="clickEffect">
                                  <p:stCondLst>
                                    <p:cond delay="0"/>
                                  </p:stCondLst>
                                  <p:childTnLst>
                                    <p:set>
                                      <p:cBhvr>
                                        <p:cTn id="46" dur="1" fill="hold">
                                          <p:stCondLst>
                                            <p:cond delay="0"/>
                                          </p:stCondLst>
                                        </p:cTn>
                                        <p:tgtEl>
                                          <p:spTgt spid="42035"/>
                                        </p:tgtEl>
                                        <p:attrNameLst>
                                          <p:attrName>style.visibility</p:attrName>
                                        </p:attrNameLst>
                                      </p:cBhvr>
                                      <p:to>
                                        <p:strVal val="visible"/>
                                      </p:to>
                                    </p:set>
                                    <p:animEffect transition="in" filter="strips(upRight)">
                                      <p:cBhvr>
                                        <p:cTn id="47" dur="500"/>
                                        <p:tgtEl>
                                          <p:spTgt spid="42035"/>
                                        </p:tgtEl>
                                      </p:cBhvr>
                                    </p:animEffect>
                                  </p:childTnLst>
                                </p:cTn>
                              </p:par>
                              <p:par>
                                <p:cTn id="48" presetID="9" presetClass="entr" presetSubtype="0" fill="hold" nodeType="withEffect">
                                  <p:stCondLst>
                                    <p:cond delay="0"/>
                                  </p:stCondLst>
                                  <p:childTnLst>
                                    <p:set>
                                      <p:cBhvr>
                                        <p:cTn id="49" dur="1" fill="hold">
                                          <p:stCondLst>
                                            <p:cond delay="0"/>
                                          </p:stCondLst>
                                        </p:cTn>
                                        <p:tgtEl>
                                          <p:spTgt spid="42050"/>
                                        </p:tgtEl>
                                        <p:attrNameLst>
                                          <p:attrName>style.visibility</p:attrName>
                                        </p:attrNameLst>
                                      </p:cBhvr>
                                      <p:to>
                                        <p:strVal val="visible"/>
                                      </p:to>
                                    </p:set>
                                    <p:animEffect transition="in" filter="dissolve">
                                      <p:cBhvr>
                                        <p:cTn id="50" dur="500"/>
                                        <p:tgtEl>
                                          <p:spTgt spid="42050"/>
                                        </p:tgtEl>
                                      </p:cBhvr>
                                    </p:animEffect>
                                  </p:childTnLst>
                                  <p:subTnLst>
                                    <p:animClr clrSpc="rgb" dir="cw">
                                      <p:cBhvr override="childStyle">
                                        <p:cTn dur="1" fill="hold" display="0" masterRel="nextClick" afterEffect="1"/>
                                        <p:tgtEl>
                                          <p:spTgt spid="42050"/>
                                        </p:tgtEl>
                                        <p:attrNameLst>
                                          <p:attrName>ppt_c</p:attrName>
                                        </p:attrNameLst>
                                      </p:cBhvr>
                                      <p:to>
                                        <a:schemeClr val="bg1"/>
                                      </p:to>
                                    </p:animClr>
                                  </p:subTnLst>
                                </p:cTn>
                              </p:par>
                            </p:childTnLst>
                          </p:cTn>
                        </p:par>
                      </p:childTnLst>
                    </p:cTn>
                  </p:par>
                  <p:par>
                    <p:cTn id="51" fill="hold" nodeType="clickPar">
                      <p:stCondLst>
                        <p:cond delay="indefinite"/>
                      </p:stCondLst>
                      <p:childTnLst>
                        <p:par>
                          <p:cTn id="52" fill="hold" nodeType="withGroup">
                            <p:stCondLst>
                              <p:cond delay="0"/>
                            </p:stCondLst>
                            <p:childTnLst>
                              <p:par>
                                <p:cTn id="53" presetID="18" presetClass="entr" presetSubtype="3" fill="hold" nodeType="clickEffect">
                                  <p:stCondLst>
                                    <p:cond delay="0"/>
                                  </p:stCondLst>
                                  <p:childTnLst>
                                    <p:set>
                                      <p:cBhvr>
                                        <p:cTn id="54" dur="1" fill="hold">
                                          <p:stCondLst>
                                            <p:cond delay="0"/>
                                          </p:stCondLst>
                                        </p:cTn>
                                        <p:tgtEl>
                                          <p:spTgt spid="42040"/>
                                        </p:tgtEl>
                                        <p:attrNameLst>
                                          <p:attrName>style.visibility</p:attrName>
                                        </p:attrNameLst>
                                      </p:cBhvr>
                                      <p:to>
                                        <p:strVal val="visible"/>
                                      </p:to>
                                    </p:set>
                                    <p:animEffect transition="in" filter="strips(upRight)">
                                      <p:cBhvr>
                                        <p:cTn id="55" dur="500"/>
                                        <p:tgtEl>
                                          <p:spTgt spid="42040"/>
                                        </p:tgtEl>
                                      </p:cBhvr>
                                    </p:animEffect>
                                  </p:childTnLst>
                                </p:cTn>
                              </p:par>
                              <p:par>
                                <p:cTn id="56" presetID="9" presetClass="entr" presetSubtype="0" fill="hold" nodeType="withEffect">
                                  <p:stCondLst>
                                    <p:cond delay="0"/>
                                  </p:stCondLst>
                                  <p:childTnLst>
                                    <p:set>
                                      <p:cBhvr>
                                        <p:cTn id="57" dur="1" fill="hold">
                                          <p:stCondLst>
                                            <p:cond delay="0"/>
                                          </p:stCondLst>
                                        </p:cTn>
                                        <p:tgtEl>
                                          <p:spTgt spid="42051"/>
                                        </p:tgtEl>
                                        <p:attrNameLst>
                                          <p:attrName>style.visibility</p:attrName>
                                        </p:attrNameLst>
                                      </p:cBhvr>
                                      <p:to>
                                        <p:strVal val="visible"/>
                                      </p:to>
                                    </p:set>
                                    <p:animEffect transition="in" filter="dissolve">
                                      <p:cBhvr>
                                        <p:cTn id="58" dur="500"/>
                                        <p:tgtEl>
                                          <p:spTgt spid="42051"/>
                                        </p:tgtEl>
                                      </p:cBhvr>
                                    </p:animEffect>
                                  </p:childTnLst>
                                  <p:subTnLst>
                                    <p:animClr clrSpc="rgb" dir="cw">
                                      <p:cBhvr override="childStyle">
                                        <p:cTn dur="1" fill="hold" display="0" masterRel="nextClick" afterEffect="1"/>
                                        <p:tgtEl>
                                          <p:spTgt spid="42051"/>
                                        </p:tgtEl>
                                        <p:attrNameLst>
                                          <p:attrName>ppt_c</p:attrName>
                                        </p:attrNameLst>
                                      </p:cBhvr>
                                      <p:to>
                                        <a:schemeClr val="bg1"/>
                                      </p:to>
                                    </p:animClr>
                                  </p:subTnLst>
                                </p:cTn>
                              </p:par>
                            </p:childTnLst>
                          </p:cTn>
                        </p:par>
                      </p:childTnLst>
                    </p:cTn>
                  </p:par>
                  <p:par>
                    <p:cTn id="59" fill="hold" nodeType="clickPar">
                      <p:stCondLst>
                        <p:cond delay="indefinite"/>
                      </p:stCondLst>
                      <p:childTnLst>
                        <p:par>
                          <p:cTn id="60" fill="hold" nodeType="withGroup">
                            <p:stCondLst>
                              <p:cond delay="0"/>
                            </p:stCondLst>
                            <p:childTnLst>
                              <p:par>
                                <p:cTn id="61" presetID="18" presetClass="entr" presetSubtype="3" fill="hold" nodeType="clickEffect">
                                  <p:stCondLst>
                                    <p:cond delay="0"/>
                                  </p:stCondLst>
                                  <p:childTnLst>
                                    <p:set>
                                      <p:cBhvr>
                                        <p:cTn id="62" dur="1" fill="hold">
                                          <p:stCondLst>
                                            <p:cond delay="0"/>
                                          </p:stCondLst>
                                        </p:cTn>
                                        <p:tgtEl>
                                          <p:spTgt spid="41997"/>
                                        </p:tgtEl>
                                        <p:attrNameLst>
                                          <p:attrName>style.visibility</p:attrName>
                                        </p:attrNameLst>
                                      </p:cBhvr>
                                      <p:to>
                                        <p:strVal val="visible"/>
                                      </p:to>
                                    </p:set>
                                    <p:animEffect transition="in" filter="strips(upRight)">
                                      <p:cBhvr>
                                        <p:cTn id="63" dur="500"/>
                                        <p:tgtEl>
                                          <p:spTgt spid="41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8" grpId="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txBox="1">
            <a:spLocks/>
          </p:cNvSpPr>
          <p:nvPr/>
        </p:nvSpPr>
        <p:spPr>
          <a:xfrm>
            <a:off x="1331730" y="1851690"/>
            <a:ext cx="6369844" cy="2670250"/>
          </a:xfr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1" indent="0" eaLnBrk="1" hangingPunct="1">
              <a:buNone/>
            </a:pPr>
            <a:r>
              <a:rPr lang="zh-CN" altLang="en-US" sz="2000" dirty="0">
                <a:ea typeface="宋体" panose="02010600030101010101" pitchFamily="2" charset="-122"/>
              </a:rPr>
              <a:t>由上可见，咖啡店对咖啡的供给量与咖啡的价格变化呈现正向关系，我们在经济学中将具有这种结构的关系称之为正相关。</a:t>
            </a:r>
            <a:endParaRPr lang="en-US" altLang="zh-CN" sz="2000" dirty="0">
              <a:ea typeface="宋体" panose="02010600030101010101" pitchFamily="2" charset="-122"/>
            </a:endParaRPr>
          </a:p>
        </p:txBody>
      </p:sp>
    </p:spTree>
    <p:extLst>
      <p:ext uri="{BB962C8B-B14F-4D97-AF65-F5344CB8AC3E}">
        <p14:creationId xmlns:p14="http://schemas.microsoft.com/office/powerpoint/2010/main" val="1046500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403736" y="843606"/>
            <a:ext cx="6336528" cy="3843338"/>
          </a:xfr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00050" indent="-400050" eaLnBrk="1" hangingPunct="1"/>
            <a:r>
              <a:rPr lang="zh-CN" altLang="en-US" sz="2000" dirty="0">
                <a:ea typeface="宋体" panose="02010600030101010101" pitchFamily="2" charset="-122"/>
              </a:rPr>
              <a:t>分析：主张：社会应该更好地帮助穷人。</a:t>
            </a:r>
            <a:endParaRPr lang="en-US" altLang="zh-CN" sz="2000" dirty="0">
              <a:ea typeface="宋体" panose="02010600030101010101" pitchFamily="2" charset="-122"/>
            </a:endParaRPr>
          </a:p>
          <a:p>
            <a:pPr marL="400050" indent="-400050" eaLnBrk="1" hangingPunct="1"/>
            <a:r>
              <a:rPr lang="zh-CN" altLang="en-US" sz="2000" dirty="0">
                <a:ea typeface="宋体" panose="02010600030101010101" pitchFamily="2" charset="-122"/>
              </a:rPr>
              <a:t>问题：核心：如何才能真正帮助到穷人？</a:t>
            </a:r>
            <a:endParaRPr lang="en-US" altLang="zh-CN" sz="2000" dirty="0">
              <a:ea typeface="宋体" panose="02010600030101010101" pitchFamily="2" charset="-122"/>
            </a:endParaRPr>
          </a:p>
          <a:p>
            <a:pPr marL="400050" indent="-400050" eaLnBrk="1" hangingPunct="1"/>
            <a:r>
              <a:rPr lang="zh-CN" altLang="en-US" sz="2000" dirty="0">
                <a:ea typeface="宋体" panose="02010600030101010101" pitchFamily="2" charset="-122"/>
              </a:rPr>
              <a:t>征收奢侈税的后果：</a:t>
            </a:r>
            <a:endParaRPr lang="en-US" altLang="zh-CN" sz="2000" dirty="0">
              <a:ea typeface="宋体" panose="02010600030101010101" pitchFamily="2" charset="-122"/>
            </a:endParaRPr>
          </a:p>
          <a:p>
            <a:pPr marL="400050" indent="-400050" eaLnBrk="1" hangingPunct="1"/>
            <a:r>
              <a:rPr lang="zh-CN" altLang="en-US" sz="2000" dirty="0">
                <a:ea typeface="宋体" panose="02010600030101010101" pitchFamily="2" charset="-122"/>
              </a:rPr>
              <a:t>富人的奢侈品消费集合是很大的，这意味着富人的选择行为很多，如果富人在国内的奢侈消费征税，那么，富人将会选择到国外去进行奢侈消费</a:t>
            </a:r>
            <a:endParaRPr lang="en-US" altLang="zh-CN" sz="2000" dirty="0">
              <a:ea typeface="宋体" panose="02010600030101010101" pitchFamily="2" charset="-122"/>
            </a:endParaRPr>
          </a:p>
          <a:p>
            <a:pPr marL="400050" indent="-400050" eaLnBrk="1" hangingPunct="1"/>
            <a:r>
              <a:rPr lang="zh-CN" altLang="en-US" sz="2000" dirty="0">
                <a:ea typeface="宋体" panose="02010600030101010101" pitchFamily="2" charset="-122"/>
              </a:rPr>
              <a:t>后果：国内那些为富人生产产品的厂商将会面临需求下降，从而这些部门工作的国内的雇员将会面临开工不足或者失业的威胁。</a:t>
            </a:r>
            <a:endParaRPr lang="en-US" altLang="zh-CN" sz="2000" dirty="0">
              <a:ea typeface="宋体" panose="02010600030101010101" pitchFamily="2" charset="-122"/>
            </a:endParaRPr>
          </a:p>
          <a:p>
            <a:pPr marL="400050" indent="-400050" eaLnBrk="1" hangingPunct="1"/>
            <a:r>
              <a:rPr lang="zh-CN" altLang="en-US" sz="2000" dirty="0">
                <a:ea typeface="宋体" panose="02010600030101010101" pitchFamily="2" charset="-122"/>
              </a:rPr>
              <a:t>讨论：这种情形下，帮助到了穷人吗？</a:t>
            </a:r>
            <a:endParaRPr lang="zh-CN" altLang="zh-CN" sz="2000" dirty="0">
              <a:ea typeface="宋体" panose="02010600030101010101" pitchFamily="2" charset="-122"/>
            </a:endParaRPr>
          </a:p>
        </p:txBody>
      </p:sp>
    </p:spTree>
    <p:extLst>
      <p:ext uri="{BB962C8B-B14F-4D97-AF65-F5344CB8AC3E}">
        <p14:creationId xmlns:p14="http://schemas.microsoft.com/office/powerpoint/2010/main" val="252899010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txBox="1">
            <a:spLocks/>
          </p:cNvSpPr>
          <p:nvPr/>
        </p:nvSpPr>
        <p:spPr>
          <a:xfrm>
            <a:off x="1259724" y="1275642"/>
            <a:ext cx="6120510" cy="3030280"/>
          </a:xfr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1" indent="0" eaLnBrk="1" hangingPunct="1">
              <a:buNone/>
            </a:pPr>
            <a:r>
              <a:rPr lang="zh-CN" altLang="en-US" sz="2000" dirty="0">
                <a:ea typeface="宋体" panose="02010600030101010101" pitchFamily="2" charset="-122"/>
              </a:rPr>
              <a:t>在上面那个简单的例子中，我们实际上假设王雷的收入是给定的，现在留一个小小的思考题：</a:t>
            </a:r>
            <a:endParaRPr lang="en-US" altLang="zh-CN" sz="2000" dirty="0">
              <a:ea typeface="宋体" panose="02010600030101010101" pitchFamily="2" charset="-122"/>
            </a:endParaRPr>
          </a:p>
          <a:p>
            <a:pPr marL="457200" lvl="1" indent="0" eaLnBrk="1" hangingPunct="1">
              <a:buNone/>
            </a:pPr>
            <a:r>
              <a:rPr lang="zh-CN" altLang="en-US" sz="2000" dirty="0">
                <a:ea typeface="宋体" panose="02010600030101010101" pitchFamily="2" charset="-122"/>
              </a:rPr>
              <a:t>（</a:t>
            </a:r>
            <a:r>
              <a:rPr lang="en-US" altLang="zh-CN" sz="2000" dirty="0">
                <a:ea typeface="宋体" panose="02010600030101010101" pitchFamily="2" charset="-122"/>
              </a:rPr>
              <a:t>1</a:t>
            </a:r>
            <a:r>
              <a:rPr lang="zh-CN" altLang="en-US" sz="2000" dirty="0">
                <a:ea typeface="宋体" panose="02010600030101010101" pitchFamily="2" charset="-122"/>
              </a:rPr>
              <a:t>）如果王雷的收入提高了，</a:t>
            </a:r>
            <a:r>
              <a:rPr lang="zh-CN" altLang="en-US" sz="2000" dirty="0"/>
              <a:t>价格</a:t>
            </a:r>
            <a:r>
              <a:rPr lang="zh-CN" altLang="en-US" sz="2000" dirty="0">
                <a:ea typeface="宋体" panose="02010600030101010101" pitchFamily="2" charset="-122"/>
              </a:rPr>
              <a:t>和</a:t>
            </a:r>
            <a:r>
              <a:rPr lang="zh-CN" altLang="en-US" sz="2000" dirty="0"/>
              <a:t>需求量</a:t>
            </a:r>
            <a:r>
              <a:rPr lang="zh-CN" altLang="en-US" sz="2000" dirty="0">
                <a:ea typeface="宋体" panose="02010600030101010101" pitchFamily="2" charset="-122"/>
              </a:rPr>
              <a:t>那组关系的轨迹会怎么变化？</a:t>
            </a:r>
            <a:endParaRPr lang="en-US" altLang="zh-CN" sz="2000" dirty="0">
              <a:ea typeface="宋体" panose="02010600030101010101" pitchFamily="2" charset="-122"/>
            </a:endParaRPr>
          </a:p>
          <a:p>
            <a:pPr marL="457200" lvl="1" indent="0" eaLnBrk="1" hangingPunct="1">
              <a:buNone/>
            </a:pPr>
            <a:r>
              <a:rPr lang="zh-CN" altLang="en-US" sz="2000" dirty="0">
                <a:ea typeface="宋体" panose="02010600030101010101" pitchFamily="2" charset="-122"/>
              </a:rPr>
              <a:t>（</a:t>
            </a:r>
            <a:r>
              <a:rPr lang="en-US" altLang="zh-CN" sz="2000" dirty="0">
                <a:ea typeface="宋体" panose="02010600030101010101" pitchFamily="2" charset="-122"/>
              </a:rPr>
              <a:t>2</a:t>
            </a:r>
            <a:r>
              <a:rPr lang="zh-CN" altLang="en-US" sz="2000" dirty="0">
                <a:ea typeface="宋体" panose="02010600030101010101" pitchFamily="2" charset="-122"/>
              </a:rPr>
              <a:t>）如果王雷的收入下降了，价格和需求量的那组关系的轨迹又会如何变化？</a:t>
            </a:r>
            <a:endParaRPr lang="en-US" altLang="zh-CN" sz="2000" dirty="0">
              <a:ea typeface="宋体" panose="02010600030101010101" pitchFamily="2" charset="-122"/>
            </a:endParaRPr>
          </a:p>
          <a:p>
            <a:pPr marL="457200" lvl="1" indent="0" eaLnBrk="1" hangingPunct="1">
              <a:buNone/>
            </a:pPr>
            <a:r>
              <a:rPr lang="zh-CN" altLang="en-US" sz="2000" dirty="0">
                <a:ea typeface="宋体" panose="02010600030101010101" pitchFamily="2" charset="-122"/>
              </a:rPr>
              <a:t>为了给大家展示这种关系，我们可以参考下面这个例子：</a:t>
            </a:r>
            <a:endParaRPr lang="en-US" altLang="zh-CN" sz="2000" dirty="0">
              <a:ea typeface="宋体" panose="02010600030101010101" pitchFamily="2" charset="-122"/>
            </a:endParaRPr>
          </a:p>
          <a:p>
            <a:pPr marL="457200" lvl="1" indent="0" eaLnBrk="1" hangingPunct="1">
              <a:buNone/>
            </a:pPr>
            <a:endParaRPr lang="en-US" altLang="zh-CN" sz="2000" dirty="0">
              <a:ea typeface="宋体" panose="02010600030101010101" pitchFamily="2" charset="-122"/>
            </a:endParaRPr>
          </a:p>
        </p:txBody>
      </p:sp>
    </p:spTree>
    <p:extLst>
      <p:ext uri="{BB962C8B-B14F-4D97-AF65-F5344CB8AC3E}">
        <p14:creationId xmlns:p14="http://schemas.microsoft.com/office/powerpoint/2010/main" val="6311902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endParaRPr lang="en-US" altLang="zh-CN" dirty="0">
              <a:ea typeface="宋体" panose="02010600030101010101" pitchFamily="2" charset="-122"/>
            </a:endParaRPr>
          </a:p>
        </p:txBody>
      </p:sp>
      <p:sp>
        <p:nvSpPr>
          <p:cNvPr id="45059" name="Slide Number Placeholder 1"/>
          <p:cNvSpPr>
            <a:spLocks noGrp="1"/>
          </p:cNvSpPr>
          <p:nvPr>
            <p:ph type="sldNum" sz="quarter" idx="10"/>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eaLnBrk="0" hangingPunct="0">
              <a:defRPr sz="2550">
                <a:solidFill>
                  <a:schemeClr val="tx1"/>
                </a:solidFill>
                <a:latin typeface="Arial" panose="020B0604020202020204" pitchFamily="34" charset="0"/>
              </a:defRPr>
            </a:lvl1pPr>
            <a:lvl2pPr marL="557213" indent="-214313" eaLnBrk="0" hangingPunct="0">
              <a:defRPr sz="2550">
                <a:solidFill>
                  <a:schemeClr val="tx1"/>
                </a:solidFill>
                <a:latin typeface="Arial" panose="020B0604020202020204" pitchFamily="34" charset="0"/>
              </a:defRPr>
            </a:lvl2pPr>
            <a:lvl3pPr marL="857250" indent="-171450" eaLnBrk="0" hangingPunct="0">
              <a:defRPr sz="2550">
                <a:solidFill>
                  <a:schemeClr val="tx1"/>
                </a:solidFill>
                <a:latin typeface="Arial" panose="020B0604020202020204" pitchFamily="34" charset="0"/>
              </a:defRPr>
            </a:lvl3pPr>
            <a:lvl4pPr marL="1200150" indent="-171450" eaLnBrk="0" hangingPunct="0">
              <a:defRPr sz="2550">
                <a:solidFill>
                  <a:schemeClr val="tx1"/>
                </a:solidFill>
                <a:latin typeface="Arial" panose="020B0604020202020204" pitchFamily="34" charset="0"/>
              </a:defRPr>
            </a:lvl4pPr>
            <a:lvl5pPr marL="1543050" indent="-171450" eaLnBrk="0" hangingPunct="0">
              <a:defRPr sz="2550">
                <a:solidFill>
                  <a:schemeClr val="tx1"/>
                </a:solidFill>
                <a:latin typeface="Arial" panose="020B0604020202020204" pitchFamily="34" charset="0"/>
              </a:defRPr>
            </a:lvl5pPr>
            <a:lvl6pPr marL="1885950" indent="-171450" algn="ctr" eaLnBrk="0" fontAlgn="base" hangingPunct="0">
              <a:spcBef>
                <a:spcPct val="20000"/>
              </a:spcBef>
              <a:spcAft>
                <a:spcPct val="0"/>
              </a:spcAft>
              <a:buChar char="•"/>
              <a:defRPr sz="2550">
                <a:solidFill>
                  <a:schemeClr val="tx1"/>
                </a:solidFill>
                <a:latin typeface="Arial" panose="020B0604020202020204" pitchFamily="34" charset="0"/>
              </a:defRPr>
            </a:lvl6pPr>
            <a:lvl7pPr marL="2228850" indent="-171450" algn="ctr" eaLnBrk="0" fontAlgn="base" hangingPunct="0">
              <a:spcBef>
                <a:spcPct val="20000"/>
              </a:spcBef>
              <a:spcAft>
                <a:spcPct val="0"/>
              </a:spcAft>
              <a:buChar char="•"/>
              <a:defRPr sz="2550">
                <a:solidFill>
                  <a:schemeClr val="tx1"/>
                </a:solidFill>
                <a:latin typeface="Arial" panose="020B0604020202020204" pitchFamily="34" charset="0"/>
              </a:defRPr>
            </a:lvl7pPr>
            <a:lvl8pPr marL="2571750" indent="-171450" algn="ctr" eaLnBrk="0" fontAlgn="base" hangingPunct="0">
              <a:spcBef>
                <a:spcPct val="20000"/>
              </a:spcBef>
              <a:spcAft>
                <a:spcPct val="0"/>
              </a:spcAft>
              <a:buChar char="•"/>
              <a:defRPr sz="2550">
                <a:solidFill>
                  <a:schemeClr val="tx1"/>
                </a:solidFill>
                <a:latin typeface="Arial" panose="020B0604020202020204" pitchFamily="34" charset="0"/>
              </a:defRPr>
            </a:lvl8pPr>
            <a:lvl9pPr marL="2914650" indent="-171450" algn="ctr" eaLnBrk="0" fontAlgn="base" hangingPunct="0">
              <a:spcBef>
                <a:spcPct val="20000"/>
              </a:spcBef>
              <a:spcAft>
                <a:spcPct val="0"/>
              </a:spcAft>
              <a:buChar char="•"/>
              <a:defRPr sz="2550">
                <a:solidFill>
                  <a:schemeClr val="tx1"/>
                </a:solidFill>
                <a:latin typeface="Arial" panose="020B0604020202020204" pitchFamily="34" charset="0"/>
              </a:defRPr>
            </a:lvl9pPr>
          </a:lstStyle>
          <a:p>
            <a:pPr eaLnBrk="1" hangingPunct="1"/>
            <a:fld id="{E8E5BEF2-13C3-4918-8E56-7D5730FCD9FE}" type="slidenum">
              <a:rPr lang="en-US" altLang="zh-CN" sz="900">
                <a:solidFill>
                  <a:srgbClr val="002060"/>
                </a:solidFill>
              </a:rPr>
              <a:pPr eaLnBrk="1" hangingPunct="1"/>
              <a:t>71</a:t>
            </a:fld>
            <a:endParaRPr lang="en-US" altLang="zh-CN" sz="900">
              <a:solidFill>
                <a:srgbClr val="002060"/>
              </a:solidFill>
            </a:endParaRPr>
          </a:p>
        </p:txBody>
      </p:sp>
      <p:sp>
        <p:nvSpPr>
          <p:cNvPr id="4506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550">
                <a:solidFill>
                  <a:schemeClr val="tx1"/>
                </a:solidFill>
                <a:latin typeface="Arial" panose="020B0604020202020204" pitchFamily="34" charset="0"/>
              </a:defRPr>
            </a:lvl1pPr>
            <a:lvl2pPr marL="557213" indent="-214313" eaLnBrk="0" hangingPunct="0">
              <a:defRPr sz="2550">
                <a:solidFill>
                  <a:schemeClr val="tx1"/>
                </a:solidFill>
                <a:latin typeface="Arial" panose="020B0604020202020204" pitchFamily="34" charset="0"/>
              </a:defRPr>
            </a:lvl2pPr>
            <a:lvl3pPr marL="857250" indent="-171450" eaLnBrk="0" hangingPunct="0">
              <a:defRPr sz="2550">
                <a:solidFill>
                  <a:schemeClr val="tx1"/>
                </a:solidFill>
                <a:latin typeface="Arial" panose="020B0604020202020204" pitchFamily="34" charset="0"/>
              </a:defRPr>
            </a:lvl3pPr>
            <a:lvl4pPr marL="1200150" indent="-171450" eaLnBrk="0" hangingPunct="0">
              <a:defRPr sz="2550">
                <a:solidFill>
                  <a:schemeClr val="tx1"/>
                </a:solidFill>
                <a:latin typeface="Arial" panose="020B0604020202020204" pitchFamily="34" charset="0"/>
              </a:defRPr>
            </a:lvl4pPr>
            <a:lvl5pPr marL="1543050" indent="-171450" eaLnBrk="0" hangingPunct="0">
              <a:defRPr sz="2550">
                <a:solidFill>
                  <a:schemeClr val="tx1"/>
                </a:solidFill>
                <a:latin typeface="Arial" panose="020B0604020202020204" pitchFamily="34" charset="0"/>
              </a:defRPr>
            </a:lvl5pPr>
            <a:lvl6pPr marL="1885950" indent="-171450" algn="ctr" eaLnBrk="0" fontAlgn="base" hangingPunct="0">
              <a:spcBef>
                <a:spcPct val="20000"/>
              </a:spcBef>
              <a:spcAft>
                <a:spcPct val="0"/>
              </a:spcAft>
              <a:buChar char="•"/>
              <a:defRPr sz="2550">
                <a:solidFill>
                  <a:schemeClr val="tx1"/>
                </a:solidFill>
                <a:latin typeface="Arial" panose="020B0604020202020204" pitchFamily="34" charset="0"/>
              </a:defRPr>
            </a:lvl6pPr>
            <a:lvl7pPr marL="2228850" indent="-171450" algn="ctr" eaLnBrk="0" fontAlgn="base" hangingPunct="0">
              <a:spcBef>
                <a:spcPct val="20000"/>
              </a:spcBef>
              <a:spcAft>
                <a:spcPct val="0"/>
              </a:spcAft>
              <a:buChar char="•"/>
              <a:defRPr sz="2550">
                <a:solidFill>
                  <a:schemeClr val="tx1"/>
                </a:solidFill>
                <a:latin typeface="Arial" panose="020B0604020202020204" pitchFamily="34" charset="0"/>
              </a:defRPr>
            </a:lvl7pPr>
            <a:lvl8pPr marL="2571750" indent="-171450" algn="ctr" eaLnBrk="0" fontAlgn="base" hangingPunct="0">
              <a:spcBef>
                <a:spcPct val="20000"/>
              </a:spcBef>
              <a:spcAft>
                <a:spcPct val="0"/>
              </a:spcAft>
              <a:buChar char="•"/>
              <a:defRPr sz="2550">
                <a:solidFill>
                  <a:schemeClr val="tx1"/>
                </a:solidFill>
                <a:latin typeface="Arial" panose="020B0604020202020204" pitchFamily="34" charset="0"/>
              </a:defRPr>
            </a:lvl8pPr>
            <a:lvl9pPr marL="2914650" indent="-171450" algn="ctr" eaLnBrk="0" fontAlgn="base" hangingPunct="0">
              <a:spcBef>
                <a:spcPct val="20000"/>
              </a:spcBef>
              <a:spcAft>
                <a:spcPct val="0"/>
              </a:spcAft>
              <a:buChar char="•"/>
              <a:defRPr sz="2550">
                <a:solidFill>
                  <a:schemeClr val="tx1"/>
                </a:solidFill>
                <a:latin typeface="Arial" panose="020B0604020202020204" pitchFamily="34" charset="0"/>
              </a:defRPr>
            </a:lvl9pPr>
          </a:lstStyle>
          <a:p>
            <a:pPr eaLnBrk="1" hangingPunct="1"/>
            <a:endParaRPr lang="en-US" altLang="zh-CN" sz="825" dirty="0"/>
          </a:p>
        </p:txBody>
      </p:sp>
      <p:sp>
        <p:nvSpPr>
          <p:cNvPr id="45061" name="TextBox 4"/>
          <p:cNvSpPr txBox="1">
            <a:spLocks noChangeArrowheads="1"/>
          </p:cNvSpPr>
          <p:nvPr/>
        </p:nvSpPr>
        <p:spPr bwMode="auto">
          <a:xfrm>
            <a:off x="3263035" y="138754"/>
            <a:ext cx="260840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zh-CN" altLang="en-US" sz="2100" dirty="0">
                <a:solidFill>
                  <a:srgbClr val="005696"/>
                </a:solidFill>
              </a:rPr>
              <a:t>李梅购买小说的数量</a:t>
            </a:r>
            <a:endParaRPr lang="en-US" altLang="zh-CN" sz="2100" dirty="0">
              <a:solidFill>
                <a:srgbClr val="005696"/>
              </a:solidFill>
            </a:endParaRPr>
          </a:p>
        </p:txBody>
      </p:sp>
      <p:sp>
        <p:nvSpPr>
          <p:cNvPr id="6" name="TextBox 5"/>
          <p:cNvSpPr txBox="1">
            <a:spLocks noChangeArrowheads="1"/>
          </p:cNvSpPr>
          <p:nvPr/>
        </p:nvSpPr>
        <p:spPr bwMode="auto">
          <a:xfrm>
            <a:off x="1204913" y="3914775"/>
            <a:ext cx="672465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zh-CN" altLang="en-US" sz="1350" dirty="0"/>
              <a:t>上表给出了李梅在不同收入水平下面对小说的价格所购买的小说的本数。</a:t>
            </a:r>
            <a:endParaRPr lang="en-US" altLang="zh-CN" sz="1350" dirty="0"/>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1829" y="846535"/>
            <a:ext cx="6422231" cy="2899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extLst>
      <p:ext uri="{BB962C8B-B14F-4D97-AF65-F5344CB8AC3E}">
        <p14:creationId xmlns:p14="http://schemas.microsoft.com/office/powerpoint/2010/main" val="14082863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1442"/>
                                        </p:tgtEl>
                                        <p:attrNameLst>
                                          <p:attrName>style.visibility</p:attrName>
                                        </p:attrNameLst>
                                      </p:cBhvr>
                                      <p:to>
                                        <p:strVal val="visible"/>
                                      </p:to>
                                    </p:set>
                                    <p:animEffect transition="in" filter="wipe(left)">
                                      <p:cBhvr>
                                        <p:cTn id="7" dur="500"/>
                                        <p:tgtEl>
                                          <p:spTgt spid="6144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endParaRPr lang="en-US" altLang="zh-CN" sz="1800" dirty="0">
              <a:ea typeface="宋体" panose="02010600030101010101" pitchFamily="2" charset="-122"/>
            </a:endParaRPr>
          </a:p>
        </p:txBody>
      </p:sp>
      <p:sp>
        <p:nvSpPr>
          <p:cNvPr id="47107" name="Slide Number Placeholder 4"/>
          <p:cNvSpPr>
            <a:spLocks noGrp="1"/>
          </p:cNvSpPr>
          <p:nvPr>
            <p:ph type="sldNum" sz="quarter" idx="10"/>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eaLnBrk="0" hangingPunct="0">
              <a:defRPr sz="2550">
                <a:solidFill>
                  <a:schemeClr val="tx1"/>
                </a:solidFill>
                <a:latin typeface="Arial" panose="020B0604020202020204" pitchFamily="34" charset="0"/>
              </a:defRPr>
            </a:lvl1pPr>
            <a:lvl2pPr marL="557213" indent="-214313" eaLnBrk="0" hangingPunct="0">
              <a:defRPr sz="2550">
                <a:solidFill>
                  <a:schemeClr val="tx1"/>
                </a:solidFill>
                <a:latin typeface="Arial" panose="020B0604020202020204" pitchFamily="34" charset="0"/>
              </a:defRPr>
            </a:lvl2pPr>
            <a:lvl3pPr marL="857250" indent="-171450" eaLnBrk="0" hangingPunct="0">
              <a:defRPr sz="2550">
                <a:solidFill>
                  <a:schemeClr val="tx1"/>
                </a:solidFill>
                <a:latin typeface="Arial" panose="020B0604020202020204" pitchFamily="34" charset="0"/>
              </a:defRPr>
            </a:lvl3pPr>
            <a:lvl4pPr marL="1200150" indent="-171450" eaLnBrk="0" hangingPunct="0">
              <a:defRPr sz="2550">
                <a:solidFill>
                  <a:schemeClr val="tx1"/>
                </a:solidFill>
                <a:latin typeface="Arial" panose="020B0604020202020204" pitchFamily="34" charset="0"/>
              </a:defRPr>
            </a:lvl4pPr>
            <a:lvl5pPr marL="1543050" indent="-171450" eaLnBrk="0" hangingPunct="0">
              <a:defRPr sz="2550">
                <a:solidFill>
                  <a:schemeClr val="tx1"/>
                </a:solidFill>
                <a:latin typeface="Arial" panose="020B0604020202020204" pitchFamily="34" charset="0"/>
              </a:defRPr>
            </a:lvl5pPr>
            <a:lvl6pPr marL="1885950" indent="-171450" algn="ctr" eaLnBrk="0" fontAlgn="base" hangingPunct="0">
              <a:spcBef>
                <a:spcPct val="20000"/>
              </a:spcBef>
              <a:spcAft>
                <a:spcPct val="0"/>
              </a:spcAft>
              <a:buChar char="•"/>
              <a:defRPr sz="2550">
                <a:solidFill>
                  <a:schemeClr val="tx1"/>
                </a:solidFill>
                <a:latin typeface="Arial" panose="020B0604020202020204" pitchFamily="34" charset="0"/>
              </a:defRPr>
            </a:lvl6pPr>
            <a:lvl7pPr marL="2228850" indent="-171450" algn="ctr" eaLnBrk="0" fontAlgn="base" hangingPunct="0">
              <a:spcBef>
                <a:spcPct val="20000"/>
              </a:spcBef>
              <a:spcAft>
                <a:spcPct val="0"/>
              </a:spcAft>
              <a:buChar char="•"/>
              <a:defRPr sz="2550">
                <a:solidFill>
                  <a:schemeClr val="tx1"/>
                </a:solidFill>
                <a:latin typeface="Arial" panose="020B0604020202020204" pitchFamily="34" charset="0"/>
              </a:defRPr>
            </a:lvl7pPr>
            <a:lvl8pPr marL="2571750" indent="-171450" algn="ctr" eaLnBrk="0" fontAlgn="base" hangingPunct="0">
              <a:spcBef>
                <a:spcPct val="20000"/>
              </a:spcBef>
              <a:spcAft>
                <a:spcPct val="0"/>
              </a:spcAft>
              <a:buChar char="•"/>
              <a:defRPr sz="2550">
                <a:solidFill>
                  <a:schemeClr val="tx1"/>
                </a:solidFill>
                <a:latin typeface="Arial" panose="020B0604020202020204" pitchFamily="34" charset="0"/>
              </a:defRPr>
            </a:lvl8pPr>
            <a:lvl9pPr marL="2914650" indent="-171450" algn="ctr" eaLnBrk="0" fontAlgn="base" hangingPunct="0">
              <a:spcBef>
                <a:spcPct val="20000"/>
              </a:spcBef>
              <a:spcAft>
                <a:spcPct val="0"/>
              </a:spcAft>
              <a:buChar char="•"/>
              <a:defRPr sz="2550">
                <a:solidFill>
                  <a:schemeClr val="tx1"/>
                </a:solidFill>
                <a:latin typeface="Arial" panose="020B0604020202020204" pitchFamily="34" charset="0"/>
              </a:defRPr>
            </a:lvl9pPr>
          </a:lstStyle>
          <a:p>
            <a:pPr eaLnBrk="1" hangingPunct="1"/>
            <a:fld id="{71B351E1-C0A4-4340-9D35-E8ECC1E6D760}" type="slidenum">
              <a:rPr lang="en-US" altLang="zh-CN" sz="900">
                <a:solidFill>
                  <a:srgbClr val="002060"/>
                </a:solidFill>
              </a:rPr>
              <a:pPr eaLnBrk="1" hangingPunct="1"/>
              <a:t>72</a:t>
            </a:fld>
            <a:endParaRPr lang="en-US" altLang="zh-CN" sz="900">
              <a:solidFill>
                <a:srgbClr val="002060"/>
              </a:solidFill>
            </a:endParaRPr>
          </a:p>
        </p:txBody>
      </p:sp>
      <p:sp>
        <p:nvSpPr>
          <p:cNvPr id="4710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550">
                <a:solidFill>
                  <a:schemeClr val="tx1"/>
                </a:solidFill>
                <a:latin typeface="Arial" panose="020B0604020202020204" pitchFamily="34" charset="0"/>
              </a:defRPr>
            </a:lvl1pPr>
            <a:lvl2pPr marL="557213" indent="-214313" eaLnBrk="0" hangingPunct="0">
              <a:defRPr sz="2550">
                <a:solidFill>
                  <a:schemeClr val="tx1"/>
                </a:solidFill>
                <a:latin typeface="Arial" panose="020B0604020202020204" pitchFamily="34" charset="0"/>
              </a:defRPr>
            </a:lvl2pPr>
            <a:lvl3pPr marL="857250" indent="-171450" eaLnBrk="0" hangingPunct="0">
              <a:defRPr sz="2550">
                <a:solidFill>
                  <a:schemeClr val="tx1"/>
                </a:solidFill>
                <a:latin typeface="Arial" panose="020B0604020202020204" pitchFamily="34" charset="0"/>
              </a:defRPr>
            </a:lvl3pPr>
            <a:lvl4pPr marL="1200150" indent="-171450" eaLnBrk="0" hangingPunct="0">
              <a:defRPr sz="2550">
                <a:solidFill>
                  <a:schemeClr val="tx1"/>
                </a:solidFill>
                <a:latin typeface="Arial" panose="020B0604020202020204" pitchFamily="34" charset="0"/>
              </a:defRPr>
            </a:lvl4pPr>
            <a:lvl5pPr marL="1543050" indent="-171450" eaLnBrk="0" hangingPunct="0">
              <a:defRPr sz="2550">
                <a:solidFill>
                  <a:schemeClr val="tx1"/>
                </a:solidFill>
                <a:latin typeface="Arial" panose="020B0604020202020204" pitchFamily="34" charset="0"/>
              </a:defRPr>
            </a:lvl5pPr>
            <a:lvl6pPr marL="1885950" indent="-171450" algn="ctr" eaLnBrk="0" fontAlgn="base" hangingPunct="0">
              <a:spcBef>
                <a:spcPct val="20000"/>
              </a:spcBef>
              <a:spcAft>
                <a:spcPct val="0"/>
              </a:spcAft>
              <a:buChar char="•"/>
              <a:defRPr sz="2550">
                <a:solidFill>
                  <a:schemeClr val="tx1"/>
                </a:solidFill>
                <a:latin typeface="Arial" panose="020B0604020202020204" pitchFamily="34" charset="0"/>
              </a:defRPr>
            </a:lvl6pPr>
            <a:lvl7pPr marL="2228850" indent="-171450" algn="ctr" eaLnBrk="0" fontAlgn="base" hangingPunct="0">
              <a:spcBef>
                <a:spcPct val="20000"/>
              </a:spcBef>
              <a:spcAft>
                <a:spcPct val="0"/>
              </a:spcAft>
              <a:buChar char="•"/>
              <a:defRPr sz="2550">
                <a:solidFill>
                  <a:schemeClr val="tx1"/>
                </a:solidFill>
                <a:latin typeface="Arial" panose="020B0604020202020204" pitchFamily="34" charset="0"/>
              </a:defRPr>
            </a:lvl7pPr>
            <a:lvl8pPr marL="2571750" indent="-171450" algn="ctr" eaLnBrk="0" fontAlgn="base" hangingPunct="0">
              <a:spcBef>
                <a:spcPct val="20000"/>
              </a:spcBef>
              <a:spcAft>
                <a:spcPct val="0"/>
              </a:spcAft>
              <a:buChar char="•"/>
              <a:defRPr sz="2550">
                <a:solidFill>
                  <a:schemeClr val="tx1"/>
                </a:solidFill>
                <a:latin typeface="Arial" panose="020B0604020202020204" pitchFamily="34" charset="0"/>
              </a:defRPr>
            </a:lvl8pPr>
            <a:lvl9pPr marL="2914650" indent="-171450" algn="ctr" eaLnBrk="0" fontAlgn="base" hangingPunct="0">
              <a:spcBef>
                <a:spcPct val="20000"/>
              </a:spcBef>
              <a:spcAft>
                <a:spcPct val="0"/>
              </a:spcAft>
              <a:buChar char="•"/>
              <a:defRPr sz="2550">
                <a:solidFill>
                  <a:schemeClr val="tx1"/>
                </a:solidFill>
                <a:latin typeface="Arial" panose="020B0604020202020204" pitchFamily="34" charset="0"/>
              </a:defRPr>
            </a:lvl9pPr>
          </a:lstStyle>
          <a:p>
            <a:pPr eaLnBrk="1" hangingPunct="1"/>
            <a:endParaRPr lang="en-US" altLang="zh-CN" sz="825" dirty="0"/>
          </a:p>
        </p:txBody>
      </p:sp>
      <p:sp>
        <p:nvSpPr>
          <p:cNvPr id="47109" name="TextBox 4"/>
          <p:cNvSpPr txBox="1">
            <a:spLocks noChangeArrowheads="1"/>
          </p:cNvSpPr>
          <p:nvPr/>
        </p:nvSpPr>
        <p:spPr bwMode="auto">
          <a:xfrm>
            <a:off x="218922" y="1721667"/>
            <a:ext cx="126188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zh-CN" altLang="en-US" sz="2100" dirty="0">
                <a:solidFill>
                  <a:srgbClr val="002060"/>
                </a:solidFill>
              </a:rPr>
              <a:t>需求曲线</a:t>
            </a:r>
            <a:endParaRPr lang="en-US" altLang="zh-CN" sz="2100" dirty="0">
              <a:solidFill>
                <a:srgbClr val="002060"/>
              </a:solidFill>
            </a:endParaRPr>
          </a:p>
        </p:txBody>
      </p:sp>
      <p:sp>
        <p:nvSpPr>
          <p:cNvPr id="6" name="TextBox 5"/>
          <p:cNvSpPr txBox="1">
            <a:spLocks noChangeArrowheads="1"/>
          </p:cNvSpPr>
          <p:nvPr/>
        </p:nvSpPr>
        <p:spPr bwMode="auto">
          <a:xfrm>
            <a:off x="1257300" y="4183857"/>
            <a:ext cx="66294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dirty="0"/>
              <a:t>D</a:t>
            </a:r>
            <a:r>
              <a:rPr lang="en-US" altLang="zh-CN" sz="1350" baseline="-25000" dirty="0"/>
              <a:t>1</a:t>
            </a:r>
            <a:r>
              <a:rPr lang="en-US" altLang="zh-CN" sz="1350" dirty="0"/>
              <a:t> </a:t>
            </a:r>
            <a:r>
              <a:rPr lang="zh-CN" altLang="en-US" sz="1350" dirty="0"/>
              <a:t>反映出李梅在给定收入情形下，她对于不同价格水平下购买的小说数量。由于价格和购买量之间是负相关的，所以需求曲线向右下方倾斜</a:t>
            </a:r>
            <a:endParaRPr lang="en-US" altLang="zh-CN" sz="1350" dirty="0"/>
          </a:p>
        </p:txBody>
      </p:sp>
      <p:grpSp>
        <p:nvGrpSpPr>
          <p:cNvPr id="2" name="Group 120"/>
          <p:cNvGrpSpPr>
            <a:grpSpLocks/>
          </p:cNvGrpSpPr>
          <p:nvPr/>
        </p:nvGrpSpPr>
        <p:grpSpPr bwMode="auto">
          <a:xfrm>
            <a:off x="2525316" y="908448"/>
            <a:ext cx="4000500" cy="2744390"/>
            <a:chOff x="1828800" y="1600200"/>
            <a:chExt cx="5334000" cy="3658395"/>
          </a:xfrm>
        </p:grpSpPr>
        <p:grpSp>
          <p:nvGrpSpPr>
            <p:cNvPr id="47191" name="Group 119"/>
            <p:cNvGrpSpPr>
              <a:grpSpLocks/>
            </p:cNvGrpSpPr>
            <p:nvPr/>
          </p:nvGrpSpPr>
          <p:grpSpPr bwMode="auto">
            <a:xfrm>
              <a:off x="1828800" y="1600200"/>
              <a:ext cx="5334001" cy="3658395"/>
              <a:chOff x="1828800" y="1600200"/>
              <a:chExt cx="5334001" cy="3658395"/>
            </a:xfrm>
          </p:grpSpPr>
          <p:sp>
            <p:nvSpPr>
              <p:cNvPr id="33" name="Rectangle 32"/>
              <p:cNvSpPr/>
              <p:nvPr/>
            </p:nvSpPr>
            <p:spPr>
              <a:xfrm>
                <a:off x="1828800" y="1600200"/>
                <a:ext cx="5334000" cy="36568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buFontTx/>
                  <a:buNone/>
                  <a:defRPr/>
                </a:pPr>
                <a:endParaRPr lang="en-US" sz="1350"/>
              </a:p>
            </p:txBody>
          </p:sp>
          <p:cxnSp>
            <p:nvCxnSpPr>
              <p:cNvPr id="34" name="Straight Connector 33"/>
              <p:cNvCxnSpPr/>
              <p:nvPr/>
            </p:nvCxnSpPr>
            <p:spPr>
              <a:xfrm rot="5400000" flipH="1" flipV="1">
                <a:off x="1512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flipH="1" flipV="1">
                <a:off x="3036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flipH="1" flipV="1">
                <a:off x="4560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flipH="1" flipV="1">
                <a:off x="6084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flipH="1" flipV="1">
                <a:off x="7608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flipH="1" flipV="1">
                <a:off x="9132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flipH="1" flipV="1">
                <a:off x="10656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flipH="1" flipV="1">
                <a:off x="12180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flipH="1" flipV="1">
                <a:off x="13704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flipH="1" flipV="1">
                <a:off x="15228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flipH="1" flipV="1">
                <a:off x="16752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flipH="1" flipV="1">
                <a:off x="18276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flipH="1" flipV="1">
                <a:off x="19800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flipH="1" flipV="1">
                <a:off x="21324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flipH="1" flipV="1">
                <a:off x="22848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flipH="1" flipV="1">
                <a:off x="24372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flipH="1" flipV="1">
                <a:off x="25896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flipH="1" flipV="1">
                <a:off x="27420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flipH="1" flipV="1">
                <a:off x="28944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flipH="1" flipV="1">
                <a:off x="30468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flipH="1" flipV="1">
                <a:off x="31992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flipH="1" flipV="1">
                <a:off x="33516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flipH="1" flipV="1">
                <a:off x="35040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flipH="1" flipV="1">
                <a:off x="36564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flipH="1" flipV="1">
                <a:off x="38088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flipH="1" flipV="1">
                <a:off x="39612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flipH="1" flipV="1">
                <a:off x="41136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5400000" flipH="1" flipV="1">
                <a:off x="42660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flipH="1" flipV="1">
                <a:off x="44184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flipH="1" flipV="1">
                <a:off x="45708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5400000" flipH="1" flipV="1">
                <a:off x="47232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flipH="1" flipV="1">
                <a:off x="48756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flipH="1" flipV="1">
                <a:off x="50280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flipH="1" flipV="1">
                <a:off x="51804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flipH="1" flipV="1">
                <a:off x="53328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p:nvPr/>
          </p:nvCxnSpPr>
          <p:spPr>
            <a:xfrm>
              <a:off x="1828800" y="1600200"/>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828800" y="1752567"/>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828800" y="1904934"/>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828800" y="2057301"/>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828800" y="2209668"/>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828800" y="2362035"/>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828800" y="2514402"/>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828800" y="2666769"/>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828800" y="2819136"/>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828800" y="2971503"/>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828800" y="3123870"/>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828800" y="3276237"/>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828800" y="3428604"/>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828800" y="3580971"/>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828800" y="3733338"/>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828800" y="3885705"/>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828800" y="4038072"/>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828800" y="4190439"/>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828800" y="4342806"/>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828800" y="4495173"/>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28800" y="4647540"/>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828800" y="4799907"/>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828800" y="4952274"/>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828800" y="5104641"/>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 name="Group 197"/>
          <p:cNvGrpSpPr>
            <a:grpSpLocks/>
          </p:cNvGrpSpPr>
          <p:nvPr/>
        </p:nvGrpSpPr>
        <p:grpSpPr bwMode="auto">
          <a:xfrm>
            <a:off x="2260998" y="3537349"/>
            <a:ext cx="5020417" cy="414349"/>
            <a:chOff x="1475815" y="5105400"/>
            <a:chExt cx="6694797" cy="552625"/>
          </a:xfrm>
        </p:grpSpPr>
        <p:sp>
          <p:nvSpPr>
            <p:cNvPr id="47170" name="TextBox 12"/>
            <p:cNvSpPr txBox="1">
              <a:spLocks noChangeArrowheads="1"/>
            </p:cNvSpPr>
            <p:nvPr/>
          </p:nvSpPr>
          <p:spPr bwMode="auto">
            <a:xfrm>
              <a:off x="6539175" y="5257800"/>
              <a:ext cx="1631437" cy="4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zh-CN" altLang="en-US" sz="1350" dirty="0"/>
                <a:t>小说的购买量</a:t>
              </a:r>
              <a:endParaRPr lang="en-US" altLang="zh-CN" sz="1350" dirty="0"/>
            </a:p>
          </p:txBody>
        </p:sp>
        <p:cxnSp>
          <p:nvCxnSpPr>
            <p:cNvPr id="71" name="Straight Connector 70"/>
            <p:cNvCxnSpPr/>
            <p:nvPr/>
          </p:nvCxnSpPr>
          <p:spPr>
            <a:xfrm>
              <a:off x="1828288" y="5257844"/>
              <a:ext cx="5334724"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7172" name="Group 128"/>
            <p:cNvGrpSpPr>
              <a:grpSpLocks/>
            </p:cNvGrpSpPr>
            <p:nvPr/>
          </p:nvGrpSpPr>
          <p:grpSpPr bwMode="auto">
            <a:xfrm>
              <a:off x="2390215" y="5105400"/>
              <a:ext cx="374513" cy="551831"/>
              <a:chOff x="561415" y="4877594"/>
              <a:chExt cx="374513" cy="551831"/>
            </a:xfrm>
          </p:grpSpPr>
          <p:sp>
            <p:nvSpPr>
              <p:cNvPr id="47189" name="TextBox 121"/>
              <p:cNvSpPr txBox="1">
                <a:spLocks noChangeArrowheads="1"/>
              </p:cNvSpPr>
              <p:nvPr/>
            </p:nvSpPr>
            <p:spPr bwMode="auto">
              <a:xfrm>
                <a:off x="561415" y="5029199"/>
                <a:ext cx="374513" cy="400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5</a:t>
                </a:r>
              </a:p>
            </p:txBody>
          </p:sp>
          <p:cxnSp>
            <p:nvCxnSpPr>
              <p:cNvPr id="90" name="Straight Connector 89"/>
              <p:cNvCxnSpPr/>
              <p:nvPr/>
            </p:nvCxnSpPr>
            <p:spPr>
              <a:xfrm rot="5400000" flipH="1" flipV="1">
                <a:off x="686163" y="4953022"/>
                <a:ext cx="152444" cy="15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7173" name="Group 135"/>
            <p:cNvGrpSpPr>
              <a:grpSpLocks/>
            </p:cNvGrpSpPr>
            <p:nvPr/>
          </p:nvGrpSpPr>
          <p:grpSpPr bwMode="auto">
            <a:xfrm>
              <a:off x="3846118" y="5105400"/>
              <a:ext cx="502770" cy="551831"/>
              <a:chOff x="501266" y="4877594"/>
              <a:chExt cx="502770" cy="551831"/>
            </a:xfrm>
          </p:grpSpPr>
          <p:sp>
            <p:nvSpPr>
              <p:cNvPr id="47187" name="TextBox 136"/>
              <p:cNvSpPr txBox="1">
                <a:spLocks noChangeArrowheads="1"/>
              </p:cNvSpPr>
              <p:nvPr/>
            </p:nvSpPr>
            <p:spPr bwMode="auto">
              <a:xfrm>
                <a:off x="501266" y="5029199"/>
                <a:ext cx="502770" cy="400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15</a:t>
                </a:r>
              </a:p>
            </p:txBody>
          </p:sp>
          <p:cxnSp>
            <p:nvCxnSpPr>
              <p:cNvPr id="88" name="Straight Connector 87"/>
              <p:cNvCxnSpPr/>
              <p:nvPr/>
            </p:nvCxnSpPr>
            <p:spPr>
              <a:xfrm rot="5400000" flipH="1" flipV="1">
                <a:off x="686379" y="4953022"/>
                <a:ext cx="152444"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7174" name="Group 150"/>
            <p:cNvGrpSpPr>
              <a:grpSpLocks/>
            </p:cNvGrpSpPr>
            <p:nvPr/>
          </p:nvGrpSpPr>
          <p:grpSpPr bwMode="auto">
            <a:xfrm>
              <a:off x="3084118" y="5105400"/>
              <a:ext cx="502770" cy="551831"/>
              <a:chOff x="501266" y="4877594"/>
              <a:chExt cx="502770" cy="551831"/>
            </a:xfrm>
          </p:grpSpPr>
          <p:sp>
            <p:nvSpPr>
              <p:cNvPr id="47185" name="TextBox 151"/>
              <p:cNvSpPr txBox="1">
                <a:spLocks noChangeArrowheads="1"/>
              </p:cNvSpPr>
              <p:nvPr/>
            </p:nvSpPr>
            <p:spPr bwMode="auto">
              <a:xfrm>
                <a:off x="501266" y="5029199"/>
                <a:ext cx="502770" cy="400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10</a:t>
                </a:r>
              </a:p>
            </p:txBody>
          </p:sp>
          <p:cxnSp>
            <p:nvCxnSpPr>
              <p:cNvPr id="86" name="Straight Connector 85"/>
              <p:cNvCxnSpPr/>
              <p:nvPr/>
            </p:nvCxnSpPr>
            <p:spPr>
              <a:xfrm rot="5400000" flipH="1" flipV="1">
                <a:off x="686275" y="4953022"/>
                <a:ext cx="152444"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7175" name="Group 153"/>
            <p:cNvGrpSpPr>
              <a:grpSpLocks/>
            </p:cNvGrpSpPr>
            <p:nvPr/>
          </p:nvGrpSpPr>
          <p:grpSpPr bwMode="auto">
            <a:xfrm>
              <a:off x="5386172" y="5105400"/>
              <a:ext cx="502770" cy="551831"/>
              <a:chOff x="501266" y="4877594"/>
              <a:chExt cx="502770" cy="551831"/>
            </a:xfrm>
          </p:grpSpPr>
          <p:sp>
            <p:nvSpPr>
              <p:cNvPr id="47183" name="TextBox 154"/>
              <p:cNvSpPr txBox="1">
                <a:spLocks noChangeArrowheads="1"/>
              </p:cNvSpPr>
              <p:nvPr/>
            </p:nvSpPr>
            <p:spPr bwMode="auto">
              <a:xfrm>
                <a:off x="501266" y="5029199"/>
                <a:ext cx="502770" cy="400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25</a:t>
                </a:r>
              </a:p>
            </p:txBody>
          </p:sp>
          <p:cxnSp>
            <p:nvCxnSpPr>
              <p:cNvPr id="84" name="Straight Connector 83"/>
              <p:cNvCxnSpPr/>
              <p:nvPr/>
            </p:nvCxnSpPr>
            <p:spPr>
              <a:xfrm rot="5400000" flipH="1" flipV="1">
                <a:off x="686409" y="4953022"/>
                <a:ext cx="152444"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7176" name="Group 156"/>
            <p:cNvGrpSpPr>
              <a:grpSpLocks/>
            </p:cNvGrpSpPr>
            <p:nvPr/>
          </p:nvGrpSpPr>
          <p:grpSpPr bwMode="auto">
            <a:xfrm>
              <a:off x="4624172" y="5105400"/>
              <a:ext cx="502770" cy="551831"/>
              <a:chOff x="501266" y="4877594"/>
              <a:chExt cx="502770" cy="551831"/>
            </a:xfrm>
          </p:grpSpPr>
          <p:sp>
            <p:nvSpPr>
              <p:cNvPr id="47181" name="TextBox 157"/>
              <p:cNvSpPr txBox="1">
                <a:spLocks noChangeArrowheads="1"/>
              </p:cNvSpPr>
              <p:nvPr/>
            </p:nvSpPr>
            <p:spPr bwMode="auto">
              <a:xfrm>
                <a:off x="501266" y="5029199"/>
                <a:ext cx="502770" cy="400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20</a:t>
                </a:r>
              </a:p>
            </p:txBody>
          </p:sp>
          <p:cxnSp>
            <p:nvCxnSpPr>
              <p:cNvPr id="82" name="Straight Connector 81"/>
              <p:cNvCxnSpPr/>
              <p:nvPr/>
            </p:nvCxnSpPr>
            <p:spPr>
              <a:xfrm rot="5400000" flipH="1" flipV="1">
                <a:off x="686305" y="4953022"/>
                <a:ext cx="152444"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7177" name="Group 159"/>
            <p:cNvGrpSpPr>
              <a:grpSpLocks/>
            </p:cNvGrpSpPr>
            <p:nvPr/>
          </p:nvGrpSpPr>
          <p:grpSpPr bwMode="auto">
            <a:xfrm>
              <a:off x="6132118" y="5105400"/>
              <a:ext cx="502770" cy="551831"/>
              <a:chOff x="501266" y="4877594"/>
              <a:chExt cx="502770" cy="551831"/>
            </a:xfrm>
          </p:grpSpPr>
          <p:sp>
            <p:nvSpPr>
              <p:cNvPr id="47179" name="TextBox 160"/>
              <p:cNvSpPr txBox="1">
                <a:spLocks noChangeArrowheads="1"/>
              </p:cNvSpPr>
              <p:nvPr/>
            </p:nvSpPr>
            <p:spPr bwMode="auto">
              <a:xfrm>
                <a:off x="501266" y="5029199"/>
                <a:ext cx="502770" cy="400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30</a:t>
                </a:r>
              </a:p>
            </p:txBody>
          </p:sp>
          <p:cxnSp>
            <p:nvCxnSpPr>
              <p:cNvPr id="80" name="Straight Connector 79"/>
              <p:cNvCxnSpPr/>
              <p:nvPr/>
            </p:nvCxnSpPr>
            <p:spPr>
              <a:xfrm rot="5400000" flipH="1" flipV="1">
                <a:off x="686689" y="4953022"/>
                <a:ext cx="152444"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7178" name="TextBox 162"/>
            <p:cNvSpPr txBox="1">
              <a:spLocks noChangeArrowheads="1"/>
            </p:cNvSpPr>
            <p:nvPr/>
          </p:nvSpPr>
          <p:spPr bwMode="auto">
            <a:xfrm>
              <a:off x="1475815" y="5257799"/>
              <a:ext cx="374512" cy="4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0</a:t>
              </a:r>
            </a:p>
          </p:txBody>
        </p:sp>
      </p:grpSp>
      <p:grpSp>
        <p:nvGrpSpPr>
          <p:cNvPr id="48163" name="Group 198"/>
          <p:cNvGrpSpPr>
            <a:grpSpLocks/>
          </p:cNvGrpSpPr>
          <p:nvPr/>
        </p:nvGrpSpPr>
        <p:grpSpPr bwMode="auto">
          <a:xfrm>
            <a:off x="1484710" y="702469"/>
            <a:ext cx="1160859" cy="2950369"/>
            <a:chOff x="440615" y="1325602"/>
            <a:chExt cx="1548691" cy="3932992"/>
          </a:xfrm>
        </p:grpSpPr>
        <p:sp>
          <p:nvSpPr>
            <p:cNvPr id="47135" name="TextBox 13"/>
            <p:cNvSpPr txBox="1">
              <a:spLocks noChangeArrowheads="1"/>
            </p:cNvSpPr>
            <p:nvPr/>
          </p:nvSpPr>
          <p:spPr bwMode="auto">
            <a:xfrm>
              <a:off x="440615" y="1325602"/>
              <a:ext cx="1401179" cy="4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zh-CN" altLang="en-US" sz="1350" dirty="0"/>
                <a:t>小说的价格</a:t>
              </a:r>
              <a:endParaRPr lang="en-US" altLang="zh-CN" sz="1350" dirty="0"/>
            </a:p>
          </p:txBody>
        </p:sp>
        <p:cxnSp>
          <p:nvCxnSpPr>
            <p:cNvPr id="93" name="Straight Connector 92"/>
            <p:cNvCxnSpPr/>
            <p:nvPr/>
          </p:nvCxnSpPr>
          <p:spPr>
            <a:xfrm rot="5400000">
              <a:off x="-329" y="3429388"/>
              <a:ext cx="36584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7137" name="Group 166"/>
            <p:cNvGrpSpPr>
              <a:grpSpLocks/>
            </p:cNvGrpSpPr>
            <p:nvPr/>
          </p:nvGrpSpPr>
          <p:grpSpPr bwMode="auto">
            <a:xfrm>
              <a:off x="1483896" y="4724400"/>
              <a:ext cx="505410" cy="400024"/>
              <a:chOff x="866190" y="4126468"/>
              <a:chExt cx="505410" cy="400024"/>
            </a:xfrm>
          </p:grpSpPr>
          <p:sp>
            <p:nvSpPr>
              <p:cNvPr id="47168" name="TextBox 163"/>
              <p:cNvSpPr txBox="1">
                <a:spLocks noChangeArrowheads="1"/>
              </p:cNvSpPr>
              <p:nvPr/>
            </p:nvSpPr>
            <p:spPr bwMode="auto">
              <a:xfrm>
                <a:off x="866190" y="4126468"/>
                <a:ext cx="374674" cy="400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1</a:t>
                </a:r>
              </a:p>
            </p:txBody>
          </p:sp>
          <p:cxnSp>
            <p:nvCxnSpPr>
              <p:cNvPr id="126" name="Straight Connector 125"/>
              <p:cNvCxnSpPr/>
              <p:nvPr/>
            </p:nvCxnSpPr>
            <p:spPr>
              <a:xfrm>
                <a:off x="1219113" y="4343229"/>
                <a:ext cx="152487"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7138" name="Group 167"/>
            <p:cNvGrpSpPr>
              <a:grpSpLocks/>
            </p:cNvGrpSpPr>
            <p:nvPr/>
          </p:nvGrpSpPr>
          <p:grpSpPr bwMode="auto">
            <a:xfrm>
              <a:off x="1483896" y="4419600"/>
              <a:ext cx="505410" cy="400024"/>
              <a:chOff x="866190" y="4126468"/>
              <a:chExt cx="505410" cy="400024"/>
            </a:xfrm>
          </p:grpSpPr>
          <p:sp>
            <p:nvSpPr>
              <p:cNvPr id="47166" name="TextBox 168"/>
              <p:cNvSpPr txBox="1">
                <a:spLocks noChangeArrowheads="1"/>
              </p:cNvSpPr>
              <p:nvPr/>
            </p:nvSpPr>
            <p:spPr bwMode="auto">
              <a:xfrm>
                <a:off x="866190" y="4126468"/>
                <a:ext cx="374674" cy="400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2</a:t>
                </a:r>
              </a:p>
            </p:txBody>
          </p:sp>
          <p:cxnSp>
            <p:nvCxnSpPr>
              <p:cNvPr id="124" name="Straight Connector 123"/>
              <p:cNvCxnSpPr/>
              <p:nvPr/>
            </p:nvCxnSpPr>
            <p:spPr>
              <a:xfrm>
                <a:off x="1219113" y="4343294"/>
                <a:ext cx="152487"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7139" name="Group 170"/>
            <p:cNvGrpSpPr>
              <a:grpSpLocks/>
            </p:cNvGrpSpPr>
            <p:nvPr/>
          </p:nvGrpSpPr>
          <p:grpSpPr bwMode="auto">
            <a:xfrm>
              <a:off x="1483896" y="4114800"/>
              <a:ext cx="505410" cy="400024"/>
              <a:chOff x="866190" y="4126468"/>
              <a:chExt cx="505410" cy="400024"/>
            </a:xfrm>
          </p:grpSpPr>
          <p:sp>
            <p:nvSpPr>
              <p:cNvPr id="47164" name="TextBox 171"/>
              <p:cNvSpPr txBox="1">
                <a:spLocks noChangeArrowheads="1"/>
              </p:cNvSpPr>
              <p:nvPr/>
            </p:nvSpPr>
            <p:spPr bwMode="auto">
              <a:xfrm>
                <a:off x="866190" y="4126468"/>
                <a:ext cx="374674" cy="400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3</a:t>
                </a:r>
              </a:p>
            </p:txBody>
          </p:sp>
          <p:cxnSp>
            <p:nvCxnSpPr>
              <p:cNvPr id="122" name="Straight Connector 121"/>
              <p:cNvCxnSpPr/>
              <p:nvPr/>
            </p:nvCxnSpPr>
            <p:spPr>
              <a:xfrm>
                <a:off x="1219113" y="4343358"/>
                <a:ext cx="152487"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7140" name="Group 173"/>
            <p:cNvGrpSpPr>
              <a:grpSpLocks/>
            </p:cNvGrpSpPr>
            <p:nvPr/>
          </p:nvGrpSpPr>
          <p:grpSpPr bwMode="auto">
            <a:xfrm>
              <a:off x="1483896" y="3810000"/>
              <a:ext cx="505410" cy="400024"/>
              <a:chOff x="866190" y="4126468"/>
              <a:chExt cx="505410" cy="400024"/>
            </a:xfrm>
          </p:grpSpPr>
          <p:sp>
            <p:nvSpPr>
              <p:cNvPr id="47162" name="TextBox 174"/>
              <p:cNvSpPr txBox="1">
                <a:spLocks noChangeArrowheads="1"/>
              </p:cNvSpPr>
              <p:nvPr/>
            </p:nvSpPr>
            <p:spPr bwMode="auto">
              <a:xfrm>
                <a:off x="866190" y="4126468"/>
                <a:ext cx="374674" cy="400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4</a:t>
                </a:r>
              </a:p>
            </p:txBody>
          </p:sp>
          <p:cxnSp>
            <p:nvCxnSpPr>
              <p:cNvPr id="120" name="Straight Connector 119"/>
              <p:cNvCxnSpPr/>
              <p:nvPr/>
            </p:nvCxnSpPr>
            <p:spPr>
              <a:xfrm>
                <a:off x="1219113" y="4343423"/>
                <a:ext cx="152487"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7141" name="Group 176"/>
            <p:cNvGrpSpPr>
              <a:grpSpLocks/>
            </p:cNvGrpSpPr>
            <p:nvPr/>
          </p:nvGrpSpPr>
          <p:grpSpPr bwMode="auto">
            <a:xfrm>
              <a:off x="1483896" y="3505200"/>
              <a:ext cx="505410" cy="400024"/>
              <a:chOff x="866190" y="4126468"/>
              <a:chExt cx="505410" cy="400024"/>
            </a:xfrm>
          </p:grpSpPr>
          <p:sp>
            <p:nvSpPr>
              <p:cNvPr id="47160" name="TextBox 177"/>
              <p:cNvSpPr txBox="1">
                <a:spLocks noChangeArrowheads="1"/>
              </p:cNvSpPr>
              <p:nvPr/>
            </p:nvSpPr>
            <p:spPr bwMode="auto">
              <a:xfrm>
                <a:off x="866190" y="4126468"/>
                <a:ext cx="374674" cy="400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5</a:t>
                </a:r>
              </a:p>
            </p:txBody>
          </p:sp>
          <p:cxnSp>
            <p:nvCxnSpPr>
              <p:cNvPr id="118" name="Straight Connector 117"/>
              <p:cNvCxnSpPr/>
              <p:nvPr/>
            </p:nvCxnSpPr>
            <p:spPr>
              <a:xfrm>
                <a:off x="1219113" y="4343487"/>
                <a:ext cx="152487"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7142" name="Group 179"/>
            <p:cNvGrpSpPr>
              <a:grpSpLocks/>
            </p:cNvGrpSpPr>
            <p:nvPr/>
          </p:nvGrpSpPr>
          <p:grpSpPr bwMode="auto">
            <a:xfrm>
              <a:off x="1483896" y="3200400"/>
              <a:ext cx="505410" cy="400024"/>
              <a:chOff x="866190" y="4126468"/>
              <a:chExt cx="505410" cy="400024"/>
            </a:xfrm>
          </p:grpSpPr>
          <p:sp>
            <p:nvSpPr>
              <p:cNvPr id="47158" name="TextBox 180"/>
              <p:cNvSpPr txBox="1">
                <a:spLocks noChangeArrowheads="1"/>
              </p:cNvSpPr>
              <p:nvPr/>
            </p:nvSpPr>
            <p:spPr bwMode="auto">
              <a:xfrm>
                <a:off x="866190" y="4126468"/>
                <a:ext cx="374674" cy="400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6</a:t>
                </a:r>
              </a:p>
            </p:txBody>
          </p:sp>
          <p:cxnSp>
            <p:nvCxnSpPr>
              <p:cNvPr id="116" name="Straight Connector 115"/>
              <p:cNvCxnSpPr/>
              <p:nvPr/>
            </p:nvCxnSpPr>
            <p:spPr>
              <a:xfrm>
                <a:off x="1219113" y="4343552"/>
                <a:ext cx="152487"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7143" name="Group 182"/>
            <p:cNvGrpSpPr>
              <a:grpSpLocks/>
            </p:cNvGrpSpPr>
            <p:nvPr/>
          </p:nvGrpSpPr>
          <p:grpSpPr bwMode="auto">
            <a:xfrm>
              <a:off x="1483896" y="2895600"/>
              <a:ext cx="505410" cy="400024"/>
              <a:chOff x="866190" y="4126468"/>
              <a:chExt cx="505410" cy="400024"/>
            </a:xfrm>
          </p:grpSpPr>
          <p:sp>
            <p:nvSpPr>
              <p:cNvPr id="47156" name="TextBox 183"/>
              <p:cNvSpPr txBox="1">
                <a:spLocks noChangeArrowheads="1"/>
              </p:cNvSpPr>
              <p:nvPr/>
            </p:nvSpPr>
            <p:spPr bwMode="auto">
              <a:xfrm>
                <a:off x="866190" y="4126468"/>
                <a:ext cx="374674" cy="400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7</a:t>
                </a:r>
              </a:p>
            </p:txBody>
          </p:sp>
          <p:cxnSp>
            <p:nvCxnSpPr>
              <p:cNvPr id="114" name="Straight Connector 113"/>
              <p:cNvCxnSpPr/>
              <p:nvPr/>
            </p:nvCxnSpPr>
            <p:spPr>
              <a:xfrm>
                <a:off x="1219113" y="4343616"/>
                <a:ext cx="152487"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7144" name="Group 185"/>
            <p:cNvGrpSpPr>
              <a:grpSpLocks/>
            </p:cNvGrpSpPr>
            <p:nvPr/>
          </p:nvGrpSpPr>
          <p:grpSpPr bwMode="auto">
            <a:xfrm>
              <a:off x="1483896" y="2590800"/>
              <a:ext cx="505410" cy="400024"/>
              <a:chOff x="866190" y="4126468"/>
              <a:chExt cx="505410" cy="400024"/>
            </a:xfrm>
          </p:grpSpPr>
          <p:sp>
            <p:nvSpPr>
              <p:cNvPr id="47154" name="TextBox 186"/>
              <p:cNvSpPr txBox="1">
                <a:spLocks noChangeArrowheads="1"/>
              </p:cNvSpPr>
              <p:nvPr/>
            </p:nvSpPr>
            <p:spPr bwMode="auto">
              <a:xfrm>
                <a:off x="866190" y="4126468"/>
                <a:ext cx="374674" cy="400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8</a:t>
                </a:r>
              </a:p>
            </p:txBody>
          </p:sp>
          <p:cxnSp>
            <p:nvCxnSpPr>
              <p:cNvPr id="112" name="Straight Connector 111"/>
              <p:cNvCxnSpPr/>
              <p:nvPr/>
            </p:nvCxnSpPr>
            <p:spPr>
              <a:xfrm>
                <a:off x="1219113" y="4343681"/>
                <a:ext cx="152487"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7145" name="Group 188"/>
            <p:cNvGrpSpPr>
              <a:grpSpLocks/>
            </p:cNvGrpSpPr>
            <p:nvPr/>
          </p:nvGrpSpPr>
          <p:grpSpPr bwMode="auto">
            <a:xfrm>
              <a:off x="1483896" y="2286000"/>
              <a:ext cx="505410" cy="400024"/>
              <a:chOff x="866190" y="4126468"/>
              <a:chExt cx="505410" cy="400024"/>
            </a:xfrm>
          </p:grpSpPr>
          <p:sp>
            <p:nvSpPr>
              <p:cNvPr id="47152" name="TextBox 189"/>
              <p:cNvSpPr txBox="1">
                <a:spLocks noChangeArrowheads="1"/>
              </p:cNvSpPr>
              <p:nvPr/>
            </p:nvSpPr>
            <p:spPr bwMode="auto">
              <a:xfrm>
                <a:off x="866190" y="4126468"/>
                <a:ext cx="374674" cy="400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9</a:t>
                </a:r>
              </a:p>
            </p:txBody>
          </p:sp>
          <p:cxnSp>
            <p:nvCxnSpPr>
              <p:cNvPr id="110" name="Straight Connector 109"/>
              <p:cNvCxnSpPr/>
              <p:nvPr/>
            </p:nvCxnSpPr>
            <p:spPr>
              <a:xfrm>
                <a:off x="1219113" y="4343746"/>
                <a:ext cx="152487"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7146" name="Group 191"/>
            <p:cNvGrpSpPr>
              <a:grpSpLocks/>
            </p:cNvGrpSpPr>
            <p:nvPr/>
          </p:nvGrpSpPr>
          <p:grpSpPr bwMode="auto">
            <a:xfrm>
              <a:off x="1407687" y="1981200"/>
              <a:ext cx="581619" cy="400024"/>
              <a:chOff x="789981" y="4126468"/>
              <a:chExt cx="581619" cy="400024"/>
            </a:xfrm>
          </p:grpSpPr>
          <p:sp>
            <p:nvSpPr>
              <p:cNvPr id="47150" name="TextBox 192"/>
              <p:cNvSpPr txBox="1">
                <a:spLocks noChangeArrowheads="1"/>
              </p:cNvSpPr>
              <p:nvPr/>
            </p:nvSpPr>
            <p:spPr bwMode="auto">
              <a:xfrm>
                <a:off x="789981" y="4126468"/>
                <a:ext cx="502986" cy="400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10</a:t>
                </a:r>
              </a:p>
            </p:txBody>
          </p:sp>
          <p:cxnSp>
            <p:nvCxnSpPr>
              <p:cNvPr id="108" name="Straight Connector 107"/>
              <p:cNvCxnSpPr/>
              <p:nvPr/>
            </p:nvCxnSpPr>
            <p:spPr>
              <a:xfrm>
                <a:off x="1219113" y="4343810"/>
                <a:ext cx="152487"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7147" name="Group 194"/>
            <p:cNvGrpSpPr>
              <a:grpSpLocks/>
            </p:cNvGrpSpPr>
            <p:nvPr/>
          </p:nvGrpSpPr>
          <p:grpSpPr bwMode="auto">
            <a:xfrm>
              <a:off x="1255279" y="1676400"/>
              <a:ext cx="734027" cy="400024"/>
              <a:chOff x="637573" y="4126468"/>
              <a:chExt cx="734027" cy="400024"/>
            </a:xfrm>
          </p:grpSpPr>
          <p:sp>
            <p:nvSpPr>
              <p:cNvPr id="47148" name="TextBox 195"/>
              <p:cNvSpPr txBox="1">
                <a:spLocks noChangeArrowheads="1"/>
              </p:cNvSpPr>
              <p:nvPr/>
            </p:nvSpPr>
            <p:spPr bwMode="auto">
              <a:xfrm>
                <a:off x="637573" y="4126468"/>
                <a:ext cx="614191" cy="400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$11</a:t>
                </a:r>
              </a:p>
            </p:txBody>
          </p:sp>
          <p:cxnSp>
            <p:nvCxnSpPr>
              <p:cNvPr id="106" name="Straight Connector 105"/>
              <p:cNvCxnSpPr/>
              <p:nvPr/>
            </p:nvCxnSpPr>
            <p:spPr>
              <a:xfrm>
                <a:off x="1219113" y="4343875"/>
                <a:ext cx="152487"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8179" name="Group 220"/>
          <p:cNvGrpSpPr>
            <a:grpSpLocks/>
          </p:cNvGrpSpPr>
          <p:nvPr/>
        </p:nvGrpSpPr>
        <p:grpSpPr bwMode="auto">
          <a:xfrm>
            <a:off x="3096816" y="1365647"/>
            <a:ext cx="3200584" cy="1500634"/>
            <a:chOff x="2590800" y="2209800"/>
            <a:chExt cx="4267645" cy="2000175"/>
          </a:xfrm>
        </p:grpSpPr>
        <p:cxnSp>
          <p:nvCxnSpPr>
            <p:cNvPr id="128" name="Straight Connector 127"/>
            <p:cNvCxnSpPr/>
            <p:nvPr/>
          </p:nvCxnSpPr>
          <p:spPr>
            <a:xfrm>
              <a:off x="2590800" y="2209800"/>
              <a:ext cx="3048144" cy="152349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47134" name="TextBox 42"/>
            <p:cNvSpPr txBox="1">
              <a:spLocks noChangeArrowheads="1"/>
            </p:cNvSpPr>
            <p:nvPr/>
          </p:nvSpPr>
          <p:spPr bwMode="auto">
            <a:xfrm>
              <a:off x="5359673" y="3810000"/>
              <a:ext cx="1498772" cy="39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Demand, D</a:t>
              </a:r>
              <a:r>
                <a:rPr lang="en-US" altLang="zh-CN" sz="1350" baseline="-25000"/>
                <a:t>1</a:t>
              </a:r>
            </a:p>
          </p:txBody>
        </p:sp>
      </p:grpSp>
      <p:grpSp>
        <p:nvGrpSpPr>
          <p:cNvPr id="48181" name="Group 40"/>
          <p:cNvGrpSpPr>
            <a:grpSpLocks/>
          </p:cNvGrpSpPr>
          <p:nvPr/>
        </p:nvGrpSpPr>
        <p:grpSpPr bwMode="auto">
          <a:xfrm>
            <a:off x="5329236" y="2257426"/>
            <a:ext cx="812411" cy="308372"/>
            <a:chOff x="7810761" y="4154236"/>
            <a:chExt cx="1078837" cy="410771"/>
          </a:xfrm>
        </p:grpSpPr>
        <p:sp>
          <p:nvSpPr>
            <p:cNvPr id="47131" name="Freeform 183"/>
            <p:cNvSpPr>
              <a:spLocks/>
            </p:cNvSpPr>
            <p:nvPr/>
          </p:nvSpPr>
          <p:spPr bwMode="auto">
            <a:xfrm>
              <a:off x="7810761" y="4428277"/>
              <a:ext cx="144592" cy="136730"/>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132" name="TextBox 42"/>
            <p:cNvSpPr txBox="1">
              <a:spLocks noChangeArrowheads="1"/>
            </p:cNvSpPr>
            <p:nvPr/>
          </p:nvSpPr>
          <p:spPr bwMode="auto">
            <a:xfrm>
              <a:off x="7852496" y="4154236"/>
              <a:ext cx="1037102" cy="399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(25, $5)</a:t>
              </a:r>
            </a:p>
          </p:txBody>
        </p:sp>
      </p:grpSp>
      <p:grpSp>
        <p:nvGrpSpPr>
          <p:cNvPr id="48183" name="Group 40"/>
          <p:cNvGrpSpPr>
            <a:grpSpLocks/>
          </p:cNvGrpSpPr>
          <p:nvPr/>
        </p:nvGrpSpPr>
        <p:grpSpPr bwMode="auto">
          <a:xfrm>
            <a:off x="4872036" y="2028826"/>
            <a:ext cx="812411" cy="308372"/>
            <a:chOff x="7810761" y="4154236"/>
            <a:chExt cx="1078837" cy="410771"/>
          </a:xfrm>
        </p:grpSpPr>
        <p:sp>
          <p:nvSpPr>
            <p:cNvPr id="47129" name="Freeform 183"/>
            <p:cNvSpPr>
              <a:spLocks/>
            </p:cNvSpPr>
            <p:nvPr/>
          </p:nvSpPr>
          <p:spPr bwMode="auto">
            <a:xfrm>
              <a:off x="7810761" y="4428277"/>
              <a:ext cx="144592" cy="136730"/>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130" name="TextBox 42"/>
            <p:cNvSpPr txBox="1">
              <a:spLocks noChangeArrowheads="1"/>
            </p:cNvSpPr>
            <p:nvPr/>
          </p:nvSpPr>
          <p:spPr bwMode="auto">
            <a:xfrm>
              <a:off x="7852496" y="4154236"/>
              <a:ext cx="1037102" cy="399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(21, $6)</a:t>
              </a:r>
            </a:p>
          </p:txBody>
        </p:sp>
      </p:grpSp>
      <p:grpSp>
        <p:nvGrpSpPr>
          <p:cNvPr id="48185" name="Group 40"/>
          <p:cNvGrpSpPr>
            <a:grpSpLocks/>
          </p:cNvGrpSpPr>
          <p:nvPr/>
        </p:nvGrpSpPr>
        <p:grpSpPr bwMode="auto">
          <a:xfrm>
            <a:off x="4414836" y="1800226"/>
            <a:ext cx="812411" cy="308372"/>
            <a:chOff x="7810761" y="4154236"/>
            <a:chExt cx="1078837" cy="410771"/>
          </a:xfrm>
        </p:grpSpPr>
        <p:sp>
          <p:nvSpPr>
            <p:cNvPr id="47127" name="Freeform 183"/>
            <p:cNvSpPr>
              <a:spLocks/>
            </p:cNvSpPr>
            <p:nvPr/>
          </p:nvSpPr>
          <p:spPr bwMode="auto">
            <a:xfrm>
              <a:off x="7810761" y="4428277"/>
              <a:ext cx="144592" cy="136730"/>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128" name="TextBox 42"/>
            <p:cNvSpPr txBox="1">
              <a:spLocks noChangeArrowheads="1"/>
            </p:cNvSpPr>
            <p:nvPr/>
          </p:nvSpPr>
          <p:spPr bwMode="auto">
            <a:xfrm>
              <a:off x="7852496" y="4154236"/>
              <a:ext cx="1037102" cy="399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(17, $7)</a:t>
              </a:r>
            </a:p>
          </p:txBody>
        </p:sp>
      </p:grpSp>
      <p:grpSp>
        <p:nvGrpSpPr>
          <p:cNvPr id="48187" name="Group 40"/>
          <p:cNvGrpSpPr>
            <a:grpSpLocks/>
          </p:cNvGrpSpPr>
          <p:nvPr/>
        </p:nvGrpSpPr>
        <p:grpSpPr bwMode="auto">
          <a:xfrm>
            <a:off x="3954065" y="1571626"/>
            <a:ext cx="812411" cy="308372"/>
            <a:chOff x="7810761" y="4154236"/>
            <a:chExt cx="1078837" cy="410771"/>
          </a:xfrm>
        </p:grpSpPr>
        <p:sp>
          <p:nvSpPr>
            <p:cNvPr id="47125" name="Freeform 183"/>
            <p:cNvSpPr>
              <a:spLocks/>
            </p:cNvSpPr>
            <p:nvPr/>
          </p:nvSpPr>
          <p:spPr bwMode="auto">
            <a:xfrm>
              <a:off x="7810761" y="4428277"/>
              <a:ext cx="144592" cy="136730"/>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126" name="TextBox 42"/>
            <p:cNvSpPr txBox="1">
              <a:spLocks noChangeArrowheads="1"/>
            </p:cNvSpPr>
            <p:nvPr/>
          </p:nvSpPr>
          <p:spPr bwMode="auto">
            <a:xfrm>
              <a:off x="7852496" y="4154236"/>
              <a:ext cx="1037102" cy="399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(13, $8)</a:t>
              </a:r>
            </a:p>
          </p:txBody>
        </p:sp>
      </p:grpSp>
      <p:grpSp>
        <p:nvGrpSpPr>
          <p:cNvPr id="48189" name="Group 40"/>
          <p:cNvGrpSpPr>
            <a:grpSpLocks/>
          </p:cNvGrpSpPr>
          <p:nvPr/>
        </p:nvGrpSpPr>
        <p:grpSpPr bwMode="auto">
          <a:xfrm>
            <a:off x="3482574" y="1343026"/>
            <a:ext cx="716092" cy="308372"/>
            <a:chOff x="7810761" y="4154236"/>
            <a:chExt cx="951275" cy="410771"/>
          </a:xfrm>
        </p:grpSpPr>
        <p:sp>
          <p:nvSpPr>
            <p:cNvPr id="47123" name="Freeform 183"/>
            <p:cNvSpPr>
              <a:spLocks/>
            </p:cNvSpPr>
            <p:nvPr/>
          </p:nvSpPr>
          <p:spPr bwMode="auto">
            <a:xfrm>
              <a:off x="7810761" y="4428277"/>
              <a:ext cx="144592" cy="136730"/>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124" name="TextBox 42"/>
            <p:cNvSpPr txBox="1">
              <a:spLocks noChangeArrowheads="1"/>
            </p:cNvSpPr>
            <p:nvPr/>
          </p:nvSpPr>
          <p:spPr bwMode="auto">
            <a:xfrm>
              <a:off x="7852326" y="4154236"/>
              <a:ext cx="909710" cy="399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(9, $9)</a:t>
              </a:r>
            </a:p>
          </p:txBody>
        </p:sp>
      </p:grpSp>
      <p:grpSp>
        <p:nvGrpSpPr>
          <p:cNvPr id="48191" name="Group 40"/>
          <p:cNvGrpSpPr>
            <a:grpSpLocks/>
          </p:cNvGrpSpPr>
          <p:nvPr/>
        </p:nvGrpSpPr>
        <p:grpSpPr bwMode="auto">
          <a:xfrm>
            <a:off x="3039668" y="1114426"/>
            <a:ext cx="812412" cy="308372"/>
            <a:chOff x="7810761" y="4154236"/>
            <a:chExt cx="1078835" cy="410771"/>
          </a:xfrm>
        </p:grpSpPr>
        <p:sp>
          <p:nvSpPr>
            <p:cNvPr id="47121" name="Freeform 183"/>
            <p:cNvSpPr>
              <a:spLocks/>
            </p:cNvSpPr>
            <p:nvPr/>
          </p:nvSpPr>
          <p:spPr bwMode="auto">
            <a:xfrm>
              <a:off x="7810761" y="4428277"/>
              <a:ext cx="144592" cy="136730"/>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122" name="TextBox 42"/>
            <p:cNvSpPr txBox="1">
              <a:spLocks noChangeArrowheads="1"/>
            </p:cNvSpPr>
            <p:nvPr/>
          </p:nvSpPr>
          <p:spPr bwMode="auto">
            <a:xfrm>
              <a:off x="7852496" y="4154236"/>
              <a:ext cx="1037100" cy="399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(5, $10)</a:t>
              </a:r>
            </a:p>
          </p:txBody>
        </p:sp>
      </p:grpSp>
    </p:spTree>
    <p:extLst>
      <p:ext uri="{BB962C8B-B14F-4D97-AF65-F5344CB8AC3E}">
        <p14:creationId xmlns:p14="http://schemas.microsoft.com/office/powerpoint/2010/main" val="24875893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48163"/>
                                        </p:tgtEl>
                                        <p:attrNameLst>
                                          <p:attrName>style.visibility</p:attrName>
                                        </p:attrNameLst>
                                      </p:cBhvr>
                                      <p:to>
                                        <p:strVal val="visible"/>
                                      </p:to>
                                    </p:set>
                                    <p:animEffect transition="in" filter="wipe(down)">
                                      <p:cBhvr>
                                        <p:cTn id="10" dur="500"/>
                                        <p:tgtEl>
                                          <p:spTgt spid="48163"/>
                                        </p:tgtEl>
                                      </p:cBhvr>
                                    </p:animEffect>
                                  </p:childTnLst>
                                </p:cTn>
                              </p:par>
                            </p:childTnLst>
                          </p:cTn>
                        </p:par>
                        <p:par>
                          <p:cTn id="11" fill="hold" nodeType="afterGroup">
                            <p:stCondLst>
                              <p:cond delay="500"/>
                            </p:stCondLst>
                            <p:childTnLst>
                              <p:par>
                                <p:cTn id="12" presetID="22" presetClass="entr" presetSubtype="8"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nodeType="afterGroup">
                            <p:stCondLst>
                              <p:cond delay="1000"/>
                            </p:stCondLst>
                            <p:childTnLst>
                              <p:par>
                                <p:cTn id="16" presetID="22" presetClass="entr" presetSubtype="8" fill="hold" nodeType="afterEffect">
                                  <p:stCondLst>
                                    <p:cond delay="0"/>
                                  </p:stCondLst>
                                  <p:childTnLst>
                                    <p:set>
                                      <p:cBhvr>
                                        <p:cTn id="17" dur="1" fill="hold">
                                          <p:stCondLst>
                                            <p:cond delay="0"/>
                                          </p:stCondLst>
                                        </p:cTn>
                                        <p:tgtEl>
                                          <p:spTgt spid="48191"/>
                                        </p:tgtEl>
                                        <p:attrNameLst>
                                          <p:attrName>style.visibility</p:attrName>
                                        </p:attrNameLst>
                                      </p:cBhvr>
                                      <p:to>
                                        <p:strVal val="visible"/>
                                      </p:to>
                                    </p:set>
                                    <p:animEffect transition="in" filter="wipe(left)">
                                      <p:cBhvr>
                                        <p:cTn id="18" dur="1000"/>
                                        <p:tgtEl>
                                          <p:spTgt spid="48191"/>
                                        </p:tgtEl>
                                      </p:cBhvr>
                                    </p:animEffect>
                                  </p:childTnLst>
                                </p:cTn>
                              </p:par>
                            </p:childTnLst>
                          </p:cTn>
                        </p:par>
                        <p:par>
                          <p:cTn id="19" fill="hold" nodeType="afterGroup">
                            <p:stCondLst>
                              <p:cond delay="2000"/>
                            </p:stCondLst>
                            <p:childTnLst>
                              <p:par>
                                <p:cTn id="20" presetID="22" presetClass="entr" presetSubtype="8" fill="hold" nodeType="afterEffect">
                                  <p:stCondLst>
                                    <p:cond delay="0"/>
                                  </p:stCondLst>
                                  <p:childTnLst>
                                    <p:set>
                                      <p:cBhvr>
                                        <p:cTn id="21" dur="1" fill="hold">
                                          <p:stCondLst>
                                            <p:cond delay="0"/>
                                          </p:stCondLst>
                                        </p:cTn>
                                        <p:tgtEl>
                                          <p:spTgt spid="48189"/>
                                        </p:tgtEl>
                                        <p:attrNameLst>
                                          <p:attrName>style.visibility</p:attrName>
                                        </p:attrNameLst>
                                      </p:cBhvr>
                                      <p:to>
                                        <p:strVal val="visible"/>
                                      </p:to>
                                    </p:set>
                                    <p:animEffect transition="in" filter="wipe(left)">
                                      <p:cBhvr>
                                        <p:cTn id="22" dur="1000"/>
                                        <p:tgtEl>
                                          <p:spTgt spid="48189"/>
                                        </p:tgtEl>
                                      </p:cBhvr>
                                    </p:animEffect>
                                  </p:childTnLst>
                                </p:cTn>
                              </p:par>
                            </p:childTnLst>
                          </p:cTn>
                        </p:par>
                        <p:par>
                          <p:cTn id="23" fill="hold" nodeType="afterGroup">
                            <p:stCondLst>
                              <p:cond delay="3000"/>
                            </p:stCondLst>
                            <p:childTnLst>
                              <p:par>
                                <p:cTn id="24" presetID="22" presetClass="entr" presetSubtype="8" fill="hold" nodeType="afterEffect">
                                  <p:stCondLst>
                                    <p:cond delay="0"/>
                                  </p:stCondLst>
                                  <p:childTnLst>
                                    <p:set>
                                      <p:cBhvr>
                                        <p:cTn id="25" dur="1" fill="hold">
                                          <p:stCondLst>
                                            <p:cond delay="0"/>
                                          </p:stCondLst>
                                        </p:cTn>
                                        <p:tgtEl>
                                          <p:spTgt spid="48187"/>
                                        </p:tgtEl>
                                        <p:attrNameLst>
                                          <p:attrName>style.visibility</p:attrName>
                                        </p:attrNameLst>
                                      </p:cBhvr>
                                      <p:to>
                                        <p:strVal val="visible"/>
                                      </p:to>
                                    </p:set>
                                    <p:animEffect transition="in" filter="wipe(left)">
                                      <p:cBhvr>
                                        <p:cTn id="26" dur="1000"/>
                                        <p:tgtEl>
                                          <p:spTgt spid="48187"/>
                                        </p:tgtEl>
                                      </p:cBhvr>
                                    </p:animEffect>
                                  </p:childTnLst>
                                </p:cTn>
                              </p:par>
                            </p:childTnLst>
                          </p:cTn>
                        </p:par>
                        <p:par>
                          <p:cTn id="27" fill="hold" nodeType="afterGroup">
                            <p:stCondLst>
                              <p:cond delay="4000"/>
                            </p:stCondLst>
                            <p:childTnLst>
                              <p:par>
                                <p:cTn id="28" presetID="22" presetClass="entr" presetSubtype="8" fill="hold" nodeType="afterEffect">
                                  <p:stCondLst>
                                    <p:cond delay="0"/>
                                  </p:stCondLst>
                                  <p:childTnLst>
                                    <p:set>
                                      <p:cBhvr>
                                        <p:cTn id="29" dur="1" fill="hold">
                                          <p:stCondLst>
                                            <p:cond delay="0"/>
                                          </p:stCondLst>
                                        </p:cTn>
                                        <p:tgtEl>
                                          <p:spTgt spid="48185"/>
                                        </p:tgtEl>
                                        <p:attrNameLst>
                                          <p:attrName>style.visibility</p:attrName>
                                        </p:attrNameLst>
                                      </p:cBhvr>
                                      <p:to>
                                        <p:strVal val="visible"/>
                                      </p:to>
                                    </p:set>
                                    <p:animEffect transition="in" filter="wipe(left)">
                                      <p:cBhvr>
                                        <p:cTn id="30" dur="1000"/>
                                        <p:tgtEl>
                                          <p:spTgt spid="48185"/>
                                        </p:tgtEl>
                                      </p:cBhvr>
                                    </p:animEffect>
                                  </p:childTnLst>
                                </p:cTn>
                              </p:par>
                            </p:childTnLst>
                          </p:cTn>
                        </p:par>
                        <p:par>
                          <p:cTn id="31" fill="hold" nodeType="afterGroup">
                            <p:stCondLst>
                              <p:cond delay="5000"/>
                            </p:stCondLst>
                            <p:childTnLst>
                              <p:par>
                                <p:cTn id="32" presetID="22" presetClass="entr" presetSubtype="8" fill="hold" nodeType="afterEffect">
                                  <p:stCondLst>
                                    <p:cond delay="0"/>
                                  </p:stCondLst>
                                  <p:childTnLst>
                                    <p:set>
                                      <p:cBhvr>
                                        <p:cTn id="33" dur="1" fill="hold">
                                          <p:stCondLst>
                                            <p:cond delay="0"/>
                                          </p:stCondLst>
                                        </p:cTn>
                                        <p:tgtEl>
                                          <p:spTgt spid="48183"/>
                                        </p:tgtEl>
                                        <p:attrNameLst>
                                          <p:attrName>style.visibility</p:attrName>
                                        </p:attrNameLst>
                                      </p:cBhvr>
                                      <p:to>
                                        <p:strVal val="visible"/>
                                      </p:to>
                                    </p:set>
                                    <p:animEffect transition="in" filter="wipe(left)">
                                      <p:cBhvr>
                                        <p:cTn id="34" dur="1000"/>
                                        <p:tgtEl>
                                          <p:spTgt spid="48183"/>
                                        </p:tgtEl>
                                      </p:cBhvr>
                                    </p:animEffect>
                                  </p:childTnLst>
                                </p:cTn>
                              </p:par>
                            </p:childTnLst>
                          </p:cTn>
                        </p:par>
                        <p:par>
                          <p:cTn id="35" fill="hold" nodeType="afterGroup">
                            <p:stCondLst>
                              <p:cond delay="6000"/>
                            </p:stCondLst>
                            <p:childTnLst>
                              <p:par>
                                <p:cTn id="36" presetID="22" presetClass="entr" presetSubtype="8" fill="hold" nodeType="afterEffect">
                                  <p:stCondLst>
                                    <p:cond delay="0"/>
                                  </p:stCondLst>
                                  <p:childTnLst>
                                    <p:set>
                                      <p:cBhvr>
                                        <p:cTn id="37" dur="1" fill="hold">
                                          <p:stCondLst>
                                            <p:cond delay="0"/>
                                          </p:stCondLst>
                                        </p:cTn>
                                        <p:tgtEl>
                                          <p:spTgt spid="48181"/>
                                        </p:tgtEl>
                                        <p:attrNameLst>
                                          <p:attrName>style.visibility</p:attrName>
                                        </p:attrNameLst>
                                      </p:cBhvr>
                                      <p:to>
                                        <p:strVal val="visible"/>
                                      </p:to>
                                    </p:set>
                                    <p:animEffect transition="in" filter="wipe(left)">
                                      <p:cBhvr>
                                        <p:cTn id="38" dur="1000"/>
                                        <p:tgtEl>
                                          <p:spTgt spid="48181"/>
                                        </p:tgtEl>
                                      </p:cBhvr>
                                    </p:animEffect>
                                  </p:childTnLst>
                                </p:cTn>
                              </p:par>
                            </p:childTnLst>
                          </p:cTn>
                        </p:par>
                        <p:par>
                          <p:cTn id="39" fill="hold" nodeType="afterGroup">
                            <p:stCondLst>
                              <p:cond delay="7000"/>
                            </p:stCondLst>
                            <p:childTnLst>
                              <p:par>
                                <p:cTn id="40" presetID="22" presetClass="entr" presetSubtype="8" fill="hold" nodeType="afterEffect">
                                  <p:stCondLst>
                                    <p:cond delay="0"/>
                                  </p:stCondLst>
                                  <p:childTnLst>
                                    <p:set>
                                      <p:cBhvr>
                                        <p:cTn id="41" dur="1" fill="hold">
                                          <p:stCondLst>
                                            <p:cond delay="0"/>
                                          </p:stCondLst>
                                        </p:cTn>
                                        <p:tgtEl>
                                          <p:spTgt spid="48179"/>
                                        </p:tgtEl>
                                        <p:attrNameLst>
                                          <p:attrName>style.visibility</p:attrName>
                                        </p:attrNameLst>
                                      </p:cBhvr>
                                      <p:to>
                                        <p:strVal val="visible"/>
                                      </p:to>
                                    </p:set>
                                    <p:animEffect transition="in" filter="wipe(left)">
                                      <p:cBhvr>
                                        <p:cTn id="42" dur="500"/>
                                        <p:tgtEl>
                                          <p:spTgt spid="48179"/>
                                        </p:tgtEl>
                                      </p:cBhvr>
                                    </p:animEffect>
                                  </p:childTnLst>
                                </p:cTn>
                              </p:par>
                            </p:childTnLst>
                          </p:cTn>
                        </p:par>
                        <p:par>
                          <p:cTn id="43" fill="hold" nodeType="afterGroup">
                            <p:stCondLst>
                              <p:cond delay="7500"/>
                            </p:stCondLst>
                            <p:childTnLst>
                              <p:par>
                                <p:cTn id="44" presetID="22" presetClass="entr" presetSubtype="8" fill="hold" grpId="0" nodeType="after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left)">
                                      <p:cBhvr>
                                        <p:cTn id="4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p:cNvSpPr>
            <a:spLocks noGrp="1"/>
          </p:cNvSpPr>
          <p:nvPr>
            <p:ph type="sldNum" sz="quarter" idx="4294967295"/>
          </p:nvPr>
        </p:nvSpPr>
        <p:spPr>
          <a:xfrm>
            <a:off x="0" y="0"/>
            <a:ext cx="0" cy="0"/>
          </a:xfr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eaLnBrk="0" hangingPunct="0">
              <a:defRPr sz="2550">
                <a:solidFill>
                  <a:schemeClr val="tx1"/>
                </a:solidFill>
                <a:latin typeface="Arial" panose="020B0604020202020204" pitchFamily="34" charset="0"/>
              </a:defRPr>
            </a:lvl1pPr>
            <a:lvl2pPr marL="557213" indent="-214313" eaLnBrk="0" hangingPunct="0">
              <a:defRPr sz="2550">
                <a:solidFill>
                  <a:schemeClr val="tx1"/>
                </a:solidFill>
                <a:latin typeface="Arial" panose="020B0604020202020204" pitchFamily="34" charset="0"/>
              </a:defRPr>
            </a:lvl2pPr>
            <a:lvl3pPr marL="857250" indent="-171450" eaLnBrk="0" hangingPunct="0">
              <a:defRPr sz="2550">
                <a:solidFill>
                  <a:schemeClr val="tx1"/>
                </a:solidFill>
                <a:latin typeface="Arial" panose="020B0604020202020204" pitchFamily="34" charset="0"/>
              </a:defRPr>
            </a:lvl3pPr>
            <a:lvl4pPr marL="1200150" indent="-171450" eaLnBrk="0" hangingPunct="0">
              <a:defRPr sz="2550">
                <a:solidFill>
                  <a:schemeClr val="tx1"/>
                </a:solidFill>
                <a:latin typeface="Arial" panose="020B0604020202020204" pitchFamily="34" charset="0"/>
              </a:defRPr>
            </a:lvl4pPr>
            <a:lvl5pPr marL="1543050" indent="-171450" eaLnBrk="0" hangingPunct="0">
              <a:defRPr sz="2550">
                <a:solidFill>
                  <a:schemeClr val="tx1"/>
                </a:solidFill>
                <a:latin typeface="Arial" panose="020B0604020202020204" pitchFamily="34" charset="0"/>
              </a:defRPr>
            </a:lvl5pPr>
            <a:lvl6pPr marL="1885950" indent="-171450" algn="ctr" eaLnBrk="0" fontAlgn="base" hangingPunct="0">
              <a:spcBef>
                <a:spcPct val="20000"/>
              </a:spcBef>
              <a:spcAft>
                <a:spcPct val="0"/>
              </a:spcAft>
              <a:buChar char="•"/>
              <a:defRPr sz="2550">
                <a:solidFill>
                  <a:schemeClr val="tx1"/>
                </a:solidFill>
                <a:latin typeface="Arial" panose="020B0604020202020204" pitchFamily="34" charset="0"/>
              </a:defRPr>
            </a:lvl6pPr>
            <a:lvl7pPr marL="2228850" indent="-171450" algn="ctr" eaLnBrk="0" fontAlgn="base" hangingPunct="0">
              <a:spcBef>
                <a:spcPct val="20000"/>
              </a:spcBef>
              <a:spcAft>
                <a:spcPct val="0"/>
              </a:spcAft>
              <a:buChar char="•"/>
              <a:defRPr sz="2550">
                <a:solidFill>
                  <a:schemeClr val="tx1"/>
                </a:solidFill>
                <a:latin typeface="Arial" panose="020B0604020202020204" pitchFamily="34" charset="0"/>
              </a:defRPr>
            </a:lvl7pPr>
            <a:lvl8pPr marL="2571750" indent="-171450" algn="ctr" eaLnBrk="0" fontAlgn="base" hangingPunct="0">
              <a:spcBef>
                <a:spcPct val="20000"/>
              </a:spcBef>
              <a:spcAft>
                <a:spcPct val="0"/>
              </a:spcAft>
              <a:buChar char="•"/>
              <a:defRPr sz="2550">
                <a:solidFill>
                  <a:schemeClr val="tx1"/>
                </a:solidFill>
                <a:latin typeface="Arial" panose="020B0604020202020204" pitchFamily="34" charset="0"/>
              </a:defRPr>
            </a:lvl8pPr>
            <a:lvl9pPr marL="2914650" indent="-171450" algn="ctr" eaLnBrk="0" fontAlgn="base" hangingPunct="0">
              <a:spcBef>
                <a:spcPct val="20000"/>
              </a:spcBef>
              <a:spcAft>
                <a:spcPct val="0"/>
              </a:spcAft>
              <a:buChar char="•"/>
              <a:defRPr sz="2550">
                <a:solidFill>
                  <a:schemeClr val="tx1"/>
                </a:solidFill>
                <a:latin typeface="Arial" panose="020B0604020202020204" pitchFamily="34" charset="0"/>
              </a:defRPr>
            </a:lvl9pPr>
          </a:lstStyle>
          <a:p>
            <a:pPr eaLnBrk="1" hangingPunct="1"/>
            <a:fld id="{B7E1F124-B979-4A10-BDCA-2337787C04AE}" type="slidenum">
              <a:rPr lang="en-US" altLang="zh-CN" sz="900">
                <a:solidFill>
                  <a:srgbClr val="002060"/>
                </a:solidFill>
              </a:rPr>
              <a:pPr eaLnBrk="1" hangingPunct="1"/>
              <a:t>73</a:t>
            </a:fld>
            <a:endParaRPr lang="en-US" altLang="zh-CN" sz="900">
              <a:solidFill>
                <a:srgbClr val="002060"/>
              </a:solidFill>
            </a:endParaRPr>
          </a:p>
        </p:txBody>
      </p:sp>
      <p:sp>
        <p:nvSpPr>
          <p:cNvPr id="3" name="TextBox 4"/>
          <p:cNvSpPr txBox="1">
            <a:spLocks noChangeArrowheads="1"/>
          </p:cNvSpPr>
          <p:nvPr/>
        </p:nvSpPr>
        <p:spPr bwMode="auto">
          <a:xfrm>
            <a:off x="3200552" y="109060"/>
            <a:ext cx="206979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zh-CN" altLang="en-US" sz="2100" dirty="0">
                <a:solidFill>
                  <a:srgbClr val="C00000"/>
                </a:solidFill>
              </a:rPr>
              <a:t>需求曲线的移动</a:t>
            </a:r>
            <a:endParaRPr lang="en-US" altLang="zh-CN" sz="2100" dirty="0">
              <a:solidFill>
                <a:srgbClr val="C00000"/>
              </a:solidFill>
            </a:endParaRPr>
          </a:p>
        </p:txBody>
      </p:sp>
      <p:sp>
        <p:nvSpPr>
          <p:cNvPr id="4" name="TextBox 147"/>
          <p:cNvSpPr txBox="1">
            <a:spLocks noChangeArrowheads="1"/>
          </p:cNvSpPr>
          <p:nvPr/>
        </p:nvSpPr>
        <p:spPr bwMode="auto">
          <a:xfrm>
            <a:off x="1276350" y="3837385"/>
            <a:ext cx="6629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zh-CN" altLang="en-US" sz="1200" dirty="0"/>
              <a:t>李梅对小说需求曲线的位置取决于她的收入大小，她收入越高，在给定价格水平下她愿意购买的小说的数量就会越多，那么，需求曲线越会处于右边。曲线</a:t>
            </a:r>
            <a:r>
              <a:rPr lang="en-US" altLang="zh-CN" sz="1200"/>
              <a:t>D</a:t>
            </a:r>
            <a:r>
              <a:rPr lang="en-US" altLang="zh-CN" sz="1200" baseline="-25000"/>
              <a:t>1</a:t>
            </a:r>
            <a:r>
              <a:rPr lang="zh-CN" altLang="en-US" sz="1200"/>
              <a:t>代表</a:t>
            </a:r>
            <a:r>
              <a:rPr lang="zh-CN" altLang="en-US" sz="1200" dirty="0"/>
              <a:t>她的收入在</a:t>
            </a:r>
            <a:r>
              <a:rPr lang="en-US" altLang="zh-CN" sz="1200" dirty="0"/>
              <a:t>30000</a:t>
            </a:r>
            <a:r>
              <a:rPr lang="zh-CN" altLang="en-US" sz="1200" dirty="0"/>
              <a:t>美元时她对小说的需求曲线；而</a:t>
            </a:r>
            <a:r>
              <a:rPr lang="en-US" altLang="zh-CN" sz="1200" dirty="0"/>
              <a:t> </a:t>
            </a:r>
            <a:r>
              <a:rPr lang="zh-CN" altLang="en-US" sz="1200" dirty="0"/>
              <a:t>如果他的收入提高到每年</a:t>
            </a:r>
            <a:r>
              <a:rPr lang="en-US" altLang="zh-CN" sz="1200" dirty="0"/>
              <a:t>40000</a:t>
            </a:r>
            <a:r>
              <a:rPr lang="zh-CN" altLang="en-US" sz="1200" dirty="0"/>
              <a:t>美元时，她的需求曲线将会移动</a:t>
            </a:r>
            <a:r>
              <a:rPr lang="en-US" altLang="zh-CN" sz="1200" dirty="0"/>
              <a:t>D</a:t>
            </a:r>
            <a:r>
              <a:rPr lang="en-US" altLang="zh-CN" sz="1200" baseline="-25000" dirty="0"/>
              <a:t>2</a:t>
            </a:r>
            <a:r>
              <a:rPr lang="en-US" altLang="zh-CN" sz="1200" dirty="0"/>
              <a:t>. </a:t>
            </a:r>
            <a:r>
              <a:rPr lang="zh-CN" altLang="en-US" sz="1200" dirty="0"/>
              <a:t>如果她的收入下降到每年</a:t>
            </a:r>
            <a:r>
              <a:rPr lang="en-US" altLang="zh-CN" sz="1200" dirty="0"/>
              <a:t>20000</a:t>
            </a:r>
            <a:r>
              <a:rPr lang="zh-CN" altLang="en-US" sz="1200" dirty="0"/>
              <a:t>美元时，她的需求曲线将会移动到</a:t>
            </a:r>
            <a:r>
              <a:rPr lang="en-US" altLang="zh-CN" sz="1200" dirty="0"/>
              <a:t>D</a:t>
            </a:r>
            <a:r>
              <a:rPr lang="en-US" altLang="zh-CN" sz="1200" baseline="-25000" dirty="0"/>
              <a:t>3</a:t>
            </a:r>
            <a:r>
              <a:rPr lang="en-US" altLang="zh-CN" sz="1200" dirty="0"/>
              <a:t>.</a:t>
            </a:r>
          </a:p>
        </p:txBody>
      </p:sp>
      <p:grpSp>
        <p:nvGrpSpPr>
          <p:cNvPr id="5" name="Group 120"/>
          <p:cNvGrpSpPr>
            <a:grpSpLocks/>
          </p:cNvGrpSpPr>
          <p:nvPr/>
        </p:nvGrpSpPr>
        <p:grpSpPr bwMode="auto">
          <a:xfrm>
            <a:off x="2305050" y="777479"/>
            <a:ext cx="4000500" cy="2744390"/>
            <a:chOff x="1828800" y="1600200"/>
            <a:chExt cx="5334000" cy="3658395"/>
          </a:xfrm>
        </p:grpSpPr>
        <p:grpSp>
          <p:nvGrpSpPr>
            <p:cNvPr id="6" name="Group 119"/>
            <p:cNvGrpSpPr>
              <a:grpSpLocks/>
            </p:cNvGrpSpPr>
            <p:nvPr/>
          </p:nvGrpSpPr>
          <p:grpSpPr bwMode="auto">
            <a:xfrm>
              <a:off x="1828800" y="1600200"/>
              <a:ext cx="5334001" cy="3658395"/>
              <a:chOff x="1828800" y="1600200"/>
              <a:chExt cx="5334001" cy="3658395"/>
            </a:xfrm>
          </p:grpSpPr>
          <p:sp>
            <p:nvSpPr>
              <p:cNvPr id="31" name="Rectangle 174"/>
              <p:cNvSpPr/>
              <p:nvPr/>
            </p:nvSpPr>
            <p:spPr>
              <a:xfrm>
                <a:off x="1828800" y="1600200"/>
                <a:ext cx="5334000" cy="36568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buFontTx/>
                  <a:buNone/>
                  <a:defRPr/>
                </a:pPr>
                <a:endParaRPr lang="en-US" sz="1350">
                  <a:solidFill>
                    <a:schemeClr val="tx1"/>
                  </a:solidFill>
                </a:endParaRPr>
              </a:p>
            </p:txBody>
          </p:sp>
          <p:cxnSp>
            <p:nvCxnSpPr>
              <p:cNvPr id="32" name="Straight Connector 175"/>
              <p:cNvCxnSpPr/>
              <p:nvPr/>
            </p:nvCxnSpPr>
            <p:spPr>
              <a:xfrm rot="5400000" flipH="1" flipV="1">
                <a:off x="151209" y="3428604"/>
                <a:ext cx="3658395"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176"/>
              <p:cNvCxnSpPr/>
              <p:nvPr/>
            </p:nvCxnSpPr>
            <p:spPr>
              <a:xfrm rot="5400000" flipH="1" flipV="1">
                <a:off x="303609" y="3428604"/>
                <a:ext cx="3658395"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177"/>
              <p:cNvCxnSpPr/>
              <p:nvPr/>
            </p:nvCxnSpPr>
            <p:spPr>
              <a:xfrm rot="5400000" flipH="1" flipV="1">
                <a:off x="456009" y="3428604"/>
                <a:ext cx="3658395"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178"/>
              <p:cNvCxnSpPr/>
              <p:nvPr/>
            </p:nvCxnSpPr>
            <p:spPr>
              <a:xfrm rot="5400000" flipH="1" flipV="1">
                <a:off x="608409" y="3428604"/>
                <a:ext cx="3658395"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179"/>
              <p:cNvCxnSpPr/>
              <p:nvPr/>
            </p:nvCxnSpPr>
            <p:spPr>
              <a:xfrm rot="5400000" flipH="1" flipV="1">
                <a:off x="760809" y="3428604"/>
                <a:ext cx="3658395"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180"/>
              <p:cNvCxnSpPr/>
              <p:nvPr/>
            </p:nvCxnSpPr>
            <p:spPr>
              <a:xfrm rot="5400000" flipH="1" flipV="1">
                <a:off x="913209" y="3428604"/>
                <a:ext cx="3658395"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181"/>
              <p:cNvCxnSpPr/>
              <p:nvPr/>
            </p:nvCxnSpPr>
            <p:spPr>
              <a:xfrm rot="5400000" flipH="1" flipV="1">
                <a:off x="1065609" y="3428604"/>
                <a:ext cx="3658395"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182"/>
              <p:cNvCxnSpPr/>
              <p:nvPr/>
            </p:nvCxnSpPr>
            <p:spPr>
              <a:xfrm rot="5400000" flipH="1" flipV="1">
                <a:off x="1218009" y="3428604"/>
                <a:ext cx="3658395"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183"/>
              <p:cNvCxnSpPr/>
              <p:nvPr/>
            </p:nvCxnSpPr>
            <p:spPr>
              <a:xfrm rot="5400000" flipH="1" flipV="1">
                <a:off x="1370409" y="3428604"/>
                <a:ext cx="3658395"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184"/>
              <p:cNvCxnSpPr/>
              <p:nvPr/>
            </p:nvCxnSpPr>
            <p:spPr>
              <a:xfrm rot="5400000" flipH="1" flipV="1">
                <a:off x="1522809" y="3428604"/>
                <a:ext cx="3658395"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185"/>
              <p:cNvCxnSpPr/>
              <p:nvPr/>
            </p:nvCxnSpPr>
            <p:spPr>
              <a:xfrm rot="5400000" flipH="1" flipV="1">
                <a:off x="1675209" y="3428604"/>
                <a:ext cx="3658395"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186"/>
              <p:cNvCxnSpPr/>
              <p:nvPr/>
            </p:nvCxnSpPr>
            <p:spPr>
              <a:xfrm rot="5400000" flipH="1" flipV="1">
                <a:off x="1827609" y="3428604"/>
                <a:ext cx="3658395"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187"/>
              <p:cNvCxnSpPr/>
              <p:nvPr/>
            </p:nvCxnSpPr>
            <p:spPr>
              <a:xfrm rot="5400000" flipH="1" flipV="1">
                <a:off x="1980009" y="3428604"/>
                <a:ext cx="3658395"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188"/>
              <p:cNvCxnSpPr/>
              <p:nvPr/>
            </p:nvCxnSpPr>
            <p:spPr>
              <a:xfrm rot="5400000" flipH="1" flipV="1">
                <a:off x="2132409" y="3428604"/>
                <a:ext cx="3658395"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189"/>
              <p:cNvCxnSpPr/>
              <p:nvPr/>
            </p:nvCxnSpPr>
            <p:spPr>
              <a:xfrm rot="5400000" flipH="1" flipV="1">
                <a:off x="2284809" y="3428604"/>
                <a:ext cx="3658395"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190"/>
              <p:cNvCxnSpPr/>
              <p:nvPr/>
            </p:nvCxnSpPr>
            <p:spPr>
              <a:xfrm rot="5400000" flipH="1" flipV="1">
                <a:off x="2437209" y="3428604"/>
                <a:ext cx="3658395"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191"/>
              <p:cNvCxnSpPr/>
              <p:nvPr/>
            </p:nvCxnSpPr>
            <p:spPr>
              <a:xfrm rot="5400000" flipH="1" flipV="1">
                <a:off x="2589609" y="3428604"/>
                <a:ext cx="3658395"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192"/>
              <p:cNvCxnSpPr/>
              <p:nvPr/>
            </p:nvCxnSpPr>
            <p:spPr>
              <a:xfrm rot="5400000" flipH="1" flipV="1">
                <a:off x="2742009" y="3428604"/>
                <a:ext cx="3658395"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193"/>
              <p:cNvCxnSpPr/>
              <p:nvPr/>
            </p:nvCxnSpPr>
            <p:spPr>
              <a:xfrm rot="5400000" flipH="1" flipV="1">
                <a:off x="2894409" y="3428604"/>
                <a:ext cx="3658395"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194"/>
              <p:cNvCxnSpPr/>
              <p:nvPr/>
            </p:nvCxnSpPr>
            <p:spPr>
              <a:xfrm rot="5400000" flipH="1" flipV="1">
                <a:off x="3046809" y="3428604"/>
                <a:ext cx="3658395"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195"/>
              <p:cNvCxnSpPr/>
              <p:nvPr/>
            </p:nvCxnSpPr>
            <p:spPr>
              <a:xfrm rot="5400000" flipH="1" flipV="1">
                <a:off x="3199209" y="3428604"/>
                <a:ext cx="3658395"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196"/>
              <p:cNvCxnSpPr/>
              <p:nvPr/>
            </p:nvCxnSpPr>
            <p:spPr>
              <a:xfrm rot="5400000" flipH="1" flipV="1">
                <a:off x="3351609" y="3428604"/>
                <a:ext cx="3658395"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197"/>
              <p:cNvCxnSpPr/>
              <p:nvPr/>
            </p:nvCxnSpPr>
            <p:spPr>
              <a:xfrm rot="5400000" flipH="1" flipV="1">
                <a:off x="3504009" y="3428604"/>
                <a:ext cx="3658395"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198"/>
              <p:cNvCxnSpPr/>
              <p:nvPr/>
            </p:nvCxnSpPr>
            <p:spPr>
              <a:xfrm rot="5400000" flipH="1" flipV="1">
                <a:off x="3656409" y="3428604"/>
                <a:ext cx="3658395"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199"/>
              <p:cNvCxnSpPr/>
              <p:nvPr/>
            </p:nvCxnSpPr>
            <p:spPr>
              <a:xfrm rot="5400000" flipH="1" flipV="1">
                <a:off x="3808809" y="3428604"/>
                <a:ext cx="3658395"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200"/>
              <p:cNvCxnSpPr/>
              <p:nvPr/>
            </p:nvCxnSpPr>
            <p:spPr>
              <a:xfrm rot="5400000" flipH="1" flipV="1">
                <a:off x="3961209" y="3428604"/>
                <a:ext cx="3658395"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201"/>
              <p:cNvCxnSpPr/>
              <p:nvPr/>
            </p:nvCxnSpPr>
            <p:spPr>
              <a:xfrm rot="5400000" flipH="1" flipV="1">
                <a:off x="4113609" y="3428604"/>
                <a:ext cx="3658395"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202"/>
              <p:cNvCxnSpPr/>
              <p:nvPr/>
            </p:nvCxnSpPr>
            <p:spPr>
              <a:xfrm rot="5400000" flipH="1" flipV="1">
                <a:off x="4266009" y="3428604"/>
                <a:ext cx="3658395"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203"/>
              <p:cNvCxnSpPr/>
              <p:nvPr/>
            </p:nvCxnSpPr>
            <p:spPr>
              <a:xfrm rot="5400000" flipH="1" flipV="1">
                <a:off x="4418409" y="3428604"/>
                <a:ext cx="3658395"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204"/>
              <p:cNvCxnSpPr/>
              <p:nvPr/>
            </p:nvCxnSpPr>
            <p:spPr>
              <a:xfrm rot="5400000" flipH="1" flipV="1">
                <a:off x="4570809" y="3428604"/>
                <a:ext cx="3658395"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205"/>
              <p:cNvCxnSpPr/>
              <p:nvPr/>
            </p:nvCxnSpPr>
            <p:spPr>
              <a:xfrm rot="5400000" flipH="1" flipV="1">
                <a:off x="4723209" y="3428604"/>
                <a:ext cx="3658395"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206"/>
              <p:cNvCxnSpPr/>
              <p:nvPr/>
            </p:nvCxnSpPr>
            <p:spPr>
              <a:xfrm rot="5400000" flipH="1" flipV="1">
                <a:off x="4875609" y="3428604"/>
                <a:ext cx="3658395"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207"/>
              <p:cNvCxnSpPr/>
              <p:nvPr/>
            </p:nvCxnSpPr>
            <p:spPr>
              <a:xfrm rot="5400000" flipH="1" flipV="1">
                <a:off x="5028009" y="3428604"/>
                <a:ext cx="3658395"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208"/>
              <p:cNvCxnSpPr/>
              <p:nvPr/>
            </p:nvCxnSpPr>
            <p:spPr>
              <a:xfrm rot="5400000" flipH="1" flipV="1">
                <a:off x="5180409" y="3428604"/>
                <a:ext cx="3658395"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209"/>
              <p:cNvCxnSpPr/>
              <p:nvPr/>
            </p:nvCxnSpPr>
            <p:spPr>
              <a:xfrm rot="5400000" flipH="1" flipV="1">
                <a:off x="5332809" y="3428604"/>
                <a:ext cx="3658395"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7" name="Straight Connector 150"/>
            <p:cNvCxnSpPr/>
            <p:nvPr/>
          </p:nvCxnSpPr>
          <p:spPr>
            <a:xfrm>
              <a:off x="1828800" y="1600200"/>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151"/>
            <p:cNvCxnSpPr/>
            <p:nvPr/>
          </p:nvCxnSpPr>
          <p:spPr>
            <a:xfrm>
              <a:off x="1828800" y="1752567"/>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152"/>
            <p:cNvCxnSpPr/>
            <p:nvPr/>
          </p:nvCxnSpPr>
          <p:spPr>
            <a:xfrm>
              <a:off x="1828800" y="1904934"/>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153"/>
            <p:cNvCxnSpPr/>
            <p:nvPr/>
          </p:nvCxnSpPr>
          <p:spPr>
            <a:xfrm>
              <a:off x="1828800" y="2057301"/>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54"/>
            <p:cNvCxnSpPr/>
            <p:nvPr/>
          </p:nvCxnSpPr>
          <p:spPr>
            <a:xfrm>
              <a:off x="1828800" y="2209668"/>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55"/>
            <p:cNvCxnSpPr/>
            <p:nvPr/>
          </p:nvCxnSpPr>
          <p:spPr>
            <a:xfrm>
              <a:off x="1828800" y="2362035"/>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56"/>
            <p:cNvCxnSpPr/>
            <p:nvPr/>
          </p:nvCxnSpPr>
          <p:spPr>
            <a:xfrm>
              <a:off x="1828800" y="2514402"/>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57"/>
            <p:cNvCxnSpPr/>
            <p:nvPr/>
          </p:nvCxnSpPr>
          <p:spPr>
            <a:xfrm>
              <a:off x="1828800" y="2666769"/>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58"/>
            <p:cNvCxnSpPr/>
            <p:nvPr/>
          </p:nvCxnSpPr>
          <p:spPr>
            <a:xfrm>
              <a:off x="1828800" y="2819136"/>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9"/>
            <p:cNvCxnSpPr/>
            <p:nvPr/>
          </p:nvCxnSpPr>
          <p:spPr>
            <a:xfrm>
              <a:off x="1828800" y="2971503"/>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0"/>
            <p:cNvCxnSpPr/>
            <p:nvPr/>
          </p:nvCxnSpPr>
          <p:spPr>
            <a:xfrm>
              <a:off x="1828800" y="3123870"/>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61"/>
            <p:cNvCxnSpPr/>
            <p:nvPr/>
          </p:nvCxnSpPr>
          <p:spPr>
            <a:xfrm>
              <a:off x="1828800" y="3276237"/>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62"/>
            <p:cNvCxnSpPr/>
            <p:nvPr/>
          </p:nvCxnSpPr>
          <p:spPr>
            <a:xfrm>
              <a:off x="1828800" y="3428604"/>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63"/>
            <p:cNvCxnSpPr/>
            <p:nvPr/>
          </p:nvCxnSpPr>
          <p:spPr>
            <a:xfrm>
              <a:off x="1828800" y="3580971"/>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164"/>
            <p:cNvCxnSpPr/>
            <p:nvPr/>
          </p:nvCxnSpPr>
          <p:spPr>
            <a:xfrm>
              <a:off x="1828800" y="3733338"/>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165"/>
            <p:cNvCxnSpPr/>
            <p:nvPr/>
          </p:nvCxnSpPr>
          <p:spPr>
            <a:xfrm>
              <a:off x="1828800" y="3885705"/>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166"/>
            <p:cNvCxnSpPr/>
            <p:nvPr/>
          </p:nvCxnSpPr>
          <p:spPr>
            <a:xfrm>
              <a:off x="1828800" y="4038072"/>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167"/>
            <p:cNvCxnSpPr/>
            <p:nvPr/>
          </p:nvCxnSpPr>
          <p:spPr>
            <a:xfrm>
              <a:off x="1828800" y="4190439"/>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168"/>
            <p:cNvCxnSpPr/>
            <p:nvPr/>
          </p:nvCxnSpPr>
          <p:spPr>
            <a:xfrm>
              <a:off x="1828800" y="4342806"/>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169"/>
            <p:cNvCxnSpPr/>
            <p:nvPr/>
          </p:nvCxnSpPr>
          <p:spPr>
            <a:xfrm>
              <a:off x="1828800" y="4495173"/>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170"/>
            <p:cNvCxnSpPr/>
            <p:nvPr/>
          </p:nvCxnSpPr>
          <p:spPr>
            <a:xfrm>
              <a:off x="1828800" y="4647540"/>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171"/>
            <p:cNvCxnSpPr/>
            <p:nvPr/>
          </p:nvCxnSpPr>
          <p:spPr>
            <a:xfrm>
              <a:off x="1828800" y="4799907"/>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172"/>
            <p:cNvCxnSpPr/>
            <p:nvPr/>
          </p:nvCxnSpPr>
          <p:spPr>
            <a:xfrm>
              <a:off x="1828800" y="4952274"/>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173"/>
            <p:cNvCxnSpPr/>
            <p:nvPr/>
          </p:nvCxnSpPr>
          <p:spPr>
            <a:xfrm>
              <a:off x="1828800" y="5104641"/>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67" name="Group 197"/>
          <p:cNvGrpSpPr>
            <a:grpSpLocks/>
          </p:cNvGrpSpPr>
          <p:nvPr/>
        </p:nvGrpSpPr>
        <p:grpSpPr bwMode="auto">
          <a:xfrm>
            <a:off x="2040732" y="3406380"/>
            <a:ext cx="4882921" cy="453411"/>
            <a:chOff x="1475815" y="5105399"/>
            <a:chExt cx="6510905" cy="605123"/>
          </a:xfrm>
        </p:grpSpPr>
        <p:sp>
          <p:nvSpPr>
            <p:cNvPr id="68" name="TextBox 12"/>
            <p:cNvSpPr txBox="1">
              <a:spLocks noChangeArrowheads="1"/>
            </p:cNvSpPr>
            <p:nvPr/>
          </p:nvSpPr>
          <p:spPr bwMode="auto">
            <a:xfrm>
              <a:off x="6509314" y="5340839"/>
              <a:ext cx="1477406" cy="369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zh-CN" altLang="en-US" sz="1200" dirty="0"/>
                <a:t>小说的购买量</a:t>
              </a:r>
              <a:endParaRPr lang="en-US" altLang="zh-CN" sz="1200" dirty="0"/>
            </a:p>
          </p:txBody>
        </p:sp>
        <p:cxnSp>
          <p:nvCxnSpPr>
            <p:cNvPr id="69" name="Straight Connector 212"/>
            <p:cNvCxnSpPr/>
            <p:nvPr/>
          </p:nvCxnSpPr>
          <p:spPr>
            <a:xfrm>
              <a:off x="1828259" y="5257945"/>
              <a:ext cx="5334281" cy="1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0" name="Group 128"/>
            <p:cNvGrpSpPr>
              <a:grpSpLocks/>
            </p:cNvGrpSpPr>
            <p:nvPr/>
          </p:nvGrpSpPr>
          <p:grpSpPr bwMode="auto">
            <a:xfrm>
              <a:off x="2403863" y="5105399"/>
              <a:ext cx="374480" cy="552093"/>
              <a:chOff x="575063" y="4877593"/>
              <a:chExt cx="374480" cy="552093"/>
            </a:xfrm>
          </p:grpSpPr>
          <p:sp>
            <p:nvSpPr>
              <p:cNvPr id="87" name="TextBox 121"/>
              <p:cNvSpPr txBox="1">
                <a:spLocks noChangeArrowheads="1"/>
              </p:cNvSpPr>
              <p:nvPr/>
            </p:nvSpPr>
            <p:spPr bwMode="auto">
              <a:xfrm>
                <a:off x="575063" y="5029196"/>
                <a:ext cx="374480" cy="400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5</a:t>
                </a:r>
              </a:p>
            </p:txBody>
          </p:sp>
          <p:cxnSp>
            <p:nvCxnSpPr>
              <p:cNvPr id="88" name="Straight Connector 231"/>
              <p:cNvCxnSpPr/>
              <p:nvPr/>
            </p:nvCxnSpPr>
            <p:spPr>
              <a:xfrm rot="5400000" flipH="1" flipV="1">
                <a:off x="687608" y="4953072"/>
                <a:ext cx="152545" cy="15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1" name="Group 135"/>
            <p:cNvGrpSpPr>
              <a:grpSpLocks/>
            </p:cNvGrpSpPr>
            <p:nvPr/>
          </p:nvGrpSpPr>
          <p:grpSpPr bwMode="auto">
            <a:xfrm>
              <a:off x="3846119" y="5105399"/>
              <a:ext cx="502727" cy="552093"/>
              <a:chOff x="501267" y="4877593"/>
              <a:chExt cx="502727" cy="552093"/>
            </a:xfrm>
          </p:grpSpPr>
          <p:sp>
            <p:nvSpPr>
              <p:cNvPr id="85" name="TextBox 136"/>
              <p:cNvSpPr txBox="1">
                <a:spLocks noChangeArrowheads="1"/>
              </p:cNvSpPr>
              <p:nvPr/>
            </p:nvSpPr>
            <p:spPr bwMode="auto">
              <a:xfrm>
                <a:off x="501267" y="5029196"/>
                <a:ext cx="502727" cy="400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15</a:t>
                </a:r>
              </a:p>
            </p:txBody>
          </p:sp>
          <p:cxnSp>
            <p:nvCxnSpPr>
              <p:cNvPr id="86" name="Straight Connector 229"/>
              <p:cNvCxnSpPr/>
              <p:nvPr/>
            </p:nvCxnSpPr>
            <p:spPr>
              <a:xfrm rot="5400000" flipH="1" flipV="1">
                <a:off x="686111" y="4953072"/>
                <a:ext cx="152545" cy="15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2" name="Group 150"/>
            <p:cNvGrpSpPr>
              <a:grpSpLocks/>
            </p:cNvGrpSpPr>
            <p:nvPr/>
          </p:nvGrpSpPr>
          <p:grpSpPr bwMode="auto">
            <a:xfrm>
              <a:off x="3125064" y="5105399"/>
              <a:ext cx="502727" cy="552093"/>
              <a:chOff x="542212" y="4877593"/>
              <a:chExt cx="502727" cy="552093"/>
            </a:xfrm>
          </p:grpSpPr>
          <p:sp>
            <p:nvSpPr>
              <p:cNvPr id="83" name="TextBox 151"/>
              <p:cNvSpPr txBox="1">
                <a:spLocks noChangeArrowheads="1"/>
              </p:cNvSpPr>
              <p:nvPr/>
            </p:nvSpPr>
            <p:spPr bwMode="auto">
              <a:xfrm>
                <a:off x="542212" y="5029196"/>
                <a:ext cx="502727" cy="400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10</a:t>
                </a:r>
              </a:p>
            </p:txBody>
          </p:sp>
          <p:cxnSp>
            <p:nvCxnSpPr>
              <p:cNvPr id="84" name="Straight Connector 227"/>
              <p:cNvCxnSpPr/>
              <p:nvPr/>
            </p:nvCxnSpPr>
            <p:spPr>
              <a:xfrm rot="5400000" flipH="1" flipV="1">
                <a:off x="686071" y="4953072"/>
                <a:ext cx="152545" cy="15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3" name="Group 153"/>
            <p:cNvGrpSpPr>
              <a:grpSpLocks/>
            </p:cNvGrpSpPr>
            <p:nvPr/>
          </p:nvGrpSpPr>
          <p:grpSpPr bwMode="auto">
            <a:xfrm>
              <a:off x="5413469" y="5105399"/>
              <a:ext cx="502727" cy="552093"/>
              <a:chOff x="528563" y="4877593"/>
              <a:chExt cx="502727" cy="552093"/>
            </a:xfrm>
          </p:grpSpPr>
          <p:sp>
            <p:nvSpPr>
              <p:cNvPr id="81" name="TextBox 154"/>
              <p:cNvSpPr txBox="1">
                <a:spLocks noChangeArrowheads="1"/>
              </p:cNvSpPr>
              <p:nvPr/>
            </p:nvSpPr>
            <p:spPr bwMode="auto">
              <a:xfrm>
                <a:off x="528563" y="5029196"/>
                <a:ext cx="502727" cy="400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25</a:t>
                </a:r>
              </a:p>
            </p:txBody>
          </p:sp>
          <p:cxnSp>
            <p:nvCxnSpPr>
              <p:cNvPr id="82" name="Straight Connector 225"/>
              <p:cNvCxnSpPr/>
              <p:nvPr/>
            </p:nvCxnSpPr>
            <p:spPr>
              <a:xfrm rot="5400000" flipH="1" flipV="1">
                <a:off x="686013" y="4953072"/>
                <a:ext cx="152545" cy="15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4" name="Group 156"/>
            <p:cNvGrpSpPr>
              <a:grpSpLocks/>
            </p:cNvGrpSpPr>
            <p:nvPr/>
          </p:nvGrpSpPr>
          <p:grpSpPr bwMode="auto">
            <a:xfrm>
              <a:off x="4651469" y="5105399"/>
              <a:ext cx="502727" cy="552093"/>
              <a:chOff x="528563" y="4877593"/>
              <a:chExt cx="502727" cy="552093"/>
            </a:xfrm>
          </p:grpSpPr>
          <p:sp>
            <p:nvSpPr>
              <p:cNvPr id="79" name="TextBox 157"/>
              <p:cNvSpPr txBox="1">
                <a:spLocks noChangeArrowheads="1"/>
              </p:cNvSpPr>
              <p:nvPr/>
            </p:nvSpPr>
            <p:spPr bwMode="auto">
              <a:xfrm>
                <a:off x="528563" y="5029196"/>
                <a:ext cx="502727" cy="400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20</a:t>
                </a:r>
              </a:p>
            </p:txBody>
          </p:sp>
          <p:cxnSp>
            <p:nvCxnSpPr>
              <p:cNvPr id="80" name="Straight Connector 223"/>
              <p:cNvCxnSpPr/>
              <p:nvPr/>
            </p:nvCxnSpPr>
            <p:spPr>
              <a:xfrm rot="5400000" flipH="1" flipV="1">
                <a:off x="685973" y="4953072"/>
                <a:ext cx="152545" cy="15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5" name="Group 159"/>
            <p:cNvGrpSpPr>
              <a:grpSpLocks/>
            </p:cNvGrpSpPr>
            <p:nvPr/>
          </p:nvGrpSpPr>
          <p:grpSpPr bwMode="auto">
            <a:xfrm>
              <a:off x="6159417" y="5105399"/>
              <a:ext cx="502727" cy="552093"/>
              <a:chOff x="528565" y="4877593"/>
              <a:chExt cx="502727" cy="552093"/>
            </a:xfrm>
          </p:grpSpPr>
          <p:sp>
            <p:nvSpPr>
              <p:cNvPr id="77" name="TextBox 160"/>
              <p:cNvSpPr txBox="1">
                <a:spLocks noChangeArrowheads="1"/>
              </p:cNvSpPr>
              <p:nvPr/>
            </p:nvSpPr>
            <p:spPr bwMode="auto">
              <a:xfrm>
                <a:off x="528565" y="5029196"/>
                <a:ext cx="502727" cy="400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30</a:t>
                </a:r>
              </a:p>
            </p:txBody>
          </p:sp>
          <p:cxnSp>
            <p:nvCxnSpPr>
              <p:cNvPr id="78" name="Straight Connector 221"/>
              <p:cNvCxnSpPr/>
              <p:nvPr/>
            </p:nvCxnSpPr>
            <p:spPr>
              <a:xfrm rot="5400000" flipH="1" flipV="1">
                <a:off x="686232" y="4953072"/>
                <a:ext cx="152545" cy="15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6" name="TextBox 162"/>
            <p:cNvSpPr txBox="1">
              <a:spLocks noChangeArrowheads="1"/>
            </p:cNvSpPr>
            <p:nvPr/>
          </p:nvSpPr>
          <p:spPr bwMode="auto">
            <a:xfrm>
              <a:off x="1475815" y="5257794"/>
              <a:ext cx="374481" cy="400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0</a:t>
              </a:r>
            </a:p>
          </p:txBody>
        </p:sp>
      </p:grpSp>
      <p:grpSp>
        <p:nvGrpSpPr>
          <p:cNvPr id="89" name="Group 198"/>
          <p:cNvGrpSpPr>
            <a:grpSpLocks/>
          </p:cNvGrpSpPr>
          <p:nvPr/>
        </p:nvGrpSpPr>
        <p:grpSpPr bwMode="auto">
          <a:xfrm>
            <a:off x="1269207" y="777479"/>
            <a:ext cx="1156097" cy="2744390"/>
            <a:chOff x="447754" y="1600200"/>
            <a:chExt cx="1541552" cy="3658394"/>
          </a:xfrm>
        </p:grpSpPr>
        <p:sp>
          <p:nvSpPr>
            <p:cNvPr id="90" name="TextBox 13"/>
            <p:cNvSpPr txBox="1">
              <a:spLocks noChangeArrowheads="1"/>
            </p:cNvSpPr>
            <p:nvPr/>
          </p:nvSpPr>
          <p:spPr bwMode="auto">
            <a:xfrm>
              <a:off x="447754" y="1600200"/>
              <a:ext cx="1272216" cy="369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zh-CN" altLang="en-US" sz="1200" dirty="0"/>
                <a:t>小说的价格</a:t>
              </a:r>
              <a:endParaRPr lang="en-US" altLang="zh-CN" sz="1200" dirty="0"/>
            </a:p>
          </p:txBody>
        </p:sp>
        <p:cxnSp>
          <p:nvCxnSpPr>
            <p:cNvPr id="91" name="Straight Connector 234"/>
            <p:cNvCxnSpPr/>
            <p:nvPr/>
          </p:nvCxnSpPr>
          <p:spPr>
            <a:xfrm rot="5400000">
              <a:off x="-239" y="3429397"/>
              <a:ext cx="36583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2" name="Group 166"/>
            <p:cNvGrpSpPr>
              <a:grpSpLocks/>
            </p:cNvGrpSpPr>
            <p:nvPr/>
          </p:nvGrpSpPr>
          <p:grpSpPr bwMode="auto">
            <a:xfrm>
              <a:off x="1483905" y="4724400"/>
              <a:ext cx="505401" cy="400022"/>
              <a:chOff x="866199" y="4126468"/>
              <a:chExt cx="505401" cy="400022"/>
            </a:xfrm>
          </p:grpSpPr>
          <p:sp>
            <p:nvSpPr>
              <p:cNvPr id="123" name="TextBox 163"/>
              <p:cNvSpPr txBox="1">
                <a:spLocks noChangeArrowheads="1"/>
              </p:cNvSpPr>
              <p:nvPr/>
            </p:nvSpPr>
            <p:spPr bwMode="auto">
              <a:xfrm>
                <a:off x="866199" y="4126468"/>
                <a:ext cx="374483" cy="400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1</a:t>
                </a:r>
              </a:p>
            </p:txBody>
          </p:sp>
          <p:cxnSp>
            <p:nvCxnSpPr>
              <p:cNvPr id="124" name="Straight Connector 267"/>
              <p:cNvCxnSpPr/>
              <p:nvPr/>
            </p:nvCxnSpPr>
            <p:spPr>
              <a:xfrm>
                <a:off x="1219191" y="4343231"/>
                <a:ext cx="152409"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3" name="Group 167"/>
            <p:cNvGrpSpPr>
              <a:grpSpLocks/>
            </p:cNvGrpSpPr>
            <p:nvPr/>
          </p:nvGrpSpPr>
          <p:grpSpPr bwMode="auto">
            <a:xfrm>
              <a:off x="1483905" y="4419600"/>
              <a:ext cx="505401" cy="400022"/>
              <a:chOff x="866199" y="4126468"/>
              <a:chExt cx="505401" cy="400022"/>
            </a:xfrm>
          </p:grpSpPr>
          <p:sp>
            <p:nvSpPr>
              <p:cNvPr id="121" name="TextBox 168"/>
              <p:cNvSpPr txBox="1">
                <a:spLocks noChangeArrowheads="1"/>
              </p:cNvSpPr>
              <p:nvPr/>
            </p:nvSpPr>
            <p:spPr bwMode="auto">
              <a:xfrm>
                <a:off x="866199" y="4126468"/>
                <a:ext cx="374483" cy="400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2</a:t>
                </a:r>
              </a:p>
            </p:txBody>
          </p:sp>
          <p:cxnSp>
            <p:nvCxnSpPr>
              <p:cNvPr id="122" name="Straight Connector 265"/>
              <p:cNvCxnSpPr/>
              <p:nvPr/>
            </p:nvCxnSpPr>
            <p:spPr>
              <a:xfrm>
                <a:off x="1219191" y="4343297"/>
                <a:ext cx="152409"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4" name="Group 170"/>
            <p:cNvGrpSpPr>
              <a:grpSpLocks/>
            </p:cNvGrpSpPr>
            <p:nvPr/>
          </p:nvGrpSpPr>
          <p:grpSpPr bwMode="auto">
            <a:xfrm>
              <a:off x="1483905" y="4114800"/>
              <a:ext cx="505401" cy="400022"/>
              <a:chOff x="866199" y="4126468"/>
              <a:chExt cx="505401" cy="400022"/>
            </a:xfrm>
          </p:grpSpPr>
          <p:sp>
            <p:nvSpPr>
              <p:cNvPr id="119" name="TextBox 171"/>
              <p:cNvSpPr txBox="1">
                <a:spLocks noChangeArrowheads="1"/>
              </p:cNvSpPr>
              <p:nvPr/>
            </p:nvSpPr>
            <p:spPr bwMode="auto">
              <a:xfrm>
                <a:off x="866199" y="4126468"/>
                <a:ext cx="374483" cy="400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3</a:t>
                </a:r>
              </a:p>
            </p:txBody>
          </p:sp>
          <p:cxnSp>
            <p:nvCxnSpPr>
              <p:cNvPr id="120" name="Straight Connector 263"/>
              <p:cNvCxnSpPr/>
              <p:nvPr/>
            </p:nvCxnSpPr>
            <p:spPr>
              <a:xfrm>
                <a:off x="1219191" y="4343363"/>
                <a:ext cx="152409"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5" name="Group 173"/>
            <p:cNvGrpSpPr>
              <a:grpSpLocks/>
            </p:cNvGrpSpPr>
            <p:nvPr/>
          </p:nvGrpSpPr>
          <p:grpSpPr bwMode="auto">
            <a:xfrm>
              <a:off x="1483905" y="3810000"/>
              <a:ext cx="505401" cy="400022"/>
              <a:chOff x="866199" y="4126468"/>
              <a:chExt cx="505401" cy="400022"/>
            </a:xfrm>
          </p:grpSpPr>
          <p:sp>
            <p:nvSpPr>
              <p:cNvPr id="117" name="TextBox 174"/>
              <p:cNvSpPr txBox="1">
                <a:spLocks noChangeArrowheads="1"/>
              </p:cNvSpPr>
              <p:nvPr/>
            </p:nvSpPr>
            <p:spPr bwMode="auto">
              <a:xfrm>
                <a:off x="866199" y="4126468"/>
                <a:ext cx="374483" cy="400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4</a:t>
                </a:r>
              </a:p>
            </p:txBody>
          </p:sp>
          <p:cxnSp>
            <p:nvCxnSpPr>
              <p:cNvPr id="118" name="Straight Connector 261"/>
              <p:cNvCxnSpPr/>
              <p:nvPr/>
            </p:nvCxnSpPr>
            <p:spPr>
              <a:xfrm>
                <a:off x="1219191" y="4343429"/>
                <a:ext cx="152409"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6" name="Group 176"/>
            <p:cNvGrpSpPr>
              <a:grpSpLocks/>
            </p:cNvGrpSpPr>
            <p:nvPr/>
          </p:nvGrpSpPr>
          <p:grpSpPr bwMode="auto">
            <a:xfrm>
              <a:off x="1483905" y="3505200"/>
              <a:ext cx="505401" cy="400022"/>
              <a:chOff x="866199" y="4126468"/>
              <a:chExt cx="505401" cy="400022"/>
            </a:xfrm>
          </p:grpSpPr>
          <p:sp>
            <p:nvSpPr>
              <p:cNvPr id="115" name="TextBox 177"/>
              <p:cNvSpPr txBox="1">
                <a:spLocks noChangeArrowheads="1"/>
              </p:cNvSpPr>
              <p:nvPr/>
            </p:nvSpPr>
            <p:spPr bwMode="auto">
              <a:xfrm>
                <a:off x="866199" y="4126468"/>
                <a:ext cx="374483" cy="400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5</a:t>
                </a:r>
              </a:p>
            </p:txBody>
          </p:sp>
          <p:cxnSp>
            <p:nvCxnSpPr>
              <p:cNvPr id="116" name="Straight Connector 259"/>
              <p:cNvCxnSpPr/>
              <p:nvPr/>
            </p:nvCxnSpPr>
            <p:spPr>
              <a:xfrm>
                <a:off x="1219191" y="4343495"/>
                <a:ext cx="152409"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7" name="Group 179"/>
            <p:cNvGrpSpPr>
              <a:grpSpLocks/>
            </p:cNvGrpSpPr>
            <p:nvPr/>
          </p:nvGrpSpPr>
          <p:grpSpPr bwMode="auto">
            <a:xfrm>
              <a:off x="1483905" y="3200400"/>
              <a:ext cx="505401" cy="400022"/>
              <a:chOff x="866199" y="4126468"/>
              <a:chExt cx="505401" cy="400022"/>
            </a:xfrm>
          </p:grpSpPr>
          <p:sp>
            <p:nvSpPr>
              <p:cNvPr id="113" name="TextBox 180"/>
              <p:cNvSpPr txBox="1">
                <a:spLocks noChangeArrowheads="1"/>
              </p:cNvSpPr>
              <p:nvPr/>
            </p:nvSpPr>
            <p:spPr bwMode="auto">
              <a:xfrm>
                <a:off x="866199" y="4126468"/>
                <a:ext cx="374483" cy="400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6</a:t>
                </a:r>
              </a:p>
            </p:txBody>
          </p:sp>
          <p:cxnSp>
            <p:nvCxnSpPr>
              <p:cNvPr id="114" name="Straight Connector 257"/>
              <p:cNvCxnSpPr/>
              <p:nvPr/>
            </p:nvCxnSpPr>
            <p:spPr>
              <a:xfrm>
                <a:off x="1219191" y="4343561"/>
                <a:ext cx="152409"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8" name="Group 182"/>
            <p:cNvGrpSpPr>
              <a:grpSpLocks/>
            </p:cNvGrpSpPr>
            <p:nvPr/>
          </p:nvGrpSpPr>
          <p:grpSpPr bwMode="auto">
            <a:xfrm>
              <a:off x="1483905" y="2895600"/>
              <a:ext cx="505401" cy="400022"/>
              <a:chOff x="866199" y="4126468"/>
              <a:chExt cx="505401" cy="400022"/>
            </a:xfrm>
          </p:grpSpPr>
          <p:sp>
            <p:nvSpPr>
              <p:cNvPr id="111" name="TextBox 183"/>
              <p:cNvSpPr txBox="1">
                <a:spLocks noChangeArrowheads="1"/>
              </p:cNvSpPr>
              <p:nvPr/>
            </p:nvSpPr>
            <p:spPr bwMode="auto">
              <a:xfrm>
                <a:off x="866199" y="4126468"/>
                <a:ext cx="374483" cy="400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7</a:t>
                </a:r>
              </a:p>
            </p:txBody>
          </p:sp>
          <p:cxnSp>
            <p:nvCxnSpPr>
              <p:cNvPr id="112" name="Straight Connector 255"/>
              <p:cNvCxnSpPr/>
              <p:nvPr/>
            </p:nvCxnSpPr>
            <p:spPr>
              <a:xfrm>
                <a:off x="1219191" y="4343627"/>
                <a:ext cx="152409"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9" name="Group 185"/>
            <p:cNvGrpSpPr>
              <a:grpSpLocks/>
            </p:cNvGrpSpPr>
            <p:nvPr/>
          </p:nvGrpSpPr>
          <p:grpSpPr bwMode="auto">
            <a:xfrm>
              <a:off x="1483905" y="2590800"/>
              <a:ext cx="505401" cy="400022"/>
              <a:chOff x="866199" y="4126468"/>
              <a:chExt cx="505401" cy="400022"/>
            </a:xfrm>
          </p:grpSpPr>
          <p:sp>
            <p:nvSpPr>
              <p:cNvPr id="109" name="TextBox 186"/>
              <p:cNvSpPr txBox="1">
                <a:spLocks noChangeArrowheads="1"/>
              </p:cNvSpPr>
              <p:nvPr/>
            </p:nvSpPr>
            <p:spPr bwMode="auto">
              <a:xfrm>
                <a:off x="866199" y="4126468"/>
                <a:ext cx="374483" cy="400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8</a:t>
                </a:r>
              </a:p>
            </p:txBody>
          </p:sp>
          <p:cxnSp>
            <p:nvCxnSpPr>
              <p:cNvPr id="110" name="Straight Connector 253"/>
              <p:cNvCxnSpPr/>
              <p:nvPr/>
            </p:nvCxnSpPr>
            <p:spPr>
              <a:xfrm>
                <a:off x="1219191" y="4343693"/>
                <a:ext cx="152409"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0" name="Group 188"/>
            <p:cNvGrpSpPr>
              <a:grpSpLocks/>
            </p:cNvGrpSpPr>
            <p:nvPr/>
          </p:nvGrpSpPr>
          <p:grpSpPr bwMode="auto">
            <a:xfrm>
              <a:off x="1483905" y="2286000"/>
              <a:ext cx="505401" cy="400022"/>
              <a:chOff x="866199" y="4126468"/>
              <a:chExt cx="505401" cy="400022"/>
            </a:xfrm>
          </p:grpSpPr>
          <p:sp>
            <p:nvSpPr>
              <p:cNvPr id="107" name="TextBox 189"/>
              <p:cNvSpPr txBox="1">
                <a:spLocks noChangeArrowheads="1"/>
              </p:cNvSpPr>
              <p:nvPr/>
            </p:nvSpPr>
            <p:spPr bwMode="auto">
              <a:xfrm>
                <a:off x="866199" y="4126468"/>
                <a:ext cx="374483" cy="400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9</a:t>
                </a:r>
              </a:p>
            </p:txBody>
          </p:sp>
          <p:cxnSp>
            <p:nvCxnSpPr>
              <p:cNvPr id="108" name="Straight Connector 251"/>
              <p:cNvCxnSpPr/>
              <p:nvPr/>
            </p:nvCxnSpPr>
            <p:spPr>
              <a:xfrm>
                <a:off x="1219191" y="4343759"/>
                <a:ext cx="152409"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1" name="Group 191"/>
            <p:cNvGrpSpPr>
              <a:grpSpLocks/>
            </p:cNvGrpSpPr>
            <p:nvPr/>
          </p:nvGrpSpPr>
          <p:grpSpPr bwMode="auto">
            <a:xfrm>
              <a:off x="1407698" y="1981200"/>
              <a:ext cx="581608" cy="400022"/>
              <a:chOff x="789992" y="4126468"/>
              <a:chExt cx="581608" cy="400022"/>
            </a:xfrm>
          </p:grpSpPr>
          <p:sp>
            <p:nvSpPr>
              <p:cNvPr id="105" name="TextBox 192"/>
              <p:cNvSpPr txBox="1">
                <a:spLocks noChangeArrowheads="1"/>
              </p:cNvSpPr>
              <p:nvPr/>
            </p:nvSpPr>
            <p:spPr bwMode="auto">
              <a:xfrm>
                <a:off x="789992" y="4126468"/>
                <a:ext cx="502730" cy="400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10</a:t>
                </a:r>
              </a:p>
            </p:txBody>
          </p:sp>
          <p:cxnSp>
            <p:nvCxnSpPr>
              <p:cNvPr id="106" name="Straight Connector 249"/>
              <p:cNvCxnSpPr/>
              <p:nvPr/>
            </p:nvCxnSpPr>
            <p:spPr>
              <a:xfrm>
                <a:off x="1219191" y="4343825"/>
                <a:ext cx="152409"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2" name="Group 194"/>
            <p:cNvGrpSpPr>
              <a:grpSpLocks/>
            </p:cNvGrpSpPr>
            <p:nvPr/>
          </p:nvGrpSpPr>
          <p:grpSpPr bwMode="auto">
            <a:xfrm>
              <a:off x="1255292" y="1676400"/>
              <a:ext cx="734014" cy="400022"/>
              <a:chOff x="637586" y="4126468"/>
              <a:chExt cx="734014" cy="400022"/>
            </a:xfrm>
          </p:grpSpPr>
          <p:sp>
            <p:nvSpPr>
              <p:cNvPr id="103" name="TextBox 195"/>
              <p:cNvSpPr txBox="1">
                <a:spLocks noChangeArrowheads="1"/>
              </p:cNvSpPr>
              <p:nvPr/>
            </p:nvSpPr>
            <p:spPr bwMode="auto">
              <a:xfrm>
                <a:off x="637586" y="4126468"/>
                <a:ext cx="613878" cy="400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$11</a:t>
                </a:r>
              </a:p>
            </p:txBody>
          </p:sp>
          <p:cxnSp>
            <p:nvCxnSpPr>
              <p:cNvPr id="104" name="Straight Connector 247"/>
              <p:cNvCxnSpPr/>
              <p:nvPr/>
            </p:nvCxnSpPr>
            <p:spPr>
              <a:xfrm>
                <a:off x="1219191" y="4343891"/>
                <a:ext cx="152409"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25" name="Group 147"/>
          <p:cNvGrpSpPr>
            <a:grpSpLocks/>
          </p:cNvGrpSpPr>
          <p:nvPr/>
        </p:nvGrpSpPr>
        <p:grpSpPr bwMode="auto">
          <a:xfrm>
            <a:off x="2476500" y="1177529"/>
            <a:ext cx="2494073" cy="1789065"/>
            <a:chOff x="2057400" y="1691940"/>
            <a:chExt cx="3325453" cy="2385976"/>
          </a:xfrm>
        </p:grpSpPr>
        <p:grpSp>
          <p:nvGrpSpPr>
            <p:cNvPr id="126" name="Group 220"/>
            <p:cNvGrpSpPr>
              <a:grpSpLocks/>
            </p:cNvGrpSpPr>
            <p:nvPr/>
          </p:nvGrpSpPr>
          <p:grpSpPr bwMode="auto">
            <a:xfrm>
              <a:off x="2133600" y="1752279"/>
              <a:ext cx="3249253" cy="2325637"/>
              <a:chOff x="2590800" y="2209479"/>
              <a:chExt cx="3249253" cy="2325637"/>
            </a:xfrm>
          </p:grpSpPr>
          <p:cxnSp>
            <p:nvCxnSpPr>
              <p:cNvPr id="135" name="Straight Connector 278"/>
              <p:cNvCxnSpPr/>
              <p:nvPr/>
            </p:nvCxnSpPr>
            <p:spPr>
              <a:xfrm>
                <a:off x="2590800" y="2209479"/>
                <a:ext cx="3048020" cy="152435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6" name="TextBox 42"/>
              <p:cNvSpPr txBox="1">
                <a:spLocks noChangeArrowheads="1"/>
              </p:cNvSpPr>
              <p:nvPr/>
            </p:nvSpPr>
            <p:spPr bwMode="auto">
              <a:xfrm>
                <a:off x="4747439" y="3673140"/>
                <a:ext cx="1092614" cy="86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200" dirty="0"/>
                  <a:t>D</a:t>
                </a:r>
                <a:r>
                  <a:rPr lang="en-US" altLang="zh-CN" sz="1200" baseline="-25000" dirty="0"/>
                  <a:t>3 </a:t>
                </a:r>
                <a:endParaRPr lang="en-US" altLang="zh-CN" sz="1200" dirty="0"/>
              </a:p>
              <a:p>
                <a:pPr algn="l" eaLnBrk="1" hangingPunct="1">
                  <a:buFontTx/>
                  <a:buNone/>
                </a:pPr>
                <a:r>
                  <a:rPr lang="en-US" altLang="zh-CN" sz="1200" dirty="0"/>
                  <a:t>(</a:t>
                </a:r>
                <a:r>
                  <a:rPr lang="zh-CN" altLang="en-US" sz="1200" dirty="0"/>
                  <a:t>收入</a:t>
                </a:r>
                <a:r>
                  <a:rPr lang="en-US" altLang="zh-CN" sz="1200" dirty="0"/>
                  <a:t>=</a:t>
                </a:r>
              </a:p>
              <a:p>
                <a:pPr algn="l" eaLnBrk="1" hangingPunct="1">
                  <a:buFontTx/>
                  <a:buNone/>
                </a:pPr>
                <a:r>
                  <a:rPr lang="en-US" altLang="zh-CN" sz="1200" dirty="0"/>
                  <a:t>$20,000)</a:t>
                </a:r>
              </a:p>
            </p:txBody>
          </p:sp>
        </p:grpSp>
        <p:sp>
          <p:nvSpPr>
            <p:cNvPr id="127" name="Freeform 183"/>
            <p:cNvSpPr>
              <a:spLocks/>
            </p:cNvSpPr>
            <p:nvPr/>
          </p:nvSpPr>
          <p:spPr bwMode="auto">
            <a:xfrm>
              <a:off x="5110878" y="3215940"/>
              <a:ext cx="144979" cy="136860"/>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 name="Freeform 183"/>
            <p:cNvSpPr>
              <a:spLocks/>
            </p:cNvSpPr>
            <p:nvPr/>
          </p:nvSpPr>
          <p:spPr bwMode="auto">
            <a:xfrm>
              <a:off x="4501278" y="2911140"/>
              <a:ext cx="144979" cy="136860"/>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9" name="Freeform 183"/>
            <p:cNvSpPr>
              <a:spLocks/>
            </p:cNvSpPr>
            <p:nvPr/>
          </p:nvSpPr>
          <p:spPr bwMode="auto">
            <a:xfrm>
              <a:off x="3891678" y="2606340"/>
              <a:ext cx="144979" cy="136860"/>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30" name="Group 40"/>
            <p:cNvGrpSpPr>
              <a:grpSpLocks/>
            </p:cNvGrpSpPr>
            <p:nvPr/>
          </p:nvGrpSpPr>
          <p:grpSpPr bwMode="auto">
            <a:xfrm>
              <a:off x="2332973" y="2301535"/>
              <a:ext cx="1088620" cy="521829"/>
              <a:chOff x="6869639" y="4428277"/>
              <a:chExt cx="1085714" cy="521332"/>
            </a:xfrm>
          </p:grpSpPr>
          <p:sp>
            <p:nvSpPr>
              <p:cNvPr id="133" name="Freeform 183"/>
              <p:cNvSpPr>
                <a:spLocks/>
              </p:cNvSpPr>
              <p:nvPr/>
            </p:nvSpPr>
            <p:spPr bwMode="auto">
              <a:xfrm>
                <a:off x="7810761" y="4428277"/>
                <a:ext cx="144592" cy="136730"/>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 name="TextBox 42"/>
              <p:cNvSpPr txBox="1">
                <a:spLocks noChangeArrowheads="1"/>
              </p:cNvSpPr>
              <p:nvPr/>
            </p:nvSpPr>
            <p:spPr bwMode="auto">
              <a:xfrm>
                <a:off x="6869639" y="4580543"/>
                <a:ext cx="949008" cy="369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200"/>
                  <a:t>(10, $8)</a:t>
                </a:r>
              </a:p>
            </p:txBody>
          </p:sp>
        </p:grpSp>
        <p:sp>
          <p:nvSpPr>
            <p:cNvPr id="131" name="Freeform 183"/>
            <p:cNvSpPr>
              <a:spLocks/>
            </p:cNvSpPr>
            <p:nvPr/>
          </p:nvSpPr>
          <p:spPr bwMode="auto">
            <a:xfrm>
              <a:off x="2648320" y="1996740"/>
              <a:ext cx="144979" cy="136860"/>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2" name="Freeform 183"/>
            <p:cNvSpPr>
              <a:spLocks/>
            </p:cNvSpPr>
            <p:nvPr/>
          </p:nvSpPr>
          <p:spPr bwMode="auto">
            <a:xfrm>
              <a:off x="2057400" y="1691940"/>
              <a:ext cx="144979" cy="136860"/>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37" name="Group 176"/>
          <p:cNvGrpSpPr>
            <a:grpSpLocks/>
          </p:cNvGrpSpPr>
          <p:nvPr/>
        </p:nvGrpSpPr>
        <p:grpSpPr bwMode="auto">
          <a:xfrm>
            <a:off x="3162300" y="1177529"/>
            <a:ext cx="3028560" cy="1245394"/>
            <a:chOff x="2057400" y="1691940"/>
            <a:chExt cx="4038402" cy="1660860"/>
          </a:xfrm>
        </p:grpSpPr>
        <p:grpSp>
          <p:nvGrpSpPr>
            <p:cNvPr id="138" name="Group 220"/>
            <p:cNvGrpSpPr>
              <a:grpSpLocks/>
            </p:cNvGrpSpPr>
            <p:nvPr/>
          </p:nvGrpSpPr>
          <p:grpSpPr bwMode="auto">
            <a:xfrm>
              <a:off x="2133606" y="1752277"/>
              <a:ext cx="3962196" cy="1524307"/>
              <a:chOff x="2590806" y="2209477"/>
              <a:chExt cx="3962196" cy="1524307"/>
            </a:xfrm>
          </p:grpSpPr>
          <p:cxnSp>
            <p:nvCxnSpPr>
              <p:cNvPr id="147" name="Straight Connector 290"/>
              <p:cNvCxnSpPr/>
              <p:nvPr/>
            </p:nvCxnSpPr>
            <p:spPr>
              <a:xfrm>
                <a:off x="2590806" y="2209477"/>
                <a:ext cx="3048242" cy="152430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8" name="TextBox 42"/>
              <p:cNvSpPr txBox="1">
                <a:spLocks noChangeArrowheads="1"/>
              </p:cNvSpPr>
              <p:nvPr/>
            </p:nvSpPr>
            <p:spPr bwMode="auto">
              <a:xfrm>
                <a:off x="5445344" y="3043953"/>
                <a:ext cx="1107658" cy="615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200" dirty="0"/>
                  <a:t>D</a:t>
                </a:r>
                <a:r>
                  <a:rPr lang="en-US" altLang="zh-CN" sz="1200" baseline="-25000" dirty="0"/>
                  <a:t>2 </a:t>
                </a:r>
                <a:r>
                  <a:rPr lang="en-US" altLang="zh-CN" sz="1200" dirty="0"/>
                  <a:t>(</a:t>
                </a:r>
                <a:r>
                  <a:rPr lang="zh-CN" altLang="en-US" sz="1200" dirty="0"/>
                  <a:t>收入</a:t>
                </a:r>
                <a:r>
                  <a:rPr lang="en-US" altLang="zh-CN" sz="1200" dirty="0"/>
                  <a:t>=</a:t>
                </a:r>
              </a:p>
              <a:p>
                <a:pPr algn="l" eaLnBrk="1" hangingPunct="1">
                  <a:buFontTx/>
                  <a:buNone/>
                </a:pPr>
                <a:r>
                  <a:rPr lang="en-US" altLang="zh-CN" sz="1200" dirty="0"/>
                  <a:t>$40,000)</a:t>
                </a:r>
              </a:p>
            </p:txBody>
          </p:sp>
        </p:grpSp>
        <p:sp>
          <p:nvSpPr>
            <p:cNvPr id="139" name="Freeform 183"/>
            <p:cNvSpPr>
              <a:spLocks/>
            </p:cNvSpPr>
            <p:nvPr/>
          </p:nvSpPr>
          <p:spPr bwMode="auto">
            <a:xfrm>
              <a:off x="5110878" y="3215940"/>
              <a:ext cx="144979" cy="136860"/>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0" name="Freeform 183"/>
            <p:cNvSpPr>
              <a:spLocks/>
            </p:cNvSpPr>
            <p:nvPr/>
          </p:nvSpPr>
          <p:spPr bwMode="auto">
            <a:xfrm>
              <a:off x="4501278" y="2911140"/>
              <a:ext cx="144979" cy="136860"/>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1" name="Freeform 183"/>
            <p:cNvSpPr>
              <a:spLocks/>
            </p:cNvSpPr>
            <p:nvPr/>
          </p:nvSpPr>
          <p:spPr bwMode="auto">
            <a:xfrm>
              <a:off x="3891678" y="2606340"/>
              <a:ext cx="144979" cy="136860"/>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2" name="Group 40"/>
            <p:cNvGrpSpPr>
              <a:grpSpLocks/>
            </p:cNvGrpSpPr>
            <p:nvPr/>
          </p:nvGrpSpPr>
          <p:grpSpPr bwMode="auto">
            <a:xfrm>
              <a:off x="3276616" y="2027227"/>
              <a:ext cx="987745" cy="411162"/>
              <a:chOff x="7810761" y="4154236"/>
              <a:chExt cx="985108" cy="410771"/>
            </a:xfrm>
          </p:grpSpPr>
          <p:sp>
            <p:nvSpPr>
              <p:cNvPr id="145" name="Freeform 183"/>
              <p:cNvSpPr>
                <a:spLocks/>
              </p:cNvSpPr>
              <p:nvPr/>
            </p:nvSpPr>
            <p:spPr bwMode="auto">
              <a:xfrm>
                <a:off x="7810761" y="4428277"/>
                <a:ext cx="144592" cy="136730"/>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 name="TextBox 42"/>
              <p:cNvSpPr txBox="1">
                <a:spLocks noChangeArrowheads="1"/>
              </p:cNvSpPr>
              <p:nvPr/>
            </p:nvSpPr>
            <p:spPr bwMode="auto">
              <a:xfrm>
                <a:off x="7846790" y="4154236"/>
                <a:ext cx="949079" cy="369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200"/>
                  <a:t>(16, $8)</a:t>
                </a:r>
              </a:p>
            </p:txBody>
          </p:sp>
        </p:grpSp>
        <p:sp>
          <p:nvSpPr>
            <p:cNvPr id="143" name="Freeform 183"/>
            <p:cNvSpPr>
              <a:spLocks/>
            </p:cNvSpPr>
            <p:nvPr/>
          </p:nvSpPr>
          <p:spPr bwMode="auto">
            <a:xfrm>
              <a:off x="2648320" y="1996740"/>
              <a:ext cx="144979" cy="136860"/>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 name="Freeform 183"/>
            <p:cNvSpPr>
              <a:spLocks/>
            </p:cNvSpPr>
            <p:nvPr/>
          </p:nvSpPr>
          <p:spPr bwMode="auto">
            <a:xfrm>
              <a:off x="2057400" y="1691940"/>
              <a:ext cx="144979" cy="136860"/>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9" name="Group 213"/>
          <p:cNvGrpSpPr>
            <a:grpSpLocks/>
          </p:cNvGrpSpPr>
          <p:nvPr/>
        </p:nvGrpSpPr>
        <p:grpSpPr bwMode="auto">
          <a:xfrm>
            <a:off x="2819400" y="1071563"/>
            <a:ext cx="3004806" cy="2009252"/>
            <a:chOff x="2057400" y="1535673"/>
            <a:chExt cx="4006738" cy="2678854"/>
          </a:xfrm>
        </p:grpSpPr>
        <p:grpSp>
          <p:nvGrpSpPr>
            <p:cNvPr id="150" name="Group 146"/>
            <p:cNvGrpSpPr>
              <a:grpSpLocks/>
            </p:cNvGrpSpPr>
            <p:nvPr/>
          </p:nvGrpSpPr>
          <p:grpSpPr bwMode="auto">
            <a:xfrm>
              <a:off x="2057400" y="1535673"/>
              <a:ext cx="4006738" cy="2678854"/>
              <a:chOff x="2057400" y="1535673"/>
              <a:chExt cx="4006738" cy="2678854"/>
            </a:xfrm>
          </p:grpSpPr>
          <p:grpSp>
            <p:nvGrpSpPr>
              <p:cNvPr id="152" name="Group 220"/>
              <p:cNvGrpSpPr>
                <a:grpSpLocks/>
              </p:cNvGrpSpPr>
              <p:nvPr/>
            </p:nvGrpSpPr>
            <p:grpSpPr bwMode="auto">
              <a:xfrm>
                <a:off x="2133606" y="1753149"/>
                <a:ext cx="3930532" cy="2461378"/>
                <a:chOff x="2590806" y="2210349"/>
                <a:chExt cx="3930532" cy="2461378"/>
              </a:xfrm>
            </p:grpSpPr>
            <p:cxnSp>
              <p:nvCxnSpPr>
                <p:cNvPr id="161" name="Straight Connector 304"/>
                <p:cNvCxnSpPr/>
                <p:nvPr/>
              </p:nvCxnSpPr>
              <p:spPr>
                <a:xfrm>
                  <a:off x="2590806" y="2210349"/>
                  <a:ext cx="3048252" cy="1523915"/>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62" name="TextBox 42"/>
                <p:cNvSpPr txBox="1">
                  <a:spLocks noChangeArrowheads="1"/>
                </p:cNvSpPr>
                <p:nvPr/>
              </p:nvSpPr>
              <p:spPr bwMode="auto">
                <a:xfrm>
                  <a:off x="5428641" y="3810000"/>
                  <a:ext cx="1092697" cy="861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200" dirty="0"/>
                    <a:t>D</a:t>
                  </a:r>
                  <a:r>
                    <a:rPr lang="en-US" altLang="zh-CN" sz="1200" baseline="-25000" dirty="0"/>
                    <a:t>1 </a:t>
                  </a:r>
                  <a:endParaRPr lang="en-US" altLang="zh-CN" sz="1200" dirty="0"/>
                </a:p>
                <a:p>
                  <a:pPr algn="l" eaLnBrk="1" hangingPunct="1">
                    <a:buFontTx/>
                    <a:buNone/>
                  </a:pPr>
                  <a:r>
                    <a:rPr lang="en-US" altLang="zh-CN" sz="1200" dirty="0"/>
                    <a:t>(</a:t>
                  </a:r>
                  <a:r>
                    <a:rPr lang="zh-CN" altLang="en-US" sz="1200" dirty="0"/>
                    <a:t>收入</a:t>
                  </a:r>
                  <a:r>
                    <a:rPr lang="en-US" altLang="zh-CN" sz="1200" dirty="0"/>
                    <a:t>=</a:t>
                  </a:r>
                </a:p>
                <a:p>
                  <a:pPr algn="l" eaLnBrk="1" hangingPunct="1">
                    <a:buFontTx/>
                    <a:buNone/>
                  </a:pPr>
                  <a:r>
                    <a:rPr lang="en-US" altLang="zh-CN" sz="1200" dirty="0"/>
                    <a:t>$30,000)</a:t>
                  </a:r>
                </a:p>
              </p:txBody>
            </p:sp>
          </p:grpSp>
          <p:sp>
            <p:nvSpPr>
              <p:cNvPr id="153" name="Freeform 183"/>
              <p:cNvSpPr>
                <a:spLocks/>
              </p:cNvSpPr>
              <p:nvPr/>
            </p:nvSpPr>
            <p:spPr bwMode="auto">
              <a:xfrm>
                <a:off x="5110878" y="3215940"/>
                <a:ext cx="144979" cy="136860"/>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 name="Freeform 183"/>
              <p:cNvSpPr>
                <a:spLocks/>
              </p:cNvSpPr>
              <p:nvPr/>
            </p:nvSpPr>
            <p:spPr bwMode="auto">
              <a:xfrm>
                <a:off x="4501278" y="2911140"/>
                <a:ext cx="144979" cy="136860"/>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 name="Freeform 183"/>
              <p:cNvSpPr>
                <a:spLocks/>
              </p:cNvSpPr>
              <p:nvPr/>
            </p:nvSpPr>
            <p:spPr bwMode="auto">
              <a:xfrm>
                <a:off x="3891678" y="2606340"/>
                <a:ext cx="144979" cy="136860"/>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56" name="Group 40"/>
              <p:cNvGrpSpPr>
                <a:grpSpLocks/>
              </p:cNvGrpSpPr>
              <p:nvPr/>
            </p:nvGrpSpPr>
            <p:grpSpPr bwMode="auto">
              <a:xfrm>
                <a:off x="2855475" y="1535673"/>
                <a:ext cx="951620" cy="902744"/>
                <a:chOff x="7390741" y="3663127"/>
                <a:chExt cx="949079" cy="901880"/>
              </a:xfrm>
            </p:grpSpPr>
            <p:sp>
              <p:nvSpPr>
                <p:cNvPr id="159" name="Freeform 183"/>
                <p:cNvSpPr>
                  <a:spLocks/>
                </p:cNvSpPr>
                <p:nvPr/>
              </p:nvSpPr>
              <p:spPr bwMode="auto">
                <a:xfrm>
                  <a:off x="7810761" y="4428277"/>
                  <a:ext cx="144592" cy="136730"/>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0" name="TextBox 42"/>
                <p:cNvSpPr txBox="1">
                  <a:spLocks noChangeArrowheads="1"/>
                </p:cNvSpPr>
                <p:nvPr/>
              </p:nvSpPr>
              <p:spPr bwMode="auto">
                <a:xfrm>
                  <a:off x="7390741" y="3663127"/>
                  <a:ext cx="949079" cy="36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200"/>
                    <a:t>(13, $8)</a:t>
                  </a:r>
                </a:p>
              </p:txBody>
            </p:sp>
          </p:grpSp>
          <p:sp>
            <p:nvSpPr>
              <p:cNvPr id="157" name="Freeform 183"/>
              <p:cNvSpPr>
                <a:spLocks/>
              </p:cNvSpPr>
              <p:nvPr/>
            </p:nvSpPr>
            <p:spPr bwMode="auto">
              <a:xfrm>
                <a:off x="2648320" y="1996740"/>
                <a:ext cx="144979" cy="136860"/>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 name="Freeform 183"/>
              <p:cNvSpPr>
                <a:spLocks/>
              </p:cNvSpPr>
              <p:nvPr/>
            </p:nvSpPr>
            <p:spPr bwMode="auto">
              <a:xfrm>
                <a:off x="2057400" y="1691940"/>
                <a:ext cx="144979" cy="136860"/>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cxnSp>
          <p:nvCxnSpPr>
            <p:cNvPr id="151" name="Straight Connector 294"/>
            <p:cNvCxnSpPr>
              <a:endCxn id="160" idx="2"/>
            </p:cNvCxnSpPr>
            <p:nvPr/>
          </p:nvCxnSpPr>
          <p:spPr>
            <a:xfrm rot="16200000" flipV="1">
              <a:off x="3159245" y="2016650"/>
              <a:ext cx="412727" cy="1270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3" name="Straight Connector 306"/>
          <p:cNvCxnSpPr/>
          <p:nvPr/>
        </p:nvCxnSpPr>
        <p:spPr>
          <a:xfrm>
            <a:off x="2305050" y="1690688"/>
            <a:ext cx="1485900" cy="119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4" name="Straight Connector 307"/>
          <p:cNvCxnSpPr/>
          <p:nvPr/>
        </p:nvCxnSpPr>
        <p:spPr>
          <a:xfrm>
            <a:off x="3790950" y="1691879"/>
            <a:ext cx="342900" cy="119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5" name="Straight Connector 308"/>
          <p:cNvCxnSpPr/>
          <p:nvPr/>
        </p:nvCxnSpPr>
        <p:spPr>
          <a:xfrm rot="5400000">
            <a:off x="2534246" y="2605683"/>
            <a:ext cx="1828800" cy="119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66" name="Group 228"/>
          <p:cNvGrpSpPr>
            <a:grpSpLocks/>
          </p:cNvGrpSpPr>
          <p:nvPr/>
        </p:nvGrpSpPr>
        <p:grpSpPr bwMode="auto">
          <a:xfrm>
            <a:off x="3601644" y="1691879"/>
            <a:ext cx="377026" cy="2129291"/>
            <a:chOff x="3100289" y="2362200"/>
            <a:chExt cx="502292" cy="2838419"/>
          </a:xfrm>
        </p:grpSpPr>
        <p:cxnSp>
          <p:nvCxnSpPr>
            <p:cNvPr id="167" name="Straight Connector 310"/>
            <p:cNvCxnSpPr/>
            <p:nvPr/>
          </p:nvCxnSpPr>
          <p:spPr>
            <a:xfrm rot="5400000">
              <a:off x="2134362" y="3580334"/>
              <a:ext cx="2437855" cy="158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8" name="TextBox 227"/>
            <p:cNvSpPr txBox="1">
              <a:spLocks noChangeArrowheads="1"/>
            </p:cNvSpPr>
            <p:nvPr/>
          </p:nvSpPr>
          <p:spPr bwMode="auto">
            <a:xfrm>
              <a:off x="3100289" y="4800599"/>
              <a:ext cx="502292" cy="400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13</a:t>
              </a:r>
            </a:p>
          </p:txBody>
        </p:sp>
      </p:grpSp>
      <p:cxnSp>
        <p:nvCxnSpPr>
          <p:cNvPr id="169" name="Straight Arrow Connector 312"/>
          <p:cNvCxnSpPr/>
          <p:nvPr/>
        </p:nvCxnSpPr>
        <p:spPr>
          <a:xfrm>
            <a:off x="4533900" y="2034779"/>
            <a:ext cx="285750" cy="119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70" name="Group 232"/>
          <p:cNvGrpSpPr>
            <a:grpSpLocks/>
          </p:cNvGrpSpPr>
          <p:nvPr/>
        </p:nvGrpSpPr>
        <p:grpSpPr bwMode="auto">
          <a:xfrm>
            <a:off x="4046938" y="1691879"/>
            <a:ext cx="377026" cy="2129291"/>
            <a:chOff x="3693836" y="2362200"/>
            <a:chExt cx="502292" cy="2838419"/>
          </a:xfrm>
        </p:grpSpPr>
        <p:cxnSp>
          <p:nvCxnSpPr>
            <p:cNvPr id="171" name="Straight Connector 314"/>
            <p:cNvCxnSpPr/>
            <p:nvPr/>
          </p:nvCxnSpPr>
          <p:spPr>
            <a:xfrm rot="5400000">
              <a:off x="2591495" y="3580334"/>
              <a:ext cx="2437855" cy="158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72" name="TextBox 231"/>
            <p:cNvSpPr txBox="1">
              <a:spLocks noChangeArrowheads="1"/>
            </p:cNvSpPr>
            <p:nvPr/>
          </p:nvSpPr>
          <p:spPr bwMode="auto">
            <a:xfrm>
              <a:off x="3693836" y="4800599"/>
              <a:ext cx="502292" cy="400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16</a:t>
              </a:r>
            </a:p>
          </p:txBody>
        </p:sp>
      </p:grpSp>
      <p:grpSp>
        <p:nvGrpSpPr>
          <p:cNvPr id="173" name="Group 237"/>
          <p:cNvGrpSpPr>
            <a:grpSpLocks/>
          </p:cNvGrpSpPr>
          <p:nvPr/>
        </p:nvGrpSpPr>
        <p:grpSpPr bwMode="auto">
          <a:xfrm>
            <a:off x="4476750" y="840581"/>
            <a:ext cx="1771650" cy="1194197"/>
            <a:chOff x="4267200" y="1226403"/>
            <a:chExt cx="2362200" cy="1592996"/>
          </a:xfrm>
        </p:grpSpPr>
        <p:sp>
          <p:nvSpPr>
            <p:cNvPr id="174" name="TextBox 42"/>
            <p:cNvSpPr txBox="1">
              <a:spLocks noChangeArrowheads="1"/>
            </p:cNvSpPr>
            <p:nvPr/>
          </p:nvSpPr>
          <p:spPr bwMode="auto">
            <a:xfrm>
              <a:off x="4267200" y="1226403"/>
              <a:ext cx="2362200" cy="615837"/>
            </a:xfrm>
            <a:prstGeom prst="rect">
              <a:avLst/>
            </a:prstGeom>
            <a:solidFill>
              <a:srgbClr val="F2D698"/>
            </a:solidFill>
            <a:ln w="9525">
              <a:solidFill>
                <a:srgbClr val="F8EDEC"/>
              </a:solidFill>
              <a:miter lim="800000"/>
              <a:headEnd/>
              <a:tailEnd/>
            </a:ln>
          </p:spPr>
          <p:txBody>
            <a:bodyPr>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zh-CN" altLang="en-US" sz="1200" dirty="0"/>
                <a:t>收入增加时，需求曲线向右移动</a:t>
              </a:r>
              <a:endParaRPr lang="en-US" altLang="zh-CN" sz="1200" dirty="0"/>
            </a:p>
          </p:txBody>
        </p:sp>
        <p:cxnSp>
          <p:nvCxnSpPr>
            <p:cNvPr id="175" name="Straight Connector 318"/>
            <p:cNvCxnSpPr/>
            <p:nvPr/>
          </p:nvCxnSpPr>
          <p:spPr>
            <a:xfrm rot="5400000" flipH="1" flipV="1">
              <a:off x="4419424" y="2133424"/>
              <a:ext cx="762351" cy="609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6" name="Straight Arrow Connector 319"/>
          <p:cNvCxnSpPr/>
          <p:nvPr/>
        </p:nvCxnSpPr>
        <p:spPr>
          <a:xfrm>
            <a:off x="4191000" y="2034779"/>
            <a:ext cx="285750" cy="119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7" name="Group 239"/>
          <p:cNvGrpSpPr>
            <a:grpSpLocks/>
          </p:cNvGrpSpPr>
          <p:nvPr/>
        </p:nvGrpSpPr>
        <p:grpSpPr bwMode="auto">
          <a:xfrm>
            <a:off x="2419350" y="2034779"/>
            <a:ext cx="1885950" cy="633073"/>
            <a:chOff x="5791200" y="1371600"/>
            <a:chExt cx="2514600" cy="844305"/>
          </a:xfrm>
        </p:grpSpPr>
        <p:sp>
          <p:nvSpPr>
            <p:cNvPr id="178" name="TextBox 42"/>
            <p:cNvSpPr txBox="1">
              <a:spLocks noChangeArrowheads="1"/>
            </p:cNvSpPr>
            <p:nvPr/>
          </p:nvSpPr>
          <p:spPr bwMode="auto">
            <a:xfrm>
              <a:off x="5791200" y="1600200"/>
              <a:ext cx="1676400" cy="615705"/>
            </a:xfrm>
            <a:prstGeom prst="rect">
              <a:avLst/>
            </a:prstGeom>
            <a:solidFill>
              <a:srgbClr val="F2D698"/>
            </a:solidFill>
            <a:ln w="9525">
              <a:solidFill>
                <a:srgbClr val="F8EDEC"/>
              </a:solidFill>
              <a:miter lim="800000"/>
              <a:headEnd/>
              <a:tailEnd/>
            </a:ln>
          </p:spPr>
          <p:txBody>
            <a:bodyPr>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zh-CN" altLang="en-US" sz="1200" dirty="0"/>
                <a:t>收入下降时，需求曲线向左移动</a:t>
              </a:r>
              <a:endParaRPr lang="en-US" altLang="zh-CN" sz="1200" dirty="0"/>
            </a:p>
          </p:txBody>
        </p:sp>
        <p:cxnSp>
          <p:nvCxnSpPr>
            <p:cNvPr id="179" name="Straight Connector 322"/>
            <p:cNvCxnSpPr/>
            <p:nvPr/>
          </p:nvCxnSpPr>
          <p:spPr>
            <a:xfrm rot="10800000" flipV="1">
              <a:off x="7467600" y="1371600"/>
              <a:ext cx="838200" cy="3048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05848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left)">
                                      <p:cBhvr>
                                        <p:cTn id="7" dur="500"/>
                                        <p:tgtEl>
                                          <p:spTgt spid="67"/>
                                        </p:tgtEl>
                                      </p:cBhvr>
                                    </p:animEffect>
                                  </p:childTnLst>
                                </p:cTn>
                              </p:par>
                              <p:par>
                                <p:cTn id="8" presetID="22" presetClass="entr" presetSubtype="4" fill="hold" nodeType="withEffect">
                                  <p:stCondLst>
                                    <p:cond delay="0"/>
                                  </p:stCondLst>
                                  <p:childTnLst>
                                    <p:set>
                                      <p:cBhvr>
                                        <p:cTn id="9" dur="1" fill="hold">
                                          <p:stCondLst>
                                            <p:cond delay="0"/>
                                          </p:stCondLst>
                                        </p:cTn>
                                        <p:tgtEl>
                                          <p:spTgt spid="89"/>
                                        </p:tgtEl>
                                        <p:attrNameLst>
                                          <p:attrName>style.visibility</p:attrName>
                                        </p:attrNameLst>
                                      </p:cBhvr>
                                      <p:to>
                                        <p:strVal val="visible"/>
                                      </p:to>
                                    </p:set>
                                    <p:animEffect transition="in" filter="wipe(down)">
                                      <p:cBhvr>
                                        <p:cTn id="10" dur="500"/>
                                        <p:tgtEl>
                                          <p:spTgt spid="89"/>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49"/>
                                        </p:tgtEl>
                                        <p:attrNameLst>
                                          <p:attrName>style.visibility</p:attrName>
                                        </p:attrNameLst>
                                      </p:cBhvr>
                                      <p:to>
                                        <p:strVal val="visible"/>
                                      </p:to>
                                    </p:set>
                                    <p:animEffect transition="in" filter="wipe(left)">
                                      <p:cBhvr>
                                        <p:cTn id="18" dur="500"/>
                                        <p:tgtEl>
                                          <p:spTgt spid="149"/>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163"/>
                                        </p:tgtEl>
                                        <p:attrNameLst>
                                          <p:attrName>style.visibility</p:attrName>
                                        </p:attrNameLst>
                                      </p:cBhvr>
                                      <p:to>
                                        <p:strVal val="visible"/>
                                      </p:to>
                                    </p:set>
                                    <p:animEffect transition="in" filter="wipe(left)">
                                      <p:cBhvr>
                                        <p:cTn id="22" dur="500"/>
                                        <p:tgtEl>
                                          <p:spTgt spid="163"/>
                                        </p:tgtEl>
                                      </p:cBhvr>
                                    </p:animEffect>
                                  </p:childTnLst>
                                </p:cTn>
                              </p:par>
                            </p:childTnLst>
                          </p:cTn>
                        </p:par>
                        <p:par>
                          <p:cTn id="23" fill="hold">
                            <p:stCondLst>
                              <p:cond delay="2000"/>
                            </p:stCondLst>
                            <p:childTnLst>
                              <p:par>
                                <p:cTn id="24" presetID="22" presetClass="entr" presetSubtype="1" fill="hold" nodeType="afterEffect">
                                  <p:stCondLst>
                                    <p:cond delay="0"/>
                                  </p:stCondLst>
                                  <p:childTnLst>
                                    <p:set>
                                      <p:cBhvr>
                                        <p:cTn id="25" dur="1" fill="hold">
                                          <p:stCondLst>
                                            <p:cond delay="0"/>
                                          </p:stCondLst>
                                        </p:cTn>
                                        <p:tgtEl>
                                          <p:spTgt spid="166"/>
                                        </p:tgtEl>
                                        <p:attrNameLst>
                                          <p:attrName>style.visibility</p:attrName>
                                        </p:attrNameLst>
                                      </p:cBhvr>
                                      <p:to>
                                        <p:strVal val="visible"/>
                                      </p:to>
                                    </p:set>
                                    <p:animEffect transition="in" filter="wipe(up)">
                                      <p:cBhvr>
                                        <p:cTn id="26" dur="500"/>
                                        <p:tgtEl>
                                          <p:spTgt spid="16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69"/>
                                        </p:tgtEl>
                                        <p:attrNameLst>
                                          <p:attrName>style.visibility</p:attrName>
                                        </p:attrNameLst>
                                      </p:cBhvr>
                                      <p:to>
                                        <p:strVal val="visible"/>
                                      </p:to>
                                    </p:set>
                                    <p:animEffect transition="in" filter="wipe(left)">
                                      <p:cBhvr>
                                        <p:cTn id="31" dur="500"/>
                                        <p:tgtEl>
                                          <p:spTgt spid="169"/>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137"/>
                                        </p:tgtEl>
                                        <p:attrNameLst>
                                          <p:attrName>style.visibility</p:attrName>
                                        </p:attrNameLst>
                                      </p:cBhvr>
                                      <p:to>
                                        <p:strVal val="visible"/>
                                      </p:to>
                                    </p:set>
                                    <p:animEffect transition="in" filter="wipe(left)">
                                      <p:cBhvr>
                                        <p:cTn id="35" dur="500"/>
                                        <p:tgtEl>
                                          <p:spTgt spid="137"/>
                                        </p:tgtEl>
                                      </p:cBhvr>
                                    </p:animEffect>
                                  </p:childTnLst>
                                </p:cTn>
                              </p:par>
                            </p:childTnLst>
                          </p:cTn>
                        </p:par>
                        <p:par>
                          <p:cTn id="36" fill="hold">
                            <p:stCondLst>
                              <p:cond delay="1000"/>
                            </p:stCondLst>
                            <p:childTnLst>
                              <p:par>
                                <p:cTn id="37" presetID="22" presetClass="entr" presetSubtype="8" fill="hold" nodeType="afterEffect">
                                  <p:stCondLst>
                                    <p:cond delay="0"/>
                                  </p:stCondLst>
                                  <p:childTnLst>
                                    <p:set>
                                      <p:cBhvr>
                                        <p:cTn id="38" dur="1" fill="hold">
                                          <p:stCondLst>
                                            <p:cond delay="0"/>
                                          </p:stCondLst>
                                        </p:cTn>
                                        <p:tgtEl>
                                          <p:spTgt spid="164"/>
                                        </p:tgtEl>
                                        <p:attrNameLst>
                                          <p:attrName>style.visibility</p:attrName>
                                        </p:attrNameLst>
                                      </p:cBhvr>
                                      <p:to>
                                        <p:strVal val="visible"/>
                                      </p:to>
                                    </p:set>
                                    <p:animEffect transition="in" filter="wipe(left)">
                                      <p:cBhvr>
                                        <p:cTn id="39" dur="500"/>
                                        <p:tgtEl>
                                          <p:spTgt spid="164"/>
                                        </p:tgtEl>
                                      </p:cBhvr>
                                    </p:animEffect>
                                  </p:childTnLst>
                                </p:cTn>
                              </p:par>
                            </p:childTnLst>
                          </p:cTn>
                        </p:par>
                        <p:par>
                          <p:cTn id="40" fill="hold">
                            <p:stCondLst>
                              <p:cond delay="1500"/>
                            </p:stCondLst>
                            <p:childTnLst>
                              <p:par>
                                <p:cTn id="41" presetID="22" presetClass="entr" presetSubtype="1" fill="hold" nodeType="afterEffect">
                                  <p:stCondLst>
                                    <p:cond delay="0"/>
                                  </p:stCondLst>
                                  <p:childTnLst>
                                    <p:set>
                                      <p:cBhvr>
                                        <p:cTn id="42" dur="1" fill="hold">
                                          <p:stCondLst>
                                            <p:cond delay="0"/>
                                          </p:stCondLst>
                                        </p:cTn>
                                        <p:tgtEl>
                                          <p:spTgt spid="170"/>
                                        </p:tgtEl>
                                        <p:attrNameLst>
                                          <p:attrName>style.visibility</p:attrName>
                                        </p:attrNameLst>
                                      </p:cBhvr>
                                      <p:to>
                                        <p:strVal val="visible"/>
                                      </p:to>
                                    </p:set>
                                    <p:animEffect transition="in" filter="wipe(up)">
                                      <p:cBhvr>
                                        <p:cTn id="43" dur="500"/>
                                        <p:tgtEl>
                                          <p:spTgt spid="170"/>
                                        </p:tgtEl>
                                      </p:cBhvr>
                                    </p:animEffect>
                                  </p:childTnLst>
                                </p:cTn>
                              </p:par>
                            </p:childTnLst>
                          </p:cTn>
                        </p:par>
                        <p:par>
                          <p:cTn id="44" fill="hold">
                            <p:stCondLst>
                              <p:cond delay="2000"/>
                            </p:stCondLst>
                            <p:childTnLst>
                              <p:par>
                                <p:cTn id="45" presetID="22" presetClass="entr" presetSubtype="8" fill="hold" nodeType="afterEffect">
                                  <p:stCondLst>
                                    <p:cond delay="0"/>
                                  </p:stCondLst>
                                  <p:childTnLst>
                                    <p:set>
                                      <p:cBhvr>
                                        <p:cTn id="46" dur="1" fill="hold">
                                          <p:stCondLst>
                                            <p:cond delay="0"/>
                                          </p:stCondLst>
                                        </p:cTn>
                                        <p:tgtEl>
                                          <p:spTgt spid="173"/>
                                        </p:tgtEl>
                                        <p:attrNameLst>
                                          <p:attrName>style.visibility</p:attrName>
                                        </p:attrNameLst>
                                      </p:cBhvr>
                                      <p:to>
                                        <p:strVal val="visible"/>
                                      </p:to>
                                    </p:set>
                                    <p:animEffect transition="in" filter="wipe(left)">
                                      <p:cBhvr>
                                        <p:cTn id="47" dur="500"/>
                                        <p:tgtEl>
                                          <p:spTgt spid="17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176"/>
                                        </p:tgtEl>
                                        <p:attrNameLst>
                                          <p:attrName>style.visibility</p:attrName>
                                        </p:attrNameLst>
                                      </p:cBhvr>
                                      <p:to>
                                        <p:strVal val="visible"/>
                                      </p:to>
                                    </p:set>
                                    <p:animEffect transition="in" filter="wipe(right)">
                                      <p:cBhvr>
                                        <p:cTn id="52" dur="500"/>
                                        <p:tgtEl>
                                          <p:spTgt spid="176"/>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125"/>
                                        </p:tgtEl>
                                        <p:attrNameLst>
                                          <p:attrName>style.visibility</p:attrName>
                                        </p:attrNameLst>
                                      </p:cBhvr>
                                      <p:to>
                                        <p:strVal val="visible"/>
                                      </p:to>
                                    </p:set>
                                    <p:animEffect transition="in" filter="wipe(left)">
                                      <p:cBhvr>
                                        <p:cTn id="56" dur="500"/>
                                        <p:tgtEl>
                                          <p:spTgt spid="125"/>
                                        </p:tgtEl>
                                      </p:cBhvr>
                                    </p:animEffect>
                                  </p:childTnLst>
                                </p:cTn>
                              </p:par>
                            </p:childTnLst>
                          </p:cTn>
                        </p:par>
                        <p:par>
                          <p:cTn id="57" fill="hold">
                            <p:stCondLst>
                              <p:cond delay="1000"/>
                            </p:stCondLst>
                            <p:childTnLst>
                              <p:par>
                                <p:cTn id="58" presetID="22" presetClass="entr" presetSubtype="1" fill="hold" nodeType="afterEffect">
                                  <p:stCondLst>
                                    <p:cond delay="0"/>
                                  </p:stCondLst>
                                  <p:childTnLst>
                                    <p:set>
                                      <p:cBhvr>
                                        <p:cTn id="59" dur="1" fill="hold">
                                          <p:stCondLst>
                                            <p:cond delay="0"/>
                                          </p:stCondLst>
                                        </p:cTn>
                                        <p:tgtEl>
                                          <p:spTgt spid="165"/>
                                        </p:tgtEl>
                                        <p:attrNameLst>
                                          <p:attrName>style.visibility</p:attrName>
                                        </p:attrNameLst>
                                      </p:cBhvr>
                                      <p:to>
                                        <p:strVal val="visible"/>
                                      </p:to>
                                    </p:set>
                                    <p:animEffect transition="in" filter="wipe(up)">
                                      <p:cBhvr>
                                        <p:cTn id="60" dur="500"/>
                                        <p:tgtEl>
                                          <p:spTgt spid="165"/>
                                        </p:tgtEl>
                                      </p:cBhvr>
                                    </p:animEffect>
                                  </p:childTnLst>
                                </p:cTn>
                              </p:par>
                            </p:childTnLst>
                          </p:cTn>
                        </p:par>
                        <p:par>
                          <p:cTn id="61" fill="hold">
                            <p:stCondLst>
                              <p:cond delay="1500"/>
                            </p:stCondLst>
                            <p:childTnLst>
                              <p:par>
                                <p:cTn id="62" presetID="22" presetClass="entr" presetSubtype="8" fill="hold" nodeType="afterEffect">
                                  <p:stCondLst>
                                    <p:cond delay="0"/>
                                  </p:stCondLst>
                                  <p:childTnLst>
                                    <p:set>
                                      <p:cBhvr>
                                        <p:cTn id="63" dur="1" fill="hold">
                                          <p:stCondLst>
                                            <p:cond delay="0"/>
                                          </p:stCondLst>
                                        </p:cTn>
                                        <p:tgtEl>
                                          <p:spTgt spid="177"/>
                                        </p:tgtEl>
                                        <p:attrNameLst>
                                          <p:attrName>style.visibility</p:attrName>
                                        </p:attrNameLst>
                                      </p:cBhvr>
                                      <p:to>
                                        <p:strVal val="visible"/>
                                      </p:to>
                                    </p:set>
                                    <p:animEffect transition="in" filter="wipe(left)">
                                      <p:cBhvr>
                                        <p:cTn id="64" dur="500"/>
                                        <p:tgtEl>
                                          <p:spTgt spid="177"/>
                                        </p:tgtEl>
                                      </p:cBhvr>
                                    </p:animEffect>
                                  </p:childTnLst>
                                </p:cTn>
                              </p:par>
                            </p:childTnLst>
                          </p:cTn>
                        </p:par>
                        <p:par>
                          <p:cTn id="65" fill="hold">
                            <p:stCondLst>
                              <p:cond delay="2000"/>
                            </p:stCondLst>
                            <p:childTnLst>
                              <p:par>
                                <p:cTn id="66" presetID="22" presetClass="entr" presetSubtype="8" fill="hold" grpId="0" nodeType="afterEffect">
                                  <p:stCondLst>
                                    <p:cond delay="0"/>
                                  </p:stCondLst>
                                  <p:childTnLst>
                                    <p:set>
                                      <p:cBhvr>
                                        <p:cTn id="67" dur="1" fill="hold">
                                          <p:stCondLst>
                                            <p:cond delay="0"/>
                                          </p:stCondLst>
                                        </p:cTn>
                                        <p:tgtEl>
                                          <p:spTgt spid="4"/>
                                        </p:tgtEl>
                                        <p:attrNameLst>
                                          <p:attrName>style.visibility</p:attrName>
                                        </p:attrNameLst>
                                      </p:cBhvr>
                                      <p:to>
                                        <p:strVal val="visible"/>
                                      </p:to>
                                    </p:set>
                                    <p:animEffect transition="in" filter="wipe(left)">
                                      <p:cBhvr>
                                        <p:cTn id="6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694" y="448411"/>
            <a:ext cx="7128594" cy="3970318"/>
          </a:xfrm>
          <a:prstGeom prst="rect">
            <a:avLst/>
          </a:prstGeom>
        </p:spPr>
        <p:txBody>
          <a:bodyPr wrap="square">
            <a:spAutoFit/>
          </a:bodyPr>
          <a:lstStyle/>
          <a:p>
            <a:r>
              <a:rPr lang="zh-CN" altLang="en-US" dirty="0"/>
              <a:t>斜率</a:t>
            </a:r>
            <a:endParaRPr lang="en-US" altLang="zh-CN" dirty="0"/>
          </a:p>
          <a:p>
            <a:r>
              <a:rPr lang="zh-CN" altLang="en-US" dirty="0"/>
              <a:t>由前面的介绍，可以看出，当我们画出一条需求曲线时，曲线的斜率（</a:t>
            </a:r>
            <a:r>
              <a:rPr lang="en-US" altLang="zh-CN" dirty="0"/>
              <a:t>slope</a:t>
            </a:r>
            <a:r>
              <a:rPr lang="zh-CN" altLang="en-US" dirty="0"/>
              <a:t>）将是一个非常重要的指标。</a:t>
            </a:r>
            <a:endParaRPr lang="en-US" altLang="zh-CN" dirty="0"/>
          </a:p>
          <a:p>
            <a:r>
              <a:rPr lang="zh-CN" altLang="en-US" dirty="0"/>
              <a:t>所谓斜率，就是用纵坐标所表示的变量的变化量除以横坐标所表示的变量的变化量。</a:t>
            </a:r>
            <a:endParaRPr lang="en-US" altLang="zh-CN" dirty="0"/>
          </a:p>
          <a:p>
            <a:endParaRPr lang="en-US" altLang="zh-CN" dirty="0"/>
          </a:p>
          <a:p>
            <a:endParaRPr lang="en-US" altLang="zh-CN" dirty="0"/>
          </a:p>
          <a:p>
            <a:endParaRPr lang="en-US" altLang="zh-CN" dirty="0"/>
          </a:p>
          <a:p>
            <a:endParaRPr lang="en-US" altLang="zh-CN" dirty="0"/>
          </a:p>
          <a:p>
            <a:r>
              <a:rPr lang="zh-CN" altLang="en-US" dirty="0"/>
              <a:t>斜率的正负可以反映出一组经济指标之间的关系是正相关还是负相关。</a:t>
            </a:r>
            <a:endParaRPr lang="en-US" altLang="zh-CN" dirty="0"/>
          </a:p>
          <a:p>
            <a:r>
              <a:rPr lang="zh-CN" altLang="en-US" dirty="0"/>
              <a:t>同时，斜率的大小也很重要，它可以描述出一个变量变化导致另一个变量变化的程度。</a:t>
            </a:r>
            <a:endParaRPr lang="en-US" altLang="zh-CN" dirty="0"/>
          </a:p>
          <a:p>
            <a:endParaRPr lang="en-US" altLang="zh-CN" dirty="0"/>
          </a:p>
        </p:txBody>
      </p:sp>
      <p:graphicFrame>
        <p:nvGraphicFramePr>
          <p:cNvPr id="3" name="Object 2"/>
          <p:cNvGraphicFramePr>
            <a:graphicFrameLocks noChangeAspect="1"/>
          </p:cNvGraphicFramePr>
          <p:nvPr>
            <p:extLst>
              <p:ext uri="{D42A27DB-BD31-4B8C-83A1-F6EECF244321}">
                <p14:modId xmlns:p14="http://schemas.microsoft.com/office/powerpoint/2010/main" val="4259607287"/>
              </p:ext>
            </p:extLst>
          </p:nvPr>
        </p:nvGraphicFramePr>
        <p:xfrm>
          <a:off x="3563916" y="2067708"/>
          <a:ext cx="1506140" cy="554317"/>
        </p:xfrm>
        <a:graphic>
          <a:graphicData uri="http://schemas.openxmlformats.org/presentationml/2006/ole">
            <mc:AlternateContent xmlns:mc="http://schemas.openxmlformats.org/markup-compatibility/2006">
              <mc:Choice xmlns:v="urn:schemas-microsoft-com:vml" Requires="v">
                <p:oleObj spid="_x0000_s10284" name="Equation" r:id="rId3" imgW="1612900" imgH="825500" progId="Equation.3">
                  <p:embed/>
                </p:oleObj>
              </mc:Choice>
              <mc:Fallback>
                <p:oleObj name="Equation" r:id="rId3" imgW="1612900" imgH="825500" progId="Equation.3">
                  <p:embed/>
                  <p:pic>
                    <p:nvPicPr>
                      <p:cNvPr id="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16" y="2067708"/>
                        <a:ext cx="1506140" cy="55431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626729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endParaRPr lang="en-US" altLang="zh-CN" dirty="0">
              <a:ea typeface="宋体" panose="02010600030101010101" pitchFamily="2" charset="-122"/>
            </a:endParaRPr>
          </a:p>
        </p:txBody>
      </p:sp>
      <p:sp>
        <p:nvSpPr>
          <p:cNvPr id="51203" name="Slide Number Placeholder 2"/>
          <p:cNvSpPr>
            <a:spLocks noGrp="1"/>
          </p:cNvSpPr>
          <p:nvPr>
            <p:ph type="sldNum" sz="quarter" idx="10"/>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eaLnBrk="0" hangingPunct="0">
              <a:defRPr sz="2550">
                <a:solidFill>
                  <a:schemeClr val="tx1"/>
                </a:solidFill>
                <a:latin typeface="Arial" panose="020B0604020202020204" pitchFamily="34" charset="0"/>
              </a:defRPr>
            </a:lvl1pPr>
            <a:lvl2pPr marL="557213" indent="-214313" eaLnBrk="0" hangingPunct="0">
              <a:defRPr sz="2550">
                <a:solidFill>
                  <a:schemeClr val="tx1"/>
                </a:solidFill>
                <a:latin typeface="Arial" panose="020B0604020202020204" pitchFamily="34" charset="0"/>
              </a:defRPr>
            </a:lvl2pPr>
            <a:lvl3pPr marL="857250" indent="-171450" eaLnBrk="0" hangingPunct="0">
              <a:defRPr sz="2550">
                <a:solidFill>
                  <a:schemeClr val="tx1"/>
                </a:solidFill>
                <a:latin typeface="Arial" panose="020B0604020202020204" pitchFamily="34" charset="0"/>
              </a:defRPr>
            </a:lvl3pPr>
            <a:lvl4pPr marL="1200150" indent="-171450" eaLnBrk="0" hangingPunct="0">
              <a:defRPr sz="2550">
                <a:solidFill>
                  <a:schemeClr val="tx1"/>
                </a:solidFill>
                <a:latin typeface="Arial" panose="020B0604020202020204" pitchFamily="34" charset="0"/>
              </a:defRPr>
            </a:lvl4pPr>
            <a:lvl5pPr marL="1543050" indent="-171450" eaLnBrk="0" hangingPunct="0">
              <a:defRPr sz="2550">
                <a:solidFill>
                  <a:schemeClr val="tx1"/>
                </a:solidFill>
                <a:latin typeface="Arial" panose="020B0604020202020204" pitchFamily="34" charset="0"/>
              </a:defRPr>
            </a:lvl5pPr>
            <a:lvl6pPr marL="1885950" indent="-171450" algn="ctr" eaLnBrk="0" fontAlgn="base" hangingPunct="0">
              <a:spcBef>
                <a:spcPct val="20000"/>
              </a:spcBef>
              <a:spcAft>
                <a:spcPct val="0"/>
              </a:spcAft>
              <a:buChar char="•"/>
              <a:defRPr sz="2550">
                <a:solidFill>
                  <a:schemeClr val="tx1"/>
                </a:solidFill>
                <a:latin typeface="Arial" panose="020B0604020202020204" pitchFamily="34" charset="0"/>
              </a:defRPr>
            </a:lvl6pPr>
            <a:lvl7pPr marL="2228850" indent="-171450" algn="ctr" eaLnBrk="0" fontAlgn="base" hangingPunct="0">
              <a:spcBef>
                <a:spcPct val="20000"/>
              </a:spcBef>
              <a:spcAft>
                <a:spcPct val="0"/>
              </a:spcAft>
              <a:buChar char="•"/>
              <a:defRPr sz="2550">
                <a:solidFill>
                  <a:schemeClr val="tx1"/>
                </a:solidFill>
                <a:latin typeface="Arial" panose="020B0604020202020204" pitchFamily="34" charset="0"/>
              </a:defRPr>
            </a:lvl7pPr>
            <a:lvl8pPr marL="2571750" indent="-171450" algn="ctr" eaLnBrk="0" fontAlgn="base" hangingPunct="0">
              <a:spcBef>
                <a:spcPct val="20000"/>
              </a:spcBef>
              <a:spcAft>
                <a:spcPct val="0"/>
              </a:spcAft>
              <a:buChar char="•"/>
              <a:defRPr sz="2550">
                <a:solidFill>
                  <a:schemeClr val="tx1"/>
                </a:solidFill>
                <a:latin typeface="Arial" panose="020B0604020202020204" pitchFamily="34" charset="0"/>
              </a:defRPr>
            </a:lvl8pPr>
            <a:lvl9pPr marL="2914650" indent="-171450" algn="ctr" eaLnBrk="0" fontAlgn="base" hangingPunct="0">
              <a:spcBef>
                <a:spcPct val="20000"/>
              </a:spcBef>
              <a:spcAft>
                <a:spcPct val="0"/>
              </a:spcAft>
              <a:buChar char="•"/>
              <a:defRPr sz="2550">
                <a:solidFill>
                  <a:schemeClr val="tx1"/>
                </a:solidFill>
                <a:latin typeface="Arial" panose="020B0604020202020204" pitchFamily="34" charset="0"/>
              </a:defRPr>
            </a:lvl9pPr>
          </a:lstStyle>
          <a:p>
            <a:pPr eaLnBrk="1" hangingPunct="1"/>
            <a:fld id="{3BD1CDEC-6DBD-4275-904B-D9E59B63ADBD}" type="slidenum">
              <a:rPr lang="en-US" altLang="zh-CN" sz="900">
                <a:solidFill>
                  <a:srgbClr val="002060"/>
                </a:solidFill>
              </a:rPr>
              <a:pPr eaLnBrk="1" hangingPunct="1"/>
              <a:t>75</a:t>
            </a:fld>
            <a:endParaRPr lang="en-US" altLang="zh-CN" sz="900">
              <a:solidFill>
                <a:srgbClr val="002060"/>
              </a:solidFill>
            </a:endParaRPr>
          </a:p>
        </p:txBody>
      </p:sp>
      <p:sp>
        <p:nvSpPr>
          <p:cNvPr id="5120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550">
                <a:solidFill>
                  <a:schemeClr val="tx1"/>
                </a:solidFill>
                <a:latin typeface="Arial" panose="020B0604020202020204" pitchFamily="34" charset="0"/>
              </a:defRPr>
            </a:lvl1pPr>
            <a:lvl2pPr marL="557213" indent="-214313" eaLnBrk="0" hangingPunct="0">
              <a:defRPr sz="2550">
                <a:solidFill>
                  <a:schemeClr val="tx1"/>
                </a:solidFill>
                <a:latin typeface="Arial" panose="020B0604020202020204" pitchFamily="34" charset="0"/>
              </a:defRPr>
            </a:lvl2pPr>
            <a:lvl3pPr marL="857250" indent="-171450" eaLnBrk="0" hangingPunct="0">
              <a:defRPr sz="2550">
                <a:solidFill>
                  <a:schemeClr val="tx1"/>
                </a:solidFill>
                <a:latin typeface="Arial" panose="020B0604020202020204" pitchFamily="34" charset="0"/>
              </a:defRPr>
            </a:lvl3pPr>
            <a:lvl4pPr marL="1200150" indent="-171450" eaLnBrk="0" hangingPunct="0">
              <a:defRPr sz="2550">
                <a:solidFill>
                  <a:schemeClr val="tx1"/>
                </a:solidFill>
                <a:latin typeface="Arial" panose="020B0604020202020204" pitchFamily="34" charset="0"/>
              </a:defRPr>
            </a:lvl4pPr>
            <a:lvl5pPr marL="1543050" indent="-171450" eaLnBrk="0" hangingPunct="0">
              <a:defRPr sz="2550">
                <a:solidFill>
                  <a:schemeClr val="tx1"/>
                </a:solidFill>
                <a:latin typeface="Arial" panose="020B0604020202020204" pitchFamily="34" charset="0"/>
              </a:defRPr>
            </a:lvl5pPr>
            <a:lvl6pPr marL="1885950" indent="-171450" algn="ctr" eaLnBrk="0" fontAlgn="base" hangingPunct="0">
              <a:spcBef>
                <a:spcPct val="20000"/>
              </a:spcBef>
              <a:spcAft>
                <a:spcPct val="0"/>
              </a:spcAft>
              <a:buChar char="•"/>
              <a:defRPr sz="2550">
                <a:solidFill>
                  <a:schemeClr val="tx1"/>
                </a:solidFill>
                <a:latin typeface="Arial" panose="020B0604020202020204" pitchFamily="34" charset="0"/>
              </a:defRPr>
            </a:lvl6pPr>
            <a:lvl7pPr marL="2228850" indent="-171450" algn="ctr" eaLnBrk="0" fontAlgn="base" hangingPunct="0">
              <a:spcBef>
                <a:spcPct val="20000"/>
              </a:spcBef>
              <a:spcAft>
                <a:spcPct val="0"/>
              </a:spcAft>
              <a:buChar char="•"/>
              <a:defRPr sz="2550">
                <a:solidFill>
                  <a:schemeClr val="tx1"/>
                </a:solidFill>
                <a:latin typeface="Arial" panose="020B0604020202020204" pitchFamily="34" charset="0"/>
              </a:defRPr>
            </a:lvl7pPr>
            <a:lvl8pPr marL="2571750" indent="-171450" algn="ctr" eaLnBrk="0" fontAlgn="base" hangingPunct="0">
              <a:spcBef>
                <a:spcPct val="20000"/>
              </a:spcBef>
              <a:spcAft>
                <a:spcPct val="0"/>
              </a:spcAft>
              <a:buChar char="•"/>
              <a:defRPr sz="2550">
                <a:solidFill>
                  <a:schemeClr val="tx1"/>
                </a:solidFill>
                <a:latin typeface="Arial" panose="020B0604020202020204" pitchFamily="34" charset="0"/>
              </a:defRPr>
            </a:lvl8pPr>
            <a:lvl9pPr marL="2914650" indent="-171450" algn="ctr" eaLnBrk="0" fontAlgn="base" hangingPunct="0">
              <a:spcBef>
                <a:spcPct val="20000"/>
              </a:spcBef>
              <a:spcAft>
                <a:spcPct val="0"/>
              </a:spcAft>
              <a:buChar char="•"/>
              <a:defRPr sz="2550">
                <a:solidFill>
                  <a:schemeClr val="tx1"/>
                </a:solidFill>
                <a:latin typeface="Arial" panose="020B0604020202020204" pitchFamily="34" charset="0"/>
              </a:defRPr>
            </a:lvl9pPr>
          </a:lstStyle>
          <a:p>
            <a:pPr eaLnBrk="1" hangingPunct="1"/>
            <a:r>
              <a:rPr lang="en-US" altLang="zh-CN" sz="825" dirty="0"/>
              <a:t>.</a:t>
            </a:r>
          </a:p>
        </p:txBody>
      </p:sp>
      <p:sp>
        <p:nvSpPr>
          <p:cNvPr id="51205" name="TextBox 4"/>
          <p:cNvSpPr txBox="1">
            <a:spLocks noChangeArrowheads="1"/>
          </p:cNvSpPr>
          <p:nvPr/>
        </p:nvSpPr>
        <p:spPr bwMode="auto">
          <a:xfrm>
            <a:off x="3235362" y="522594"/>
            <a:ext cx="260840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eaLnBrk="1" hangingPunct="1"/>
            <a:r>
              <a:rPr lang="zh-CN" altLang="en-US" sz="2100" dirty="0">
                <a:solidFill>
                  <a:srgbClr val="002060"/>
                </a:solidFill>
              </a:rPr>
              <a:t>斜率计算的简单示例</a:t>
            </a:r>
            <a:endParaRPr lang="en-US" altLang="zh-CN" sz="2100" dirty="0">
              <a:solidFill>
                <a:srgbClr val="002060"/>
              </a:solidFill>
            </a:endParaRPr>
          </a:p>
        </p:txBody>
      </p:sp>
      <p:sp>
        <p:nvSpPr>
          <p:cNvPr id="6" name="TextBox 5"/>
          <p:cNvSpPr txBox="1">
            <a:spLocks noChangeArrowheads="1"/>
          </p:cNvSpPr>
          <p:nvPr/>
        </p:nvSpPr>
        <p:spPr bwMode="auto">
          <a:xfrm>
            <a:off x="1234679" y="4055269"/>
            <a:ext cx="66508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zh-CN" altLang="en-US" sz="1200" dirty="0"/>
              <a:t>为计算上图曲线的斜率，我们先要确定价格（</a:t>
            </a:r>
            <a:r>
              <a:rPr lang="en-US" altLang="zh-CN" sz="1200" dirty="0"/>
              <a:t>x</a:t>
            </a:r>
            <a:r>
              <a:rPr lang="zh-CN" altLang="en-US" sz="1200" dirty="0"/>
              <a:t>坐标轴）的变化量以及小说购买量（</a:t>
            </a:r>
            <a:r>
              <a:rPr lang="en-US" altLang="zh-CN" sz="1200" dirty="0"/>
              <a:t>y</a:t>
            </a:r>
            <a:r>
              <a:rPr lang="zh-CN" altLang="en-US" sz="1200" dirty="0"/>
              <a:t>坐标轴）的变化量我们可以看到，当点从</a:t>
            </a:r>
            <a:r>
              <a:rPr lang="en-US" altLang="zh-CN" sz="1200" dirty="0"/>
              <a:t>(21 </a:t>
            </a:r>
            <a:r>
              <a:rPr lang="zh-CN" altLang="en-US" sz="1200" dirty="0"/>
              <a:t>本小说</a:t>
            </a:r>
            <a:r>
              <a:rPr lang="en-US" altLang="zh-CN" sz="1200" dirty="0"/>
              <a:t>, 6</a:t>
            </a:r>
            <a:r>
              <a:rPr lang="zh-CN" altLang="en-US" sz="1200" dirty="0"/>
              <a:t>美元</a:t>
            </a:r>
            <a:r>
              <a:rPr lang="en-US" altLang="zh-CN" sz="1200" dirty="0"/>
              <a:t>/</a:t>
            </a:r>
            <a:r>
              <a:rPr lang="zh-CN" altLang="en-US" sz="1200" dirty="0"/>
              <a:t>本</a:t>
            </a:r>
            <a:r>
              <a:rPr lang="en-US" altLang="zh-CN" sz="1200" dirty="0"/>
              <a:t>) </a:t>
            </a:r>
            <a:r>
              <a:rPr lang="zh-CN" altLang="en-US" sz="1200" dirty="0"/>
              <a:t>移到</a:t>
            </a:r>
            <a:r>
              <a:rPr lang="en-US" altLang="zh-CN" sz="1200" dirty="0"/>
              <a:t>(13 </a:t>
            </a:r>
            <a:r>
              <a:rPr lang="zh-CN" altLang="en-US" sz="1200" dirty="0"/>
              <a:t>本小说</a:t>
            </a:r>
            <a:r>
              <a:rPr lang="en-US" altLang="zh-CN" sz="1200" dirty="0"/>
              <a:t>, 8</a:t>
            </a:r>
            <a:r>
              <a:rPr lang="zh-CN" altLang="en-US" sz="1200" dirty="0"/>
              <a:t>美元</a:t>
            </a:r>
            <a:r>
              <a:rPr lang="en-US" altLang="zh-CN" sz="1200" dirty="0"/>
              <a:t>/</a:t>
            </a:r>
            <a:r>
              <a:rPr lang="zh-CN" altLang="en-US" sz="1200" dirty="0"/>
              <a:t>本</a:t>
            </a:r>
            <a:r>
              <a:rPr lang="en-US" altLang="zh-CN" sz="1200" dirty="0"/>
              <a:t>)</a:t>
            </a:r>
            <a:r>
              <a:rPr lang="zh-CN" altLang="en-US" sz="1200" dirty="0"/>
              <a:t>时，曲线的斜率就是</a:t>
            </a:r>
            <a:r>
              <a:rPr lang="en-US" altLang="zh-CN" sz="1200" dirty="0"/>
              <a:t> y</a:t>
            </a:r>
            <a:r>
              <a:rPr lang="zh-CN" altLang="en-US" sz="1200" dirty="0"/>
              <a:t>坐标所表示的变量的变化量</a:t>
            </a:r>
            <a:r>
              <a:rPr lang="en-US" altLang="zh-CN" sz="1200" dirty="0"/>
              <a:t>(–2)</a:t>
            </a:r>
            <a:r>
              <a:rPr lang="zh-CN" altLang="en-US" sz="1200" dirty="0"/>
              <a:t>除以</a:t>
            </a:r>
            <a:r>
              <a:rPr lang="en-US" altLang="zh-CN" sz="1200" dirty="0"/>
              <a:t>x</a:t>
            </a:r>
            <a:r>
              <a:rPr lang="zh-CN" altLang="en-US" sz="1200" dirty="0"/>
              <a:t>轴坐标所表示的变量的变化 </a:t>
            </a:r>
            <a:r>
              <a:rPr lang="en-US" altLang="zh-CN" sz="1200" dirty="0"/>
              <a:t>(+8), </a:t>
            </a:r>
            <a:r>
              <a:rPr lang="zh-CN" altLang="en-US" sz="1200" dirty="0"/>
              <a:t>将等于</a:t>
            </a:r>
            <a:r>
              <a:rPr lang="en-US" altLang="zh-CN" sz="1200" dirty="0"/>
              <a:t>–1⁄4.</a:t>
            </a:r>
          </a:p>
        </p:txBody>
      </p:sp>
      <p:grpSp>
        <p:nvGrpSpPr>
          <p:cNvPr id="2" name="Group 120"/>
          <p:cNvGrpSpPr>
            <a:grpSpLocks/>
          </p:cNvGrpSpPr>
          <p:nvPr/>
        </p:nvGrpSpPr>
        <p:grpSpPr bwMode="auto">
          <a:xfrm>
            <a:off x="2020491" y="1015604"/>
            <a:ext cx="4000500" cy="2744390"/>
            <a:chOff x="1828800" y="1600200"/>
            <a:chExt cx="5334000" cy="3658395"/>
          </a:xfrm>
        </p:grpSpPr>
        <p:grpSp>
          <p:nvGrpSpPr>
            <p:cNvPr id="51294" name="Group 119"/>
            <p:cNvGrpSpPr>
              <a:grpSpLocks/>
            </p:cNvGrpSpPr>
            <p:nvPr/>
          </p:nvGrpSpPr>
          <p:grpSpPr bwMode="auto">
            <a:xfrm>
              <a:off x="1828800" y="1600200"/>
              <a:ext cx="5334001" cy="3658395"/>
              <a:chOff x="1828800" y="1600200"/>
              <a:chExt cx="5334001" cy="3658395"/>
            </a:xfrm>
          </p:grpSpPr>
          <p:sp>
            <p:nvSpPr>
              <p:cNvPr id="33" name="Rectangle 32"/>
              <p:cNvSpPr/>
              <p:nvPr/>
            </p:nvSpPr>
            <p:spPr>
              <a:xfrm>
                <a:off x="1828800" y="1600200"/>
                <a:ext cx="5334000" cy="36568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buFontTx/>
                  <a:buNone/>
                  <a:defRPr/>
                </a:pPr>
                <a:endParaRPr lang="en-US" sz="1350"/>
              </a:p>
            </p:txBody>
          </p:sp>
          <p:cxnSp>
            <p:nvCxnSpPr>
              <p:cNvPr id="34" name="Straight Connector 33"/>
              <p:cNvCxnSpPr/>
              <p:nvPr/>
            </p:nvCxnSpPr>
            <p:spPr>
              <a:xfrm rot="5400000" flipH="1" flipV="1">
                <a:off x="1512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flipH="1" flipV="1">
                <a:off x="3036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flipH="1" flipV="1">
                <a:off x="4560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flipH="1" flipV="1">
                <a:off x="6084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flipH="1" flipV="1">
                <a:off x="7608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flipH="1" flipV="1">
                <a:off x="9132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flipH="1" flipV="1">
                <a:off x="10656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flipH="1" flipV="1">
                <a:off x="12180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flipH="1" flipV="1">
                <a:off x="13704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flipH="1" flipV="1">
                <a:off x="15228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flipH="1" flipV="1">
                <a:off x="16752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flipH="1" flipV="1">
                <a:off x="18276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flipH="1" flipV="1">
                <a:off x="19800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flipH="1" flipV="1">
                <a:off x="21324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flipH="1" flipV="1">
                <a:off x="22848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flipH="1" flipV="1">
                <a:off x="24372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flipH="1" flipV="1">
                <a:off x="25896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flipH="1" flipV="1">
                <a:off x="27420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flipH="1" flipV="1">
                <a:off x="28944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flipH="1" flipV="1">
                <a:off x="30468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flipH="1" flipV="1">
                <a:off x="31992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flipH="1" flipV="1">
                <a:off x="33516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flipH="1" flipV="1">
                <a:off x="35040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flipH="1" flipV="1">
                <a:off x="36564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flipH="1" flipV="1">
                <a:off x="38088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flipH="1" flipV="1">
                <a:off x="39612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flipH="1" flipV="1">
                <a:off x="41136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5400000" flipH="1" flipV="1">
                <a:off x="42660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flipH="1" flipV="1">
                <a:off x="44184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flipH="1" flipV="1">
                <a:off x="45708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5400000" flipH="1" flipV="1">
                <a:off x="47232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flipH="1" flipV="1">
                <a:off x="48756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flipH="1" flipV="1">
                <a:off x="50280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flipH="1" flipV="1">
                <a:off x="51804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flipH="1" flipV="1">
                <a:off x="5332808" y="3428604"/>
                <a:ext cx="3658395"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p:nvPr/>
          </p:nvCxnSpPr>
          <p:spPr>
            <a:xfrm>
              <a:off x="1828800" y="1600200"/>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828800" y="1752567"/>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828800" y="1904934"/>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828800" y="2057301"/>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828800" y="2209668"/>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828800" y="2362035"/>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828800" y="2514402"/>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828800" y="2666769"/>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828800" y="2819136"/>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828800" y="2971503"/>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828800" y="3123870"/>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828800" y="3276237"/>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828800" y="3428604"/>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828800" y="3580971"/>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828800" y="3733338"/>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828800" y="3885705"/>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828800" y="4038072"/>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828800" y="4190439"/>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828800" y="4342806"/>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828800" y="4495173"/>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28800" y="4647540"/>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828800" y="4799907"/>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828800" y="4952274"/>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828800" y="5104641"/>
              <a:ext cx="5334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 name="Group 197"/>
          <p:cNvGrpSpPr>
            <a:grpSpLocks/>
          </p:cNvGrpSpPr>
          <p:nvPr/>
        </p:nvGrpSpPr>
        <p:grpSpPr bwMode="auto">
          <a:xfrm>
            <a:off x="1756172" y="3644509"/>
            <a:ext cx="5020528" cy="414590"/>
            <a:chOff x="1475816" y="5105400"/>
            <a:chExt cx="6694755" cy="551783"/>
          </a:xfrm>
        </p:grpSpPr>
        <p:sp>
          <p:nvSpPr>
            <p:cNvPr id="51273" name="TextBox 12"/>
            <p:cNvSpPr txBox="1">
              <a:spLocks noChangeArrowheads="1"/>
            </p:cNvSpPr>
            <p:nvPr/>
          </p:nvSpPr>
          <p:spPr bwMode="auto">
            <a:xfrm>
              <a:off x="6539180" y="5257800"/>
              <a:ext cx="1631391" cy="399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zh-CN" altLang="en-US" sz="1350" dirty="0"/>
                <a:t>小说的购买量</a:t>
              </a:r>
              <a:endParaRPr lang="en-US" altLang="zh-CN" sz="1350" dirty="0"/>
            </a:p>
          </p:txBody>
        </p:sp>
        <p:cxnSp>
          <p:nvCxnSpPr>
            <p:cNvPr id="71" name="Straight Connector 70"/>
            <p:cNvCxnSpPr/>
            <p:nvPr/>
          </p:nvCxnSpPr>
          <p:spPr>
            <a:xfrm>
              <a:off x="1828279" y="5257523"/>
              <a:ext cx="5334572" cy="15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1275" name="Group 128"/>
            <p:cNvGrpSpPr>
              <a:grpSpLocks/>
            </p:cNvGrpSpPr>
            <p:nvPr/>
          </p:nvGrpSpPr>
          <p:grpSpPr bwMode="auto">
            <a:xfrm>
              <a:off x="2390216" y="5105400"/>
              <a:ext cx="374502" cy="550984"/>
              <a:chOff x="561416" y="4877594"/>
              <a:chExt cx="374502" cy="550984"/>
            </a:xfrm>
          </p:grpSpPr>
          <p:sp>
            <p:nvSpPr>
              <p:cNvPr id="51292" name="TextBox 121"/>
              <p:cNvSpPr txBox="1">
                <a:spLocks noChangeArrowheads="1"/>
              </p:cNvSpPr>
              <p:nvPr/>
            </p:nvSpPr>
            <p:spPr bwMode="auto">
              <a:xfrm>
                <a:off x="561416" y="5029195"/>
                <a:ext cx="374502" cy="399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5</a:t>
                </a:r>
              </a:p>
            </p:txBody>
          </p:sp>
          <p:cxnSp>
            <p:nvCxnSpPr>
              <p:cNvPr id="90" name="Straight Connector 89"/>
              <p:cNvCxnSpPr/>
              <p:nvPr/>
            </p:nvCxnSpPr>
            <p:spPr>
              <a:xfrm rot="5400000" flipH="1" flipV="1">
                <a:off x="686293" y="4952862"/>
                <a:ext cx="152123" cy="15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1276" name="Group 135"/>
            <p:cNvGrpSpPr>
              <a:grpSpLocks/>
            </p:cNvGrpSpPr>
            <p:nvPr/>
          </p:nvGrpSpPr>
          <p:grpSpPr bwMode="auto">
            <a:xfrm>
              <a:off x="3846121" y="5105400"/>
              <a:ext cx="502756" cy="550984"/>
              <a:chOff x="501269" y="4877594"/>
              <a:chExt cx="502756" cy="550984"/>
            </a:xfrm>
          </p:grpSpPr>
          <p:sp>
            <p:nvSpPr>
              <p:cNvPr id="51290" name="TextBox 136"/>
              <p:cNvSpPr txBox="1">
                <a:spLocks noChangeArrowheads="1"/>
              </p:cNvSpPr>
              <p:nvPr/>
            </p:nvSpPr>
            <p:spPr bwMode="auto">
              <a:xfrm>
                <a:off x="501269" y="5029195"/>
                <a:ext cx="502756" cy="399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15</a:t>
                </a:r>
              </a:p>
            </p:txBody>
          </p:sp>
          <p:cxnSp>
            <p:nvCxnSpPr>
              <p:cNvPr id="88" name="Straight Connector 87"/>
              <p:cNvCxnSpPr/>
              <p:nvPr/>
            </p:nvCxnSpPr>
            <p:spPr>
              <a:xfrm rot="5400000" flipH="1" flipV="1">
                <a:off x="686465" y="4952862"/>
                <a:ext cx="152123"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1277" name="Group 150"/>
            <p:cNvGrpSpPr>
              <a:grpSpLocks/>
            </p:cNvGrpSpPr>
            <p:nvPr/>
          </p:nvGrpSpPr>
          <p:grpSpPr bwMode="auto">
            <a:xfrm>
              <a:off x="3084121" y="5105400"/>
              <a:ext cx="502756" cy="550984"/>
              <a:chOff x="501269" y="4877594"/>
              <a:chExt cx="502756" cy="550984"/>
            </a:xfrm>
          </p:grpSpPr>
          <p:sp>
            <p:nvSpPr>
              <p:cNvPr id="51288" name="TextBox 151"/>
              <p:cNvSpPr txBox="1">
                <a:spLocks noChangeArrowheads="1"/>
              </p:cNvSpPr>
              <p:nvPr/>
            </p:nvSpPr>
            <p:spPr bwMode="auto">
              <a:xfrm>
                <a:off x="501269" y="5029195"/>
                <a:ext cx="502756" cy="399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10</a:t>
                </a:r>
              </a:p>
            </p:txBody>
          </p:sp>
          <p:cxnSp>
            <p:nvCxnSpPr>
              <p:cNvPr id="86" name="Straight Connector 85"/>
              <p:cNvCxnSpPr/>
              <p:nvPr/>
            </p:nvCxnSpPr>
            <p:spPr>
              <a:xfrm rot="5400000" flipH="1" flipV="1">
                <a:off x="686383" y="4952862"/>
                <a:ext cx="152123"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1278" name="Group 153"/>
            <p:cNvGrpSpPr>
              <a:grpSpLocks/>
            </p:cNvGrpSpPr>
            <p:nvPr/>
          </p:nvGrpSpPr>
          <p:grpSpPr bwMode="auto">
            <a:xfrm>
              <a:off x="5386174" y="5105400"/>
              <a:ext cx="502756" cy="550984"/>
              <a:chOff x="501268" y="4877594"/>
              <a:chExt cx="502756" cy="550984"/>
            </a:xfrm>
          </p:grpSpPr>
          <p:sp>
            <p:nvSpPr>
              <p:cNvPr id="51286" name="TextBox 154"/>
              <p:cNvSpPr txBox="1">
                <a:spLocks noChangeArrowheads="1"/>
              </p:cNvSpPr>
              <p:nvPr/>
            </p:nvSpPr>
            <p:spPr bwMode="auto">
              <a:xfrm>
                <a:off x="501268" y="5029195"/>
                <a:ext cx="502756" cy="399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25</a:t>
                </a:r>
              </a:p>
            </p:txBody>
          </p:sp>
          <p:cxnSp>
            <p:nvCxnSpPr>
              <p:cNvPr id="84" name="Straight Connector 83"/>
              <p:cNvCxnSpPr/>
              <p:nvPr/>
            </p:nvCxnSpPr>
            <p:spPr>
              <a:xfrm rot="5400000" flipH="1" flipV="1">
                <a:off x="686451" y="4952862"/>
                <a:ext cx="152123"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1279" name="Group 156"/>
            <p:cNvGrpSpPr>
              <a:grpSpLocks/>
            </p:cNvGrpSpPr>
            <p:nvPr/>
          </p:nvGrpSpPr>
          <p:grpSpPr bwMode="auto">
            <a:xfrm>
              <a:off x="4624175" y="5105400"/>
              <a:ext cx="502756" cy="550984"/>
              <a:chOff x="501269" y="4877594"/>
              <a:chExt cx="502756" cy="550984"/>
            </a:xfrm>
          </p:grpSpPr>
          <p:sp>
            <p:nvSpPr>
              <p:cNvPr id="51284" name="TextBox 157"/>
              <p:cNvSpPr txBox="1">
                <a:spLocks noChangeArrowheads="1"/>
              </p:cNvSpPr>
              <p:nvPr/>
            </p:nvSpPr>
            <p:spPr bwMode="auto">
              <a:xfrm>
                <a:off x="501269" y="5029195"/>
                <a:ext cx="502756" cy="399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20</a:t>
                </a:r>
              </a:p>
            </p:txBody>
          </p:sp>
          <p:cxnSp>
            <p:nvCxnSpPr>
              <p:cNvPr id="82" name="Straight Connector 81"/>
              <p:cNvCxnSpPr/>
              <p:nvPr/>
            </p:nvCxnSpPr>
            <p:spPr>
              <a:xfrm rot="5400000" flipH="1" flipV="1">
                <a:off x="686369" y="4952862"/>
                <a:ext cx="152123"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1280" name="Group 159"/>
            <p:cNvGrpSpPr>
              <a:grpSpLocks/>
            </p:cNvGrpSpPr>
            <p:nvPr/>
          </p:nvGrpSpPr>
          <p:grpSpPr bwMode="auto">
            <a:xfrm>
              <a:off x="6132121" y="5105400"/>
              <a:ext cx="502756" cy="550984"/>
              <a:chOff x="501269" y="4877594"/>
              <a:chExt cx="502756" cy="550984"/>
            </a:xfrm>
          </p:grpSpPr>
          <p:sp>
            <p:nvSpPr>
              <p:cNvPr id="51282" name="TextBox 160"/>
              <p:cNvSpPr txBox="1">
                <a:spLocks noChangeArrowheads="1"/>
              </p:cNvSpPr>
              <p:nvPr/>
            </p:nvSpPr>
            <p:spPr bwMode="auto">
              <a:xfrm>
                <a:off x="501269" y="5029195"/>
                <a:ext cx="502756" cy="399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30</a:t>
                </a:r>
              </a:p>
            </p:txBody>
          </p:sp>
          <p:cxnSp>
            <p:nvCxnSpPr>
              <p:cNvPr id="80" name="Straight Connector 79"/>
              <p:cNvCxnSpPr/>
              <p:nvPr/>
            </p:nvCxnSpPr>
            <p:spPr>
              <a:xfrm rot="5400000" flipH="1" flipV="1">
                <a:off x="686710" y="4952862"/>
                <a:ext cx="152123"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1281" name="TextBox 162"/>
            <p:cNvSpPr txBox="1">
              <a:spLocks noChangeArrowheads="1"/>
            </p:cNvSpPr>
            <p:nvPr/>
          </p:nvSpPr>
          <p:spPr bwMode="auto">
            <a:xfrm>
              <a:off x="1475816" y="5257795"/>
              <a:ext cx="374501" cy="399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0</a:t>
              </a:r>
            </a:p>
          </p:txBody>
        </p:sp>
      </p:grpSp>
      <p:grpSp>
        <p:nvGrpSpPr>
          <p:cNvPr id="73" name="Group 198"/>
          <p:cNvGrpSpPr>
            <a:grpSpLocks/>
          </p:cNvGrpSpPr>
          <p:nvPr/>
        </p:nvGrpSpPr>
        <p:grpSpPr bwMode="auto">
          <a:xfrm>
            <a:off x="1247775" y="672704"/>
            <a:ext cx="1050288" cy="3087290"/>
            <a:chOff x="798048" y="1143000"/>
            <a:chExt cx="1401128" cy="4115594"/>
          </a:xfrm>
        </p:grpSpPr>
        <p:sp>
          <p:nvSpPr>
            <p:cNvPr id="51238" name="TextBox 13"/>
            <p:cNvSpPr txBox="1">
              <a:spLocks noChangeArrowheads="1"/>
            </p:cNvSpPr>
            <p:nvPr/>
          </p:nvSpPr>
          <p:spPr bwMode="auto">
            <a:xfrm>
              <a:off x="798048" y="1143000"/>
              <a:ext cx="1401128" cy="400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zh-CN" altLang="en-US" sz="1350" dirty="0"/>
                <a:t>小说的价格</a:t>
              </a:r>
              <a:endParaRPr lang="en-US" altLang="zh-CN" sz="1350" dirty="0"/>
            </a:p>
          </p:txBody>
        </p:sp>
        <p:cxnSp>
          <p:nvCxnSpPr>
            <p:cNvPr id="93" name="Straight Connector 92"/>
            <p:cNvCxnSpPr/>
            <p:nvPr/>
          </p:nvCxnSpPr>
          <p:spPr>
            <a:xfrm rot="5400000">
              <a:off x="-358" y="3429353"/>
              <a:ext cx="365848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1240" name="Group 166"/>
            <p:cNvGrpSpPr>
              <a:grpSpLocks/>
            </p:cNvGrpSpPr>
            <p:nvPr/>
          </p:nvGrpSpPr>
          <p:grpSpPr bwMode="auto">
            <a:xfrm>
              <a:off x="1483896" y="4724400"/>
              <a:ext cx="505410" cy="400033"/>
              <a:chOff x="866190" y="4126468"/>
              <a:chExt cx="505410" cy="400033"/>
            </a:xfrm>
          </p:grpSpPr>
          <p:sp>
            <p:nvSpPr>
              <p:cNvPr id="51271" name="TextBox 163"/>
              <p:cNvSpPr txBox="1">
                <a:spLocks noChangeArrowheads="1"/>
              </p:cNvSpPr>
              <p:nvPr/>
            </p:nvSpPr>
            <p:spPr bwMode="auto">
              <a:xfrm>
                <a:off x="866190" y="4126468"/>
                <a:ext cx="374660" cy="400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1</a:t>
                </a:r>
              </a:p>
            </p:txBody>
          </p:sp>
          <p:cxnSp>
            <p:nvCxnSpPr>
              <p:cNvPr id="126" name="Straight Connector 125"/>
              <p:cNvCxnSpPr/>
              <p:nvPr/>
            </p:nvCxnSpPr>
            <p:spPr>
              <a:xfrm>
                <a:off x="1219119" y="4343223"/>
                <a:ext cx="152481"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1241" name="Group 167"/>
            <p:cNvGrpSpPr>
              <a:grpSpLocks/>
            </p:cNvGrpSpPr>
            <p:nvPr/>
          </p:nvGrpSpPr>
          <p:grpSpPr bwMode="auto">
            <a:xfrm>
              <a:off x="1483896" y="4419600"/>
              <a:ext cx="505410" cy="400033"/>
              <a:chOff x="866190" y="4126468"/>
              <a:chExt cx="505410" cy="400033"/>
            </a:xfrm>
          </p:grpSpPr>
          <p:sp>
            <p:nvSpPr>
              <p:cNvPr id="51269" name="TextBox 168"/>
              <p:cNvSpPr txBox="1">
                <a:spLocks noChangeArrowheads="1"/>
              </p:cNvSpPr>
              <p:nvPr/>
            </p:nvSpPr>
            <p:spPr bwMode="auto">
              <a:xfrm>
                <a:off x="866190" y="4126468"/>
                <a:ext cx="374660" cy="400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2</a:t>
                </a:r>
              </a:p>
            </p:txBody>
          </p:sp>
          <p:cxnSp>
            <p:nvCxnSpPr>
              <p:cNvPr id="124" name="Straight Connector 123"/>
              <p:cNvCxnSpPr/>
              <p:nvPr/>
            </p:nvCxnSpPr>
            <p:spPr>
              <a:xfrm>
                <a:off x="1219119" y="4343282"/>
                <a:ext cx="152481"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1242" name="Group 170"/>
            <p:cNvGrpSpPr>
              <a:grpSpLocks/>
            </p:cNvGrpSpPr>
            <p:nvPr/>
          </p:nvGrpSpPr>
          <p:grpSpPr bwMode="auto">
            <a:xfrm>
              <a:off x="1483896" y="4114800"/>
              <a:ext cx="505410" cy="400033"/>
              <a:chOff x="866190" y="4126468"/>
              <a:chExt cx="505410" cy="400033"/>
            </a:xfrm>
          </p:grpSpPr>
          <p:sp>
            <p:nvSpPr>
              <p:cNvPr id="51267" name="TextBox 171"/>
              <p:cNvSpPr txBox="1">
                <a:spLocks noChangeArrowheads="1"/>
              </p:cNvSpPr>
              <p:nvPr/>
            </p:nvSpPr>
            <p:spPr bwMode="auto">
              <a:xfrm>
                <a:off x="866190" y="4126468"/>
                <a:ext cx="374660" cy="400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3</a:t>
                </a:r>
              </a:p>
            </p:txBody>
          </p:sp>
          <p:cxnSp>
            <p:nvCxnSpPr>
              <p:cNvPr id="122" name="Straight Connector 121"/>
              <p:cNvCxnSpPr/>
              <p:nvPr/>
            </p:nvCxnSpPr>
            <p:spPr>
              <a:xfrm>
                <a:off x="1219119" y="4343340"/>
                <a:ext cx="152481"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1243" name="Group 173"/>
            <p:cNvGrpSpPr>
              <a:grpSpLocks/>
            </p:cNvGrpSpPr>
            <p:nvPr/>
          </p:nvGrpSpPr>
          <p:grpSpPr bwMode="auto">
            <a:xfrm>
              <a:off x="1483896" y="3810000"/>
              <a:ext cx="505410" cy="400033"/>
              <a:chOff x="866190" y="4126468"/>
              <a:chExt cx="505410" cy="400033"/>
            </a:xfrm>
          </p:grpSpPr>
          <p:sp>
            <p:nvSpPr>
              <p:cNvPr id="51265" name="TextBox 174"/>
              <p:cNvSpPr txBox="1">
                <a:spLocks noChangeArrowheads="1"/>
              </p:cNvSpPr>
              <p:nvPr/>
            </p:nvSpPr>
            <p:spPr bwMode="auto">
              <a:xfrm>
                <a:off x="866190" y="4126468"/>
                <a:ext cx="374660" cy="400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4</a:t>
                </a:r>
              </a:p>
            </p:txBody>
          </p:sp>
          <p:cxnSp>
            <p:nvCxnSpPr>
              <p:cNvPr id="120" name="Straight Connector 119"/>
              <p:cNvCxnSpPr/>
              <p:nvPr/>
            </p:nvCxnSpPr>
            <p:spPr>
              <a:xfrm>
                <a:off x="1219119" y="4343399"/>
                <a:ext cx="152481"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1244" name="Group 176"/>
            <p:cNvGrpSpPr>
              <a:grpSpLocks/>
            </p:cNvGrpSpPr>
            <p:nvPr/>
          </p:nvGrpSpPr>
          <p:grpSpPr bwMode="auto">
            <a:xfrm>
              <a:off x="1483896" y="3505200"/>
              <a:ext cx="505410" cy="400033"/>
              <a:chOff x="866190" y="4126468"/>
              <a:chExt cx="505410" cy="400033"/>
            </a:xfrm>
          </p:grpSpPr>
          <p:sp>
            <p:nvSpPr>
              <p:cNvPr id="51263" name="TextBox 177"/>
              <p:cNvSpPr txBox="1">
                <a:spLocks noChangeArrowheads="1"/>
              </p:cNvSpPr>
              <p:nvPr/>
            </p:nvSpPr>
            <p:spPr bwMode="auto">
              <a:xfrm>
                <a:off x="866190" y="4126468"/>
                <a:ext cx="374660" cy="400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5</a:t>
                </a:r>
              </a:p>
            </p:txBody>
          </p:sp>
          <p:cxnSp>
            <p:nvCxnSpPr>
              <p:cNvPr id="118" name="Straight Connector 117"/>
              <p:cNvCxnSpPr/>
              <p:nvPr/>
            </p:nvCxnSpPr>
            <p:spPr>
              <a:xfrm>
                <a:off x="1219119" y="4343458"/>
                <a:ext cx="152481"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1245" name="Group 179"/>
            <p:cNvGrpSpPr>
              <a:grpSpLocks/>
            </p:cNvGrpSpPr>
            <p:nvPr/>
          </p:nvGrpSpPr>
          <p:grpSpPr bwMode="auto">
            <a:xfrm>
              <a:off x="1483896" y="3200400"/>
              <a:ext cx="505410" cy="400033"/>
              <a:chOff x="866190" y="4126468"/>
              <a:chExt cx="505410" cy="400033"/>
            </a:xfrm>
          </p:grpSpPr>
          <p:sp>
            <p:nvSpPr>
              <p:cNvPr id="51261" name="TextBox 180"/>
              <p:cNvSpPr txBox="1">
                <a:spLocks noChangeArrowheads="1"/>
              </p:cNvSpPr>
              <p:nvPr/>
            </p:nvSpPr>
            <p:spPr bwMode="auto">
              <a:xfrm>
                <a:off x="866190" y="4126468"/>
                <a:ext cx="374660" cy="400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6</a:t>
                </a:r>
              </a:p>
            </p:txBody>
          </p:sp>
          <p:cxnSp>
            <p:nvCxnSpPr>
              <p:cNvPr id="116" name="Straight Connector 115"/>
              <p:cNvCxnSpPr/>
              <p:nvPr/>
            </p:nvCxnSpPr>
            <p:spPr>
              <a:xfrm>
                <a:off x="1219119" y="4343517"/>
                <a:ext cx="152481"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1246" name="Group 182"/>
            <p:cNvGrpSpPr>
              <a:grpSpLocks/>
            </p:cNvGrpSpPr>
            <p:nvPr/>
          </p:nvGrpSpPr>
          <p:grpSpPr bwMode="auto">
            <a:xfrm>
              <a:off x="1483896" y="2895600"/>
              <a:ext cx="505410" cy="400033"/>
              <a:chOff x="866190" y="4126468"/>
              <a:chExt cx="505410" cy="400033"/>
            </a:xfrm>
          </p:grpSpPr>
          <p:sp>
            <p:nvSpPr>
              <p:cNvPr id="51259" name="TextBox 183"/>
              <p:cNvSpPr txBox="1">
                <a:spLocks noChangeArrowheads="1"/>
              </p:cNvSpPr>
              <p:nvPr/>
            </p:nvSpPr>
            <p:spPr bwMode="auto">
              <a:xfrm>
                <a:off x="866190" y="4126468"/>
                <a:ext cx="374660" cy="400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7</a:t>
                </a:r>
              </a:p>
            </p:txBody>
          </p:sp>
          <p:cxnSp>
            <p:nvCxnSpPr>
              <p:cNvPr id="114" name="Straight Connector 113"/>
              <p:cNvCxnSpPr/>
              <p:nvPr/>
            </p:nvCxnSpPr>
            <p:spPr>
              <a:xfrm>
                <a:off x="1219119" y="4343575"/>
                <a:ext cx="152481"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1247" name="Group 185"/>
            <p:cNvGrpSpPr>
              <a:grpSpLocks/>
            </p:cNvGrpSpPr>
            <p:nvPr/>
          </p:nvGrpSpPr>
          <p:grpSpPr bwMode="auto">
            <a:xfrm>
              <a:off x="1483896" y="2590800"/>
              <a:ext cx="505410" cy="400033"/>
              <a:chOff x="866190" y="4126468"/>
              <a:chExt cx="505410" cy="400033"/>
            </a:xfrm>
          </p:grpSpPr>
          <p:sp>
            <p:nvSpPr>
              <p:cNvPr id="51257" name="TextBox 186"/>
              <p:cNvSpPr txBox="1">
                <a:spLocks noChangeArrowheads="1"/>
              </p:cNvSpPr>
              <p:nvPr/>
            </p:nvSpPr>
            <p:spPr bwMode="auto">
              <a:xfrm>
                <a:off x="866190" y="4126468"/>
                <a:ext cx="374660" cy="400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8</a:t>
                </a:r>
              </a:p>
            </p:txBody>
          </p:sp>
          <p:cxnSp>
            <p:nvCxnSpPr>
              <p:cNvPr id="112" name="Straight Connector 111"/>
              <p:cNvCxnSpPr/>
              <p:nvPr/>
            </p:nvCxnSpPr>
            <p:spPr>
              <a:xfrm>
                <a:off x="1219119" y="4343634"/>
                <a:ext cx="152481"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1248" name="Group 188"/>
            <p:cNvGrpSpPr>
              <a:grpSpLocks/>
            </p:cNvGrpSpPr>
            <p:nvPr/>
          </p:nvGrpSpPr>
          <p:grpSpPr bwMode="auto">
            <a:xfrm>
              <a:off x="1483896" y="2286000"/>
              <a:ext cx="505410" cy="400033"/>
              <a:chOff x="866190" y="4126468"/>
              <a:chExt cx="505410" cy="400033"/>
            </a:xfrm>
          </p:grpSpPr>
          <p:sp>
            <p:nvSpPr>
              <p:cNvPr id="51255" name="TextBox 189"/>
              <p:cNvSpPr txBox="1">
                <a:spLocks noChangeArrowheads="1"/>
              </p:cNvSpPr>
              <p:nvPr/>
            </p:nvSpPr>
            <p:spPr bwMode="auto">
              <a:xfrm>
                <a:off x="866190" y="4126468"/>
                <a:ext cx="374660" cy="400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9</a:t>
                </a:r>
              </a:p>
            </p:txBody>
          </p:sp>
          <p:cxnSp>
            <p:nvCxnSpPr>
              <p:cNvPr id="110" name="Straight Connector 109"/>
              <p:cNvCxnSpPr/>
              <p:nvPr/>
            </p:nvCxnSpPr>
            <p:spPr>
              <a:xfrm>
                <a:off x="1219119" y="4343693"/>
                <a:ext cx="152481"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1249" name="Group 191"/>
            <p:cNvGrpSpPr>
              <a:grpSpLocks/>
            </p:cNvGrpSpPr>
            <p:nvPr/>
          </p:nvGrpSpPr>
          <p:grpSpPr bwMode="auto">
            <a:xfrm>
              <a:off x="1407687" y="1981200"/>
              <a:ext cx="581619" cy="400033"/>
              <a:chOff x="789981" y="4126468"/>
              <a:chExt cx="581619" cy="400033"/>
            </a:xfrm>
          </p:grpSpPr>
          <p:sp>
            <p:nvSpPr>
              <p:cNvPr id="51253" name="TextBox 192"/>
              <p:cNvSpPr txBox="1">
                <a:spLocks noChangeArrowheads="1"/>
              </p:cNvSpPr>
              <p:nvPr/>
            </p:nvSpPr>
            <p:spPr bwMode="auto">
              <a:xfrm>
                <a:off x="789981" y="4126468"/>
                <a:ext cx="502968" cy="400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10</a:t>
                </a:r>
              </a:p>
            </p:txBody>
          </p:sp>
          <p:cxnSp>
            <p:nvCxnSpPr>
              <p:cNvPr id="108" name="Straight Connector 107"/>
              <p:cNvCxnSpPr/>
              <p:nvPr/>
            </p:nvCxnSpPr>
            <p:spPr>
              <a:xfrm>
                <a:off x="1219119" y="4343751"/>
                <a:ext cx="152481"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1250" name="Group 194"/>
            <p:cNvGrpSpPr>
              <a:grpSpLocks/>
            </p:cNvGrpSpPr>
            <p:nvPr/>
          </p:nvGrpSpPr>
          <p:grpSpPr bwMode="auto">
            <a:xfrm>
              <a:off x="1255279" y="1676400"/>
              <a:ext cx="734027" cy="400033"/>
              <a:chOff x="637573" y="4126468"/>
              <a:chExt cx="734027" cy="400033"/>
            </a:xfrm>
          </p:grpSpPr>
          <p:sp>
            <p:nvSpPr>
              <p:cNvPr id="51251" name="TextBox 195"/>
              <p:cNvSpPr txBox="1">
                <a:spLocks noChangeArrowheads="1"/>
              </p:cNvSpPr>
              <p:nvPr/>
            </p:nvSpPr>
            <p:spPr bwMode="auto">
              <a:xfrm>
                <a:off x="637573" y="4126468"/>
                <a:ext cx="614169" cy="400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$11</a:t>
                </a:r>
              </a:p>
            </p:txBody>
          </p:sp>
          <p:cxnSp>
            <p:nvCxnSpPr>
              <p:cNvPr id="106" name="Straight Connector 105"/>
              <p:cNvCxnSpPr/>
              <p:nvPr/>
            </p:nvCxnSpPr>
            <p:spPr>
              <a:xfrm>
                <a:off x="1219119" y="4343810"/>
                <a:ext cx="152481"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91" name="Group 146"/>
          <p:cNvGrpSpPr>
            <a:grpSpLocks/>
          </p:cNvGrpSpPr>
          <p:nvPr/>
        </p:nvGrpSpPr>
        <p:grpSpPr bwMode="auto">
          <a:xfrm>
            <a:off x="2534842" y="1427560"/>
            <a:ext cx="3200024" cy="1545886"/>
            <a:chOff x="1828800" y="2149140"/>
            <a:chExt cx="4266897" cy="2060918"/>
          </a:xfrm>
        </p:grpSpPr>
        <p:grpSp>
          <p:nvGrpSpPr>
            <p:cNvPr id="51225" name="Group 220"/>
            <p:cNvGrpSpPr>
              <a:grpSpLocks/>
            </p:cNvGrpSpPr>
            <p:nvPr/>
          </p:nvGrpSpPr>
          <p:grpSpPr bwMode="auto">
            <a:xfrm>
              <a:off x="1905004" y="2209457"/>
              <a:ext cx="4190693" cy="2000601"/>
              <a:chOff x="2590804" y="2209457"/>
              <a:chExt cx="4190693" cy="2000601"/>
            </a:xfrm>
          </p:grpSpPr>
          <p:cxnSp>
            <p:nvCxnSpPr>
              <p:cNvPr id="139" name="Straight Connector 138"/>
              <p:cNvCxnSpPr/>
              <p:nvPr/>
            </p:nvCxnSpPr>
            <p:spPr>
              <a:xfrm>
                <a:off x="2590804" y="2209457"/>
                <a:ext cx="3048141" cy="1523805"/>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51237" name="TextBox 42"/>
              <p:cNvSpPr txBox="1">
                <a:spLocks noChangeArrowheads="1"/>
              </p:cNvSpPr>
              <p:nvPr/>
            </p:nvSpPr>
            <p:spPr bwMode="auto">
              <a:xfrm>
                <a:off x="5359674" y="3810000"/>
                <a:ext cx="1421823" cy="40005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zh-CN" altLang="en-US" sz="1350" dirty="0"/>
                  <a:t>需求曲线</a:t>
                </a:r>
                <a:r>
                  <a:rPr lang="en-US" altLang="zh-CN" sz="1350" dirty="0"/>
                  <a:t>D</a:t>
                </a:r>
                <a:r>
                  <a:rPr lang="en-US" altLang="zh-CN" sz="1350" baseline="-25000" dirty="0"/>
                  <a:t>1</a:t>
                </a:r>
              </a:p>
            </p:txBody>
          </p:sp>
        </p:grpSp>
        <p:sp>
          <p:nvSpPr>
            <p:cNvPr id="51226" name="Freeform 183"/>
            <p:cNvSpPr>
              <a:spLocks/>
            </p:cNvSpPr>
            <p:nvPr/>
          </p:nvSpPr>
          <p:spPr bwMode="auto">
            <a:xfrm>
              <a:off x="4882278" y="3673140"/>
              <a:ext cx="144979" cy="136860"/>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51227" name="Group 40"/>
            <p:cNvGrpSpPr>
              <a:grpSpLocks/>
            </p:cNvGrpSpPr>
            <p:nvPr/>
          </p:nvGrpSpPr>
          <p:grpSpPr bwMode="auto">
            <a:xfrm>
              <a:off x="4272697" y="3094027"/>
              <a:ext cx="1082849" cy="411162"/>
              <a:chOff x="7810761" y="4154236"/>
              <a:chExt cx="1079958" cy="410771"/>
            </a:xfrm>
          </p:grpSpPr>
          <p:sp>
            <p:nvSpPr>
              <p:cNvPr id="51234" name="Freeform 183"/>
              <p:cNvSpPr>
                <a:spLocks/>
              </p:cNvSpPr>
              <p:nvPr/>
            </p:nvSpPr>
            <p:spPr bwMode="auto">
              <a:xfrm>
                <a:off x="7810761" y="4428277"/>
                <a:ext cx="144592" cy="136730"/>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35" name="TextBox 42"/>
              <p:cNvSpPr txBox="1">
                <a:spLocks noChangeArrowheads="1"/>
              </p:cNvSpPr>
              <p:nvPr/>
            </p:nvSpPr>
            <p:spPr bwMode="auto">
              <a:xfrm>
                <a:off x="7852141" y="4154236"/>
                <a:ext cx="1038578" cy="399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(21, $6)</a:t>
                </a:r>
              </a:p>
            </p:txBody>
          </p:sp>
        </p:grpSp>
        <p:sp>
          <p:nvSpPr>
            <p:cNvPr id="51228" name="Freeform 183"/>
            <p:cNvSpPr>
              <a:spLocks/>
            </p:cNvSpPr>
            <p:nvPr/>
          </p:nvSpPr>
          <p:spPr bwMode="auto">
            <a:xfrm>
              <a:off x="3663078" y="3063540"/>
              <a:ext cx="144979" cy="136860"/>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51229" name="Group 40"/>
            <p:cNvGrpSpPr>
              <a:grpSpLocks/>
            </p:cNvGrpSpPr>
            <p:nvPr/>
          </p:nvGrpSpPr>
          <p:grpSpPr bwMode="auto">
            <a:xfrm>
              <a:off x="3048017" y="2484427"/>
              <a:ext cx="1082849" cy="411162"/>
              <a:chOff x="7810761" y="4154236"/>
              <a:chExt cx="1079958" cy="410771"/>
            </a:xfrm>
          </p:grpSpPr>
          <p:sp>
            <p:nvSpPr>
              <p:cNvPr id="51232" name="Freeform 183"/>
              <p:cNvSpPr>
                <a:spLocks/>
              </p:cNvSpPr>
              <p:nvPr/>
            </p:nvSpPr>
            <p:spPr bwMode="auto">
              <a:xfrm>
                <a:off x="7810761" y="4428277"/>
                <a:ext cx="144592" cy="136730"/>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33" name="TextBox 42"/>
              <p:cNvSpPr txBox="1">
                <a:spLocks noChangeArrowheads="1"/>
              </p:cNvSpPr>
              <p:nvPr/>
            </p:nvSpPr>
            <p:spPr bwMode="auto">
              <a:xfrm>
                <a:off x="7852141" y="4154236"/>
                <a:ext cx="1038578" cy="399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(13, $8)</a:t>
                </a:r>
              </a:p>
            </p:txBody>
          </p:sp>
        </p:grpSp>
        <p:sp>
          <p:nvSpPr>
            <p:cNvPr id="51230" name="Freeform 183"/>
            <p:cNvSpPr>
              <a:spLocks/>
            </p:cNvSpPr>
            <p:nvPr/>
          </p:nvSpPr>
          <p:spPr bwMode="auto">
            <a:xfrm>
              <a:off x="2419720" y="2453940"/>
              <a:ext cx="144979" cy="136860"/>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31" name="Freeform 183"/>
            <p:cNvSpPr>
              <a:spLocks/>
            </p:cNvSpPr>
            <p:nvPr/>
          </p:nvSpPr>
          <p:spPr bwMode="auto">
            <a:xfrm>
              <a:off x="1828800" y="2149140"/>
              <a:ext cx="144979" cy="136860"/>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cxnSp>
        <p:nvCxnSpPr>
          <p:cNvPr id="141" name="Straight Connector 140"/>
          <p:cNvCxnSpPr/>
          <p:nvPr/>
        </p:nvCxnSpPr>
        <p:spPr>
          <a:xfrm>
            <a:off x="2020491" y="1930004"/>
            <a:ext cx="1485900" cy="119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2020491" y="2387204"/>
            <a:ext cx="2400300" cy="119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96" name="Group 179"/>
          <p:cNvGrpSpPr>
            <a:grpSpLocks/>
          </p:cNvGrpSpPr>
          <p:nvPr/>
        </p:nvGrpSpPr>
        <p:grpSpPr bwMode="auto">
          <a:xfrm>
            <a:off x="3305178" y="1931194"/>
            <a:ext cx="377026" cy="2128111"/>
            <a:chOff x="2855633" y="2820193"/>
            <a:chExt cx="502292" cy="2837754"/>
          </a:xfrm>
        </p:grpSpPr>
        <p:cxnSp>
          <p:nvCxnSpPr>
            <p:cNvPr id="144" name="Straight Connector 143"/>
            <p:cNvCxnSpPr/>
            <p:nvPr/>
          </p:nvCxnSpPr>
          <p:spPr>
            <a:xfrm rot="5400000">
              <a:off x="1903593" y="4038717"/>
              <a:ext cx="2438635" cy="158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1224" name="TextBox 170"/>
            <p:cNvSpPr txBox="1">
              <a:spLocks noChangeArrowheads="1"/>
            </p:cNvSpPr>
            <p:nvPr/>
          </p:nvSpPr>
          <p:spPr bwMode="auto">
            <a:xfrm>
              <a:off x="2855633" y="5257799"/>
              <a:ext cx="502292" cy="400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13</a:t>
              </a:r>
            </a:p>
          </p:txBody>
        </p:sp>
      </p:grpSp>
      <p:grpSp>
        <p:nvGrpSpPr>
          <p:cNvPr id="97" name="Group 176"/>
          <p:cNvGrpSpPr>
            <a:grpSpLocks/>
          </p:cNvGrpSpPr>
          <p:nvPr/>
        </p:nvGrpSpPr>
        <p:grpSpPr bwMode="auto">
          <a:xfrm>
            <a:off x="4345786" y="2387204"/>
            <a:ext cx="377026" cy="1672087"/>
            <a:chOff x="4243288" y="3429000"/>
            <a:chExt cx="502292" cy="2228791"/>
          </a:xfrm>
        </p:grpSpPr>
        <p:cxnSp>
          <p:nvCxnSpPr>
            <p:cNvPr id="147" name="Straight Connector 146"/>
            <p:cNvCxnSpPr/>
            <p:nvPr/>
          </p:nvCxnSpPr>
          <p:spPr>
            <a:xfrm rot="5400000">
              <a:off x="3429089" y="4343131"/>
              <a:ext cx="1828261"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1222" name="TextBox 173"/>
            <p:cNvSpPr txBox="1">
              <a:spLocks noChangeArrowheads="1"/>
            </p:cNvSpPr>
            <p:nvPr/>
          </p:nvSpPr>
          <p:spPr bwMode="auto">
            <a:xfrm>
              <a:off x="4243288" y="5257800"/>
              <a:ext cx="502292" cy="399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t>21</a:t>
              </a:r>
            </a:p>
          </p:txBody>
        </p:sp>
      </p:grpSp>
      <p:grpSp>
        <p:nvGrpSpPr>
          <p:cNvPr id="98" name="Group 199"/>
          <p:cNvGrpSpPr>
            <a:grpSpLocks/>
          </p:cNvGrpSpPr>
          <p:nvPr/>
        </p:nvGrpSpPr>
        <p:grpSpPr bwMode="auto">
          <a:xfrm>
            <a:off x="2733675" y="1931195"/>
            <a:ext cx="772716" cy="457200"/>
            <a:chOff x="2093525" y="2820195"/>
            <a:chExt cx="1030675" cy="609600"/>
          </a:xfrm>
        </p:grpSpPr>
        <p:cxnSp>
          <p:nvCxnSpPr>
            <p:cNvPr id="150" name="Straight Connector 149"/>
            <p:cNvCxnSpPr/>
            <p:nvPr/>
          </p:nvCxnSpPr>
          <p:spPr>
            <a:xfrm rot="5400000">
              <a:off x="2818606" y="3124200"/>
              <a:ext cx="609600" cy="158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51220" name="TextBox 42"/>
            <p:cNvSpPr txBox="1">
              <a:spLocks noChangeArrowheads="1"/>
            </p:cNvSpPr>
            <p:nvPr/>
          </p:nvSpPr>
          <p:spPr bwMode="auto">
            <a:xfrm>
              <a:off x="2093525" y="2971800"/>
              <a:ext cx="919828" cy="40010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solidFill>
                    <a:srgbClr val="C00000"/>
                  </a:solidFill>
                </a:rPr>
                <a:t>6-8=-2</a:t>
              </a:r>
            </a:p>
          </p:txBody>
        </p:sp>
      </p:grpSp>
      <p:grpSp>
        <p:nvGrpSpPr>
          <p:cNvPr id="99" name="Group 198"/>
          <p:cNvGrpSpPr>
            <a:grpSpLocks/>
          </p:cNvGrpSpPr>
          <p:nvPr/>
        </p:nvGrpSpPr>
        <p:grpSpPr bwMode="auto">
          <a:xfrm>
            <a:off x="3506391" y="2387200"/>
            <a:ext cx="914400" cy="365983"/>
            <a:chOff x="3124200" y="3429000"/>
            <a:chExt cx="1219200" cy="487977"/>
          </a:xfrm>
        </p:grpSpPr>
        <p:cxnSp>
          <p:nvCxnSpPr>
            <p:cNvPr id="153" name="Straight Connector 152"/>
            <p:cNvCxnSpPr/>
            <p:nvPr/>
          </p:nvCxnSpPr>
          <p:spPr>
            <a:xfrm>
              <a:off x="3124200" y="3429000"/>
              <a:ext cx="1219200" cy="158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51218" name="TextBox 42"/>
            <p:cNvSpPr txBox="1">
              <a:spLocks noChangeArrowheads="1"/>
            </p:cNvSpPr>
            <p:nvPr/>
          </p:nvSpPr>
          <p:spPr bwMode="auto">
            <a:xfrm>
              <a:off x="3160325" y="3516868"/>
              <a:ext cx="1099020" cy="40010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pPr algn="l" eaLnBrk="1" hangingPunct="1">
                <a:buFontTx/>
                <a:buNone/>
              </a:pPr>
              <a:r>
                <a:rPr lang="en-US" altLang="zh-CN" sz="1350">
                  <a:solidFill>
                    <a:srgbClr val="C00000"/>
                  </a:solidFill>
                </a:rPr>
                <a:t>21-13=8</a:t>
              </a:r>
            </a:p>
          </p:txBody>
        </p:sp>
      </p:grpSp>
    </p:spTree>
    <p:extLst>
      <p:ext uri="{BB962C8B-B14F-4D97-AF65-F5344CB8AC3E}">
        <p14:creationId xmlns:p14="http://schemas.microsoft.com/office/powerpoint/2010/main" val="2219453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73"/>
                                        </p:tgtEl>
                                        <p:attrNameLst>
                                          <p:attrName>style.visibility</p:attrName>
                                        </p:attrNameLst>
                                      </p:cBhvr>
                                      <p:to>
                                        <p:strVal val="visible"/>
                                      </p:to>
                                    </p:set>
                                    <p:animEffect transition="in" filter="wipe(down)">
                                      <p:cBhvr>
                                        <p:cTn id="10" dur="500"/>
                                        <p:tgtEl>
                                          <p:spTgt spid="73"/>
                                        </p:tgtEl>
                                      </p:cBhvr>
                                    </p:animEffect>
                                  </p:childTnLst>
                                </p:cTn>
                              </p:par>
                            </p:childTnLst>
                          </p:cTn>
                        </p:par>
                        <p:par>
                          <p:cTn id="11" fill="hold" nodeType="afterGroup">
                            <p:stCondLst>
                              <p:cond delay="500"/>
                            </p:stCondLst>
                            <p:childTnLst>
                              <p:par>
                                <p:cTn id="12" presetID="22" presetClass="entr" presetSubtype="8"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nodeType="afterGroup">
                            <p:stCondLst>
                              <p:cond delay="1000"/>
                            </p:stCondLst>
                            <p:childTnLst>
                              <p:par>
                                <p:cTn id="16" presetID="22" presetClass="entr" presetSubtype="8" fill="hold" nodeType="afterEffect">
                                  <p:stCondLst>
                                    <p:cond delay="0"/>
                                  </p:stCondLst>
                                  <p:childTnLst>
                                    <p:set>
                                      <p:cBhvr>
                                        <p:cTn id="17" dur="1" fill="hold">
                                          <p:stCondLst>
                                            <p:cond delay="0"/>
                                          </p:stCondLst>
                                        </p:cTn>
                                        <p:tgtEl>
                                          <p:spTgt spid="91"/>
                                        </p:tgtEl>
                                        <p:attrNameLst>
                                          <p:attrName>style.visibility</p:attrName>
                                        </p:attrNameLst>
                                      </p:cBhvr>
                                      <p:to>
                                        <p:strVal val="visible"/>
                                      </p:to>
                                    </p:set>
                                    <p:animEffect transition="in" filter="wipe(left)">
                                      <p:cBhvr>
                                        <p:cTn id="18" dur="500"/>
                                        <p:tgtEl>
                                          <p:spTgt spid="91"/>
                                        </p:tgtEl>
                                      </p:cBhvr>
                                    </p:animEffect>
                                  </p:childTnLst>
                                </p:cTn>
                              </p:par>
                            </p:childTnLst>
                          </p:cTn>
                        </p:par>
                        <p:par>
                          <p:cTn id="19" fill="hold" nodeType="afterGroup">
                            <p:stCondLst>
                              <p:cond delay="1500"/>
                            </p:stCondLst>
                            <p:childTnLst>
                              <p:par>
                                <p:cTn id="20" presetID="22" presetClass="entr" presetSubtype="8" fill="hold" nodeType="afterEffect">
                                  <p:stCondLst>
                                    <p:cond delay="0"/>
                                  </p:stCondLst>
                                  <p:childTnLst>
                                    <p:set>
                                      <p:cBhvr>
                                        <p:cTn id="21" dur="1" fill="hold">
                                          <p:stCondLst>
                                            <p:cond delay="0"/>
                                          </p:stCondLst>
                                        </p:cTn>
                                        <p:tgtEl>
                                          <p:spTgt spid="141"/>
                                        </p:tgtEl>
                                        <p:attrNameLst>
                                          <p:attrName>style.visibility</p:attrName>
                                        </p:attrNameLst>
                                      </p:cBhvr>
                                      <p:to>
                                        <p:strVal val="visible"/>
                                      </p:to>
                                    </p:set>
                                    <p:animEffect transition="in" filter="wipe(left)">
                                      <p:cBhvr>
                                        <p:cTn id="22" dur="500"/>
                                        <p:tgtEl>
                                          <p:spTgt spid="141"/>
                                        </p:tgtEl>
                                      </p:cBhvr>
                                    </p:animEffect>
                                  </p:childTnLst>
                                </p:cTn>
                              </p:par>
                            </p:childTnLst>
                          </p:cTn>
                        </p:par>
                        <p:par>
                          <p:cTn id="23" fill="hold" nodeType="afterGroup">
                            <p:stCondLst>
                              <p:cond delay="2000"/>
                            </p:stCondLst>
                            <p:childTnLst>
                              <p:par>
                                <p:cTn id="24" presetID="22" presetClass="entr" presetSubtype="1" fill="hold" nodeType="afterEffect">
                                  <p:stCondLst>
                                    <p:cond delay="0"/>
                                  </p:stCondLst>
                                  <p:childTnLst>
                                    <p:set>
                                      <p:cBhvr>
                                        <p:cTn id="25" dur="1" fill="hold">
                                          <p:stCondLst>
                                            <p:cond delay="0"/>
                                          </p:stCondLst>
                                        </p:cTn>
                                        <p:tgtEl>
                                          <p:spTgt spid="96"/>
                                        </p:tgtEl>
                                        <p:attrNameLst>
                                          <p:attrName>style.visibility</p:attrName>
                                        </p:attrNameLst>
                                      </p:cBhvr>
                                      <p:to>
                                        <p:strVal val="visible"/>
                                      </p:to>
                                    </p:set>
                                    <p:animEffect transition="in" filter="wipe(up)">
                                      <p:cBhvr>
                                        <p:cTn id="26" dur="500"/>
                                        <p:tgtEl>
                                          <p:spTgt spid="96"/>
                                        </p:tgtEl>
                                      </p:cBhvr>
                                    </p:animEffect>
                                  </p:childTnLst>
                                </p:cTn>
                              </p:par>
                            </p:childTnLst>
                          </p:cTn>
                        </p:par>
                        <p:par>
                          <p:cTn id="27" fill="hold" nodeType="afterGroup">
                            <p:stCondLst>
                              <p:cond delay="2500"/>
                            </p:stCondLst>
                            <p:childTnLst>
                              <p:par>
                                <p:cTn id="28" presetID="22" presetClass="entr" presetSubtype="8" fill="hold" nodeType="afterEffect">
                                  <p:stCondLst>
                                    <p:cond delay="0"/>
                                  </p:stCondLst>
                                  <p:childTnLst>
                                    <p:set>
                                      <p:cBhvr>
                                        <p:cTn id="29" dur="1" fill="hold">
                                          <p:stCondLst>
                                            <p:cond delay="0"/>
                                          </p:stCondLst>
                                        </p:cTn>
                                        <p:tgtEl>
                                          <p:spTgt spid="142"/>
                                        </p:tgtEl>
                                        <p:attrNameLst>
                                          <p:attrName>style.visibility</p:attrName>
                                        </p:attrNameLst>
                                      </p:cBhvr>
                                      <p:to>
                                        <p:strVal val="visible"/>
                                      </p:to>
                                    </p:set>
                                    <p:animEffect transition="in" filter="wipe(left)">
                                      <p:cBhvr>
                                        <p:cTn id="30" dur="500"/>
                                        <p:tgtEl>
                                          <p:spTgt spid="142"/>
                                        </p:tgtEl>
                                      </p:cBhvr>
                                    </p:animEffect>
                                  </p:childTnLst>
                                </p:cTn>
                              </p:par>
                            </p:childTnLst>
                          </p:cTn>
                        </p:par>
                        <p:par>
                          <p:cTn id="31" fill="hold" nodeType="afterGroup">
                            <p:stCondLst>
                              <p:cond delay="3000"/>
                            </p:stCondLst>
                            <p:childTnLst>
                              <p:par>
                                <p:cTn id="32" presetID="22" presetClass="entr" presetSubtype="1" fill="hold" nodeType="afterEffect">
                                  <p:stCondLst>
                                    <p:cond delay="0"/>
                                  </p:stCondLst>
                                  <p:childTnLst>
                                    <p:set>
                                      <p:cBhvr>
                                        <p:cTn id="33" dur="1" fill="hold">
                                          <p:stCondLst>
                                            <p:cond delay="0"/>
                                          </p:stCondLst>
                                        </p:cTn>
                                        <p:tgtEl>
                                          <p:spTgt spid="97"/>
                                        </p:tgtEl>
                                        <p:attrNameLst>
                                          <p:attrName>style.visibility</p:attrName>
                                        </p:attrNameLst>
                                      </p:cBhvr>
                                      <p:to>
                                        <p:strVal val="visible"/>
                                      </p:to>
                                    </p:set>
                                    <p:animEffect transition="in" filter="wipe(up)">
                                      <p:cBhvr>
                                        <p:cTn id="34" dur="500"/>
                                        <p:tgtEl>
                                          <p:spTgt spid="97"/>
                                        </p:tgtEl>
                                      </p:cBhvr>
                                    </p:animEffect>
                                  </p:childTnLst>
                                </p:cTn>
                              </p:par>
                            </p:childTnLst>
                          </p:cTn>
                        </p:par>
                        <p:par>
                          <p:cTn id="35" fill="hold" nodeType="afterGroup">
                            <p:stCondLst>
                              <p:cond delay="3500"/>
                            </p:stCondLst>
                            <p:childTnLst>
                              <p:par>
                                <p:cTn id="36" presetID="22" presetClass="entr" presetSubtype="8" fill="hold" nodeType="afterEffect">
                                  <p:stCondLst>
                                    <p:cond delay="0"/>
                                  </p:stCondLst>
                                  <p:childTnLst>
                                    <p:set>
                                      <p:cBhvr>
                                        <p:cTn id="37" dur="1" fill="hold">
                                          <p:stCondLst>
                                            <p:cond delay="0"/>
                                          </p:stCondLst>
                                        </p:cTn>
                                        <p:tgtEl>
                                          <p:spTgt spid="98"/>
                                        </p:tgtEl>
                                        <p:attrNameLst>
                                          <p:attrName>style.visibility</p:attrName>
                                        </p:attrNameLst>
                                      </p:cBhvr>
                                      <p:to>
                                        <p:strVal val="visible"/>
                                      </p:to>
                                    </p:set>
                                    <p:animEffect transition="in" filter="wipe(left)">
                                      <p:cBhvr>
                                        <p:cTn id="38" dur="500"/>
                                        <p:tgtEl>
                                          <p:spTgt spid="98"/>
                                        </p:tgtEl>
                                      </p:cBhvr>
                                    </p:animEffect>
                                  </p:childTnLst>
                                </p:cTn>
                              </p:par>
                            </p:childTnLst>
                          </p:cTn>
                        </p:par>
                        <p:par>
                          <p:cTn id="39" fill="hold" nodeType="afterGroup">
                            <p:stCondLst>
                              <p:cond delay="4000"/>
                            </p:stCondLst>
                            <p:childTnLst>
                              <p:par>
                                <p:cTn id="40" presetID="22" presetClass="entr" presetSubtype="8" fill="hold" nodeType="afterEffect">
                                  <p:stCondLst>
                                    <p:cond delay="0"/>
                                  </p:stCondLst>
                                  <p:childTnLst>
                                    <p:set>
                                      <p:cBhvr>
                                        <p:cTn id="41" dur="1" fill="hold">
                                          <p:stCondLst>
                                            <p:cond delay="0"/>
                                          </p:stCondLst>
                                        </p:cTn>
                                        <p:tgtEl>
                                          <p:spTgt spid="99"/>
                                        </p:tgtEl>
                                        <p:attrNameLst>
                                          <p:attrName>style.visibility</p:attrName>
                                        </p:attrNameLst>
                                      </p:cBhvr>
                                      <p:to>
                                        <p:strVal val="visible"/>
                                      </p:to>
                                    </p:set>
                                    <p:animEffect transition="in" filter="wipe(left)">
                                      <p:cBhvr>
                                        <p:cTn id="42" dur="500"/>
                                        <p:tgtEl>
                                          <p:spTgt spid="99"/>
                                        </p:tgtEl>
                                      </p:cBhvr>
                                    </p:animEffect>
                                  </p:childTnLst>
                                </p:cTn>
                              </p:par>
                            </p:childTnLst>
                          </p:cTn>
                        </p:par>
                        <p:par>
                          <p:cTn id="43" fill="hold" nodeType="afterGroup">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left)">
                                      <p:cBhvr>
                                        <p:cTn id="4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694" y="1140589"/>
            <a:ext cx="6768564" cy="2585323"/>
          </a:xfrm>
          <a:prstGeom prst="rect">
            <a:avLst/>
          </a:prstGeom>
        </p:spPr>
        <p:txBody>
          <a:bodyPr wrap="square">
            <a:spAutoFit/>
          </a:bodyPr>
          <a:lstStyle/>
          <a:p>
            <a:r>
              <a:rPr lang="zh-CN" altLang="en-US" dirty="0"/>
              <a:t>依据我们计算的斜率绝对值大小和正负关系，我们有：</a:t>
            </a:r>
            <a:endParaRPr lang="en-US" altLang="zh-CN" dirty="0"/>
          </a:p>
          <a:p>
            <a:r>
              <a:rPr lang="zh-CN" altLang="en-US" dirty="0"/>
              <a:t>平缓向上的曲线：斜率是较小的正数</a:t>
            </a:r>
            <a:endParaRPr lang="en-US" altLang="zh-CN" dirty="0"/>
          </a:p>
          <a:p>
            <a:r>
              <a:rPr lang="zh-CN" altLang="en-US" dirty="0"/>
              <a:t>陡峭向上的曲线：斜率是很大的正数</a:t>
            </a:r>
            <a:endParaRPr lang="en-US" altLang="zh-CN" dirty="0"/>
          </a:p>
          <a:p>
            <a:r>
              <a:rPr lang="zh-CN" altLang="en-US" dirty="0"/>
              <a:t>向下的曲线：斜率为负数（这里面，也可根据斜率的绝对值大小来划分平缓或者陡峭）</a:t>
            </a:r>
            <a:endParaRPr lang="en-US" altLang="zh-CN" dirty="0"/>
          </a:p>
          <a:p>
            <a:r>
              <a:rPr lang="zh-CN" altLang="en-US" dirty="0"/>
              <a:t>水平曲线：斜率为零（这主要是纵坐标轴的变量不随横坐标的变量变化而变化）</a:t>
            </a:r>
            <a:endParaRPr lang="en-US" altLang="zh-CN" dirty="0"/>
          </a:p>
          <a:p>
            <a:r>
              <a:rPr lang="zh-CN" altLang="en-US" dirty="0"/>
              <a:t>垂直曲线：斜率无限大（这是分母为</a:t>
            </a:r>
            <a:r>
              <a:rPr lang="en-US" altLang="zh-CN" dirty="0"/>
              <a:t>0</a:t>
            </a:r>
            <a:r>
              <a:rPr lang="zh-CN" altLang="en-US" dirty="0"/>
              <a:t>时的特殊情形，这意味着横坐标的极细微变化会导致纵坐标的变量无限增加）</a:t>
            </a:r>
          </a:p>
        </p:txBody>
      </p:sp>
    </p:spTree>
    <p:extLst>
      <p:ext uri="{BB962C8B-B14F-4D97-AF65-F5344CB8AC3E}">
        <p14:creationId xmlns:p14="http://schemas.microsoft.com/office/powerpoint/2010/main" val="25778165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15712" y="555582"/>
            <a:ext cx="6768564" cy="3139321"/>
          </a:xfrm>
          <a:prstGeom prst="rect">
            <a:avLst/>
          </a:prstGeom>
        </p:spPr>
        <p:txBody>
          <a:bodyPr wrap="square">
            <a:spAutoFit/>
          </a:bodyPr>
          <a:lstStyle/>
          <a:p>
            <a:r>
              <a:rPr lang="zh-CN" altLang="en-US" dirty="0"/>
              <a:t>因果关系</a:t>
            </a:r>
            <a:endParaRPr lang="en-US" altLang="zh-CN" dirty="0"/>
          </a:p>
          <a:p>
            <a:r>
              <a:rPr lang="zh-CN" altLang="en-US" dirty="0"/>
              <a:t>一组事件通常会导致另外一组事件的发生，我们就称之为因果关系。</a:t>
            </a:r>
            <a:endParaRPr lang="en-US" altLang="zh-CN" dirty="0"/>
          </a:p>
          <a:p>
            <a:r>
              <a:rPr lang="zh-CN" altLang="en-US" dirty="0"/>
              <a:t>比如：长期的阳光照射会导致纺织品的褪色。所以，阳光的紫外线就是造成褪色的原因。</a:t>
            </a:r>
            <a:endParaRPr lang="en-US" altLang="zh-CN" dirty="0"/>
          </a:p>
          <a:p>
            <a:r>
              <a:rPr lang="zh-CN" altLang="en-US" dirty="0"/>
              <a:t>有两个原因会造成我们通常会出错：</a:t>
            </a:r>
            <a:endParaRPr lang="en-US" altLang="zh-CN" dirty="0"/>
          </a:p>
          <a:p>
            <a:r>
              <a:rPr lang="zh-CN" altLang="en-US" dirty="0"/>
              <a:t>一是疏漏变量（</a:t>
            </a:r>
            <a:r>
              <a:rPr lang="en-US" altLang="zh-CN" dirty="0"/>
              <a:t>Omitted variables</a:t>
            </a:r>
            <a:r>
              <a:rPr lang="zh-CN" altLang="en-US" dirty="0"/>
              <a:t>）的问题</a:t>
            </a:r>
            <a:endParaRPr lang="en-US" altLang="zh-CN" dirty="0"/>
          </a:p>
          <a:p>
            <a:r>
              <a:rPr lang="zh-CN" altLang="en-US" dirty="0"/>
              <a:t>由于现实中很多现象是多因素造成的结果，如果我们在观察研究中，忽视了那些最重要的因素，那么，我们的归纳推理就会出现谬误。这在图形中也会错误反映不正确的关系</a:t>
            </a:r>
            <a:endParaRPr lang="en-US" altLang="zh-CN" dirty="0"/>
          </a:p>
          <a:p>
            <a:endParaRPr lang="en-US" altLang="zh-CN" dirty="0"/>
          </a:p>
        </p:txBody>
      </p:sp>
    </p:spTree>
    <p:extLst>
      <p:ext uri="{BB962C8B-B14F-4D97-AF65-F5344CB8AC3E}">
        <p14:creationId xmlns:p14="http://schemas.microsoft.com/office/powerpoint/2010/main" val="3477953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0182" y="853679"/>
            <a:ext cx="6212681" cy="23026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4" name="TextBox 5"/>
          <p:cNvSpPr txBox="1">
            <a:spLocks noChangeArrowheads="1"/>
          </p:cNvSpPr>
          <p:nvPr/>
        </p:nvSpPr>
        <p:spPr bwMode="auto">
          <a:xfrm>
            <a:off x="1246585" y="3481388"/>
            <a:ext cx="665083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Char char="•"/>
              <a:defRPr sz="3400">
                <a:solidFill>
                  <a:schemeClr val="tx1"/>
                </a:solidFill>
                <a:latin typeface="Arial" panose="020B0604020202020204" pitchFamily="34" charset="0"/>
              </a:defRPr>
            </a:lvl9pPr>
          </a:lstStyle>
          <a:p>
            <a:r>
              <a:rPr lang="zh-CN" altLang="en-US" sz="1400" dirty="0"/>
              <a:t>上图反映出电灯使用数量与致癌风险严格正相关，这似乎是说电灯使用是会导致癌症的。但这里显然遗漏了一个重要因素：就是那些使用电灯的主人是否存在更明显的吸烟嗜好，如果是这样，那么，我们的归纳就出现了错误（因为香烟是致癌的重要因素，而上述研究中对这个重要因素并未考虑）。</a:t>
            </a:r>
            <a:endParaRPr lang="en-US" altLang="zh-CN" sz="1400" dirty="0"/>
          </a:p>
        </p:txBody>
      </p:sp>
    </p:spTree>
    <p:extLst>
      <p:ext uri="{BB962C8B-B14F-4D97-AF65-F5344CB8AC3E}">
        <p14:creationId xmlns:p14="http://schemas.microsoft.com/office/powerpoint/2010/main" val="3369065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748" y="1563666"/>
            <a:ext cx="6305550" cy="2418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4" name="矩形 3"/>
          <p:cNvSpPr/>
          <p:nvPr/>
        </p:nvSpPr>
        <p:spPr>
          <a:xfrm>
            <a:off x="1331730" y="470817"/>
            <a:ext cx="7272606" cy="1200329"/>
          </a:xfrm>
          <a:prstGeom prst="rect">
            <a:avLst/>
          </a:prstGeom>
        </p:spPr>
        <p:txBody>
          <a:bodyPr wrap="square">
            <a:spAutoFit/>
          </a:bodyPr>
          <a:lstStyle/>
          <a:p>
            <a:r>
              <a:rPr lang="zh-CN" altLang="en-US" dirty="0"/>
              <a:t>二是反向因果：</a:t>
            </a:r>
            <a:endParaRPr lang="en-US" altLang="zh-CN" dirty="0"/>
          </a:p>
          <a:p>
            <a:r>
              <a:rPr lang="zh-CN" altLang="en-US" dirty="0"/>
              <a:t>所谓反向因果，是指本来是</a:t>
            </a:r>
            <a:r>
              <a:rPr lang="en-US" altLang="zh-CN" dirty="0"/>
              <a:t>A</a:t>
            </a:r>
            <a:r>
              <a:rPr lang="zh-CN" altLang="en-US" dirty="0"/>
              <a:t>事件导致</a:t>
            </a:r>
            <a:r>
              <a:rPr lang="en-US" altLang="zh-CN" dirty="0"/>
              <a:t>B</a:t>
            </a:r>
            <a:r>
              <a:rPr lang="zh-CN" altLang="en-US" dirty="0"/>
              <a:t>事件（</a:t>
            </a:r>
            <a:r>
              <a:rPr lang="en-US" altLang="zh-CN" dirty="0"/>
              <a:t>A</a:t>
            </a:r>
            <a:r>
              <a:rPr lang="zh-CN" altLang="en-US" dirty="0"/>
              <a:t>是</a:t>
            </a:r>
            <a:r>
              <a:rPr lang="en-US" altLang="zh-CN" dirty="0"/>
              <a:t>B</a:t>
            </a:r>
            <a:r>
              <a:rPr lang="zh-CN" altLang="en-US" dirty="0"/>
              <a:t>的因，</a:t>
            </a:r>
            <a:r>
              <a:rPr lang="en-US" altLang="zh-CN" dirty="0"/>
              <a:t>B</a:t>
            </a:r>
            <a:r>
              <a:rPr lang="zh-CN" altLang="en-US" dirty="0"/>
              <a:t>是</a:t>
            </a:r>
            <a:r>
              <a:rPr lang="en-US" altLang="zh-CN" dirty="0"/>
              <a:t>A</a:t>
            </a:r>
            <a:r>
              <a:rPr lang="zh-CN" altLang="en-US" dirty="0"/>
              <a:t>的果）。但研究者在研究中，却把关系搞颠倒了，错误认为</a:t>
            </a:r>
            <a:r>
              <a:rPr lang="en-US" altLang="zh-CN" dirty="0"/>
              <a:t>B</a:t>
            </a:r>
            <a:r>
              <a:rPr lang="zh-CN" altLang="en-US" dirty="0"/>
              <a:t>是因，</a:t>
            </a:r>
            <a:r>
              <a:rPr lang="en-US" altLang="zh-CN" dirty="0"/>
              <a:t>A</a:t>
            </a:r>
            <a:r>
              <a:rPr lang="zh-CN" altLang="en-US" dirty="0"/>
              <a:t>是果，是谓反向因果。</a:t>
            </a:r>
            <a:endParaRPr lang="en-US" altLang="zh-CN" dirty="0"/>
          </a:p>
        </p:txBody>
      </p:sp>
      <p:sp>
        <p:nvSpPr>
          <p:cNvPr id="5" name="矩形 4"/>
          <p:cNvSpPr/>
          <p:nvPr/>
        </p:nvSpPr>
        <p:spPr>
          <a:xfrm>
            <a:off x="1187718" y="3981825"/>
            <a:ext cx="7272606" cy="923330"/>
          </a:xfrm>
          <a:prstGeom prst="rect">
            <a:avLst/>
          </a:prstGeom>
        </p:spPr>
        <p:txBody>
          <a:bodyPr wrap="square">
            <a:spAutoFit/>
          </a:bodyPr>
          <a:lstStyle/>
          <a:p>
            <a:r>
              <a:rPr lang="zh-CN" altLang="en-US" dirty="0"/>
              <a:t>上图表明警察人数与犯罪率成正比。所以，如果你认为这意味着更多警察导致更高犯罪，这显然是错误的。因为实际情况是更高的发案率需要更多的警察来维护社会治安</a:t>
            </a:r>
            <a:endParaRPr lang="en-US" altLang="zh-CN" dirty="0"/>
          </a:p>
        </p:txBody>
      </p:sp>
    </p:spTree>
    <p:extLst>
      <p:ext uri="{BB962C8B-B14F-4D97-AF65-F5344CB8AC3E}">
        <p14:creationId xmlns:p14="http://schemas.microsoft.com/office/powerpoint/2010/main" val="4025071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475742" y="987618"/>
            <a:ext cx="6172200" cy="3843338"/>
          </a:xfr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00050" indent="-400050" eaLnBrk="1" hangingPunct="1"/>
            <a:r>
              <a:rPr lang="zh-CN" altLang="en-US" sz="2000" dirty="0">
                <a:solidFill>
                  <a:prstClr val="black"/>
                </a:solidFill>
                <a:latin typeface="Calibri" panose="020F0502020204030204" pitchFamily="34" charset="0"/>
              </a:rPr>
              <a:t>理想很丰满，现实很骨感</a:t>
            </a:r>
            <a:r>
              <a:rPr lang="zh-CN" altLang="en-US" sz="2000" dirty="0">
                <a:ea typeface="宋体" panose="02010600030101010101" pitchFamily="2" charset="-122"/>
              </a:rPr>
              <a:t>。</a:t>
            </a:r>
            <a:endParaRPr lang="en-US" altLang="zh-CN" sz="2000" dirty="0">
              <a:ea typeface="宋体" panose="02010600030101010101" pitchFamily="2" charset="-122"/>
            </a:endParaRPr>
          </a:p>
          <a:p>
            <a:pPr marL="400050" indent="-400050" eaLnBrk="1" hangingPunct="1"/>
            <a:r>
              <a:rPr lang="zh-CN" altLang="en-US" sz="2000" dirty="0">
                <a:ea typeface="宋体" panose="02010600030101010101" pitchFamily="2" charset="-122"/>
              </a:rPr>
              <a:t>所以，必须考虑：穷人为什么穷？</a:t>
            </a:r>
            <a:endParaRPr lang="en-US" altLang="zh-CN" sz="2000" dirty="0">
              <a:ea typeface="宋体" panose="02010600030101010101" pitchFamily="2" charset="-122"/>
            </a:endParaRPr>
          </a:p>
          <a:p>
            <a:pPr marL="400050" indent="-400050" eaLnBrk="1" hangingPunct="1"/>
            <a:r>
              <a:rPr lang="zh-CN" altLang="en-US" sz="2000" dirty="0">
                <a:ea typeface="宋体" panose="02010600030101010101" pitchFamily="2" charset="-122"/>
              </a:rPr>
              <a:t>能力贫困</a:t>
            </a:r>
            <a:endParaRPr lang="en-US" altLang="zh-CN" sz="2000" dirty="0">
              <a:ea typeface="宋体" panose="02010600030101010101" pitchFamily="2" charset="-122"/>
            </a:endParaRPr>
          </a:p>
          <a:p>
            <a:pPr marL="400050" indent="-400050" eaLnBrk="1" hangingPunct="1"/>
            <a:r>
              <a:rPr lang="zh-CN" altLang="en-US" sz="2000" dirty="0">
                <a:ea typeface="宋体" panose="02010600030101010101" pitchFamily="2" charset="-122"/>
              </a:rPr>
              <a:t>社会资源贫困</a:t>
            </a:r>
            <a:endParaRPr lang="en-US" altLang="zh-CN" sz="2000" dirty="0">
              <a:ea typeface="宋体" panose="02010600030101010101" pitchFamily="2" charset="-122"/>
            </a:endParaRPr>
          </a:p>
          <a:p>
            <a:pPr marL="400050" indent="-400050" eaLnBrk="1" hangingPunct="1"/>
            <a:r>
              <a:rPr lang="zh-CN" altLang="en-US" sz="2000" dirty="0">
                <a:ea typeface="宋体" panose="02010600030101010101" pitchFamily="2" charset="-122"/>
              </a:rPr>
              <a:t>而这些方面，是仅仅通过奢侈税转移支付补贴穷人所无法根本解决的。</a:t>
            </a:r>
            <a:endParaRPr lang="zh-CN" altLang="zh-CN" sz="2000" dirty="0">
              <a:ea typeface="宋体" panose="02010600030101010101" pitchFamily="2" charset="-122"/>
            </a:endParaRPr>
          </a:p>
        </p:txBody>
      </p:sp>
    </p:spTree>
    <p:extLst>
      <p:ext uri="{BB962C8B-B14F-4D97-AF65-F5344CB8AC3E}">
        <p14:creationId xmlns:p14="http://schemas.microsoft.com/office/powerpoint/2010/main" val="37718455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type="title"/>
          </p:nvPr>
        </p:nvSpPr>
        <p:spPr>
          <a:xfrm>
            <a:off x="535358" y="563762"/>
            <a:ext cx="6858000" cy="1465660"/>
          </a:xfrm>
          <a:solidFill>
            <a:schemeClr val="bg1">
              <a:alpha val="25000"/>
            </a:schemeClr>
          </a:solidFill>
        </p:spPr>
        <p:txBody>
          <a:bodyPr lIns="274320" tIns="137160" anchor="t"/>
          <a:lstStyle/>
          <a:p>
            <a:pPr algn="l">
              <a:lnSpc>
                <a:spcPct val="115000"/>
              </a:lnSpc>
            </a:pPr>
            <a:r>
              <a:rPr lang="zh-CN" altLang="en-US" sz="2700" dirty="0">
                <a:effectLst>
                  <a:outerShdw blurRad="38100" dist="38100" dir="2700000" algn="tl">
                    <a:srgbClr val="C0C0C0"/>
                  </a:outerShdw>
                </a:effectLst>
                <a:ea typeface="宋体" panose="02010600030101010101" pitchFamily="2" charset="-122"/>
              </a:rPr>
              <a:t>本讲</a:t>
            </a:r>
            <a:r>
              <a:rPr lang="zh-CN" altLang="zh-CN" sz="2700" dirty="0">
                <a:effectLst>
                  <a:outerShdw blurRad="38100" dist="38100" dir="2700000" algn="tl">
                    <a:srgbClr val="C0C0C0"/>
                  </a:outerShdw>
                </a:effectLst>
                <a:ea typeface="宋体" panose="02010600030101010101" pitchFamily="2" charset="-122"/>
              </a:rPr>
              <a:t>内容</a:t>
            </a:r>
            <a:r>
              <a:rPr lang="zh-CN" altLang="en-US" sz="2700" dirty="0">
                <a:effectLst>
                  <a:outerShdw blurRad="38100" dist="38100" dir="2700000" algn="tl">
                    <a:srgbClr val="C0C0C0"/>
                  </a:outerShdw>
                </a:effectLst>
                <a:ea typeface="宋体" panose="02010600030101010101" pitchFamily="2" charset="-122"/>
              </a:rPr>
              <a:t>小结</a:t>
            </a:r>
            <a:endParaRPr lang="zh-CN" altLang="zh-CN" sz="2700" dirty="0">
              <a:effectLst>
                <a:outerShdw blurRad="38100" dist="38100" dir="2700000" algn="tl">
                  <a:srgbClr val="C0C0C0"/>
                </a:outerShdw>
              </a:effectLst>
              <a:ea typeface="宋体" panose="02010600030101010101" pitchFamily="2" charset="-122"/>
            </a:endParaRPr>
          </a:p>
        </p:txBody>
      </p:sp>
      <p:sp>
        <p:nvSpPr>
          <p:cNvPr id="62468" name="Rectangle 4"/>
          <p:cNvSpPr>
            <a:spLocks noGrp="1" noChangeArrowheads="1"/>
          </p:cNvSpPr>
          <p:nvPr>
            <p:ph type="body" idx="1"/>
          </p:nvPr>
        </p:nvSpPr>
        <p:spPr>
          <a:xfrm>
            <a:off x="1433512" y="1296592"/>
            <a:ext cx="6235304" cy="3707606"/>
          </a:xfrm>
        </p:spPr>
        <p:txBody>
          <a:bodyPr/>
          <a:lstStyle/>
          <a:p>
            <a:pPr>
              <a:spcBef>
                <a:spcPct val="40000"/>
              </a:spcBef>
              <a:buClr>
                <a:srgbClr val="996633"/>
              </a:buClr>
            </a:pPr>
            <a:r>
              <a:rPr lang="zh-CN" altLang="zh-CN" sz="2000" dirty="0">
                <a:ea typeface="宋体" panose="02010600030101010101" pitchFamily="2" charset="-122"/>
              </a:rPr>
              <a:t>像所有科学家一样，经济学家做出适当的假设并建立模型，以便用来解释我们周围的世界</a:t>
            </a:r>
          </a:p>
          <a:p>
            <a:pPr>
              <a:spcBef>
                <a:spcPct val="40000"/>
              </a:spcBef>
              <a:buClr>
                <a:srgbClr val="996633"/>
              </a:buClr>
            </a:pPr>
            <a:r>
              <a:rPr lang="zh-CN" altLang="zh-CN" sz="2000" dirty="0">
                <a:ea typeface="宋体" panose="02010600030101010101" pitchFamily="2" charset="-122"/>
              </a:rPr>
              <a:t>两个简单的模型是循环流量图和生产可能性边界</a:t>
            </a:r>
          </a:p>
          <a:p>
            <a:pPr>
              <a:spcBef>
                <a:spcPct val="40000"/>
              </a:spcBef>
              <a:buClr>
                <a:srgbClr val="996633"/>
              </a:buClr>
            </a:pPr>
            <a:r>
              <a:rPr lang="zh-CN" altLang="zh-CN" sz="2000" dirty="0">
                <a:ea typeface="宋体" panose="02010600030101010101" pitchFamily="2" charset="-122"/>
              </a:rPr>
              <a:t>微观经济学研究家庭和企业做出的决策以及家庭和企业在市场上的相互交易。宏观经济学研究影响整体经济的力量和趋势</a:t>
            </a:r>
          </a:p>
          <a:p>
            <a:pPr>
              <a:spcBef>
                <a:spcPct val="40000"/>
              </a:spcBef>
              <a:buClr>
                <a:srgbClr val="996633"/>
              </a:buClr>
            </a:pPr>
            <a:r>
              <a:rPr lang="zh-CN" altLang="zh-CN" sz="2000" dirty="0">
                <a:ea typeface="宋体" panose="02010600030101010101" pitchFamily="2" charset="-122"/>
              </a:rPr>
              <a:t>作为政策顾问，经济学家提供增进世界福利的建议</a:t>
            </a:r>
            <a:endParaRPr lang="en-US" altLang="zh-CN" sz="2000" dirty="0">
              <a:ea typeface="宋体" panose="02010600030101010101" pitchFamily="2" charset="-122"/>
            </a:endParaRPr>
          </a:p>
          <a:p>
            <a:pPr>
              <a:spcBef>
                <a:spcPct val="40000"/>
              </a:spcBef>
              <a:buClr>
                <a:srgbClr val="996633"/>
              </a:buClr>
            </a:pPr>
            <a:r>
              <a:rPr lang="zh-CN" altLang="en-US" sz="2000" dirty="0">
                <a:ea typeface="宋体" panose="02010600030101010101" pitchFamily="2" charset="-122"/>
              </a:rPr>
              <a:t>经济学家们广泛使用图表来描述我们这个真实的经济世界</a:t>
            </a:r>
            <a:endParaRPr lang="zh-CN" altLang="zh-CN" sz="2000" dirty="0">
              <a:ea typeface="宋体" panose="02010600030101010101" pitchFamily="2" charset="-122"/>
            </a:endParaRPr>
          </a:p>
        </p:txBody>
      </p:sp>
      <p:sp>
        <p:nvSpPr>
          <p:cNvPr id="62469" name="Rectangle 5"/>
          <p:cNvSpPr>
            <a:spLocks noChangeArrowheads="1"/>
          </p:cNvSpPr>
          <p:nvPr/>
        </p:nvSpPr>
        <p:spPr bwMode="auto">
          <a:xfrm>
            <a:off x="7369969" y="4781550"/>
            <a:ext cx="51316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E1506D7F-F1F2-40B0-AC6C-6F9B07BE25AC}" type="slidenum">
              <a:rPr lang="zh-CN" altLang="zh-CN" sz="1275">
                <a:solidFill>
                  <a:srgbClr val="777777"/>
                </a:solidFill>
                <a:latin typeface="Tahoma" panose="020B0604030504040204" pitchFamily="34" charset="0"/>
              </a:rPr>
              <a:pPr algn="r"/>
              <a:t>80</a:t>
            </a:fld>
            <a:endParaRPr lang="zh-CN" altLang="zh-CN" sz="1275">
              <a:solidFill>
                <a:srgbClr val="777777"/>
              </a:solidFill>
              <a:latin typeface="Tahoma" panose="020B0604030504040204" pitchFamily="34" charset="0"/>
            </a:endParaRPr>
          </a:p>
        </p:txBody>
      </p:sp>
    </p:spTree>
    <p:extLst>
      <p:ext uri="{BB962C8B-B14F-4D97-AF65-F5344CB8AC3E}">
        <p14:creationId xmlns:p14="http://schemas.microsoft.com/office/powerpoint/2010/main" val="531714738"/>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670" y="1059624"/>
            <a:ext cx="7488624" cy="1754326"/>
          </a:xfrm>
          <a:prstGeom prst="rect">
            <a:avLst/>
          </a:prstGeom>
        </p:spPr>
        <p:txBody>
          <a:bodyPr wrap="square">
            <a:spAutoFit/>
          </a:bodyPr>
          <a:lstStyle/>
          <a:p>
            <a:pPr eaLnBrk="1" hangingPunct="1"/>
            <a:r>
              <a:rPr lang="zh-CN" altLang="en-US" dirty="0"/>
              <a:t>本讲课件内容及课件编排主要参考了曼昆</a:t>
            </a:r>
            <a:r>
              <a:rPr lang="en-US" altLang="zh-CN" dirty="0"/>
              <a:t>《</a:t>
            </a:r>
            <a:r>
              <a:rPr lang="zh-CN" altLang="en-US" dirty="0"/>
              <a:t>经济学原理</a:t>
            </a:r>
            <a:r>
              <a:rPr lang="en-US" altLang="zh-CN" dirty="0"/>
              <a:t>》</a:t>
            </a:r>
            <a:r>
              <a:rPr lang="zh-CN" altLang="en-US" dirty="0"/>
              <a:t>一书及该书的配套</a:t>
            </a:r>
            <a:r>
              <a:rPr lang="en-US" altLang="zh-CN" dirty="0" err="1"/>
              <a:t>ppt</a:t>
            </a:r>
            <a:endParaRPr lang="en-US" altLang="zh-CN" dirty="0"/>
          </a:p>
          <a:p>
            <a:pPr eaLnBrk="1" hangingPunct="1"/>
            <a:r>
              <a:rPr lang="zh-CN" altLang="en-US" dirty="0"/>
              <a:t>除了上述曼昆的书籍外，为了培养大家的经济学思维习惯，推荐两本轻松课外阅读书籍：</a:t>
            </a:r>
            <a:endParaRPr lang="en-US" altLang="zh-CN" dirty="0"/>
          </a:p>
          <a:p>
            <a:pPr eaLnBrk="1" hangingPunct="1"/>
            <a:r>
              <a:rPr lang="zh-CN" altLang="en-US" dirty="0"/>
              <a:t>兰小欢，一转念</a:t>
            </a:r>
            <a:r>
              <a:rPr lang="en-US" altLang="zh-CN" dirty="0"/>
              <a:t>——</a:t>
            </a:r>
            <a:r>
              <a:rPr lang="zh-CN" altLang="en-US" dirty="0"/>
              <a:t>用经济学思考，</a:t>
            </a:r>
            <a:r>
              <a:rPr lang="en-US" altLang="zh-CN" dirty="0"/>
              <a:t>2011</a:t>
            </a:r>
            <a:r>
              <a:rPr lang="zh-CN" altLang="en-US" dirty="0"/>
              <a:t>年上海三联书店出版</a:t>
            </a:r>
            <a:endParaRPr lang="en-US" altLang="zh-CN" dirty="0"/>
          </a:p>
          <a:p>
            <a:pPr eaLnBrk="1" hangingPunct="1"/>
            <a:r>
              <a:rPr lang="zh-CN" altLang="en-US" dirty="0"/>
              <a:t>郭凯，王二的经济学故事，</a:t>
            </a:r>
            <a:r>
              <a:rPr lang="en-US" altLang="zh-CN" dirty="0"/>
              <a:t>2012</a:t>
            </a:r>
            <a:r>
              <a:rPr lang="zh-CN" altLang="en-US" dirty="0"/>
              <a:t>年浙江大学出版社出版</a:t>
            </a:r>
            <a:endParaRPr lang="en-US" altLang="zh-CN" dirty="0"/>
          </a:p>
        </p:txBody>
      </p:sp>
    </p:spTree>
    <p:extLst>
      <p:ext uri="{BB962C8B-B14F-4D97-AF65-F5344CB8AC3E}">
        <p14:creationId xmlns:p14="http://schemas.microsoft.com/office/powerpoint/2010/main" val="176731736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sz="2800" dirty="0"/>
              <a:t>练习题</a:t>
            </a:r>
            <a:endParaRPr lang="en-US" altLang="zh-CN" sz="2800" dirty="0"/>
          </a:p>
        </p:txBody>
      </p:sp>
      <p:sp>
        <p:nvSpPr>
          <p:cNvPr id="196611" name="Rectangle 3"/>
          <p:cNvSpPr>
            <a:spLocks noGrp="1" noChangeArrowheads="1"/>
          </p:cNvSpPr>
          <p:nvPr>
            <p:ph idx="1"/>
          </p:nvPr>
        </p:nvSpPr>
        <p:spPr/>
        <p:txBody>
          <a:bodyPr/>
          <a:lstStyle/>
          <a:p>
            <a:pPr eaLnBrk="1" hangingPunct="1">
              <a:lnSpc>
                <a:spcPct val="85000"/>
              </a:lnSpc>
              <a:defRPr/>
            </a:pPr>
            <a:r>
              <a:rPr lang="en-US" altLang="zh-CN" sz="1800" b="1" dirty="0">
                <a:ea typeface="宋体" pitchFamily="2" charset="-122"/>
              </a:rPr>
              <a:t>1.</a:t>
            </a:r>
            <a:r>
              <a:rPr lang="zh-CN" altLang="en-US" sz="1800" b="1" dirty="0">
                <a:ea typeface="宋体" pitchFamily="2" charset="-122"/>
              </a:rPr>
              <a:t>不能归入生产要素的有（    ）  </a:t>
            </a:r>
            <a:endParaRPr lang="en-US" altLang="zh-CN" sz="1800" b="1" dirty="0">
              <a:ea typeface="宋体" pitchFamily="2" charset="-122"/>
            </a:endParaRPr>
          </a:p>
          <a:p>
            <a:pPr marL="400050" indent="-400050" eaLnBrk="1" hangingPunct="1">
              <a:lnSpc>
                <a:spcPct val="85000"/>
              </a:lnSpc>
              <a:buClr>
                <a:srgbClr val="333399"/>
              </a:buClr>
              <a:buFont typeface="Wingdings" panose="05000000000000000000" pitchFamily="2" charset="2"/>
              <a:buAutoNum type="alphaUcPeriod"/>
              <a:defRPr/>
            </a:pPr>
            <a:r>
              <a:rPr lang="zh-CN" altLang="en-US" sz="1800" b="1" dirty="0">
                <a:ea typeface="宋体" pitchFamily="2" charset="-122"/>
              </a:rPr>
              <a:t>张三、一个在农场做工的农民</a:t>
            </a:r>
          </a:p>
          <a:p>
            <a:pPr marL="400050" indent="-400050" eaLnBrk="1" hangingPunct="1">
              <a:lnSpc>
                <a:spcPct val="85000"/>
              </a:lnSpc>
              <a:buClr>
                <a:srgbClr val="333399"/>
              </a:buClr>
              <a:buFont typeface="Wingdings" panose="05000000000000000000" pitchFamily="2" charset="2"/>
              <a:buAutoNum type="alphaUcPeriod"/>
              <a:defRPr/>
            </a:pPr>
            <a:r>
              <a:rPr lang="zh-CN" altLang="en-US" sz="1800" b="1" dirty="0">
                <a:ea typeface="宋体" pitchFamily="2" charset="-122"/>
              </a:rPr>
              <a:t>张三使用的工具</a:t>
            </a:r>
          </a:p>
          <a:p>
            <a:pPr marL="400050" indent="-400050" eaLnBrk="1" hangingPunct="1">
              <a:lnSpc>
                <a:spcPct val="85000"/>
              </a:lnSpc>
              <a:buClr>
                <a:srgbClr val="333399"/>
              </a:buClr>
              <a:buFont typeface="Wingdings" panose="05000000000000000000" pitchFamily="2" charset="2"/>
              <a:buAutoNum type="alphaUcPeriod"/>
              <a:defRPr/>
            </a:pPr>
            <a:r>
              <a:rPr lang="zh-CN" altLang="en-US" sz="1800" b="1" dirty="0">
                <a:ea typeface="宋体" pitchFamily="2" charset="-122"/>
              </a:rPr>
              <a:t>张三放工具的储存间</a:t>
            </a:r>
          </a:p>
          <a:p>
            <a:pPr marL="400050" indent="-400050" eaLnBrk="1" hangingPunct="1">
              <a:lnSpc>
                <a:spcPct val="85000"/>
              </a:lnSpc>
              <a:buClr>
                <a:srgbClr val="333399"/>
              </a:buClr>
              <a:buFont typeface="Wingdings" panose="05000000000000000000" pitchFamily="2" charset="2"/>
              <a:buAutoNum type="alphaUcPeriod"/>
              <a:defRPr/>
            </a:pPr>
            <a:r>
              <a:rPr lang="zh-CN" altLang="en-US" sz="1800" b="1" dirty="0">
                <a:ea typeface="宋体" pitchFamily="2" charset="-122"/>
              </a:rPr>
              <a:t>张三的工资</a:t>
            </a:r>
          </a:p>
        </p:txBody>
      </p:sp>
      <p:sp>
        <p:nvSpPr>
          <p:cNvPr id="50180" name="灯片编号占位符 4"/>
          <p:cNvSpPr>
            <a:spLocks noGrp="1"/>
          </p:cNvSpPr>
          <p:nvPr>
            <p:ph type="sldNum" sz="quarter" idx="4294967295"/>
          </p:nvPr>
        </p:nvSpPr>
        <p:spPr bwMode="auto">
          <a:xfrm>
            <a:off x="8631238" y="4781550"/>
            <a:ext cx="512762" cy="2762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557213" indent="-214313" eaLnBrk="0" hangingPunct="0">
              <a:defRPr>
                <a:solidFill>
                  <a:schemeClr val="tx1"/>
                </a:solidFill>
                <a:latin typeface="Arial" panose="020B0604020202020204" pitchFamily="34" charset="0"/>
              </a:defRPr>
            </a:lvl2pPr>
            <a:lvl3pPr marL="857250" indent="-171450" eaLnBrk="0" hangingPunct="0">
              <a:defRPr>
                <a:solidFill>
                  <a:schemeClr val="tx1"/>
                </a:solidFill>
                <a:latin typeface="Arial" panose="020B0604020202020204" pitchFamily="34" charset="0"/>
              </a:defRPr>
            </a:lvl3pPr>
            <a:lvl4pPr marL="1200150" indent="-171450" eaLnBrk="0" hangingPunct="0">
              <a:defRPr>
                <a:solidFill>
                  <a:schemeClr val="tx1"/>
                </a:solidFill>
                <a:latin typeface="Arial" panose="020B0604020202020204" pitchFamily="34" charset="0"/>
              </a:defRPr>
            </a:lvl4pPr>
            <a:lvl5pPr marL="1543050" indent="-171450" eaLnBrk="0" hangingPunct="0">
              <a:defRPr>
                <a:solidFill>
                  <a:schemeClr val="tx1"/>
                </a:solidFill>
                <a:latin typeface="Arial" panose="020B0604020202020204" pitchFamily="34" charset="0"/>
              </a:defRPr>
            </a:lvl5pPr>
            <a:lvl6pPr marL="1885950" indent="-171450" algn="ctr" eaLnBrk="0" fontAlgn="base" hangingPunct="0">
              <a:spcBef>
                <a:spcPct val="0"/>
              </a:spcBef>
              <a:spcAft>
                <a:spcPct val="0"/>
              </a:spcAft>
              <a:defRPr>
                <a:solidFill>
                  <a:schemeClr val="tx1"/>
                </a:solidFill>
                <a:latin typeface="Arial" panose="020B0604020202020204" pitchFamily="34" charset="0"/>
              </a:defRPr>
            </a:lvl6pPr>
            <a:lvl7pPr marL="2228850" indent="-171450" algn="ctr" eaLnBrk="0" fontAlgn="base" hangingPunct="0">
              <a:spcBef>
                <a:spcPct val="0"/>
              </a:spcBef>
              <a:spcAft>
                <a:spcPct val="0"/>
              </a:spcAft>
              <a:defRPr>
                <a:solidFill>
                  <a:schemeClr val="tx1"/>
                </a:solidFill>
                <a:latin typeface="Arial" panose="020B0604020202020204" pitchFamily="34" charset="0"/>
              </a:defRPr>
            </a:lvl7pPr>
            <a:lvl8pPr marL="2571750" indent="-171450" algn="ctr" eaLnBrk="0" fontAlgn="base" hangingPunct="0">
              <a:spcBef>
                <a:spcPct val="0"/>
              </a:spcBef>
              <a:spcAft>
                <a:spcPct val="0"/>
              </a:spcAft>
              <a:defRPr>
                <a:solidFill>
                  <a:schemeClr val="tx1"/>
                </a:solidFill>
                <a:latin typeface="Arial" panose="020B0604020202020204" pitchFamily="34" charset="0"/>
              </a:defRPr>
            </a:lvl8pPr>
            <a:lvl9pPr marL="2914650" indent="-171450" algn="ctr" eaLnBrk="0" fontAlgn="base" hangingPunct="0">
              <a:spcBef>
                <a:spcPct val="0"/>
              </a:spcBef>
              <a:spcAft>
                <a:spcPct val="0"/>
              </a:spcAft>
              <a:defRPr>
                <a:solidFill>
                  <a:schemeClr val="tx1"/>
                </a:solidFill>
                <a:latin typeface="Arial" panose="020B0604020202020204" pitchFamily="34" charset="0"/>
              </a:defRPr>
            </a:lvl9pPr>
          </a:lstStyle>
          <a:p>
            <a:pPr algn="ctr" defTabSz="685800" eaLnBrk="1" hangingPunct="1"/>
            <a:fld id="{F01AD84F-A4E3-4F79-8018-1B413BDE776B}" type="slidenum">
              <a:rPr lang="zh-CN" altLang="en-US" sz="1350">
                <a:solidFill>
                  <a:srgbClr val="000000"/>
                </a:solidFill>
              </a:rPr>
              <a:pPr algn="ctr" defTabSz="685800" eaLnBrk="1" hangingPunct="1"/>
              <a:t>82</a:t>
            </a:fld>
            <a:endParaRPr lang="en-US" altLang="zh-CN" sz="1350">
              <a:solidFill>
                <a:srgbClr val="000000"/>
              </a:solidFill>
            </a:endParaRPr>
          </a:p>
        </p:txBody>
      </p:sp>
    </p:spTree>
    <p:extLst>
      <p:ext uri="{BB962C8B-B14F-4D97-AF65-F5344CB8AC3E}">
        <p14:creationId xmlns:p14="http://schemas.microsoft.com/office/powerpoint/2010/main" val="2284323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6611">
                                            <p:txEl>
                                              <p:pRg st="0" end="0"/>
                                            </p:txEl>
                                          </p:spTgt>
                                        </p:tgtEl>
                                        <p:attrNameLst>
                                          <p:attrName>style.visibility</p:attrName>
                                        </p:attrNameLst>
                                      </p:cBhvr>
                                      <p:to>
                                        <p:strVal val="visible"/>
                                      </p:to>
                                    </p:set>
                                    <p:animEffect transition="in" filter="wipe(left)">
                                      <p:cBhvr>
                                        <p:cTn id="7" dur="500"/>
                                        <p:tgtEl>
                                          <p:spTgt spid="196611">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6611">
                                            <p:txEl>
                                              <p:pRg st="1" end="1"/>
                                            </p:txEl>
                                          </p:spTgt>
                                        </p:tgtEl>
                                        <p:attrNameLst>
                                          <p:attrName>style.visibility</p:attrName>
                                        </p:attrNameLst>
                                      </p:cBhvr>
                                      <p:to>
                                        <p:strVal val="visible"/>
                                      </p:to>
                                    </p:set>
                                    <p:animEffect transition="in" filter="wipe(left)">
                                      <p:cBhvr>
                                        <p:cTn id="11" dur="500"/>
                                        <p:tgtEl>
                                          <p:spTgt spid="196611">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96611">
                                            <p:txEl>
                                              <p:pRg st="2" end="2"/>
                                            </p:txEl>
                                          </p:spTgt>
                                        </p:tgtEl>
                                        <p:attrNameLst>
                                          <p:attrName>style.visibility</p:attrName>
                                        </p:attrNameLst>
                                      </p:cBhvr>
                                      <p:to>
                                        <p:strVal val="visible"/>
                                      </p:to>
                                    </p:set>
                                    <p:animEffect transition="in" filter="wipe(left)">
                                      <p:cBhvr>
                                        <p:cTn id="15" dur="500"/>
                                        <p:tgtEl>
                                          <p:spTgt spid="196611">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96611">
                                            <p:txEl>
                                              <p:pRg st="3" end="3"/>
                                            </p:txEl>
                                          </p:spTgt>
                                        </p:tgtEl>
                                        <p:attrNameLst>
                                          <p:attrName>style.visibility</p:attrName>
                                        </p:attrNameLst>
                                      </p:cBhvr>
                                      <p:to>
                                        <p:strVal val="visible"/>
                                      </p:to>
                                    </p:set>
                                    <p:animEffect transition="in" filter="wipe(left)">
                                      <p:cBhvr>
                                        <p:cTn id="19" dur="500"/>
                                        <p:tgtEl>
                                          <p:spTgt spid="196611">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96611">
                                            <p:txEl>
                                              <p:pRg st="4" end="4"/>
                                            </p:txEl>
                                          </p:spTgt>
                                        </p:tgtEl>
                                        <p:attrNameLst>
                                          <p:attrName>style.visibility</p:attrName>
                                        </p:attrNameLst>
                                      </p:cBhvr>
                                      <p:to>
                                        <p:strVal val="visible"/>
                                      </p:to>
                                    </p:set>
                                    <p:animEffect transition="in" filter="wipe(left)">
                                      <p:cBhvr>
                                        <p:cTn id="23" dur="500"/>
                                        <p:tgtEl>
                                          <p:spTgt spid="1966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build="p" bldLvl="4"/>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pPr eaLnBrk="1" hangingPunct="1"/>
            <a:r>
              <a:rPr lang="zh-CN" altLang="en-US" sz="2800" dirty="0"/>
              <a:t>练习题</a:t>
            </a:r>
          </a:p>
        </p:txBody>
      </p:sp>
      <p:sp>
        <p:nvSpPr>
          <p:cNvPr id="197635" name="Rectangle 3"/>
          <p:cNvSpPr>
            <a:spLocks noGrp="1" noChangeArrowheads="1"/>
          </p:cNvSpPr>
          <p:nvPr>
            <p:ph idx="1"/>
          </p:nvPr>
        </p:nvSpPr>
        <p:spPr>
          <a:xfrm>
            <a:off x="473375" y="771600"/>
            <a:ext cx="8229600" cy="4286175"/>
          </a:xfrm>
        </p:spPr>
        <p:txBody>
          <a:bodyPr/>
          <a:lstStyle/>
          <a:p>
            <a:pPr marL="0" indent="0" eaLnBrk="1" hangingPunct="1">
              <a:lnSpc>
                <a:spcPct val="85000"/>
              </a:lnSpc>
              <a:spcBef>
                <a:spcPct val="25000"/>
              </a:spcBef>
              <a:buClr>
                <a:srgbClr val="333399"/>
              </a:buClr>
              <a:buNone/>
            </a:pPr>
            <a:endParaRPr lang="zh-CN" altLang="en-US" sz="1500" b="1" dirty="0">
              <a:ea typeface="宋体" panose="02010600030101010101" pitchFamily="2" charset="-122"/>
            </a:endParaRPr>
          </a:p>
          <a:p>
            <a:pPr eaLnBrk="1" hangingPunct="1">
              <a:lnSpc>
                <a:spcPct val="85000"/>
              </a:lnSpc>
              <a:spcBef>
                <a:spcPct val="25000"/>
              </a:spcBef>
            </a:pPr>
            <a:r>
              <a:rPr lang="en-US" altLang="zh-CN" sz="1500" b="1" dirty="0">
                <a:ea typeface="宋体" panose="02010600030101010101" pitchFamily="2" charset="-122"/>
              </a:rPr>
              <a:t>2.</a:t>
            </a:r>
            <a:r>
              <a:rPr lang="zh-CN" altLang="en-US" sz="1500" b="1" dirty="0">
                <a:ea typeface="宋体" panose="02010600030101010101" pitchFamily="2" charset="-122"/>
              </a:rPr>
              <a:t>研究厂商、某种产品和单个居民行为的经济学被称为（    ）</a:t>
            </a:r>
            <a:endParaRPr lang="en-US" altLang="zh-CN" sz="1500" b="1" dirty="0">
              <a:ea typeface="宋体" panose="02010600030101010101" pitchFamily="2" charset="-122"/>
            </a:endParaRPr>
          </a:p>
          <a:p>
            <a:pPr eaLnBrk="1" hangingPunct="1">
              <a:lnSpc>
                <a:spcPct val="85000"/>
              </a:lnSpc>
              <a:spcBef>
                <a:spcPct val="25000"/>
              </a:spcBef>
              <a:buClr>
                <a:srgbClr val="333399"/>
              </a:buClr>
              <a:buFont typeface="Wingdings" panose="05000000000000000000" pitchFamily="2" charset="2"/>
              <a:buAutoNum type="alphaUcPeriod"/>
            </a:pPr>
            <a:r>
              <a:rPr lang="zh-CN" altLang="en-US" sz="1500" b="1" dirty="0">
                <a:ea typeface="宋体" panose="02010600030101010101" pitchFamily="2" charset="-122"/>
              </a:rPr>
              <a:t>规范经济学</a:t>
            </a:r>
          </a:p>
          <a:p>
            <a:pPr eaLnBrk="1" hangingPunct="1">
              <a:lnSpc>
                <a:spcPct val="85000"/>
              </a:lnSpc>
              <a:spcBef>
                <a:spcPct val="25000"/>
              </a:spcBef>
              <a:buClr>
                <a:srgbClr val="333399"/>
              </a:buClr>
              <a:buFont typeface="Wingdings" panose="05000000000000000000" pitchFamily="2" charset="2"/>
              <a:buAutoNum type="alphaUcPeriod"/>
            </a:pPr>
            <a:r>
              <a:rPr lang="zh-CN" altLang="en-US" sz="1500" b="1" dirty="0">
                <a:ea typeface="宋体" panose="02010600030101010101" pitchFamily="2" charset="-122"/>
              </a:rPr>
              <a:t>实证经济学</a:t>
            </a:r>
          </a:p>
          <a:p>
            <a:pPr eaLnBrk="1" hangingPunct="1">
              <a:lnSpc>
                <a:spcPct val="85000"/>
              </a:lnSpc>
              <a:spcBef>
                <a:spcPct val="25000"/>
              </a:spcBef>
              <a:buClr>
                <a:srgbClr val="333399"/>
              </a:buClr>
              <a:buFont typeface="Wingdings" panose="05000000000000000000" pitchFamily="2" charset="2"/>
              <a:buAutoNum type="alphaUcPeriod"/>
            </a:pPr>
            <a:r>
              <a:rPr lang="zh-CN" altLang="en-US" sz="1500" b="1" dirty="0">
                <a:ea typeface="宋体" panose="02010600030101010101" pitchFamily="2" charset="-122"/>
              </a:rPr>
              <a:t>宏观经济学</a:t>
            </a:r>
          </a:p>
          <a:p>
            <a:pPr eaLnBrk="1" hangingPunct="1">
              <a:lnSpc>
                <a:spcPct val="85000"/>
              </a:lnSpc>
              <a:spcBef>
                <a:spcPct val="25000"/>
              </a:spcBef>
              <a:buClr>
                <a:srgbClr val="333399"/>
              </a:buClr>
              <a:buFont typeface="Wingdings" panose="05000000000000000000" pitchFamily="2" charset="2"/>
              <a:buAutoNum type="alphaUcPeriod"/>
            </a:pPr>
            <a:r>
              <a:rPr lang="zh-CN" altLang="en-US" sz="1500" b="1" dirty="0">
                <a:ea typeface="宋体" panose="02010600030101010101" pitchFamily="2" charset="-122"/>
              </a:rPr>
              <a:t>微观经济学</a:t>
            </a:r>
          </a:p>
          <a:p>
            <a:pPr eaLnBrk="1" hangingPunct="1">
              <a:lnSpc>
                <a:spcPct val="85000"/>
              </a:lnSpc>
              <a:spcBef>
                <a:spcPct val="25000"/>
              </a:spcBef>
              <a:buClr>
                <a:srgbClr val="333399"/>
              </a:buClr>
              <a:buFont typeface="Wingdings" panose="05000000000000000000" pitchFamily="2" charset="2"/>
              <a:buNone/>
            </a:pPr>
            <a:endParaRPr lang="zh-CN" altLang="en-US" sz="1500" b="1" dirty="0">
              <a:ea typeface="宋体" panose="02010600030101010101" pitchFamily="2" charset="-122"/>
            </a:endParaRPr>
          </a:p>
          <a:p>
            <a:pPr eaLnBrk="1" hangingPunct="1">
              <a:lnSpc>
                <a:spcPct val="95000"/>
              </a:lnSpc>
              <a:defRPr/>
            </a:pPr>
            <a:r>
              <a:rPr lang="en-US" altLang="zh-CN" sz="1500" b="1" dirty="0">
                <a:ea typeface="宋体" panose="02010600030101010101" pitchFamily="2" charset="-122"/>
              </a:rPr>
              <a:t>3.</a:t>
            </a:r>
            <a:r>
              <a:rPr lang="zh-CN" altLang="en-US" sz="1500" b="1" dirty="0"/>
              <a:t>可以通过分析数据和观察来解决的经济学问题是（    ）研究的内容。   </a:t>
            </a:r>
            <a:endParaRPr lang="en-US" altLang="zh-CN" sz="1500" b="1" dirty="0"/>
          </a:p>
          <a:p>
            <a:pPr>
              <a:lnSpc>
                <a:spcPct val="95000"/>
              </a:lnSpc>
              <a:buClr>
                <a:srgbClr val="333399"/>
              </a:buClr>
              <a:buFont typeface="Wingdings" panose="05000000000000000000" pitchFamily="2" charset="2"/>
              <a:buAutoNum type="alphaUcPeriod"/>
              <a:defRPr/>
            </a:pPr>
            <a:r>
              <a:rPr lang="zh-CN" altLang="en-US" sz="1500" b="1" dirty="0"/>
              <a:t>规范经济学</a:t>
            </a:r>
          </a:p>
          <a:p>
            <a:pPr>
              <a:lnSpc>
                <a:spcPct val="95000"/>
              </a:lnSpc>
              <a:buClr>
                <a:srgbClr val="333399"/>
              </a:buClr>
              <a:buFont typeface="Wingdings" panose="05000000000000000000" pitchFamily="2" charset="2"/>
              <a:buAutoNum type="alphaUcPeriod"/>
              <a:defRPr/>
            </a:pPr>
            <a:r>
              <a:rPr lang="zh-CN" altLang="en-US" sz="1500" b="1" dirty="0"/>
              <a:t>实证经济学</a:t>
            </a:r>
          </a:p>
          <a:p>
            <a:pPr>
              <a:lnSpc>
                <a:spcPct val="95000"/>
              </a:lnSpc>
              <a:buClr>
                <a:srgbClr val="333399"/>
              </a:buClr>
              <a:buFont typeface="Wingdings" panose="05000000000000000000" pitchFamily="2" charset="2"/>
              <a:buAutoNum type="alphaUcPeriod"/>
              <a:defRPr/>
            </a:pPr>
            <a:r>
              <a:rPr lang="zh-CN" altLang="en-US" sz="1500" b="1" dirty="0"/>
              <a:t>宏观经济学</a:t>
            </a:r>
          </a:p>
          <a:p>
            <a:pPr>
              <a:lnSpc>
                <a:spcPct val="95000"/>
              </a:lnSpc>
              <a:buClr>
                <a:srgbClr val="333399"/>
              </a:buClr>
              <a:buFont typeface="Wingdings" panose="05000000000000000000" pitchFamily="2" charset="2"/>
              <a:buAutoNum type="alphaUcPeriod"/>
              <a:defRPr/>
            </a:pPr>
            <a:r>
              <a:rPr lang="zh-CN" altLang="en-US" sz="1500" b="1" dirty="0"/>
              <a:t>微观经济学</a:t>
            </a:r>
          </a:p>
        </p:txBody>
      </p:sp>
      <p:sp>
        <p:nvSpPr>
          <p:cNvPr id="51204" name="灯片编号占位符 4"/>
          <p:cNvSpPr>
            <a:spLocks noGrp="1"/>
          </p:cNvSpPr>
          <p:nvPr>
            <p:ph type="sldNum" sz="quarter" idx="4294967295"/>
          </p:nvPr>
        </p:nvSpPr>
        <p:spPr bwMode="auto">
          <a:xfrm>
            <a:off x="8631238" y="4781550"/>
            <a:ext cx="512762" cy="2762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557213" indent="-214313" eaLnBrk="0" hangingPunct="0">
              <a:defRPr>
                <a:solidFill>
                  <a:schemeClr val="tx1"/>
                </a:solidFill>
                <a:latin typeface="Arial" panose="020B0604020202020204" pitchFamily="34" charset="0"/>
              </a:defRPr>
            </a:lvl2pPr>
            <a:lvl3pPr marL="857250" indent="-171450" eaLnBrk="0" hangingPunct="0">
              <a:defRPr>
                <a:solidFill>
                  <a:schemeClr val="tx1"/>
                </a:solidFill>
                <a:latin typeface="Arial" panose="020B0604020202020204" pitchFamily="34" charset="0"/>
              </a:defRPr>
            </a:lvl3pPr>
            <a:lvl4pPr marL="1200150" indent="-171450" eaLnBrk="0" hangingPunct="0">
              <a:defRPr>
                <a:solidFill>
                  <a:schemeClr val="tx1"/>
                </a:solidFill>
                <a:latin typeface="Arial" panose="020B0604020202020204" pitchFamily="34" charset="0"/>
              </a:defRPr>
            </a:lvl4pPr>
            <a:lvl5pPr marL="1543050" indent="-171450" eaLnBrk="0" hangingPunct="0">
              <a:defRPr>
                <a:solidFill>
                  <a:schemeClr val="tx1"/>
                </a:solidFill>
                <a:latin typeface="Arial" panose="020B0604020202020204" pitchFamily="34" charset="0"/>
              </a:defRPr>
            </a:lvl5pPr>
            <a:lvl6pPr marL="1885950" indent="-171450" algn="ctr" eaLnBrk="0" fontAlgn="base" hangingPunct="0">
              <a:spcBef>
                <a:spcPct val="0"/>
              </a:spcBef>
              <a:spcAft>
                <a:spcPct val="0"/>
              </a:spcAft>
              <a:defRPr>
                <a:solidFill>
                  <a:schemeClr val="tx1"/>
                </a:solidFill>
                <a:latin typeface="Arial" panose="020B0604020202020204" pitchFamily="34" charset="0"/>
              </a:defRPr>
            </a:lvl6pPr>
            <a:lvl7pPr marL="2228850" indent="-171450" algn="ctr" eaLnBrk="0" fontAlgn="base" hangingPunct="0">
              <a:spcBef>
                <a:spcPct val="0"/>
              </a:spcBef>
              <a:spcAft>
                <a:spcPct val="0"/>
              </a:spcAft>
              <a:defRPr>
                <a:solidFill>
                  <a:schemeClr val="tx1"/>
                </a:solidFill>
                <a:latin typeface="Arial" panose="020B0604020202020204" pitchFamily="34" charset="0"/>
              </a:defRPr>
            </a:lvl7pPr>
            <a:lvl8pPr marL="2571750" indent="-171450" algn="ctr" eaLnBrk="0" fontAlgn="base" hangingPunct="0">
              <a:spcBef>
                <a:spcPct val="0"/>
              </a:spcBef>
              <a:spcAft>
                <a:spcPct val="0"/>
              </a:spcAft>
              <a:defRPr>
                <a:solidFill>
                  <a:schemeClr val="tx1"/>
                </a:solidFill>
                <a:latin typeface="Arial" panose="020B0604020202020204" pitchFamily="34" charset="0"/>
              </a:defRPr>
            </a:lvl8pPr>
            <a:lvl9pPr marL="2914650" indent="-171450" algn="ctr" eaLnBrk="0" fontAlgn="base" hangingPunct="0">
              <a:spcBef>
                <a:spcPct val="0"/>
              </a:spcBef>
              <a:spcAft>
                <a:spcPct val="0"/>
              </a:spcAft>
              <a:defRPr>
                <a:solidFill>
                  <a:schemeClr val="tx1"/>
                </a:solidFill>
                <a:latin typeface="Arial" panose="020B0604020202020204" pitchFamily="34" charset="0"/>
              </a:defRPr>
            </a:lvl9pPr>
          </a:lstStyle>
          <a:p>
            <a:pPr algn="ctr" defTabSz="685800" eaLnBrk="1" hangingPunct="1"/>
            <a:fld id="{44253972-E2D0-414A-A203-918B675BB86A}" type="slidenum">
              <a:rPr lang="zh-CN" altLang="en-US" sz="1350">
                <a:solidFill>
                  <a:srgbClr val="000000"/>
                </a:solidFill>
              </a:rPr>
              <a:pPr algn="ctr" defTabSz="685800" eaLnBrk="1" hangingPunct="1"/>
              <a:t>83</a:t>
            </a:fld>
            <a:endParaRPr lang="en-US" altLang="zh-CN" sz="1350">
              <a:solidFill>
                <a:srgbClr val="000000"/>
              </a:solidFill>
            </a:endParaRPr>
          </a:p>
        </p:txBody>
      </p:sp>
    </p:spTree>
    <p:extLst>
      <p:ext uri="{BB962C8B-B14F-4D97-AF65-F5344CB8AC3E}">
        <p14:creationId xmlns:p14="http://schemas.microsoft.com/office/powerpoint/2010/main" val="1632592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7635">
                                            <p:txEl>
                                              <p:pRg st="1" end="1"/>
                                            </p:txEl>
                                          </p:spTgt>
                                        </p:tgtEl>
                                        <p:attrNameLst>
                                          <p:attrName>style.visibility</p:attrName>
                                        </p:attrNameLst>
                                      </p:cBhvr>
                                      <p:to>
                                        <p:strVal val="visible"/>
                                      </p:to>
                                    </p:set>
                                    <p:animEffect transition="in" filter="wipe(left)">
                                      <p:cBhvr>
                                        <p:cTn id="7" dur="500"/>
                                        <p:tgtEl>
                                          <p:spTgt spid="197635">
                                            <p:txEl>
                                              <p:pRg st="1" end="1"/>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7635">
                                            <p:txEl>
                                              <p:pRg st="2" end="2"/>
                                            </p:txEl>
                                          </p:spTgt>
                                        </p:tgtEl>
                                        <p:attrNameLst>
                                          <p:attrName>style.visibility</p:attrName>
                                        </p:attrNameLst>
                                      </p:cBhvr>
                                      <p:to>
                                        <p:strVal val="visible"/>
                                      </p:to>
                                    </p:set>
                                    <p:animEffect transition="in" filter="wipe(left)">
                                      <p:cBhvr>
                                        <p:cTn id="11" dur="500"/>
                                        <p:tgtEl>
                                          <p:spTgt spid="197635">
                                            <p:txEl>
                                              <p:pRg st="2" end="2"/>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97635">
                                            <p:txEl>
                                              <p:pRg st="3" end="3"/>
                                            </p:txEl>
                                          </p:spTgt>
                                        </p:tgtEl>
                                        <p:attrNameLst>
                                          <p:attrName>style.visibility</p:attrName>
                                        </p:attrNameLst>
                                      </p:cBhvr>
                                      <p:to>
                                        <p:strVal val="visible"/>
                                      </p:to>
                                    </p:set>
                                    <p:animEffect transition="in" filter="wipe(left)">
                                      <p:cBhvr>
                                        <p:cTn id="15" dur="500"/>
                                        <p:tgtEl>
                                          <p:spTgt spid="197635">
                                            <p:txEl>
                                              <p:pRg st="3" end="3"/>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97635">
                                            <p:txEl>
                                              <p:pRg st="4" end="4"/>
                                            </p:txEl>
                                          </p:spTgt>
                                        </p:tgtEl>
                                        <p:attrNameLst>
                                          <p:attrName>style.visibility</p:attrName>
                                        </p:attrNameLst>
                                      </p:cBhvr>
                                      <p:to>
                                        <p:strVal val="visible"/>
                                      </p:to>
                                    </p:set>
                                    <p:animEffect transition="in" filter="wipe(left)">
                                      <p:cBhvr>
                                        <p:cTn id="19" dur="500"/>
                                        <p:tgtEl>
                                          <p:spTgt spid="197635">
                                            <p:txEl>
                                              <p:pRg st="4" end="4"/>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97635">
                                            <p:txEl>
                                              <p:pRg st="5" end="5"/>
                                            </p:txEl>
                                          </p:spTgt>
                                        </p:tgtEl>
                                        <p:attrNameLst>
                                          <p:attrName>style.visibility</p:attrName>
                                        </p:attrNameLst>
                                      </p:cBhvr>
                                      <p:to>
                                        <p:strVal val="visible"/>
                                      </p:to>
                                    </p:set>
                                    <p:animEffect transition="in" filter="wipe(left)">
                                      <p:cBhvr>
                                        <p:cTn id="23" dur="500"/>
                                        <p:tgtEl>
                                          <p:spTgt spid="197635">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97635">
                                            <p:txEl>
                                              <p:pRg st="7" end="7"/>
                                            </p:txEl>
                                          </p:spTgt>
                                        </p:tgtEl>
                                        <p:attrNameLst>
                                          <p:attrName>style.visibility</p:attrName>
                                        </p:attrNameLst>
                                      </p:cBhvr>
                                      <p:to>
                                        <p:strVal val="visible"/>
                                      </p:to>
                                    </p:set>
                                    <p:animEffect transition="in" filter="wipe(left)">
                                      <p:cBhvr>
                                        <p:cTn id="28" dur="500"/>
                                        <p:tgtEl>
                                          <p:spTgt spid="197635">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97635">
                                            <p:txEl>
                                              <p:pRg st="8" end="8"/>
                                            </p:txEl>
                                          </p:spTgt>
                                        </p:tgtEl>
                                        <p:attrNameLst>
                                          <p:attrName>style.visibility</p:attrName>
                                        </p:attrNameLst>
                                      </p:cBhvr>
                                      <p:to>
                                        <p:strVal val="visible"/>
                                      </p:to>
                                    </p:set>
                                    <p:animEffect transition="in" filter="wipe(left)">
                                      <p:cBhvr>
                                        <p:cTn id="33" dur="500"/>
                                        <p:tgtEl>
                                          <p:spTgt spid="197635">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97635">
                                            <p:txEl>
                                              <p:pRg st="9" end="9"/>
                                            </p:txEl>
                                          </p:spTgt>
                                        </p:tgtEl>
                                        <p:attrNameLst>
                                          <p:attrName>style.visibility</p:attrName>
                                        </p:attrNameLst>
                                      </p:cBhvr>
                                      <p:to>
                                        <p:strVal val="visible"/>
                                      </p:to>
                                    </p:set>
                                    <p:animEffect transition="in" filter="wipe(left)">
                                      <p:cBhvr>
                                        <p:cTn id="38" dur="500"/>
                                        <p:tgtEl>
                                          <p:spTgt spid="197635">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97635">
                                            <p:txEl>
                                              <p:pRg st="10" end="10"/>
                                            </p:txEl>
                                          </p:spTgt>
                                        </p:tgtEl>
                                        <p:attrNameLst>
                                          <p:attrName>style.visibility</p:attrName>
                                        </p:attrNameLst>
                                      </p:cBhvr>
                                      <p:to>
                                        <p:strVal val="visible"/>
                                      </p:to>
                                    </p:set>
                                    <p:animEffect transition="in" filter="wipe(left)">
                                      <p:cBhvr>
                                        <p:cTn id="43" dur="500"/>
                                        <p:tgtEl>
                                          <p:spTgt spid="197635">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97635">
                                            <p:txEl>
                                              <p:pRg st="11" end="11"/>
                                            </p:txEl>
                                          </p:spTgt>
                                        </p:tgtEl>
                                        <p:attrNameLst>
                                          <p:attrName>style.visibility</p:attrName>
                                        </p:attrNameLst>
                                      </p:cBhvr>
                                      <p:to>
                                        <p:strVal val="visible"/>
                                      </p:to>
                                    </p:set>
                                    <p:animEffect transition="in" filter="wipe(left)">
                                      <p:cBhvr>
                                        <p:cTn id="48" dur="500"/>
                                        <p:tgtEl>
                                          <p:spTgt spid="19763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bldLvl="4"/>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pPr eaLnBrk="1" hangingPunct="1"/>
            <a:r>
              <a:rPr lang="zh-CN" altLang="en-US" sz="2800" dirty="0"/>
              <a:t>练习题</a:t>
            </a:r>
          </a:p>
        </p:txBody>
      </p:sp>
      <p:sp>
        <p:nvSpPr>
          <p:cNvPr id="199683" name="Rectangle 3"/>
          <p:cNvSpPr>
            <a:spLocks noGrp="1" noChangeArrowheads="1"/>
          </p:cNvSpPr>
          <p:nvPr>
            <p:ph idx="1"/>
          </p:nvPr>
        </p:nvSpPr>
        <p:spPr/>
        <p:txBody>
          <a:bodyPr/>
          <a:lstStyle/>
          <a:p>
            <a:pPr eaLnBrk="1" hangingPunct="1">
              <a:lnSpc>
                <a:spcPct val="85000"/>
              </a:lnSpc>
            </a:pPr>
            <a:r>
              <a:rPr lang="en-US" altLang="zh-CN" sz="1500" b="1" dirty="0">
                <a:ea typeface="宋体" panose="02010600030101010101" pitchFamily="2" charset="-122"/>
              </a:rPr>
              <a:t>4.</a:t>
            </a:r>
            <a:r>
              <a:rPr lang="zh-CN" altLang="en-US" sz="1500" b="1" dirty="0">
                <a:ea typeface="宋体" panose="02010600030101010101" pitchFamily="2" charset="-122"/>
              </a:rPr>
              <a:t>当用生产可能性曲线来表现经济增长时，应该（    ）  </a:t>
            </a:r>
            <a:endParaRPr lang="en-US" altLang="zh-CN" sz="1500" b="1" dirty="0">
              <a:ea typeface="宋体" panose="02010600030101010101" pitchFamily="2" charset="-122"/>
            </a:endParaRPr>
          </a:p>
          <a:p>
            <a:pPr eaLnBrk="1" hangingPunct="1">
              <a:lnSpc>
                <a:spcPct val="85000"/>
              </a:lnSpc>
              <a:buClr>
                <a:srgbClr val="333399"/>
              </a:buClr>
              <a:buFont typeface="Wingdings" panose="05000000000000000000" pitchFamily="2" charset="2"/>
              <a:buAutoNum type="alphaUcPeriod"/>
            </a:pPr>
            <a:r>
              <a:rPr lang="zh-CN" altLang="en-US" sz="1500" b="1" dirty="0">
                <a:ea typeface="宋体" panose="02010600030101010101" pitchFamily="2" charset="-122"/>
              </a:rPr>
              <a:t>向内移动生产可能性曲线</a:t>
            </a:r>
          </a:p>
          <a:p>
            <a:pPr eaLnBrk="1" hangingPunct="1">
              <a:lnSpc>
                <a:spcPct val="85000"/>
              </a:lnSpc>
              <a:buClr>
                <a:srgbClr val="333399"/>
              </a:buClr>
              <a:buFont typeface="Wingdings" panose="05000000000000000000" pitchFamily="2" charset="2"/>
              <a:buAutoNum type="alphaUcPeriod"/>
            </a:pPr>
            <a:r>
              <a:rPr lang="zh-CN" altLang="en-US" sz="1500" b="1" dirty="0">
                <a:ea typeface="宋体" panose="02010600030101010101" pitchFamily="2" charset="-122"/>
              </a:rPr>
              <a:t>向外移动生产可能性曲线</a:t>
            </a:r>
          </a:p>
          <a:p>
            <a:pPr eaLnBrk="1" hangingPunct="1">
              <a:lnSpc>
                <a:spcPct val="85000"/>
              </a:lnSpc>
              <a:buClr>
                <a:srgbClr val="333399"/>
              </a:buClr>
              <a:buFont typeface="Wingdings" panose="05000000000000000000" pitchFamily="2" charset="2"/>
              <a:buAutoNum type="alphaUcPeriod"/>
            </a:pPr>
            <a:r>
              <a:rPr lang="zh-CN" altLang="en-US" sz="1500" b="1" dirty="0">
                <a:ea typeface="宋体" panose="02010600030101010101" pitchFamily="2" charset="-122"/>
              </a:rPr>
              <a:t>保持生产可能性曲线不变，以原点为中心画圆</a:t>
            </a:r>
          </a:p>
          <a:p>
            <a:pPr eaLnBrk="1" hangingPunct="1">
              <a:lnSpc>
                <a:spcPct val="85000"/>
              </a:lnSpc>
              <a:buClr>
                <a:srgbClr val="333399"/>
              </a:buClr>
              <a:buFont typeface="Wingdings" panose="05000000000000000000" pitchFamily="2" charset="2"/>
              <a:buAutoNum type="alphaUcPeriod"/>
            </a:pPr>
            <a:r>
              <a:rPr lang="zh-CN" altLang="en-US" sz="1500" b="1" dirty="0">
                <a:ea typeface="宋体" panose="02010600030101010101" pitchFamily="2" charset="-122"/>
              </a:rPr>
              <a:t>从原点出发画一条与生产可能性曲线的连线</a:t>
            </a:r>
          </a:p>
          <a:p>
            <a:pPr eaLnBrk="1" hangingPunct="1">
              <a:lnSpc>
                <a:spcPct val="85000"/>
              </a:lnSpc>
              <a:buClr>
                <a:srgbClr val="333399"/>
              </a:buClr>
              <a:buFont typeface="Wingdings" panose="05000000000000000000" pitchFamily="2" charset="2"/>
              <a:buAutoNum type="alphaUcPeriod"/>
            </a:pPr>
            <a:endParaRPr lang="zh-CN" altLang="en-US" sz="600" b="1" dirty="0">
              <a:ea typeface="宋体" panose="02010600030101010101" pitchFamily="2" charset="-122"/>
            </a:endParaRPr>
          </a:p>
          <a:p>
            <a:pPr eaLnBrk="1" hangingPunct="1">
              <a:lnSpc>
                <a:spcPct val="85000"/>
              </a:lnSpc>
            </a:pPr>
            <a:r>
              <a:rPr lang="en-US" altLang="zh-CN" sz="1500" b="1" dirty="0">
                <a:ea typeface="宋体" panose="02010600030101010101" pitchFamily="2" charset="-122"/>
              </a:rPr>
              <a:t>5.</a:t>
            </a:r>
            <a:r>
              <a:rPr lang="zh-CN" altLang="en-US" sz="1500" b="1" dirty="0">
                <a:ea typeface="宋体" panose="02010600030101010101" pitchFamily="2" charset="-122"/>
              </a:rPr>
              <a:t>生产可能性曲线的向外位移表明的是（    ）</a:t>
            </a:r>
          </a:p>
          <a:p>
            <a:pPr eaLnBrk="1" hangingPunct="1">
              <a:lnSpc>
                <a:spcPct val="85000"/>
              </a:lnSpc>
              <a:buClr>
                <a:srgbClr val="333399"/>
              </a:buClr>
              <a:buFont typeface="Wingdings" panose="05000000000000000000" pitchFamily="2" charset="2"/>
              <a:buAutoNum type="alphaUcPeriod"/>
            </a:pPr>
            <a:r>
              <a:rPr lang="zh-CN" altLang="en-US" sz="1500" b="1" dirty="0">
                <a:ea typeface="宋体" panose="02010600030101010101" pitchFamily="2" charset="-122"/>
              </a:rPr>
              <a:t>收入平等</a:t>
            </a:r>
          </a:p>
          <a:p>
            <a:pPr eaLnBrk="1" hangingPunct="1">
              <a:lnSpc>
                <a:spcPct val="85000"/>
              </a:lnSpc>
              <a:buClr>
                <a:srgbClr val="333399"/>
              </a:buClr>
              <a:buFont typeface="Wingdings" panose="05000000000000000000" pitchFamily="2" charset="2"/>
              <a:buAutoNum type="alphaUcPeriod"/>
            </a:pPr>
            <a:r>
              <a:rPr lang="zh-CN" altLang="en-US" sz="1500" b="1" dirty="0">
                <a:ea typeface="宋体" panose="02010600030101010101" pitchFamily="2" charset="-122"/>
              </a:rPr>
              <a:t>发生非效率现象</a:t>
            </a:r>
          </a:p>
          <a:p>
            <a:pPr eaLnBrk="1" hangingPunct="1">
              <a:lnSpc>
                <a:spcPct val="85000"/>
              </a:lnSpc>
              <a:buClr>
                <a:srgbClr val="333399"/>
              </a:buClr>
              <a:buFont typeface="Wingdings" panose="05000000000000000000" pitchFamily="2" charset="2"/>
              <a:buAutoNum type="alphaUcPeriod"/>
            </a:pPr>
            <a:r>
              <a:rPr lang="zh-CN" altLang="en-US" sz="1500" b="1" dirty="0">
                <a:ea typeface="宋体" panose="02010600030101010101" pitchFamily="2" charset="-122"/>
              </a:rPr>
              <a:t>资源数量减少了</a:t>
            </a:r>
          </a:p>
          <a:p>
            <a:pPr eaLnBrk="1" hangingPunct="1">
              <a:lnSpc>
                <a:spcPct val="85000"/>
              </a:lnSpc>
              <a:buClr>
                <a:srgbClr val="333399"/>
              </a:buClr>
              <a:buFont typeface="Wingdings" panose="05000000000000000000" pitchFamily="2" charset="2"/>
              <a:buAutoNum type="alphaUcPeriod"/>
            </a:pPr>
            <a:r>
              <a:rPr lang="zh-CN" altLang="en-US" sz="1500" b="1" dirty="0">
                <a:ea typeface="宋体" panose="02010600030101010101" pitchFamily="2" charset="-122"/>
              </a:rPr>
              <a:t>经济增长</a:t>
            </a:r>
          </a:p>
          <a:p>
            <a:pPr eaLnBrk="1" hangingPunct="1">
              <a:lnSpc>
                <a:spcPct val="85000"/>
              </a:lnSpc>
              <a:buClr>
                <a:srgbClr val="333399"/>
              </a:buClr>
              <a:buFont typeface="Wingdings" panose="05000000000000000000" pitchFamily="2" charset="2"/>
              <a:buNone/>
            </a:pPr>
            <a:endParaRPr lang="zh-CN" altLang="en-US" sz="600" b="1" dirty="0">
              <a:ea typeface="宋体" panose="02010600030101010101" pitchFamily="2" charset="-122"/>
            </a:endParaRPr>
          </a:p>
          <a:p>
            <a:pPr eaLnBrk="1" hangingPunct="1">
              <a:lnSpc>
                <a:spcPct val="85000"/>
              </a:lnSpc>
            </a:pPr>
            <a:r>
              <a:rPr lang="en-US" altLang="zh-CN" sz="1500" b="1" dirty="0">
                <a:ea typeface="宋体" panose="02010600030101010101" pitchFamily="2" charset="-122"/>
              </a:rPr>
              <a:t>6.</a:t>
            </a:r>
            <a:r>
              <a:rPr lang="zh-CN" altLang="en-US" sz="1500" b="1" dirty="0">
                <a:ea typeface="宋体" panose="02010600030101010101" pitchFamily="2" charset="-122"/>
              </a:rPr>
              <a:t>经济学家使用假设是为了（    ）</a:t>
            </a:r>
          </a:p>
          <a:p>
            <a:pPr eaLnBrk="1" hangingPunct="1">
              <a:lnSpc>
                <a:spcPct val="85000"/>
              </a:lnSpc>
              <a:buClr>
                <a:srgbClr val="333399"/>
              </a:buClr>
              <a:buFont typeface="Wingdings" panose="05000000000000000000" pitchFamily="2" charset="2"/>
              <a:buAutoNum type="alphaUcPeriod"/>
            </a:pPr>
            <a:r>
              <a:rPr lang="zh-CN" altLang="en-US" sz="1500" b="1" dirty="0">
                <a:ea typeface="宋体" panose="02010600030101010101" pitchFamily="2" charset="-122"/>
              </a:rPr>
              <a:t>使现实世界更容易理解</a:t>
            </a:r>
          </a:p>
          <a:p>
            <a:pPr eaLnBrk="1" hangingPunct="1">
              <a:lnSpc>
                <a:spcPct val="85000"/>
              </a:lnSpc>
              <a:buClr>
                <a:srgbClr val="333399"/>
              </a:buClr>
              <a:buFont typeface="Wingdings" panose="05000000000000000000" pitchFamily="2" charset="2"/>
              <a:buAutoNum type="alphaUcPeriod"/>
            </a:pPr>
            <a:r>
              <a:rPr lang="zh-CN" altLang="en-US" sz="1500" b="1" dirty="0">
                <a:ea typeface="宋体" panose="02010600030101010101" pitchFamily="2" charset="-122"/>
              </a:rPr>
              <a:t>使他们构建的模型更准确地反映现实世界</a:t>
            </a:r>
          </a:p>
          <a:p>
            <a:pPr eaLnBrk="1" hangingPunct="1">
              <a:lnSpc>
                <a:spcPct val="85000"/>
              </a:lnSpc>
              <a:buClr>
                <a:srgbClr val="333399"/>
              </a:buClr>
              <a:buFont typeface="Wingdings" panose="05000000000000000000" pitchFamily="2" charset="2"/>
              <a:buAutoNum type="alphaUcPeriod"/>
            </a:pPr>
            <a:r>
              <a:rPr lang="zh-CN" altLang="en-US" sz="1500" b="1" dirty="0">
                <a:ea typeface="宋体" panose="02010600030101010101" pitchFamily="2" charset="-122"/>
              </a:rPr>
              <a:t>使模型更复杂</a:t>
            </a:r>
          </a:p>
          <a:p>
            <a:pPr eaLnBrk="1" hangingPunct="1">
              <a:lnSpc>
                <a:spcPct val="85000"/>
              </a:lnSpc>
              <a:buClr>
                <a:srgbClr val="333399"/>
              </a:buClr>
              <a:buFont typeface="Wingdings" panose="05000000000000000000" pitchFamily="2" charset="2"/>
              <a:buAutoNum type="alphaUcPeriod"/>
            </a:pPr>
            <a:r>
              <a:rPr lang="zh-CN" altLang="en-US" sz="1500" b="1" dirty="0">
                <a:ea typeface="宋体" panose="02010600030101010101" pitchFamily="2" charset="-122"/>
              </a:rPr>
              <a:t>使对现实世界如何运行的理解更为复杂</a:t>
            </a:r>
          </a:p>
        </p:txBody>
      </p:sp>
      <p:sp>
        <p:nvSpPr>
          <p:cNvPr id="53252" name="灯片编号占位符 4"/>
          <p:cNvSpPr>
            <a:spLocks noGrp="1"/>
          </p:cNvSpPr>
          <p:nvPr>
            <p:ph type="sldNum" sz="quarter" idx="4294967295"/>
          </p:nvPr>
        </p:nvSpPr>
        <p:spPr bwMode="auto">
          <a:xfrm>
            <a:off x="8631238" y="4781550"/>
            <a:ext cx="512762" cy="2762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557213" indent="-214313" eaLnBrk="0" hangingPunct="0">
              <a:defRPr>
                <a:solidFill>
                  <a:schemeClr val="tx1"/>
                </a:solidFill>
                <a:latin typeface="Arial" panose="020B0604020202020204" pitchFamily="34" charset="0"/>
              </a:defRPr>
            </a:lvl2pPr>
            <a:lvl3pPr marL="857250" indent="-171450" eaLnBrk="0" hangingPunct="0">
              <a:defRPr>
                <a:solidFill>
                  <a:schemeClr val="tx1"/>
                </a:solidFill>
                <a:latin typeface="Arial" panose="020B0604020202020204" pitchFamily="34" charset="0"/>
              </a:defRPr>
            </a:lvl3pPr>
            <a:lvl4pPr marL="1200150" indent="-171450" eaLnBrk="0" hangingPunct="0">
              <a:defRPr>
                <a:solidFill>
                  <a:schemeClr val="tx1"/>
                </a:solidFill>
                <a:latin typeface="Arial" panose="020B0604020202020204" pitchFamily="34" charset="0"/>
              </a:defRPr>
            </a:lvl4pPr>
            <a:lvl5pPr marL="1543050" indent="-171450" eaLnBrk="0" hangingPunct="0">
              <a:defRPr>
                <a:solidFill>
                  <a:schemeClr val="tx1"/>
                </a:solidFill>
                <a:latin typeface="Arial" panose="020B0604020202020204" pitchFamily="34" charset="0"/>
              </a:defRPr>
            </a:lvl5pPr>
            <a:lvl6pPr marL="1885950" indent="-171450" algn="ctr" eaLnBrk="0" fontAlgn="base" hangingPunct="0">
              <a:spcBef>
                <a:spcPct val="0"/>
              </a:spcBef>
              <a:spcAft>
                <a:spcPct val="0"/>
              </a:spcAft>
              <a:defRPr>
                <a:solidFill>
                  <a:schemeClr val="tx1"/>
                </a:solidFill>
                <a:latin typeface="Arial" panose="020B0604020202020204" pitchFamily="34" charset="0"/>
              </a:defRPr>
            </a:lvl6pPr>
            <a:lvl7pPr marL="2228850" indent="-171450" algn="ctr" eaLnBrk="0" fontAlgn="base" hangingPunct="0">
              <a:spcBef>
                <a:spcPct val="0"/>
              </a:spcBef>
              <a:spcAft>
                <a:spcPct val="0"/>
              </a:spcAft>
              <a:defRPr>
                <a:solidFill>
                  <a:schemeClr val="tx1"/>
                </a:solidFill>
                <a:latin typeface="Arial" panose="020B0604020202020204" pitchFamily="34" charset="0"/>
              </a:defRPr>
            </a:lvl7pPr>
            <a:lvl8pPr marL="2571750" indent="-171450" algn="ctr" eaLnBrk="0" fontAlgn="base" hangingPunct="0">
              <a:spcBef>
                <a:spcPct val="0"/>
              </a:spcBef>
              <a:spcAft>
                <a:spcPct val="0"/>
              </a:spcAft>
              <a:defRPr>
                <a:solidFill>
                  <a:schemeClr val="tx1"/>
                </a:solidFill>
                <a:latin typeface="Arial" panose="020B0604020202020204" pitchFamily="34" charset="0"/>
              </a:defRPr>
            </a:lvl8pPr>
            <a:lvl9pPr marL="2914650" indent="-171450" algn="ctr" eaLnBrk="0" fontAlgn="base" hangingPunct="0">
              <a:spcBef>
                <a:spcPct val="0"/>
              </a:spcBef>
              <a:spcAft>
                <a:spcPct val="0"/>
              </a:spcAft>
              <a:defRPr>
                <a:solidFill>
                  <a:schemeClr val="tx1"/>
                </a:solidFill>
                <a:latin typeface="Arial" panose="020B0604020202020204" pitchFamily="34" charset="0"/>
              </a:defRPr>
            </a:lvl9pPr>
          </a:lstStyle>
          <a:p>
            <a:pPr algn="ctr" defTabSz="685800" eaLnBrk="1" hangingPunct="1"/>
            <a:fld id="{FF96B7FE-12E1-4D6D-9759-3164F1E2BEC0}" type="slidenum">
              <a:rPr lang="zh-CN" altLang="en-US" sz="1350">
                <a:solidFill>
                  <a:srgbClr val="000000"/>
                </a:solidFill>
              </a:rPr>
              <a:pPr algn="ctr" defTabSz="685800" eaLnBrk="1" hangingPunct="1"/>
              <a:t>84</a:t>
            </a:fld>
            <a:endParaRPr lang="en-US" altLang="zh-CN" sz="1350">
              <a:solidFill>
                <a:srgbClr val="000000"/>
              </a:solidFill>
            </a:endParaRPr>
          </a:p>
        </p:txBody>
      </p:sp>
    </p:spTree>
    <p:extLst>
      <p:ext uri="{BB962C8B-B14F-4D97-AF65-F5344CB8AC3E}">
        <p14:creationId xmlns:p14="http://schemas.microsoft.com/office/powerpoint/2010/main" val="29588945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9683">
                                            <p:txEl>
                                              <p:pRg st="0" end="0"/>
                                            </p:txEl>
                                          </p:spTgt>
                                        </p:tgtEl>
                                        <p:attrNameLst>
                                          <p:attrName>style.visibility</p:attrName>
                                        </p:attrNameLst>
                                      </p:cBhvr>
                                      <p:to>
                                        <p:strVal val="visible"/>
                                      </p:to>
                                    </p:set>
                                    <p:animEffect transition="in" filter="wipe(left)">
                                      <p:cBhvr>
                                        <p:cTn id="7" dur="500"/>
                                        <p:tgtEl>
                                          <p:spTgt spid="199683">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9683">
                                            <p:txEl>
                                              <p:pRg st="1" end="1"/>
                                            </p:txEl>
                                          </p:spTgt>
                                        </p:tgtEl>
                                        <p:attrNameLst>
                                          <p:attrName>style.visibility</p:attrName>
                                        </p:attrNameLst>
                                      </p:cBhvr>
                                      <p:to>
                                        <p:strVal val="visible"/>
                                      </p:to>
                                    </p:set>
                                    <p:animEffect transition="in" filter="wipe(left)">
                                      <p:cBhvr>
                                        <p:cTn id="11" dur="500"/>
                                        <p:tgtEl>
                                          <p:spTgt spid="199683">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99683">
                                            <p:txEl>
                                              <p:pRg st="2" end="2"/>
                                            </p:txEl>
                                          </p:spTgt>
                                        </p:tgtEl>
                                        <p:attrNameLst>
                                          <p:attrName>style.visibility</p:attrName>
                                        </p:attrNameLst>
                                      </p:cBhvr>
                                      <p:to>
                                        <p:strVal val="visible"/>
                                      </p:to>
                                    </p:set>
                                    <p:animEffect transition="in" filter="wipe(left)">
                                      <p:cBhvr>
                                        <p:cTn id="15" dur="500"/>
                                        <p:tgtEl>
                                          <p:spTgt spid="199683">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99683">
                                            <p:txEl>
                                              <p:pRg st="3" end="3"/>
                                            </p:txEl>
                                          </p:spTgt>
                                        </p:tgtEl>
                                        <p:attrNameLst>
                                          <p:attrName>style.visibility</p:attrName>
                                        </p:attrNameLst>
                                      </p:cBhvr>
                                      <p:to>
                                        <p:strVal val="visible"/>
                                      </p:to>
                                    </p:set>
                                    <p:animEffect transition="in" filter="wipe(left)">
                                      <p:cBhvr>
                                        <p:cTn id="19" dur="500"/>
                                        <p:tgtEl>
                                          <p:spTgt spid="199683">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99683">
                                            <p:txEl>
                                              <p:pRg st="4" end="4"/>
                                            </p:txEl>
                                          </p:spTgt>
                                        </p:tgtEl>
                                        <p:attrNameLst>
                                          <p:attrName>style.visibility</p:attrName>
                                        </p:attrNameLst>
                                      </p:cBhvr>
                                      <p:to>
                                        <p:strVal val="visible"/>
                                      </p:to>
                                    </p:set>
                                    <p:animEffect transition="in" filter="wipe(left)">
                                      <p:cBhvr>
                                        <p:cTn id="23" dur="500"/>
                                        <p:tgtEl>
                                          <p:spTgt spid="199683">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99683">
                                            <p:txEl>
                                              <p:pRg st="6" end="6"/>
                                            </p:txEl>
                                          </p:spTgt>
                                        </p:tgtEl>
                                        <p:attrNameLst>
                                          <p:attrName>style.visibility</p:attrName>
                                        </p:attrNameLst>
                                      </p:cBhvr>
                                      <p:to>
                                        <p:strVal val="visible"/>
                                      </p:to>
                                    </p:set>
                                    <p:animEffect transition="in" filter="wipe(left)">
                                      <p:cBhvr>
                                        <p:cTn id="28" dur="500"/>
                                        <p:tgtEl>
                                          <p:spTgt spid="199683">
                                            <p:txEl>
                                              <p:pRg st="6" end="6"/>
                                            </p:txEl>
                                          </p:spTgt>
                                        </p:tgtEl>
                                      </p:cBhvr>
                                    </p:animEffect>
                                  </p:childTnLst>
                                </p:cTn>
                              </p:par>
                            </p:childTnLst>
                          </p:cTn>
                        </p:par>
                        <p:par>
                          <p:cTn id="29" fill="hold" nodeType="afterGroup">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199683">
                                            <p:txEl>
                                              <p:pRg st="7" end="7"/>
                                            </p:txEl>
                                          </p:spTgt>
                                        </p:tgtEl>
                                        <p:attrNameLst>
                                          <p:attrName>style.visibility</p:attrName>
                                        </p:attrNameLst>
                                      </p:cBhvr>
                                      <p:to>
                                        <p:strVal val="visible"/>
                                      </p:to>
                                    </p:set>
                                    <p:animEffect transition="in" filter="wipe(left)">
                                      <p:cBhvr>
                                        <p:cTn id="32" dur="500"/>
                                        <p:tgtEl>
                                          <p:spTgt spid="199683">
                                            <p:txEl>
                                              <p:pRg st="7" end="7"/>
                                            </p:txEl>
                                          </p:spTgt>
                                        </p:tgtEl>
                                      </p:cBhvr>
                                    </p:animEffect>
                                  </p:childTnLst>
                                </p:cTn>
                              </p:par>
                            </p:childTnLst>
                          </p:cTn>
                        </p:par>
                        <p:par>
                          <p:cTn id="33" fill="hold" nodeType="afterGroup">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199683">
                                            <p:txEl>
                                              <p:pRg st="8" end="8"/>
                                            </p:txEl>
                                          </p:spTgt>
                                        </p:tgtEl>
                                        <p:attrNameLst>
                                          <p:attrName>style.visibility</p:attrName>
                                        </p:attrNameLst>
                                      </p:cBhvr>
                                      <p:to>
                                        <p:strVal val="visible"/>
                                      </p:to>
                                    </p:set>
                                    <p:animEffect transition="in" filter="wipe(left)">
                                      <p:cBhvr>
                                        <p:cTn id="36" dur="500"/>
                                        <p:tgtEl>
                                          <p:spTgt spid="199683">
                                            <p:txEl>
                                              <p:pRg st="8" end="8"/>
                                            </p:txEl>
                                          </p:spTgt>
                                        </p:tgtEl>
                                      </p:cBhvr>
                                    </p:animEffect>
                                  </p:childTnLst>
                                </p:cTn>
                              </p:par>
                            </p:childTnLst>
                          </p:cTn>
                        </p:par>
                        <p:par>
                          <p:cTn id="37" fill="hold" nodeType="afterGroup">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199683">
                                            <p:txEl>
                                              <p:pRg st="9" end="9"/>
                                            </p:txEl>
                                          </p:spTgt>
                                        </p:tgtEl>
                                        <p:attrNameLst>
                                          <p:attrName>style.visibility</p:attrName>
                                        </p:attrNameLst>
                                      </p:cBhvr>
                                      <p:to>
                                        <p:strVal val="visible"/>
                                      </p:to>
                                    </p:set>
                                    <p:animEffect transition="in" filter="wipe(left)">
                                      <p:cBhvr>
                                        <p:cTn id="40" dur="500"/>
                                        <p:tgtEl>
                                          <p:spTgt spid="199683">
                                            <p:txEl>
                                              <p:pRg st="9" end="9"/>
                                            </p:txEl>
                                          </p:spTgt>
                                        </p:tgtEl>
                                      </p:cBhvr>
                                    </p:animEffect>
                                  </p:childTnLst>
                                </p:cTn>
                              </p:par>
                            </p:childTnLst>
                          </p:cTn>
                        </p:par>
                        <p:par>
                          <p:cTn id="41" fill="hold" nodeType="afterGroup">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199683">
                                            <p:txEl>
                                              <p:pRg st="10" end="10"/>
                                            </p:txEl>
                                          </p:spTgt>
                                        </p:tgtEl>
                                        <p:attrNameLst>
                                          <p:attrName>style.visibility</p:attrName>
                                        </p:attrNameLst>
                                      </p:cBhvr>
                                      <p:to>
                                        <p:strVal val="visible"/>
                                      </p:to>
                                    </p:set>
                                    <p:animEffect transition="in" filter="wipe(left)">
                                      <p:cBhvr>
                                        <p:cTn id="44" dur="500"/>
                                        <p:tgtEl>
                                          <p:spTgt spid="199683">
                                            <p:txEl>
                                              <p:pRg st="10" end="10"/>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99683">
                                            <p:txEl>
                                              <p:pRg st="12" end="12"/>
                                            </p:txEl>
                                          </p:spTgt>
                                        </p:tgtEl>
                                        <p:attrNameLst>
                                          <p:attrName>style.visibility</p:attrName>
                                        </p:attrNameLst>
                                      </p:cBhvr>
                                      <p:to>
                                        <p:strVal val="visible"/>
                                      </p:to>
                                    </p:set>
                                    <p:animEffect transition="in" filter="wipe(left)">
                                      <p:cBhvr>
                                        <p:cTn id="49" dur="500"/>
                                        <p:tgtEl>
                                          <p:spTgt spid="199683">
                                            <p:txEl>
                                              <p:pRg st="12" end="12"/>
                                            </p:txEl>
                                          </p:spTgt>
                                        </p:tgtEl>
                                      </p:cBhvr>
                                    </p:animEffect>
                                  </p:childTnLst>
                                </p:cTn>
                              </p:par>
                            </p:childTnLst>
                          </p:cTn>
                        </p:par>
                        <p:par>
                          <p:cTn id="50" fill="hold" nodeType="afterGroup">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199683">
                                            <p:txEl>
                                              <p:pRg st="13" end="13"/>
                                            </p:txEl>
                                          </p:spTgt>
                                        </p:tgtEl>
                                        <p:attrNameLst>
                                          <p:attrName>style.visibility</p:attrName>
                                        </p:attrNameLst>
                                      </p:cBhvr>
                                      <p:to>
                                        <p:strVal val="visible"/>
                                      </p:to>
                                    </p:set>
                                    <p:animEffect transition="in" filter="wipe(left)">
                                      <p:cBhvr>
                                        <p:cTn id="53" dur="500"/>
                                        <p:tgtEl>
                                          <p:spTgt spid="199683">
                                            <p:txEl>
                                              <p:pRg st="13" end="13"/>
                                            </p:txEl>
                                          </p:spTgt>
                                        </p:tgtEl>
                                      </p:cBhvr>
                                    </p:animEffect>
                                  </p:childTnLst>
                                </p:cTn>
                              </p:par>
                            </p:childTnLst>
                          </p:cTn>
                        </p:par>
                        <p:par>
                          <p:cTn id="54" fill="hold" nodeType="afterGroup">
                            <p:stCondLst>
                              <p:cond delay="1000"/>
                            </p:stCondLst>
                            <p:childTnLst>
                              <p:par>
                                <p:cTn id="55" presetID="22" presetClass="entr" presetSubtype="8" fill="hold" grpId="0" nodeType="afterEffect">
                                  <p:stCondLst>
                                    <p:cond delay="0"/>
                                  </p:stCondLst>
                                  <p:childTnLst>
                                    <p:set>
                                      <p:cBhvr>
                                        <p:cTn id="56" dur="1" fill="hold">
                                          <p:stCondLst>
                                            <p:cond delay="0"/>
                                          </p:stCondLst>
                                        </p:cTn>
                                        <p:tgtEl>
                                          <p:spTgt spid="199683">
                                            <p:txEl>
                                              <p:pRg st="14" end="14"/>
                                            </p:txEl>
                                          </p:spTgt>
                                        </p:tgtEl>
                                        <p:attrNameLst>
                                          <p:attrName>style.visibility</p:attrName>
                                        </p:attrNameLst>
                                      </p:cBhvr>
                                      <p:to>
                                        <p:strVal val="visible"/>
                                      </p:to>
                                    </p:set>
                                    <p:animEffect transition="in" filter="wipe(left)">
                                      <p:cBhvr>
                                        <p:cTn id="57" dur="500"/>
                                        <p:tgtEl>
                                          <p:spTgt spid="199683">
                                            <p:txEl>
                                              <p:pRg st="14" end="14"/>
                                            </p:txEl>
                                          </p:spTgt>
                                        </p:tgtEl>
                                      </p:cBhvr>
                                    </p:animEffect>
                                  </p:childTnLst>
                                </p:cTn>
                              </p:par>
                            </p:childTnLst>
                          </p:cTn>
                        </p:par>
                        <p:par>
                          <p:cTn id="58" fill="hold" nodeType="afterGroup">
                            <p:stCondLst>
                              <p:cond delay="1500"/>
                            </p:stCondLst>
                            <p:childTnLst>
                              <p:par>
                                <p:cTn id="59" presetID="22" presetClass="entr" presetSubtype="8" fill="hold" grpId="0" nodeType="afterEffect">
                                  <p:stCondLst>
                                    <p:cond delay="0"/>
                                  </p:stCondLst>
                                  <p:childTnLst>
                                    <p:set>
                                      <p:cBhvr>
                                        <p:cTn id="60" dur="1" fill="hold">
                                          <p:stCondLst>
                                            <p:cond delay="0"/>
                                          </p:stCondLst>
                                        </p:cTn>
                                        <p:tgtEl>
                                          <p:spTgt spid="199683">
                                            <p:txEl>
                                              <p:pRg st="15" end="15"/>
                                            </p:txEl>
                                          </p:spTgt>
                                        </p:tgtEl>
                                        <p:attrNameLst>
                                          <p:attrName>style.visibility</p:attrName>
                                        </p:attrNameLst>
                                      </p:cBhvr>
                                      <p:to>
                                        <p:strVal val="visible"/>
                                      </p:to>
                                    </p:set>
                                    <p:animEffect transition="in" filter="wipe(left)">
                                      <p:cBhvr>
                                        <p:cTn id="61" dur="500"/>
                                        <p:tgtEl>
                                          <p:spTgt spid="199683">
                                            <p:txEl>
                                              <p:pRg st="15" end="15"/>
                                            </p:txEl>
                                          </p:spTgt>
                                        </p:tgtEl>
                                      </p:cBhvr>
                                    </p:animEffect>
                                  </p:childTnLst>
                                </p:cTn>
                              </p:par>
                            </p:childTnLst>
                          </p:cTn>
                        </p:par>
                        <p:par>
                          <p:cTn id="62" fill="hold" nodeType="afterGroup">
                            <p:stCondLst>
                              <p:cond delay="2000"/>
                            </p:stCondLst>
                            <p:childTnLst>
                              <p:par>
                                <p:cTn id="63" presetID="22" presetClass="entr" presetSubtype="8" fill="hold" grpId="0" nodeType="afterEffect">
                                  <p:stCondLst>
                                    <p:cond delay="0"/>
                                  </p:stCondLst>
                                  <p:childTnLst>
                                    <p:set>
                                      <p:cBhvr>
                                        <p:cTn id="64" dur="1" fill="hold">
                                          <p:stCondLst>
                                            <p:cond delay="0"/>
                                          </p:stCondLst>
                                        </p:cTn>
                                        <p:tgtEl>
                                          <p:spTgt spid="199683">
                                            <p:txEl>
                                              <p:pRg st="16" end="16"/>
                                            </p:txEl>
                                          </p:spTgt>
                                        </p:tgtEl>
                                        <p:attrNameLst>
                                          <p:attrName>style.visibility</p:attrName>
                                        </p:attrNameLst>
                                      </p:cBhvr>
                                      <p:to>
                                        <p:strVal val="visible"/>
                                      </p:to>
                                    </p:set>
                                    <p:animEffect transition="in" filter="wipe(left)">
                                      <p:cBhvr>
                                        <p:cTn id="65" dur="500"/>
                                        <p:tgtEl>
                                          <p:spTgt spid="19968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build="p" bldLvl="4"/>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zh-CN" sz="2800" dirty="0"/>
              <a:t>Q:</a:t>
            </a:r>
            <a:r>
              <a:rPr lang="zh-CN" altLang="en-US" sz="2800" dirty="0"/>
              <a:t>连连看</a:t>
            </a:r>
            <a:r>
              <a:rPr lang="en-US" altLang="zh-CN" sz="2800" dirty="0"/>
              <a:t>——</a:t>
            </a:r>
            <a:r>
              <a:rPr lang="zh-CN" altLang="en-US" sz="2800" dirty="0"/>
              <a:t>术语与定义</a:t>
            </a:r>
          </a:p>
        </p:txBody>
      </p:sp>
      <p:graphicFrame>
        <p:nvGraphicFramePr>
          <p:cNvPr id="214216" name="Group 200"/>
          <p:cNvGraphicFramePr>
            <a:graphicFrameLocks noGrp="1"/>
          </p:cNvGraphicFramePr>
          <p:nvPr>
            <p:ph idx="1"/>
            <p:extLst>
              <p:ext uri="{D42A27DB-BD31-4B8C-83A1-F6EECF244321}">
                <p14:modId xmlns:p14="http://schemas.microsoft.com/office/powerpoint/2010/main" val="775015474"/>
              </p:ext>
            </p:extLst>
          </p:nvPr>
        </p:nvGraphicFramePr>
        <p:xfrm>
          <a:off x="2051790" y="811086"/>
          <a:ext cx="5772150" cy="4251730"/>
        </p:xfrm>
        <a:graphic>
          <a:graphicData uri="http://schemas.openxmlformats.org/drawingml/2006/table">
            <a:tbl>
              <a:tblPr/>
              <a:tblGrid>
                <a:gridCol w="150495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361950">
                <a:tc>
                  <a:txBody>
                    <a:bodyPr/>
                    <a:lstStyle/>
                    <a:p>
                      <a:pPr marL="0" marR="0" lvl="0" indent="0" algn="l" defTabSz="914400" rtl="0" eaLnBrk="1" fontAlgn="base" latinLnBrk="0" hangingPunct="1">
                        <a:lnSpc>
                          <a:spcPct val="90000"/>
                        </a:lnSpc>
                        <a:spcBef>
                          <a:spcPct val="20000"/>
                        </a:spcBef>
                        <a:spcAft>
                          <a:spcPct val="0"/>
                        </a:spcAft>
                        <a:buClr>
                          <a:srgbClr val="339966"/>
                        </a:buClr>
                        <a:buSzPct val="120000"/>
                        <a:buFont typeface="Wingdings" pitchFamily="2" charset="2"/>
                        <a:buNone/>
                        <a:tabLst/>
                      </a:pPr>
                      <a:r>
                        <a:rPr kumimoji="0" lang="zh-CN" altLang="en-US" sz="1500" b="0" i="0" u="none" strike="noStrike" cap="none" normalizeH="0" baseline="0">
                          <a:ln>
                            <a:noFill/>
                          </a:ln>
                          <a:solidFill>
                            <a:schemeClr val="tx1"/>
                          </a:solidFill>
                          <a:effectLst/>
                          <a:latin typeface="Verdana" pitchFamily="34" charset="0"/>
                          <a:ea typeface="宋体" pitchFamily="2" charset="-122"/>
                        </a:rPr>
                        <a:t>科学方法</a:t>
                      </a:r>
                      <a:endParaRPr kumimoji="0" lang="zh-CN" altLang="en-US" sz="1500" b="1" i="0" u="none" strike="noStrike" cap="none" normalizeH="0" baseline="0">
                        <a:ln>
                          <a:noFill/>
                        </a:ln>
                        <a:solidFill>
                          <a:schemeClr val="tx1"/>
                        </a:solidFill>
                        <a:effectLst/>
                        <a:latin typeface="楷体_GB2312" pitchFamily="49" charset="-122"/>
                        <a:ea typeface="楷体_GB2312" pitchFamily="49" charset="-122"/>
                      </a:endParaRPr>
                    </a:p>
                  </a:txBody>
                  <a:tcPr marL="62486" marR="62486" marT="35103" marB="3510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339966"/>
                        </a:buClr>
                        <a:buSzPct val="120000"/>
                        <a:buFont typeface="Wingdings" pitchFamily="2" charset="2"/>
                        <a:buNone/>
                        <a:tabLst/>
                      </a:pPr>
                      <a:r>
                        <a:rPr kumimoji="0" lang="en-US" altLang="zh-CN" sz="1500" b="0" i="0" u="none" strike="noStrike" cap="none" normalizeH="0" baseline="0">
                          <a:ln>
                            <a:noFill/>
                          </a:ln>
                          <a:solidFill>
                            <a:schemeClr val="tx1"/>
                          </a:solidFill>
                          <a:effectLst/>
                          <a:latin typeface="Verdana" pitchFamily="34" charset="0"/>
                          <a:ea typeface="宋体" pitchFamily="2" charset="-122"/>
                        </a:rPr>
                        <a:t>1.</a:t>
                      </a:r>
                      <a:r>
                        <a:rPr kumimoji="0" lang="zh-CN" altLang="en-US" sz="1500" b="0" i="0" u="none" strike="noStrike" cap="none" normalizeH="0" baseline="0">
                          <a:ln>
                            <a:noFill/>
                          </a:ln>
                          <a:solidFill>
                            <a:schemeClr val="tx1"/>
                          </a:solidFill>
                          <a:effectLst/>
                          <a:latin typeface="Verdana" pitchFamily="34" charset="0"/>
                          <a:ea typeface="宋体" pitchFamily="2" charset="-122"/>
                        </a:rPr>
                        <a:t>土地、劳动和资本这类投入。</a:t>
                      </a:r>
                      <a:endParaRPr kumimoji="0" lang="zh-CN" altLang="en-US" sz="1500" b="1" i="0" u="none" strike="noStrike" cap="none" normalizeH="0" baseline="0">
                        <a:ln>
                          <a:noFill/>
                        </a:ln>
                        <a:solidFill>
                          <a:schemeClr val="tx1"/>
                        </a:solidFill>
                        <a:effectLst/>
                        <a:latin typeface="楷体_GB2312" pitchFamily="49" charset="-122"/>
                        <a:ea typeface="楷体_GB2312" pitchFamily="49" charset="-122"/>
                      </a:endParaRPr>
                    </a:p>
                  </a:txBody>
                  <a:tcPr marL="62486" marR="62486" marT="35103" marB="3510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8854">
                <a:tc>
                  <a:txBody>
                    <a:bodyPr/>
                    <a:lstStyle/>
                    <a:p>
                      <a:pPr marL="0" marR="0" lvl="0" indent="0" algn="l" defTabSz="914400" rtl="0" eaLnBrk="1" fontAlgn="base" latinLnBrk="0" hangingPunct="1">
                        <a:lnSpc>
                          <a:spcPct val="90000"/>
                        </a:lnSpc>
                        <a:spcBef>
                          <a:spcPct val="20000"/>
                        </a:spcBef>
                        <a:spcAft>
                          <a:spcPct val="0"/>
                        </a:spcAft>
                        <a:buClr>
                          <a:srgbClr val="339966"/>
                        </a:buClr>
                        <a:buSzPct val="120000"/>
                        <a:buFont typeface="Wingdings" pitchFamily="2" charset="2"/>
                        <a:buNone/>
                        <a:tabLst/>
                      </a:pPr>
                      <a:r>
                        <a:rPr kumimoji="0" lang="zh-CN" altLang="en-US" sz="1500" b="0" i="0" u="none" strike="noStrike" cap="none" normalizeH="0" baseline="0">
                          <a:ln>
                            <a:noFill/>
                          </a:ln>
                          <a:solidFill>
                            <a:schemeClr val="tx1"/>
                          </a:solidFill>
                          <a:effectLst/>
                          <a:latin typeface="Verdana" pitchFamily="34" charset="0"/>
                          <a:ea typeface="宋体" pitchFamily="2" charset="-122"/>
                        </a:rPr>
                        <a:t>经济模型</a:t>
                      </a:r>
                      <a:endParaRPr kumimoji="0" lang="zh-CN" altLang="en-US" sz="1500" b="1" i="0" u="none" strike="noStrike" cap="none" normalizeH="0" baseline="0">
                        <a:ln>
                          <a:noFill/>
                        </a:ln>
                        <a:solidFill>
                          <a:schemeClr val="tx1"/>
                        </a:solidFill>
                        <a:effectLst/>
                        <a:latin typeface="楷体_GB2312" pitchFamily="49" charset="-122"/>
                        <a:ea typeface="楷体_GB2312" pitchFamily="49" charset="-122"/>
                      </a:endParaRPr>
                    </a:p>
                  </a:txBody>
                  <a:tcPr marL="62486" marR="62486" marT="35103" marB="3510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339966"/>
                        </a:buClr>
                        <a:buSzPct val="120000"/>
                        <a:buFont typeface="Wingdings" pitchFamily="2" charset="2"/>
                        <a:buNone/>
                        <a:tabLst/>
                      </a:pPr>
                      <a:r>
                        <a:rPr kumimoji="0" lang="en-US" altLang="zh-CN" sz="1500" b="0" i="0" u="none" strike="noStrike" cap="none" normalizeH="0" baseline="0">
                          <a:ln>
                            <a:noFill/>
                          </a:ln>
                          <a:solidFill>
                            <a:schemeClr val="tx1"/>
                          </a:solidFill>
                          <a:effectLst/>
                          <a:latin typeface="Verdana" pitchFamily="34" charset="0"/>
                          <a:ea typeface="宋体" pitchFamily="2" charset="-122"/>
                        </a:rPr>
                        <a:t>2.</a:t>
                      </a:r>
                      <a:r>
                        <a:rPr kumimoji="0" lang="zh-CN" altLang="en-US" sz="1500" b="0" i="0" u="none" strike="noStrike" cap="none" normalizeH="0" baseline="0">
                          <a:ln>
                            <a:noFill/>
                          </a:ln>
                          <a:solidFill>
                            <a:schemeClr val="tx1"/>
                          </a:solidFill>
                          <a:effectLst/>
                          <a:latin typeface="Verdana" pitchFamily="34" charset="0"/>
                          <a:ea typeface="宋体" pitchFamily="2" charset="-122"/>
                        </a:rPr>
                        <a:t>研究整体经济现象。</a:t>
                      </a:r>
                      <a:endParaRPr kumimoji="0" lang="zh-CN" altLang="en-US" sz="1500" b="1" i="0" u="none" strike="noStrike" cap="none" normalizeH="0" baseline="0">
                        <a:ln>
                          <a:noFill/>
                        </a:ln>
                        <a:solidFill>
                          <a:schemeClr val="tx1"/>
                        </a:solidFill>
                        <a:effectLst/>
                        <a:latin typeface="楷体_GB2312" pitchFamily="49" charset="-122"/>
                        <a:ea typeface="楷体_GB2312" pitchFamily="49" charset="-122"/>
                      </a:endParaRPr>
                    </a:p>
                  </a:txBody>
                  <a:tcPr marL="62486" marR="62486" marT="35103" marB="3510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8854">
                <a:tc>
                  <a:txBody>
                    <a:bodyPr/>
                    <a:lstStyle/>
                    <a:p>
                      <a:pPr marL="0" marR="0" lvl="0" indent="0" algn="l" defTabSz="914400" rtl="0" eaLnBrk="1" fontAlgn="base" latinLnBrk="0" hangingPunct="1">
                        <a:lnSpc>
                          <a:spcPct val="90000"/>
                        </a:lnSpc>
                        <a:spcBef>
                          <a:spcPct val="20000"/>
                        </a:spcBef>
                        <a:spcAft>
                          <a:spcPct val="0"/>
                        </a:spcAft>
                        <a:buClr>
                          <a:srgbClr val="339966"/>
                        </a:buClr>
                        <a:buSzPct val="120000"/>
                        <a:buFont typeface="Wingdings" pitchFamily="2" charset="2"/>
                        <a:buNone/>
                        <a:tabLst/>
                      </a:pPr>
                      <a:r>
                        <a:rPr kumimoji="0" lang="zh-CN" altLang="en-US" sz="1500" b="0" i="0" u="none" strike="noStrike" cap="none" normalizeH="0" baseline="0">
                          <a:ln>
                            <a:noFill/>
                          </a:ln>
                          <a:solidFill>
                            <a:schemeClr val="tx1"/>
                          </a:solidFill>
                          <a:effectLst/>
                          <a:latin typeface="Verdana" pitchFamily="34" charset="0"/>
                          <a:ea typeface="宋体" pitchFamily="2" charset="-122"/>
                        </a:rPr>
                        <a:t>循环流量图</a:t>
                      </a:r>
                      <a:endParaRPr kumimoji="0" lang="zh-CN" altLang="en-US" sz="1500" b="1" i="0" u="none" strike="noStrike" cap="none" normalizeH="0" baseline="0">
                        <a:ln>
                          <a:noFill/>
                        </a:ln>
                        <a:solidFill>
                          <a:schemeClr val="tx1"/>
                        </a:solidFill>
                        <a:effectLst/>
                        <a:latin typeface="楷体_GB2312" pitchFamily="49" charset="-122"/>
                        <a:ea typeface="楷体_GB2312" pitchFamily="49" charset="-122"/>
                      </a:endParaRPr>
                    </a:p>
                  </a:txBody>
                  <a:tcPr marL="62486" marR="62486" marT="35103" marB="3510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339966"/>
                        </a:buClr>
                        <a:buSzPct val="120000"/>
                        <a:buFont typeface="Wingdings" pitchFamily="2" charset="2"/>
                        <a:buNone/>
                        <a:tabLst/>
                      </a:pPr>
                      <a:r>
                        <a:rPr kumimoji="0" lang="en-US" altLang="zh-CN" sz="1500" b="0" i="0" u="none" strike="noStrike" cap="none" normalizeH="0" baseline="0">
                          <a:ln>
                            <a:noFill/>
                          </a:ln>
                          <a:solidFill>
                            <a:schemeClr val="tx1"/>
                          </a:solidFill>
                          <a:effectLst/>
                          <a:latin typeface="Verdana" pitchFamily="34" charset="0"/>
                          <a:ea typeface="宋体" pitchFamily="2" charset="-122"/>
                        </a:rPr>
                        <a:t>3.</a:t>
                      </a:r>
                      <a:r>
                        <a:rPr kumimoji="0" lang="zh-CN" altLang="en-US" sz="1500" b="0" i="0" u="none" strike="noStrike" cap="none" normalizeH="0" baseline="0">
                          <a:ln>
                            <a:noFill/>
                          </a:ln>
                          <a:solidFill>
                            <a:schemeClr val="tx1"/>
                          </a:solidFill>
                          <a:effectLst/>
                          <a:latin typeface="Verdana" pitchFamily="34" charset="0"/>
                          <a:ea typeface="宋体" pitchFamily="2" charset="-122"/>
                        </a:rPr>
                        <a:t>客观地建立并检验理论。</a:t>
                      </a:r>
                      <a:endParaRPr kumimoji="0" lang="zh-CN" altLang="en-US" sz="1500" b="1" i="0" u="none" strike="noStrike" cap="none" normalizeH="0" baseline="0">
                        <a:ln>
                          <a:noFill/>
                        </a:ln>
                        <a:solidFill>
                          <a:schemeClr val="tx1"/>
                        </a:solidFill>
                        <a:effectLst/>
                        <a:latin typeface="楷体_GB2312" pitchFamily="49" charset="-122"/>
                        <a:ea typeface="楷体_GB2312" pitchFamily="49" charset="-122"/>
                      </a:endParaRPr>
                    </a:p>
                  </a:txBody>
                  <a:tcPr marL="62486" marR="62486" marT="35103" marB="3510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8854">
                <a:tc>
                  <a:txBody>
                    <a:bodyPr/>
                    <a:lstStyle/>
                    <a:p>
                      <a:pPr marL="0" marR="0" lvl="0" indent="0" algn="l" defTabSz="914400" rtl="0" eaLnBrk="1" fontAlgn="base" latinLnBrk="0" hangingPunct="1">
                        <a:lnSpc>
                          <a:spcPct val="90000"/>
                        </a:lnSpc>
                        <a:spcBef>
                          <a:spcPct val="20000"/>
                        </a:spcBef>
                        <a:spcAft>
                          <a:spcPct val="0"/>
                        </a:spcAft>
                        <a:buClr>
                          <a:srgbClr val="339966"/>
                        </a:buClr>
                        <a:buSzPct val="120000"/>
                        <a:buFont typeface="Wingdings" pitchFamily="2" charset="2"/>
                        <a:buNone/>
                        <a:tabLst/>
                      </a:pPr>
                      <a:r>
                        <a:rPr kumimoji="0" lang="zh-CN" altLang="en-US" sz="1500" b="0" i="0" u="none" strike="noStrike" cap="none" normalizeH="0" baseline="0">
                          <a:ln>
                            <a:noFill/>
                          </a:ln>
                          <a:solidFill>
                            <a:schemeClr val="tx1"/>
                          </a:solidFill>
                          <a:effectLst/>
                          <a:latin typeface="Verdana" pitchFamily="34" charset="0"/>
                          <a:ea typeface="宋体" pitchFamily="2" charset="-122"/>
                        </a:rPr>
                        <a:t>生产要素</a:t>
                      </a:r>
                      <a:endParaRPr kumimoji="0" lang="zh-CN" altLang="en-US" sz="1500" b="1" i="0" u="none" strike="noStrike" cap="none" normalizeH="0" baseline="0">
                        <a:ln>
                          <a:noFill/>
                        </a:ln>
                        <a:solidFill>
                          <a:schemeClr val="tx1"/>
                        </a:solidFill>
                        <a:effectLst/>
                        <a:latin typeface="楷体_GB2312" pitchFamily="49" charset="-122"/>
                        <a:ea typeface="楷体_GB2312" pitchFamily="49" charset="-122"/>
                      </a:endParaRPr>
                    </a:p>
                  </a:txBody>
                  <a:tcPr marL="62486" marR="62486" marT="35103" marB="3510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339966"/>
                        </a:buClr>
                        <a:buSzPct val="120000"/>
                        <a:buFont typeface="Wingdings" pitchFamily="2" charset="2"/>
                        <a:buNone/>
                        <a:tabLst/>
                      </a:pPr>
                      <a:r>
                        <a:rPr kumimoji="0" lang="en-US" altLang="zh-CN" sz="1500" b="0" i="0" u="none" strike="noStrike" cap="none" normalizeH="0" baseline="0">
                          <a:ln>
                            <a:noFill/>
                          </a:ln>
                          <a:solidFill>
                            <a:schemeClr val="tx1"/>
                          </a:solidFill>
                          <a:effectLst/>
                          <a:latin typeface="Verdana" pitchFamily="34" charset="0"/>
                          <a:ea typeface="宋体" pitchFamily="2" charset="-122"/>
                        </a:rPr>
                        <a:t>4.</a:t>
                      </a:r>
                      <a:r>
                        <a:rPr kumimoji="0" lang="zh-CN" altLang="en-US" sz="1500" b="0" i="0" u="none" strike="noStrike" cap="none" normalizeH="0" baseline="0">
                          <a:ln>
                            <a:noFill/>
                          </a:ln>
                          <a:solidFill>
                            <a:schemeClr val="tx1"/>
                          </a:solidFill>
                          <a:effectLst/>
                          <a:latin typeface="Verdana" pitchFamily="34" charset="0"/>
                          <a:ea typeface="宋体" pitchFamily="2" charset="-122"/>
                        </a:rPr>
                        <a:t>为了得到某种东西所放弃的东西。</a:t>
                      </a:r>
                      <a:endParaRPr kumimoji="0" lang="zh-CN" altLang="en-US" sz="1500" b="1" i="0" u="none" strike="noStrike" cap="none" normalizeH="0" baseline="0">
                        <a:ln>
                          <a:noFill/>
                        </a:ln>
                        <a:solidFill>
                          <a:schemeClr val="tx1"/>
                        </a:solidFill>
                        <a:effectLst/>
                        <a:latin typeface="楷体_GB2312" pitchFamily="49" charset="-122"/>
                        <a:ea typeface="楷体_GB2312" pitchFamily="49" charset="-122"/>
                      </a:endParaRPr>
                    </a:p>
                  </a:txBody>
                  <a:tcPr marL="62486" marR="62486" marT="35103" marB="3510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8854">
                <a:tc>
                  <a:txBody>
                    <a:bodyPr/>
                    <a:lstStyle/>
                    <a:p>
                      <a:pPr marL="0" marR="0" lvl="0" indent="0" algn="l" defTabSz="914400" rtl="0" eaLnBrk="1" fontAlgn="base" latinLnBrk="0" hangingPunct="1">
                        <a:lnSpc>
                          <a:spcPct val="90000"/>
                        </a:lnSpc>
                        <a:spcBef>
                          <a:spcPct val="20000"/>
                        </a:spcBef>
                        <a:spcAft>
                          <a:spcPct val="0"/>
                        </a:spcAft>
                        <a:buClr>
                          <a:srgbClr val="339966"/>
                        </a:buClr>
                        <a:buSzPct val="120000"/>
                        <a:buFont typeface="Wingdings" pitchFamily="2" charset="2"/>
                        <a:buNone/>
                        <a:tabLst/>
                      </a:pPr>
                      <a:r>
                        <a:rPr kumimoji="0" lang="zh-CN" altLang="en-US" sz="1500" b="0" i="0" u="none" strike="noStrike" cap="none" normalizeH="0" baseline="0">
                          <a:ln>
                            <a:noFill/>
                          </a:ln>
                          <a:solidFill>
                            <a:schemeClr val="tx1"/>
                          </a:solidFill>
                          <a:effectLst/>
                          <a:latin typeface="Verdana" pitchFamily="34" charset="0"/>
                          <a:ea typeface="宋体" pitchFamily="2" charset="-122"/>
                        </a:rPr>
                        <a:t>生产可能性边界</a:t>
                      </a:r>
                      <a:endParaRPr kumimoji="0" lang="zh-CN" altLang="en-US" sz="1500" b="1" i="0" u="none" strike="noStrike" cap="none" normalizeH="0" baseline="0">
                        <a:ln>
                          <a:noFill/>
                        </a:ln>
                        <a:solidFill>
                          <a:schemeClr val="tx1"/>
                        </a:solidFill>
                        <a:effectLst/>
                        <a:latin typeface="楷体_GB2312" pitchFamily="49" charset="-122"/>
                        <a:ea typeface="楷体_GB2312" pitchFamily="49" charset="-122"/>
                      </a:endParaRPr>
                    </a:p>
                  </a:txBody>
                  <a:tcPr marL="62486" marR="62486" marT="35103" marB="3510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339966"/>
                        </a:buClr>
                        <a:buSzPct val="120000"/>
                        <a:buFont typeface="Wingdings" pitchFamily="2" charset="2"/>
                        <a:buNone/>
                        <a:tabLst/>
                      </a:pPr>
                      <a:r>
                        <a:rPr kumimoji="0" lang="en-US" altLang="zh-CN" sz="1500" b="0" i="0" u="none" strike="noStrike" cap="none" normalizeH="0" baseline="0">
                          <a:ln>
                            <a:noFill/>
                          </a:ln>
                          <a:solidFill>
                            <a:schemeClr val="tx1"/>
                          </a:solidFill>
                          <a:effectLst/>
                          <a:latin typeface="Verdana" pitchFamily="34" charset="0"/>
                          <a:ea typeface="宋体" pitchFamily="2" charset="-122"/>
                        </a:rPr>
                        <a:t>5.</a:t>
                      </a:r>
                      <a:r>
                        <a:rPr kumimoji="0" lang="zh-CN" altLang="en-US" sz="1500" b="0" i="0" u="none" strike="noStrike" cap="none" normalizeH="0" baseline="0">
                          <a:ln>
                            <a:noFill/>
                          </a:ln>
                          <a:solidFill>
                            <a:schemeClr val="tx1"/>
                          </a:solidFill>
                          <a:effectLst/>
                          <a:latin typeface="Verdana" pitchFamily="34" charset="0"/>
                          <a:ea typeface="宋体" pitchFamily="2" charset="-122"/>
                        </a:rPr>
                        <a:t>世界应该是什么样的表述。</a:t>
                      </a:r>
                      <a:endParaRPr kumimoji="0" lang="zh-CN" altLang="en-US" sz="1500" b="1" i="0" u="none" strike="noStrike" cap="none" normalizeH="0" baseline="0">
                        <a:ln>
                          <a:noFill/>
                        </a:ln>
                        <a:solidFill>
                          <a:schemeClr val="tx1"/>
                        </a:solidFill>
                        <a:effectLst/>
                        <a:latin typeface="楷体_GB2312" pitchFamily="49" charset="-122"/>
                        <a:ea typeface="楷体_GB2312" pitchFamily="49" charset="-122"/>
                      </a:endParaRPr>
                    </a:p>
                  </a:txBody>
                  <a:tcPr marL="62486" marR="62486" marT="35103" marB="3510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0044">
                <a:tc>
                  <a:txBody>
                    <a:bodyPr/>
                    <a:lstStyle/>
                    <a:p>
                      <a:pPr marL="0" marR="0" lvl="0" indent="0" algn="l" defTabSz="914400" rtl="0" eaLnBrk="1" fontAlgn="base" latinLnBrk="0" hangingPunct="1">
                        <a:lnSpc>
                          <a:spcPct val="90000"/>
                        </a:lnSpc>
                        <a:spcBef>
                          <a:spcPct val="20000"/>
                        </a:spcBef>
                        <a:spcAft>
                          <a:spcPct val="0"/>
                        </a:spcAft>
                        <a:buClr>
                          <a:srgbClr val="339966"/>
                        </a:buClr>
                        <a:buSzPct val="120000"/>
                        <a:buFont typeface="Wingdings" pitchFamily="2" charset="2"/>
                        <a:buNone/>
                        <a:tabLst/>
                      </a:pPr>
                      <a:r>
                        <a:rPr kumimoji="0" lang="zh-CN" altLang="en-US" sz="1500" b="0" i="0" u="none" strike="noStrike" cap="none" normalizeH="0" baseline="0">
                          <a:ln>
                            <a:noFill/>
                          </a:ln>
                          <a:solidFill>
                            <a:schemeClr val="tx1"/>
                          </a:solidFill>
                          <a:effectLst/>
                          <a:latin typeface="Verdana" pitchFamily="34" charset="0"/>
                          <a:ea typeface="宋体" pitchFamily="2" charset="-122"/>
                        </a:rPr>
                        <a:t>机会成本</a:t>
                      </a:r>
                      <a:endParaRPr kumimoji="0" lang="zh-CN" altLang="en-US" sz="1500" b="1" i="0" u="none" strike="noStrike" cap="none" normalizeH="0" baseline="0">
                        <a:ln>
                          <a:noFill/>
                        </a:ln>
                        <a:solidFill>
                          <a:schemeClr val="tx1"/>
                        </a:solidFill>
                        <a:effectLst/>
                        <a:latin typeface="楷体_GB2312" pitchFamily="49" charset="-122"/>
                        <a:ea typeface="楷体_GB2312" pitchFamily="49" charset="-122"/>
                      </a:endParaRPr>
                    </a:p>
                  </a:txBody>
                  <a:tcPr marL="62486" marR="62486" marT="35103" marB="3510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339966"/>
                        </a:buClr>
                        <a:buSzPct val="120000"/>
                        <a:buFont typeface="Wingdings" pitchFamily="2" charset="2"/>
                        <a:buNone/>
                        <a:tabLst/>
                      </a:pPr>
                      <a:r>
                        <a:rPr kumimoji="0" lang="en-US" altLang="zh-CN" sz="1500" b="0" i="0" u="none" strike="noStrike" cap="none" normalizeH="0" baseline="0">
                          <a:ln>
                            <a:noFill/>
                          </a:ln>
                          <a:solidFill>
                            <a:schemeClr val="tx1"/>
                          </a:solidFill>
                          <a:effectLst/>
                          <a:latin typeface="Verdana" pitchFamily="34" charset="0"/>
                          <a:ea typeface="宋体" pitchFamily="2" charset="-122"/>
                        </a:rPr>
                        <a:t>6.</a:t>
                      </a:r>
                      <a:r>
                        <a:rPr kumimoji="0" lang="zh-CN" altLang="en-US" sz="1500" b="0" i="0" u="none" strike="noStrike" cap="none" normalizeH="0" baseline="0">
                          <a:ln>
                            <a:noFill/>
                          </a:ln>
                          <a:solidFill>
                            <a:schemeClr val="tx1"/>
                          </a:solidFill>
                          <a:effectLst/>
                          <a:latin typeface="Verdana" pitchFamily="34" charset="0"/>
                          <a:ea typeface="宋体" pitchFamily="2" charset="-122"/>
                        </a:rPr>
                        <a:t>从可获得的资源中得到最大产量。</a:t>
                      </a:r>
                      <a:endParaRPr kumimoji="0" lang="zh-CN" altLang="en-US" sz="1500" b="1" i="0" u="none" strike="noStrike" cap="none" normalizeH="0" baseline="0">
                        <a:ln>
                          <a:noFill/>
                        </a:ln>
                        <a:solidFill>
                          <a:schemeClr val="tx1"/>
                        </a:solidFill>
                        <a:effectLst/>
                        <a:latin typeface="楷体_GB2312" pitchFamily="49" charset="-122"/>
                        <a:ea typeface="楷体_GB2312" pitchFamily="49" charset="-122"/>
                      </a:endParaRPr>
                    </a:p>
                  </a:txBody>
                  <a:tcPr marL="62486" marR="62486" marT="35103" marB="3510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8854">
                <a:tc>
                  <a:txBody>
                    <a:bodyPr/>
                    <a:lstStyle/>
                    <a:p>
                      <a:pPr marL="0" marR="0" lvl="0" indent="0" algn="l" defTabSz="914400" rtl="0" eaLnBrk="1" fontAlgn="base" latinLnBrk="0" hangingPunct="1">
                        <a:lnSpc>
                          <a:spcPct val="90000"/>
                        </a:lnSpc>
                        <a:spcBef>
                          <a:spcPct val="20000"/>
                        </a:spcBef>
                        <a:spcAft>
                          <a:spcPct val="0"/>
                        </a:spcAft>
                        <a:buClr>
                          <a:srgbClr val="339966"/>
                        </a:buClr>
                        <a:buSzPct val="120000"/>
                        <a:buFont typeface="Wingdings" pitchFamily="2" charset="2"/>
                        <a:buNone/>
                        <a:tabLst/>
                      </a:pPr>
                      <a:r>
                        <a:rPr kumimoji="0" lang="zh-CN" altLang="en-US" sz="1500" b="0" i="0" u="none" strike="noStrike" cap="none" normalizeH="0" baseline="0">
                          <a:ln>
                            <a:noFill/>
                          </a:ln>
                          <a:solidFill>
                            <a:schemeClr val="tx1"/>
                          </a:solidFill>
                          <a:effectLst/>
                          <a:latin typeface="Verdana" pitchFamily="34" charset="0"/>
                          <a:ea typeface="宋体" pitchFamily="2" charset="-122"/>
                        </a:rPr>
                        <a:t>效率</a:t>
                      </a:r>
                      <a:endParaRPr kumimoji="0" lang="zh-CN" altLang="en-US" sz="1500" b="1" i="0" u="none" strike="noStrike" cap="none" normalizeH="0" baseline="0">
                        <a:ln>
                          <a:noFill/>
                        </a:ln>
                        <a:solidFill>
                          <a:schemeClr val="tx1"/>
                        </a:solidFill>
                        <a:effectLst/>
                        <a:latin typeface="楷体_GB2312" pitchFamily="49" charset="-122"/>
                        <a:ea typeface="楷体_GB2312" pitchFamily="49" charset="-122"/>
                      </a:endParaRPr>
                    </a:p>
                  </a:txBody>
                  <a:tcPr marL="62486" marR="62486" marT="35103" marB="3510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339966"/>
                        </a:buClr>
                        <a:buSzPct val="120000"/>
                        <a:buFont typeface="Wingdings" pitchFamily="2" charset="2"/>
                        <a:buNone/>
                        <a:tabLst/>
                      </a:pPr>
                      <a:r>
                        <a:rPr kumimoji="0" lang="en-US" altLang="zh-CN" sz="1500" b="0" i="0" u="none" strike="noStrike" cap="none" normalizeH="0" baseline="0">
                          <a:ln>
                            <a:noFill/>
                          </a:ln>
                          <a:solidFill>
                            <a:schemeClr val="tx1"/>
                          </a:solidFill>
                          <a:effectLst/>
                          <a:latin typeface="Verdana" pitchFamily="34" charset="0"/>
                          <a:ea typeface="宋体" pitchFamily="2" charset="-122"/>
                        </a:rPr>
                        <a:t>7.</a:t>
                      </a:r>
                      <a:r>
                        <a:rPr kumimoji="0" lang="zh-CN" altLang="en-US" sz="1500" b="0" i="0" u="none" strike="noStrike" cap="none" normalizeH="0" baseline="0">
                          <a:ln>
                            <a:noFill/>
                          </a:ln>
                          <a:solidFill>
                            <a:schemeClr val="tx1"/>
                          </a:solidFill>
                          <a:effectLst/>
                          <a:latin typeface="Verdana" pitchFamily="34" charset="0"/>
                          <a:ea typeface="宋体" pitchFamily="2" charset="-122"/>
                        </a:rPr>
                        <a:t>世界是什么样的表述。</a:t>
                      </a:r>
                      <a:endParaRPr kumimoji="0" lang="zh-CN" altLang="en-US" sz="1500" b="1" i="0" u="none" strike="noStrike" cap="none" normalizeH="0" baseline="0">
                        <a:ln>
                          <a:noFill/>
                        </a:ln>
                        <a:solidFill>
                          <a:schemeClr val="tx1"/>
                        </a:solidFill>
                        <a:effectLst/>
                        <a:latin typeface="楷体_GB2312" pitchFamily="49" charset="-122"/>
                        <a:ea typeface="楷体_GB2312" pitchFamily="49" charset="-122"/>
                      </a:endParaRPr>
                    </a:p>
                  </a:txBody>
                  <a:tcPr marL="62486" marR="62486" marT="35103" marB="3510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8854">
                <a:tc>
                  <a:txBody>
                    <a:bodyPr/>
                    <a:lstStyle/>
                    <a:p>
                      <a:pPr marL="0" marR="0" lvl="0" indent="0" algn="l" defTabSz="914400" rtl="0" eaLnBrk="1" fontAlgn="base" latinLnBrk="0" hangingPunct="1">
                        <a:lnSpc>
                          <a:spcPct val="90000"/>
                        </a:lnSpc>
                        <a:spcBef>
                          <a:spcPct val="20000"/>
                        </a:spcBef>
                        <a:spcAft>
                          <a:spcPct val="0"/>
                        </a:spcAft>
                        <a:buClr>
                          <a:srgbClr val="339966"/>
                        </a:buClr>
                        <a:buSzPct val="120000"/>
                        <a:buFont typeface="Wingdings" pitchFamily="2" charset="2"/>
                        <a:buNone/>
                        <a:tabLst/>
                      </a:pPr>
                      <a:r>
                        <a:rPr kumimoji="0" lang="zh-CN" altLang="en-US" sz="1500" b="0" i="0" u="none" strike="noStrike" cap="none" normalizeH="0" baseline="0">
                          <a:ln>
                            <a:noFill/>
                          </a:ln>
                          <a:solidFill>
                            <a:schemeClr val="tx1"/>
                          </a:solidFill>
                          <a:effectLst/>
                          <a:latin typeface="Verdana" pitchFamily="34" charset="0"/>
                          <a:ea typeface="宋体" pitchFamily="2" charset="-122"/>
                        </a:rPr>
                        <a:t>微观经济学</a:t>
                      </a:r>
                      <a:endParaRPr kumimoji="0" lang="zh-CN" altLang="en-US" sz="1500" b="1" i="0" u="none" strike="noStrike" cap="none" normalizeH="0" baseline="0">
                        <a:ln>
                          <a:noFill/>
                        </a:ln>
                        <a:solidFill>
                          <a:schemeClr val="tx1"/>
                        </a:solidFill>
                        <a:effectLst/>
                        <a:latin typeface="楷体_GB2312" pitchFamily="49" charset="-122"/>
                        <a:ea typeface="楷体_GB2312" pitchFamily="49" charset="-122"/>
                      </a:endParaRPr>
                    </a:p>
                  </a:txBody>
                  <a:tcPr marL="62486" marR="62486" marT="35103" marB="3510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339966"/>
                        </a:buClr>
                        <a:buSzPct val="120000"/>
                        <a:buFont typeface="Wingdings" pitchFamily="2" charset="2"/>
                        <a:buNone/>
                        <a:tabLst/>
                      </a:pPr>
                      <a:r>
                        <a:rPr kumimoji="0" lang="en-US" altLang="zh-CN" sz="1500" b="0" i="0" u="none" strike="noStrike" cap="none" normalizeH="0" baseline="0">
                          <a:ln>
                            <a:noFill/>
                          </a:ln>
                          <a:solidFill>
                            <a:schemeClr val="tx1"/>
                          </a:solidFill>
                          <a:effectLst/>
                          <a:latin typeface="Verdana" pitchFamily="34" charset="0"/>
                          <a:ea typeface="宋体" pitchFamily="2" charset="-122"/>
                        </a:rPr>
                        <a:t>8.</a:t>
                      </a:r>
                      <a:r>
                        <a:rPr kumimoji="0" lang="zh-CN" altLang="en-US" sz="1500" b="0" i="0" u="none" strike="noStrike" cap="none" normalizeH="0" baseline="0">
                          <a:ln>
                            <a:noFill/>
                          </a:ln>
                          <a:solidFill>
                            <a:schemeClr val="tx1"/>
                          </a:solidFill>
                          <a:effectLst/>
                          <a:latin typeface="Verdana" pitchFamily="34" charset="0"/>
                          <a:ea typeface="宋体" pitchFamily="2" charset="-122"/>
                        </a:rPr>
                        <a:t>基于假设对现实的简化。</a:t>
                      </a:r>
                      <a:endParaRPr kumimoji="0" lang="zh-CN" altLang="en-US" sz="1500" b="1" i="0" u="none" strike="noStrike" cap="none" normalizeH="0" baseline="0">
                        <a:ln>
                          <a:noFill/>
                        </a:ln>
                        <a:solidFill>
                          <a:schemeClr val="tx1"/>
                        </a:solidFill>
                        <a:effectLst/>
                        <a:latin typeface="楷体_GB2312" pitchFamily="49" charset="-122"/>
                        <a:ea typeface="楷体_GB2312" pitchFamily="49" charset="-122"/>
                      </a:endParaRPr>
                    </a:p>
                  </a:txBody>
                  <a:tcPr marL="62486" marR="62486" marT="35103" marB="3510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82204">
                <a:tc>
                  <a:txBody>
                    <a:bodyPr/>
                    <a:lstStyle/>
                    <a:p>
                      <a:pPr marL="0" marR="0" lvl="0" indent="0" algn="l" defTabSz="914400" rtl="0" eaLnBrk="1" fontAlgn="base" latinLnBrk="0" hangingPunct="1">
                        <a:lnSpc>
                          <a:spcPct val="90000"/>
                        </a:lnSpc>
                        <a:spcBef>
                          <a:spcPct val="20000"/>
                        </a:spcBef>
                        <a:spcAft>
                          <a:spcPct val="0"/>
                        </a:spcAft>
                        <a:buClr>
                          <a:srgbClr val="339966"/>
                        </a:buClr>
                        <a:buSzPct val="120000"/>
                        <a:buFont typeface="Wingdings" pitchFamily="2" charset="2"/>
                        <a:buNone/>
                        <a:tabLst/>
                      </a:pPr>
                      <a:r>
                        <a:rPr kumimoji="0" lang="zh-CN" altLang="en-US" sz="1500" b="0" i="0" u="none" strike="noStrike" cap="none" normalizeH="0" baseline="0" dirty="0">
                          <a:ln>
                            <a:noFill/>
                          </a:ln>
                          <a:solidFill>
                            <a:schemeClr val="tx1"/>
                          </a:solidFill>
                          <a:effectLst/>
                          <a:latin typeface="Verdana" pitchFamily="34" charset="0"/>
                          <a:ea typeface="宋体" pitchFamily="2" charset="-122"/>
                        </a:rPr>
                        <a:t>宏观经济学</a:t>
                      </a:r>
                      <a:endPar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endParaRPr>
                    </a:p>
                  </a:txBody>
                  <a:tcPr marL="62486" marR="62486" marT="35103" marB="3510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339966"/>
                        </a:buClr>
                        <a:buSzPct val="120000"/>
                        <a:buFont typeface="Wingdings" pitchFamily="2" charset="2"/>
                        <a:buNone/>
                        <a:tabLst/>
                      </a:pPr>
                      <a:r>
                        <a:rPr kumimoji="0" lang="en-US" altLang="zh-CN" sz="1500" b="0" i="0" u="none" strike="noStrike" cap="none" normalizeH="0" baseline="0">
                          <a:ln>
                            <a:noFill/>
                          </a:ln>
                          <a:solidFill>
                            <a:schemeClr val="tx1"/>
                          </a:solidFill>
                          <a:effectLst/>
                          <a:latin typeface="Verdana" pitchFamily="34" charset="0"/>
                          <a:ea typeface="宋体" pitchFamily="2" charset="-122"/>
                        </a:rPr>
                        <a:t>9.</a:t>
                      </a:r>
                      <a:r>
                        <a:rPr kumimoji="0" lang="zh-CN" altLang="en-US" sz="1500" b="0" i="0" u="none" strike="noStrike" cap="none" normalizeH="0" baseline="0">
                          <a:ln>
                            <a:noFill/>
                          </a:ln>
                          <a:solidFill>
                            <a:schemeClr val="tx1"/>
                          </a:solidFill>
                          <a:effectLst/>
                          <a:latin typeface="Verdana" pitchFamily="34" charset="0"/>
                          <a:ea typeface="宋体" pitchFamily="2" charset="-122"/>
                        </a:rPr>
                        <a:t>一个图形，表示在可获得的生产要素与生产技术既定时经济可以生产的产量组合。</a:t>
                      </a:r>
                      <a:endParaRPr kumimoji="0" lang="zh-CN" altLang="en-US" sz="1500" b="1" i="0" u="none" strike="noStrike" cap="none" normalizeH="0" baseline="0">
                        <a:ln>
                          <a:noFill/>
                        </a:ln>
                        <a:solidFill>
                          <a:schemeClr val="tx1"/>
                        </a:solidFill>
                        <a:effectLst/>
                        <a:latin typeface="楷体_GB2312" pitchFamily="49" charset="-122"/>
                        <a:ea typeface="楷体_GB2312" pitchFamily="49" charset="-122"/>
                      </a:endParaRPr>
                    </a:p>
                  </a:txBody>
                  <a:tcPr marL="62486" marR="62486" marT="35103" marB="3510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82204">
                <a:tc>
                  <a:txBody>
                    <a:bodyPr/>
                    <a:lstStyle/>
                    <a:p>
                      <a:pPr marL="0" marR="0" lvl="0" indent="0" algn="l" defTabSz="914400" rtl="0" eaLnBrk="1" fontAlgn="base" latinLnBrk="0" hangingPunct="1">
                        <a:lnSpc>
                          <a:spcPct val="90000"/>
                        </a:lnSpc>
                        <a:spcBef>
                          <a:spcPct val="20000"/>
                        </a:spcBef>
                        <a:spcAft>
                          <a:spcPct val="0"/>
                        </a:spcAft>
                        <a:buClr>
                          <a:srgbClr val="339966"/>
                        </a:buClr>
                        <a:buSzPct val="120000"/>
                        <a:buFont typeface="Wingdings" pitchFamily="2" charset="2"/>
                        <a:buNone/>
                        <a:tabLst/>
                      </a:pPr>
                      <a:r>
                        <a:rPr kumimoji="0" lang="zh-CN" altLang="en-US" sz="1500" b="0" i="0" u="none" strike="noStrike" cap="none" normalizeH="0" baseline="0">
                          <a:ln>
                            <a:noFill/>
                          </a:ln>
                          <a:solidFill>
                            <a:schemeClr val="tx1"/>
                          </a:solidFill>
                          <a:effectLst/>
                          <a:latin typeface="Verdana" pitchFamily="34" charset="0"/>
                          <a:ea typeface="宋体" pitchFamily="2" charset="-122"/>
                        </a:rPr>
                        <a:t>实证表述</a:t>
                      </a:r>
                      <a:endParaRPr kumimoji="0" lang="zh-CN" altLang="en-US" sz="1500" b="1" i="0" u="none" strike="noStrike" cap="none" normalizeH="0" baseline="0">
                        <a:ln>
                          <a:noFill/>
                        </a:ln>
                        <a:solidFill>
                          <a:schemeClr val="tx1"/>
                        </a:solidFill>
                        <a:effectLst/>
                        <a:latin typeface="楷体_GB2312" pitchFamily="49" charset="-122"/>
                        <a:ea typeface="楷体_GB2312" pitchFamily="49" charset="-122"/>
                      </a:endParaRPr>
                    </a:p>
                  </a:txBody>
                  <a:tcPr marL="62486" marR="62486" marT="35103" marB="3510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339966"/>
                        </a:buClr>
                        <a:buSzPct val="120000"/>
                        <a:buFont typeface="Wingdings" pitchFamily="2" charset="2"/>
                        <a:buNone/>
                        <a:tabLst/>
                      </a:pPr>
                      <a:r>
                        <a:rPr kumimoji="0" lang="en-US" altLang="zh-CN" sz="1500" b="0" i="0" u="none" strike="noStrike" cap="none" normalizeH="0" baseline="0">
                          <a:ln>
                            <a:noFill/>
                          </a:ln>
                          <a:solidFill>
                            <a:schemeClr val="tx1"/>
                          </a:solidFill>
                          <a:effectLst/>
                          <a:latin typeface="Verdana" pitchFamily="34" charset="0"/>
                          <a:ea typeface="宋体" pitchFamily="2" charset="-122"/>
                        </a:rPr>
                        <a:t>10.</a:t>
                      </a:r>
                      <a:r>
                        <a:rPr kumimoji="0" lang="zh-CN" altLang="en-US" sz="1500" b="0" i="0" u="none" strike="noStrike" cap="none" normalizeH="0" baseline="0">
                          <a:ln>
                            <a:noFill/>
                          </a:ln>
                          <a:solidFill>
                            <a:schemeClr val="tx1"/>
                          </a:solidFill>
                          <a:effectLst/>
                          <a:latin typeface="Verdana" pitchFamily="34" charset="0"/>
                          <a:ea typeface="宋体" pitchFamily="2" charset="-122"/>
                        </a:rPr>
                        <a:t>研究家庭和企业如何做出决策，以及它们在市场上如何交易。</a:t>
                      </a:r>
                      <a:endParaRPr kumimoji="0" lang="zh-CN" altLang="en-US" sz="1500" b="1" i="0" u="none" strike="noStrike" cap="none" normalizeH="0" baseline="0">
                        <a:ln>
                          <a:noFill/>
                        </a:ln>
                        <a:solidFill>
                          <a:schemeClr val="tx1"/>
                        </a:solidFill>
                        <a:effectLst/>
                        <a:latin typeface="楷体_GB2312" pitchFamily="49" charset="-122"/>
                        <a:ea typeface="楷体_GB2312" pitchFamily="49" charset="-122"/>
                      </a:endParaRPr>
                    </a:p>
                  </a:txBody>
                  <a:tcPr marL="62486" marR="62486" marT="35103" marB="3510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82204">
                <a:tc>
                  <a:txBody>
                    <a:bodyPr/>
                    <a:lstStyle/>
                    <a:p>
                      <a:pPr marL="0" marR="0" lvl="0" indent="0" algn="l" defTabSz="914400" rtl="0" eaLnBrk="1" fontAlgn="base" latinLnBrk="0" hangingPunct="1">
                        <a:lnSpc>
                          <a:spcPct val="90000"/>
                        </a:lnSpc>
                        <a:spcBef>
                          <a:spcPct val="20000"/>
                        </a:spcBef>
                        <a:spcAft>
                          <a:spcPct val="0"/>
                        </a:spcAft>
                        <a:buClr>
                          <a:srgbClr val="339966"/>
                        </a:buClr>
                        <a:buSzPct val="120000"/>
                        <a:buFont typeface="Wingdings" pitchFamily="2" charset="2"/>
                        <a:buNone/>
                        <a:tabLst/>
                      </a:pPr>
                      <a:r>
                        <a:rPr kumimoji="0" lang="zh-CN" altLang="en-US" sz="1500" b="0" i="0" u="none" strike="noStrike" cap="none" normalizeH="0" baseline="0">
                          <a:ln>
                            <a:noFill/>
                          </a:ln>
                          <a:solidFill>
                            <a:schemeClr val="tx1"/>
                          </a:solidFill>
                          <a:effectLst/>
                          <a:latin typeface="Verdana" pitchFamily="34" charset="0"/>
                          <a:ea typeface="宋体" pitchFamily="2" charset="-122"/>
                        </a:rPr>
                        <a:t>规范表述</a:t>
                      </a:r>
                      <a:endParaRPr kumimoji="0" lang="zh-CN" altLang="en-US" sz="1500" b="1" i="0" u="none" strike="noStrike" cap="none" normalizeH="0" baseline="0">
                        <a:ln>
                          <a:noFill/>
                        </a:ln>
                        <a:solidFill>
                          <a:schemeClr val="tx1"/>
                        </a:solidFill>
                        <a:effectLst/>
                        <a:latin typeface="楷体_GB2312" pitchFamily="49" charset="-122"/>
                        <a:ea typeface="楷体_GB2312" pitchFamily="49" charset="-122"/>
                      </a:endParaRPr>
                    </a:p>
                  </a:txBody>
                  <a:tcPr marL="62486" marR="62486" marT="35103" marB="3510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339966"/>
                        </a:buClr>
                        <a:buSzPct val="120000"/>
                        <a:buFont typeface="Wingdings" pitchFamily="2" charset="2"/>
                        <a:buNone/>
                        <a:tabLst/>
                      </a:pPr>
                      <a:r>
                        <a:rPr kumimoji="0" lang="en-US" altLang="zh-CN" sz="1500" b="0" i="0" u="none" strike="noStrike" cap="none" normalizeH="0" baseline="0" dirty="0">
                          <a:ln>
                            <a:noFill/>
                          </a:ln>
                          <a:solidFill>
                            <a:schemeClr val="tx1"/>
                          </a:solidFill>
                          <a:effectLst/>
                          <a:latin typeface="Verdana" pitchFamily="34" charset="0"/>
                          <a:ea typeface="宋体" pitchFamily="2" charset="-122"/>
                        </a:rPr>
                        <a:t>11.</a:t>
                      </a:r>
                      <a:r>
                        <a:rPr kumimoji="0" lang="zh-CN" altLang="en-US" sz="1500" b="0" i="0" u="none" strike="noStrike" cap="none" normalizeH="0" baseline="0" dirty="0">
                          <a:ln>
                            <a:noFill/>
                          </a:ln>
                          <a:solidFill>
                            <a:schemeClr val="tx1"/>
                          </a:solidFill>
                          <a:effectLst/>
                          <a:latin typeface="Verdana" pitchFamily="34" charset="0"/>
                          <a:ea typeface="宋体" pitchFamily="2" charset="-122"/>
                        </a:rPr>
                        <a:t>表示物品和劳务、生产要素及货币支付在家庭和企业之间如何流动的经济图形。</a:t>
                      </a:r>
                      <a:endPar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endParaRPr>
                    </a:p>
                  </a:txBody>
                  <a:tcPr marL="62486" marR="62486" marT="35103" marB="35103"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58409" name="灯片编号占位符 4"/>
          <p:cNvSpPr>
            <a:spLocks noGrp="1"/>
          </p:cNvSpPr>
          <p:nvPr>
            <p:ph type="sldNum" sz="quarter" idx="4294967295"/>
          </p:nvPr>
        </p:nvSpPr>
        <p:spPr bwMode="auto">
          <a:xfrm>
            <a:off x="8631238" y="4781550"/>
            <a:ext cx="512762" cy="2762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557213" indent="-214313" eaLnBrk="0" hangingPunct="0">
              <a:defRPr>
                <a:solidFill>
                  <a:schemeClr val="tx1"/>
                </a:solidFill>
                <a:latin typeface="Arial" panose="020B0604020202020204" pitchFamily="34" charset="0"/>
              </a:defRPr>
            </a:lvl2pPr>
            <a:lvl3pPr marL="857250" indent="-171450" eaLnBrk="0" hangingPunct="0">
              <a:defRPr>
                <a:solidFill>
                  <a:schemeClr val="tx1"/>
                </a:solidFill>
                <a:latin typeface="Arial" panose="020B0604020202020204" pitchFamily="34" charset="0"/>
              </a:defRPr>
            </a:lvl3pPr>
            <a:lvl4pPr marL="1200150" indent="-171450" eaLnBrk="0" hangingPunct="0">
              <a:defRPr>
                <a:solidFill>
                  <a:schemeClr val="tx1"/>
                </a:solidFill>
                <a:latin typeface="Arial" panose="020B0604020202020204" pitchFamily="34" charset="0"/>
              </a:defRPr>
            </a:lvl4pPr>
            <a:lvl5pPr marL="1543050" indent="-171450" eaLnBrk="0" hangingPunct="0">
              <a:defRPr>
                <a:solidFill>
                  <a:schemeClr val="tx1"/>
                </a:solidFill>
                <a:latin typeface="Arial" panose="020B0604020202020204" pitchFamily="34" charset="0"/>
              </a:defRPr>
            </a:lvl5pPr>
            <a:lvl6pPr marL="1885950" indent="-171450" algn="ctr" eaLnBrk="0" fontAlgn="base" hangingPunct="0">
              <a:spcBef>
                <a:spcPct val="0"/>
              </a:spcBef>
              <a:spcAft>
                <a:spcPct val="0"/>
              </a:spcAft>
              <a:defRPr>
                <a:solidFill>
                  <a:schemeClr val="tx1"/>
                </a:solidFill>
                <a:latin typeface="Arial" panose="020B0604020202020204" pitchFamily="34" charset="0"/>
              </a:defRPr>
            </a:lvl6pPr>
            <a:lvl7pPr marL="2228850" indent="-171450" algn="ctr" eaLnBrk="0" fontAlgn="base" hangingPunct="0">
              <a:spcBef>
                <a:spcPct val="0"/>
              </a:spcBef>
              <a:spcAft>
                <a:spcPct val="0"/>
              </a:spcAft>
              <a:defRPr>
                <a:solidFill>
                  <a:schemeClr val="tx1"/>
                </a:solidFill>
                <a:latin typeface="Arial" panose="020B0604020202020204" pitchFamily="34" charset="0"/>
              </a:defRPr>
            </a:lvl7pPr>
            <a:lvl8pPr marL="2571750" indent="-171450" algn="ctr" eaLnBrk="0" fontAlgn="base" hangingPunct="0">
              <a:spcBef>
                <a:spcPct val="0"/>
              </a:spcBef>
              <a:spcAft>
                <a:spcPct val="0"/>
              </a:spcAft>
              <a:defRPr>
                <a:solidFill>
                  <a:schemeClr val="tx1"/>
                </a:solidFill>
                <a:latin typeface="Arial" panose="020B0604020202020204" pitchFamily="34" charset="0"/>
              </a:defRPr>
            </a:lvl8pPr>
            <a:lvl9pPr marL="2914650" indent="-171450" algn="ctr" eaLnBrk="0" fontAlgn="base" hangingPunct="0">
              <a:spcBef>
                <a:spcPct val="0"/>
              </a:spcBef>
              <a:spcAft>
                <a:spcPct val="0"/>
              </a:spcAft>
              <a:defRPr>
                <a:solidFill>
                  <a:schemeClr val="tx1"/>
                </a:solidFill>
                <a:latin typeface="Arial" panose="020B0604020202020204" pitchFamily="34" charset="0"/>
              </a:defRPr>
            </a:lvl9pPr>
          </a:lstStyle>
          <a:p>
            <a:pPr algn="ctr" defTabSz="685800" eaLnBrk="1" hangingPunct="1"/>
            <a:fld id="{20C378D8-06EB-45C8-967B-5DB41BA1ADB7}" type="slidenum">
              <a:rPr lang="zh-CN" altLang="en-US" sz="1350">
                <a:solidFill>
                  <a:srgbClr val="000000"/>
                </a:solidFill>
              </a:rPr>
              <a:pPr algn="ctr" defTabSz="685800" eaLnBrk="1" hangingPunct="1"/>
              <a:t>85</a:t>
            </a:fld>
            <a:endParaRPr lang="en-US" altLang="zh-CN" sz="1350">
              <a:solidFill>
                <a:srgbClr val="000000"/>
              </a:solidFill>
            </a:endParaRPr>
          </a:p>
        </p:txBody>
      </p:sp>
    </p:spTree>
    <p:extLst>
      <p:ext uri="{BB962C8B-B14F-4D97-AF65-F5344CB8AC3E}">
        <p14:creationId xmlns:p14="http://schemas.microsoft.com/office/powerpoint/2010/main" val="16924235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465138"/>
            <a:ext cx="91440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pic>
        <p:nvPicPr>
          <p:cNvPr id="50179" name="Picture 2" descr="E:\彭鹤翔\学工组\logo\经济学院.png"/>
          <p:cNvPicPr>
            <a:picLocks noChangeAspect="1"/>
          </p:cNvPicPr>
          <p:nvPr/>
        </p:nvPicPr>
        <p:blipFill>
          <a:blip r:embed="rId3"/>
          <a:stretch>
            <a:fillRect/>
          </a:stretch>
        </p:blipFill>
        <p:spPr>
          <a:xfrm>
            <a:off x="7740650" y="53975"/>
            <a:ext cx="1368425" cy="357188"/>
          </a:xfrm>
          <a:prstGeom prst="rect">
            <a:avLst/>
          </a:prstGeom>
          <a:noFill/>
          <a:ln w="9525">
            <a:noFill/>
          </a:ln>
        </p:spPr>
      </p:pic>
      <p:pic>
        <p:nvPicPr>
          <p:cNvPr id="50180" name="Picture 3" descr="E:\彭鹤翔\学工组\logo\xiaozi1.png"/>
          <p:cNvPicPr>
            <a:picLocks noChangeAspect="1"/>
          </p:cNvPicPr>
          <p:nvPr/>
        </p:nvPicPr>
        <p:blipFill>
          <a:blip r:embed="rId4"/>
          <a:stretch>
            <a:fillRect/>
          </a:stretch>
        </p:blipFill>
        <p:spPr>
          <a:xfrm>
            <a:off x="539750" y="3175"/>
            <a:ext cx="1422400" cy="407988"/>
          </a:xfrm>
          <a:prstGeom prst="rect">
            <a:avLst/>
          </a:prstGeom>
          <a:noFill/>
          <a:ln w="9525">
            <a:noFill/>
          </a:ln>
        </p:spPr>
      </p:pic>
      <p:pic>
        <p:nvPicPr>
          <p:cNvPr id="50181" name="Picture 5" descr="http://one.hust.edu.cn/dcp/uploadfiles/hustResource/hust/xiaohui.png"/>
          <p:cNvPicPr>
            <a:picLocks noChangeAspect="1"/>
          </p:cNvPicPr>
          <p:nvPr/>
        </p:nvPicPr>
        <p:blipFill>
          <a:blip r:embed="rId5"/>
          <a:stretch>
            <a:fillRect/>
          </a:stretch>
        </p:blipFill>
        <p:spPr>
          <a:xfrm>
            <a:off x="34925" y="3175"/>
            <a:ext cx="542925" cy="427038"/>
          </a:xfrm>
          <a:prstGeom prst="rect">
            <a:avLst/>
          </a:prstGeom>
          <a:noFill/>
          <a:ln w="9525">
            <a:noFill/>
          </a:ln>
        </p:spPr>
      </p:pic>
      <p:grpSp>
        <p:nvGrpSpPr>
          <p:cNvPr id="50182" name="组合 8"/>
          <p:cNvGrpSpPr/>
          <p:nvPr/>
        </p:nvGrpSpPr>
        <p:grpSpPr>
          <a:xfrm>
            <a:off x="-4762" y="627063"/>
            <a:ext cx="9109075" cy="2012950"/>
            <a:chOff x="-1" y="481265"/>
            <a:chExt cx="9108505" cy="2012678"/>
          </a:xfrm>
        </p:grpSpPr>
        <p:pic>
          <p:nvPicPr>
            <p:cNvPr id="50188" name="图片 5"/>
            <p:cNvPicPr>
              <a:picLocks noChangeAspect="1"/>
            </p:cNvPicPr>
            <p:nvPr/>
          </p:nvPicPr>
          <p:blipFill>
            <a:blip r:embed="rId6"/>
            <a:stretch>
              <a:fillRect/>
            </a:stretch>
          </p:blipFill>
          <p:spPr>
            <a:xfrm>
              <a:off x="3053316" y="481265"/>
              <a:ext cx="3048006" cy="2012678"/>
            </a:xfrm>
            <a:prstGeom prst="rect">
              <a:avLst/>
            </a:prstGeom>
            <a:noFill/>
            <a:ln w="9525">
              <a:noFill/>
            </a:ln>
          </p:spPr>
        </p:pic>
        <p:pic>
          <p:nvPicPr>
            <p:cNvPr id="50189" name="图片 6"/>
            <p:cNvPicPr>
              <a:picLocks noChangeAspect="1"/>
            </p:cNvPicPr>
            <p:nvPr/>
          </p:nvPicPr>
          <p:blipFill>
            <a:blip r:embed="rId7"/>
            <a:stretch>
              <a:fillRect/>
            </a:stretch>
          </p:blipFill>
          <p:spPr>
            <a:xfrm>
              <a:off x="-1" y="489155"/>
              <a:ext cx="3053317" cy="2004788"/>
            </a:xfrm>
            <a:prstGeom prst="rect">
              <a:avLst/>
            </a:prstGeom>
            <a:noFill/>
            <a:ln w="9525">
              <a:noFill/>
            </a:ln>
          </p:spPr>
        </p:pic>
        <p:pic>
          <p:nvPicPr>
            <p:cNvPr id="50190" name="图片 7"/>
            <p:cNvPicPr>
              <a:picLocks noChangeAspect="1"/>
            </p:cNvPicPr>
            <p:nvPr/>
          </p:nvPicPr>
          <p:blipFill>
            <a:blip r:embed="rId8"/>
            <a:stretch>
              <a:fillRect/>
            </a:stretch>
          </p:blipFill>
          <p:spPr>
            <a:xfrm>
              <a:off x="6101322" y="483518"/>
              <a:ext cx="3007182" cy="2004788"/>
            </a:xfrm>
            <a:prstGeom prst="rect">
              <a:avLst/>
            </a:prstGeom>
            <a:noFill/>
            <a:ln w="9525">
              <a:noFill/>
            </a:ln>
          </p:spPr>
        </p:pic>
      </p:grpSp>
      <p:sp>
        <p:nvSpPr>
          <p:cNvPr id="11" name="对角圆角矩形 10"/>
          <p:cNvSpPr/>
          <p:nvPr/>
        </p:nvSpPr>
        <p:spPr>
          <a:xfrm>
            <a:off x="-4762" y="527050"/>
            <a:ext cx="2178050" cy="215900"/>
          </a:xfrm>
          <a:prstGeom prst="round2Diag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7" name="对角圆角矩形 16"/>
          <p:cNvSpPr/>
          <p:nvPr/>
        </p:nvSpPr>
        <p:spPr>
          <a:xfrm>
            <a:off x="6967538" y="527050"/>
            <a:ext cx="2176463" cy="215900"/>
          </a:xfrm>
          <a:prstGeom prst="round2Diag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8" name="矩形 17"/>
          <p:cNvSpPr/>
          <p:nvPr/>
        </p:nvSpPr>
        <p:spPr>
          <a:xfrm>
            <a:off x="0" y="4875213"/>
            <a:ext cx="9144000" cy="2682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rgbClr val="C00000"/>
              </a:solidFill>
              <a:effectLst/>
              <a:uLnTx/>
              <a:uFillTx/>
              <a:latin typeface="+mn-lt"/>
              <a:ea typeface="+mn-ea"/>
              <a:cs typeface="+mn-cs"/>
            </a:endParaRPr>
          </a:p>
        </p:txBody>
      </p:sp>
      <p:sp>
        <p:nvSpPr>
          <p:cNvPr id="2" name="灯片编号占位符 1"/>
          <p:cNvSpPr txBox="1">
            <a:spLocks noGrp="1" noChangeArrowheads="1"/>
          </p:cNvSpPr>
          <p:nvPr>
            <p:ph type="sldNum" sz="quarter" idx="4"/>
          </p:nvPr>
        </p:nvSpPr>
        <p:spPr bwMode="auto">
          <a:xfrm>
            <a:off x="7015163" y="4818063"/>
            <a:ext cx="2133600" cy="2746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76F7FB5-32F7-48B3-BD92-121CBDE6C532}" type="slidenum">
              <a:rPr kumimoji="0" lang="zh-CN" altLang="en-US" sz="1800" b="0" i="0" u="none" strike="noStrike" kern="1200" cap="none" spc="0" normalizeH="0" baseline="0" noProof="1" smtClean="0">
                <a:ln>
                  <a:noFill/>
                </a:ln>
                <a:solidFill>
                  <a:schemeClr val="bg1"/>
                </a:solidFill>
                <a:effectLst/>
                <a:uLnTx/>
                <a:uFillTx/>
                <a:latin typeface="Times New Roman" panose="02020603050405020304" pitchFamily="18" charset="0"/>
                <a:ea typeface="+mn-ea"/>
                <a:cs typeface="+mn-cs"/>
              </a:rPr>
              <a:t>86</a:t>
            </a:fld>
            <a:endParaRPr kumimoji="0" lang="zh-CN" altLang="en-US" sz="1800" b="0" i="0" u="none" strike="noStrike" kern="1200" cap="none" spc="0" normalizeH="0" baseline="0" noProof="1">
              <a:ln>
                <a:noFill/>
              </a:ln>
              <a:solidFill>
                <a:schemeClr val="bg1"/>
              </a:solidFill>
              <a:effectLst/>
              <a:uLnTx/>
              <a:uFillTx/>
              <a:latin typeface="Times New Roman" panose="02020603050405020304" pitchFamily="18" charset="0"/>
              <a:ea typeface="+mn-ea"/>
              <a:cs typeface="+mn-cs"/>
            </a:endParaRPr>
          </a:p>
        </p:txBody>
      </p:sp>
      <p:sp>
        <p:nvSpPr>
          <p:cNvPr id="50187" name="TextBox 15"/>
          <p:cNvSpPr txBox="1"/>
          <p:nvPr/>
        </p:nvSpPr>
        <p:spPr>
          <a:xfrm>
            <a:off x="954088" y="3292475"/>
            <a:ext cx="7639050" cy="583565"/>
          </a:xfrm>
          <a:prstGeom prst="rect">
            <a:avLst/>
          </a:prstGeom>
          <a:noFill/>
          <a:ln w="9525">
            <a:noFill/>
          </a:ln>
        </p:spPr>
        <p:txBody>
          <a:bodyPr>
            <a:spAutoFit/>
          </a:bodyPr>
          <a:lstStyle/>
          <a:p>
            <a:pPr eaLnBrk="1" hangingPunct="1"/>
            <a:r>
              <a:rPr lang="zh-CN" altLang="en-US" sz="3200" dirty="0">
                <a:solidFill>
                  <a:srgbClr val="0070C0"/>
                </a:solidFill>
                <a:latin typeface="华文新魏" panose="02010800040101010101" pitchFamily="2" charset="-122"/>
                <a:ea typeface="华文新魏" panose="02010800040101010101" pitchFamily="2" charset="-122"/>
              </a:rPr>
              <a:t>祝大家新学期天天向上！</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2"/>
          <p:cNvSpPr>
            <a:spLocks noGrp="1"/>
          </p:cNvSpPr>
          <p:nvPr>
            <p:ph type="sldNum" sz="quarter" idx="4294967295"/>
          </p:nvPr>
        </p:nvSpPr>
        <p:spPr>
          <a:xfrm>
            <a:off x="0" y="0"/>
            <a:ext cx="0" cy="0"/>
          </a:xfrm>
        </p:spPr>
        <p:txBody>
          <a:bodyPr/>
          <a:lstStyle/>
          <a:p>
            <a:fld id="{77A61BA4-BAED-4D1C-9C10-C984A144137D}" type="slidenum">
              <a:rPr lang="zh-CN" altLang="zh-CN"/>
              <a:pPr/>
              <a:t>9</a:t>
            </a:fld>
            <a:endParaRPr lang="en-US" altLang="zh-CN"/>
          </a:p>
        </p:txBody>
      </p:sp>
      <p:sp>
        <p:nvSpPr>
          <p:cNvPr id="3" name="Rectangle 3"/>
          <p:cNvSpPr txBox="1">
            <a:spLocks noChangeArrowheads="1"/>
          </p:cNvSpPr>
          <p:nvPr/>
        </p:nvSpPr>
        <p:spPr>
          <a:xfrm>
            <a:off x="1475742" y="699594"/>
            <a:ext cx="6172200" cy="3843338"/>
          </a:xfr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00050" indent="-400050" eaLnBrk="1" hangingPunct="1"/>
            <a:r>
              <a:rPr lang="zh-CN" altLang="zh-CN" sz="2400">
                <a:ea typeface="宋体" panose="02010600030101010101" pitchFamily="2" charset="-122"/>
              </a:rPr>
              <a:t>经济学家扮演的两种角色：                             </a:t>
            </a:r>
          </a:p>
          <a:p>
            <a:pPr marL="728663" lvl="1" indent="-385763" eaLnBrk="1" hangingPunct="1">
              <a:buFont typeface="Wingdings" panose="05000000000000000000" pitchFamily="2" charset="2"/>
              <a:buAutoNum type="arabicPeriod"/>
            </a:pPr>
            <a:r>
              <a:rPr lang="zh-CN" altLang="zh-CN" sz="2400">
                <a:ea typeface="宋体" panose="02010600030101010101" pitchFamily="2" charset="-122"/>
              </a:rPr>
              <a:t>科学家：试图解释世界 </a:t>
            </a:r>
          </a:p>
          <a:p>
            <a:pPr marL="728663" lvl="1" indent="-385763" eaLnBrk="1" hangingPunct="1">
              <a:buFont typeface="Wingdings" panose="05000000000000000000" pitchFamily="2" charset="2"/>
              <a:buAutoNum type="arabicPeriod" startAt="2"/>
            </a:pPr>
            <a:r>
              <a:rPr lang="zh-CN" altLang="zh-CN" sz="2400">
                <a:ea typeface="宋体" panose="02010600030101010101" pitchFamily="2" charset="-122"/>
              </a:rPr>
              <a:t>政策顾问：尝试改善世界</a:t>
            </a:r>
          </a:p>
          <a:p>
            <a:pPr marL="728663" lvl="1" indent="-385763" eaLnBrk="1" hangingPunct="1">
              <a:buFont typeface="Arial" panose="020B0604020202020204" pitchFamily="34" charset="0"/>
              <a:buNone/>
            </a:pPr>
            <a:endParaRPr lang="zh-CN" altLang="zh-CN" sz="2400">
              <a:ea typeface="宋体" panose="02010600030101010101" pitchFamily="2" charset="-122"/>
            </a:endParaRPr>
          </a:p>
          <a:p>
            <a:pPr marL="400050" indent="-400050" eaLnBrk="1" hangingPunct="1">
              <a:spcBef>
                <a:spcPct val="50000"/>
              </a:spcBef>
            </a:pPr>
            <a:r>
              <a:rPr lang="zh-CN" altLang="zh-CN" sz="2400">
                <a:ea typeface="宋体" panose="02010600030101010101" pitchFamily="2" charset="-122"/>
              </a:rPr>
              <a:t>作为科学家，经济学家使用科学方法—冷静地建立并检验有关世界如何运行的各种理论</a:t>
            </a:r>
            <a:endParaRPr lang="zh-CN" altLang="zh-CN" sz="2400" dirty="0">
              <a:ea typeface="宋体" panose="02010600030101010101" pitchFamily="2" charset="-122"/>
            </a:endParaRPr>
          </a:p>
        </p:txBody>
      </p:sp>
      <p:sp>
        <p:nvSpPr>
          <p:cNvPr id="4" name="矩形 3"/>
          <p:cNvSpPr/>
          <p:nvPr/>
        </p:nvSpPr>
        <p:spPr>
          <a:xfrm>
            <a:off x="2771850" y="51540"/>
            <a:ext cx="3262432" cy="461665"/>
          </a:xfrm>
          <a:prstGeom prst="rect">
            <a:avLst/>
          </a:prstGeom>
        </p:spPr>
        <p:txBody>
          <a:bodyPr wrap="none">
            <a:spAutoFit/>
          </a:bodyPr>
          <a:lstStyle/>
          <a:p>
            <a:r>
              <a:rPr lang="zh-CN" altLang="zh-CN" sz="2400" dirty="0"/>
              <a:t>作为科学家的经济学家</a:t>
            </a:r>
          </a:p>
        </p:txBody>
      </p:sp>
    </p:spTree>
    <p:extLst>
      <p:ext uri="{BB962C8B-B14F-4D97-AF65-F5344CB8AC3E}">
        <p14:creationId xmlns:p14="http://schemas.microsoft.com/office/powerpoint/2010/main" val="42450854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9"/>
  <p:tag name="KSO_WM_TEMPLATE_SCENE_ID" val="1"/>
  <p:tag name="KSO_WM_TEMPLATE_JOB_ID" val="9"/>
  <p:tag name="KSO_WM_TEMPLATE_TOPIC_DEFAULT" val="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70C0"/>
        </a:solidFill>
        <a:ln w="28575">
          <a:solidFill>
            <a:srgbClr val="FFFFFF"/>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0.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otalTime>1522</TotalTime>
  <Words>6172</Words>
  <Application>Microsoft Office PowerPoint</Application>
  <PresentationFormat>全屏显示(16:9)</PresentationFormat>
  <Paragraphs>692</Paragraphs>
  <Slides>86</Slides>
  <Notes>16</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2</vt:i4>
      </vt:variant>
      <vt:variant>
        <vt:lpstr>幻灯片标题</vt:lpstr>
      </vt:variant>
      <vt:variant>
        <vt:i4>86</vt:i4>
      </vt:variant>
    </vt:vector>
  </HeadingPairs>
  <TitlesOfParts>
    <vt:vector size="103" baseType="lpstr">
      <vt:lpstr>华文新魏</vt:lpstr>
      <vt:lpstr>楷体</vt:lpstr>
      <vt:lpstr>楷体_GB2312</vt:lpstr>
      <vt:lpstr>宋体</vt:lpstr>
      <vt:lpstr>微软雅黑</vt:lpstr>
      <vt:lpstr>arial</vt:lpstr>
      <vt:lpstr>arial</vt:lpstr>
      <vt:lpstr>Calibri</vt:lpstr>
      <vt:lpstr>Comic Sans MS</vt:lpstr>
      <vt:lpstr>Tahoma</vt:lpstr>
      <vt:lpstr>Times New Roman</vt:lpstr>
      <vt:lpstr>Verdana</vt:lpstr>
      <vt:lpstr>Wingdings</vt:lpstr>
      <vt:lpstr>Office 主题</vt:lpstr>
      <vt:lpstr>1_Office 主题</vt:lpstr>
      <vt:lpstr>Microsoft Excel 图表</vt:lpstr>
      <vt:lpstr>Equation</vt:lpstr>
      <vt:lpstr>PowerPoint 演示文稿</vt:lpstr>
      <vt:lpstr>PowerPoint 演示文稿</vt:lpstr>
      <vt:lpstr>本讲将探索这些问题的答案：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我们的第一个模型：循环流量图</vt:lpstr>
      <vt:lpstr>PowerPoint 演示文稿</vt:lpstr>
      <vt:lpstr>循环流量图</vt:lpstr>
      <vt:lpstr>循环流量图</vt:lpstr>
      <vt:lpstr>我们的第二个模型：生产可能性边界</vt:lpstr>
      <vt:lpstr>生产可能性边界的例子</vt:lpstr>
      <vt:lpstr>PowerPoint 演示文稿</vt:lpstr>
      <vt:lpstr>课堂互动 1   不在生产可能性边界上的点</vt:lpstr>
      <vt:lpstr>课堂互动 1 参考答案</vt:lpstr>
      <vt:lpstr>课堂互动2 参考答案</vt:lpstr>
      <vt:lpstr> 关于生产可能性边界目前为止我们所知的内容</vt:lpstr>
      <vt:lpstr>生产可能性边界与机会成本</vt:lpstr>
      <vt:lpstr>生产可能性边界与机会成本</vt:lpstr>
      <vt:lpstr>课堂互动2    生产可能性边界与机会成本</vt:lpstr>
      <vt:lpstr>课堂互动2    参考答案</vt:lpstr>
      <vt:lpstr>PowerPoint 演示文稿</vt:lpstr>
      <vt:lpstr>PowerPoint 演示文稿</vt:lpstr>
      <vt:lpstr>为什么生产可能性边界可能是曲线</vt:lpstr>
      <vt:lpstr>为什么生产可能性边界可能是曲线</vt:lpstr>
      <vt:lpstr>为什么生产可行性边界可能是曲线</vt:lpstr>
      <vt:lpstr>为什么生产可能性边界可能是曲线</vt:lpstr>
      <vt:lpstr>PowerPoint 演示文稿</vt:lpstr>
      <vt:lpstr>PowerPoint 演示文稿</vt:lpstr>
      <vt:lpstr>PowerPoint 演示文稿</vt:lpstr>
      <vt:lpstr>PowerPoint 演示文稿</vt:lpstr>
      <vt:lpstr>课堂互动3    区分实证表述与规范表述</vt:lpstr>
      <vt:lpstr>课堂互动3    参考答案</vt:lpstr>
      <vt:lpstr>课堂互动3    参考答案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美国大多数经济学家一致同意的主张（以及持赞同意见经济学家所占的百分比）</vt:lpstr>
      <vt:lpstr>美国大多数经济学家一致同意的主张（以及持赞同意见经济学家所占的百分比）</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王雷的需求表与需求曲线</vt:lpstr>
      <vt:lpstr>PowerPoint 演示文稿</vt:lpstr>
      <vt:lpstr>咖啡店的供给表与供给曲线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本讲内容小结</vt:lpstr>
      <vt:lpstr>PowerPoint 演示文稿</vt:lpstr>
      <vt:lpstr>练习题</vt:lpstr>
      <vt:lpstr>练习题</vt:lpstr>
      <vt:lpstr>练习题</vt:lpstr>
      <vt:lpstr>Q:连连看——术语与定义</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sui</dc:creator>
  <cp:lastModifiedBy>姚 遂</cp:lastModifiedBy>
  <cp:revision>218</cp:revision>
  <dcterms:created xsi:type="dcterms:W3CDTF">2018-12-27T02:01:00Z</dcterms:created>
  <dcterms:modified xsi:type="dcterms:W3CDTF">2020-03-26T08:01:36Z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y fmtid="{D5CDD505-2E9C-101B-9397-08002B2CF9AE}" pid="3" name="KSORubyTemplateID">
    <vt:lpwstr>2</vt:lpwstr>
  </property>
</Properties>
</file>