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4234" r:id="rId2"/>
    <p:sldMasterId id="2147483650" r:id="rId3"/>
    <p:sldMasterId id="2147483652" r:id="rId4"/>
    <p:sldMasterId id="2147484198" r:id="rId5"/>
    <p:sldMasterId id="2147483655" r:id="rId6"/>
    <p:sldMasterId id="2147483654" r:id="rId7"/>
    <p:sldMasterId id="2147484247" r:id="rId8"/>
    <p:sldMasterId id="2147484257" r:id="rId9"/>
    <p:sldMasterId id="2147484336" r:id="rId10"/>
    <p:sldMasterId id="2147484602" r:id="rId11"/>
  </p:sldMasterIdLst>
  <p:notesMasterIdLst>
    <p:notesMasterId r:id="rId23"/>
  </p:notesMasterIdLst>
  <p:handoutMasterIdLst>
    <p:handoutMasterId r:id="rId24"/>
  </p:handoutMasterIdLst>
  <p:sldIdLst>
    <p:sldId id="1573" r:id="rId12"/>
    <p:sldId id="1596" r:id="rId13"/>
    <p:sldId id="1598" r:id="rId14"/>
    <p:sldId id="1594" r:id="rId15"/>
    <p:sldId id="274" r:id="rId16"/>
    <p:sldId id="1601" r:id="rId17"/>
    <p:sldId id="1603" r:id="rId18"/>
    <p:sldId id="1578" r:id="rId19"/>
    <p:sldId id="1583" r:id="rId20"/>
    <p:sldId id="1591" r:id="rId21"/>
    <p:sldId id="1587" r:id="rId2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96CE9E"/>
    <a:srgbClr val="FF99FF"/>
    <a:srgbClr val="D7E1C1"/>
    <a:srgbClr val="005EA4"/>
    <a:srgbClr val="CC0000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3" autoAdjust="0"/>
    <p:restoredTop sz="94743" autoAdjust="0"/>
  </p:normalViewPr>
  <p:slideViewPr>
    <p:cSldViewPr snapToGrid="0">
      <p:cViewPr varScale="1">
        <p:scale>
          <a:sx n="120" d="100"/>
          <a:sy n="120" d="100"/>
        </p:scale>
        <p:origin x="1589" y="91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183B3-2BE7-4D5F-AAF9-61F18E999AB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853E75-7092-4EF2-9E88-D39420554005}" type="pres">
      <dgm:prSet presAssocID="{2C2183B3-2BE7-4D5F-AAF9-61F18E999AB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2FC4C9B-29DA-42D1-9FCE-C9F632484BFE}" type="presOf" srcId="{2C2183B3-2BE7-4D5F-AAF9-61F18E999ABB}" destId="{7C853E75-7092-4EF2-9E88-D39420554005}" srcOrd="0" destOrd="0" presId="urn:microsoft.com/office/officeart/2005/8/layout/pyramid1"/>
  </dgm:cxnLst>
  <dgm:bg>
    <a:solidFill>
      <a:srgbClr val="9DC56F">
        <a:alpha val="22000"/>
      </a:srgb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7D3E6-4A48-4B51-936C-2F5727ECCE4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93EA2BC-F27F-4825-9CF6-7B2367A79201}">
      <dgm:prSet phldrT="[文本]" custT="1"/>
      <dgm:spPr>
        <a:solidFill>
          <a:srgbClr val="FFCCCC">
            <a:alpha val="66000"/>
          </a:srgbClr>
        </a:solidFill>
      </dgm:spPr>
      <dgm:t>
        <a:bodyPr/>
        <a:lstStyle/>
        <a:p>
          <a:endParaRPr lang="en-US" altLang="zh-CN" sz="1800" dirty="0">
            <a:solidFill>
              <a:schemeClr val="tx1"/>
            </a:solidFill>
          </a:endParaRPr>
        </a:p>
        <a:p>
          <a:r>
            <a:rPr lang="zh-CN" altLang="en-US" sz="1800" b="1" dirty="0">
              <a:solidFill>
                <a:schemeClr val="tx1"/>
              </a:solidFill>
            </a:rPr>
            <a:t>对中国</a:t>
          </a:r>
          <a:endParaRPr lang="en-US" altLang="zh-CN" sz="1800" b="1" dirty="0">
            <a:solidFill>
              <a:schemeClr val="tx1"/>
            </a:solidFill>
          </a:endParaRPr>
        </a:p>
        <a:p>
          <a:r>
            <a:rPr lang="zh-CN" altLang="en-US" sz="1800" b="1" dirty="0">
              <a:solidFill>
                <a:schemeClr val="tx1"/>
              </a:solidFill>
            </a:rPr>
            <a:t>经济成就</a:t>
          </a:r>
          <a:endParaRPr lang="en-US" altLang="zh-CN" sz="1800" b="1" dirty="0">
            <a:solidFill>
              <a:schemeClr val="tx1"/>
            </a:solidFill>
          </a:endParaRPr>
        </a:p>
        <a:p>
          <a:r>
            <a:rPr lang="zh-CN" altLang="en-US" sz="1800" b="1" dirty="0">
              <a:solidFill>
                <a:schemeClr val="tx1"/>
              </a:solidFill>
            </a:rPr>
            <a:t>的更深刻理解</a:t>
          </a:r>
        </a:p>
      </dgm:t>
    </dgm:pt>
    <dgm:pt modelId="{F969AB7B-1D91-4B0E-BE97-63C923CD9956}" type="parTrans" cxnId="{48EC8E10-44C0-478C-9ABC-813A3A705C36}">
      <dgm:prSet/>
      <dgm:spPr/>
      <dgm:t>
        <a:bodyPr/>
        <a:lstStyle/>
        <a:p>
          <a:endParaRPr lang="zh-CN" altLang="en-US"/>
        </a:p>
      </dgm:t>
    </dgm:pt>
    <dgm:pt modelId="{DA7AEB56-9EC3-442F-A946-B6F726CD84D6}" type="sibTrans" cxnId="{48EC8E10-44C0-478C-9ABC-813A3A705C36}">
      <dgm:prSet/>
      <dgm:spPr/>
      <dgm:t>
        <a:bodyPr/>
        <a:lstStyle/>
        <a:p>
          <a:endParaRPr lang="zh-CN" altLang="en-US"/>
        </a:p>
      </dgm:t>
    </dgm:pt>
    <dgm:pt modelId="{CD54BC88-E55D-437C-BD18-45FF4BD72933}">
      <dgm:prSet phldrT="[文本]" custT="1"/>
      <dgm:spPr>
        <a:solidFill>
          <a:srgbClr val="FFFF00">
            <a:alpha val="28000"/>
          </a:srgbClr>
        </a:solidFill>
      </dgm:spPr>
      <dgm:t>
        <a:bodyPr/>
        <a:lstStyle/>
        <a:p>
          <a:r>
            <a:rPr lang="zh-CN" altLang="en-US" sz="2400" b="1" dirty="0">
              <a:solidFill>
                <a:schemeClr val="tx1"/>
              </a:solidFill>
            </a:rPr>
            <a:t>更科学</a:t>
          </a:r>
          <a:r>
            <a:rPr lang="en-US" altLang="zh-CN" sz="2400" b="1" dirty="0">
              <a:solidFill>
                <a:schemeClr val="tx1"/>
              </a:solidFill>
            </a:rPr>
            <a:t>/</a:t>
          </a:r>
          <a:r>
            <a:rPr lang="zh-CN" altLang="en-US" sz="2400" b="1" dirty="0">
              <a:solidFill>
                <a:schemeClr val="tx1"/>
              </a:solidFill>
            </a:rPr>
            <a:t>正确的经济和社会观察</a:t>
          </a:r>
        </a:p>
      </dgm:t>
    </dgm:pt>
    <dgm:pt modelId="{2DBB3207-EE97-481F-BFA6-8F65D064A065}" type="parTrans" cxnId="{692ABC84-EFBF-45DC-89C5-DBD6DD712AF7}">
      <dgm:prSet/>
      <dgm:spPr/>
      <dgm:t>
        <a:bodyPr/>
        <a:lstStyle/>
        <a:p>
          <a:endParaRPr lang="zh-CN" altLang="en-US"/>
        </a:p>
      </dgm:t>
    </dgm:pt>
    <dgm:pt modelId="{621D68CB-7CD2-4779-8D85-A57D3B829501}" type="sibTrans" cxnId="{692ABC84-EFBF-45DC-89C5-DBD6DD712AF7}">
      <dgm:prSet/>
      <dgm:spPr/>
      <dgm:t>
        <a:bodyPr/>
        <a:lstStyle/>
        <a:p>
          <a:endParaRPr lang="zh-CN" altLang="en-US"/>
        </a:p>
      </dgm:t>
    </dgm:pt>
    <dgm:pt modelId="{EF17D87A-02B8-4F93-B4BF-5F4744458B20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</a:rPr>
            <a:t>更完善</a:t>
          </a:r>
          <a:r>
            <a:rPr lang="en-US" altLang="zh-CN" sz="2800" b="1" dirty="0">
              <a:solidFill>
                <a:schemeClr val="tx1"/>
              </a:solidFill>
            </a:rPr>
            <a:t>/</a:t>
          </a:r>
          <a:r>
            <a:rPr lang="zh-CN" altLang="en-US" sz="2800" b="1" dirty="0">
              <a:solidFill>
                <a:schemeClr val="tx1"/>
              </a:solidFill>
            </a:rPr>
            <a:t>正确的个人选择</a:t>
          </a:r>
        </a:p>
      </dgm:t>
    </dgm:pt>
    <dgm:pt modelId="{B6D8D71F-B394-4964-B324-18177876841F}" type="parTrans" cxnId="{F50378EE-D106-4A09-8560-FFCDD549E3B4}">
      <dgm:prSet/>
      <dgm:spPr/>
      <dgm:t>
        <a:bodyPr/>
        <a:lstStyle/>
        <a:p>
          <a:endParaRPr lang="zh-CN" altLang="en-US"/>
        </a:p>
      </dgm:t>
    </dgm:pt>
    <dgm:pt modelId="{A4C58BE9-C716-40D9-B54F-25564F041731}" type="sibTrans" cxnId="{F50378EE-D106-4A09-8560-FFCDD549E3B4}">
      <dgm:prSet/>
      <dgm:spPr/>
      <dgm:t>
        <a:bodyPr/>
        <a:lstStyle/>
        <a:p>
          <a:endParaRPr lang="zh-CN" altLang="en-US"/>
        </a:p>
      </dgm:t>
    </dgm:pt>
    <dgm:pt modelId="{2618DFA3-A855-4672-B454-BC5297973C10}" type="pres">
      <dgm:prSet presAssocID="{06A7D3E6-4A48-4B51-936C-2F5727ECCE4E}" presName="Name0" presStyleCnt="0">
        <dgm:presLayoutVars>
          <dgm:dir/>
          <dgm:animLvl val="lvl"/>
          <dgm:resizeHandles val="exact"/>
        </dgm:presLayoutVars>
      </dgm:prSet>
      <dgm:spPr/>
    </dgm:pt>
    <dgm:pt modelId="{98912204-C46C-4596-82FE-ECE8115198E0}" type="pres">
      <dgm:prSet presAssocID="{093EA2BC-F27F-4825-9CF6-7B2367A79201}" presName="Name8" presStyleCnt="0"/>
      <dgm:spPr/>
    </dgm:pt>
    <dgm:pt modelId="{78E47D31-9D69-46BA-A316-DB5CB9490F9E}" type="pres">
      <dgm:prSet presAssocID="{093EA2BC-F27F-4825-9CF6-7B2367A79201}" presName="level" presStyleLbl="node1" presStyleIdx="0" presStyleCnt="3">
        <dgm:presLayoutVars>
          <dgm:chMax val="1"/>
          <dgm:bulletEnabled val="1"/>
        </dgm:presLayoutVars>
      </dgm:prSet>
      <dgm:spPr/>
    </dgm:pt>
    <dgm:pt modelId="{17580957-794D-4E94-B1C7-8868BD8D6570}" type="pres">
      <dgm:prSet presAssocID="{093EA2BC-F27F-4825-9CF6-7B2367A792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BCA270F-86C1-4D56-B941-F237C6E561DC}" type="pres">
      <dgm:prSet presAssocID="{CD54BC88-E55D-437C-BD18-45FF4BD72933}" presName="Name8" presStyleCnt="0"/>
      <dgm:spPr/>
    </dgm:pt>
    <dgm:pt modelId="{464B1CCF-E942-4FE5-BE5C-AD7A770DD179}" type="pres">
      <dgm:prSet presAssocID="{CD54BC88-E55D-437C-BD18-45FF4BD72933}" presName="level" presStyleLbl="node1" presStyleIdx="1" presStyleCnt="3">
        <dgm:presLayoutVars>
          <dgm:chMax val="1"/>
          <dgm:bulletEnabled val="1"/>
        </dgm:presLayoutVars>
      </dgm:prSet>
      <dgm:spPr/>
    </dgm:pt>
    <dgm:pt modelId="{2502A579-3B3F-459E-A799-2B3D63332053}" type="pres">
      <dgm:prSet presAssocID="{CD54BC88-E55D-437C-BD18-45FF4BD7293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6AD532-98C9-44FC-8319-CF1ED6C7C084}" type="pres">
      <dgm:prSet presAssocID="{EF17D87A-02B8-4F93-B4BF-5F4744458B20}" presName="Name8" presStyleCnt="0"/>
      <dgm:spPr/>
    </dgm:pt>
    <dgm:pt modelId="{6A8A109E-34C2-4544-A5CE-CE4C5879DC65}" type="pres">
      <dgm:prSet presAssocID="{EF17D87A-02B8-4F93-B4BF-5F4744458B20}" presName="level" presStyleLbl="node1" presStyleIdx="2" presStyleCnt="3">
        <dgm:presLayoutVars>
          <dgm:chMax val="1"/>
          <dgm:bulletEnabled val="1"/>
        </dgm:presLayoutVars>
      </dgm:prSet>
      <dgm:spPr/>
    </dgm:pt>
    <dgm:pt modelId="{17E34451-FDB4-4EFD-912B-A3DD36620B8C}" type="pres">
      <dgm:prSet presAssocID="{EF17D87A-02B8-4F93-B4BF-5F4744458B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8EC8E10-44C0-478C-9ABC-813A3A705C36}" srcId="{06A7D3E6-4A48-4B51-936C-2F5727ECCE4E}" destId="{093EA2BC-F27F-4825-9CF6-7B2367A79201}" srcOrd="0" destOrd="0" parTransId="{F969AB7B-1D91-4B0E-BE97-63C923CD9956}" sibTransId="{DA7AEB56-9EC3-442F-A946-B6F726CD84D6}"/>
    <dgm:cxn modelId="{289D2317-9B7D-4357-804F-7BFE8A8DE6B6}" type="presOf" srcId="{093EA2BC-F27F-4825-9CF6-7B2367A79201}" destId="{78E47D31-9D69-46BA-A316-DB5CB9490F9E}" srcOrd="0" destOrd="0" presId="urn:microsoft.com/office/officeart/2005/8/layout/pyramid1"/>
    <dgm:cxn modelId="{34CA225E-5761-4119-95DA-AECBD0FA33E2}" type="presOf" srcId="{EF17D87A-02B8-4F93-B4BF-5F4744458B20}" destId="{6A8A109E-34C2-4544-A5CE-CE4C5879DC65}" srcOrd="0" destOrd="0" presId="urn:microsoft.com/office/officeart/2005/8/layout/pyramid1"/>
    <dgm:cxn modelId="{FD8A2844-2B50-4D59-8453-FF57089488F4}" type="presOf" srcId="{CD54BC88-E55D-437C-BD18-45FF4BD72933}" destId="{2502A579-3B3F-459E-A799-2B3D63332053}" srcOrd="1" destOrd="0" presId="urn:microsoft.com/office/officeart/2005/8/layout/pyramid1"/>
    <dgm:cxn modelId="{692ABC84-EFBF-45DC-89C5-DBD6DD712AF7}" srcId="{06A7D3E6-4A48-4B51-936C-2F5727ECCE4E}" destId="{CD54BC88-E55D-437C-BD18-45FF4BD72933}" srcOrd="1" destOrd="0" parTransId="{2DBB3207-EE97-481F-BFA6-8F65D064A065}" sibTransId="{621D68CB-7CD2-4779-8D85-A57D3B829501}"/>
    <dgm:cxn modelId="{46B00F86-966B-4BDB-9BE3-9F6988934B06}" type="presOf" srcId="{093EA2BC-F27F-4825-9CF6-7B2367A79201}" destId="{17580957-794D-4E94-B1C7-8868BD8D6570}" srcOrd="1" destOrd="0" presId="urn:microsoft.com/office/officeart/2005/8/layout/pyramid1"/>
    <dgm:cxn modelId="{5E24008A-8AC4-4211-A068-D386F69FECD6}" type="presOf" srcId="{CD54BC88-E55D-437C-BD18-45FF4BD72933}" destId="{464B1CCF-E942-4FE5-BE5C-AD7A770DD179}" srcOrd="0" destOrd="0" presId="urn:microsoft.com/office/officeart/2005/8/layout/pyramid1"/>
    <dgm:cxn modelId="{03ECC2AD-73BA-47CF-9F29-02663FB39CE2}" type="presOf" srcId="{EF17D87A-02B8-4F93-B4BF-5F4744458B20}" destId="{17E34451-FDB4-4EFD-912B-A3DD36620B8C}" srcOrd="1" destOrd="0" presId="urn:microsoft.com/office/officeart/2005/8/layout/pyramid1"/>
    <dgm:cxn modelId="{F50378EE-D106-4A09-8560-FFCDD549E3B4}" srcId="{06A7D3E6-4A48-4B51-936C-2F5727ECCE4E}" destId="{EF17D87A-02B8-4F93-B4BF-5F4744458B20}" srcOrd="2" destOrd="0" parTransId="{B6D8D71F-B394-4964-B324-18177876841F}" sibTransId="{A4C58BE9-C716-40D9-B54F-25564F041731}"/>
    <dgm:cxn modelId="{0D31A2F8-279E-46E2-9424-91D383250D6B}" type="presOf" srcId="{06A7D3E6-4A48-4B51-936C-2F5727ECCE4E}" destId="{2618DFA3-A855-4672-B454-BC5297973C10}" srcOrd="0" destOrd="0" presId="urn:microsoft.com/office/officeart/2005/8/layout/pyramid1"/>
    <dgm:cxn modelId="{247B65E1-50F7-4ED1-95B4-D40880FFE4FC}" type="presParOf" srcId="{2618DFA3-A855-4672-B454-BC5297973C10}" destId="{98912204-C46C-4596-82FE-ECE8115198E0}" srcOrd="0" destOrd="0" presId="urn:microsoft.com/office/officeart/2005/8/layout/pyramid1"/>
    <dgm:cxn modelId="{4CA1641F-94E8-487A-9A1D-76EF4399F8C9}" type="presParOf" srcId="{98912204-C46C-4596-82FE-ECE8115198E0}" destId="{78E47D31-9D69-46BA-A316-DB5CB9490F9E}" srcOrd="0" destOrd="0" presId="urn:microsoft.com/office/officeart/2005/8/layout/pyramid1"/>
    <dgm:cxn modelId="{FACFB486-D725-4C35-BABC-12A7B126CBF5}" type="presParOf" srcId="{98912204-C46C-4596-82FE-ECE8115198E0}" destId="{17580957-794D-4E94-B1C7-8868BD8D6570}" srcOrd="1" destOrd="0" presId="urn:microsoft.com/office/officeart/2005/8/layout/pyramid1"/>
    <dgm:cxn modelId="{EA131F76-AD5F-4420-94F8-0A94A0950ED5}" type="presParOf" srcId="{2618DFA3-A855-4672-B454-BC5297973C10}" destId="{5BCA270F-86C1-4D56-B941-F237C6E561DC}" srcOrd="1" destOrd="0" presId="urn:microsoft.com/office/officeart/2005/8/layout/pyramid1"/>
    <dgm:cxn modelId="{960C5AF6-490F-4C95-9014-7A457339F39F}" type="presParOf" srcId="{5BCA270F-86C1-4D56-B941-F237C6E561DC}" destId="{464B1CCF-E942-4FE5-BE5C-AD7A770DD179}" srcOrd="0" destOrd="0" presId="urn:microsoft.com/office/officeart/2005/8/layout/pyramid1"/>
    <dgm:cxn modelId="{CA0B649D-8520-4AD4-8304-FCE00B6F55B9}" type="presParOf" srcId="{5BCA270F-86C1-4D56-B941-F237C6E561DC}" destId="{2502A579-3B3F-459E-A799-2B3D63332053}" srcOrd="1" destOrd="0" presId="urn:microsoft.com/office/officeart/2005/8/layout/pyramid1"/>
    <dgm:cxn modelId="{3E92F482-B9D9-4215-BA8F-2D3BF271ED67}" type="presParOf" srcId="{2618DFA3-A855-4672-B454-BC5297973C10}" destId="{F86AD532-98C9-44FC-8319-CF1ED6C7C084}" srcOrd="2" destOrd="0" presId="urn:microsoft.com/office/officeart/2005/8/layout/pyramid1"/>
    <dgm:cxn modelId="{00C74053-F75E-4904-A9F9-56DEB3152AE2}" type="presParOf" srcId="{F86AD532-98C9-44FC-8319-CF1ED6C7C084}" destId="{6A8A109E-34C2-4544-A5CE-CE4C5879DC65}" srcOrd="0" destOrd="0" presId="urn:microsoft.com/office/officeart/2005/8/layout/pyramid1"/>
    <dgm:cxn modelId="{D1BE1888-DF02-4C3D-A0D3-06B8B49BC312}" type="presParOf" srcId="{F86AD532-98C9-44FC-8319-CF1ED6C7C084}" destId="{17E34451-FDB4-4EFD-912B-A3DD36620B8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47D31-9D69-46BA-A316-DB5CB9490F9E}">
      <dsp:nvSpPr>
        <dsp:cNvPr id="0" name=""/>
        <dsp:cNvSpPr/>
      </dsp:nvSpPr>
      <dsp:spPr>
        <a:xfrm>
          <a:off x="2032000" y="0"/>
          <a:ext cx="2032000" cy="1362603"/>
        </a:xfrm>
        <a:prstGeom prst="trapezoid">
          <a:avLst>
            <a:gd name="adj" fmla="val 74563"/>
          </a:avLst>
        </a:prstGeom>
        <a:solidFill>
          <a:srgbClr val="FFCCCC">
            <a:alpha val="66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</a:rPr>
            <a:t>对中国</a:t>
          </a:r>
          <a:endParaRPr lang="en-US" altLang="zh-CN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</a:rPr>
            <a:t>经济成就</a:t>
          </a:r>
          <a:endParaRPr lang="en-US" altLang="zh-CN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</a:rPr>
            <a:t>的更深刻理解</a:t>
          </a:r>
        </a:p>
      </dsp:txBody>
      <dsp:txXfrm>
        <a:off x="2032000" y="0"/>
        <a:ext cx="2032000" cy="1362603"/>
      </dsp:txXfrm>
    </dsp:sp>
    <dsp:sp modelId="{464B1CCF-E942-4FE5-BE5C-AD7A770DD179}">
      <dsp:nvSpPr>
        <dsp:cNvPr id="0" name=""/>
        <dsp:cNvSpPr/>
      </dsp:nvSpPr>
      <dsp:spPr>
        <a:xfrm>
          <a:off x="1016000" y="1362603"/>
          <a:ext cx="4064000" cy="1362603"/>
        </a:xfrm>
        <a:prstGeom prst="trapezoid">
          <a:avLst>
            <a:gd name="adj" fmla="val 74563"/>
          </a:avLst>
        </a:prstGeom>
        <a:solidFill>
          <a:srgbClr val="FFFF00">
            <a:alpha val="2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更科学</a:t>
          </a:r>
          <a:r>
            <a:rPr lang="en-US" altLang="zh-CN" sz="2400" b="1" kern="1200" dirty="0">
              <a:solidFill>
                <a:schemeClr val="tx1"/>
              </a:solidFill>
            </a:rPr>
            <a:t>/</a:t>
          </a:r>
          <a:r>
            <a:rPr lang="zh-CN" altLang="en-US" sz="2400" b="1" kern="1200" dirty="0">
              <a:solidFill>
                <a:schemeClr val="tx1"/>
              </a:solidFill>
            </a:rPr>
            <a:t>正确的经济和社会观察</a:t>
          </a:r>
        </a:p>
      </dsp:txBody>
      <dsp:txXfrm>
        <a:off x="1727200" y="1362603"/>
        <a:ext cx="2641600" cy="1362603"/>
      </dsp:txXfrm>
    </dsp:sp>
    <dsp:sp modelId="{6A8A109E-34C2-4544-A5CE-CE4C5879DC65}">
      <dsp:nvSpPr>
        <dsp:cNvPr id="0" name=""/>
        <dsp:cNvSpPr/>
      </dsp:nvSpPr>
      <dsp:spPr>
        <a:xfrm>
          <a:off x="0" y="2725207"/>
          <a:ext cx="6096000" cy="1362603"/>
        </a:xfrm>
        <a:prstGeom prst="trapezoid">
          <a:avLst>
            <a:gd name="adj" fmla="val 74563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/>
              </a:solidFill>
            </a:rPr>
            <a:t>更完善</a:t>
          </a:r>
          <a:r>
            <a:rPr lang="en-US" altLang="zh-CN" sz="2800" b="1" kern="1200" dirty="0">
              <a:solidFill>
                <a:schemeClr val="tx1"/>
              </a:solidFill>
            </a:rPr>
            <a:t>/</a:t>
          </a:r>
          <a:r>
            <a:rPr lang="zh-CN" altLang="en-US" sz="2800" b="1" kern="1200" dirty="0">
              <a:solidFill>
                <a:schemeClr val="tx1"/>
              </a:solidFill>
            </a:rPr>
            <a:t>正确的个人选择</a:t>
          </a:r>
        </a:p>
      </dsp:txBody>
      <dsp:txXfrm>
        <a:off x="1066799" y="2725207"/>
        <a:ext cx="3962400" cy="1362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63" name="Rectangle 3">
            <a:extLst/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64" name="Rectangle 4">
            <a:extLst/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65" name="Rectangle 5">
            <a:extLst/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5E40DB88-E6B2-4CA8-A627-7644CCDFF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69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922B3E8-2F9D-4F75-85C3-448345808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990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A5DB6E-45DE-46EF-A000-BB7D55B24ED6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698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C0FDE-154D-43AD-89BF-4D9116AC575A}" type="slidenum">
              <a:rPr lang="en-US" altLang="zh-CN" smtClean="0">
                <a:latin typeface="Calibri" panose="020F0502020204030204" pitchFamily="34" charset="0"/>
                <a:sym typeface="+mn-ea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24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BD7A-F354-47F1-8697-1FA02FF4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1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2"/>
          <p:cNvSpPr>
            <a:spLocks noChangeShapeType="1"/>
          </p:cNvSpPr>
          <p:nvPr userDrawn="1"/>
        </p:nv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38" y="100939"/>
            <a:ext cx="8094662" cy="860961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4607D-CA5B-4000-971D-38E69D8DF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0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DA6DE4-0818-4A0B-A010-F1C80821C0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4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FC4EE5-6AD6-4619-9BD2-0E56AEDC4E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3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58157-3217-4AD3-8CEF-D0510E7B68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98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343F2C-0938-4997-B62B-5AD9BDBF3E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8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96CECF-335F-4959-A475-2BCF497FBC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37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FC5A0B-470F-45D5-A229-80D2D031D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92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58147B-4607-4771-89D8-C2D7CAB86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76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BA03B4-57D9-40D1-9BD3-AF0984CFCE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24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86D3F-591F-4638-908A-C236FF6D1B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/>
          </p:cNvPr>
          <p:cNvSpPr>
            <a:spLocks noChangeArrowheads="1"/>
          </p:cNvSpPr>
          <p:nvPr/>
        </p:nvSpPr>
        <p:spPr bwMode="auto">
          <a:xfrm>
            <a:off x="311150" y="5310188"/>
            <a:ext cx="3581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PowerPoint Slides prepared by: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Andreea CHIRITESCU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Eastern Illinois University</a:t>
            </a:r>
          </a:p>
        </p:txBody>
      </p:sp>
      <p:sp>
        <p:nvSpPr>
          <p:cNvPr id="4" name="TextBox 6">
            <a:extLst/>
          </p:cNvPr>
          <p:cNvSpPr txBox="1">
            <a:spLocks noChangeArrowheads="1"/>
          </p:cNvSpPr>
          <p:nvPr/>
        </p:nvSpPr>
        <p:spPr bwMode="auto">
          <a:xfrm>
            <a:off x="311150" y="369888"/>
            <a:ext cx="2176463" cy="1323975"/>
          </a:xfrm>
          <a:prstGeom prst="rect">
            <a:avLst/>
          </a:prstGeom>
          <a:noFill/>
          <a:ln w="57150">
            <a:solidFill>
              <a:srgbClr val="005EA4"/>
            </a:solidFill>
            <a:prstDash val="sysDot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8000" b="1">
                <a:latin typeface="Arial Black" panose="020B0A04020102020204" pitchFamily="34" charset="0"/>
                <a:ea typeface="Gungsuh" pitchFamily="18" charset="-127"/>
                <a:cs typeface="Estrangelo Edessa" pitchFamily="66" charset="0"/>
                <a:sym typeface="+mn-ea"/>
              </a:rPr>
              <a:t>1</a:t>
            </a:r>
          </a:p>
        </p:txBody>
      </p:sp>
      <p:pic>
        <p:nvPicPr>
          <p:cNvPr id="5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3589338"/>
            <a:ext cx="4230687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spect="1" noChangeArrowheads="1"/>
          </p:cNvSpPr>
          <p:nvPr>
            <p:ph type="subTitle" sz="quarter" idx="1"/>
          </p:nvPr>
        </p:nvSpPr>
        <p:spPr>
          <a:xfrm>
            <a:off x="0" y="1446663"/>
            <a:ext cx="9131724" cy="2142694"/>
          </a:xfrm>
        </p:spPr>
        <p:txBody>
          <a:bodyPr wrap="none"/>
          <a:lstStyle>
            <a:lvl1pPr marL="0" indent="0" algn="ctr">
              <a:buFontTx/>
              <a:buNone/>
              <a:defRPr sz="43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Slide Number Placeholder 3">
            <a:extLst/>
          </p:cNvPr>
          <p:cNvSpPr>
            <a:spLocks noGrp="1"/>
          </p:cNvSpPr>
          <p:nvPr>
            <p:ph type="sldNum" sz="quarter" idx="10"/>
          </p:nvPr>
        </p:nvSpPr>
        <p:spPr>
          <a:ln w="19050">
            <a:solidFill>
              <a:srgbClr val="005EA4"/>
            </a:solidFill>
            <a:prstDash val="sysDot"/>
            <a:bevel/>
          </a:ln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9DF62D8-2628-481D-ACB7-CF6545B38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350"/>
            <a:ext cx="8612188" cy="365125"/>
          </a:xfrm>
          <a:blipFill>
            <a:blip r:embed="rId3"/>
            <a:stretch>
              <a:fillRect/>
            </a:stretch>
          </a:blipFill>
        </p:spPr>
        <p:txBody>
          <a:bodyPr rtlCol="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95001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8BF481-7673-4ACA-85A1-10D4B50F1F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81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B56F5D-484B-4E0E-A89F-464AADE967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359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F4B987-3393-4D29-AF58-CC072DFBE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218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F4F7ED-F8B7-4EF2-B940-092BE26986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461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B9A061-4E81-4CF1-99F9-51812D399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281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B3139C-801B-45AF-A0FF-9E17391B87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427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254C0-2ADF-42DB-B908-F34EAC5F6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17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F49DEE-FD2C-4C07-9ED0-8E02CF7AB9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372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BFC0A0-451A-4842-A05F-854AD2C5A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5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D7745B-2ABC-400F-B7E4-B0B5DF8603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84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2"/>
          <p:cNvSpPr>
            <a:spLocks noChangeShapeType="1"/>
          </p:cNvSpPr>
          <p:nvPr userDrawn="1"/>
        </p:nv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38" y="100939"/>
            <a:ext cx="8094662" cy="860961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02B3A-2708-40D4-83C2-3EE6382CB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2655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1389CE-9C6E-44CB-87AF-4152EAD21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027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BB1332-C705-4CD7-B682-6474697407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64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B1FA09-92B6-4090-9EE1-58C0659C4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656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160F60-999C-4E9E-A7C8-B36E5E8A2D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41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4D753D-E84C-4DB3-8812-4183CCF1F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1959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95E38B-D005-406A-9CAA-8C2CF30F4F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551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21DC61-792E-4FBC-A0A4-0BAA0302D7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1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2"/>
          <p:cNvSpPr>
            <a:spLocks noChangeShapeType="1"/>
          </p:cNvSpPr>
          <p:nvPr userDrawn="1"/>
        </p:nv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/>
          </p:cNvPr>
          <p:cNvSpPr>
            <a:spLocks noGrp="1"/>
          </p:cNvSpPr>
          <p:nvPr>
            <p:ph type="sldNum" sz="quarter" idx="10"/>
          </p:nvPr>
        </p:nvSpPr>
        <p:spPr>
          <a:xfrm>
            <a:off x="7015163" y="6483350"/>
            <a:ext cx="2133600" cy="366713"/>
          </a:xfrm>
        </p:spPr>
        <p:txBody>
          <a:bodyPr/>
          <a:lstStyle>
            <a:lvl1pPr eaLnBrk="1" hangingPunct="1">
              <a:defRPr noProof="1"/>
            </a:lvl1pPr>
          </a:lstStyle>
          <a:p>
            <a:pPr>
              <a:defRPr/>
            </a:pPr>
            <a:fld id="{D68510A3-D744-490B-9FFC-C44ABBB1CC8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1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513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3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7D76-7DD6-4985-AD67-9F73A1A72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0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3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4A047-602B-404F-9B04-1013FB742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622"/>
            <a:ext cx="8458200" cy="5788378"/>
          </a:xfrm>
        </p:spPr>
        <p:txBody>
          <a:bodyPr/>
          <a:lstStyle>
            <a:lvl1pPr>
              <a:defRPr>
                <a:solidFill>
                  <a:srgbClr val="5D2884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97C9-F6BA-4315-8C85-2E7A38240E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119"/>
            <a:ext cx="8492836" cy="583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D159B-36C4-42E2-A6DE-B3327372CF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2"/>
          <p:cNvSpPr>
            <a:spLocks noChangeShapeType="1"/>
          </p:cNvSpPr>
          <p:nvPr userDrawn="1"/>
        </p:nv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38" y="100939"/>
            <a:ext cx="8094662" cy="860961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EA4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Rectangle 7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E5C2-27C7-4A58-8833-38CD65B6E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6984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365250"/>
            <a:ext cx="6680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47339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4938"/>
            <a:ext cx="8540750" cy="406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Slide Number Placeholder 1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521700" y="6484938"/>
            <a:ext cx="622300" cy="4095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spcBef>
                <a:spcPct val="20000"/>
              </a:spcBef>
              <a:buFontTx/>
              <a:buNone/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C46B0D-B46F-49D5-9814-D29E61E6B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5838825"/>
            <a:ext cx="4543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Sabon-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56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0AB40EC-16BD-452F-B26D-F72EB592AB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  <p:sldLayoutId id="2147484797" r:id="rId4"/>
    <p:sldLayoutId id="2147484798" r:id="rId5"/>
    <p:sldLayoutId id="2147484799" r:id="rId6"/>
    <p:sldLayoutId id="2147484800" r:id="rId7"/>
    <p:sldLayoutId id="2147484801" r:id="rId8"/>
    <p:sldLayoutId id="2147484802" r:id="rId9"/>
    <p:sldLayoutId id="2147484803" r:id="rId10"/>
    <p:sldLayoutId id="2147484804" r:id="rId11"/>
    <p:sldLayoutId id="2147484805" r:id="rId12"/>
    <p:sldLayoutId id="214748480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56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6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9DB7E5-6A19-4F97-A364-07AA961173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7" r:id="rId1"/>
    <p:sldLayoutId id="2147484808" r:id="rId2"/>
    <p:sldLayoutId id="2147484809" r:id="rId3"/>
    <p:sldLayoutId id="2147484810" r:id="rId4"/>
    <p:sldLayoutId id="2147484811" r:id="rId5"/>
    <p:sldLayoutId id="2147484812" r:id="rId6"/>
    <p:sldLayoutId id="2147484813" r:id="rId7"/>
    <p:sldLayoutId id="2147484814" r:id="rId8"/>
    <p:sldLayoutId id="2147484815" r:id="rId9"/>
    <p:sldLayoutId id="2147484816" r:id="rId10"/>
    <p:sldLayoutId id="2147484817" r:id="rId11"/>
    <p:sldLayoutId id="2147484818" r:id="rId12"/>
    <p:sldLayoutId id="214748481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228600" y="152400"/>
            <a:ext cx="86868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fghfgj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143000"/>
            <a:ext cx="8382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7898" name="Rectangle 10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4888" y="6469063"/>
            <a:ext cx="504825" cy="379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2DC829-F076-40A5-80E7-6FADDBF2F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3350"/>
            <a:ext cx="8540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290513" y="77788"/>
            <a:ext cx="885348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7898" name="Rectangle 10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beve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E9D525-F949-4130-AF14-A40D53F24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05838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cxnSp>
        <p:nvCxnSpPr>
          <p:cNvPr id="2" name="Straight Connector 2"/>
          <p:cNvCxnSpPr>
            <a:cxnSpLocks noChangeShapeType="1"/>
          </p:cNvCxnSpPr>
          <p:nvPr userDrawn="1"/>
        </p:nvCxn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9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Users\Andreea\Desktop\Mankiw 7e\pics plus\fig right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0"/>
            <a:ext cx="27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C:\Users\Andreea\Desktop\Mankiw 7e\pics plus\fig lef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0513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>
            <a:extLst/>
          </p:cNvPr>
          <p:cNvSpPr>
            <a:spLocks noChangeArrowheads="1"/>
          </p:cNvSpPr>
          <p:nvPr/>
        </p:nvSpPr>
        <p:spPr bwMode="auto">
          <a:xfrm>
            <a:off x="150813" y="835025"/>
            <a:ext cx="8839200" cy="5653088"/>
          </a:xfrm>
          <a:prstGeom prst="rect">
            <a:avLst/>
          </a:prstGeom>
          <a:solidFill>
            <a:srgbClr val="FEF0C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ash"/>
                <a:round/>
              </a14:hiddenLine>
            </a:ext>
          </a:extLst>
        </p:spPr>
        <p:txBody>
          <a:bodyPr wrap="none" anchor="ctr"/>
          <a:lstStyle>
            <a:lvl1pPr marL="342900" indent="-3429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323850" y="0"/>
            <a:ext cx="86566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Figure 1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</a:t>
            </a:r>
          </a:p>
        </p:txBody>
      </p:sp>
      <p:sp>
        <p:nvSpPr>
          <p:cNvPr id="185357" name="Rectangle 13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 w="19050"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3AD915-D9CF-4625-AE02-F1236ECBC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153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C:\Users\Andreea\Desktop\Mankiw 7e\pics plus\table right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0"/>
            <a:ext cx="2952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7" descr="C:\Users\Andreea\Desktop\Mankiw 7e\pics plus\table lef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688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>
            <a:extLst/>
          </p:cNvPr>
          <p:cNvSpPr>
            <a:spLocks noChangeArrowheads="1"/>
          </p:cNvSpPr>
          <p:nvPr/>
        </p:nvSpPr>
        <p:spPr bwMode="auto">
          <a:xfrm>
            <a:off x="152400" y="839788"/>
            <a:ext cx="8831263" cy="5648325"/>
          </a:xfrm>
          <a:prstGeom prst="rect">
            <a:avLst/>
          </a:prstGeom>
          <a:solidFill>
            <a:srgbClr val="D7E1C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ash"/>
                <a:round/>
              </a14:hiddenLine>
            </a:ext>
          </a:extLst>
        </p:spPr>
        <p:txBody>
          <a:bodyPr wrap="none" anchor="ctr"/>
          <a:lstStyle>
            <a:lvl1pPr marL="342900" indent="-3429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125" name="Rectangle 2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647700" y="0"/>
            <a:ext cx="83851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Table 1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</a:t>
            </a:r>
          </a:p>
        </p:txBody>
      </p:sp>
      <p:sp>
        <p:nvSpPr>
          <p:cNvPr id="185357" name="Rectangle 13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4413" y="6483350"/>
            <a:ext cx="509587" cy="369888"/>
          </a:xfrm>
          <a:prstGeom prst="rect">
            <a:avLst/>
          </a:prstGeom>
          <a:noFill/>
          <a:ln w="19050"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01CD18-6267-43AA-8242-AC818F857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582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66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 userDrawn="1"/>
        </p:nvGrpSpPr>
        <p:grpSpPr bwMode="auto">
          <a:xfrm>
            <a:off x="8605838" y="0"/>
            <a:ext cx="569912" cy="1123950"/>
            <a:chOff x="8533995" y="1"/>
            <a:chExt cx="627467" cy="1293023"/>
          </a:xfrm>
        </p:grpSpPr>
        <p:pic>
          <p:nvPicPr>
            <p:cNvPr id="6156" name="Picture 13" descr="C:\Users\Andreea\Desktop\Mankiw 7e\pics plus\case study2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533995" y="1"/>
              <a:ext cx="619771" cy="6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7" name="Picture 13" descr="C:\Users\Andreea\Desktop\Mankiw 7e\pics plus\case study2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25989" y="657551"/>
              <a:ext cx="651163" cy="61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7" name="Rectangle 2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 case-study #2</a:t>
            </a:r>
          </a:p>
        </p:txBody>
      </p:sp>
      <p:sp>
        <p:nvSpPr>
          <p:cNvPr id="6150" name="Rectangle 3"/>
          <p:cNvSpPr>
            <a:spLocks noGrp="1" noChangeAspect="1" noChangeArrowheads="1"/>
          </p:cNvSpPr>
          <p:nvPr>
            <p:ph type="body" idx="4294967295"/>
          </p:nvPr>
        </p:nvSpPr>
        <p:spPr bwMode="auto">
          <a:xfrm>
            <a:off x="457200" y="700088"/>
            <a:ext cx="84582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  - colorat diferit</a:t>
            </a:r>
          </a:p>
        </p:txBody>
      </p:sp>
      <p:sp>
        <p:nvSpPr>
          <p:cNvPr id="216071" name="Rectangle 7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74D8E0-78F4-4D96-8E90-88D218768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43938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6151" name="Group 3"/>
          <p:cNvGrpSpPr>
            <a:grpSpLocks/>
          </p:cNvGrpSpPr>
          <p:nvPr userDrawn="1"/>
        </p:nvGrpSpPr>
        <p:grpSpPr bwMode="auto">
          <a:xfrm>
            <a:off x="-3175" y="0"/>
            <a:ext cx="654050" cy="6483350"/>
            <a:chOff x="-3265" y="0"/>
            <a:chExt cx="654429" cy="6483350"/>
          </a:xfrm>
        </p:grpSpPr>
        <p:pic>
          <p:nvPicPr>
            <p:cNvPr id="6152" name="Picture 12" descr="C:\Users\Andreea\Desktop\Mankiw 7e\pics plus\case study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1164" cy="670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3" name="Group 2"/>
            <p:cNvGrpSpPr>
              <a:grpSpLocks/>
            </p:cNvGrpSpPr>
            <p:nvPr userDrawn="1"/>
          </p:nvGrpSpPr>
          <p:grpSpPr bwMode="auto">
            <a:xfrm>
              <a:off x="-3265" y="642457"/>
              <a:ext cx="335350" cy="5840893"/>
              <a:chOff x="-3265" y="642457"/>
              <a:chExt cx="335350" cy="5840893"/>
            </a:xfrm>
          </p:grpSpPr>
          <p:pic>
            <p:nvPicPr>
              <p:cNvPr id="6154" name="Picture 11" descr="C:\Users\Andreea\Desktop\Mankiw 7e\pics plus\purple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642457"/>
                <a:ext cx="319088" cy="5840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5" name="Picture 13" descr="C:\Users\Andreea\Desktop\Mankiw 7e\pics plus\case study2.png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619" y="637574"/>
                <a:ext cx="325582" cy="335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2236788" y="0"/>
            <a:ext cx="69072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Appendix master title</a:t>
            </a:r>
          </a:p>
        </p:txBody>
      </p:sp>
      <p:sp>
        <p:nvSpPr>
          <p:cNvPr id="206855" name="Rectangle 7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E5EC5D-CE4A-4A08-ACD4-F43E77C82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375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Text Placeholder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592138"/>
            <a:ext cx="848201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7174" name="Picture 11" descr="C:\Users\Andreea\Desktop\Mankiw 7e\pics plus\appendi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8263"/>
            <a:ext cx="220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2" descr="C:\Users\Andreea\Desktop\Mankiw 7e\pics plus\app blu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52450"/>
            <a:ext cx="41910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6" name="Group 1"/>
          <p:cNvGrpSpPr>
            <a:grpSpLocks/>
          </p:cNvGrpSpPr>
          <p:nvPr userDrawn="1"/>
        </p:nvGrpSpPr>
        <p:grpSpPr bwMode="auto">
          <a:xfrm>
            <a:off x="8232775" y="750888"/>
            <a:ext cx="898525" cy="5734050"/>
            <a:chOff x="8245350" y="750627"/>
            <a:chExt cx="898650" cy="5733800"/>
          </a:xfrm>
        </p:grpSpPr>
        <p:pic>
          <p:nvPicPr>
            <p:cNvPr id="7177" name="Picture 12" descr="C:\Users\Andreea\Desktop\Mankiw 7e\pics plus\app blue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239218" y="3550616"/>
              <a:ext cx="5704767" cy="10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12" descr="C:\Users\Andreea\Desktop\Mankiw 7e\pics plus\app blue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5350" y="6393299"/>
              <a:ext cx="898650" cy="9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290513" y="77788"/>
            <a:ext cx="885348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7898" name="Rectangle 10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beve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5A9F4D-6848-425B-AAE3-45F95577F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05838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cxnSp>
        <p:nvCxnSpPr>
          <p:cNvPr id="8198" name="Straight Connector 2"/>
          <p:cNvCxnSpPr>
            <a:cxnSpLocks noChangeShapeType="1"/>
          </p:cNvCxnSpPr>
          <p:nvPr userDrawn="1"/>
        </p:nvCxn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9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92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spect="1" noChangeArrowheads="1"/>
          </p:cNvSpPr>
          <p:nvPr>
            <p:ph type="title" idx="4294967295"/>
          </p:nvPr>
        </p:nvSpPr>
        <p:spPr bwMode="auto">
          <a:xfrm>
            <a:off x="290513" y="77788"/>
            <a:ext cx="885348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Name fgchmvb 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7898" name="Rectangle 10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beve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C24D3B-B186-46AC-90F8-12F967115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05838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100"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cxnSp>
        <p:nvCxnSpPr>
          <p:cNvPr id="9222" name="Straight Connector 2"/>
          <p:cNvCxnSpPr>
            <a:cxnSpLocks noChangeShapeType="1"/>
          </p:cNvCxnSpPr>
          <p:nvPr userDrawn="1"/>
        </p:nvCxn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3" name="Picture 7" descr="C:\Users\Andreea\Desktop\Mankiw 7e\pics plus\ch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09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34925" y="1585913"/>
            <a:ext cx="9109075" cy="2012950"/>
            <a:chOff x="-1" y="481265"/>
            <a:chExt cx="9108505" cy="2012678"/>
          </a:xfrm>
        </p:grpSpPr>
        <p:pic>
          <p:nvPicPr>
            <p:cNvPr id="47117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316" y="481265"/>
              <a:ext cx="3048006" cy="201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8" name="图片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489155"/>
              <a:ext cx="3053317" cy="20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9" name="图片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322" y="483518"/>
              <a:ext cx="3007182" cy="20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0" y="3259138"/>
            <a:ext cx="8813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经济学思维与观察</a:t>
            </a:r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Economic Thinking and Observation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5EA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0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素质教育通识选修课程</a:t>
            </a:r>
            <a:r>
              <a:rPr lang="en-US" altLang="zh-CN" sz="20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】 【</a:t>
            </a:r>
            <a:r>
              <a:rPr lang="zh-CN" altLang="en-US" sz="20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社会与经济类</a:t>
            </a:r>
            <a:r>
              <a:rPr lang="en-US" altLang="zh-CN" sz="20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】   </a:t>
            </a:r>
            <a:r>
              <a:rPr lang="zh-CN" altLang="en-US" sz="20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课程编号：</a:t>
            </a:r>
            <a:r>
              <a:rPr lang="en-US" altLang="zh-CN" sz="20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GEC3181</a:t>
            </a:r>
          </a:p>
        </p:txBody>
      </p:sp>
      <p:pic>
        <p:nvPicPr>
          <p:cNvPr id="47108" name="Picture 2" descr="E:\彭鹤翔\学工组\logo\经济学院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38163"/>
            <a:ext cx="22590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 descr="E:\彭鹤翔\学工组\logo\xiaozi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557213"/>
            <a:ext cx="20907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 descr="http://one.hust.edu.cn/dcp/uploadfiles/hustResource/hust/xiaoh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50850"/>
            <a:ext cx="8905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/>
          </p:cNvPr>
          <p:cNvSpPr/>
          <p:nvPr/>
        </p:nvSpPr>
        <p:spPr>
          <a:xfrm>
            <a:off x="0" y="5535613"/>
            <a:ext cx="9144000" cy="128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/>
          </p:cNvPr>
          <p:cNvCxnSpPr/>
          <p:nvPr/>
        </p:nvCxnSpPr>
        <p:spPr>
          <a:xfrm>
            <a:off x="0" y="1322388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>
            <a:extLst/>
          </p:cNvPr>
          <p:cNvSpPr/>
          <p:nvPr/>
        </p:nvSpPr>
        <p:spPr>
          <a:xfrm>
            <a:off x="0" y="1335088"/>
            <a:ext cx="2178050" cy="2159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" name="对角圆角矩形 15">
            <a:extLst/>
          </p:cNvPr>
          <p:cNvSpPr/>
          <p:nvPr/>
        </p:nvSpPr>
        <p:spPr>
          <a:xfrm>
            <a:off x="6967538" y="1357313"/>
            <a:ext cx="2176462" cy="2159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47115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57288"/>
            <a:ext cx="8543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D67A35-547E-4441-8221-F2FDF4E6E841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组合 8"/>
          <p:cNvGrpSpPr>
            <a:grpSpLocks/>
          </p:cNvGrpSpPr>
          <p:nvPr/>
        </p:nvGrpSpPr>
        <p:grpSpPr bwMode="auto">
          <a:xfrm>
            <a:off x="34925" y="1671638"/>
            <a:ext cx="9109075" cy="2012950"/>
            <a:chOff x="-1" y="481265"/>
            <a:chExt cx="9108505" cy="2012678"/>
          </a:xfrm>
        </p:grpSpPr>
        <p:pic>
          <p:nvPicPr>
            <p:cNvPr id="58381" name="图片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3316" y="481265"/>
              <a:ext cx="3048006" cy="201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2" name="图片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489155"/>
              <a:ext cx="3053317" cy="20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3" name="图片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322" y="483518"/>
              <a:ext cx="3007182" cy="20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371" name="Picture 2" descr="E:\彭鹤翔\学工组\logo\经济学院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38163"/>
            <a:ext cx="22590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 descr="E:\彭鹤翔\学工组\logo\xiaozi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557213"/>
            <a:ext cx="20907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http://one.hust.edu.cn/dcp/uploadfiles/hustResource/hust/xiaohu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50850"/>
            <a:ext cx="89058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/>
          </p:cNvPr>
          <p:cNvSpPr/>
          <p:nvPr/>
        </p:nvSpPr>
        <p:spPr>
          <a:xfrm>
            <a:off x="41275" y="4762500"/>
            <a:ext cx="9144000" cy="130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/>
          </p:cNvPr>
          <p:cNvCxnSpPr/>
          <p:nvPr/>
        </p:nvCxnSpPr>
        <p:spPr>
          <a:xfrm>
            <a:off x="0" y="1322388"/>
            <a:ext cx="9144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>
            <a:extLst/>
          </p:cNvPr>
          <p:cNvSpPr/>
          <p:nvPr/>
        </p:nvSpPr>
        <p:spPr>
          <a:xfrm>
            <a:off x="0" y="1335088"/>
            <a:ext cx="2178050" cy="2159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" name="对角圆角矩形 15">
            <a:extLst/>
          </p:cNvPr>
          <p:cNvSpPr/>
          <p:nvPr/>
        </p:nvSpPr>
        <p:spPr>
          <a:xfrm>
            <a:off x="6967538" y="1357313"/>
            <a:ext cx="2176462" cy="215900"/>
          </a:xfrm>
          <a:prstGeom prst="round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58378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57288"/>
            <a:ext cx="8543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9" name="TextBox 15"/>
          <p:cNvSpPr txBox="1">
            <a:spLocks noChangeArrowheads="1"/>
          </p:cNvSpPr>
          <p:nvPr/>
        </p:nvSpPr>
        <p:spPr bwMode="auto">
          <a:xfrm>
            <a:off x="793750" y="3922713"/>
            <a:ext cx="76390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</a:p>
        </p:txBody>
      </p:sp>
      <p:sp>
        <p:nvSpPr>
          <p:cNvPr id="583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2A6AA-EE7B-4C3E-A31D-904AC337E6E0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122238"/>
            <a:ext cx="17272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itle 1"/>
          <p:cNvSpPr>
            <a:spLocks noGrp="1" noChangeArrowheads="1"/>
          </p:cNvSpPr>
          <p:nvPr>
            <p:ph type="title"/>
          </p:nvPr>
        </p:nvSpPr>
        <p:spPr>
          <a:xfrm>
            <a:off x="3205163" y="396875"/>
            <a:ext cx="5070475" cy="860425"/>
          </a:xfrm>
        </p:spPr>
        <p:txBody>
          <a:bodyPr anchor="t"/>
          <a:lstStyle/>
          <a:p>
            <a:pPr algn="l" eaLnBrk="1" hangingPunct="1"/>
            <a:r>
              <a:rPr lang="zh-CN" altLang="en-US" sz="4000" b="1">
                <a:solidFill>
                  <a:srgbClr val="FF0000"/>
                </a:solidFill>
              </a:rPr>
              <a:t>课程预告：第一讲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pic>
        <p:nvPicPr>
          <p:cNvPr id="59396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/>
          </p:cNvPr>
          <p:cNvSpPr/>
          <p:nvPr/>
        </p:nvSpPr>
        <p:spPr>
          <a:xfrm>
            <a:off x="123825" y="5040313"/>
            <a:ext cx="8810625" cy="122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pic>
        <p:nvPicPr>
          <p:cNvPr id="59398" name="图片 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0913" y="1533525"/>
            <a:ext cx="1874837" cy="2820988"/>
          </a:xfrm>
          <a:noFill/>
        </p:spPr>
      </p:pic>
      <p:sp>
        <p:nvSpPr>
          <p:cNvPr id="9" name="内容占位符 5"/>
          <p:cNvSpPr txBox="1">
            <a:spLocks/>
          </p:cNvSpPr>
          <p:nvPr/>
        </p:nvSpPr>
        <p:spPr bwMode="auto">
          <a:xfrm>
            <a:off x="5367338" y="4459288"/>
            <a:ext cx="3200400" cy="476250"/>
          </a:xfrm>
          <a:prstGeom prst="rect">
            <a:avLst/>
          </a:prstGeom>
          <a:solidFill>
            <a:srgbClr val="96CE9E">
              <a:alpha val="58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000" b="1" kern="0" dirty="0"/>
              <a:t>经济学院院长 张建华教授</a:t>
            </a:r>
            <a:endParaRPr lang="zh-CN" altLang="en-US" kern="0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490538" y="2238375"/>
            <a:ext cx="5427662" cy="1211263"/>
          </a:xfrm>
          <a:solidFill>
            <a:srgbClr val="FFC000">
              <a:alpha val="25000"/>
            </a:srgbClr>
          </a:solidFill>
        </p:spPr>
        <p:txBody>
          <a:bodyPr anchor="b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b="1" dirty="0">
                <a:latin typeface="+mj-lt"/>
                <a:cs typeface="+mj-cs"/>
              </a:rPr>
              <a:t>第一讲 为什么需要经济学思维？</a:t>
            </a:r>
            <a:endParaRPr lang="en-US" altLang="zh-CN" b="1" dirty="0">
              <a:latin typeface="+mj-lt"/>
              <a:cs typeface="+mj-cs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+mj-lt"/>
                <a:cs typeface="+mj-cs"/>
              </a:rPr>
              <a:t>                -</a:t>
            </a:r>
            <a:r>
              <a:rPr lang="zh-CN" altLang="en-US" b="1" dirty="0">
                <a:latin typeface="+mj-lt"/>
                <a:cs typeface="+mj-cs"/>
              </a:rPr>
              <a:t>生活中的经济学</a:t>
            </a:r>
          </a:p>
        </p:txBody>
      </p:sp>
      <p:sp>
        <p:nvSpPr>
          <p:cNvPr id="594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4A4F87-9202-458A-81C9-F1C84D0E60AC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188"/>
            <a:ext cx="17256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 noChangeArrowheads="1"/>
          </p:cNvSpPr>
          <p:nvPr>
            <p:ph type="title"/>
          </p:nvPr>
        </p:nvSpPr>
        <p:spPr>
          <a:xfrm>
            <a:off x="2751138" y="511175"/>
            <a:ext cx="5597525" cy="647700"/>
          </a:xfrm>
        </p:spPr>
        <p:txBody>
          <a:bodyPr anchor="t"/>
          <a:lstStyle/>
          <a:p>
            <a:pPr algn="l" eaLnBrk="1" hangingPunct="1"/>
            <a:r>
              <a:rPr lang="zh-CN" altLang="en-US" sz="3600" b="1">
                <a:solidFill>
                  <a:srgbClr val="FF0000"/>
                </a:solidFill>
              </a:rPr>
              <a:t>你听说过或没听说过的？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pic>
        <p:nvPicPr>
          <p:cNvPr id="49156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/>
          </p:cNvPr>
          <p:cNvSpPr/>
          <p:nvPr/>
        </p:nvSpPr>
        <p:spPr>
          <a:xfrm>
            <a:off x="0" y="5608638"/>
            <a:ext cx="9144000" cy="1682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4915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AB0F4-FCC6-4799-BF71-563DD4F74982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2627313" y="1566863"/>
            <a:ext cx="1328737" cy="736600"/>
          </a:xfrm>
          <a:prstGeom prst="flowChartAlternateProcess">
            <a:avLst/>
          </a:prstGeom>
          <a:solidFill>
            <a:srgbClr val="FF99FF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tx1"/>
                </a:solidFill>
              </a:rPr>
              <a:t>竞争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4122738" y="1422400"/>
            <a:ext cx="2220912" cy="1271588"/>
          </a:xfrm>
          <a:prstGeom prst="star5">
            <a:avLst/>
          </a:prstGeom>
          <a:solidFill>
            <a:srgbClr val="00B0F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垄断</a:t>
            </a:r>
          </a:p>
        </p:txBody>
      </p:sp>
      <p:sp>
        <p:nvSpPr>
          <p:cNvPr id="8" name="心形 7"/>
          <p:cNvSpPr/>
          <p:nvPr/>
        </p:nvSpPr>
        <p:spPr>
          <a:xfrm>
            <a:off x="6058430" y="4053682"/>
            <a:ext cx="1785938" cy="1320800"/>
          </a:xfrm>
          <a:prstGeom prst="hear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GDP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32200" y="3997325"/>
            <a:ext cx="2041525" cy="671513"/>
          </a:xfrm>
          <a:prstGeom prst="ellipse">
            <a:avLst/>
          </a:prstGeom>
          <a:solidFill>
            <a:srgbClr val="00B0F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囚徒困境</a:t>
            </a:r>
          </a:p>
        </p:txBody>
      </p:sp>
      <p:sp>
        <p:nvSpPr>
          <p:cNvPr id="26" name="流程图: 决策 25"/>
          <p:cNvSpPr/>
          <p:nvPr/>
        </p:nvSpPr>
        <p:spPr>
          <a:xfrm>
            <a:off x="1827213" y="4548187"/>
            <a:ext cx="3505200" cy="866775"/>
          </a:xfrm>
          <a:prstGeom prst="flowChartDecision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中等收入陷阱</a:t>
            </a:r>
          </a:p>
        </p:txBody>
      </p:sp>
      <p:sp>
        <p:nvSpPr>
          <p:cNvPr id="27" name="云形标注 26"/>
          <p:cNvSpPr/>
          <p:nvPr/>
        </p:nvSpPr>
        <p:spPr>
          <a:xfrm>
            <a:off x="5980113" y="2225675"/>
            <a:ext cx="3068637" cy="920750"/>
          </a:xfrm>
          <a:prstGeom prst="cloudCallout">
            <a:avLst>
              <a:gd name="adj1" fmla="val -17000"/>
              <a:gd name="adj2" fmla="val 46888"/>
            </a:avLst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供给侧结构改革</a:t>
            </a:r>
          </a:p>
        </p:txBody>
      </p:sp>
      <p:sp>
        <p:nvSpPr>
          <p:cNvPr id="28" name="双波形 27"/>
          <p:cNvSpPr/>
          <p:nvPr/>
        </p:nvSpPr>
        <p:spPr>
          <a:xfrm>
            <a:off x="6554788" y="1495425"/>
            <a:ext cx="1778000" cy="674688"/>
          </a:xfrm>
          <a:prstGeom prst="doubleWave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外部性</a:t>
            </a:r>
          </a:p>
        </p:txBody>
      </p:sp>
      <p:sp>
        <p:nvSpPr>
          <p:cNvPr id="29" name="爆炸形 1 28"/>
          <p:cNvSpPr/>
          <p:nvPr/>
        </p:nvSpPr>
        <p:spPr>
          <a:xfrm>
            <a:off x="577850" y="3465513"/>
            <a:ext cx="2781300" cy="1387475"/>
          </a:xfrm>
          <a:prstGeom prst="irregularSeal1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溢出效应</a:t>
            </a:r>
          </a:p>
        </p:txBody>
      </p:sp>
      <p:sp>
        <p:nvSpPr>
          <p:cNvPr id="30" name="笑脸 29"/>
          <p:cNvSpPr/>
          <p:nvPr/>
        </p:nvSpPr>
        <p:spPr>
          <a:xfrm>
            <a:off x="7812088" y="334963"/>
            <a:ext cx="849312" cy="782637"/>
          </a:xfrm>
          <a:prstGeom prst="smileyFac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十字星 30"/>
          <p:cNvSpPr/>
          <p:nvPr/>
        </p:nvSpPr>
        <p:spPr>
          <a:xfrm>
            <a:off x="4008438" y="2881313"/>
            <a:ext cx="3611562" cy="1631950"/>
          </a:xfrm>
          <a:prstGeom prst="star4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财政政策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十字星 33"/>
          <p:cNvSpPr/>
          <p:nvPr/>
        </p:nvSpPr>
        <p:spPr>
          <a:xfrm>
            <a:off x="1738313" y="2409825"/>
            <a:ext cx="3786187" cy="1631950"/>
          </a:xfrm>
          <a:prstGeom prst="star4">
            <a:avLst/>
          </a:prstGeom>
          <a:solidFill>
            <a:srgbClr val="FF99FF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货币政策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流程图: 合并 31"/>
          <p:cNvSpPr/>
          <p:nvPr/>
        </p:nvSpPr>
        <p:spPr>
          <a:xfrm>
            <a:off x="520700" y="2351088"/>
            <a:ext cx="1579563" cy="1460500"/>
          </a:xfrm>
          <a:prstGeom prst="flowChartMerge">
            <a:avLst/>
          </a:prstGeom>
          <a:solidFill>
            <a:srgbClr val="00B0F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信息不对称</a:t>
            </a:r>
          </a:p>
        </p:txBody>
      </p:sp>
      <p:sp>
        <p:nvSpPr>
          <p:cNvPr id="36" name="椭圆 35"/>
          <p:cNvSpPr/>
          <p:nvPr/>
        </p:nvSpPr>
        <p:spPr>
          <a:xfrm>
            <a:off x="457200" y="1550988"/>
            <a:ext cx="2039938" cy="669925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机会成本</a:t>
            </a:r>
          </a:p>
        </p:txBody>
      </p:sp>
      <p:sp>
        <p:nvSpPr>
          <p:cNvPr id="33" name="七角星 32"/>
          <p:cNvSpPr/>
          <p:nvPr/>
        </p:nvSpPr>
        <p:spPr>
          <a:xfrm>
            <a:off x="7513638" y="3251200"/>
            <a:ext cx="1416050" cy="10255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均衡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1125"/>
            <a:ext cx="17256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/>
          <p:cNvSpPr>
            <a:spLocks noGrp="1" noChangeArrowheads="1"/>
          </p:cNvSpPr>
          <p:nvPr>
            <p:ph type="title"/>
          </p:nvPr>
        </p:nvSpPr>
        <p:spPr>
          <a:xfrm>
            <a:off x="2616200" y="522288"/>
            <a:ext cx="5994400" cy="647700"/>
          </a:xfrm>
        </p:spPr>
        <p:txBody>
          <a:bodyPr anchor="t"/>
          <a:lstStyle/>
          <a:p>
            <a:pPr algn="l" eaLnBrk="1" hangingPunct="1"/>
            <a:r>
              <a:rPr lang="zh-CN" altLang="en-US" sz="3200" b="1">
                <a:solidFill>
                  <a:srgbClr val="FF0000"/>
                </a:solidFill>
              </a:rPr>
              <a:t>你观察</a:t>
            </a:r>
            <a:r>
              <a:rPr lang="en-US" altLang="zh-CN" sz="3200" b="1">
                <a:solidFill>
                  <a:srgbClr val="FF0000"/>
                </a:solidFill>
              </a:rPr>
              <a:t>/</a:t>
            </a:r>
            <a:r>
              <a:rPr lang="zh-CN" altLang="en-US" sz="3200" b="1">
                <a:solidFill>
                  <a:srgbClr val="FF0000"/>
                </a:solidFill>
              </a:rPr>
              <a:t>思考过或从没注意过的</a:t>
            </a:r>
            <a:r>
              <a:rPr lang="zh-CN" altLang="en-US" sz="3600" b="1">
                <a:solidFill>
                  <a:srgbClr val="FF0000"/>
                </a:solidFill>
              </a:rPr>
              <a:t>？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pic>
        <p:nvPicPr>
          <p:cNvPr id="50180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/>
          </p:cNvPr>
          <p:cNvSpPr/>
          <p:nvPr/>
        </p:nvSpPr>
        <p:spPr>
          <a:xfrm>
            <a:off x="0" y="5608638"/>
            <a:ext cx="9144000" cy="1682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5018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F379C-1CA3-4851-992B-FD5B4ADF8FBB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0183" name="内容占位符 1"/>
          <p:cNvSpPr>
            <a:spLocks noGrp="1"/>
          </p:cNvSpPr>
          <p:nvPr>
            <p:ph sz="half" idx="2"/>
          </p:nvPr>
        </p:nvSpPr>
        <p:spPr>
          <a:xfrm>
            <a:off x="457200" y="1563688"/>
            <a:ext cx="8289925" cy="3863975"/>
          </a:xfrm>
          <a:solidFill>
            <a:schemeClr val="accent1">
              <a:alpha val="32156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Covid-19</a:t>
            </a:r>
            <a:r>
              <a:rPr lang="zh-CN" altLang="en-US" sz="1600" b="1" dirty="0"/>
              <a:t>来势汹汹，为什么要早发现、早报告、早诊断、早隔离、早治疗？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花</a:t>
            </a:r>
            <a:r>
              <a:rPr lang="en-US" altLang="zh-CN" sz="1600" b="1" dirty="0"/>
              <a:t>40</a:t>
            </a:r>
            <a:r>
              <a:rPr lang="zh-CN" altLang="en-US" sz="1600" b="1" dirty="0"/>
              <a:t>元买了电影票，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分钟后发现电影很糟糕，要不要继续待在电影院？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为什么放开“二胎政策”后，很多夫妇仍只养一个孩子？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微软为什么被多国和地区起诉？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为什么人们有时觉得“钱越来越不值钱”了？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什么是财政政策？什么是货币政策？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为什么医生要穿统一的白大褂？为什么求职常需要证书？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金融的逻辑是什么？什么是熔断？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美国为什么要缩减对华贸易逆差？</a:t>
            </a:r>
            <a:endParaRPr lang="zh-CN" altLang="en-US" sz="1800" b="1" dirty="0"/>
          </a:p>
        </p:txBody>
      </p:sp>
      <p:pic>
        <p:nvPicPr>
          <p:cNvPr id="50184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2" y="2531533"/>
            <a:ext cx="146939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7488"/>
            <a:ext cx="17256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itle 1"/>
          <p:cNvSpPr>
            <a:spLocks noGrp="1" noChangeArrowheads="1"/>
          </p:cNvSpPr>
          <p:nvPr>
            <p:ph type="title"/>
          </p:nvPr>
        </p:nvSpPr>
        <p:spPr>
          <a:xfrm>
            <a:off x="2921000" y="428625"/>
            <a:ext cx="5595938" cy="1176338"/>
          </a:xfrm>
        </p:spPr>
        <p:txBody>
          <a:bodyPr anchor="t"/>
          <a:lstStyle/>
          <a:p>
            <a:pPr algn="l" eaLnBrk="1" hangingPunct="1"/>
            <a:r>
              <a:rPr lang="zh-CN" altLang="en-US" sz="4000" b="1">
                <a:solidFill>
                  <a:srgbClr val="FF0000"/>
                </a:solidFill>
              </a:rPr>
              <a:t>经济学思维与观察？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pic>
        <p:nvPicPr>
          <p:cNvPr id="51204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1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/>
          </p:cNvPr>
          <p:cNvSpPr/>
          <p:nvPr/>
        </p:nvSpPr>
        <p:spPr>
          <a:xfrm>
            <a:off x="0" y="5178425"/>
            <a:ext cx="9101138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5120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7079F8-798B-4C5C-9349-A545F71BD062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2720975" y="1874838"/>
            <a:ext cx="2259013" cy="693737"/>
          </a:xfrm>
          <a:prstGeom prst="flowChartAlternateProcess">
            <a:avLst/>
          </a:prstGeom>
          <a:solidFill>
            <a:srgbClr val="FF99FF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促进个人选择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2644775" y="2659063"/>
            <a:ext cx="2613025" cy="685800"/>
          </a:xfrm>
          <a:prstGeom prst="flowChartAlternateProcess">
            <a:avLst/>
          </a:prstGeom>
          <a:solidFill>
            <a:srgbClr val="FF99FF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提高观察生活的能力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2663825" y="3435350"/>
            <a:ext cx="2601913" cy="687388"/>
          </a:xfrm>
          <a:prstGeom prst="flowChartAlternateProcess">
            <a:avLst/>
          </a:prstGeom>
          <a:solidFill>
            <a:srgbClr val="FF99FF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更好地理解经济和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社会的运行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292100" y="1954213"/>
            <a:ext cx="1676400" cy="2019300"/>
          </a:xfrm>
          <a:prstGeom prst="flowChartAlternateProcess">
            <a:avLst/>
          </a:prstGeom>
          <a:solidFill>
            <a:srgbClr val="00B0F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经济学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思维</a:t>
            </a:r>
          </a:p>
        </p:txBody>
      </p:sp>
      <p:sp>
        <p:nvSpPr>
          <p:cNvPr id="5" name="右箭头 4"/>
          <p:cNvSpPr/>
          <p:nvPr/>
        </p:nvSpPr>
        <p:spPr>
          <a:xfrm>
            <a:off x="2062163" y="2185988"/>
            <a:ext cx="558800" cy="1719262"/>
          </a:xfrm>
          <a:prstGeom prst="rightArrow">
            <a:avLst/>
          </a:prstGeom>
          <a:solidFill>
            <a:srgbClr val="D7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5413375" y="3384550"/>
            <a:ext cx="868363" cy="419100"/>
          </a:xfrm>
          <a:prstGeom prst="flowChartAlternateProcess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政府</a:t>
            </a:r>
          </a:p>
        </p:txBody>
      </p:sp>
      <p:sp>
        <p:nvSpPr>
          <p:cNvPr id="14" name="流程图: 可选过程 13"/>
          <p:cNvSpPr/>
          <p:nvPr/>
        </p:nvSpPr>
        <p:spPr>
          <a:xfrm>
            <a:off x="1689100" y="4424363"/>
            <a:ext cx="5765800" cy="519112"/>
          </a:xfrm>
          <a:prstGeom prst="flowChartAlternateProcess">
            <a:avLst/>
          </a:prstGeom>
          <a:solidFill>
            <a:srgbClr val="D7E1C1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以少量的知识和工具理解复杂的世界。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6381750" y="3376613"/>
            <a:ext cx="868363" cy="425450"/>
          </a:xfrm>
          <a:prstGeom prst="flowChartAlternateProcess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反腐</a:t>
            </a:r>
          </a:p>
        </p:txBody>
      </p:sp>
      <p:sp>
        <p:nvSpPr>
          <p:cNvPr id="16" name="流程图: 可选过程 15"/>
          <p:cNvSpPr/>
          <p:nvPr/>
        </p:nvSpPr>
        <p:spPr>
          <a:xfrm>
            <a:off x="7419975" y="3400425"/>
            <a:ext cx="1019175" cy="393700"/>
          </a:xfrm>
          <a:prstGeom prst="flowChartAlternateProcess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贸易战</a:t>
            </a:r>
          </a:p>
        </p:txBody>
      </p:sp>
      <p:sp>
        <p:nvSpPr>
          <p:cNvPr id="18" name="流程图: 可选过程 17"/>
          <p:cNvSpPr/>
          <p:nvPr/>
        </p:nvSpPr>
        <p:spPr>
          <a:xfrm>
            <a:off x="5416550" y="3910013"/>
            <a:ext cx="1792288" cy="393700"/>
          </a:xfrm>
          <a:prstGeom prst="flowChartAlternateProcess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中国经济增长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7370763" y="3890963"/>
            <a:ext cx="871537" cy="393700"/>
          </a:xfrm>
          <a:prstGeom prst="flowChartAlternateProcess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……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5054600" y="1882775"/>
            <a:ext cx="935038" cy="419100"/>
          </a:xfrm>
          <a:prstGeom prst="flowChartAlternateProcess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稀缺</a:t>
            </a:r>
          </a:p>
        </p:txBody>
      </p:sp>
      <p:sp>
        <p:nvSpPr>
          <p:cNvPr id="21" name="流程图: 可选过程 20"/>
          <p:cNvSpPr/>
          <p:nvPr/>
        </p:nvSpPr>
        <p:spPr>
          <a:xfrm>
            <a:off x="5413375" y="2744788"/>
            <a:ext cx="755650" cy="419100"/>
          </a:xfrm>
          <a:prstGeom prst="flowChartAlternateProcess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竞争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7419975" y="1882775"/>
            <a:ext cx="871538" cy="393700"/>
          </a:xfrm>
          <a:prstGeom prst="flowChartAlternateProcess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……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流程图: 可选过程 22"/>
          <p:cNvSpPr/>
          <p:nvPr/>
        </p:nvSpPr>
        <p:spPr>
          <a:xfrm>
            <a:off x="6359525" y="2765425"/>
            <a:ext cx="871538" cy="393700"/>
          </a:xfrm>
          <a:prstGeom prst="flowChartAlternateProcess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……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6049963" y="1871663"/>
            <a:ext cx="1295400" cy="419100"/>
          </a:xfrm>
          <a:prstGeom prst="flowChartAlternateProcess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机会成本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67" y="1012825"/>
            <a:ext cx="1036977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24" y="1076325"/>
            <a:ext cx="1039744" cy="156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743440" y="2740108"/>
            <a:ext cx="1286547" cy="16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07" y="2698375"/>
            <a:ext cx="123983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05" y="2751952"/>
            <a:ext cx="1108693" cy="156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43" y="4476751"/>
            <a:ext cx="122713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4515114"/>
            <a:ext cx="11811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爆炸形 1 13"/>
          <p:cNvSpPr/>
          <p:nvPr/>
        </p:nvSpPr>
        <p:spPr>
          <a:xfrm>
            <a:off x="6197072" y="599033"/>
            <a:ext cx="2892425" cy="2386012"/>
          </a:xfrm>
          <a:prstGeom prst="irregularSeal1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CN" sz="1800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003366"/>
                </a:solidFill>
                <a:ea typeface="宋体" panose="02010600030101010101" pitchFamily="2" charset="-122"/>
              </a:rPr>
              <a:t>学院院长、副院长负责课程设计和管理并亲自授课</a:t>
            </a:r>
          </a:p>
        </p:txBody>
      </p:sp>
      <p:sp>
        <p:nvSpPr>
          <p:cNvPr id="15" name="爆炸形 1 14"/>
          <p:cNvSpPr/>
          <p:nvPr/>
        </p:nvSpPr>
        <p:spPr>
          <a:xfrm>
            <a:off x="238221" y="2179680"/>
            <a:ext cx="2028202" cy="2207418"/>
          </a:xfrm>
          <a:prstGeom prst="irregularSeal1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CN" sz="1800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sz="1800" b="1" dirty="0">
                <a:solidFill>
                  <a:srgbClr val="003366"/>
                </a:solidFill>
                <a:ea typeface="宋体" panose="02010600030101010101" pitchFamily="2" charset="-122"/>
              </a:rPr>
              <a:t>一线教师</a:t>
            </a:r>
            <a:endParaRPr lang="en-US" altLang="zh-CN" sz="1800" b="1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sz="1800" b="1" dirty="0">
                <a:solidFill>
                  <a:srgbClr val="003366"/>
                </a:solidFill>
                <a:ea typeface="宋体" panose="02010600030101010101" pitchFamily="2" charset="-122"/>
              </a:rPr>
              <a:t>经验丰富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6197072" y="4202112"/>
            <a:ext cx="2838450" cy="1781175"/>
          </a:xfrm>
          <a:prstGeom prst="irregularSeal1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CN" sz="1800" dirty="0">
              <a:solidFill>
                <a:srgbClr val="003366"/>
              </a:solidFill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sz="1800" b="1" dirty="0">
                <a:solidFill>
                  <a:srgbClr val="003366"/>
                </a:solidFill>
                <a:ea typeface="宋体" panose="02010600030101010101" pitchFamily="2" charset="-122"/>
              </a:rPr>
              <a:t>青年海归教学探索热情高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1130300" y="203200"/>
            <a:ext cx="8094663" cy="8604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kern="0" dirty="0">
                <a:solidFill>
                  <a:srgbClr val="FF0000"/>
                </a:solidFill>
                <a:ea typeface="宋体" panose="02010600030101010101" pitchFamily="2" charset="-122"/>
              </a:rPr>
              <a:t>Our Team</a:t>
            </a:r>
          </a:p>
        </p:txBody>
      </p:sp>
      <p:sp>
        <p:nvSpPr>
          <p:cNvPr id="18" name="矩形 17">
            <a:extLst/>
          </p:cNvPr>
          <p:cNvSpPr/>
          <p:nvPr/>
        </p:nvSpPr>
        <p:spPr>
          <a:xfrm>
            <a:off x="0" y="6243638"/>
            <a:ext cx="9144000" cy="1317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53263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8631A0-43E4-48E3-805D-73448712C162}" type="slidenum">
              <a:rPr altLang="zh-CN" sz="12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23" y="4459287"/>
            <a:ext cx="1126365" cy="1689548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 bwMode="auto">
          <a:xfrm>
            <a:off x="6099176" y="5781758"/>
            <a:ext cx="1982787" cy="282574"/>
          </a:xfrm>
          <a:prstGeom prst="cloud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more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32AA7-D31B-4A1A-B56F-A37DDA4C41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29" y="2751952"/>
            <a:ext cx="1305254" cy="16290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C0278-5EE8-4F85-B11A-F070EAF5A198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5300" name="Title 1"/>
          <p:cNvSpPr>
            <a:spLocks noGrp="1" noChangeArrowheads="1"/>
          </p:cNvSpPr>
          <p:nvPr>
            <p:ph type="title"/>
          </p:nvPr>
        </p:nvSpPr>
        <p:spPr>
          <a:xfrm>
            <a:off x="2427288" y="260350"/>
            <a:ext cx="5595937" cy="1176338"/>
          </a:xfrm>
        </p:spPr>
        <p:txBody>
          <a:bodyPr anchor="t"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</a:rPr>
              <a:t>        杰出的助教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pic>
        <p:nvPicPr>
          <p:cNvPr id="5530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21" y="177800"/>
            <a:ext cx="17272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/>
          </p:cNvPr>
          <p:cNvSpPr/>
          <p:nvPr/>
        </p:nvSpPr>
        <p:spPr>
          <a:xfrm>
            <a:off x="395288" y="5745163"/>
            <a:ext cx="7934325" cy="146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12" name="文本占位符 4"/>
          <p:cNvSpPr txBox="1">
            <a:spLocks/>
          </p:cNvSpPr>
          <p:nvPr/>
        </p:nvSpPr>
        <p:spPr>
          <a:xfrm>
            <a:off x="2088621" y="4978584"/>
            <a:ext cx="4923366" cy="31988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b="1" kern="0" dirty="0">
                <a:latin typeface="+mj-lt"/>
                <a:cs typeface="+mj-cs"/>
              </a:rPr>
              <a:t>经济学院硕士研究生 </a:t>
            </a:r>
            <a:r>
              <a:rPr lang="zh-CN" altLang="en-US" sz="1600" b="1" kern="0" dirty="0">
                <a:solidFill>
                  <a:srgbClr val="0000FF"/>
                </a:solidFill>
                <a:latin typeface="+mj-lt"/>
                <a:cs typeface="+mj-cs"/>
              </a:rPr>
              <a:t>文艺瑾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F3B5C-5826-46F9-A13C-EF031C728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20" y="1404832"/>
            <a:ext cx="2616780" cy="35737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C0278-5EE8-4F85-B11A-F070EAF5A198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95288" y="1552575"/>
          <a:ext cx="8054445" cy="469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300" name="Title 1"/>
          <p:cNvSpPr>
            <a:spLocks noGrp="1" noChangeArrowheads="1"/>
          </p:cNvSpPr>
          <p:nvPr>
            <p:ph type="title"/>
          </p:nvPr>
        </p:nvSpPr>
        <p:spPr>
          <a:xfrm>
            <a:off x="2427288" y="260350"/>
            <a:ext cx="5595937" cy="1176338"/>
          </a:xfrm>
        </p:spPr>
        <p:txBody>
          <a:bodyPr anchor="t"/>
          <a:lstStyle/>
          <a:p>
            <a:pPr algn="l" eaLnBrk="1" hangingPunct="1"/>
            <a:r>
              <a:rPr lang="zh-CN" altLang="en-US" sz="4000" b="1">
                <a:solidFill>
                  <a:srgbClr val="FF0000"/>
                </a:solidFill>
              </a:rPr>
              <a:t>    我们将收获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pic>
        <p:nvPicPr>
          <p:cNvPr id="55301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9863"/>
            <a:ext cx="17272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>
          <a:xfrm>
            <a:off x="4875213" y="1428750"/>
            <a:ext cx="3981450" cy="1866900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00"/>
                </a:solidFill>
              </a:rPr>
              <a:t>或许你会有更多收获！！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rgbClr val="000000"/>
                </a:solidFill>
              </a:rPr>
              <a:t>创业帮助？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rgbClr val="000000"/>
                </a:solidFill>
              </a:rPr>
              <a:t>对专业的启发？对交叉学科的兴趣？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</a:rPr>
              <a:t>更完备的知识体系？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>
                <a:solidFill>
                  <a:srgbClr val="000000"/>
                </a:solidFill>
              </a:rPr>
              <a:t>…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pic>
        <p:nvPicPr>
          <p:cNvPr id="55303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图示 1"/>
          <p:cNvGraphicFramePr/>
          <p:nvPr/>
        </p:nvGraphicFramePr>
        <p:xfrm>
          <a:off x="1032933" y="1561043"/>
          <a:ext cx="6096000" cy="408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矩形 10">
            <a:extLst/>
          </p:cNvPr>
          <p:cNvSpPr/>
          <p:nvPr/>
        </p:nvSpPr>
        <p:spPr>
          <a:xfrm>
            <a:off x="395288" y="5745163"/>
            <a:ext cx="7934325" cy="146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12950" y="1466850"/>
            <a:ext cx="4040188" cy="639762"/>
          </a:xfrm>
          <a:solidFill>
            <a:srgbClr val="FFC000">
              <a:alpha val="25000"/>
            </a:srgbClr>
          </a:solidFill>
        </p:spPr>
        <p:txBody>
          <a:bodyPr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altLang="zh-CN" dirty="0" err="1"/>
              <a:t>qq</a:t>
            </a:r>
            <a:r>
              <a:rPr lang="zh-CN" altLang="en-US" dirty="0"/>
              <a:t>群号：</a:t>
            </a:r>
            <a:r>
              <a:rPr lang="en-US" altLang="zh-CN" dirty="0"/>
              <a:t>963231043</a:t>
            </a:r>
            <a:endParaRPr lang="zh-CN" altLang="en-US" dirty="0">
              <a:solidFill>
                <a:srgbClr val="CC0000"/>
              </a:solidFill>
              <a:latin typeface="+mj-lt"/>
              <a:cs typeface="+mj-cs"/>
            </a:endParaRPr>
          </a:p>
        </p:txBody>
      </p:sp>
      <p:sp>
        <p:nvSpPr>
          <p:cNvPr id="56323" name="内容占位符 3"/>
          <p:cNvSpPr>
            <a:spLocks noGrp="1"/>
          </p:cNvSpPr>
          <p:nvPr>
            <p:ph sz="half" idx="2"/>
          </p:nvPr>
        </p:nvSpPr>
        <p:spPr>
          <a:xfrm>
            <a:off x="2012950" y="2172494"/>
            <a:ext cx="4040188" cy="1189037"/>
          </a:xfrm>
          <a:solidFill>
            <a:srgbClr val="D7E1C1"/>
          </a:solidFill>
        </p:spPr>
        <p:txBody>
          <a:bodyPr/>
          <a:lstStyle/>
          <a:p>
            <a:r>
              <a:rPr lang="zh-CN" altLang="en-US" sz="1800" b="1" dirty="0"/>
              <a:t>课件、推荐阅读材料、作业要求等会陆续发送到群共享、群作业中。</a:t>
            </a:r>
            <a:endParaRPr lang="en-US" altLang="zh-CN" sz="1800" b="1" dirty="0"/>
          </a:p>
          <a:p>
            <a:r>
              <a:rPr lang="zh-CN" altLang="en-US" sz="1800" b="1" dirty="0"/>
              <a:t>可联系助教答疑、请假等。</a:t>
            </a:r>
            <a:endParaRPr lang="en-US" altLang="zh-CN" sz="1800" b="1" dirty="0"/>
          </a:p>
          <a:p>
            <a:endParaRPr lang="zh-CN" altLang="en-US" sz="2000" b="1" dirty="0"/>
          </a:p>
        </p:txBody>
      </p:sp>
      <p:pic>
        <p:nvPicPr>
          <p:cNvPr id="56326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55575"/>
            <a:ext cx="16764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itle 1"/>
          <p:cNvSpPr>
            <a:spLocks noGrp="1" noChangeArrowheads="1"/>
          </p:cNvSpPr>
          <p:nvPr>
            <p:ph type="title"/>
          </p:nvPr>
        </p:nvSpPr>
        <p:spPr>
          <a:xfrm>
            <a:off x="1049338" y="355600"/>
            <a:ext cx="8094662" cy="860425"/>
          </a:xfrm>
        </p:spPr>
        <p:txBody>
          <a:bodyPr anchor="t"/>
          <a:lstStyle/>
          <a:p>
            <a:pPr eaLnBrk="1" hangingPunct="1"/>
            <a:r>
              <a:rPr lang="zh-CN" altLang="en-US" sz="4000" b="1">
                <a:solidFill>
                  <a:srgbClr val="FF0000"/>
                </a:solidFill>
              </a:rPr>
              <a:t>课程平台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pic>
        <p:nvPicPr>
          <p:cNvPr id="5633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/>
          </p:cNvPr>
          <p:cNvSpPr/>
          <p:nvPr/>
        </p:nvSpPr>
        <p:spPr>
          <a:xfrm>
            <a:off x="4763" y="6029325"/>
            <a:ext cx="9144000" cy="114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563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5ADA4-D7E0-4BF8-888D-CF3B04B3E7AD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407EE-9FC9-4F80-B158-83BBC6163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7" y="3361531"/>
            <a:ext cx="2342704" cy="2460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"/>
          <p:cNvSpPr>
            <a:spLocks noGrp="1"/>
          </p:cNvSpPr>
          <p:nvPr>
            <p:ph sz="half" idx="2"/>
          </p:nvPr>
        </p:nvSpPr>
        <p:spPr>
          <a:xfrm>
            <a:off x="622300" y="2578100"/>
            <a:ext cx="5880100" cy="1587500"/>
          </a:xfrm>
          <a:solidFill>
            <a:srgbClr val="FFC000">
              <a:alpha val="25000"/>
            </a:srgbClr>
          </a:solidFill>
        </p:spPr>
        <p:txBody>
          <a:bodyPr anchor="b"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000" b="1" dirty="0">
                <a:latin typeface="+mj-lt"/>
                <a:cs typeface="+mj-cs"/>
              </a:rPr>
              <a:t>平时作业（共八次）：</a:t>
            </a:r>
            <a:r>
              <a:rPr lang="en-US" altLang="zh-CN" sz="2000" b="1" dirty="0">
                <a:latin typeface="+mj-lt"/>
                <a:cs typeface="+mj-cs"/>
              </a:rPr>
              <a:t>40%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b="1" dirty="0">
                <a:latin typeface="+mj-lt"/>
                <a:cs typeface="+mj-cs"/>
              </a:rPr>
              <a:t>考勤：</a:t>
            </a:r>
            <a:r>
              <a:rPr lang="en-US" altLang="zh-CN" sz="2000" b="1" dirty="0">
                <a:latin typeface="+mj-lt"/>
                <a:cs typeface="+mj-cs"/>
              </a:rPr>
              <a:t>20%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b="1" dirty="0">
                <a:latin typeface="+mj-lt"/>
                <a:cs typeface="+mj-cs"/>
              </a:rPr>
              <a:t>期末考试（方式待定）：</a:t>
            </a:r>
            <a:r>
              <a:rPr lang="en-US" altLang="zh-CN" sz="2000" b="1" dirty="0">
                <a:latin typeface="+mj-lt"/>
                <a:cs typeface="+mj-cs"/>
              </a:rPr>
              <a:t>40%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zh-CN" sz="2000" b="1" dirty="0">
                <a:latin typeface="+mj-lt"/>
                <a:cs typeface="+mj-cs"/>
              </a:rPr>
              <a:t>课堂活跃奖励分：</a:t>
            </a:r>
            <a:r>
              <a:rPr lang="en-US" altLang="zh-CN" sz="2000" b="1" dirty="0">
                <a:latin typeface="+mj-lt"/>
                <a:cs typeface="+mj-cs"/>
              </a:rPr>
              <a:t>1-5</a:t>
            </a:r>
            <a:r>
              <a:rPr lang="zh-CN" altLang="zh-CN" sz="2000" b="1" dirty="0">
                <a:latin typeface="+mj-lt"/>
                <a:cs typeface="+mj-cs"/>
              </a:rPr>
              <a:t>分；</a:t>
            </a:r>
            <a:endParaRPr lang="en-US" altLang="zh-CN" sz="2000" b="1" dirty="0">
              <a:latin typeface="+mj-lt"/>
              <a:cs typeface="+mj-cs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000" b="1" dirty="0">
                <a:latin typeface="+mj-lt"/>
                <a:cs typeface="+mj-cs"/>
              </a:rPr>
              <a:t>优秀作业分享奖励分：</a:t>
            </a:r>
            <a:r>
              <a:rPr lang="en-US" altLang="zh-CN" sz="2000" b="1" dirty="0">
                <a:latin typeface="+mj-lt"/>
                <a:cs typeface="+mj-cs"/>
              </a:rPr>
              <a:t>1-10</a:t>
            </a:r>
            <a:r>
              <a:rPr lang="zh-CN" altLang="en-US" sz="2000" b="1" dirty="0">
                <a:latin typeface="+mj-lt"/>
                <a:cs typeface="+mj-cs"/>
              </a:rPr>
              <a:t>分</a:t>
            </a:r>
          </a:p>
        </p:txBody>
      </p:sp>
      <p:pic>
        <p:nvPicPr>
          <p:cNvPr id="57347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4463"/>
            <a:ext cx="17256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itle 1"/>
          <p:cNvSpPr>
            <a:spLocks noGrp="1" noChangeArrowheads="1"/>
          </p:cNvSpPr>
          <p:nvPr>
            <p:ph type="title"/>
          </p:nvPr>
        </p:nvSpPr>
        <p:spPr>
          <a:xfrm>
            <a:off x="2430463" y="460375"/>
            <a:ext cx="6256337" cy="860425"/>
          </a:xfrm>
        </p:spPr>
        <p:txBody>
          <a:bodyPr anchor="t"/>
          <a:lstStyle/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课程基本情况和要求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pic>
        <p:nvPicPr>
          <p:cNvPr id="57349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450"/>
            <a:ext cx="84772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内容占位符 5"/>
          <p:cNvSpPr txBox="1">
            <a:spLocks/>
          </p:cNvSpPr>
          <p:nvPr/>
        </p:nvSpPr>
        <p:spPr bwMode="auto">
          <a:xfrm>
            <a:off x="622300" y="1527175"/>
            <a:ext cx="8229600" cy="930275"/>
          </a:xfrm>
          <a:prstGeom prst="rect">
            <a:avLst/>
          </a:prstGeom>
          <a:solidFill>
            <a:srgbClr val="FF99FF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/>
              <a:t>学时和学分：</a:t>
            </a:r>
            <a:r>
              <a:rPr lang="en-US" altLang="zh-CN" sz="1600" b="1" dirty="0"/>
              <a:t>32h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学分。其中实际授课课时</a:t>
            </a:r>
            <a:r>
              <a:rPr lang="en-US" altLang="zh-CN" sz="1600" b="1" dirty="0"/>
              <a:t>26</a:t>
            </a:r>
            <a:r>
              <a:rPr lang="zh-CN" altLang="en-US" sz="1600" b="1" dirty="0"/>
              <a:t>学时，</a:t>
            </a:r>
            <a:r>
              <a:rPr lang="en-US" altLang="zh-CN" sz="1600" b="1" dirty="0" err="1"/>
              <a:t>qq</a:t>
            </a:r>
            <a:r>
              <a:rPr lang="zh-CN" altLang="en-US" sz="1600" b="1" dirty="0"/>
              <a:t>在线答疑至少</a:t>
            </a:r>
            <a:r>
              <a:rPr lang="en-US" altLang="zh-CN" sz="1600" b="1" dirty="0"/>
              <a:t>6</a:t>
            </a:r>
            <a:r>
              <a:rPr lang="zh-CN" altLang="en-US" sz="1600" b="1" dirty="0"/>
              <a:t>学时（时间待商议决定）</a:t>
            </a:r>
            <a:endParaRPr lang="en-US" altLang="zh-CN" sz="1600" b="1" dirty="0"/>
          </a:p>
          <a:p>
            <a:r>
              <a:rPr lang="zh-CN" altLang="en-US" sz="1600" b="1" dirty="0"/>
              <a:t>上课时间：</a:t>
            </a:r>
            <a:r>
              <a:rPr lang="en-US" altLang="zh-CN" sz="1600" b="1" dirty="0"/>
              <a:t>5-13</a:t>
            </a:r>
            <a:r>
              <a:rPr lang="zh-CN" altLang="en-US" sz="1600" b="1" dirty="0"/>
              <a:t>周。</a:t>
            </a:r>
            <a:r>
              <a:rPr lang="en-US" altLang="zh-CN" sz="1600" b="1" dirty="0"/>
              <a:t>5-12</a:t>
            </a:r>
            <a:r>
              <a:rPr lang="zh-CN" altLang="en-US" sz="1600" b="1" dirty="0"/>
              <a:t>周第</a:t>
            </a:r>
            <a:r>
              <a:rPr lang="en-US" altLang="zh-CN" sz="1600" b="1" dirty="0"/>
              <a:t>9-11</a:t>
            </a:r>
            <a:r>
              <a:rPr lang="zh-CN" altLang="en-US" sz="1600" b="1" dirty="0"/>
              <a:t>节，</a:t>
            </a:r>
            <a:r>
              <a:rPr lang="en-US" altLang="zh-CN" sz="1600" b="1" dirty="0"/>
              <a:t>13</a:t>
            </a:r>
            <a:r>
              <a:rPr lang="zh-CN" altLang="en-US" sz="1600" b="1" dirty="0"/>
              <a:t>周第</a:t>
            </a:r>
            <a:r>
              <a:rPr lang="en-US" altLang="zh-CN" sz="1600" b="1" dirty="0"/>
              <a:t>9-10</a:t>
            </a:r>
            <a:r>
              <a:rPr lang="zh-CN" altLang="en-US" sz="1600" b="1" dirty="0"/>
              <a:t>节（优秀作业分享）</a:t>
            </a:r>
            <a:endParaRPr lang="en-US" altLang="zh-CN" sz="1600" b="1" dirty="0"/>
          </a:p>
        </p:txBody>
      </p:sp>
      <p:sp>
        <p:nvSpPr>
          <p:cNvPr id="57351" name="内容占位符 5"/>
          <p:cNvSpPr txBox="1">
            <a:spLocks/>
          </p:cNvSpPr>
          <p:nvPr/>
        </p:nvSpPr>
        <p:spPr bwMode="auto">
          <a:xfrm>
            <a:off x="719138" y="4286250"/>
            <a:ext cx="8132762" cy="715963"/>
          </a:xfrm>
          <a:prstGeom prst="rect">
            <a:avLst/>
          </a:prstGeom>
          <a:solidFill>
            <a:srgbClr val="FF99FF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/>
              <a:t>如有退选，请在</a:t>
            </a:r>
            <a:r>
              <a:rPr lang="en-US" altLang="zh-CN" sz="2000" b="1" dirty="0"/>
              <a:t>3.30-4.3</a:t>
            </a:r>
            <a:r>
              <a:rPr lang="zh-CN" altLang="en-US" sz="2000" b="1" dirty="0"/>
              <a:t>间完成。</a:t>
            </a:r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日后选课名单确定。</a:t>
            </a:r>
            <a:endParaRPr lang="zh-CN" altLang="en-US" sz="2400" dirty="0"/>
          </a:p>
        </p:txBody>
      </p:sp>
      <p:sp>
        <p:nvSpPr>
          <p:cNvPr id="17" name="矩形 16">
            <a:extLst/>
          </p:cNvPr>
          <p:cNvSpPr/>
          <p:nvPr/>
        </p:nvSpPr>
        <p:spPr>
          <a:xfrm>
            <a:off x="622300" y="5210704"/>
            <a:ext cx="8893175" cy="1174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573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30DE2-49E5-4DB2-BE27-87CAE7785E29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4960938" y="4346112"/>
            <a:ext cx="3406246" cy="556021"/>
          </a:xfrm>
          <a:prstGeom prst="wedgeEllipseCallout">
            <a:avLst>
              <a:gd name="adj1" fmla="val 22749"/>
              <a:gd name="adj2" fmla="val -42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00FF"/>
                </a:solidFill>
              </a:rPr>
              <a:t>我们希望留住你！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 cover full text">
  <a:themeElements>
    <a:clrScheme name="Open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Slide">
      <a:majorFont>
        <a:latin typeface="Sabon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pen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pter title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gur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abl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ase study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ppendix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Chapter content">
  <a:themeElements>
    <a:clrScheme name="Chapter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apter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526</Words>
  <Application>Microsoft Office PowerPoint</Application>
  <PresentationFormat>全屏显示(4:3)</PresentationFormat>
  <Paragraphs>102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Estrangelo Edessa</vt:lpstr>
      <vt:lpstr>Gungsuh</vt:lpstr>
      <vt:lpstr>Sabon-Bold</vt:lpstr>
      <vt:lpstr>华文新魏</vt:lpstr>
      <vt:lpstr>宋体</vt:lpstr>
      <vt:lpstr>Arial</vt:lpstr>
      <vt:lpstr>Arial Black</vt:lpstr>
      <vt:lpstr>Calibri</vt:lpstr>
      <vt:lpstr>Wingdings</vt:lpstr>
      <vt:lpstr>Text cover full text</vt:lpstr>
      <vt:lpstr>Chapter title</vt:lpstr>
      <vt:lpstr>Chapter content</vt:lpstr>
      <vt:lpstr>Figure</vt:lpstr>
      <vt:lpstr>Table</vt:lpstr>
      <vt:lpstr>Case study</vt:lpstr>
      <vt:lpstr>Appendix</vt:lpstr>
      <vt:lpstr>1_Chapter content</vt:lpstr>
      <vt:lpstr>2_Chapter content</vt:lpstr>
      <vt:lpstr>默认设计模板</vt:lpstr>
      <vt:lpstr>1_默认设计模板</vt:lpstr>
      <vt:lpstr>PowerPoint 演示文稿</vt:lpstr>
      <vt:lpstr>你听说过或没听说过的？</vt:lpstr>
      <vt:lpstr>你观察/思考过或从没注意过的？</vt:lpstr>
      <vt:lpstr>经济学思维与观察？</vt:lpstr>
      <vt:lpstr>PowerPoint 演示文稿</vt:lpstr>
      <vt:lpstr>        杰出的助教</vt:lpstr>
      <vt:lpstr>    我们将收获</vt:lpstr>
      <vt:lpstr>课程平台</vt:lpstr>
      <vt:lpstr>课程基本情况和要求</vt:lpstr>
      <vt:lpstr>PowerPoint 演示文稿</vt:lpstr>
      <vt:lpstr>课程预告：第一讲</vt:lpstr>
    </vt:vector>
  </TitlesOfParts>
  <Company>Eastern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Andreea Chiritescu</dc:creator>
  <cp:lastModifiedBy>Riley</cp:lastModifiedBy>
  <cp:revision>782</cp:revision>
  <cp:lastPrinted>2019-09-19T07:52:41Z</cp:lastPrinted>
  <dcterms:created xsi:type="dcterms:W3CDTF">2006-11-30T14:59:54Z</dcterms:created>
  <dcterms:modified xsi:type="dcterms:W3CDTF">2020-03-18T11:45:01Z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