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5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直接连接符 3"/>
          <p:cNvSpPr/>
          <p:nvPr/>
        </p:nvSpPr>
        <p:spPr>
          <a:xfrm>
            <a:off x="791652" y="746750"/>
            <a:ext cx="7560697" cy="3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组合 4"/>
          <p:cNvGrpSpPr/>
          <p:nvPr/>
        </p:nvGrpSpPr>
        <p:grpSpPr>
          <a:xfrm>
            <a:off x="450144" y="157511"/>
            <a:ext cx="649226" cy="589246"/>
            <a:chOff x="0" y="0"/>
            <a:chExt cx="649225" cy="589245"/>
          </a:xfrm>
        </p:grpSpPr>
        <p:sp>
          <p:nvSpPr>
            <p:cNvPr id="26" name="六边形 5"/>
            <p:cNvSpPr/>
            <p:nvPr/>
          </p:nvSpPr>
          <p:spPr>
            <a:xfrm rot="5400000">
              <a:off x="29990" y="24620"/>
              <a:ext cx="589246" cy="540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949" y="0"/>
                  </a:lnTo>
                  <a:lnTo>
                    <a:pt x="16651" y="0"/>
                  </a:lnTo>
                  <a:lnTo>
                    <a:pt x="21600" y="10800"/>
                  </a:lnTo>
                  <a:lnTo>
                    <a:pt x="16651" y="21600"/>
                  </a:lnTo>
                  <a:lnTo>
                    <a:pt x="4949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7" name="TextBox 6"/>
            <p:cNvSpPr txBox="1"/>
            <p:nvPr/>
          </p:nvSpPr>
          <p:spPr>
            <a:xfrm>
              <a:off x="-1" y="140730"/>
              <a:ext cx="649226" cy="294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LOGO</a:t>
              </a:r>
            </a:p>
          </p:txBody>
        </p:sp>
      </p:grp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685804" y="1597820"/>
            <a:ext cx="7772401" cy="110252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标题文本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6" y="2914650"/>
            <a:ext cx="6400802" cy="1314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7"/>
            <a:ext cx="343899" cy="358137"/>
          </a:xfrm>
          <a:prstGeom prst="rect">
            <a:avLst/>
          </a:prstGeom>
        </p:spPr>
        <p:txBody>
          <a:bodyPr anchor="t"/>
          <a:lstStyle>
            <a:lvl1pPr algn="l" defTabSz="934007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直接连接符 3"/>
          <p:cNvSpPr/>
          <p:nvPr/>
        </p:nvSpPr>
        <p:spPr>
          <a:xfrm>
            <a:off x="791652" y="746750"/>
            <a:ext cx="7560697" cy="2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8" name="组合 4"/>
          <p:cNvGrpSpPr/>
          <p:nvPr/>
        </p:nvGrpSpPr>
        <p:grpSpPr>
          <a:xfrm>
            <a:off x="450144" y="157511"/>
            <a:ext cx="649226" cy="589246"/>
            <a:chOff x="0" y="0"/>
            <a:chExt cx="649225" cy="589245"/>
          </a:xfrm>
        </p:grpSpPr>
        <p:sp>
          <p:nvSpPr>
            <p:cNvPr id="46" name="六边形 5"/>
            <p:cNvSpPr/>
            <p:nvPr/>
          </p:nvSpPr>
          <p:spPr>
            <a:xfrm rot="5400000">
              <a:off x="29990" y="24620"/>
              <a:ext cx="589246" cy="540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949" y="0"/>
                  </a:lnTo>
                  <a:lnTo>
                    <a:pt x="16651" y="0"/>
                  </a:lnTo>
                  <a:lnTo>
                    <a:pt x="21600" y="10800"/>
                  </a:lnTo>
                  <a:lnTo>
                    <a:pt x="16651" y="21600"/>
                  </a:lnTo>
                  <a:lnTo>
                    <a:pt x="4949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7" name="TextBox 6"/>
            <p:cNvSpPr txBox="1"/>
            <p:nvPr/>
          </p:nvSpPr>
          <p:spPr>
            <a:xfrm>
              <a:off x="-1" y="140730"/>
              <a:ext cx="649226" cy="294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LOGO</a:t>
              </a:r>
            </a:p>
          </p:txBody>
        </p:sp>
      </p:grp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370012" y="577453"/>
            <a:ext cx="7315201" cy="125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89222" y="463264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梯形 6"/>
          <p:cNvSpPr/>
          <p:nvPr/>
        </p:nvSpPr>
        <p:spPr>
          <a:xfrm>
            <a:off x="3250407" y="2893217"/>
            <a:ext cx="2643191" cy="52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" y="0"/>
                </a:lnTo>
                <a:lnTo>
                  <a:pt x="2052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737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9" name="矩形 3"/>
          <p:cNvSpPr/>
          <p:nvPr/>
        </p:nvSpPr>
        <p:spPr>
          <a:xfrm>
            <a:off x="0" y="3178967"/>
            <a:ext cx="9144000" cy="1964534"/>
          </a:xfrm>
          <a:prstGeom prst="rect">
            <a:avLst/>
          </a:prstGeom>
          <a:solidFill>
            <a:srgbClr val="1F487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0" name="梯形 4"/>
          <p:cNvSpPr/>
          <p:nvPr/>
        </p:nvSpPr>
        <p:spPr>
          <a:xfrm flipV="1">
            <a:off x="3377312" y="2893216"/>
            <a:ext cx="2389377" cy="614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388" y="0"/>
                </a:lnTo>
                <a:lnTo>
                  <a:pt x="20212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58ED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grpSp>
        <p:nvGrpSpPr>
          <p:cNvPr id="63" name="组合 5"/>
          <p:cNvGrpSpPr/>
          <p:nvPr/>
        </p:nvGrpSpPr>
        <p:grpSpPr>
          <a:xfrm>
            <a:off x="3811836" y="951821"/>
            <a:ext cx="1520332" cy="1028679"/>
            <a:chOff x="-1" y="3"/>
            <a:chExt cx="1520331" cy="1028677"/>
          </a:xfrm>
        </p:grpSpPr>
        <p:sp>
          <p:nvSpPr>
            <p:cNvPr id="61" name="Freeform 899"/>
            <p:cNvSpPr/>
            <p:nvPr/>
          </p:nvSpPr>
          <p:spPr>
            <a:xfrm>
              <a:off x="-2" y="217544"/>
              <a:ext cx="1520333" cy="74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3" extrusionOk="0">
                  <a:moveTo>
                    <a:pt x="7030" y="3906"/>
                  </a:moveTo>
                  <a:cubicBezTo>
                    <a:pt x="7030" y="3498"/>
                    <a:pt x="7132" y="3091"/>
                    <a:pt x="7234" y="2887"/>
                  </a:cubicBezTo>
                  <a:cubicBezTo>
                    <a:pt x="7234" y="2683"/>
                    <a:pt x="7234" y="2683"/>
                    <a:pt x="7234" y="2683"/>
                  </a:cubicBezTo>
                  <a:cubicBezTo>
                    <a:pt x="7234" y="2072"/>
                    <a:pt x="7132" y="1665"/>
                    <a:pt x="7132" y="1053"/>
                  </a:cubicBezTo>
                  <a:cubicBezTo>
                    <a:pt x="6826" y="1053"/>
                    <a:pt x="6826" y="1053"/>
                    <a:pt x="6826" y="1053"/>
                  </a:cubicBezTo>
                  <a:cubicBezTo>
                    <a:pt x="6623" y="646"/>
                    <a:pt x="6623" y="646"/>
                    <a:pt x="6623" y="646"/>
                  </a:cubicBezTo>
                  <a:cubicBezTo>
                    <a:pt x="5706" y="-577"/>
                    <a:pt x="4789" y="238"/>
                    <a:pt x="4279" y="646"/>
                  </a:cubicBezTo>
                  <a:cubicBezTo>
                    <a:pt x="3566" y="1053"/>
                    <a:pt x="3057" y="3091"/>
                    <a:pt x="3464" y="6148"/>
                  </a:cubicBezTo>
                  <a:cubicBezTo>
                    <a:pt x="3464" y="6759"/>
                    <a:pt x="3260" y="6963"/>
                    <a:pt x="3260" y="7166"/>
                  </a:cubicBezTo>
                  <a:cubicBezTo>
                    <a:pt x="3362" y="7778"/>
                    <a:pt x="3362" y="9408"/>
                    <a:pt x="3668" y="9612"/>
                  </a:cubicBezTo>
                  <a:cubicBezTo>
                    <a:pt x="3668" y="9815"/>
                    <a:pt x="3872" y="9815"/>
                    <a:pt x="3872" y="9815"/>
                  </a:cubicBezTo>
                  <a:cubicBezTo>
                    <a:pt x="3872" y="10427"/>
                    <a:pt x="3872" y="11038"/>
                    <a:pt x="3974" y="11649"/>
                  </a:cubicBezTo>
                  <a:cubicBezTo>
                    <a:pt x="3974" y="12057"/>
                    <a:pt x="4177" y="12057"/>
                    <a:pt x="4279" y="12668"/>
                  </a:cubicBezTo>
                  <a:cubicBezTo>
                    <a:pt x="3974" y="12668"/>
                    <a:pt x="3974" y="12668"/>
                    <a:pt x="3974" y="12668"/>
                  </a:cubicBezTo>
                  <a:cubicBezTo>
                    <a:pt x="3872" y="13076"/>
                    <a:pt x="3770" y="14095"/>
                    <a:pt x="3566" y="14298"/>
                  </a:cubicBezTo>
                  <a:cubicBezTo>
                    <a:pt x="3362" y="14298"/>
                    <a:pt x="3260" y="14502"/>
                    <a:pt x="3057" y="14502"/>
                  </a:cubicBezTo>
                  <a:cubicBezTo>
                    <a:pt x="2547" y="14910"/>
                    <a:pt x="1936" y="15521"/>
                    <a:pt x="1325" y="15929"/>
                  </a:cubicBezTo>
                  <a:cubicBezTo>
                    <a:pt x="815" y="16336"/>
                    <a:pt x="204" y="16540"/>
                    <a:pt x="102" y="17559"/>
                  </a:cubicBezTo>
                  <a:cubicBezTo>
                    <a:pt x="102" y="18374"/>
                    <a:pt x="0" y="20004"/>
                    <a:pt x="0" y="21023"/>
                  </a:cubicBezTo>
                  <a:cubicBezTo>
                    <a:pt x="2547" y="21023"/>
                    <a:pt x="2547" y="21023"/>
                    <a:pt x="2547" y="21023"/>
                  </a:cubicBezTo>
                  <a:cubicBezTo>
                    <a:pt x="2547" y="20615"/>
                    <a:pt x="2547" y="20412"/>
                    <a:pt x="2547" y="20004"/>
                  </a:cubicBezTo>
                  <a:cubicBezTo>
                    <a:pt x="2547" y="19393"/>
                    <a:pt x="2547" y="18781"/>
                    <a:pt x="2547" y="18374"/>
                  </a:cubicBezTo>
                  <a:cubicBezTo>
                    <a:pt x="2547" y="18170"/>
                    <a:pt x="2547" y="18170"/>
                    <a:pt x="2547" y="18170"/>
                  </a:cubicBezTo>
                  <a:cubicBezTo>
                    <a:pt x="2547" y="17966"/>
                    <a:pt x="2547" y="17966"/>
                    <a:pt x="2547" y="17966"/>
                  </a:cubicBezTo>
                  <a:cubicBezTo>
                    <a:pt x="2853" y="16336"/>
                    <a:pt x="3668" y="15725"/>
                    <a:pt x="4279" y="15317"/>
                  </a:cubicBezTo>
                  <a:cubicBezTo>
                    <a:pt x="4483" y="15114"/>
                    <a:pt x="4585" y="15114"/>
                    <a:pt x="4687" y="14910"/>
                  </a:cubicBezTo>
                  <a:cubicBezTo>
                    <a:pt x="4992" y="14706"/>
                    <a:pt x="5400" y="14502"/>
                    <a:pt x="5706" y="14095"/>
                  </a:cubicBezTo>
                  <a:cubicBezTo>
                    <a:pt x="6113" y="13687"/>
                    <a:pt x="6623" y="13280"/>
                    <a:pt x="7030" y="13076"/>
                  </a:cubicBezTo>
                  <a:cubicBezTo>
                    <a:pt x="7030" y="12872"/>
                    <a:pt x="7030" y="12872"/>
                    <a:pt x="7030" y="12668"/>
                  </a:cubicBezTo>
                  <a:cubicBezTo>
                    <a:pt x="6928" y="12668"/>
                    <a:pt x="6826" y="12668"/>
                    <a:pt x="6725" y="12668"/>
                  </a:cubicBezTo>
                  <a:cubicBezTo>
                    <a:pt x="6725" y="12057"/>
                    <a:pt x="6928" y="11853"/>
                    <a:pt x="7030" y="11446"/>
                  </a:cubicBezTo>
                  <a:cubicBezTo>
                    <a:pt x="7132" y="11038"/>
                    <a:pt x="7030" y="10427"/>
                    <a:pt x="7132" y="10019"/>
                  </a:cubicBezTo>
                  <a:cubicBezTo>
                    <a:pt x="7234" y="9815"/>
                    <a:pt x="7438" y="9612"/>
                    <a:pt x="7438" y="9408"/>
                  </a:cubicBezTo>
                  <a:cubicBezTo>
                    <a:pt x="7540" y="9204"/>
                    <a:pt x="7642" y="8797"/>
                    <a:pt x="7642" y="8593"/>
                  </a:cubicBezTo>
                  <a:cubicBezTo>
                    <a:pt x="7642" y="8389"/>
                    <a:pt x="7642" y="8185"/>
                    <a:pt x="7642" y="8185"/>
                  </a:cubicBezTo>
                  <a:cubicBezTo>
                    <a:pt x="7234" y="7166"/>
                    <a:pt x="7132" y="5536"/>
                    <a:pt x="7132" y="4314"/>
                  </a:cubicBezTo>
                  <a:cubicBezTo>
                    <a:pt x="7132" y="4110"/>
                    <a:pt x="7132" y="4110"/>
                    <a:pt x="7030" y="3906"/>
                  </a:cubicBezTo>
                  <a:close/>
                  <a:moveTo>
                    <a:pt x="21498" y="17559"/>
                  </a:moveTo>
                  <a:cubicBezTo>
                    <a:pt x="21396" y="16540"/>
                    <a:pt x="20785" y="16336"/>
                    <a:pt x="20275" y="15929"/>
                  </a:cubicBezTo>
                  <a:cubicBezTo>
                    <a:pt x="19664" y="15521"/>
                    <a:pt x="19053" y="14910"/>
                    <a:pt x="18543" y="14502"/>
                  </a:cubicBezTo>
                  <a:cubicBezTo>
                    <a:pt x="18340" y="14502"/>
                    <a:pt x="18238" y="14298"/>
                    <a:pt x="18034" y="14298"/>
                  </a:cubicBezTo>
                  <a:cubicBezTo>
                    <a:pt x="17830" y="14095"/>
                    <a:pt x="17728" y="13076"/>
                    <a:pt x="17626" y="12668"/>
                  </a:cubicBezTo>
                  <a:cubicBezTo>
                    <a:pt x="17525" y="12668"/>
                    <a:pt x="17423" y="12668"/>
                    <a:pt x="17321" y="12668"/>
                  </a:cubicBezTo>
                  <a:cubicBezTo>
                    <a:pt x="17321" y="12057"/>
                    <a:pt x="17525" y="11853"/>
                    <a:pt x="17626" y="11446"/>
                  </a:cubicBezTo>
                  <a:cubicBezTo>
                    <a:pt x="17626" y="11038"/>
                    <a:pt x="17626" y="10427"/>
                    <a:pt x="17728" y="10019"/>
                  </a:cubicBezTo>
                  <a:cubicBezTo>
                    <a:pt x="17830" y="9815"/>
                    <a:pt x="17932" y="9612"/>
                    <a:pt x="18034" y="9408"/>
                  </a:cubicBezTo>
                  <a:cubicBezTo>
                    <a:pt x="18136" y="9204"/>
                    <a:pt x="18136" y="8797"/>
                    <a:pt x="18238" y="8593"/>
                  </a:cubicBezTo>
                  <a:cubicBezTo>
                    <a:pt x="18238" y="8185"/>
                    <a:pt x="18340" y="7370"/>
                    <a:pt x="18136" y="6963"/>
                  </a:cubicBezTo>
                  <a:cubicBezTo>
                    <a:pt x="18136" y="6555"/>
                    <a:pt x="18034" y="6555"/>
                    <a:pt x="18034" y="6351"/>
                  </a:cubicBezTo>
                  <a:cubicBezTo>
                    <a:pt x="18034" y="5740"/>
                    <a:pt x="18136" y="4517"/>
                    <a:pt x="18136" y="4110"/>
                  </a:cubicBezTo>
                  <a:cubicBezTo>
                    <a:pt x="18136" y="3498"/>
                    <a:pt x="18136" y="2683"/>
                    <a:pt x="18034" y="2072"/>
                  </a:cubicBezTo>
                  <a:cubicBezTo>
                    <a:pt x="18034" y="2072"/>
                    <a:pt x="17932" y="1257"/>
                    <a:pt x="17728" y="1053"/>
                  </a:cubicBezTo>
                  <a:cubicBezTo>
                    <a:pt x="17423" y="1053"/>
                    <a:pt x="17423" y="1053"/>
                    <a:pt x="17423" y="1053"/>
                  </a:cubicBezTo>
                  <a:cubicBezTo>
                    <a:pt x="17117" y="646"/>
                    <a:pt x="17117" y="646"/>
                    <a:pt x="17117" y="646"/>
                  </a:cubicBezTo>
                  <a:cubicBezTo>
                    <a:pt x="16302" y="-577"/>
                    <a:pt x="15385" y="238"/>
                    <a:pt x="14875" y="646"/>
                  </a:cubicBezTo>
                  <a:cubicBezTo>
                    <a:pt x="14570" y="849"/>
                    <a:pt x="14366" y="1257"/>
                    <a:pt x="14162" y="1868"/>
                  </a:cubicBezTo>
                  <a:cubicBezTo>
                    <a:pt x="14162" y="2072"/>
                    <a:pt x="14162" y="2276"/>
                    <a:pt x="14162" y="2276"/>
                  </a:cubicBezTo>
                  <a:cubicBezTo>
                    <a:pt x="14162" y="2480"/>
                    <a:pt x="14162" y="2480"/>
                    <a:pt x="14162" y="2480"/>
                  </a:cubicBezTo>
                  <a:cubicBezTo>
                    <a:pt x="14162" y="2480"/>
                    <a:pt x="14162" y="2480"/>
                    <a:pt x="14162" y="2480"/>
                  </a:cubicBezTo>
                  <a:cubicBezTo>
                    <a:pt x="14264" y="2683"/>
                    <a:pt x="14264" y="2683"/>
                    <a:pt x="14264" y="2887"/>
                  </a:cubicBezTo>
                  <a:cubicBezTo>
                    <a:pt x="14570" y="3906"/>
                    <a:pt x="14468" y="5129"/>
                    <a:pt x="14366" y="5944"/>
                  </a:cubicBezTo>
                  <a:cubicBezTo>
                    <a:pt x="14366" y="6351"/>
                    <a:pt x="14264" y="7166"/>
                    <a:pt x="14060" y="7778"/>
                  </a:cubicBezTo>
                  <a:cubicBezTo>
                    <a:pt x="13958" y="7778"/>
                    <a:pt x="13958" y="7981"/>
                    <a:pt x="13857" y="7981"/>
                  </a:cubicBezTo>
                  <a:cubicBezTo>
                    <a:pt x="13958" y="8797"/>
                    <a:pt x="13958" y="9408"/>
                    <a:pt x="14162" y="9612"/>
                  </a:cubicBezTo>
                  <a:cubicBezTo>
                    <a:pt x="14264" y="9815"/>
                    <a:pt x="14468" y="9815"/>
                    <a:pt x="14468" y="9815"/>
                  </a:cubicBezTo>
                  <a:cubicBezTo>
                    <a:pt x="14468" y="10427"/>
                    <a:pt x="14468" y="11038"/>
                    <a:pt x="14468" y="11649"/>
                  </a:cubicBezTo>
                  <a:cubicBezTo>
                    <a:pt x="14570" y="12057"/>
                    <a:pt x="14774" y="12057"/>
                    <a:pt x="14774" y="12668"/>
                  </a:cubicBezTo>
                  <a:cubicBezTo>
                    <a:pt x="14570" y="12668"/>
                    <a:pt x="14570" y="12668"/>
                    <a:pt x="14570" y="12668"/>
                  </a:cubicBezTo>
                  <a:cubicBezTo>
                    <a:pt x="14570" y="12872"/>
                    <a:pt x="14570" y="12872"/>
                    <a:pt x="14570" y="13076"/>
                  </a:cubicBezTo>
                  <a:cubicBezTo>
                    <a:pt x="14977" y="13280"/>
                    <a:pt x="15487" y="13687"/>
                    <a:pt x="15894" y="14095"/>
                  </a:cubicBezTo>
                  <a:cubicBezTo>
                    <a:pt x="16302" y="14502"/>
                    <a:pt x="16608" y="14706"/>
                    <a:pt x="16913" y="14910"/>
                  </a:cubicBezTo>
                  <a:cubicBezTo>
                    <a:pt x="17015" y="15114"/>
                    <a:pt x="17117" y="15114"/>
                    <a:pt x="17321" y="15317"/>
                  </a:cubicBezTo>
                  <a:cubicBezTo>
                    <a:pt x="17932" y="15725"/>
                    <a:pt x="18747" y="16336"/>
                    <a:pt x="19053" y="17966"/>
                  </a:cubicBezTo>
                  <a:cubicBezTo>
                    <a:pt x="19053" y="18170"/>
                    <a:pt x="19053" y="18170"/>
                    <a:pt x="19053" y="18170"/>
                  </a:cubicBezTo>
                  <a:cubicBezTo>
                    <a:pt x="19053" y="18374"/>
                    <a:pt x="19053" y="18374"/>
                    <a:pt x="19053" y="18374"/>
                  </a:cubicBezTo>
                  <a:cubicBezTo>
                    <a:pt x="19053" y="18781"/>
                    <a:pt x="19053" y="19393"/>
                    <a:pt x="19053" y="20004"/>
                  </a:cubicBezTo>
                  <a:cubicBezTo>
                    <a:pt x="19053" y="20412"/>
                    <a:pt x="19053" y="20615"/>
                    <a:pt x="19053" y="21023"/>
                  </a:cubicBezTo>
                  <a:cubicBezTo>
                    <a:pt x="21600" y="21023"/>
                    <a:pt x="21600" y="21023"/>
                    <a:pt x="21600" y="21023"/>
                  </a:cubicBezTo>
                  <a:cubicBezTo>
                    <a:pt x="21600" y="20004"/>
                    <a:pt x="21498" y="18374"/>
                    <a:pt x="21498" y="17559"/>
                  </a:cubicBezTo>
                  <a:close/>
                </a:path>
              </a:pathLst>
            </a:custGeom>
            <a:solidFill>
              <a:srgbClr val="1F487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300"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62" name="Freeform 900"/>
            <p:cNvSpPr/>
            <p:nvPr/>
          </p:nvSpPr>
          <p:spPr>
            <a:xfrm>
              <a:off x="221523" y="3"/>
              <a:ext cx="1077281" cy="1028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1" extrusionOk="0">
                  <a:moveTo>
                    <a:pt x="14688" y="1999"/>
                  </a:moveTo>
                  <a:cubicBezTo>
                    <a:pt x="14832" y="2734"/>
                    <a:pt x="14832" y="3321"/>
                    <a:pt x="14832" y="4203"/>
                  </a:cubicBezTo>
                  <a:cubicBezTo>
                    <a:pt x="14832" y="4497"/>
                    <a:pt x="14688" y="5819"/>
                    <a:pt x="14688" y="6260"/>
                  </a:cubicBezTo>
                  <a:cubicBezTo>
                    <a:pt x="14688" y="6554"/>
                    <a:pt x="14832" y="6554"/>
                    <a:pt x="14976" y="6848"/>
                  </a:cubicBezTo>
                  <a:cubicBezTo>
                    <a:pt x="15120" y="7436"/>
                    <a:pt x="15120" y="8170"/>
                    <a:pt x="14976" y="8611"/>
                  </a:cubicBezTo>
                  <a:cubicBezTo>
                    <a:pt x="14976" y="8905"/>
                    <a:pt x="14832" y="9199"/>
                    <a:pt x="14688" y="9493"/>
                  </a:cubicBezTo>
                  <a:cubicBezTo>
                    <a:pt x="14544" y="9787"/>
                    <a:pt x="14112" y="9787"/>
                    <a:pt x="13968" y="10081"/>
                  </a:cubicBezTo>
                  <a:cubicBezTo>
                    <a:pt x="13824" y="10521"/>
                    <a:pt x="13968" y="10962"/>
                    <a:pt x="13824" y="11550"/>
                  </a:cubicBezTo>
                  <a:cubicBezTo>
                    <a:pt x="13680" y="11991"/>
                    <a:pt x="13248" y="11991"/>
                    <a:pt x="13248" y="12725"/>
                  </a:cubicBezTo>
                  <a:cubicBezTo>
                    <a:pt x="13392" y="12725"/>
                    <a:pt x="13536" y="12725"/>
                    <a:pt x="13824" y="12725"/>
                  </a:cubicBezTo>
                  <a:cubicBezTo>
                    <a:pt x="13968" y="13166"/>
                    <a:pt x="14400" y="14048"/>
                    <a:pt x="14688" y="14342"/>
                  </a:cubicBezTo>
                  <a:cubicBezTo>
                    <a:pt x="14976" y="14489"/>
                    <a:pt x="15408" y="14489"/>
                    <a:pt x="15696" y="14636"/>
                  </a:cubicBezTo>
                  <a:cubicBezTo>
                    <a:pt x="16704" y="15077"/>
                    <a:pt x="18000" y="15664"/>
                    <a:pt x="19008" y="16105"/>
                  </a:cubicBezTo>
                  <a:cubicBezTo>
                    <a:pt x="20016" y="16546"/>
                    <a:pt x="21312" y="16693"/>
                    <a:pt x="21600" y="17721"/>
                  </a:cubicBezTo>
                  <a:cubicBezTo>
                    <a:pt x="21600" y="18456"/>
                    <a:pt x="21600" y="20219"/>
                    <a:pt x="21600" y="21101"/>
                  </a:cubicBezTo>
                  <a:cubicBezTo>
                    <a:pt x="0" y="21101"/>
                    <a:pt x="0" y="21101"/>
                    <a:pt x="0" y="21101"/>
                  </a:cubicBezTo>
                  <a:cubicBezTo>
                    <a:pt x="0" y="20219"/>
                    <a:pt x="0" y="18456"/>
                    <a:pt x="0" y="17721"/>
                  </a:cubicBezTo>
                  <a:cubicBezTo>
                    <a:pt x="432" y="16693"/>
                    <a:pt x="1584" y="16546"/>
                    <a:pt x="2592" y="16105"/>
                  </a:cubicBezTo>
                  <a:cubicBezTo>
                    <a:pt x="3600" y="15664"/>
                    <a:pt x="4896" y="15077"/>
                    <a:pt x="5904" y="14636"/>
                  </a:cubicBezTo>
                  <a:cubicBezTo>
                    <a:pt x="6336" y="14489"/>
                    <a:pt x="6624" y="14489"/>
                    <a:pt x="6912" y="14342"/>
                  </a:cubicBezTo>
                  <a:cubicBezTo>
                    <a:pt x="7200" y="14048"/>
                    <a:pt x="7632" y="13166"/>
                    <a:pt x="7776" y="12725"/>
                  </a:cubicBezTo>
                  <a:cubicBezTo>
                    <a:pt x="8208" y="12725"/>
                    <a:pt x="8208" y="12725"/>
                    <a:pt x="8208" y="12725"/>
                  </a:cubicBezTo>
                  <a:cubicBezTo>
                    <a:pt x="8208" y="12138"/>
                    <a:pt x="7776" y="11991"/>
                    <a:pt x="7632" y="11697"/>
                  </a:cubicBezTo>
                  <a:cubicBezTo>
                    <a:pt x="7632" y="11109"/>
                    <a:pt x="7632" y="10374"/>
                    <a:pt x="7488" y="9787"/>
                  </a:cubicBezTo>
                  <a:cubicBezTo>
                    <a:pt x="7488" y="9934"/>
                    <a:pt x="7056" y="9787"/>
                    <a:pt x="7056" y="9787"/>
                  </a:cubicBezTo>
                  <a:cubicBezTo>
                    <a:pt x="6480" y="9346"/>
                    <a:pt x="6480" y="7877"/>
                    <a:pt x="6336" y="7289"/>
                  </a:cubicBezTo>
                  <a:cubicBezTo>
                    <a:pt x="6336" y="6995"/>
                    <a:pt x="6768" y="6701"/>
                    <a:pt x="6624" y="6260"/>
                  </a:cubicBezTo>
                  <a:cubicBezTo>
                    <a:pt x="6048" y="3174"/>
                    <a:pt x="6912" y="1117"/>
                    <a:pt x="8352" y="530"/>
                  </a:cubicBezTo>
                  <a:cubicBezTo>
                    <a:pt x="9360" y="236"/>
                    <a:pt x="11232" y="-499"/>
                    <a:pt x="12960" y="530"/>
                  </a:cubicBezTo>
                  <a:cubicBezTo>
                    <a:pt x="13392" y="970"/>
                    <a:pt x="13392" y="970"/>
                    <a:pt x="13392" y="970"/>
                  </a:cubicBezTo>
                  <a:cubicBezTo>
                    <a:pt x="14112" y="970"/>
                    <a:pt x="14112" y="970"/>
                    <a:pt x="14112" y="970"/>
                  </a:cubicBezTo>
                  <a:cubicBezTo>
                    <a:pt x="14400" y="1264"/>
                    <a:pt x="14688" y="1999"/>
                    <a:pt x="14688" y="1999"/>
                  </a:cubicBezTo>
                  <a:close/>
                </a:path>
              </a:pathLst>
            </a:custGeom>
            <a:solidFill>
              <a:srgbClr val="1F487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300"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sp>
        <p:nvSpPr>
          <p:cNvPr id="64" name="椭圆 9"/>
          <p:cNvSpPr/>
          <p:nvPr/>
        </p:nvSpPr>
        <p:spPr>
          <a:xfrm>
            <a:off x="3503167" y="385166"/>
            <a:ext cx="2137667" cy="2137662"/>
          </a:xfrm>
          <a:prstGeom prst="ellipse">
            <a:avLst/>
          </a:prstGeom>
          <a:ln w="76200">
            <a:solidFill>
              <a:schemeClr val="accent2"/>
            </a:solidFill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5" name="文本框 12"/>
          <p:cNvSpPr txBox="1"/>
          <p:nvPr/>
        </p:nvSpPr>
        <p:spPr>
          <a:xfrm>
            <a:off x="519434" y="3561336"/>
            <a:ext cx="8105137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5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基于深度学习的智能问答机器人</a:t>
            </a:r>
          </a:p>
        </p:txBody>
      </p:sp>
      <p:sp>
        <p:nvSpPr>
          <p:cNvPr id="66" name="TextBox 976"/>
          <p:cNvSpPr txBox="1"/>
          <p:nvPr/>
        </p:nvSpPr>
        <p:spPr>
          <a:xfrm>
            <a:off x="2653032" y="4329334"/>
            <a:ext cx="3837937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1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组员：龚其然、罗继东、马理想</a:t>
            </a:r>
          </a:p>
        </p:txBody>
      </p:sp>
    </p:spTree>
  </p:cSld>
  <p:clrMapOvr>
    <a:masterClrMapping/>
  </p:clrMapOvr>
  <p:transition spd="med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"/>
          <p:cNvSpPr txBox="1"/>
          <p:nvPr/>
        </p:nvSpPr>
        <p:spPr>
          <a:xfrm>
            <a:off x="1115614" y="267492"/>
            <a:ext cx="3600405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目前完成情况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17" y="846671"/>
            <a:ext cx="7544485" cy="4047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889"/>
            <a:ext cx="9144001" cy="513972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 716"/>
          <p:cNvSpPr/>
          <p:nvPr/>
        </p:nvSpPr>
        <p:spPr>
          <a:xfrm>
            <a:off x="-34555" y="2284403"/>
            <a:ext cx="9178557" cy="931692"/>
          </a:xfrm>
          <a:prstGeom prst="rect">
            <a:avLst/>
          </a:prstGeom>
          <a:solidFill>
            <a:srgbClr val="0565A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13" name="TextBox 10"/>
          <p:cNvSpPr txBox="1"/>
          <p:nvPr/>
        </p:nvSpPr>
        <p:spPr>
          <a:xfrm>
            <a:off x="2927736" y="2398421"/>
            <a:ext cx="3147953" cy="798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3626" tIns="43626" rIns="43626" bIns="43626">
            <a:spAutoFit/>
          </a:bodyPr>
          <a:lstStyle>
            <a:lvl1pPr algn="just" defTabSz="934007">
              <a:defRPr sz="4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谢谢大家聆听</a:t>
            </a:r>
          </a:p>
        </p:txBody>
      </p:sp>
      <p:sp>
        <p:nvSpPr>
          <p:cNvPr id="114" name="TextBox 11"/>
          <p:cNvSpPr txBox="1"/>
          <p:nvPr/>
        </p:nvSpPr>
        <p:spPr>
          <a:xfrm>
            <a:off x="2915054" y="1314537"/>
            <a:ext cx="3116085" cy="950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3626" tIns="43626" rIns="43626" bIns="43626">
            <a:spAutoFit/>
          </a:bodyPr>
          <a:lstStyle>
            <a:lvl1pPr algn="just" defTabSz="934007">
              <a:defRPr sz="5700" b="1">
                <a:solidFill>
                  <a:srgbClr val="0565A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 advAuto="0"/>
      <p:bldP spid="113" grpId="2" animBg="1" advAuto="0"/>
      <p:bldP spid="114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12"/>
          <p:cNvSpPr txBox="1"/>
          <p:nvPr/>
        </p:nvSpPr>
        <p:spPr>
          <a:xfrm>
            <a:off x="1163378" y="176321"/>
            <a:ext cx="2628296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目  录</a:t>
            </a:r>
            <a:r>
              <a:rPr sz="1800"/>
              <a:t>CONTENTS</a:t>
            </a:r>
          </a:p>
        </p:txBody>
      </p:sp>
      <p:grpSp>
        <p:nvGrpSpPr>
          <p:cNvPr id="71" name="组合 13"/>
          <p:cNvGrpSpPr/>
          <p:nvPr/>
        </p:nvGrpSpPr>
        <p:grpSpPr>
          <a:xfrm>
            <a:off x="1187621" y="1959778"/>
            <a:ext cx="2016233" cy="1800008"/>
            <a:chOff x="-1" y="0"/>
            <a:chExt cx="2016231" cy="1800006"/>
          </a:xfrm>
        </p:grpSpPr>
        <p:sp>
          <p:nvSpPr>
            <p:cNvPr id="69" name="六边形 14"/>
            <p:cNvSpPr/>
            <p:nvPr/>
          </p:nvSpPr>
          <p:spPr>
            <a:xfrm>
              <a:off x="-2" y="-1"/>
              <a:ext cx="2016233" cy="1800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821" y="0"/>
                  </a:lnTo>
                  <a:lnTo>
                    <a:pt x="16779" y="0"/>
                  </a:lnTo>
                  <a:lnTo>
                    <a:pt x="21600" y="10800"/>
                  </a:lnTo>
                  <a:lnTo>
                    <a:pt x="16779" y="21600"/>
                  </a:lnTo>
                  <a:lnTo>
                    <a:pt x="4821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207554" y="453725"/>
              <a:ext cx="1584181" cy="967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目  录</a:t>
              </a:r>
            </a:p>
            <a:p>
              <a: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CONTENTS</a:t>
              </a:r>
            </a:p>
          </p:txBody>
        </p:sp>
      </p:grpSp>
      <p:grpSp>
        <p:nvGrpSpPr>
          <p:cNvPr id="74" name="组合 16"/>
          <p:cNvGrpSpPr/>
          <p:nvPr/>
        </p:nvGrpSpPr>
        <p:grpSpPr>
          <a:xfrm>
            <a:off x="3877863" y="1932865"/>
            <a:ext cx="604875" cy="540006"/>
            <a:chOff x="-1" y="-1"/>
            <a:chExt cx="604874" cy="540005"/>
          </a:xfrm>
        </p:grpSpPr>
        <p:sp>
          <p:nvSpPr>
            <p:cNvPr id="72" name="六边形 17"/>
            <p:cNvSpPr/>
            <p:nvPr/>
          </p:nvSpPr>
          <p:spPr>
            <a:xfrm>
              <a:off x="-2" y="-2"/>
              <a:ext cx="604876" cy="54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821" y="0"/>
                  </a:lnTo>
                  <a:lnTo>
                    <a:pt x="16779" y="0"/>
                  </a:lnTo>
                  <a:lnTo>
                    <a:pt x="21600" y="10800"/>
                  </a:lnTo>
                  <a:lnTo>
                    <a:pt x="16779" y="21600"/>
                  </a:lnTo>
                  <a:lnTo>
                    <a:pt x="4821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73" name="TextBox 18"/>
            <p:cNvSpPr txBox="1"/>
            <p:nvPr/>
          </p:nvSpPr>
          <p:spPr>
            <a:xfrm>
              <a:off x="158419" y="69944"/>
              <a:ext cx="288035" cy="39623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77" name="组合 19"/>
          <p:cNvGrpSpPr/>
          <p:nvPr/>
        </p:nvGrpSpPr>
        <p:grpSpPr>
          <a:xfrm>
            <a:off x="3877863" y="2580936"/>
            <a:ext cx="604875" cy="540007"/>
            <a:chOff x="-1" y="-1"/>
            <a:chExt cx="604874" cy="540005"/>
          </a:xfrm>
        </p:grpSpPr>
        <p:sp>
          <p:nvSpPr>
            <p:cNvPr id="75" name="六边形 20"/>
            <p:cNvSpPr/>
            <p:nvPr/>
          </p:nvSpPr>
          <p:spPr>
            <a:xfrm>
              <a:off x="-2" y="-2"/>
              <a:ext cx="604876" cy="54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821" y="0"/>
                  </a:lnTo>
                  <a:lnTo>
                    <a:pt x="16779" y="0"/>
                  </a:lnTo>
                  <a:lnTo>
                    <a:pt x="21600" y="10800"/>
                  </a:lnTo>
                  <a:lnTo>
                    <a:pt x="16779" y="21600"/>
                  </a:lnTo>
                  <a:lnTo>
                    <a:pt x="4821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76" name="TextBox 21"/>
            <p:cNvSpPr txBox="1"/>
            <p:nvPr/>
          </p:nvSpPr>
          <p:spPr>
            <a:xfrm>
              <a:off x="158419" y="69944"/>
              <a:ext cx="288035" cy="39623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80" name="组合 22"/>
          <p:cNvGrpSpPr/>
          <p:nvPr/>
        </p:nvGrpSpPr>
        <p:grpSpPr>
          <a:xfrm>
            <a:off x="3877863" y="3246693"/>
            <a:ext cx="604875" cy="540006"/>
            <a:chOff x="-1" y="-1"/>
            <a:chExt cx="604874" cy="540005"/>
          </a:xfrm>
        </p:grpSpPr>
        <p:sp>
          <p:nvSpPr>
            <p:cNvPr id="78" name="六边形 23"/>
            <p:cNvSpPr/>
            <p:nvPr/>
          </p:nvSpPr>
          <p:spPr>
            <a:xfrm>
              <a:off x="-2" y="-2"/>
              <a:ext cx="604876" cy="54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821" y="0"/>
                  </a:lnTo>
                  <a:lnTo>
                    <a:pt x="16779" y="0"/>
                  </a:lnTo>
                  <a:lnTo>
                    <a:pt x="21600" y="10800"/>
                  </a:lnTo>
                  <a:lnTo>
                    <a:pt x="16779" y="21600"/>
                  </a:lnTo>
                  <a:lnTo>
                    <a:pt x="4821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79" name="TextBox 24"/>
            <p:cNvSpPr txBox="1"/>
            <p:nvPr/>
          </p:nvSpPr>
          <p:spPr>
            <a:xfrm>
              <a:off x="158419" y="69944"/>
              <a:ext cx="288035" cy="39623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81" name="TextBox 31"/>
          <p:cNvSpPr txBox="1"/>
          <p:nvPr/>
        </p:nvSpPr>
        <p:spPr>
          <a:xfrm>
            <a:off x="4514978" y="2002811"/>
            <a:ext cx="132342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项目背景</a:t>
            </a:r>
          </a:p>
        </p:txBody>
      </p:sp>
      <p:sp>
        <p:nvSpPr>
          <p:cNvPr id="82" name="TextBox 32"/>
          <p:cNvSpPr txBox="1"/>
          <p:nvPr/>
        </p:nvSpPr>
        <p:spPr>
          <a:xfrm>
            <a:off x="4514978" y="2650882"/>
            <a:ext cx="132342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技术方案</a:t>
            </a:r>
          </a:p>
        </p:txBody>
      </p:sp>
      <p:sp>
        <p:nvSpPr>
          <p:cNvPr id="83" name="TextBox 33"/>
          <p:cNvSpPr txBox="1"/>
          <p:nvPr/>
        </p:nvSpPr>
        <p:spPr>
          <a:xfrm>
            <a:off x="4514978" y="3316639"/>
            <a:ext cx="3342374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目前完成情况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cov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 animBg="1" advAuto="0"/>
      <p:bldP spid="71" grpId="2" animBg="1" advAuto="0"/>
      <p:bldP spid="74" grpId="3" animBg="1" advAuto="0"/>
      <p:bldP spid="77" grpId="5" animBg="1" advAuto="0"/>
      <p:bldP spid="80" grpId="7" animBg="1" advAuto="0"/>
      <p:bldP spid="81" grpId="4" animBg="1" advAuto="0"/>
      <p:bldP spid="82" grpId="6" animBg="1" advAuto="0"/>
      <p:bldP spid="83" grpId="8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9"/>
          <p:cNvSpPr/>
          <p:nvPr/>
        </p:nvSpPr>
        <p:spPr>
          <a:xfrm>
            <a:off x="-25838" y="394"/>
            <a:ext cx="9144001" cy="5146500"/>
          </a:xfrm>
          <a:prstGeom prst="rect">
            <a:avLst/>
          </a:prstGeom>
          <a:solidFill>
            <a:srgbClr val="0565A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86" name="Rectangle 3"/>
          <p:cNvSpPr txBox="1"/>
          <p:nvPr/>
        </p:nvSpPr>
        <p:spPr>
          <a:xfrm>
            <a:off x="842373" y="2343166"/>
            <a:ext cx="757264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70000"/>
              </a:lnSpc>
              <a:defRPr sz="31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项目背景</a:t>
            </a:r>
          </a:p>
        </p:txBody>
      </p:sp>
      <p:sp>
        <p:nvSpPr>
          <p:cNvPr id="87" name="Freeform 6"/>
          <p:cNvSpPr/>
          <p:nvPr/>
        </p:nvSpPr>
        <p:spPr>
          <a:xfrm>
            <a:off x="4399881" y="1323388"/>
            <a:ext cx="457624" cy="724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6" y="0"/>
                  <a:pt x="0" y="3004"/>
                  <a:pt x="0" y="6723"/>
                </a:cubicBezTo>
                <a:cubicBezTo>
                  <a:pt x="0" y="13160"/>
                  <a:pt x="10800" y="21600"/>
                  <a:pt x="10800" y="21600"/>
                </a:cubicBezTo>
                <a:cubicBezTo>
                  <a:pt x="10800" y="21600"/>
                  <a:pt x="21600" y="13160"/>
                  <a:pt x="21600" y="6723"/>
                </a:cubicBezTo>
                <a:cubicBezTo>
                  <a:pt x="21600" y="3004"/>
                  <a:pt x="16774" y="0"/>
                  <a:pt x="10800" y="0"/>
                </a:cubicBezTo>
                <a:close/>
                <a:moveTo>
                  <a:pt x="10800" y="10442"/>
                </a:moveTo>
                <a:cubicBezTo>
                  <a:pt x="7583" y="10442"/>
                  <a:pt x="5055" y="8869"/>
                  <a:pt x="5055" y="6866"/>
                </a:cubicBezTo>
                <a:cubicBezTo>
                  <a:pt x="5055" y="4864"/>
                  <a:pt x="7583" y="3290"/>
                  <a:pt x="10800" y="3290"/>
                </a:cubicBezTo>
                <a:cubicBezTo>
                  <a:pt x="14017" y="3290"/>
                  <a:pt x="16545" y="4864"/>
                  <a:pt x="16545" y="6866"/>
                </a:cubicBezTo>
                <a:cubicBezTo>
                  <a:pt x="16545" y="8869"/>
                  <a:pt x="14017" y="10442"/>
                  <a:pt x="10800" y="1044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934007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animBg="1" advAuto="0"/>
      <p:bldP spid="87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1"/>
          <p:cNvSpPr txBox="1"/>
          <p:nvPr/>
        </p:nvSpPr>
        <p:spPr>
          <a:xfrm>
            <a:off x="1115614" y="267492"/>
            <a:ext cx="3600405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项目背景</a:t>
            </a:r>
          </a:p>
        </p:txBody>
      </p:sp>
      <p:sp>
        <p:nvSpPr>
          <p:cNvPr id="90" name="1. 任务描述：…"/>
          <p:cNvSpPr txBox="1"/>
          <p:nvPr/>
        </p:nvSpPr>
        <p:spPr>
          <a:xfrm>
            <a:off x="330394" y="791669"/>
            <a:ext cx="8483212" cy="27584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>
                <a:latin typeface="+mj-lt"/>
                <a:ea typeface="+mj-ea"/>
                <a:cs typeface="+mj-cs"/>
                <a:sym typeface="Calibri"/>
              </a:defRPr>
            </a:pPr>
            <a:r>
              <a:t>主要就是基于问题的匹配准确率不够成熟，对于社区问答网站中的问题经常匹配出的答案与问题内容不够符合，因此提出基于answer匹配question的想法，即QA，仅仅将answer和question放入神经网络中往往是不够的，需要将问题进行相应的改写，从而能够解决不同问题但问题内容差不多的情况。</a:t>
            </a:r>
          </a:p>
          <a:p>
            <a:pPr>
              <a:defRPr sz="1900">
                <a:latin typeface="+mj-lt"/>
                <a:ea typeface="+mj-ea"/>
                <a:cs typeface="+mj-cs"/>
                <a:sym typeface="Calibri"/>
              </a:defRPr>
            </a:pPr>
            <a:r>
              <a:t>为了提升准确率，从而提出generate的方法，一方面将question进行改写，另一方面，针对改写过后的question和answer放入mlp中进行判别。</a:t>
            </a:r>
          </a:p>
          <a:p>
            <a:pPr>
              <a:defRPr sz="1900">
                <a:latin typeface="+mj-lt"/>
                <a:ea typeface="+mj-ea"/>
                <a:cs typeface="+mj-cs"/>
                <a:sym typeface="Calibri"/>
              </a:defRPr>
            </a:pPr>
            <a:r>
              <a:t>在现有qa的基础上，为了应用此判别模型，会针对一个问题，将不同问答网站上的最佳答案爬取后进行排序，并最终产生答案的推荐。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"/>
          <p:cNvSpPr/>
          <p:nvPr/>
        </p:nvSpPr>
        <p:spPr>
          <a:xfrm>
            <a:off x="-25838" y="394"/>
            <a:ext cx="9144001" cy="5146500"/>
          </a:xfrm>
          <a:prstGeom prst="rect">
            <a:avLst/>
          </a:prstGeom>
          <a:solidFill>
            <a:srgbClr val="0565A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3" name="Rectangle 3"/>
          <p:cNvSpPr txBox="1"/>
          <p:nvPr/>
        </p:nvSpPr>
        <p:spPr>
          <a:xfrm>
            <a:off x="842373" y="2343166"/>
            <a:ext cx="757264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70000"/>
              </a:lnSpc>
              <a:defRPr sz="31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技术方案</a:t>
            </a:r>
          </a:p>
        </p:txBody>
      </p:sp>
      <p:sp>
        <p:nvSpPr>
          <p:cNvPr id="94" name="Freeform 6"/>
          <p:cNvSpPr/>
          <p:nvPr/>
        </p:nvSpPr>
        <p:spPr>
          <a:xfrm>
            <a:off x="4399881" y="1323388"/>
            <a:ext cx="457624" cy="724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6" y="0"/>
                  <a:pt x="0" y="3004"/>
                  <a:pt x="0" y="6723"/>
                </a:cubicBezTo>
                <a:cubicBezTo>
                  <a:pt x="0" y="13160"/>
                  <a:pt x="10800" y="21600"/>
                  <a:pt x="10800" y="21600"/>
                </a:cubicBezTo>
                <a:cubicBezTo>
                  <a:pt x="10800" y="21600"/>
                  <a:pt x="21600" y="13160"/>
                  <a:pt x="21600" y="6723"/>
                </a:cubicBezTo>
                <a:cubicBezTo>
                  <a:pt x="21600" y="3004"/>
                  <a:pt x="16774" y="0"/>
                  <a:pt x="10800" y="0"/>
                </a:cubicBezTo>
                <a:close/>
                <a:moveTo>
                  <a:pt x="10800" y="10442"/>
                </a:moveTo>
                <a:cubicBezTo>
                  <a:pt x="7583" y="10442"/>
                  <a:pt x="5055" y="8869"/>
                  <a:pt x="5055" y="6866"/>
                </a:cubicBezTo>
                <a:cubicBezTo>
                  <a:pt x="5055" y="4864"/>
                  <a:pt x="7583" y="3290"/>
                  <a:pt x="10800" y="3290"/>
                </a:cubicBezTo>
                <a:cubicBezTo>
                  <a:pt x="14017" y="3290"/>
                  <a:pt x="16545" y="4864"/>
                  <a:pt x="16545" y="6866"/>
                </a:cubicBezTo>
                <a:cubicBezTo>
                  <a:pt x="16545" y="8869"/>
                  <a:pt x="14017" y="10442"/>
                  <a:pt x="10800" y="1044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934007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1" animBg="1" advAuto="0"/>
      <p:bldP spid="94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"/>
          <p:cNvSpPr txBox="1"/>
          <p:nvPr/>
        </p:nvSpPr>
        <p:spPr>
          <a:xfrm>
            <a:off x="1115614" y="267492"/>
            <a:ext cx="3600405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技术方案</a:t>
            </a:r>
          </a:p>
        </p:txBody>
      </p:sp>
      <p:sp>
        <p:nvSpPr>
          <p:cNvPr id="97" name="整体方案：共有97个商场，针对不同的商场训练不同的模型，并对test文件中不同商场使用不同的模型进行预测。…"/>
          <p:cNvSpPr txBox="1"/>
          <p:nvPr/>
        </p:nvSpPr>
        <p:spPr>
          <a:xfrm>
            <a:off x="330394" y="791669"/>
            <a:ext cx="8483212" cy="297004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54000" indent="-254000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爬取数据，根据类别进行分类，训练集构造为一个问题，对应于多个答案，且其中存在一个最佳答案，每个问题对应十个答案，若不足十个答案则以None作为补充，针对None编码时采用随机编码。</a:t>
            </a:r>
          </a:p>
          <a:p>
            <a:pPr marL="254000" indent="-254000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rPr dirty="0" err="1"/>
              <a:t>神经网络具体分为两步</a:t>
            </a:r>
            <a:r>
              <a:rPr dirty="0"/>
              <a:t>：</a:t>
            </a:r>
          </a:p>
          <a:p>
            <a:pPr lvl="1" indent="228600"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首先是生成模型部分：即针对原问题进行相应的改写，使用bi-rnn产生原问题的隐藏层，再将隐藏层加入attention机制，产生一个稠密的向量，作为改写问题的t时刻的输入，最后加入rnn输出改写问题。</a:t>
            </a:r>
          </a:p>
          <a:p>
            <a:pPr lvl="1" indent="228600"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其次是判别模型部分：将改写后的问题与不同答案经过bi-gru编码后作为cnn输入，经过cnn后最终进入mlp中，进行评分，从而产生答案推荐的顺序，再将含有None的部分删除产生最终的排序。</a:t>
            </a:r>
          </a:p>
          <a:p>
            <a:pPr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3. </a:t>
            </a:r>
            <a:r>
              <a:rPr lang="en-US" altLang="zh-CN" dirty="0" smtClean="0"/>
              <a:t>Python Flask</a:t>
            </a:r>
            <a:r>
              <a:rPr lang="zh-CN" altLang="en-US" dirty="0" smtClean="0"/>
              <a:t>做后端用于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展示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"/>
          <p:cNvSpPr/>
          <p:nvPr/>
        </p:nvSpPr>
        <p:spPr>
          <a:xfrm>
            <a:off x="1" y="394"/>
            <a:ext cx="9144001" cy="5146500"/>
          </a:xfrm>
          <a:prstGeom prst="rect">
            <a:avLst/>
          </a:prstGeom>
          <a:solidFill>
            <a:srgbClr val="0565A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00" name="Rectangle 3"/>
          <p:cNvSpPr txBox="1"/>
          <p:nvPr/>
        </p:nvSpPr>
        <p:spPr>
          <a:xfrm>
            <a:off x="842373" y="2343166"/>
            <a:ext cx="757264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70000"/>
              </a:lnSpc>
              <a:defRPr sz="31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目前完成情况</a:t>
            </a:r>
          </a:p>
        </p:txBody>
      </p:sp>
      <p:sp>
        <p:nvSpPr>
          <p:cNvPr id="101" name="Freeform 6"/>
          <p:cNvSpPr/>
          <p:nvPr/>
        </p:nvSpPr>
        <p:spPr>
          <a:xfrm>
            <a:off x="4399881" y="1323388"/>
            <a:ext cx="457624" cy="724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6" y="0"/>
                  <a:pt x="0" y="3004"/>
                  <a:pt x="0" y="6723"/>
                </a:cubicBezTo>
                <a:cubicBezTo>
                  <a:pt x="0" y="13160"/>
                  <a:pt x="10800" y="21600"/>
                  <a:pt x="10800" y="21600"/>
                </a:cubicBezTo>
                <a:cubicBezTo>
                  <a:pt x="10800" y="21600"/>
                  <a:pt x="21600" y="13160"/>
                  <a:pt x="21600" y="6723"/>
                </a:cubicBezTo>
                <a:cubicBezTo>
                  <a:pt x="21600" y="3004"/>
                  <a:pt x="16774" y="0"/>
                  <a:pt x="10800" y="0"/>
                </a:cubicBezTo>
                <a:close/>
                <a:moveTo>
                  <a:pt x="10800" y="10442"/>
                </a:moveTo>
                <a:cubicBezTo>
                  <a:pt x="7583" y="10442"/>
                  <a:pt x="5055" y="8869"/>
                  <a:pt x="5055" y="6866"/>
                </a:cubicBezTo>
                <a:cubicBezTo>
                  <a:pt x="5055" y="4864"/>
                  <a:pt x="7583" y="3290"/>
                  <a:pt x="10800" y="3290"/>
                </a:cubicBezTo>
                <a:cubicBezTo>
                  <a:pt x="14017" y="3290"/>
                  <a:pt x="16545" y="4864"/>
                  <a:pt x="16545" y="6866"/>
                </a:cubicBezTo>
                <a:cubicBezTo>
                  <a:pt x="16545" y="8869"/>
                  <a:pt x="14017" y="10442"/>
                  <a:pt x="10800" y="1044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934007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1" animBg="1" advAuto="0"/>
      <p:bldP spid="101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"/>
          <p:cNvSpPr txBox="1"/>
          <p:nvPr/>
        </p:nvSpPr>
        <p:spPr>
          <a:xfrm>
            <a:off x="1115614" y="267492"/>
            <a:ext cx="3600405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目前完成情况</a:t>
            </a:r>
          </a:p>
        </p:txBody>
      </p:sp>
      <p:sp>
        <p:nvSpPr>
          <p:cNvPr id="104" name="特征选择了每条记录的wifi信号最强的wifi id，针对不同的商场训练不同的模型，并分别在test上进行预测。…"/>
          <p:cNvSpPr txBox="1"/>
          <p:nvPr/>
        </p:nvSpPr>
        <p:spPr>
          <a:xfrm>
            <a:off x="330394" y="791669"/>
            <a:ext cx="8483212" cy="406713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(1)模型已经训练完成，test set的map和mrr的结果大约在0.75至0.78，valid set的map最高可达0.71～0.72，</a:t>
            </a:r>
            <a:r>
              <a:rPr sz="1700">
                <a:latin typeface="+mj-lt"/>
                <a:ea typeface="+mj-ea"/>
                <a:cs typeface="+mj-cs"/>
                <a:sym typeface="Calibri"/>
              </a:rPr>
              <a:t>训练集来源为wikiQA dataset，train set共有2118 questions和20360 qa pairs，dev set共有296 questions和2733 qa pairs，test set共有633 questions和6165 qa pairs</a:t>
            </a:r>
          </a:p>
          <a:p>
            <a:pPr>
              <a:defRPr sz="1700">
                <a:latin typeface="+mj-lt"/>
                <a:ea typeface="+mj-ea"/>
                <a:cs typeface="+mj-cs"/>
                <a:sym typeface="Calibri"/>
              </a:defRPr>
            </a:pPr>
            <a:endParaRPr sz="1700">
              <a:latin typeface="+mj-lt"/>
              <a:ea typeface="+mj-ea"/>
              <a:cs typeface="+mj-cs"/>
              <a:sym typeface="Calibri"/>
            </a:endParaRPr>
          </a:p>
          <a:p>
            <a:pPr>
              <a:defRPr sz="1700">
                <a:latin typeface="+mj-lt"/>
                <a:ea typeface="+mj-ea"/>
                <a:cs typeface="+mj-cs"/>
                <a:sym typeface="Calibri"/>
              </a:defRPr>
            </a:pPr>
            <a:endParaRPr sz="1700">
              <a:latin typeface="+mj-lt"/>
              <a:ea typeface="+mj-ea"/>
              <a:cs typeface="+mj-cs"/>
              <a:sym typeface="Calibri"/>
            </a:endParaRPr>
          </a:p>
          <a:p>
            <a:pPr>
              <a:defRPr sz="1700">
                <a:latin typeface="+mj-lt"/>
                <a:ea typeface="+mj-ea"/>
                <a:cs typeface="+mj-cs"/>
                <a:sym typeface="Calibri"/>
              </a:defRPr>
            </a:pPr>
            <a:endParaRPr sz="1700">
              <a:latin typeface="+mj-lt"/>
              <a:ea typeface="+mj-ea"/>
              <a:cs typeface="+mj-cs"/>
              <a:sym typeface="Calibri"/>
            </a:endParaRPr>
          </a:p>
          <a:p>
            <a:pPr>
              <a:defRPr sz="1700">
                <a:latin typeface="+mj-lt"/>
                <a:ea typeface="+mj-ea"/>
                <a:cs typeface="+mj-cs"/>
                <a:sym typeface="Calibri"/>
              </a:defRPr>
            </a:pPr>
            <a:endParaRPr sz="1700">
              <a:latin typeface="+mj-lt"/>
              <a:ea typeface="+mj-ea"/>
              <a:cs typeface="+mj-cs"/>
              <a:sym typeface="Calibri"/>
            </a:endParaRPr>
          </a:p>
          <a:p>
            <a:pPr>
              <a:defRPr sz="1700">
                <a:latin typeface="+mj-lt"/>
                <a:ea typeface="+mj-ea"/>
                <a:cs typeface="+mj-cs"/>
                <a:sym typeface="Calibri"/>
              </a:defRPr>
            </a:pPr>
            <a:endParaRPr sz="1700">
              <a:latin typeface="+mj-lt"/>
              <a:ea typeface="+mj-ea"/>
              <a:cs typeface="+mj-cs"/>
              <a:sym typeface="Calibri"/>
            </a:endParaRPr>
          </a:p>
          <a:p>
            <a:pPr>
              <a:defRPr sz="1700">
                <a:latin typeface="+mj-lt"/>
                <a:ea typeface="+mj-ea"/>
                <a:cs typeface="+mj-cs"/>
                <a:sym typeface="Calibri"/>
              </a:defRPr>
            </a:pPr>
            <a:endParaRPr sz="1700">
              <a:latin typeface="+mj-lt"/>
              <a:ea typeface="+mj-ea"/>
              <a:cs typeface="+mj-cs"/>
              <a:sym typeface="Calibri"/>
            </a:endParaRPr>
          </a:p>
          <a:p>
            <a:pPr>
              <a:defRPr sz="1700">
                <a:latin typeface="+mj-lt"/>
                <a:ea typeface="+mj-ea"/>
                <a:cs typeface="+mj-cs"/>
                <a:sym typeface="Calibri"/>
              </a:defRPr>
            </a:pPr>
            <a:endParaRPr sz="1700">
              <a:latin typeface="+mj-lt"/>
              <a:ea typeface="+mj-ea"/>
              <a:cs typeface="+mj-cs"/>
              <a:sym typeface="Calibri"/>
            </a:endParaRPr>
          </a:p>
          <a:p>
            <a:pPr>
              <a:defRPr sz="1700">
                <a:latin typeface="+mj-lt"/>
                <a:ea typeface="+mj-ea"/>
                <a:cs typeface="+mj-cs"/>
                <a:sym typeface="Calibri"/>
              </a:defRPr>
            </a:pPr>
            <a:endParaRPr sz="1700">
              <a:latin typeface="+mj-lt"/>
              <a:ea typeface="+mj-ea"/>
              <a:cs typeface="+mj-cs"/>
              <a:sym typeface="Calibri"/>
            </a:endParaRPr>
          </a:p>
          <a:p>
            <a:pPr>
              <a:defRPr sz="1700">
                <a:latin typeface="+mj-lt"/>
                <a:ea typeface="+mj-ea"/>
                <a:cs typeface="+mj-cs"/>
                <a:sym typeface="Calibri"/>
              </a:defRPr>
            </a:pPr>
            <a:endParaRPr sz="1700">
              <a:latin typeface="+mj-lt"/>
              <a:ea typeface="+mj-ea"/>
              <a:cs typeface="+mj-cs"/>
              <a:sym typeface="Calibri"/>
            </a:endParaRPr>
          </a:p>
          <a:p>
            <a:pPr>
              <a:defRPr sz="1700">
                <a:latin typeface="+mj-lt"/>
                <a:ea typeface="+mj-ea"/>
                <a:cs typeface="+mj-cs"/>
                <a:sym typeface="Calibri"/>
              </a:defRPr>
            </a:pPr>
            <a:endParaRPr sz="1700"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05" name="屏幕快照 2018-02-28 下午2.21.27.png" descr="屏幕快照 2018-02-28 下午2.21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207" y="3122121"/>
            <a:ext cx="7657586" cy="1613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屏幕快照 2018-02-28 下午2.21.59.png" descr="屏幕快照 2018-02-28 下午2.21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605" y="1998850"/>
            <a:ext cx="7824514" cy="1281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"/>
          <p:cNvSpPr txBox="1"/>
          <p:nvPr/>
        </p:nvSpPr>
        <p:spPr>
          <a:xfrm>
            <a:off x="1115614" y="267492"/>
            <a:ext cx="3600405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目前完成情况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40" y="847833"/>
            <a:ext cx="7570114" cy="40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</p:bldLst>
  </p:timing>
</p:sld>
</file>

<file path=ppt/theme/theme1.xml><?xml version="1.0" encoding="utf-8"?>
<a:theme xmlns:a="http://schemas.openxmlformats.org/drawingml/2006/main" name="第一PPT，www.1ppt.com​">
  <a:themeElements>
    <a:clrScheme name="第一PPT，www.1ppt.com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007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第一PPT，www.1ppt.com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第一PPT，www.1ppt.com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第一PPT，www.1ppt.com​">
  <a:themeElements>
    <a:clrScheme name="第一PPT，www.1ppt.com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007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第一PPT，www.1ppt.com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第一PPT，www.1ppt.com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210</Words>
  <Application>Microsoft Office PowerPoint</Application>
  <PresentationFormat>全屏显示(16:9)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Helvetica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佳佳妹妹</cp:lastModifiedBy>
  <cp:revision>3</cp:revision>
  <dcterms:modified xsi:type="dcterms:W3CDTF">2018-02-28T14:20:18Z</dcterms:modified>
</cp:coreProperties>
</file>