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1" r:id="rId2"/>
    <p:sldId id="273" r:id="rId3"/>
    <p:sldId id="274" r:id="rId4"/>
    <p:sldId id="275" r:id="rId5"/>
    <p:sldId id="262" r:id="rId6"/>
    <p:sldId id="264" r:id="rId7"/>
    <p:sldId id="271" r:id="rId8"/>
    <p:sldId id="266" r:id="rId9"/>
    <p:sldId id="269" r:id="rId10"/>
    <p:sldId id="270" r:id="rId11"/>
    <p:sldId id="267" r:id="rId12"/>
    <p:sldId id="272" r:id="rId13"/>
    <p:sldId id="276" r:id="rId14"/>
    <p:sldId id="27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B7D20-799A-4566-8974-6CDFE1BEFBB6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B6EE0-7119-4124-A427-806CBE695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15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43D3D770-B2F7-4681-AD88-C1C2B3CDBB19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4386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43D3D770-B2F7-4681-AD88-C1C2B3CDBB19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10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9224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43D3D770-B2F7-4681-AD88-C1C2B3CDBB19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11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9854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43D3D770-B2F7-4681-AD88-C1C2B3CDBB19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12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491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43D3D770-B2F7-4681-AD88-C1C2B3CDBB19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13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3480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43D3D770-B2F7-4681-AD88-C1C2B3CDBB19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14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445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43D3D770-B2F7-4681-AD88-C1C2B3CDBB19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1093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43D3D770-B2F7-4681-AD88-C1C2B3CDBB19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4345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43D3D770-B2F7-4681-AD88-C1C2B3CDBB19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9737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43D3D770-B2F7-4681-AD88-C1C2B3CDBB19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9972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43D3D770-B2F7-4681-AD88-C1C2B3CDBB19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7116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43D3D770-B2F7-4681-AD88-C1C2B3CDBB19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7795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43D3D770-B2F7-4681-AD88-C1C2B3CDBB19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8984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43D3D770-B2F7-4681-AD88-C1C2B3CDBB19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197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39D0-5F85-4A44-ADE3-AF24C05C9EC4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BEE7-51B0-439B-9178-DFDA1E47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88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39D0-5F85-4A44-ADE3-AF24C05C9EC4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BEE7-51B0-439B-9178-DFDA1E47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86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39D0-5F85-4A44-ADE3-AF24C05C9EC4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BEE7-51B0-439B-9178-DFDA1E47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490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49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39D0-5F85-4A44-ADE3-AF24C05C9EC4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BEE7-51B0-439B-9178-DFDA1E47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12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39D0-5F85-4A44-ADE3-AF24C05C9EC4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BEE7-51B0-439B-9178-DFDA1E47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34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39D0-5F85-4A44-ADE3-AF24C05C9EC4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BEE7-51B0-439B-9178-DFDA1E47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18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39D0-5F85-4A44-ADE3-AF24C05C9EC4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BEE7-51B0-439B-9178-DFDA1E47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0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39D0-5F85-4A44-ADE3-AF24C05C9EC4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BEE7-51B0-439B-9178-DFDA1E47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27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39D0-5F85-4A44-ADE3-AF24C05C9EC4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BEE7-51B0-439B-9178-DFDA1E47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8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39D0-5F85-4A44-ADE3-AF24C05C9EC4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BEE7-51B0-439B-9178-DFDA1E47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23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39D0-5F85-4A44-ADE3-AF24C05C9EC4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BEE7-51B0-439B-9178-DFDA1E47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77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739D0-5F85-4A44-ADE3-AF24C05C9EC4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2BEE7-51B0-439B-9178-DFDA1E47FB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0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2426279" y="2667019"/>
            <a:ext cx="8190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5400" b="1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Research </a:t>
            </a:r>
            <a:r>
              <a:rPr lang="en-US" altLang="zh-CN" sz="5400" b="1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about ECG dataset</a:t>
            </a:r>
            <a:endParaRPr lang="zh-CN" altLang="en-US" sz="5400" b="1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05275" y="4255078"/>
            <a:ext cx="45674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Chuankai_Luo</a:t>
            </a:r>
            <a:endParaRPr lang="zh-CN" altLang="en-US" sz="44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79035" y="3822124"/>
            <a:ext cx="896938" cy="825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75973" y="3822124"/>
            <a:ext cx="896937" cy="8255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72910" y="3826887"/>
            <a:ext cx="896938" cy="825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969848" y="3828474"/>
            <a:ext cx="896937" cy="84138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5524645" y="1326862"/>
            <a:ext cx="1128712" cy="1130300"/>
            <a:chOff x="1928879" y="1944350"/>
            <a:chExt cx="1129689" cy="1129689"/>
          </a:xfrm>
        </p:grpSpPr>
        <p:sp>
          <p:nvSpPr>
            <p:cNvPr id="22" name="椭圆 21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23" name="Freeform 7"/>
            <p:cNvSpPr>
              <a:spLocks noEditPoints="1"/>
            </p:cNvSpPr>
            <p:nvPr/>
          </p:nvSpPr>
          <p:spPr bwMode="auto">
            <a:xfrm>
              <a:off x="2108421" y="2226772"/>
              <a:ext cx="751538" cy="615617"/>
            </a:xfrm>
            <a:custGeom>
              <a:avLst/>
              <a:gdLst>
                <a:gd name="T0" fmla="*/ 310 w 563"/>
                <a:gd name="T1" fmla="*/ 372 h 461"/>
                <a:gd name="T2" fmla="*/ 321 w 563"/>
                <a:gd name="T3" fmla="*/ 370 h 461"/>
                <a:gd name="T4" fmla="*/ 552 w 563"/>
                <a:gd name="T5" fmla="*/ 248 h 461"/>
                <a:gd name="T6" fmla="*/ 559 w 563"/>
                <a:gd name="T7" fmla="*/ 226 h 461"/>
                <a:gd name="T8" fmla="*/ 537 w 563"/>
                <a:gd name="T9" fmla="*/ 220 h 461"/>
                <a:gd name="T10" fmla="*/ 311 w 563"/>
                <a:gd name="T11" fmla="*/ 339 h 461"/>
                <a:gd name="T12" fmla="*/ 59 w 563"/>
                <a:gd name="T13" fmla="*/ 285 h 461"/>
                <a:gd name="T14" fmla="*/ 38 w 563"/>
                <a:gd name="T15" fmla="*/ 253 h 461"/>
                <a:gd name="T16" fmla="*/ 71 w 563"/>
                <a:gd name="T17" fmla="*/ 232 h 461"/>
                <a:gd name="T18" fmla="*/ 313 w 563"/>
                <a:gd name="T19" fmla="*/ 283 h 461"/>
                <a:gd name="T20" fmla="*/ 321 w 563"/>
                <a:gd name="T21" fmla="*/ 281 h 461"/>
                <a:gd name="T22" fmla="*/ 552 w 563"/>
                <a:gd name="T23" fmla="*/ 159 h 461"/>
                <a:gd name="T24" fmla="*/ 559 w 563"/>
                <a:gd name="T25" fmla="*/ 138 h 461"/>
                <a:gd name="T26" fmla="*/ 537 w 563"/>
                <a:gd name="T27" fmla="*/ 131 h 461"/>
                <a:gd name="T28" fmla="*/ 310 w 563"/>
                <a:gd name="T29" fmla="*/ 251 h 461"/>
                <a:gd name="T30" fmla="*/ 59 w 563"/>
                <a:gd name="T31" fmla="*/ 197 h 461"/>
                <a:gd name="T32" fmla="*/ 38 w 563"/>
                <a:gd name="T33" fmla="*/ 164 h 461"/>
                <a:gd name="T34" fmla="*/ 71 w 563"/>
                <a:gd name="T35" fmla="*/ 143 h 461"/>
                <a:gd name="T36" fmla="*/ 298 w 563"/>
                <a:gd name="T37" fmla="*/ 191 h 461"/>
                <a:gd name="T38" fmla="*/ 306 w 563"/>
                <a:gd name="T39" fmla="*/ 189 h 461"/>
                <a:gd name="T40" fmla="*/ 538 w 563"/>
                <a:gd name="T41" fmla="*/ 69 h 461"/>
                <a:gd name="T42" fmla="*/ 535 w 563"/>
                <a:gd name="T43" fmla="*/ 48 h 461"/>
                <a:gd name="T44" fmla="*/ 310 w 563"/>
                <a:gd name="T45" fmla="*/ 4 h 461"/>
                <a:gd name="T46" fmla="*/ 249 w 563"/>
                <a:gd name="T47" fmla="*/ 12 h 461"/>
                <a:gd name="T48" fmla="*/ 41 w 563"/>
                <a:gd name="T49" fmla="*/ 114 h 461"/>
                <a:gd name="T50" fmla="*/ 33 w 563"/>
                <a:gd name="T51" fmla="*/ 119 h 461"/>
                <a:gd name="T52" fmla="*/ 7 w 563"/>
                <a:gd name="T53" fmla="*/ 157 h 461"/>
                <a:gd name="T54" fmla="*/ 25 w 563"/>
                <a:gd name="T55" fmla="*/ 214 h 461"/>
                <a:gd name="T56" fmla="*/ 7 w 563"/>
                <a:gd name="T57" fmla="*/ 246 h 461"/>
                <a:gd name="T58" fmla="*/ 25 w 563"/>
                <a:gd name="T59" fmla="*/ 303 h 461"/>
                <a:gd name="T60" fmla="*/ 7 w 563"/>
                <a:gd name="T61" fmla="*/ 335 h 461"/>
                <a:gd name="T62" fmla="*/ 52 w 563"/>
                <a:gd name="T63" fmla="*/ 405 h 461"/>
                <a:gd name="T64" fmla="*/ 311 w 563"/>
                <a:gd name="T65" fmla="*/ 460 h 461"/>
                <a:gd name="T66" fmla="*/ 321 w 563"/>
                <a:gd name="T67" fmla="*/ 459 h 461"/>
                <a:gd name="T68" fmla="*/ 552 w 563"/>
                <a:gd name="T69" fmla="*/ 337 h 461"/>
                <a:gd name="T70" fmla="*/ 559 w 563"/>
                <a:gd name="T71" fmla="*/ 315 h 461"/>
                <a:gd name="T72" fmla="*/ 537 w 563"/>
                <a:gd name="T73" fmla="*/ 308 h 461"/>
                <a:gd name="T74" fmla="*/ 310 w 563"/>
                <a:gd name="T75" fmla="*/ 428 h 461"/>
                <a:gd name="T76" fmla="*/ 59 w 563"/>
                <a:gd name="T77" fmla="*/ 374 h 461"/>
                <a:gd name="T78" fmla="*/ 38 w 563"/>
                <a:gd name="T79" fmla="*/ 341 h 461"/>
                <a:gd name="T80" fmla="*/ 71 w 563"/>
                <a:gd name="T81" fmla="*/ 320 h 461"/>
                <a:gd name="T82" fmla="*/ 310 w 563"/>
                <a:gd name="T83" fmla="*/ 372 h 461"/>
                <a:gd name="T84" fmla="*/ 296 w 563"/>
                <a:gd name="T85" fmla="*/ 57 h 461"/>
                <a:gd name="T86" fmla="*/ 404 w 563"/>
                <a:gd name="T87" fmla="*/ 78 h 461"/>
                <a:gd name="T88" fmla="*/ 357 w 563"/>
                <a:gd name="T89" fmla="*/ 101 h 461"/>
                <a:gd name="T90" fmla="*/ 249 w 563"/>
                <a:gd name="T91" fmla="*/ 79 h 461"/>
                <a:gd name="T92" fmla="*/ 296 w 563"/>
                <a:gd name="T93" fmla="*/ 5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1358590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0"/>
          <p:cNvSpPr>
            <a:spLocks noEditPoints="1"/>
          </p:cNvSpPr>
          <p:nvPr/>
        </p:nvSpPr>
        <p:spPr bwMode="auto">
          <a:xfrm>
            <a:off x="892752" y="684790"/>
            <a:ext cx="601903" cy="777246"/>
          </a:xfrm>
          <a:custGeom>
            <a:avLst/>
            <a:gdLst>
              <a:gd name="T0" fmla="*/ 158 w 184"/>
              <a:gd name="T1" fmla="*/ 186 h 213"/>
              <a:gd name="T2" fmla="*/ 151 w 184"/>
              <a:gd name="T3" fmla="*/ 190 h 213"/>
              <a:gd name="T4" fmla="*/ 122 w 184"/>
              <a:gd name="T5" fmla="*/ 196 h 213"/>
              <a:gd name="T6" fmla="*/ 85 w 184"/>
              <a:gd name="T7" fmla="*/ 184 h 213"/>
              <a:gd name="T8" fmla="*/ 22 w 184"/>
              <a:gd name="T9" fmla="*/ 184 h 213"/>
              <a:gd name="T10" fmla="*/ 18 w 184"/>
              <a:gd name="T11" fmla="*/ 181 h 213"/>
              <a:gd name="T12" fmla="*/ 18 w 184"/>
              <a:gd name="T13" fmla="*/ 21 h 213"/>
              <a:gd name="T14" fmla="*/ 22 w 184"/>
              <a:gd name="T15" fmla="*/ 17 h 213"/>
              <a:gd name="T16" fmla="*/ 163 w 184"/>
              <a:gd name="T17" fmla="*/ 17 h 213"/>
              <a:gd name="T18" fmla="*/ 166 w 184"/>
              <a:gd name="T19" fmla="*/ 21 h 213"/>
              <a:gd name="T20" fmla="*/ 166 w 184"/>
              <a:gd name="T21" fmla="*/ 85 h 213"/>
              <a:gd name="T22" fmla="*/ 179 w 184"/>
              <a:gd name="T23" fmla="*/ 102 h 213"/>
              <a:gd name="T24" fmla="*/ 184 w 184"/>
              <a:gd name="T25" fmla="*/ 116 h 213"/>
              <a:gd name="T26" fmla="*/ 184 w 184"/>
              <a:gd name="T27" fmla="*/ 21 h 213"/>
              <a:gd name="T28" fmla="*/ 163 w 184"/>
              <a:gd name="T29" fmla="*/ 0 h 213"/>
              <a:gd name="T30" fmla="*/ 22 w 184"/>
              <a:gd name="T31" fmla="*/ 0 h 213"/>
              <a:gd name="T32" fmla="*/ 0 w 184"/>
              <a:gd name="T33" fmla="*/ 21 h 213"/>
              <a:gd name="T34" fmla="*/ 0 w 184"/>
              <a:gd name="T35" fmla="*/ 192 h 213"/>
              <a:gd name="T36" fmla="*/ 22 w 184"/>
              <a:gd name="T37" fmla="*/ 213 h 213"/>
              <a:gd name="T38" fmla="*/ 163 w 184"/>
              <a:gd name="T39" fmla="*/ 213 h 213"/>
              <a:gd name="T40" fmla="*/ 181 w 184"/>
              <a:gd name="T41" fmla="*/ 203 h 213"/>
              <a:gd name="T42" fmla="*/ 158 w 184"/>
              <a:gd name="T43" fmla="*/ 186 h 213"/>
              <a:gd name="T44" fmla="*/ 92 w 184"/>
              <a:gd name="T45" fmla="*/ 206 h 213"/>
              <a:gd name="T46" fmla="*/ 84 w 184"/>
              <a:gd name="T47" fmla="*/ 199 h 213"/>
              <a:gd name="T48" fmla="*/ 92 w 184"/>
              <a:gd name="T49" fmla="*/ 191 h 213"/>
              <a:gd name="T50" fmla="*/ 100 w 184"/>
              <a:gd name="T51" fmla="*/ 199 h 213"/>
              <a:gd name="T52" fmla="*/ 92 w 184"/>
              <a:gd name="T53" fmla="*/ 20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4" h="213">
                <a:moveTo>
                  <a:pt x="158" y="186"/>
                </a:moveTo>
                <a:cubicBezTo>
                  <a:pt x="155" y="187"/>
                  <a:pt x="153" y="189"/>
                  <a:pt x="151" y="190"/>
                </a:cubicBezTo>
                <a:cubicBezTo>
                  <a:pt x="142" y="194"/>
                  <a:pt x="132" y="196"/>
                  <a:pt x="122" y="196"/>
                </a:cubicBezTo>
                <a:cubicBezTo>
                  <a:pt x="109" y="196"/>
                  <a:pt x="96" y="192"/>
                  <a:pt x="85" y="184"/>
                </a:cubicBezTo>
                <a:cubicBezTo>
                  <a:pt x="22" y="184"/>
                  <a:pt x="22" y="184"/>
                  <a:pt x="22" y="184"/>
                </a:cubicBezTo>
                <a:cubicBezTo>
                  <a:pt x="20" y="184"/>
                  <a:pt x="18" y="183"/>
                  <a:pt x="18" y="181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19"/>
                  <a:pt x="20" y="17"/>
                  <a:pt x="22" y="17"/>
                </a:cubicBezTo>
                <a:cubicBezTo>
                  <a:pt x="163" y="17"/>
                  <a:pt x="163" y="17"/>
                  <a:pt x="163" y="17"/>
                </a:cubicBezTo>
                <a:cubicBezTo>
                  <a:pt x="165" y="17"/>
                  <a:pt x="166" y="19"/>
                  <a:pt x="166" y="21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71" y="90"/>
                  <a:pt x="175" y="95"/>
                  <a:pt x="179" y="102"/>
                </a:cubicBezTo>
                <a:cubicBezTo>
                  <a:pt x="181" y="107"/>
                  <a:pt x="183" y="111"/>
                  <a:pt x="184" y="116"/>
                </a:cubicBezTo>
                <a:cubicBezTo>
                  <a:pt x="184" y="21"/>
                  <a:pt x="184" y="21"/>
                  <a:pt x="184" y="21"/>
                </a:cubicBezTo>
                <a:cubicBezTo>
                  <a:pt x="184" y="9"/>
                  <a:pt x="175" y="0"/>
                  <a:pt x="16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9"/>
                  <a:pt x="0" y="2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204"/>
                  <a:pt x="10" y="213"/>
                  <a:pt x="22" y="213"/>
                </a:cubicBezTo>
                <a:cubicBezTo>
                  <a:pt x="163" y="213"/>
                  <a:pt x="163" y="213"/>
                  <a:pt x="163" y="213"/>
                </a:cubicBezTo>
                <a:cubicBezTo>
                  <a:pt x="171" y="213"/>
                  <a:pt x="177" y="209"/>
                  <a:pt x="181" y="203"/>
                </a:cubicBezTo>
                <a:cubicBezTo>
                  <a:pt x="158" y="186"/>
                  <a:pt x="158" y="186"/>
                  <a:pt x="158" y="186"/>
                </a:cubicBezTo>
                <a:close/>
                <a:moveTo>
                  <a:pt x="92" y="206"/>
                </a:moveTo>
                <a:cubicBezTo>
                  <a:pt x="88" y="206"/>
                  <a:pt x="84" y="203"/>
                  <a:pt x="84" y="199"/>
                </a:cubicBezTo>
                <a:cubicBezTo>
                  <a:pt x="84" y="194"/>
                  <a:pt x="88" y="191"/>
                  <a:pt x="92" y="191"/>
                </a:cubicBezTo>
                <a:cubicBezTo>
                  <a:pt x="96" y="191"/>
                  <a:pt x="100" y="194"/>
                  <a:pt x="100" y="199"/>
                </a:cubicBezTo>
                <a:cubicBezTo>
                  <a:pt x="100" y="203"/>
                  <a:pt x="96" y="206"/>
                  <a:pt x="92" y="2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3" name="Freeform 26"/>
          <p:cNvSpPr>
            <a:spLocks noEditPoints="1"/>
          </p:cNvSpPr>
          <p:nvPr/>
        </p:nvSpPr>
        <p:spPr bwMode="auto">
          <a:xfrm>
            <a:off x="997526" y="807026"/>
            <a:ext cx="628073" cy="606137"/>
          </a:xfrm>
          <a:custGeom>
            <a:avLst/>
            <a:gdLst>
              <a:gd name="T0" fmla="*/ 184 w 192"/>
              <a:gd name="T1" fmla="*/ 132 h 166"/>
              <a:gd name="T2" fmla="*/ 129 w 192"/>
              <a:gd name="T3" fmla="*/ 92 h 166"/>
              <a:gd name="T4" fmla="*/ 125 w 192"/>
              <a:gd name="T5" fmla="*/ 90 h 166"/>
              <a:gd name="T6" fmla="*/ 121 w 192"/>
              <a:gd name="T7" fmla="*/ 43 h 166"/>
              <a:gd name="T8" fmla="*/ 41 w 192"/>
              <a:gd name="T9" fmla="*/ 15 h 166"/>
              <a:gd name="T10" fmla="*/ 15 w 192"/>
              <a:gd name="T11" fmla="*/ 96 h 166"/>
              <a:gd name="T12" fmla="*/ 95 w 192"/>
              <a:gd name="T13" fmla="*/ 124 h 166"/>
              <a:gd name="T14" fmla="*/ 105 w 192"/>
              <a:gd name="T15" fmla="*/ 118 h 166"/>
              <a:gd name="T16" fmla="*/ 108 w 192"/>
              <a:gd name="T17" fmla="*/ 121 h 166"/>
              <a:gd name="T18" fmla="*/ 163 w 192"/>
              <a:gd name="T19" fmla="*/ 161 h 166"/>
              <a:gd name="T20" fmla="*/ 184 w 192"/>
              <a:gd name="T21" fmla="*/ 157 h 166"/>
              <a:gd name="T22" fmla="*/ 188 w 192"/>
              <a:gd name="T23" fmla="*/ 153 h 166"/>
              <a:gd name="T24" fmla="*/ 184 w 192"/>
              <a:gd name="T25" fmla="*/ 132 h 166"/>
              <a:gd name="T26" fmla="*/ 87 w 192"/>
              <a:gd name="T27" fmla="*/ 107 h 166"/>
              <a:gd name="T28" fmla="*/ 32 w 192"/>
              <a:gd name="T29" fmla="*/ 88 h 166"/>
              <a:gd name="T30" fmla="*/ 49 w 192"/>
              <a:gd name="T31" fmla="*/ 32 h 166"/>
              <a:gd name="T32" fmla="*/ 104 w 192"/>
              <a:gd name="T33" fmla="*/ 52 h 166"/>
              <a:gd name="T34" fmla="*/ 87 w 192"/>
              <a:gd name="T35" fmla="*/ 107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2" h="166">
                <a:moveTo>
                  <a:pt x="184" y="132"/>
                </a:moveTo>
                <a:cubicBezTo>
                  <a:pt x="129" y="92"/>
                  <a:pt x="129" y="92"/>
                  <a:pt x="129" y="92"/>
                </a:cubicBezTo>
                <a:cubicBezTo>
                  <a:pt x="128" y="91"/>
                  <a:pt x="126" y="90"/>
                  <a:pt x="125" y="90"/>
                </a:cubicBezTo>
                <a:cubicBezTo>
                  <a:pt x="130" y="75"/>
                  <a:pt x="129" y="58"/>
                  <a:pt x="121" y="43"/>
                </a:cubicBezTo>
                <a:cubicBezTo>
                  <a:pt x="106" y="13"/>
                  <a:pt x="70" y="0"/>
                  <a:pt x="41" y="15"/>
                </a:cubicBezTo>
                <a:cubicBezTo>
                  <a:pt x="11" y="30"/>
                  <a:pt x="0" y="66"/>
                  <a:pt x="15" y="96"/>
                </a:cubicBezTo>
                <a:cubicBezTo>
                  <a:pt x="30" y="126"/>
                  <a:pt x="66" y="139"/>
                  <a:pt x="95" y="124"/>
                </a:cubicBezTo>
                <a:cubicBezTo>
                  <a:pt x="99" y="122"/>
                  <a:pt x="102" y="120"/>
                  <a:pt x="105" y="118"/>
                </a:cubicBezTo>
                <a:cubicBezTo>
                  <a:pt x="106" y="119"/>
                  <a:pt x="107" y="120"/>
                  <a:pt x="108" y="121"/>
                </a:cubicBezTo>
                <a:cubicBezTo>
                  <a:pt x="163" y="161"/>
                  <a:pt x="163" y="161"/>
                  <a:pt x="163" y="161"/>
                </a:cubicBezTo>
                <a:cubicBezTo>
                  <a:pt x="170" y="166"/>
                  <a:pt x="179" y="164"/>
                  <a:pt x="184" y="157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92" y="146"/>
                  <a:pt x="191" y="137"/>
                  <a:pt x="184" y="132"/>
                </a:cubicBezTo>
                <a:close/>
                <a:moveTo>
                  <a:pt x="87" y="107"/>
                </a:moveTo>
                <a:cubicBezTo>
                  <a:pt x="67" y="117"/>
                  <a:pt x="42" y="108"/>
                  <a:pt x="32" y="88"/>
                </a:cubicBezTo>
                <a:cubicBezTo>
                  <a:pt x="22" y="67"/>
                  <a:pt x="29" y="42"/>
                  <a:pt x="49" y="32"/>
                </a:cubicBezTo>
                <a:cubicBezTo>
                  <a:pt x="69" y="22"/>
                  <a:pt x="94" y="31"/>
                  <a:pt x="104" y="52"/>
                </a:cubicBezTo>
                <a:cubicBezTo>
                  <a:pt x="114" y="72"/>
                  <a:pt x="107" y="97"/>
                  <a:pt x="87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30372" y="848484"/>
            <a:ext cx="104616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Question 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2   Correlation between various diseases and gender and age</a:t>
            </a:r>
            <a:endParaRPr lang="zh-CN" altLang="en-US" sz="2800" dirty="0" smtClean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  <a:p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86175" y="16738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686175" y="16738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686175" y="16738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5" t="12074" r="8259"/>
          <a:stretch/>
        </p:blipFill>
        <p:spPr bwMode="auto">
          <a:xfrm>
            <a:off x="3065462" y="1462036"/>
            <a:ext cx="6907213" cy="49152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1841208" y="2014356"/>
            <a:ext cx="2647663" cy="776428"/>
            <a:chOff x="1755432" y="2958485"/>
            <a:chExt cx="1865223" cy="505151"/>
          </a:xfrm>
        </p:grpSpPr>
        <p:cxnSp>
          <p:nvCxnSpPr>
            <p:cNvPr id="10" name="直接箭头连接符 9"/>
            <p:cNvCxnSpPr/>
            <p:nvPr/>
          </p:nvCxnSpPr>
          <p:spPr>
            <a:xfrm>
              <a:off x="2189018" y="3214254"/>
              <a:ext cx="1431637" cy="24938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1755432" y="2958485"/>
              <a:ext cx="701965" cy="380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/>
                <a:t>④</a:t>
              </a:r>
              <a:endParaRPr lang="zh-CN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82250674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0"/>
          <p:cNvSpPr>
            <a:spLocks noEditPoints="1"/>
          </p:cNvSpPr>
          <p:nvPr/>
        </p:nvSpPr>
        <p:spPr bwMode="auto">
          <a:xfrm>
            <a:off x="892752" y="684790"/>
            <a:ext cx="601903" cy="777246"/>
          </a:xfrm>
          <a:custGeom>
            <a:avLst/>
            <a:gdLst>
              <a:gd name="T0" fmla="*/ 158 w 184"/>
              <a:gd name="T1" fmla="*/ 186 h 213"/>
              <a:gd name="T2" fmla="*/ 151 w 184"/>
              <a:gd name="T3" fmla="*/ 190 h 213"/>
              <a:gd name="T4" fmla="*/ 122 w 184"/>
              <a:gd name="T5" fmla="*/ 196 h 213"/>
              <a:gd name="T6" fmla="*/ 85 w 184"/>
              <a:gd name="T7" fmla="*/ 184 h 213"/>
              <a:gd name="T8" fmla="*/ 22 w 184"/>
              <a:gd name="T9" fmla="*/ 184 h 213"/>
              <a:gd name="T10" fmla="*/ 18 w 184"/>
              <a:gd name="T11" fmla="*/ 181 h 213"/>
              <a:gd name="T12" fmla="*/ 18 w 184"/>
              <a:gd name="T13" fmla="*/ 21 h 213"/>
              <a:gd name="T14" fmla="*/ 22 w 184"/>
              <a:gd name="T15" fmla="*/ 17 h 213"/>
              <a:gd name="T16" fmla="*/ 163 w 184"/>
              <a:gd name="T17" fmla="*/ 17 h 213"/>
              <a:gd name="T18" fmla="*/ 166 w 184"/>
              <a:gd name="T19" fmla="*/ 21 h 213"/>
              <a:gd name="T20" fmla="*/ 166 w 184"/>
              <a:gd name="T21" fmla="*/ 85 h 213"/>
              <a:gd name="T22" fmla="*/ 179 w 184"/>
              <a:gd name="T23" fmla="*/ 102 h 213"/>
              <a:gd name="T24" fmla="*/ 184 w 184"/>
              <a:gd name="T25" fmla="*/ 116 h 213"/>
              <a:gd name="T26" fmla="*/ 184 w 184"/>
              <a:gd name="T27" fmla="*/ 21 h 213"/>
              <a:gd name="T28" fmla="*/ 163 w 184"/>
              <a:gd name="T29" fmla="*/ 0 h 213"/>
              <a:gd name="T30" fmla="*/ 22 w 184"/>
              <a:gd name="T31" fmla="*/ 0 h 213"/>
              <a:gd name="T32" fmla="*/ 0 w 184"/>
              <a:gd name="T33" fmla="*/ 21 h 213"/>
              <a:gd name="T34" fmla="*/ 0 w 184"/>
              <a:gd name="T35" fmla="*/ 192 h 213"/>
              <a:gd name="T36" fmla="*/ 22 w 184"/>
              <a:gd name="T37" fmla="*/ 213 h 213"/>
              <a:gd name="T38" fmla="*/ 163 w 184"/>
              <a:gd name="T39" fmla="*/ 213 h 213"/>
              <a:gd name="T40" fmla="*/ 181 w 184"/>
              <a:gd name="T41" fmla="*/ 203 h 213"/>
              <a:gd name="T42" fmla="*/ 158 w 184"/>
              <a:gd name="T43" fmla="*/ 186 h 213"/>
              <a:gd name="T44" fmla="*/ 92 w 184"/>
              <a:gd name="T45" fmla="*/ 206 h 213"/>
              <a:gd name="T46" fmla="*/ 84 w 184"/>
              <a:gd name="T47" fmla="*/ 199 h 213"/>
              <a:gd name="T48" fmla="*/ 92 w 184"/>
              <a:gd name="T49" fmla="*/ 191 h 213"/>
              <a:gd name="T50" fmla="*/ 100 w 184"/>
              <a:gd name="T51" fmla="*/ 199 h 213"/>
              <a:gd name="T52" fmla="*/ 92 w 184"/>
              <a:gd name="T53" fmla="*/ 20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4" h="213">
                <a:moveTo>
                  <a:pt x="158" y="186"/>
                </a:moveTo>
                <a:cubicBezTo>
                  <a:pt x="155" y="187"/>
                  <a:pt x="153" y="189"/>
                  <a:pt x="151" y="190"/>
                </a:cubicBezTo>
                <a:cubicBezTo>
                  <a:pt x="142" y="194"/>
                  <a:pt x="132" y="196"/>
                  <a:pt x="122" y="196"/>
                </a:cubicBezTo>
                <a:cubicBezTo>
                  <a:pt x="109" y="196"/>
                  <a:pt x="96" y="192"/>
                  <a:pt x="85" y="184"/>
                </a:cubicBezTo>
                <a:cubicBezTo>
                  <a:pt x="22" y="184"/>
                  <a:pt x="22" y="184"/>
                  <a:pt x="22" y="184"/>
                </a:cubicBezTo>
                <a:cubicBezTo>
                  <a:pt x="20" y="184"/>
                  <a:pt x="18" y="183"/>
                  <a:pt x="18" y="181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19"/>
                  <a:pt x="20" y="17"/>
                  <a:pt x="22" y="17"/>
                </a:cubicBezTo>
                <a:cubicBezTo>
                  <a:pt x="163" y="17"/>
                  <a:pt x="163" y="17"/>
                  <a:pt x="163" y="17"/>
                </a:cubicBezTo>
                <a:cubicBezTo>
                  <a:pt x="165" y="17"/>
                  <a:pt x="166" y="19"/>
                  <a:pt x="166" y="21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71" y="90"/>
                  <a:pt x="175" y="95"/>
                  <a:pt x="179" y="102"/>
                </a:cubicBezTo>
                <a:cubicBezTo>
                  <a:pt x="181" y="107"/>
                  <a:pt x="183" y="111"/>
                  <a:pt x="184" y="116"/>
                </a:cubicBezTo>
                <a:cubicBezTo>
                  <a:pt x="184" y="21"/>
                  <a:pt x="184" y="21"/>
                  <a:pt x="184" y="21"/>
                </a:cubicBezTo>
                <a:cubicBezTo>
                  <a:pt x="184" y="9"/>
                  <a:pt x="175" y="0"/>
                  <a:pt x="16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9"/>
                  <a:pt x="0" y="2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204"/>
                  <a:pt x="10" y="213"/>
                  <a:pt x="22" y="213"/>
                </a:cubicBezTo>
                <a:cubicBezTo>
                  <a:pt x="163" y="213"/>
                  <a:pt x="163" y="213"/>
                  <a:pt x="163" y="213"/>
                </a:cubicBezTo>
                <a:cubicBezTo>
                  <a:pt x="171" y="213"/>
                  <a:pt x="177" y="209"/>
                  <a:pt x="181" y="203"/>
                </a:cubicBezTo>
                <a:cubicBezTo>
                  <a:pt x="158" y="186"/>
                  <a:pt x="158" y="186"/>
                  <a:pt x="158" y="186"/>
                </a:cubicBezTo>
                <a:close/>
                <a:moveTo>
                  <a:pt x="92" y="206"/>
                </a:moveTo>
                <a:cubicBezTo>
                  <a:pt x="88" y="206"/>
                  <a:pt x="84" y="203"/>
                  <a:pt x="84" y="199"/>
                </a:cubicBezTo>
                <a:cubicBezTo>
                  <a:pt x="84" y="194"/>
                  <a:pt x="88" y="191"/>
                  <a:pt x="92" y="191"/>
                </a:cubicBezTo>
                <a:cubicBezTo>
                  <a:pt x="96" y="191"/>
                  <a:pt x="100" y="194"/>
                  <a:pt x="100" y="199"/>
                </a:cubicBezTo>
                <a:cubicBezTo>
                  <a:pt x="100" y="203"/>
                  <a:pt x="96" y="206"/>
                  <a:pt x="92" y="2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3" name="Freeform 26"/>
          <p:cNvSpPr>
            <a:spLocks noEditPoints="1"/>
          </p:cNvSpPr>
          <p:nvPr/>
        </p:nvSpPr>
        <p:spPr bwMode="auto">
          <a:xfrm>
            <a:off x="997526" y="807026"/>
            <a:ext cx="628073" cy="606137"/>
          </a:xfrm>
          <a:custGeom>
            <a:avLst/>
            <a:gdLst>
              <a:gd name="T0" fmla="*/ 184 w 192"/>
              <a:gd name="T1" fmla="*/ 132 h 166"/>
              <a:gd name="T2" fmla="*/ 129 w 192"/>
              <a:gd name="T3" fmla="*/ 92 h 166"/>
              <a:gd name="T4" fmla="*/ 125 w 192"/>
              <a:gd name="T5" fmla="*/ 90 h 166"/>
              <a:gd name="T6" fmla="*/ 121 w 192"/>
              <a:gd name="T7" fmla="*/ 43 h 166"/>
              <a:gd name="T8" fmla="*/ 41 w 192"/>
              <a:gd name="T9" fmla="*/ 15 h 166"/>
              <a:gd name="T10" fmla="*/ 15 w 192"/>
              <a:gd name="T11" fmla="*/ 96 h 166"/>
              <a:gd name="T12" fmla="*/ 95 w 192"/>
              <a:gd name="T13" fmla="*/ 124 h 166"/>
              <a:gd name="T14" fmla="*/ 105 w 192"/>
              <a:gd name="T15" fmla="*/ 118 h 166"/>
              <a:gd name="T16" fmla="*/ 108 w 192"/>
              <a:gd name="T17" fmla="*/ 121 h 166"/>
              <a:gd name="T18" fmla="*/ 163 w 192"/>
              <a:gd name="T19" fmla="*/ 161 h 166"/>
              <a:gd name="T20" fmla="*/ 184 w 192"/>
              <a:gd name="T21" fmla="*/ 157 h 166"/>
              <a:gd name="T22" fmla="*/ 188 w 192"/>
              <a:gd name="T23" fmla="*/ 153 h 166"/>
              <a:gd name="T24" fmla="*/ 184 w 192"/>
              <a:gd name="T25" fmla="*/ 132 h 166"/>
              <a:gd name="T26" fmla="*/ 87 w 192"/>
              <a:gd name="T27" fmla="*/ 107 h 166"/>
              <a:gd name="T28" fmla="*/ 32 w 192"/>
              <a:gd name="T29" fmla="*/ 88 h 166"/>
              <a:gd name="T30" fmla="*/ 49 w 192"/>
              <a:gd name="T31" fmla="*/ 32 h 166"/>
              <a:gd name="T32" fmla="*/ 104 w 192"/>
              <a:gd name="T33" fmla="*/ 52 h 166"/>
              <a:gd name="T34" fmla="*/ 87 w 192"/>
              <a:gd name="T35" fmla="*/ 107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2" h="166">
                <a:moveTo>
                  <a:pt x="184" y="132"/>
                </a:moveTo>
                <a:cubicBezTo>
                  <a:pt x="129" y="92"/>
                  <a:pt x="129" y="92"/>
                  <a:pt x="129" y="92"/>
                </a:cubicBezTo>
                <a:cubicBezTo>
                  <a:pt x="128" y="91"/>
                  <a:pt x="126" y="90"/>
                  <a:pt x="125" y="90"/>
                </a:cubicBezTo>
                <a:cubicBezTo>
                  <a:pt x="130" y="75"/>
                  <a:pt x="129" y="58"/>
                  <a:pt x="121" y="43"/>
                </a:cubicBezTo>
                <a:cubicBezTo>
                  <a:pt x="106" y="13"/>
                  <a:pt x="70" y="0"/>
                  <a:pt x="41" y="15"/>
                </a:cubicBezTo>
                <a:cubicBezTo>
                  <a:pt x="11" y="30"/>
                  <a:pt x="0" y="66"/>
                  <a:pt x="15" y="96"/>
                </a:cubicBezTo>
                <a:cubicBezTo>
                  <a:pt x="30" y="126"/>
                  <a:pt x="66" y="139"/>
                  <a:pt x="95" y="124"/>
                </a:cubicBezTo>
                <a:cubicBezTo>
                  <a:pt x="99" y="122"/>
                  <a:pt x="102" y="120"/>
                  <a:pt x="105" y="118"/>
                </a:cubicBezTo>
                <a:cubicBezTo>
                  <a:pt x="106" y="119"/>
                  <a:pt x="107" y="120"/>
                  <a:pt x="108" y="121"/>
                </a:cubicBezTo>
                <a:cubicBezTo>
                  <a:pt x="163" y="161"/>
                  <a:pt x="163" y="161"/>
                  <a:pt x="163" y="161"/>
                </a:cubicBezTo>
                <a:cubicBezTo>
                  <a:pt x="170" y="166"/>
                  <a:pt x="179" y="164"/>
                  <a:pt x="184" y="157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92" y="146"/>
                  <a:pt x="191" y="137"/>
                  <a:pt x="184" y="132"/>
                </a:cubicBezTo>
                <a:close/>
                <a:moveTo>
                  <a:pt x="87" y="107"/>
                </a:moveTo>
                <a:cubicBezTo>
                  <a:pt x="67" y="117"/>
                  <a:pt x="42" y="108"/>
                  <a:pt x="32" y="88"/>
                </a:cubicBezTo>
                <a:cubicBezTo>
                  <a:pt x="22" y="67"/>
                  <a:pt x="29" y="42"/>
                  <a:pt x="49" y="32"/>
                </a:cubicBezTo>
                <a:cubicBezTo>
                  <a:pt x="69" y="22"/>
                  <a:pt x="94" y="31"/>
                  <a:pt x="104" y="52"/>
                </a:cubicBezTo>
                <a:cubicBezTo>
                  <a:pt x="114" y="72"/>
                  <a:pt x="107" y="97"/>
                  <a:pt x="87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30372" y="848484"/>
            <a:ext cx="98058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Question 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3   Correlation between various diseases and diseases</a:t>
            </a:r>
            <a:endParaRPr lang="zh-CN" altLang="en-US" sz="2800" dirty="0" smtClean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  <a:p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633295" y="5684773"/>
            <a:ext cx="56682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Spearman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Correlation Coefficient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385238"/>
              </p:ext>
            </p:extLst>
          </p:nvPr>
        </p:nvGraphicFramePr>
        <p:xfrm>
          <a:off x="997526" y="2062520"/>
          <a:ext cx="10429874" cy="3362324"/>
        </p:xfrm>
        <a:graphic>
          <a:graphicData uri="http://schemas.openxmlformats.org/drawingml/2006/table">
            <a:tbl>
              <a:tblPr/>
              <a:tblGrid>
                <a:gridCol w="744991">
                  <a:extLst>
                    <a:ext uri="{9D8B030D-6E8A-4147-A177-3AD203B41FA5}">
                      <a16:colId xmlns:a16="http://schemas.microsoft.com/office/drawing/2014/main" val="943981055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2677999116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835065506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2291858173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3081001478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2712440631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1697330972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4016922667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2395307466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681286327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1285889656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1049764512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2417787472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2520690786"/>
                    </a:ext>
                  </a:extLst>
                </a:gridCol>
              </a:tblGrid>
              <a:tr h="24016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age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Normal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ERGC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IDC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TWC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I-AVB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AFI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PAC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CRBBB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VPB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LABB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AFL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IRBBB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34016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age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-0.3671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7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0.08809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7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0.09346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7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0.06186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-0.12884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E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0.05298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0.23097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E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0.15809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3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0.20367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0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0.15112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3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0.16878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2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0.07699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801293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Normal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-0.3671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7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-0.13357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D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-0.09165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-0.18374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-0.1754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3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-0.06798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C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-0.63919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-0.20714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-0.20267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D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-0.20226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D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-0.22751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7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-0.21231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B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815009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ERGC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0.08809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7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-0.13357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D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0.00918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0.02586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-0.02342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7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0.01394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C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-0.02357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0.02724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0.00894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-0.00095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0.10824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0.0004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790767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IDC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0.09346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7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-0.09165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0.00918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0.0148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-0.01607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0.01039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0.03932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-0.01898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-0.01857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-0.01853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0.03374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-0.01392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676838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TWC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0.06186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-0.18374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0.02586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0.0148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-0.02884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0.00451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-0.04074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3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0.00249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0.04401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A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-0.00164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-0.04179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0.00205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377745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I-AVB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-0.12884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E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-0.1754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3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-0.02342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7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-0.01607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-0.02884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-0.01192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-0.10744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3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-0.00608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-0.03245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-0.02619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-0.03989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-0.02836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907145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AFI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0.05298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-0.06798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C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0.01394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C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0.01039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0.00451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-0.01192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-0.00183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-0.01408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0.16082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2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0.11064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-0.00499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-0.01071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932492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PAC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0.23097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E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-0.63919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-0.02357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0.03932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-0.04074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3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-0.10744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3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-0.00183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-0.02463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0.06023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-0.03883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-0.05532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F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-0.04088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353731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CRBBB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0.15809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3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-0.20714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0.02724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-0.01898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0.00249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-0.00608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-0.01408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-0.02463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-0.04197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-0.00613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0.02307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0.00796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06278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VPB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0.20367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0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-0.20267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D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0.00894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-0.01857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0.04401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A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-0.03245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0.16082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2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0.06023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-0.04197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-0.04098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0.03522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0.00092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195671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LABB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0.15112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3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-0.20226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D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-0.00095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-0.01853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-0.00164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-0.02619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0.11064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-0.03883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-0.00613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-0.04098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0.0233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-0.00409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976039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AFL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0.16878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2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-0.22751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7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0.10824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0.03374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-0.04179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-0.03989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-0.00499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-0.05532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F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0.02307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0.03522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0.0233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-0.01457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605175"/>
                  </a:ext>
                </a:extLst>
              </a:tr>
              <a:tr h="2401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IRBBB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0.07699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-0.21231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B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0.0004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-0.01392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0.00205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-0.02836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-0.01071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-0.04088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0.00796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0.00092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-0.00409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-0.01457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982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056787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0"/>
          <p:cNvSpPr>
            <a:spLocks noEditPoints="1"/>
          </p:cNvSpPr>
          <p:nvPr/>
        </p:nvSpPr>
        <p:spPr bwMode="auto">
          <a:xfrm>
            <a:off x="892752" y="684790"/>
            <a:ext cx="601903" cy="777246"/>
          </a:xfrm>
          <a:custGeom>
            <a:avLst/>
            <a:gdLst>
              <a:gd name="T0" fmla="*/ 158 w 184"/>
              <a:gd name="T1" fmla="*/ 186 h 213"/>
              <a:gd name="T2" fmla="*/ 151 w 184"/>
              <a:gd name="T3" fmla="*/ 190 h 213"/>
              <a:gd name="T4" fmla="*/ 122 w 184"/>
              <a:gd name="T5" fmla="*/ 196 h 213"/>
              <a:gd name="T6" fmla="*/ 85 w 184"/>
              <a:gd name="T7" fmla="*/ 184 h 213"/>
              <a:gd name="T8" fmla="*/ 22 w 184"/>
              <a:gd name="T9" fmla="*/ 184 h 213"/>
              <a:gd name="T10" fmla="*/ 18 w 184"/>
              <a:gd name="T11" fmla="*/ 181 h 213"/>
              <a:gd name="T12" fmla="*/ 18 w 184"/>
              <a:gd name="T13" fmla="*/ 21 h 213"/>
              <a:gd name="T14" fmla="*/ 22 w 184"/>
              <a:gd name="T15" fmla="*/ 17 h 213"/>
              <a:gd name="T16" fmla="*/ 163 w 184"/>
              <a:gd name="T17" fmla="*/ 17 h 213"/>
              <a:gd name="T18" fmla="*/ 166 w 184"/>
              <a:gd name="T19" fmla="*/ 21 h 213"/>
              <a:gd name="T20" fmla="*/ 166 w 184"/>
              <a:gd name="T21" fmla="*/ 85 h 213"/>
              <a:gd name="T22" fmla="*/ 179 w 184"/>
              <a:gd name="T23" fmla="*/ 102 h 213"/>
              <a:gd name="T24" fmla="*/ 184 w 184"/>
              <a:gd name="T25" fmla="*/ 116 h 213"/>
              <a:gd name="T26" fmla="*/ 184 w 184"/>
              <a:gd name="T27" fmla="*/ 21 h 213"/>
              <a:gd name="T28" fmla="*/ 163 w 184"/>
              <a:gd name="T29" fmla="*/ 0 h 213"/>
              <a:gd name="T30" fmla="*/ 22 w 184"/>
              <a:gd name="T31" fmla="*/ 0 h 213"/>
              <a:gd name="T32" fmla="*/ 0 w 184"/>
              <a:gd name="T33" fmla="*/ 21 h 213"/>
              <a:gd name="T34" fmla="*/ 0 w 184"/>
              <a:gd name="T35" fmla="*/ 192 h 213"/>
              <a:gd name="T36" fmla="*/ 22 w 184"/>
              <a:gd name="T37" fmla="*/ 213 h 213"/>
              <a:gd name="T38" fmla="*/ 163 w 184"/>
              <a:gd name="T39" fmla="*/ 213 h 213"/>
              <a:gd name="T40" fmla="*/ 181 w 184"/>
              <a:gd name="T41" fmla="*/ 203 h 213"/>
              <a:gd name="T42" fmla="*/ 158 w 184"/>
              <a:gd name="T43" fmla="*/ 186 h 213"/>
              <a:gd name="T44" fmla="*/ 92 w 184"/>
              <a:gd name="T45" fmla="*/ 206 h 213"/>
              <a:gd name="T46" fmla="*/ 84 w 184"/>
              <a:gd name="T47" fmla="*/ 199 h 213"/>
              <a:gd name="T48" fmla="*/ 92 w 184"/>
              <a:gd name="T49" fmla="*/ 191 h 213"/>
              <a:gd name="T50" fmla="*/ 100 w 184"/>
              <a:gd name="T51" fmla="*/ 199 h 213"/>
              <a:gd name="T52" fmla="*/ 92 w 184"/>
              <a:gd name="T53" fmla="*/ 20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4" h="213">
                <a:moveTo>
                  <a:pt x="158" y="186"/>
                </a:moveTo>
                <a:cubicBezTo>
                  <a:pt x="155" y="187"/>
                  <a:pt x="153" y="189"/>
                  <a:pt x="151" y="190"/>
                </a:cubicBezTo>
                <a:cubicBezTo>
                  <a:pt x="142" y="194"/>
                  <a:pt x="132" y="196"/>
                  <a:pt x="122" y="196"/>
                </a:cubicBezTo>
                <a:cubicBezTo>
                  <a:pt x="109" y="196"/>
                  <a:pt x="96" y="192"/>
                  <a:pt x="85" y="184"/>
                </a:cubicBezTo>
                <a:cubicBezTo>
                  <a:pt x="22" y="184"/>
                  <a:pt x="22" y="184"/>
                  <a:pt x="22" y="184"/>
                </a:cubicBezTo>
                <a:cubicBezTo>
                  <a:pt x="20" y="184"/>
                  <a:pt x="18" y="183"/>
                  <a:pt x="18" y="181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19"/>
                  <a:pt x="20" y="17"/>
                  <a:pt x="22" y="17"/>
                </a:cubicBezTo>
                <a:cubicBezTo>
                  <a:pt x="163" y="17"/>
                  <a:pt x="163" y="17"/>
                  <a:pt x="163" y="17"/>
                </a:cubicBezTo>
                <a:cubicBezTo>
                  <a:pt x="165" y="17"/>
                  <a:pt x="166" y="19"/>
                  <a:pt x="166" y="21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71" y="90"/>
                  <a:pt x="175" y="95"/>
                  <a:pt x="179" y="102"/>
                </a:cubicBezTo>
                <a:cubicBezTo>
                  <a:pt x="181" y="107"/>
                  <a:pt x="183" y="111"/>
                  <a:pt x="184" y="116"/>
                </a:cubicBezTo>
                <a:cubicBezTo>
                  <a:pt x="184" y="21"/>
                  <a:pt x="184" y="21"/>
                  <a:pt x="184" y="21"/>
                </a:cubicBezTo>
                <a:cubicBezTo>
                  <a:pt x="184" y="9"/>
                  <a:pt x="175" y="0"/>
                  <a:pt x="16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9"/>
                  <a:pt x="0" y="2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204"/>
                  <a:pt x="10" y="213"/>
                  <a:pt x="22" y="213"/>
                </a:cubicBezTo>
                <a:cubicBezTo>
                  <a:pt x="163" y="213"/>
                  <a:pt x="163" y="213"/>
                  <a:pt x="163" y="213"/>
                </a:cubicBezTo>
                <a:cubicBezTo>
                  <a:pt x="171" y="213"/>
                  <a:pt x="177" y="209"/>
                  <a:pt x="181" y="203"/>
                </a:cubicBezTo>
                <a:cubicBezTo>
                  <a:pt x="158" y="186"/>
                  <a:pt x="158" y="186"/>
                  <a:pt x="158" y="186"/>
                </a:cubicBezTo>
                <a:close/>
                <a:moveTo>
                  <a:pt x="92" y="206"/>
                </a:moveTo>
                <a:cubicBezTo>
                  <a:pt x="88" y="206"/>
                  <a:pt x="84" y="203"/>
                  <a:pt x="84" y="199"/>
                </a:cubicBezTo>
                <a:cubicBezTo>
                  <a:pt x="84" y="194"/>
                  <a:pt x="88" y="191"/>
                  <a:pt x="92" y="191"/>
                </a:cubicBezTo>
                <a:cubicBezTo>
                  <a:pt x="96" y="191"/>
                  <a:pt x="100" y="194"/>
                  <a:pt x="100" y="199"/>
                </a:cubicBezTo>
                <a:cubicBezTo>
                  <a:pt x="100" y="203"/>
                  <a:pt x="96" y="206"/>
                  <a:pt x="92" y="2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3" name="Freeform 26"/>
          <p:cNvSpPr>
            <a:spLocks noEditPoints="1"/>
          </p:cNvSpPr>
          <p:nvPr/>
        </p:nvSpPr>
        <p:spPr bwMode="auto">
          <a:xfrm>
            <a:off x="997526" y="807026"/>
            <a:ext cx="628073" cy="606137"/>
          </a:xfrm>
          <a:custGeom>
            <a:avLst/>
            <a:gdLst>
              <a:gd name="T0" fmla="*/ 184 w 192"/>
              <a:gd name="T1" fmla="*/ 132 h 166"/>
              <a:gd name="T2" fmla="*/ 129 w 192"/>
              <a:gd name="T3" fmla="*/ 92 h 166"/>
              <a:gd name="T4" fmla="*/ 125 w 192"/>
              <a:gd name="T5" fmla="*/ 90 h 166"/>
              <a:gd name="T6" fmla="*/ 121 w 192"/>
              <a:gd name="T7" fmla="*/ 43 h 166"/>
              <a:gd name="T8" fmla="*/ 41 w 192"/>
              <a:gd name="T9" fmla="*/ 15 h 166"/>
              <a:gd name="T10" fmla="*/ 15 w 192"/>
              <a:gd name="T11" fmla="*/ 96 h 166"/>
              <a:gd name="T12" fmla="*/ 95 w 192"/>
              <a:gd name="T13" fmla="*/ 124 h 166"/>
              <a:gd name="T14" fmla="*/ 105 w 192"/>
              <a:gd name="T15" fmla="*/ 118 h 166"/>
              <a:gd name="T16" fmla="*/ 108 w 192"/>
              <a:gd name="T17" fmla="*/ 121 h 166"/>
              <a:gd name="T18" fmla="*/ 163 w 192"/>
              <a:gd name="T19" fmla="*/ 161 h 166"/>
              <a:gd name="T20" fmla="*/ 184 w 192"/>
              <a:gd name="T21" fmla="*/ 157 h 166"/>
              <a:gd name="T22" fmla="*/ 188 w 192"/>
              <a:gd name="T23" fmla="*/ 153 h 166"/>
              <a:gd name="T24" fmla="*/ 184 w 192"/>
              <a:gd name="T25" fmla="*/ 132 h 166"/>
              <a:gd name="T26" fmla="*/ 87 w 192"/>
              <a:gd name="T27" fmla="*/ 107 h 166"/>
              <a:gd name="T28" fmla="*/ 32 w 192"/>
              <a:gd name="T29" fmla="*/ 88 h 166"/>
              <a:gd name="T30" fmla="*/ 49 w 192"/>
              <a:gd name="T31" fmla="*/ 32 h 166"/>
              <a:gd name="T32" fmla="*/ 104 w 192"/>
              <a:gd name="T33" fmla="*/ 52 h 166"/>
              <a:gd name="T34" fmla="*/ 87 w 192"/>
              <a:gd name="T35" fmla="*/ 107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2" h="166">
                <a:moveTo>
                  <a:pt x="184" y="132"/>
                </a:moveTo>
                <a:cubicBezTo>
                  <a:pt x="129" y="92"/>
                  <a:pt x="129" y="92"/>
                  <a:pt x="129" y="92"/>
                </a:cubicBezTo>
                <a:cubicBezTo>
                  <a:pt x="128" y="91"/>
                  <a:pt x="126" y="90"/>
                  <a:pt x="125" y="90"/>
                </a:cubicBezTo>
                <a:cubicBezTo>
                  <a:pt x="130" y="75"/>
                  <a:pt x="129" y="58"/>
                  <a:pt x="121" y="43"/>
                </a:cubicBezTo>
                <a:cubicBezTo>
                  <a:pt x="106" y="13"/>
                  <a:pt x="70" y="0"/>
                  <a:pt x="41" y="15"/>
                </a:cubicBezTo>
                <a:cubicBezTo>
                  <a:pt x="11" y="30"/>
                  <a:pt x="0" y="66"/>
                  <a:pt x="15" y="96"/>
                </a:cubicBezTo>
                <a:cubicBezTo>
                  <a:pt x="30" y="126"/>
                  <a:pt x="66" y="139"/>
                  <a:pt x="95" y="124"/>
                </a:cubicBezTo>
                <a:cubicBezTo>
                  <a:pt x="99" y="122"/>
                  <a:pt x="102" y="120"/>
                  <a:pt x="105" y="118"/>
                </a:cubicBezTo>
                <a:cubicBezTo>
                  <a:pt x="106" y="119"/>
                  <a:pt x="107" y="120"/>
                  <a:pt x="108" y="121"/>
                </a:cubicBezTo>
                <a:cubicBezTo>
                  <a:pt x="163" y="161"/>
                  <a:pt x="163" y="161"/>
                  <a:pt x="163" y="161"/>
                </a:cubicBezTo>
                <a:cubicBezTo>
                  <a:pt x="170" y="166"/>
                  <a:pt x="179" y="164"/>
                  <a:pt x="184" y="157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92" y="146"/>
                  <a:pt x="191" y="137"/>
                  <a:pt x="184" y="132"/>
                </a:cubicBezTo>
                <a:close/>
                <a:moveTo>
                  <a:pt x="87" y="107"/>
                </a:moveTo>
                <a:cubicBezTo>
                  <a:pt x="67" y="117"/>
                  <a:pt x="42" y="108"/>
                  <a:pt x="32" y="88"/>
                </a:cubicBezTo>
                <a:cubicBezTo>
                  <a:pt x="22" y="67"/>
                  <a:pt x="29" y="42"/>
                  <a:pt x="49" y="32"/>
                </a:cubicBezTo>
                <a:cubicBezTo>
                  <a:pt x="69" y="22"/>
                  <a:pt x="94" y="31"/>
                  <a:pt x="104" y="52"/>
                </a:cubicBezTo>
                <a:cubicBezTo>
                  <a:pt x="114" y="72"/>
                  <a:pt x="107" y="97"/>
                  <a:pt x="87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30372" y="848484"/>
            <a:ext cx="98058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Question 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3   Correlation between various diseases and diseases</a:t>
            </a:r>
            <a:endParaRPr lang="zh-CN" altLang="en-US" sz="2800" dirty="0" smtClean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  <a:p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924" y="1802591"/>
            <a:ext cx="5409894" cy="4424193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2337520" y="4467516"/>
            <a:ext cx="2031281" cy="584775"/>
            <a:chOff x="1589374" y="2878861"/>
            <a:chExt cx="2031281" cy="584775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2189018" y="3214254"/>
              <a:ext cx="1431637" cy="24938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1589374" y="2878861"/>
              <a:ext cx="7019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/>
                <a:t>①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 flipH="1">
            <a:off x="6086763" y="3137525"/>
            <a:ext cx="2745815" cy="584775"/>
            <a:chOff x="1487053" y="2878861"/>
            <a:chExt cx="2133602" cy="628187"/>
          </a:xfrm>
        </p:grpSpPr>
        <p:cxnSp>
          <p:nvCxnSpPr>
            <p:cNvPr id="11" name="直接箭头连接符 10"/>
            <p:cNvCxnSpPr/>
            <p:nvPr/>
          </p:nvCxnSpPr>
          <p:spPr>
            <a:xfrm>
              <a:off x="2189018" y="3214254"/>
              <a:ext cx="1431637" cy="24938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1487053" y="2878861"/>
              <a:ext cx="701965" cy="628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/>
                <a:t>②</a:t>
              </a:r>
              <a:endParaRPr lang="zh-CN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9874069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0"/>
          <p:cNvSpPr>
            <a:spLocks noEditPoints="1"/>
          </p:cNvSpPr>
          <p:nvPr/>
        </p:nvSpPr>
        <p:spPr bwMode="auto">
          <a:xfrm>
            <a:off x="892752" y="684790"/>
            <a:ext cx="601903" cy="777246"/>
          </a:xfrm>
          <a:custGeom>
            <a:avLst/>
            <a:gdLst>
              <a:gd name="T0" fmla="*/ 158 w 184"/>
              <a:gd name="T1" fmla="*/ 186 h 213"/>
              <a:gd name="T2" fmla="*/ 151 w 184"/>
              <a:gd name="T3" fmla="*/ 190 h 213"/>
              <a:gd name="T4" fmla="*/ 122 w 184"/>
              <a:gd name="T5" fmla="*/ 196 h 213"/>
              <a:gd name="T6" fmla="*/ 85 w 184"/>
              <a:gd name="T7" fmla="*/ 184 h 213"/>
              <a:gd name="T8" fmla="*/ 22 w 184"/>
              <a:gd name="T9" fmla="*/ 184 h 213"/>
              <a:gd name="T10" fmla="*/ 18 w 184"/>
              <a:gd name="T11" fmla="*/ 181 h 213"/>
              <a:gd name="T12" fmla="*/ 18 w 184"/>
              <a:gd name="T13" fmla="*/ 21 h 213"/>
              <a:gd name="T14" fmla="*/ 22 w 184"/>
              <a:gd name="T15" fmla="*/ 17 h 213"/>
              <a:gd name="T16" fmla="*/ 163 w 184"/>
              <a:gd name="T17" fmla="*/ 17 h 213"/>
              <a:gd name="T18" fmla="*/ 166 w 184"/>
              <a:gd name="T19" fmla="*/ 21 h 213"/>
              <a:gd name="T20" fmla="*/ 166 w 184"/>
              <a:gd name="T21" fmla="*/ 85 h 213"/>
              <a:gd name="T22" fmla="*/ 179 w 184"/>
              <a:gd name="T23" fmla="*/ 102 h 213"/>
              <a:gd name="T24" fmla="*/ 184 w 184"/>
              <a:gd name="T25" fmla="*/ 116 h 213"/>
              <a:gd name="T26" fmla="*/ 184 w 184"/>
              <a:gd name="T27" fmla="*/ 21 h 213"/>
              <a:gd name="T28" fmla="*/ 163 w 184"/>
              <a:gd name="T29" fmla="*/ 0 h 213"/>
              <a:gd name="T30" fmla="*/ 22 w 184"/>
              <a:gd name="T31" fmla="*/ 0 h 213"/>
              <a:gd name="T32" fmla="*/ 0 w 184"/>
              <a:gd name="T33" fmla="*/ 21 h 213"/>
              <a:gd name="T34" fmla="*/ 0 w 184"/>
              <a:gd name="T35" fmla="*/ 192 h 213"/>
              <a:gd name="T36" fmla="*/ 22 w 184"/>
              <a:gd name="T37" fmla="*/ 213 h 213"/>
              <a:gd name="T38" fmla="*/ 163 w 184"/>
              <a:gd name="T39" fmla="*/ 213 h 213"/>
              <a:gd name="T40" fmla="*/ 181 w 184"/>
              <a:gd name="T41" fmla="*/ 203 h 213"/>
              <a:gd name="T42" fmla="*/ 158 w 184"/>
              <a:gd name="T43" fmla="*/ 186 h 213"/>
              <a:gd name="T44" fmla="*/ 92 w 184"/>
              <a:gd name="T45" fmla="*/ 206 h 213"/>
              <a:gd name="T46" fmla="*/ 84 w 184"/>
              <a:gd name="T47" fmla="*/ 199 h 213"/>
              <a:gd name="T48" fmla="*/ 92 w 184"/>
              <a:gd name="T49" fmla="*/ 191 h 213"/>
              <a:gd name="T50" fmla="*/ 100 w 184"/>
              <a:gd name="T51" fmla="*/ 199 h 213"/>
              <a:gd name="T52" fmla="*/ 92 w 184"/>
              <a:gd name="T53" fmla="*/ 20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4" h="213">
                <a:moveTo>
                  <a:pt x="158" y="186"/>
                </a:moveTo>
                <a:cubicBezTo>
                  <a:pt x="155" y="187"/>
                  <a:pt x="153" y="189"/>
                  <a:pt x="151" y="190"/>
                </a:cubicBezTo>
                <a:cubicBezTo>
                  <a:pt x="142" y="194"/>
                  <a:pt x="132" y="196"/>
                  <a:pt x="122" y="196"/>
                </a:cubicBezTo>
                <a:cubicBezTo>
                  <a:pt x="109" y="196"/>
                  <a:pt x="96" y="192"/>
                  <a:pt x="85" y="184"/>
                </a:cubicBezTo>
                <a:cubicBezTo>
                  <a:pt x="22" y="184"/>
                  <a:pt x="22" y="184"/>
                  <a:pt x="22" y="184"/>
                </a:cubicBezTo>
                <a:cubicBezTo>
                  <a:pt x="20" y="184"/>
                  <a:pt x="18" y="183"/>
                  <a:pt x="18" y="181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19"/>
                  <a:pt x="20" y="17"/>
                  <a:pt x="22" y="17"/>
                </a:cubicBezTo>
                <a:cubicBezTo>
                  <a:pt x="163" y="17"/>
                  <a:pt x="163" y="17"/>
                  <a:pt x="163" y="17"/>
                </a:cubicBezTo>
                <a:cubicBezTo>
                  <a:pt x="165" y="17"/>
                  <a:pt x="166" y="19"/>
                  <a:pt x="166" y="21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71" y="90"/>
                  <a:pt x="175" y="95"/>
                  <a:pt x="179" y="102"/>
                </a:cubicBezTo>
                <a:cubicBezTo>
                  <a:pt x="181" y="107"/>
                  <a:pt x="183" y="111"/>
                  <a:pt x="184" y="116"/>
                </a:cubicBezTo>
                <a:cubicBezTo>
                  <a:pt x="184" y="21"/>
                  <a:pt x="184" y="21"/>
                  <a:pt x="184" y="21"/>
                </a:cubicBezTo>
                <a:cubicBezTo>
                  <a:pt x="184" y="9"/>
                  <a:pt x="175" y="0"/>
                  <a:pt x="16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9"/>
                  <a:pt x="0" y="2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204"/>
                  <a:pt x="10" y="213"/>
                  <a:pt x="22" y="213"/>
                </a:cubicBezTo>
                <a:cubicBezTo>
                  <a:pt x="163" y="213"/>
                  <a:pt x="163" y="213"/>
                  <a:pt x="163" y="213"/>
                </a:cubicBezTo>
                <a:cubicBezTo>
                  <a:pt x="171" y="213"/>
                  <a:pt x="177" y="209"/>
                  <a:pt x="181" y="203"/>
                </a:cubicBezTo>
                <a:cubicBezTo>
                  <a:pt x="158" y="186"/>
                  <a:pt x="158" y="186"/>
                  <a:pt x="158" y="186"/>
                </a:cubicBezTo>
                <a:close/>
                <a:moveTo>
                  <a:pt x="92" y="206"/>
                </a:moveTo>
                <a:cubicBezTo>
                  <a:pt x="88" y="206"/>
                  <a:pt x="84" y="203"/>
                  <a:pt x="84" y="199"/>
                </a:cubicBezTo>
                <a:cubicBezTo>
                  <a:pt x="84" y="194"/>
                  <a:pt x="88" y="191"/>
                  <a:pt x="92" y="191"/>
                </a:cubicBezTo>
                <a:cubicBezTo>
                  <a:pt x="96" y="191"/>
                  <a:pt x="100" y="194"/>
                  <a:pt x="100" y="199"/>
                </a:cubicBezTo>
                <a:cubicBezTo>
                  <a:pt x="100" y="203"/>
                  <a:pt x="96" y="206"/>
                  <a:pt x="92" y="2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3" name="Freeform 26"/>
          <p:cNvSpPr>
            <a:spLocks noEditPoints="1"/>
          </p:cNvSpPr>
          <p:nvPr/>
        </p:nvSpPr>
        <p:spPr bwMode="auto">
          <a:xfrm>
            <a:off x="997526" y="807026"/>
            <a:ext cx="628073" cy="606137"/>
          </a:xfrm>
          <a:custGeom>
            <a:avLst/>
            <a:gdLst>
              <a:gd name="T0" fmla="*/ 184 w 192"/>
              <a:gd name="T1" fmla="*/ 132 h 166"/>
              <a:gd name="T2" fmla="*/ 129 w 192"/>
              <a:gd name="T3" fmla="*/ 92 h 166"/>
              <a:gd name="T4" fmla="*/ 125 w 192"/>
              <a:gd name="T5" fmla="*/ 90 h 166"/>
              <a:gd name="T6" fmla="*/ 121 w 192"/>
              <a:gd name="T7" fmla="*/ 43 h 166"/>
              <a:gd name="T8" fmla="*/ 41 w 192"/>
              <a:gd name="T9" fmla="*/ 15 h 166"/>
              <a:gd name="T10" fmla="*/ 15 w 192"/>
              <a:gd name="T11" fmla="*/ 96 h 166"/>
              <a:gd name="T12" fmla="*/ 95 w 192"/>
              <a:gd name="T13" fmla="*/ 124 h 166"/>
              <a:gd name="T14" fmla="*/ 105 w 192"/>
              <a:gd name="T15" fmla="*/ 118 h 166"/>
              <a:gd name="T16" fmla="*/ 108 w 192"/>
              <a:gd name="T17" fmla="*/ 121 h 166"/>
              <a:gd name="T18" fmla="*/ 163 w 192"/>
              <a:gd name="T19" fmla="*/ 161 h 166"/>
              <a:gd name="T20" fmla="*/ 184 w 192"/>
              <a:gd name="T21" fmla="*/ 157 h 166"/>
              <a:gd name="T22" fmla="*/ 188 w 192"/>
              <a:gd name="T23" fmla="*/ 153 h 166"/>
              <a:gd name="T24" fmla="*/ 184 w 192"/>
              <a:gd name="T25" fmla="*/ 132 h 166"/>
              <a:gd name="T26" fmla="*/ 87 w 192"/>
              <a:gd name="T27" fmla="*/ 107 h 166"/>
              <a:gd name="T28" fmla="*/ 32 w 192"/>
              <a:gd name="T29" fmla="*/ 88 h 166"/>
              <a:gd name="T30" fmla="*/ 49 w 192"/>
              <a:gd name="T31" fmla="*/ 32 h 166"/>
              <a:gd name="T32" fmla="*/ 104 w 192"/>
              <a:gd name="T33" fmla="*/ 52 h 166"/>
              <a:gd name="T34" fmla="*/ 87 w 192"/>
              <a:gd name="T35" fmla="*/ 107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2" h="166">
                <a:moveTo>
                  <a:pt x="184" y="132"/>
                </a:moveTo>
                <a:cubicBezTo>
                  <a:pt x="129" y="92"/>
                  <a:pt x="129" y="92"/>
                  <a:pt x="129" y="92"/>
                </a:cubicBezTo>
                <a:cubicBezTo>
                  <a:pt x="128" y="91"/>
                  <a:pt x="126" y="90"/>
                  <a:pt x="125" y="90"/>
                </a:cubicBezTo>
                <a:cubicBezTo>
                  <a:pt x="130" y="75"/>
                  <a:pt x="129" y="58"/>
                  <a:pt x="121" y="43"/>
                </a:cubicBezTo>
                <a:cubicBezTo>
                  <a:pt x="106" y="13"/>
                  <a:pt x="70" y="0"/>
                  <a:pt x="41" y="15"/>
                </a:cubicBezTo>
                <a:cubicBezTo>
                  <a:pt x="11" y="30"/>
                  <a:pt x="0" y="66"/>
                  <a:pt x="15" y="96"/>
                </a:cubicBezTo>
                <a:cubicBezTo>
                  <a:pt x="30" y="126"/>
                  <a:pt x="66" y="139"/>
                  <a:pt x="95" y="124"/>
                </a:cubicBezTo>
                <a:cubicBezTo>
                  <a:pt x="99" y="122"/>
                  <a:pt x="102" y="120"/>
                  <a:pt x="105" y="118"/>
                </a:cubicBezTo>
                <a:cubicBezTo>
                  <a:pt x="106" y="119"/>
                  <a:pt x="107" y="120"/>
                  <a:pt x="108" y="121"/>
                </a:cubicBezTo>
                <a:cubicBezTo>
                  <a:pt x="163" y="161"/>
                  <a:pt x="163" y="161"/>
                  <a:pt x="163" y="161"/>
                </a:cubicBezTo>
                <a:cubicBezTo>
                  <a:pt x="170" y="166"/>
                  <a:pt x="179" y="164"/>
                  <a:pt x="184" y="157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92" y="146"/>
                  <a:pt x="191" y="137"/>
                  <a:pt x="184" y="132"/>
                </a:cubicBezTo>
                <a:close/>
                <a:moveTo>
                  <a:pt x="87" y="107"/>
                </a:moveTo>
                <a:cubicBezTo>
                  <a:pt x="67" y="117"/>
                  <a:pt x="42" y="108"/>
                  <a:pt x="32" y="88"/>
                </a:cubicBezTo>
                <a:cubicBezTo>
                  <a:pt x="22" y="67"/>
                  <a:pt x="29" y="42"/>
                  <a:pt x="49" y="32"/>
                </a:cubicBezTo>
                <a:cubicBezTo>
                  <a:pt x="69" y="22"/>
                  <a:pt x="94" y="31"/>
                  <a:pt x="104" y="52"/>
                </a:cubicBezTo>
                <a:cubicBezTo>
                  <a:pt x="114" y="72"/>
                  <a:pt x="107" y="97"/>
                  <a:pt x="87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30372" y="848484"/>
            <a:ext cx="98058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Question 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4   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algorithm that suit for this dataset to make classification</a:t>
            </a:r>
            <a:endParaRPr lang="zh-CN" altLang="en-US" sz="24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pic>
        <p:nvPicPr>
          <p:cNvPr id="28" name="图片 2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171" y="1413163"/>
            <a:ext cx="4595258" cy="507536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-175490" y="3294253"/>
            <a:ext cx="6096000" cy="12322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  <a:spcAft>
                <a:spcPts val="0"/>
              </a:spcAft>
            </a:pPr>
            <a:r>
              <a:rPr lang="en-US" altLang="zh-CN" sz="2000" b="1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Multi-Feature Multi-Label algorithm</a:t>
            </a:r>
            <a:endParaRPr lang="zh-CN" altLang="zh-CN" sz="12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  <a:spcAft>
                <a:spcPts val="0"/>
              </a:spcAft>
            </a:pPr>
            <a:r>
              <a:rPr lang="zh-CN" altLang="zh-CN" sz="2000" b="1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MFML</a:t>
            </a:r>
            <a:r>
              <a:rPr lang="zh-CN" altLang="zh-CN" sz="2000" b="1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sz="12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922750" y="5804701"/>
            <a:ext cx="243522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F1 score: 0.86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F1</a:t>
            </a:r>
            <a:r>
              <a:rPr lang="en-US" altLang="zh-CN" sz="14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= 2 * </a:t>
            </a:r>
            <a:r>
              <a:rPr lang="en-US" altLang="zh-CN" sz="1400" dirty="0" err="1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tp</a:t>
            </a:r>
            <a:r>
              <a: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 / (2 * </a:t>
            </a:r>
            <a:r>
              <a:rPr lang="en-US" altLang="zh-CN" sz="1400" dirty="0" err="1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tp</a:t>
            </a:r>
            <a:r>
              <a: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 + </a:t>
            </a:r>
            <a:r>
              <a:rPr lang="en-US" altLang="zh-CN" sz="1400" dirty="0" err="1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fp</a:t>
            </a:r>
            <a:r>
              <a: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 + </a:t>
            </a:r>
            <a:r>
              <a:rPr lang="en-US" altLang="zh-CN" sz="1400" dirty="0" err="1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fn</a:t>
            </a:r>
            <a:r>
              <a: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)</a:t>
            </a:r>
            <a:endParaRPr lang="zh-CN" altLang="en-US" sz="14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408309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346735" y="1679757"/>
            <a:ext cx="98058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Thank you!</a:t>
            </a:r>
            <a:endParaRPr lang="zh-CN" altLang="en-US" sz="80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49658" y="5171101"/>
            <a:ext cx="24352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Chuankai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 Luo</a:t>
            </a:r>
            <a:endParaRPr lang="zh-CN" altLang="en-US" sz="24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160774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9" y="1605230"/>
            <a:ext cx="6012871" cy="4034662"/>
          </a:xfrm>
          <a:prstGeom prst="rect">
            <a:avLst/>
          </a:prstGeom>
        </p:spPr>
      </p:pic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292809" y="219870"/>
            <a:ext cx="7843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Brief introduce about </a:t>
            </a:r>
            <a:r>
              <a:rPr lang="en-US" altLang="zh-CN" sz="2000" dirty="0" err="1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ecg</a:t>
            </a: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 data</a:t>
            </a:r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466847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292809" y="219870"/>
            <a:ext cx="7843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Brief introduce about </a:t>
            </a:r>
            <a:r>
              <a:rPr lang="en-US" altLang="zh-CN" sz="2000" dirty="0" err="1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ecg</a:t>
            </a: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 data</a:t>
            </a:r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pic>
        <p:nvPicPr>
          <p:cNvPr id="4" name="图片 3" descr="gai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55" y="1089891"/>
            <a:ext cx="9291782" cy="508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5617611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292809" y="219870"/>
            <a:ext cx="7843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Brief introduce about </a:t>
            </a:r>
            <a:r>
              <a:rPr lang="en-US" altLang="zh-CN" sz="2000" dirty="0" err="1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ecg</a:t>
            </a: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 data</a:t>
            </a:r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06618" y="1191492"/>
            <a:ext cx="59482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China ECG AI Contest (CEAC) 2019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341420" y="2974029"/>
            <a:ext cx="1219200" cy="66501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.pickle</a:t>
            </a:r>
            <a:endParaRPr lang="zh-CN" altLang="en-US" b="1" dirty="0"/>
          </a:p>
        </p:txBody>
      </p:sp>
      <p:sp>
        <p:nvSpPr>
          <p:cNvPr id="9" name="圆角矩形 8"/>
          <p:cNvSpPr/>
          <p:nvPr/>
        </p:nvSpPr>
        <p:spPr>
          <a:xfrm>
            <a:off x="2341420" y="2069517"/>
            <a:ext cx="1219200" cy="66501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.xml</a:t>
            </a:r>
            <a:endParaRPr lang="zh-CN" altLang="en-US" b="1" dirty="0"/>
          </a:p>
        </p:txBody>
      </p:sp>
      <p:sp>
        <p:nvSpPr>
          <p:cNvPr id="10" name="圆角矩形 9"/>
          <p:cNvSpPr/>
          <p:nvPr/>
        </p:nvSpPr>
        <p:spPr>
          <a:xfrm>
            <a:off x="2341420" y="4783053"/>
            <a:ext cx="1219200" cy="66501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.pdf</a:t>
            </a:r>
            <a:endParaRPr lang="zh-CN" altLang="en-US" b="1" dirty="0"/>
          </a:p>
        </p:txBody>
      </p:sp>
      <p:sp>
        <p:nvSpPr>
          <p:cNvPr id="11" name="圆角矩形 10"/>
          <p:cNvSpPr/>
          <p:nvPr/>
        </p:nvSpPr>
        <p:spPr>
          <a:xfrm>
            <a:off x="2341420" y="3878541"/>
            <a:ext cx="1219200" cy="66501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.</a:t>
            </a:r>
            <a:r>
              <a:rPr lang="en-US" altLang="zh-CN" b="1" dirty="0" err="1" smtClean="0"/>
              <a:t>json</a:t>
            </a:r>
            <a:endParaRPr lang="zh-CN" altLang="en-US" b="1" dirty="0"/>
          </a:p>
        </p:txBody>
      </p:sp>
      <p:sp>
        <p:nvSpPr>
          <p:cNvPr id="12" name="圆角矩形 11"/>
          <p:cNvSpPr/>
          <p:nvPr/>
        </p:nvSpPr>
        <p:spPr>
          <a:xfrm>
            <a:off x="2341420" y="5687565"/>
            <a:ext cx="1219200" cy="66501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.ECG</a:t>
            </a:r>
            <a:endParaRPr lang="zh-CN" altLang="en-US" b="1" dirty="0"/>
          </a:p>
        </p:txBody>
      </p:sp>
      <p:sp>
        <p:nvSpPr>
          <p:cNvPr id="13" name="圆角矩形 12"/>
          <p:cNvSpPr/>
          <p:nvPr/>
        </p:nvSpPr>
        <p:spPr>
          <a:xfrm>
            <a:off x="6861652" y="3482109"/>
            <a:ext cx="2550203" cy="146858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.mat</a:t>
            </a:r>
          </a:p>
          <a:p>
            <a:pPr algn="ctr"/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15,357 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records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4288431" y="3306538"/>
            <a:ext cx="2066187" cy="1809024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253424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55962" y="1824033"/>
            <a:ext cx="10616237" cy="2829309"/>
            <a:chOff x="1168399" y="2553706"/>
            <a:chExt cx="10616237" cy="2829309"/>
          </a:xfrm>
        </p:grpSpPr>
        <p:grpSp>
          <p:nvGrpSpPr>
            <p:cNvPr id="8" name="组合 7"/>
            <p:cNvGrpSpPr>
              <a:grpSpLocks/>
            </p:cNvGrpSpPr>
            <p:nvPr/>
          </p:nvGrpSpPr>
          <p:grpSpPr bwMode="auto">
            <a:xfrm>
              <a:off x="1169986" y="2553706"/>
              <a:ext cx="2386013" cy="550862"/>
              <a:chOff x="3785566" y="1528997"/>
              <a:chExt cx="1640420" cy="550887"/>
            </a:xfrm>
          </p:grpSpPr>
          <p:sp>
            <p:nvSpPr>
              <p:cNvPr id="9" name="任意多边形 8"/>
              <p:cNvSpPr/>
              <p:nvPr/>
            </p:nvSpPr>
            <p:spPr>
              <a:xfrm>
                <a:off x="3785566" y="1528997"/>
                <a:ext cx="1640420" cy="550887"/>
              </a:xfrm>
              <a:custGeom>
                <a:avLst/>
                <a:gdLst>
                  <a:gd name="connsiteX0" fmla="*/ 0 w 2008682"/>
                  <a:gd name="connsiteY0" fmla="*/ 0 h 674557"/>
                  <a:gd name="connsiteX1" fmla="*/ 1671404 w 2008682"/>
                  <a:gd name="connsiteY1" fmla="*/ 0 h 674557"/>
                  <a:gd name="connsiteX2" fmla="*/ 2008682 w 2008682"/>
                  <a:gd name="connsiteY2" fmla="*/ 337279 h 674557"/>
                  <a:gd name="connsiteX3" fmla="*/ 1671404 w 2008682"/>
                  <a:gd name="connsiteY3" fmla="*/ 674557 h 674557"/>
                  <a:gd name="connsiteX4" fmla="*/ 137114 w 2008682"/>
                  <a:gd name="connsiteY4" fmla="*/ 674557 h 674557"/>
                  <a:gd name="connsiteX5" fmla="*/ 468146 w 2008682"/>
                  <a:gd name="connsiteY5" fmla="*/ 343525 h 674557"/>
                  <a:gd name="connsiteX6" fmla="*/ 130868 w 2008682"/>
                  <a:gd name="connsiteY6" fmla="*/ 6246 h 674557"/>
                  <a:gd name="connsiteX7" fmla="*/ 0 w 2008682"/>
                  <a:gd name="connsiteY7" fmla="*/ 6246 h 674557"/>
                  <a:gd name="connsiteX8" fmla="*/ 0 w 2008682"/>
                  <a:gd name="connsiteY8" fmla="*/ 0 h 674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08682" h="674557">
                    <a:moveTo>
                      <a:pt x="0" y="0"/>
                    </a:moveTo>
                    <a:lnTo>
                      <a:pt x="1671404" y="0"/>
                    </a:lnTo>
                    <a:lnTo>
                      <a:pt x="2008682" y="337279"/>
                    </a:lnTo>
                    <a:lnTo>
                      <a:pt x="1671404" y="674557"/>
                    </a:lnTo>
                    <a:lnTo>
                      <a:pt x="137114" y="674557"/>
                    </a:lnTo>
                    <a:lnTo>
                      <a:pt x="468146" y="343525"/>
                    </a:lnTo>
                    <a:lnTo>
                      <a:pt x="130868" y="6246"/>
                    </a:lnTo>
                    <a:lnTo>
                      <a:pt x="0" y="624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文本框 19"/>
              <p:cNvSpPr txBox="1">
                <a:spLocks noChangeArrowheads="1"/>
              </p:cNvSpPr>
              <p:nvPr/>
            </p:nvSpPr>
            <p:spPr bwMode="auto">
              <a:xfrm>
                <a:off x="4265266" y="1652040"/>
                <a:ext cx="945834" cy="400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9pPr>
              </a:lstStyle>
              <a:p>
                <a:r>
                  <a:rPr lang="en-US" altLang="zh-CN" sz="2000" dirty="0">
                    <a:solidFill>
                      <a:schemeClr val="bg1"/>
                    </a:solidFill>
                    <a:latin typeface="Calibri" panose="020F0502020204030204" pitchFamily="34" charset="0"/>
                    <a:ea typeface="方正正纤黑简体" pitchFamily="2" charset="-122"/>
                    <a:cs typeface="Calibri" panose="020F0502020204030204" pitchFamily="34" charset="0"/>
                  </a:rPr>
                  <a:t>Question </a:t>
                </a:r>
                <a:r>
                  <a:rPr lang="en-US" altLang="zh-CN" sz="2000" dirty="0" smtClean="0">
                    <a:solidFill>
                      <a:schemeClr val="bg1"/>
                    </a:solidFill>
                    <a:latin typeface="Calibri" panose="020F0502020204030204" pitchFamily="34" charset="0"/>
                    <a:ea typeface="方正正纤黑简体" pitchFamily="2" charset="-122"/>
                    <a:cs typeface="Calibri" panose="020F0502020204030204" pitchFamily="34" charset="0"/>
                  </a:rPr>
                  <a:t>1</a:t>
                </a:r>
                <a:endParaRPr lang="zh-CN" altLang="en-US" sz="2000" dirty="0">
                  <a:solidFill>
                    <a:schemeClr val="bg1"/>
                  </a:solidFill>
                  <a:latin typeface="Calibri" panose="020F0502020204030204" pitchFamily="34" charset="0"/>
                  <a:ea typeface="方正正纤黑简体" pitchFamily="2" charset="-122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1" name="组合 10"/>
            <p:cNvGrpSpPr>
              <a:grpSpLocks/>
            </p:cNvGrpSpPr>
            <p:nvPr/>
          </p:nvGrpSpPr>
          <p:grpSpPr bwMode="auto">
            <a:xfrm>
              <a:off x="1169987" y="3693895"/>
              <a:ext cx="2386012" cy="550862"/>
              <a:chOff x="5299151" y="1528997"/>
              <a:chExt cx="1640420" cy="550887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5299151" y="1528997"/>
                <a:ext cx="1640420" cy="550887"/>
              </a:xfrm>
              <a:custGeom>
                <a:avLst/>
                <a:gdLst>
                  <a:gd name="connsiteX0" fmla="*/ 0 w 2008682"/>
                  <a:gd name="connsiteY0" fmla="*/ 0 h 674557"/>
                  <a:gd name="connsiteX1" fmla="*/ 1671404 w 2008682"/>
                  <a:gd name="connsiteY1" fmla="*/ 0 h 674557"/>
                  <a:gd name="connsiteX2" fmla="*/ 2008682 w 2008682"/>
                  <a:gd name="connsiteY2" fmla="*/ 337279 h 674557"/>
                  <a:gd name="connsiteX3" fmla="*/ 1671404 w 2008682"/>
                  <a:gd name="connsiteY3" fmla="*/ 674557 h 674557"/>
                  <a:gd name="connsiteX4" fmla="*/ 137114 w 2008682"/>
                  <a:gd name="connsiteY4" fmla="*/ 674557 h 674557"/>
                  <a:gd name="connsiteX5" fmla="*/ 468146 w 2008682"/>
                  <a:gd name="connsiteY5" fmla="*/ 343525 h 674557"/>
                  <a:gd name="connsiteX6" fmla="*/ 130868 w 2008682"/>
                  <a:gd name="connsiteY6" fmla="*/ 6246 h 674557"/>
                  <a:gd name="connsiteX7" fmla="*/ 0 w 2008682"/>
                  <a:gd name="connsiteY7" fmla="*/ 6246 h 674557"/>
                  <a:gd name="connsiteX8" fmla="*/ 0 w 2008682"/>
                  <a:gd name="connsiteY8" fmla="*/ 0 h 674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08682" h="674557">
                    <a:moveTo>
                      <a:pt x="0" y="0"/>
                    </a:moveTo>
                    <a:lnTo>
                      <a:pt x="1671404" y="0"/>
                    </a:lnTo>
                    <a:lnTo>
                      <a:pt x="2008682" y="337279"/>
                    </a:lnTo>
                    <a:lnTo>
                      <a:pt x="1671404" y="674557"/>
                    </a:lnTo>
                    <a:lnTo>
                      <a:pt x="137114" y="674557"/>
                    </a:lnTo>
                    <a:lnTo>
                      <a:pt x="468146" y="343525"/>
                    </a:lnTo>
                    <a:lnTo>
                      <a:pt x="130868" y="6246"/>
                    </a:lnTo>
                    <a:lnTo>
                      <a:pt x="0" y="624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文本框 20"/>
              <p:cNvSpPr txBox="1">
                <a:spLocks noChangeArrowheads="1"/>
              </p:cNvSpPr>
              <p:nvPr/>
            </p:nvSpPr>
            <p:spPr bwMode="auto">
              <a:xfrm>
                <a:off x="5735042" y="1652040"/>
                <a:ext cx="934676" cy="400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9pPr>
              </a:lstStyle>
              <a:p>
                <a:r>
                  <a:rPr lang="en-US" altLang="zh-CN" sz="2000" dirty="0">
                    <a:solidFill>
                      <a:schemeClr val="bg1"/>
                    </a:solidFill>
                    <a:latin typeface="Calibri" panose="020F0502020204030204" pitchFamily="34" charset="0"/>
                    <a:ea typeface="方正正纤黑简体" pitchFamily="2" charset="-122"/>
                    <a:cs typeface="Calibri" panose="020F0502020204030204" pitchFamily="34" charset="0"/>
                  </a:rPr>
                  <a:t>Question </a:t>
                </a:r>
                <a:r>
                  <a:rPr lang="en-US" altLang="zh-CN" sz="2000" dirty="0" smtClean="0">
                    <a:solidFill>
                      <a:schemeClr val="bg1"/>
                    </a:solidFill>
                    <a:latin typeface="Calibri" panose="020F0502020204030204" pitchFamily="34" charset="0"/>
                    <a:ea typeface="方正正纤黑简体" pitchFamily="2" charset="-122"/>
                    <a:cs typeface="Calibri" panose="020F0502020204030204" pitchFamily="34" charset="0"/>
                  </a:rPr>
                  <a:t>2</a:t>
                </a:r>
                <a:endParaRPr lang="zh-CN" altLang="en-US" sz="2000" dirty="0">
                  <a:solidFill>
                    <a:schemeClr val="bg1"/>
                  </a:solidFill>
                  <a:latin typeface="Calibri" panose="020F0502020204030204" pitchFamily="34" charset="0"/>
                  <a:ea typeface="方正正纤黑简体" pitchFamily="2" charset="-122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4" name="组合 13"/>
            <p:cNvGrpSpPr>
              <a:grpSpLocks/>
            </p:cNvGrpSpPr>
            <p:nvPr/>
          </p:nvGrpSpPr>
          <p:grpSpPr bwMode="auto">
            <a:xfrm>
              <a:off x="1168399" y="4832153"/>
              <a:ext cx="2387600" cy="550862"/>
              <a:chOff x="6776809" y="1528997"/>
              <a:chExt cx="1640420" cy="550887"/>
            </a:xfrm>
          </p:grpSpPr>
          <p:sp>
            <p:nvSpPr>
              <p:cNvPr id="15" name="任意多边形 14"/>
              <p:cNvSpPr/>
              <p:nvPr/>
            </p:nvSpPr>
            <p:spPr>
              <a:xfrm>
                <a:off x="6776809" y="1528997"/>
                <a:ext cx="1640420" cy="550887"/>
              </a:xfrm>
              <a:custGeom>
                <a:avLst/>
                <a:gdLst>
                  <a:gd name="connsiteX0" fmla="*/ 0 w 2008682"/>
                  <a:gd name="connsiteY0" fmla="*/ 0 h 674557"/>
                  <a:gd name="connsiteX1" fmla="*/ 1671404 w 2008682"/>
                  <a:gd name="connsiteY1" fmla="*/ 0 h 674557"/>
                  <a:gd name="connsiteX2" fmla="*/ 2008682 w 2008682"/>
                  <a:gd name="connsiteY2" fmla="*/ 337279 h 674557"/>
                  <a:gd name="connsiteX3" fmla="*/ 1671404 w 2008682"/>
                  <a:gd name="connsiteY3" fmla="*/ 674557 h 674557"/>
                  <a:gd name="connsiteX4" fmla="*/ 137114 w 2008682"/>
                  <a:gd name="connsiteY4" fmla="*/ 674557 h 674557"/>
                  <a:gd name="connsiteX5" fmla="*/ 468146 w 2008682"/>
                  <a:gd name="connsiteY5" fmla="*/ 343525 h 674557"/>
                  <a:gd name="connsiteX6" fmla="*/ 130868 w 2008682"/>
                  <a:gd name="connsiteY6" fmla="*/ 6246 h 674557"/>
                  <a:gd name="connsiteX7" fmla="*/ 0 w 2008682"/>
                  <a:gd name="connsiteY7" fmla="*/ 6246 h 674557"/>
                  <a:gd name="connsiteX8" fmla="*/ 0 w 2008682"/>
                  <a:gd name="connsiteY8" fmla="*/ 0 h 674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08682" h="674557">
                    <a:moveTo>
                      <a:pt x="0" y="0"/>
                    </a:moveTo>
                    <a:lnTo>
                      <a:pt x="1671404" y="0"/>
                    </a:lnTo>
                    <a:lnTo>
                      <a:pt x="2008682" y="337279"/>
                    </a:lnTo>
                    <a:lnTo>
                      <a:pt x="1671404" y="674557"/>
                    </a:lnTo>
                    <a:lnTo>
                      <a:pt x="137114" y="674557"/>
                    </a:lnTo>
                    <a:lnTo>
                      <a:pt x="468146" y="343525"/>
                    </a:lnTo>
                    <a:lnTo>
                      <a:pt x="130868" y="6246"/>
                    </a:lnTo>
                    <a:lnTo>
                      <a:pt x="0" y="624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文本框 21"/>
              <p:cNvSpPr txBox="1">
                <a:spLocks noChangeArrowheads="1"/>
              </p:cNvSpPr>
              <p:nvPr/>
            </p:nvSpPr>
            <p:spPr bwMode="auto">
              <a:xfrm>
                <a:off x="7242600" y="1652040"/>
                <a:ext cx="921400" cy="400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方正正黑简体" pitchFamily="2" charset="-122"/>
                    <a:ea typeface="方正正黑简体" pitchFamily="2" charset="-122"/>
                  </a:defRPr>
                </a:lvl9pPr>
              </a:lstStyle>
              <a:p>
                <a:r>
                  <a:rPr lang="en-US" altLang="zh-CN" sz="2000" dirty="0">
                    <a:solidFill>
                      <a:schemeClr val="bg1"/>
                    </a:solidFill>
                    <a:latin typeface="Calibri" panose="020F0502020204030204" pitchFamily="34" charset="0"/>
                    <a:ea typeface="方正正纤黑简体" pitchFamily="2" charset="-122"/>
                    <a:cs typeface="Calibri" panose="020F0502020204030204" pitchFamily="34" charset="0"/>
                  </a:rPr>
                  <a:t>Question </a:t>
                </a:r>
                <a:r>
                  <a:rPr lang="en-US" altLang="zh-CN" sz="2000" dirty="0" smtClean="0">
                    <a:solidFill>
                      <a:schemeClr val="bg1"/>
                    </a:solidFill>
                    <a:latin typeface="Calibri" panose="020F0502020204030204" pitchFamily="34" charset="0"/>
                    <a:ea typeface="方正正纤黑简体" pitchFamily="2" charset="-122"/>
                    <a:cs typeface="Calibri" panose="020F0502020204030204" pitchFamily="34" charset="0"/>
                  </a:rPr>
                  <a:t>3</a:t>
                </a:r>
                <a:endParaRPr lang="zh-CN" altLang="en-US" sz="2000" dirty="0">
                  <a:solidFill>
                    <a:schemeClr val="bg1"/>
                  </a:solidFill>
                  <a:latin typeface="Calibri" panose="020F0502020204030204" pitchFamily="34" charset="0"/>
                  <a:ea typeface="方正正纤黑简体" pitchFamily="2" charset="-122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9" name="文本框 18"/>
            <p:cNvSpPr txBox="1">
              <a:spLocks noChangeArrowheads="1"/>
            </p:cNvSpPr>
            <p:nvPr/>
          </p:nvSpPr>
          <p:spPr bwMode="auto">
            <a:xfrm>
              <a:off x="3932902" y="3769271"/>
              <a:ext cx="78434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r>
                <a:rPr lang="en-US" altLang="zh-CN" sz="2000" dirty="0" smtClean="0">
                  <a:solidFill>
                    <a:schemeClr val="bg1"/>
                  </a:solidFill>
                  <a:latin typeface="Calibri" panose="020F0502020204030204" pitchFamily="34" charset="0"/>
                  <a:ea typeface="方正正纤黑简体" pitchFamily="2" charset="-122"/>
                  <a:cs typeface="Calibri" panose="020F0502020204030204" pitchFamily="34" charset="0"/>
                </a:rPr>
                <a:t>Correlation between various diseases and gender and age</a:t>
              </a:r>
              <a:endPara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0" name="文本框 18"/>
            <p:cNvSpPr txBox="1">
              <a:spLocks noChangeArrowheads="1"/>
            </p:cNvSpPr>
            <p:nvPr/>
          </p:nvSpPr>
          <p:spPr bwMode="auto">
            <a:xfrm>
              <a:off x="3941174" y="4907529"/>
              <a:ext cx="78434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r>
                <a:rPr lang="en-US" altLang="zh-CN" sz="2000" dirty="0" smtClean="0">
                  <a:solidFill>
                    <a:schemeClr val="bg1"/>
                  </a:solidFill>
                  <a:latin typeface="Calibri" panose="020F0502020204030204" pitchFamily="34" charset="0"/>
                  <a:ea typeface="方正正纤黑简体" pitchFamily="2" charset="-122"/>
                  <a:cs typeface="Calibri" panose="020F0502020204030204" pitchFamily="34" charset="0"/>
                </a:rPr>
                <a:t>Correlation between various diseases and diseases</a:t>
              </a:r>
              <a:endPara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2" name="文本框 21"/>
            <p:cNvSpPr txBox="1">
              <a:spLocks noChangeArrowheads="1"/>
            </p:cNvSpPr>
            <p:nvPr/>
          </p:nvSpPr>
          <p:spPr bwMode="auto">
            <a:xfrm>
              <a:off x="3941174" y="2676743"/>
              <a:ext cx="78434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 smtClean="0">
                  <a:solidFill>
                    <a:schemeClr val="bg1"/>
                  </a:solidFill>
                  <a:latin typeface="Calibri" panose="020F0502020204030204" pitchFamily="34" charset="0"/>
                  <a:ea typeface="方正正纤黑简体" pitchFamily="2" charset="-122"/>
                  <a:cs typeface="Calibri" panose="020F0502020204030204" pitchFamily="34" charset="0"/>
                </a:rPr>
                <a:t>label distribution in this dataset</a:t>
              </a:r>
              <a:endPara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23" name="任意多边形 22"/>
          <p:cNvSpPr/>
          <p:nvPr/>
        </p:nvSpPr>
        <p:spPr bwMode="auto">
          <a:xfrm>
            <a:off x="985774" y="5240738"/>
            <a:ext cx="2386012" cy="550862"/>
          </a:xfrm>
          <a:custGeom>
            <a:avLst/>
            <a:gdLst>
              <a:gd name="connsiteX0" fmla="*/ 0 w 2008682"/>
              <a:gd name="connsiteY0" fmla="*/ 0 h 674557"/>
              <a:gd name="connsiteX1" fmla="*/ 1671404 w 2008682"/>
              <a:gd name="connsiteY1" fmla="*/ 0 h 674557"/>
              <a:gd name="connsiteX2" fmla="*/ 2008682 w 2008682"/>
              <a:gd name="connsiteY2" fmla="*/ 337279 h 674557"/>
              <a:gd name="connsiteX3" fmla="*/ 1671404 w 2008682"/>
              <a:gd name="connsiteY3" fmla="*/ 674557 h 674557"/>
              <a:gd name="connsiteX4" fmla="*/ 137114 w 2008682"/>
              <a:gd name="connsiteY4" fmla="*/ 674557 h 674557"/>
              <a:gd name="connsiteX5" fmla="*/ 468146 w 2008682"/>
              <a:gd name="connsiteY5" fmla="*/ 343525 h 674557"/>
              <a:gd name="connsiteX6" fmla="*/ 130868 w 2008682"/>
              <a:gd name="connsiteY6" fmla="*/ 6246 h 674557"/>
              <a:gd name="connsiteX7" fmla="*/ 0 w 2008682"/>
              <a:gd name="connsiteY7" fmla="*/ 6246 h 674557"/>
              <a:gd name="connsiteX8" fmla="*/ 0 w 2008682"/>
              <a:gd name="connsiteY8" fmla="*/ 0 h 674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08682" h="674557">
                <a:moveTo>
                  <a:pt x="0" y="0"/>
                </a:moveTo>
                <a:lnTo>
                  <a:pt x="1671404" y="0"/>
                </a:lnTo>
                <a:lnTo>
                  <a:pt x="2008682" y="337279"/>
                </a:lnTo>
                <a:lnTo>
                  <a:pt x="1671404" y="674557"/>
                </a:lnTo>
                <a:lnTo>
                  <a:pt x="137114" y="674557"/>
                </a:lnTo>
                <a:lnTo>
                  <a:pt x="468146" y="343525"/>
                </a:lnTo>
                <a:lnTo>
                  <a:pt x="130868" y="6246"/>
                </a:lnTo>
                <a:lnTo>
                  <a:pt x="0" y="6246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3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3748689" y="5316114"/>
            <a:ext cx="7843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Algorithm 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that suit for this dataset to make classification</a:t>
            </a:r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sp>
        <p:nvSpPr>
          <p:cNvPr id="25" name="文本框 21"/>
          <p:cNvSpPr txBox="1">
            <a:spLocks noChangeArrowheads="1"/>
          </p:cNvSpPr>
          <p:nvPr/>
        </p:nvSpPr>
        <p:spPr bwMode="auto">
          <a:xfrm>
            <a:off x="1672603" y="5316114"/>
            <a:ext cx="13410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Question </a:t>
            </a: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4</a:t>
            </a:r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904608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0"/>
          <p:cNvSpPr>
            <a:spLocks noEditPoints="1"/>
          </p:cNvSpPr>
          <p:nvPr/>
        </p:nvSpPr>
        <p:spPr bwMode="auto">
          <a:xfrm>
            <a:off x="892752" y="684790"/>
            <a:ext cx="601903" cy="777246"/>
          </a:xfrm>
          <a:custGeom>
            <a:avLst/>
            <a:gdLst>
              <a:gd name="T0" fmla="*/ 158 w 184"/>
              <a:gd name="T1" fmla="*/ 186 h 213"/>
              <a:gd name="T2" fmla="*/ 151 w 184"/>
              <a:gd name="T3" fmla="*/ 190 h 213"/>
              <a:gd name="T4" fmla="*/ 122 w 184"/>
              <a:gd name="T5" fmla="*/ 196 h 213"/>
              <a:gd name="T6" fmla="*/ 85 w 184"/>
              <a:gd name="T7" fmla="*/ 184 h 213"/>
              <a:gd name="T8" fmla="*/ 22 w 184"/>
              <a:gd name="T9" fmla="*/ 184 h 213"/>
              <a:gd name="T10" fmla="*/ 18 w 184"/>
              <a:gd name="T11" fmla="*/ 181 h 213"/>
              <a:gd name="T12" fmla="*/ 18 w 184"/>
              <a:gd name="T13" fmla="*/ 21 h 213"/>
              <a:gd name="T14" fmla="*/ 22 w 184"/>
              <a:gd name="T15" fmla="*/ 17 h 213"/>
              <a:gd name="T16" fmla="*/ 163 w 184"/>
              <a:gd name="T17" fmla="*/ 17 h 213"/>
              <a:gd name="T18" fmla="*/ 166 w 184"/>
              <a:gd name="T19" fmla="*/ 21 h 213"/>
              <a:gd name="T20" fmla="*/ 166 w 184"/>
              <a:gd name="T21" fmla="*/ 85 h 213"/>
              <a:gd name="T22" fmla="*/ 179 w 184"/>
              <a:gd name="T23" fmla="*/ 102 h 213"/>
              <a:gd name="T24" fmla="*/ 184 w 184"/>
              <a:gd name="T25" fmla="*/ 116 h 213"/>
              <a:gd name="T26" fmla="*/ 184 w 184"/>
              <a:gd name="T27" fmla="*/ 21 h 213"/>
              <a:gd name="T28" fmla="*/ 163 w 184"/>
              <a:gd name="T29" fmla="*/ 0 h 213"/>
              <a:gd name="T30" fmla="*/ 22 w 184"/>
              <a:gd name="T31" fmla="*/ 0 h 213"/>
              <a:gd name="T32" fmla="*/ 0 w 184"/>
              <a:gd name="T33" fmla="*/ 21 h 213"/>
              <a:gd name="T34" fmla="*/ 0 w 184"/>
              <a:gd name="T35" fmla="*/ 192 h 213"/>
              <a:gd name="T36" fmla="*/ 22 w 184"/>
              <a:gd name="T37" fmla="*/ 213 h 213"/>
              <a:gd name="T38" fmla="*/ 163 w 184"/>
              <a:gd name="T39" fmla="*/ 213 h 213"/>
              <a:gd name="T40" fmla="*/ 181 w 184"/>
              <a:gd name="T41" fmla="*/ 203 h 213"/>
              <a:gd name="T42" fmla="*/ 158 w 184"/>
              <a:gd name="T43" fmla="*/ 186 h 213"/>
              <a:gd name="T44" fmla="*/ 92 w 184"/>
              <a:gd name="T45" fmla="*/ 206 h 213"/>
              <a:gd name="T46" fmla="*/ 84 w 184"/>
              <a:gd name="T47" fmla="*/ 199 h 213"/>
              <a:gd name="T48" fmla="*/ 92 w 184"/>
              <a:gd name="T49" fmla="*/ 191 h 213"/>
              <a:gd name="T50" fmla="*/ 100 w 184"/>
              <a:gd name="T51" fmla="*/ 199 h 213"/>
              <a:gd name="T52" fmla="*/ 92 w 184"/>
              <a:gd name="T53" fmla="*/ 20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4" h="213">
                <a:moveTo>
                  <a:pt x="158" y="186"/>
                </a:moveTo>
                <a:cubicBezTo>
                  <a:pt x="155" y="187"/>
                  <a:pt x="153" y="189"/>
                  <a:pt x="151" y="190"/>
                </a:cubicBezTo>
                <a:cubicBezTo>
                  <a:pt x="142" y="194"/>
                  <a:pt x="132" y="196"/>
                  <a:pt x="122" y="196"/>
                </a:cubicBezTo>
                <a:cubicBezTo>
                  <a:pt x="109" y="196"/>
                  <a:pt x="96" y="192"/>
                  <a:pt x="85" y="184"/>
                </a:cubicBezTo>
                <a:cubicBezTo>
                  <a:pt x="22" y="184"/>
                  <a:pt x="22" y="184"/>
                  <a:pt x="22" y="184"/>
                </a:cubicBezTo>
                <a:cubicBezTo>
                  <a:pt x="20" y="184"/>
                  <a:pt x="18" y="183"/>
                  <a:pt x="18" y="181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19"/>
                  <a:pt x="20" y="17"/>
                  <a:pt x="22" y="17"/>
                </a:cubicBezTo>
                <a:cubicBezTo>
                  <a:pt x="163" y="17"/>
                  <a:pt x="163" y="17"/>
                  <a:pt x="163" y="17"/>
                </a:cubicBezTo>
                <a:cubicBezTo>
                  <a:pt x="165" y="17"/>
                  <a:pt x="166" y="19"/>
                  <a:pt x="166" y="21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71" y="90"/>
                  <a:pt x="175" y="95"/>
                  <a:pt x="179" y="102"/>
                </a:cubicBezTo>
                <a:cubicBezTo>
                  <a:pt x="181" y="107"/>
                  <a:pt x="183" y="111"/>
                  <a:pt x="184" y="116"/>
                </a:cubicBezTo>
                <a:cubicBezTo>
                  <a:pt x="184" y="21"/>
                  <a:pt x="184" y="21"/>
                  <a:pt x="184" y="21"/>
                </a:cubicBezTo>
                <a:cubicBezTo>
                  <a:pt x="184" y="9"/>
                  <a:pt x="175" y="0"/>
                  <a:pt x="16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9"/>
                  <a:pt x="0" y="2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204"/>
                  <a:pt x="10" y="213"/>
                  <a:pt x="22" y="213"/>
                </a:cubicBezTo>
                <a:cubicBezTo>
                  <a:pt x="163" y="213"/>
                  <a:pt x="163" y="213"/>
                  <a:pt x="163" y="213"/>
                </a:cubicBezTo>
                <a:cubicBezTo>
                  <a:pt x="171" y="213"/>
                  <a:pt x="177" y="209"/>
                  <a:pt x="181" y="203"/>
                </a:cubicBezTo>
                <a:cubicBezTo>
                  <a:pt x="158" y="186"/>
                  <a:pt x="158" y="186"/>
                  <a:pt x="158" y="186"/>
                </a:cubicBezTo>
                <a:close/>
                <a:moveTo>
                  <a:pt x="92" y="206"/>
                </a:moveTo>
                <a:cubicBezTo>
                  <a:pt x="88" y="206"/>
                  <a:pt x="84" y="203"/>
                  <a:pt x="84" y="199"/>
                </a:cubicBezTo>
                <a:cubicBezTo>
                  <a:pt x="84" y="194"/>
                  <a:pt x="88" y="191"/>
                  <a:pt x="92" y="191"/>
                </a:cubicBezTo>
                <a:cubicBezTo>
                  <a:pt x="96" y="191"/>
                  <a:pt x="100" y="194"/>
                  <a:pt x="100" y="199"/>
                </a:cubicBezTo>
                <a:cubicBezTo>
                  <a:pt x="100" y="203"/>
                  <a:pt x="96" y="206"/>
                  <a:pt x="92" y="2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3" name="Freeform 26"/>
          <p:cNvSpPr>
            <a:spLocks noEditPoints="1"/>
          </p:cNvSpPr>
          <p:nvPr/>
        </p:nvSpPr>
        <p:spPr bwMode="auto">
          <a:xfrm>
            <a:off x="997526" y="807026"/>
            <a:ext cx="628073" cy="606137"/>
          </a:xfrm>
          <a:custGeom>
            <a:avLst/>
            <a:gdLst>
              <a:gd name="T0" fmla="*/ 184 w 192"/>
              <a:gd name="T1" fmla="*/ 132 h 166"/>
              <a:gd name="T2" fmla="*/ 129 w 192"/>
              <a:gd name="T3" fmla="*/ 92 h 166"/>
              <a:gd name="T4" fmla="*/ 125 w 192"/>
              <a:gd name="T5" fmla="*/ 90 h 166"/>
              <a:gd name="T6" fmla="*/ 121 w 192"/>
              <a:gd name="T7" fmla="*/ 43 h 166"/>
              <a:gd name="T8" fmla="*/ 41 w 192"/>
              <a:gd name="T9" fmla="*/ 15 h 166"/>
              <a:gd name="T10" fmla="*/ 15 w 192"/>
              <a:gd name="T11" fmla="*/ 96 h 166"/>
              <a:gd name="T12" fmla="*/ 95 w 192"/>
              <a:gd name="T13" fmla="*/ 124 h 166"/>
              <a:gd name="T14" fmla="*/ 105 w 192"/>
              <a:gd name="T15" fmla="*/ 118 h 166"/>
              <a:gd name="T16" fmla="*/ 108 w 192"/>
              <a:gd name="T17" fmla="*/ 121 h 166"/>
              <a:gd name="T18" fmla="*/ 163 w 192"/>
              <a:gd name="T19" fmla="*/ 161 h 166"/>
              <a:gd name="T20" fmla="*/ 184 w 192"/>
              <a:gd name="T21" fmla="*/ 157 h 166"/>
              <a:gd name="T22" fmla="*/ 188 w 192"/>
              <a:gd name="T23" fmla="*/ 153 h 166"/>
              <a:gd name="T24" fmla="*/ 184 w 192"/>
              <a:gd name="T25" fmla="*/ 132 h 166"/>
              <a:gd name="T26" fmla="*/ 87 w 192"/>
              <a:gd name="T27" fmla="*/ 107 h 166"/>
              <a:gd name="T28" fmla="*/ 32 w 192"/>
              <a:gd name="T29" fmla="*/ 88 h 166"/>
              <a:gd name="T30" fmla="*/ 49 w 192"/>
              <a:gd name="T31" fmla="*/ 32 h 166"/>
              <a:gd name="T32" fmla="*/ 104 w 192"/>
              <a:gd name="T33" fmla="*/ 52 h 166"/>
              <a:gd name="T34" fmla="*/ 87 w 192"/>
              <a:gd name="T35" fmla="*/ 107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2" h="166">
                <a:moveTo>
                  <a:pt x="184" y="132"/>
                </a:moveTo>
                <a:cubicBezTo>
                  <a:pt x="129" y="92"/>
                  <a:pt x="129" y="92"/>
                  <a:pt x="129" y="92"/>
                </a:cubicBezTo>
                <a:cubicBezTo>
                  <a:pt x="128" y="91"/>
                  <a:pt x="126" y="90"/>
                  <a:pt x="125" y="90"/>
                </a:cubicBezTo>
                <a:cubicBezTo>
                  <a:pt x="130" y="75"/>
                  <a:pt x="129" y="58"/>
                  <a:pt x="121" y="43"/>
                </a:cubicBezTo>
                <a:cubicBezTo>
                  <a:pt x="106" y="13"/>
                  <a:pt x="70" y="0"/>
                  <a:pt x="41" y="15"/>
                </a:cubicBezTo>
                <a:cubicBezTo>
                  <a:pt x="11" y="30"/>
                  <a:pt x="0" y="66"/>
                  <a:pt x="15" y="96"/>
                </a:cubicBezTo>
                <a:cubicBezTo>
                  <a:pt x="30" y="126"/>
                  <a:pt x="66" y="139"/>
                  <a:pt x="95" y="124"/>
                </a:cubicBezTo>
                <a:cubicBezTo>
                  <a:pt x="99" y="122"/>
                  <a:pt x="102" y="120"/>
                  <a:pt x="105" y="118"/>
                </a:cubicBezTo>
                <a:cubicBezTo>
                  <a:pt x="106" y="119"/>
                  <a:pt x="107" y="120"/>
                  <a:pt x="108" y="121"/>
                </a:cubicBezTo>
                <a:cubicBezTo>
                  <a:pt x="163" y="161"/>
                  <a:pt x="163" y="161"/>
                  <a:pt x="163" y="161"/>
                </a:cubicBezTo>
                <a:cubicBezTo>
                  <a:pt x="170" y="166"/>
                  <a:pt x="179" y="164"/>
                  <a:pt x="184" y="157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92" y="146"/>
                  <a:pt x="191" y="137"/>
                  <a:pt x="184" y="132"/>
                </a:cubicBezTo>
                <a:close/>
                <a:moveTo>
                  <a:pt x="87" y="107"/>
                </a:moveTo>
                <a:cubicBezTo>
                  <a:pt x="67" y="117"/>
                  <a:pt x="42" y="108"/>
                  <a:pt x="32" y="88"/>
                </a:cubicBezTo>
                <a:cubicBezTo>
                  <a:pt x="22" y="67"/>
                  <a:pt x="29" y="42"/>
                  <a:pt x="49" y="32"/>
                </a:cubicBezTo>
                <a:cubicBezTo>
                  <a:pt x="69" y="22"/>
                  <a:pt x="94" y="31"/>
                  <a:pt x="104" y="52"/>
                </a:cubicBezTo>
                <a:cubicBezTo>
                  <a:pt x="114" y="72"/>
                  <a:pt x="107" y="97"/>
                  <a:pt x="87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30373" y="848484"/>
            <a:ext cx="94825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Question 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1  label distribution in this dataset</a:t>
            </a:r>
            <a:endParaRPr lang="zh-CN" altLang="en-US" sz="2800" dirty="0" smtClean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  <a:p>
            <a:endParaRPr lang="zh-CN" altLang="en-US" sz="2800" dirty="0" smtClean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  <a:p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580459"/>
              </p:ext>
            </p:extLst>
          </p:nvPr>
        </p:nvGraphicFramePr>
        <p:xfrm>
          <a:off x="2164481" y="1919443"/>
          <a:ext cx="7515228" cy="3596640"/>
        </p:xfrm>
        <a:graphic>
          <a:graphicData uri="http://schemas.openxmlformats.org/drawingml/2006/table">
            <a:tbl>
              <a:tblPr firstRow="1" firstCol="1" bandRow="1"/>
              <a:tblGrid>
                <a:gridCol w="4199373">
                  <a:extLst>
                    <a:ext uri="{9D8B030D-6E8A-4147-A177-3AD203B41FA5}">
                      <a16:colId xmlns:a16="http://schemas.microsoft.com/office/drawing/2014/main" val="80851214"/>
                    </a:ext>
                  </a:extLst>
                </a:gridCol>
                <a:gridCol w="2012738">
                  <a:extLst>
                    <a:ext uri="{9D8B030D-6E8A-4147-A177-3AD203B41FA5}">
                      <a16:colId xmlns:a16="http://schemas.microsoft.com/office/drawing/2014/main" val="3271349463"/>
                    </a:ext>
                  </a:extLst>
                </a:gridCol>
                <a:gridCol w="1303117">
                  <a:extLst>
                    <a:ext uri="{9D8B030D-6E8A-4147-A177-3AD203B41FA5}">
                      <a16:colId xmlns:a16="http://schemas.microsoft.com/office/drawing/2014/main" val="3684997644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Full name</a:t>
                      </a:r>
                      <a:endParaRPr lang="zh-CN" altLang="zh-CN" sz="2000" b="1" kern="1200" dirty="0" smtClean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b="1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abbreviation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b="1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Amount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34224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Normal</a:t>
                      </a:r>
                      <a:endParaRPr lang="zh-CN" altLang="zh-CN" sz="1800" kern="1200" dirty="0" smtClean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Normal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9788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57959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Early repolarization graphic change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ERGC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584</a:t>
                      </a:r>
                      <a:endParaRPr lang="zh-CN" sz="1800" kern="120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97068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Indoor differential conduction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IDC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90</a:t>
                      </a:r>
                      <a:endParaRPr lang="zh-CN" sz="1800" kern="120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61900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T wave change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TWC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5676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73994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FirstdegreeA-Vblock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I-AVB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805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16747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Atrial fibrillation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AFI</a:t>
                      </a:r>
                      <a:endParaRPr lang="zh-CN" sz="1800" kern="120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772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04129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Premature atrial contraction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PAC</a:t>
                      </a:r>
                      <a:endParaRPr lang="zh-CN" sz="1800" kern="120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769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599483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Complete right bundle branch block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CRBBB</a:t>
                      </a:r>
                      <a:endParaRPr lang="zh-CN" sz="1800" kern="120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963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75762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Ventricular premature beat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VPB</a:t>
                      </a:r>
                      <a:endParaRPr lang="zh-CN" sz="1800" kern="120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844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6924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Left anterior branch block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LAFB</a:t>
                      </a:r>
                      <a:endParaRPr lang="zh-CN" sz="1800" kern="120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343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234254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Atrial flutter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AFL</a:t>
                      </a:r>
                      <a:endParaRPr lang="zh-CN" sz="1800" kern="120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163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27728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Incomplete right bundle branch block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IRBBB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方正正纤黑简体" pitchFamily="2" charset="-122"/>
                          <a:cs typeface="Calibri" panose="020F0502020204030204" pitchFamily="34" charset="0"/>
                        </a:rPr>
                        <a:t>639</a:t>
                      </a:r>
                      <a:endParaRPr lang="zh-CN" sz="1800" kern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方正正纤黑简体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280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066730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0"/>
          <p:cNvSpPr>
            <a:spLocks noEditPoints="1"/>
          </p:cNvSpPr>
          <p:nvPr/>
        </p:nvSpPr>
        <p:spPr bwMode="auto">
          <a:xfrm>
            <a:off x="892752" y="684790"/>
            <a:ext cx="601903" cy="777246"/>
          </a:xfrm>
          <a:custGeom>
            <a:avLst/>
            <a:gdLst>
              <a:gd name="T0" fmla="*/ 158 w 184"/>
              <a:gd name="T1" fmla="*/ 186 h 213"/>
              <a:gd name="T2" fmla="*/ 151 w 184"/>
              <a:gd name="T3" fmla="*/ 190 h 213"/>
              <a:gd name="T4" fmla="*/ 122 w 184"/>
              <a:gd name="T5" fmla="*/ 196 h 213"/>
              <a:gd name="T6" fmla="*/ 85 w 184"/>
              <a:gd name="T7" fmla="*/ 184 h 213"/>
              <a:gd name="T8" fmla="*/ 22 w 184"/>
              <a:gd name="T9" fmla="*/ 184 h 213"/>
              <a:gd name="T10" fmla="*/ 18 w 184"/>
              <a:gd name="T11" fmla="*/ 181 h 213"/>
              <a:gd name="T12" fmla="*/ 18 w 184"/>
              <a:gd name="T13" fmla="*/ 21 h 213"/>
              <a:gd name="T14" fmla="*/ 22 w 184"/>
              <a:gd name="T15" fmla="*/ 17 h 213"/>
              <a:gd name="T16" fmla="*/ 163 w 184"/>
              <a:gd name="T17" fmla="*/ 17 h 213"/>
              <a:gd name="T18" fmla="*/ 166 w 184"/>
              <a:gd name="T19" fmla="*/ 21 h 213"/>
              <a:gd name="T20" fmla="*/ 166 w 184"/>
              <a:gd name="T21" fmla="*/ 85 h 213"/>
              <a:gd name="T22" fmla="*/ 179 w 184"/>
              <a:gd name="T23" fmla="*/ 102 h 213"/>
              <a:gd name="T24" fmla="*/ 184 w 184"/>
              <a:gd name="T25" fmla="*/ 116 h 213"/>
              <a:gd name="T26" fmla="*/ 184 w 184"/>
              <a:gd name="T27" fmla="*/ 21 h 213"/>
              <a:gd name="T28" fmla="*/ 163 w 184"/>
              <a:gd name="T29" fmla="*/ 0 h 213"/>
              <a:gd name="T30" fmla="*/ 22 w 184"/>
              <a:gd name="T31" fmla="*/ 0 h 213"/>
              <a:gd name="T32" fmla="*/ 0 w 184"/>
              <a:gd name="T33" fmla="*/ 21 h 213"/>
              <a:gd name="T34" fmla="*/ 0 w 184"/>
              <a:gd name="T35" fmla="*/ 192 h 213"/>
              <a:gd name="T36" fmla="*/ 22 w 184"/>
              <a:gd name="T37" fmla="*/ 213 h 213"/>
              <a:gd name="T38" fmla="*/ 163 w 184"/>
              <a:gd name="T39" fmla="*/ 213 h 213"/>
              <a:gd name="T40" fmla="*/ 181 w 184"/>
              <a:gd name="T41" fmla="*/ 203 h 213"/>
              <a:gd name="T42" fmla="*/ 158 w 184"/>
              <a:gd name="T43" fmla="*/ 186 h 213"/>
              <a:gd name="T44" fmla="*/ 92 w 184"/>
              <a:gd name="T45" fmla="*/ 206 h 213"/>
              <a:gd name="T46" fmla="*/ 84 w 184"/>
              <a:gd name="T47" fmla="*/ 199 h 213"/>
              <a:gd name="T48" fmla="*/ 92 w 184"/>
              <a:gd name="T49" fmla="*/ 191 h 213"/>
              <a:gd name="T50" fmla="*/ 100 w 184"/>
              <a:gd name="T51" fmla="*/ 199 h 213"/>
              <a:gd name="T52" fmla="*/ 92 w 184"/>
              <a:gd name="T53" fmla="*/ 20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4" h="213">
                <a:moveTo>
                  <a:pt x="158" y="186"/>
                </a:moveTo>
                <a:cubicBezTo>
                  <a:pt x="155" y="187"/>
                  <a:pt x="153" y="189"/>
                  <a:pt x="151" y="190"/>
                </a:cubicBezTo>
                <a:cubicBezTo>
                  <a:pt x="142" y="194"/>
                  <a:pt x="132" y="196"/>
                  <a:pt x="122" y="196"/>
                </a:cubicBezTo>
                <a:cubicBezTo>
                  <a:pt x="109" y="196"/>
                  <a:pt x="96" y="192"/>
                  <a:pt x="85" y="184"/>
                </a:cubicBezTo>
                <a:cubicBezTo>
                  <a:pt x="22" y="184"/>
                  <a:pt x="22" y="184"/>
                  <a:pt x="22" y="184"/>
                </a:cubicBezTo>
                <a:cubicBezTo>
                  <a:pt x="20" y="184"/>
                  <a:pt x="18" y="183"/>
                  <a:pt x="18" y="181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19"/>
                  <a:pt x="20" y="17"/>
                  <a:pt x="22" y="17"/>
                </a:cubicBezTo>
                <a:cubicBezTo>
                  <a:pt x="163" y="17"/>
                  <a:pt x="163" y="17"/>
                  <a:pt x="163" y="17"/>
                </a:cubicBezTo>
                <a:cubicBezTo>
                  <a:pt x="165" y="17"/>
                  <a:pt x="166" y="19"/>
                  <a:pt x="166" y="21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71" y="90"/>
                  <a:pt x="175" y="95"/>
                  <a:pt x="179" y="102"/>
                </a:cubicBezTo>
                <a:cubicBezTo>
                  <a:pt x="181" y="107"/>
                  <a:pt x="183" y="111"/>
                  <a:pt x="184" y="116"/>
                </a:cubicBezTo>
                <a:cubicBezTo>
                  <a:pt x="184" y="21"/>
                  <a:pt x="184" y="21"/>
                  <a:pt x="184" y="21"/>
                </a:cubicBezTo>
                <a:cubicBezTo>
                  <a:pt x="184" y="9"/>
                  <a:pt x="175" y="0"/>
                  <a:pt x="16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9"/>
                  <a:pt x="0" y="2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204"/>
                  <a:pt x="10" y="213"/>
                  <a:pt x="22" y="213"/>
                </a:cubicBezTo>
                <a:cubicBezTo>
                  <a:pt x="163" y="213"/>
                  <a:pt x="163" y="213"/>
                  <a:pt x="163" y="213"/>
                </a:cubicBezTo>
                <a:cubicBezTo>
                  <a:pt x="171" y="213"/>
                  <a:pt x="177" y="209"/>
                  <a:pt x="181" y="203"/>
                </a:cubicBezTo>
                <a:cubicBezTo>
                  <a:pt x="158" y="186"/>
                  <a:pt x="158" y="186"/>
                  <a:pt x="158" y="186"/>
                </a:cubicBezTo>
                <a:close/>
                <a:moveTo>
                  <a:pt x="92" y="206"/>
                </a:moveTo>
                <a:cubicBezTo>
                  <a:pt x="88" y="206"/>
                  <a:pt x="84" y="203"/>
                  <a:pt x="84" y="199"/>
                </a:cubicBezTo>
                <a:cubicBezTo>
                  <a:pt x="84" y="194"/>
                  <a:pt x="88" y="191"/>
                  <a:pt x="92" y="191"/>
                </a:cubicBezTo>
                <a:cubicBezTo>
                  <a:pt x="96" y="191"/>
                  <a:pt x="100" y="194"/>
                  <a:pt x="100" y="199"/>
                </a:cubicBezTo>
                <a:cubicBezTo>
                  <a:pt x="100" y="203"/>
                  <a:pt x="96" y="206"/>
                  <a:pt x="92" y="2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3" name="Freeform 26"/>
          <p:cNvSpPr>
            <a:spLocks noEditPoints="1"/>
          </p:cNvSpPr>
          <p:nvPr/>
        </p:nvSpPr>
        <p:spPr bwMode="auto">
          <a:xfrm>
            <a:off x="997526" y="807026"/>
            <a:ext cx="628073" cy="606137"/>
          </a:xfrm>
          <a:custGeom>
            <a:avLst/>
            <a:gdLst>
              <a:gd name="T0" fmla="*/ 184 w 192"/>
              <a:gd name="T1" fmla="*/ 132 h 166"/>
              <a:gd name="T2" fmla="*/ 129 w 192"/>
              <a:gd name="T3" fmla="*/ 92 h 166"/>
              <a:gd name="T4" fmla="*/ 125 w 192"/>
              <a:gd name="T5" fmla="*/ 90 h 166"/>
              <a:gd name="T6" fmla="*/ 121 w 192"/>
              <a:gd name="T7" fmla="*/ 43 h 166"/>
              <a:gd name="T8" fmla="*/ 41 w 192"/>
              <a:gd name="T9" fmla="*/ 15 h 166"/>
              <a:gd name="T10" fmla="*/ 15 w 192"/>
              <a:gd name="T11" fmla="*/ 96 h 166"/>
              <a:gd name="T12" fmla="*/ 95 w 192"/>
              <a:gd name="T13" fmla="*/ 124 h 166"/>
              <a:gd name="T14" fmla="*/ 105 w 192"/>
              <a:gd name="T15" fmla="*/ 118 h 166"/>
              <a:gd name="T16" fmla="*/ 108 w 192"/>
              <a:gd name="T17" fmla="*/ 121 h 166"/>
              <a:gd name="T18" fmla="*/ 163 w 192"/>
              <a:gd name="T19" fmla="*/ 161 h 166"/>
              <a:gd name="T20" fmla="*/ 184 w 192"/>
              <a:gd name="T21" fmla="*/ 157 h 166"/>
              <a:gd name="T22" fmla="*/ 188 w 192"/>
              <a:gd name="T23" fmla="*/ 153 h 166"/>
              <a:gd name="T24" fmla="*/ 184 w 192"/>
              <a:gd name="T25" fmla="*/ 132 h 166"/>
              <a:gd name="T26" fmla="*/ 87 w 192"/>
              <a:gd name="T27" fmla="*/ 107 h 166"/>
              <a:gd name="T28" fmla="*/ 32 w 192"/>
              <a:gd name="T29" fmla="*/ 88 h 166"/>
              <a:gd name="T30" fmla="*/ 49 w 192"/>
              <a:gd name="T31" fmla="*/ 32 h 166"/>
              <a:gd name="T32" fmla="*/ 104 w 192"/>
              <a:gd name="T33" fmla="*/ 52 h 166"/>
              <a:gd name="T34" fmla="*/ 87 w 192"/>
              <a:gd name="T35" fmla="*/ 107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2" h="166">
                <a:moveTo>
                  <a:pt x="184" y="132"/>
                </a:moveTo>
                <a:cubicBezTo>
                  <a:pt x="129" y="92"/>
                  <a:pt x="129" y="92"/>
                  <a:pt x="129" y="92"/>
                </a:cubicBezTo>
                <a:cubicBezTo>
                  <a:pt x="128" y="91"/>
                  <a:pt x="126" y="90"/>
                  <a:pt x="125" y="90"/>
                </a:cubicBezTo>
                <a:cubicBezTo>
                  <a:pt x="130" y="75"/>
                  <a:pt x="129" y="58"/>
                  <a:pt x="121" y="43"/>
                </a:cubicBezTo>
                <a:cubicBezTo>
                  <a:pt x="106" y="13"/>
                  <a:pt x="70" y="0"/>
                  <a:pt x="41" y="15"/>
                </a:cubicBezTo>
                <a:cubicBezTo>
                  <a:pt x="11" y="30"/>
                  <a:pt x="0" y="66"/>
                  <a:pt x="15" y="96"/>
                </a:cubicBezTo>
                <a:cubicBezTo>
                  <a:pt x="30" y="126"/>
                  <a:pt x="66" y="139"/>
                  <a:pt x="95" y="124"/>
                </a:cubicBezTo>
                <a:cubicBezTo>
                  <a:pt x="99" y="122"/>
                  <a:pt x="102" y="120"/>
                  <a:pt x="105" y="118"/>
                </a:cubicBezTo>
                <a:cubicBezTo>
                  <a:pt x="106" y="119"/>
                  <a:pt x="107" y="120"/>
                  <a:pt x="108" y="121"/>
                </a:cubicBezTo>
                <a:cubicBezTo>
                  <a:pt x="163" y="161"/>
                  <a:pt x="163" y="161"/>
                  <a:pt x="163" y="161"/>
                </a:cubicBezTo>
                <a:cubicBezTo>
                  <a:pt x="170" y="166"/>
                  <a:pt x="179" y="164"/>
                  <a:pt x="184" y="157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92" y="146"/>
                  <a:pt x="191" y="137"/>
                  <a:pt x="184" y="132"/>
                </a:cubicBezTo>
                <a:close/>
                <a:moveTo>
                  <a:pt x="87" y="107"/>
                </a:moveTo>
                <a:cubicBezTo>
                  <a:pt x="67" y="117"/>
                  <a:pt x="42" y="108"/>
                  <a:pt x="32" y="88"/>
                </a:cubicBezTo>
                <a:cubicBezTo>
                  <a:pt x="22" y="67"/>
                  <a:pt x="29" y="42"/>
                  <a:pt x="49" y="32"/>
                </a:cubicBezTo>
                <a:cubicBezTo>
                  <a:pt x="69" y="22"/>
                  <a:pt x="94" y="31"/>
                  <a:pt x="104" y="52"/>
                </a:cubicBezTo>
                <a:cubicBezTo>
                  <a:pt x="114" y="72"/>
                  <a:pt x="107" y="97"/>
                  <a:pt x="87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30373" y="848484"/>
            <a:ext cx="94825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Question 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1  label distribution in this dataset</a:t>
            </a:r>
            <a:endParaRPr lang="zh-CN" altLang="en-US" sz="2800" dirty="0" smtClean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  <a:p>
            <a:endParaRPr lang="zh-CN" altLang="en-US" sz="2800" dirty="0" smtClean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  <a:p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pic>
        <p:nvPicPr>
          <p:cNvPr id="6" name="图片 5" descr="C:\Users\luochuankai\AppData\Local\Microsoft\Windows\INetCache\Content.Word\Age distribution map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604" y="1946043"/>
            <a:ext cx="5791778" cy="3974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634886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0"/>
          <p:cNvSpPr>
            <a:spLocks noEditPoints="1"/>
          </p:cNvSpPr>
          <p:nvPr/>
        </p:nvSpPr>
        <p:spPr bwMode="auto">
          <a:xfrm>
            <a:off x="892752" y="684790"/>
            <a:ext cx="601903" cy="777246"/>
          </a:xfrm>
          <a:custGeom>
            <a:avLst/>
            <a:gdLst>
              <a:gd name="T0" fmla="*/ 158 w 184"/>
              <a:gd name="T1" fmla="*/ 186 h 213"/>
              <a:gd name="T2" fmla="*/ 151 w 184"/>
              <a:gd name="T3" fmla="*/ 190 h 213"/>
              <a:gd name="T4" fmla="*/ 122 w 184"/>
              <a:gd name="T5" fmla="*/ 196 h 213"/>
              <a:gd name="T6" fmla="*/ 85 w 184"/>
              <a:gd name="T7" fmla="*/ 184 h 213"/>
              <a:gd name="T8" fmla="*/ 22 w 184"/>
              <a:gd name="T9" fmla="*/ 184 h 213"/>
              <a:gd name="T10" fmla="*/ 18 w 184"/>
              <a:gd name="T11" fmla="*/ 181 h 213"/>
              <a:gd name="T12" fmla="*/ 18 w 184"/>
              <a:gd name="T13" fmla="*/ 21 h 213"/>
              <a:gd name="T14" fmla="*/ 22 w 184"/>
              <a:gd name="T15" fmla="*/ 17 h 213"/>
              <a:gd name="T16" fmla="*/ 163 w 184"/>
              <a:gd name="T17" fmla="*/ 17 h 213"/>
              <a:gd name="T18" fmla="*/ 166 w 184"/>
              <a:gd name="T19" fmla="*/ 21 h 213"/>
              <a:gd name="T20" fmla="*/ 166 w 184"/>
              <a:gd name="T21" fmla="*/ 85 h 213"/>
              <a:gd name="T22" fmla="*/ 179 w 184"/>
              <a:gd name="T23" fmla="*/ 102 h 213"/>
              <a:gd name="T24" fmla="*/ 184 w 184"/>
              <a:gd name="T25" fmla="*/ 116 h 213"/>
              <a:gd name="T26" fmla="*/ 184 w 184"/>
              <a:gd name="T27" fmla="*/ 21 h 213"/>
              <a:gd name="T28" fmla="*/ 163 w 184"/>
              <a:gd name="T29" fmla="*/ 0 h 213"/>
              <a:gd name="T30" fmla="*/ 22 w 184"/>
              <a:gd name="T31" fmla="*/ 0 h 213"/>
              <a:gd name="T32" fmla="*/ 0 w 184"/>
              <a:gd name="T33" fmla="*/ 21 h 213"/>
              <a:gd name="T34" fmla="*/ 0 w 184"/>
              <a:gd name="T35" fmla="*/ 192 h 213"/>
              <a:gd name="T36" fmla="*/ 22 w 184"/>
              <a:gd name="T37" fmla="*/ 213 h 213"/>
              <a:gd name="T38" fmla="*/ 163 w 184"/>
              <a:gd name="T39" fmla="*/ 213 h 213"/>
              <a:gd name="T40" fmla="*/ 181 w 184"/>
              <a:gd name="T41" fmla="*/ 203 h 213"/>
              <a:gd name="T42" fmla="*/ 158 w 184"/>
              <a:gd name="T43" fmla="*/ 186 h 213"/>
              <a:gd name="T44" fmla="*/ 92 w 184"/>
              <a:gd name="T45" fmla="*/ 206 h 213"/>
              <a:gd name="T46" fmla="*/ 84 w 184"/>
              <a:gd name="T47" fmla="*/ 199 h 213"/>
              <a:gd name="T48" fmla="*/ 92 w 184"/>
              <a:gd name="T49" fmla="*/ 191 h 213"/>
              <a:gd name="T50" fmla="*/ 100 w 184"/>
              <a:gd name="T51" fmla="*/ 199 h 213"/>
              <a:gd name="T52" fmla="*/ 92 w 184"/>
              <a:gd name="T53" fmla="*/ 20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4" h="213">
                <a:moveTo>
                  <a:pt x="158" y="186"/>
                </a:moveTo>
                <a:cubicBezTo>
                  <a:pt x="155" y="187"/>
                  <a:pt x="153" y="189"/>
                  <a:pt x="151" y="190"/>
                </a:cubicBezTo>
                <a:cubicBezTo>
                  <a:pt x="142" y="194"/>
                  <a:pt x="132" y="196"/>
                  <a:pt x="122" y="196"/>
                </a:cubicBezTo>
                <a:cubicBezTo>
                  <a:pt x="109" y="196"/>
                  <a:pt x="96" y="192"/>
                  <a:pt x="85" y="184"/>
                </a:cubicBezTo>
                <a:cubicBezTo>
                  <a:pt x="22" y="184"/>
                  <a:pt x="22" y="184"/>
                  <a:pt x="22" y="184"/>
                </a:cubicBezTo>
                <a:cubicBezTo>
                  <a:pt x="20" y="184"/>
                  <a:pt x="18" y="183"/>
                  <a:pt x="18" y="181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19"/>
                  <a:pt x="20" y="17"/>
                  <a:pt x="22" y="17"/>
                </a:cubicBezTo>
                <a:cubicBezTo>
                  <a:pt x="163" y="17"/>
                  <a:pt x="163" y="17"/>
                  <a:pt x="163" y="17"/>
                </a:cubicBezTo>
                <a:cubicBezTo>
                  <a:pt x="165" y="17"/>
                  <a:pt x="166" y="19"/>
                  <a:pt x="166" y="21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71" y="90"/>
                  <a:pt x="175" y="95"/>
                  <a:pt x="179" y="102"/>
                </a:cubicBezTo>
                <a:cubicBezTo>
                  <a:pt x="181" y="107"/>
                  <a:pt x="183" y="111"/>
                  <a:pt x="184" y="116"/>
                </a:cubicBezTo>
                <a:cubicBezTo>
                  <a:pt x="184" y="21"/>
                  <a:pt x="184" y="21"/>
                  <a:pt x="184" y="21"/>
                </a:cubicBezTo>
                <a:cubicBezTo>
                  <a:pt x="184" y="9"/>
                  <a:pt x="175" y="0"/>
                  <a:pt x="16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9"/>
                  <a:pt x="0" y="2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204"/>
                  <a:pt x="10" y="213"/>
                  <a:pt x="22" y="213"/>
                </a:cubicBezTo>
                <a:cubicBezTo>
                  <a:pt x="163" y="213"/>
                  <a:pt x="163" y="213"/>
                  <a:pt x="163" y="213"/>
                </a:cubicBezTo>
                <a:cubicBezTo>
                  <a:pt x="171" y="213"/>
                  <a:pt x="177" y="209"/>
                  <a:pt x="181" y="203"/>
                </a:cubicBezTo>
                <a:cubicBezTo>
                  <a:pt x="158" y="186"/>
                  <a:pt x="158" y="186"/>
                  <a:pt x="158" y="186"/>
                </a:cubicBezTo>
                <a:close/>
                <a:moveTo>
                  <a:pt x="92" y="206"/>
                </a:moveTo>
                <a:cubicBezTo>
                  <a:pt x="88" y="206"/>
                  <a:pt x="84" y="203"/>
                  <a:pt x="84" y="199"/>
                </a:cubicBezTo>
                <a:cubicBezTo>
                  <a:pt x="84" y="194"/>
                  <a:pt x="88" y="191"/>
                  <a:pt x="92" y="191"/>
                </a:cubicBezTo>
                <a:cubicBezTo>
                  <a:pt x="96" y="191"/>
                  <a:pt x="100" y="194"/>
                  <a:pt x="100" y="199"/>
                </a:cubicBezTo>
                <a:cubicBezTo>
                  <a:pt x="100" y="203"/>
                  <a:pt x="96" y="206"/>
                  <a:pt x="92" y="2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3" name="Freeform 26"/>
          <p:cNvSpPr>
            <a:spLocks noEditPoints="1"/>
          </p:cNvSpPr>
          <p:nvPr/>
        </p:nvSpPr>
        <p:spPr bwMode="auto">
          <a:xfrm>
            <a:off x="997526" y="807026"/>
            <a:ext cx="628073" cy="606137"/>
          </a:xfrm>
          <a:custGeom>
            <a:avLst/>
            <a:gdLst>
              <a:gd name="T0" fmla="*/ 184 w 192"/>
              <a:gd name="T1" fmla="*/ 132 h 166"/>
              <a:gd name="T2" fmla="*/ 129 w 192"/>
              <a:gd name="T3" fmla="*/ 92 h 166"/>
              <a:gd name="T4" fmla="*/ 125 w 192"/>
              <a:gd name="T5" fmla="*/ 90 h 166"/>
              <a:gd name="T6" fmla="*/ 121 w 192"/>
              <a:gd name="T7" fmla="*/ 43 h 166"/>
              <a:gd name="T8" fmla="*/ 41 w 192"/>
              <a:gd name="T9" fmla="*/ 15 h 166"/>
              <a:gd name="T10" fmla="*/ 15 w 192"/>
              <a:gd name="T11" fmla="*/ 96 h 166"/>
              <a:gd name="T12" fmla="*/ 95 w 192"/>
              <a:gd name="T13" fmla="*/ 124 h 166"/>
              <a:gd name="T14" fmla="*/ 105 w 192"/>
              <a:gd name="T15" fmla="*/ 118 h 166"/>
              <a:gd name="T16" fmla="*/ 108 w 192"/>
              <a:gd name="T17" fmla="*/ 121 h 166"/>
              <a:gd name="T18" fmla="*/ 163 w 192"/>
              <a:gd name="T19" fmla="*/ 161 h 166"/>
              <a:gd name="T20" fmla="*/ 184 w 192"/>
              <a:gd name="T21" fmla="*/ 157 h 166"/>
              <a:gd name="T22" fmla="*/ 188 w 192"/>
              <a:gd name="T23" fmla="*/ 153 h 166"/>
              <a:gd name="T24" fmla="*/ 184 w 192"/>
              <a:gd name="T25" fmla="*/ 132 h 166"/>
              <a:gd name="T26" fmla="*/ 87 w 192"/>
              <a:gd name="T27" fmla="*/ 107 h 166"/>
              <a:gd name="T28" fmla="*/ 32 w 192"/>
              <a:gd name="T29" fmla="*/ 88 h 166"/>
              <a:gd name="T30" fmla="*/ 49 w 192"/>
              <a:gd name="T31" fmla="*/ 32 h 166"/>
              <a:gd name="T32" fmla="*/ 104 w 192"/>
              <a:gd name="T33" fmla="*/ 52 h 166"/>
              <a:gd name="T34" fmla="*/ 87 w 192"/>
              <a:gd name="T35" fmla="*/ 107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2" h="166">
                <a:moveTo>
                  <a:pt x="184" y="132"/>
                </a:moveTo>
                <a:cubicBezTo>
                  <a:pt x="129" y="92"/>
                  <a:pt x="129" y="92"/>
                  <a:pt x="129" y="92"/>
                </a:cubicBezTo>
                <a:cubicBezTo>
                  <a:pt x="128" y="91"/>
                  <a:pt x="126" y="90"/>
                  <a:pt x="125" y="90"/>
                </a:cubicBezTo>
                <a:cubicBezTo>
                  <a:pt x="130" y="75"/>
                  <a:pt x="129" y="58"/>
                  <a:pt x="121" y="43"/>
                </a:cubicBezTo>
                <a:cubicBezTo>
                  <a:pt x="106" y="13"/>
                  <a:pt x="70" y="0"/>
                  <a:pt x="41" y="15"/>
                </a:cubicBezTo>
                <a:cubicBezTo>
                  <a:pt x="11" y="30"/>
                  <a:pt x="0" y="66"/>
                  <a:pt x="15" y="96"/>
                </a:cubicBezTo>
                <a:cubicBezTo>
                  <a:pt x="30" y="126"/>
                  <a:pt x="66" y="139"/>
                  <a:pt x="95" y="124"/>
                </a:cubicBezTo>
                <a:cubicBezTo>
                  <a:pt x="99" y="122"/>
                  <a:pt x="102" y="120"/>
                  <a:pt x="105" y="118"/>
                </a:cubicBezTo>
                <a:cubicBezTo>
                  <a:pt x="106" y="119"/>
                  <a:pt x="107" y="120"/>
                  <a:pt x="108" y="121"/>
                </a:cubicBezTo>
                <a:cubicBezTo>
                  <a:pt x="163" y="161"/>
                  <a:pt x="163" y="161"/>
                  <a:pt x="163" y="161"/>
                </a:cubicBezTo>
                <a:cubicBezTo>
                  <a:pt x="170" y="166"/>
                  <a:pt x="179" y="164"/>
                  <a:pt x="184" y="157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92" y="146"/>
                  <a:pt x="191" y="137"/>
                  <a:pt x="184" y="132"/>
                </a:cubicBezTo>
                <a:close/>
                <a:moveTo>
                  <a:pt x="87" y="107"/>
                </a:moveTo>
                <a:cubicBezTo>
                  <a:pt x="67" y="117"/>
                  <a:pt x="42" y="108"/>
                  <a:pt x="32" y="88"/>
                </a:cubicBezTo>
                <a:cubicBezTo>
                  <a:pt x="22" y="67"/>
                  <a:pt x="29" y="42"/>
                  <a:pt x="49" y="32"/>
                </a:cubicBezTo>
                <a:cubicBezTo>
                  <a:pt x="69" y="22"/>
                  <a:pt x="94" y="31"/>
                  <a:pt x="104" y="52"/>
                </a:cubicBezTo>
                <a:cubicBezTo>
                  <a:pt x="114" y="72"/>
                  <a:pt x="107" y="97"/>
                  <a:pt x="87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30372" y="848484"/>
            <a:ext cx="104616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Question 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2   Correlation between various diseases and gender and age</a:t>
            </a:r>
            <a:endParaRPr lang="zh-CN" altLang="en-US" sz="2800" dirty="0" smtClean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  <a:p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86175" y="16738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686175" y="16738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686175" y="16738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图片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0" t="11147" r="7898" b="156"/>
          <a:stretch>
            <a:fillRect/>
          </a:stretch>
        </p:blipFill>
        <p:spPr bwMode="auto">
          <a:xfrm>
            <a:off x="3095625" y="1462036"/>
            <a:ext cx="6419850" cy="514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1589374" y="2878861"/>
            <a:ext cx="2031281" cy="584775"/>
            <a:chOff x="1589374" y="2878861"/>
            <a:chExt cx="2031281" cy="584775"/>
          </a:xfrm>
        </p:grpSpPr>
        <p:cxnSp>
          <p:nvCxnSpPr>
            <p:cNvPr id="11" name="直接箭头连接符 10"/>
            <p:cNvCxnSpPr/>
            <p:nvPr/>
          </p:nvCxnSpPr>
          <p:spPr>
            <a:xfrm>
              <a:off x="2189018" y="3214254"/>
              <a:ext cx="1431637" cy="24938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1589374" y="2878861"/>
              <a:ext cx="7019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/>
                <a:t>①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 flipH="1">
            <a:off x="7453745" y="2083544"/>
            <a:ext cx="4297820" cy="584775"/>
            <a:chOff x="1487053" y="2878861"/>
            <a:chExt cx="2133602" cy="628187"/>
          </a:xfrm>
        </p:grpSpPr>
        <p:cxnSp>
          <p:nvCxnSpPr>
            <p:cNvPr id="19" name="直接箭头连接符 18"/>
            <p:cNvCxnSpPr/>
            <p:nvPr/>
          </p:nvCxnSpPr>
          <p:spPr>
            <a:xfrm>
              <a:off x="2189018" y="3214254"/>
              <a:ext cx="1431637" cy="24938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1487053" y="2878861"/>
              <a:ext cx="701965" cy="628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/>
                <a:t>②</a:t>
              </a:r>
              <a:endParaRPr lang="zh-CN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34956608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0"/>
          <p:cNvSpPr>
            <a:spLocks noEditPoints="1"/>
          </p:cNvSpPr>
          <p:nvPr/>
        </p:nvSpPr>
        <p:spPr bwMode="auto">
          <a:xfrm>
            <a:off x="892752" y="684790"/>
            <a:ext cx="601903" cy="777246"/>
          </a:xfrm>
          <a:custGeom>
            <a:avLst/>
            <a:gdLst>
              <a:gd name="T0" fmla="*/ 158 w 184"/>
              <a:gd name="T1" fmla="*/ 186 h 213"/>
              <a:gd name="T2" fmla="*/ 151 w 184"/>
              <a:gd name="T3" fmla="*/ 190 h 213"/>
              <a:gd name="T4" fmla="*/ 122 w 184"/>
              <a:gd name="T5" fmla="*/ 196 h 213"/>
              <a:gd name="T6" fmla="*/ 85 w 184"/>
              <a:gd name="T7" fmla="*/ 184 h 213"/>
              <a:gd name="T8" fmla="*/ 22 w 184"/>
              <a:gd name="T9" fmla="*/ 184 h 213"/>
              <a:gd name="T10" fmla="*/ 18 w 184"/>
              <a:gd name="T11" fmla="*/ 181 h 213"/>
              <a:gd name="T12" fmla="*/ 18 w 184"/>
              <a:gd name="T13" fmla="*/ 21 h 213"/>
              <a:gd name="T14" fmla="*/ 22 w 184"/>
              <a:gd name="T15" fmla="*/ 17 h 213"/>
              <a:gd name="T16" fmla="*/ 163 w 184"/>
              <a:gd name="T17" fmla="*/ 17 h 213"/>
              <a:gd name="T18" fmla="*/ 166 w 184"/>
              <a:gd name="T19" fmla="*/ 21 h 213"/>
              <a:gd name="T20" fmla="*/ 166 w 184"/>
              <a:gd name="T21" fmla="*/ 85 h 213"/>
              <a:gd name="T22" fmla="*/ 179 w 184"/>
              <a:gd name="T23" fmla="*/ 102 h 213"/>
              <a:gd name="T24" fmla="*/ 184 w 184"/>
              <a:gd name="T25" fmla="*/ 116 h 213"/>
              <a:gd name="T26" fmla="*/ 184 w 184"/>
              <a:gd name="T27" fmla="*/ 21 h 213"/>
              <a:gd name="T28" fmla="*/ 163 w 184"/>
              <a:gd name="T29" fmla="*/ 0 h 213"/>
              <a:gd name="T30" fmla="*/ 22 w 184"/>
              <a:gd name="T31" fmla="*/ 0 h 213"/>
              <a:gd name="T32" fmla="*/ 0 w 184"/>
              <a:gd name="T33" fmla="*/ 21 h 213"/>
              <a:gd name="T34" fmla="*/ 0 w 184"/>
              <a:gd name="T35" fmla="*/ 192 h 213"/>
              <a:gd name="T36" fmla="*/ 22 w 184"/>
              <a:gd name="T37" fmla="*/ 213 h 213"/>
              <a:gd name="T38" fmla="*/ 163 w 184"/>
              <a:gd name="T39" fmla="*/ 213 h 213"/>
              <a:gd name="T40" fmla="*/ 181 w 184"/>
              <a:gd name="T41" fmla="*/ 203 h 213"/>
              <a:gd name="T42" fmla="*/ 158 w 184"/>
              <a:gd name="T43" fmla="*/ 186 h 213"/>
              <a:gd name="T44" fmla="*/ 92 w 184"/>
              <a:gd name="T45" fmla="*/ 206 h 213"/>
              <a:gd name="T46" fmla="*/ 84 w 184"/>
              <a:gd name="T47" fmla="*/ 199 h 213"/>
              <a:gd name="T48" fmla="*/ 92 w 184"/>
              <a:gd name="T49" fmla="*/ 191 h 213"/>
              <a:gd name="T50" fmla="*/ 100 w 184"/>
              <a:gd name="T51" fmla="*/ 199 h 213"/>
              <a:gd name="T52" fmla="*/ 92 w 184"/>
              <a:gd name="T53" fmla="*/ 20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4" h="213">
                <a:moveTo>
                  <a:pt x="158" y="186"/>
                </a:moveTo>
                <a:cubicBezTo>
                  <a:pt x="155" y="187"/>
                  <a:pt x="153" y="189"/>
                  <a:pt x="151" y="190"/>
                </a:cubicBezTo>
                <a:cubicBezTo>
                  <a:pt x="142" y="194"/>
                  <a:pt x="132" y="196"/>
                  <a:pt x="122" y="196"/>
                </a:cubicBezTo>
                <a:cubicBezTo>
                  <a:pt x="109" y="196"/>
                  <a:pt x="96" y="192"/>
                  <a:pt x="85" y="184"/>
                </a:cubicBezTo>
                <a:cubicBezTo>
                  <a:pt x="22" y="184"/>
                  <a:pt x="22" y="184"/>
                  <a:pt x="22" y="184"/>
                </a:cubicBezTo>
                <a:cubicBezTo>
                  <a:pt x="20" y="184"/>
                  <a:pt x="18" y="183"/>
                  <a:pt x="18" y="181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19"/>
                  <a:pt x="20" y="17"/>
                  <a:pt x="22" y="17"/>
                </a:cubicBezTo>
                <a:cubicBezTo>
                  <a:pt x="163" y="17"/>
                  <a:pt x="163" y="17"/>
                  <a:pt x="163" y="17"/>
                </a:cubicBezTo>
                <a:cubicBezTo>
                  <a:pt x="165" y="17"/>
                  <a:pt x="166" y="19"/>
                  <a:pt x="166" y="21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71" y="90"/>
                  <a:pt x="175" y="95"/>
                  <a:pt x="179" y="102"/>
                </a:cubicBezTo>
                <a:cubicBezTo>
                  <a:pt x="181" y="107"/>
                  <a:pt x="183" y="111"/>
                  <a:pt x="184" y="116"/>
                </a:cubicBezTo>
                <a:cubicBezTo>
                  <a:pt x="184" y="21"/>
                  <a:pt x="184" y="21"/>
                  <a:pt x="184" y="21"/>
                </a:cubicBezTo>
                <a:cubicBezTo>
                  <a:pt x="184" y="9"/>
                  <a:pt x="175" y="0"/>
                  <a:pt x="16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9"/>
                  <a:pt x="0" y="2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204"/>
                  <a:pt x="10" y="213"/>
                  <a:pt x="22" y="213"/>
                </a:cubicBezTo>
                <a:cubicBezTo>
                  <a:pt x="163" y="213"/>
                  <a:pt x="163" y="213"/>
                  <a:pt x="163" y="213"/>
                </a:cubicBezTo>
                <a:cubicBezTo>
                  <a:pt x="171" y="213"/>
                  <a:pt x="177" y="209"/>
                  <a:pt x="181" y="203"/>
                </a:cubicBezTo>
                <a:cubicBezTo>
                  <a:pt x="158" y="186"/>
                  <a:pt x="158" y="186"/>
                  <a:pt x="158" y="186"/>
                </a:cubicBezTo>
                <a:close/>
                <a:moveTo>
                  <a:pt x="92" y="206"/>
                </a:moveTo>
                <a:cubicBezTo>
                  <a:pt x="88" y="206"/>
                  <a:pt x="84" y="203"/>
                  <a:pt x="84" y="199"/>
                </a:cubicBezTo>
                <a:cubicBezTo>
                  <a:pt x="84" y="194"/>
                  <a:pt x="88" y="191"/>
                  <a:pt x="92" y="191"/>
                </a:cubicBezTo>
                <a:cubicBezTo>
                  <a:pt x="96" y="191"/>
                  <a:pt x="100" y="194"/>
                  <a:pt x="100" y="199"/>
                </a:cubicBezTo>
                <a:cubicBezTo>
                  <a:pt x="100" y="203"/>
                  <a:pt x="96" y="206"/>
                  <a:pt x="92" y="2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3" name="Freeform 26"/>
          <p:cNvSpPr>
            <a:spLocks noEditPoints="1"/>
          </p:cNvSpPr>
          <p:nvPr/>
        </p:nvSpPr>
        <p:spPr bwMode="auto">
          <a:xfrm>
            <a:off x="997526" y="807026"/>
            <a:ext cx="628073" cy="606137"/>
          </a:xfrm>
          <a:custGeom>
            <a:avLst/>
            <a:gdLst>
              <a:gd name="T0" fmla="*/ 184 w 192"/>
              <a:gd name="T1" fmla="*/ 132 h 166"/>
              <a:gd name="T2" fmla="*/ 129 w 192"/>
              <a:gd name="T3" fmla="*/ 92 h 166"/>
              <a:gd name="T4" fmla="*/ 125 w 192"/>
              <a:gd name="T5" fmla="*/ 90 h 166"/>
              <a:gd name="T6" fmla="*/ 121 w 192"/>
              <a:gd name="T7" fmla="*/ 43 h 166"/>
              <a:gd name="T8" fmla="*/ 41 w 192"/>
              <a:gd name="T9" fmla="*/ 15 h 166"/>
              <a:gd name="T10" fmla="*/ 15 w 192"/>
              <a:gd name="T11" fmla="*/ 96 h 166"/>
              <a:gd name="T12" fmla="*/ 95 w 192"/>
              <a:gd name="T13" fmla="*/ 124 h 166"/>
              <a:gd name="T14" fmla="*/ 105 w 192"/>
              <a:gd name="T15" fmla="*/ 118 h 166"/>
              <a:gd name="T16" fmla="*/ 108 w 192"/>
              <a:gd name="T17" fmla="*/ 121 h 166"/>
              <a:gd name="T18" fmla="*/ 163 w 192"/>
              <a:gd name="T19" fmla="*/ 161 h 166"/>
              <a:gd name="T20" fmla="*/ 184 w 192"/>
              <a:gd name="T21" fmla="*/ 157 h 166"/>
              <a:gd name="T22" fmla="*/ 188 w 192"/>
              <a:gd name="T23" fmla="*/ 153 h 166"/>
              <a:gd name="T24" fmla="*/ 184 w 192"/>
              <a:gd name="T25" fmla="*/ 132 h 166"/>
              <a:gd name="T26" fmla="*/ 87 w 192"/>
              <a:gd name="T27" fmla="*/ 107 h 166"/>
              <a:gd name="T28" fmla="*/ 32 w 192"/>
              <a:gd name="T29" fmla="*/ 88 h 166"/>
              <a:gd name="T30" fmla="*/ 49 w 192"/>
              <a:gd name="T31" fmla="*/ 32 h 166"/>
              <a:gd name="T32" fmla="*/ 104 w 192"/>
              <a:gd name="T33" fmla="*/ 52 h 166"/>
              <a:gd name="T34" fmla="*/ 87 w 192"/>
              <a:gd name="T35" fmla="*/ 107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2" h="166">
                <a:moveTo>
                  <a:pt x="184" y="132"/>
                </a:moveTo>
                <a:cubicBezTo>
                  <a:pt x="129" y="92"/>
                  <a:pt x="129" y="92"/>
                  <a:pt x="129" y="92"/>
                </a:cubicBezTo>
                <a:cubicBezTo>
                  <a:pt x="128" y="91"/>
                  <a:pt x="126" y="90"/>
                  <a:pt x="125" y="90"/>
                </a:cubicBezTo>
                <a:cubicBezTo>
                  <a:pt x="130" y="75"/>
                  <a:pt x="129" y="58"/>
                  <a:pt x="121" y="43"/>
                </a:cubicBezTo>
                <a:cubicBezTo>
                  <a:pt x="106" y="13"/>
                  <a:pt x="70" y="0"/>
                  <a:pt x="41" y="15"/>
                </a:cubicBezTo>
                <a:cubicBezTo>
                  <a:pt x="11" y="30"/>
                  <a:pt x="0" y="66"/>
                  <a:pt x="15" y="96"/>
                </a:cubicBezTo>
                <a:cubicBezTo>
                  <a:pt x="30" y="126"/>
                  <a:pt x="66" y="139"/>
                  <a:pt x="95" y="124"/>
                </a:cubicBezTo>
                <a:cubicBezTo>
                  <a:pt x="99" y="122"/>
                  <a:pt x="102" y="120"/>
                  <a:pt x="105" y="118"/>
                </a:cubicBezTo>
                <a:cubicBezTo>
                  <a:pt x="106" y="119"/>
                  <a:pt x="107" y="120"/>
                  <a:pt x="108" y="121"/>
                </a:cubicBezTo>
                <a:cubicBezTo>
                  <a:pt x="163" y="161"/>
                  <a:pt x="163" y="161"/>
                  <a:pt x="163" y="161"/>
                </a:cubicBezTo>
                <a:cubicBezTo>
                  <a:pt x="170" y="166"/>
                  <a:pt x="179" y="164"/>
                  <a:pt x="184" y="157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92" y="146"/>
                  <a:pt x="191" y="137"/>
                  <a:pt x="184" y="132"/>
                </a:cubicBezTo>
                <a:close/>
                <a:moveTo>
                  <a:pt x="87" y="107"/>
                </a:moveTo>
                <a:cubicBezTo>
                  <a:pt x="67" y="117"/>
                  <a:pt x="42" y="108"/>
                  <a:pt x="32" y="88"/>
                </a:cubicBezTo>
                <a:cubicBezTo>
                  <a:pt x="22" y="67"/>
                  <a:pt x="29" y="42"/>
                  <a:pt x="49" y="32"/>
                </a:cubicBezTo>
                <a:cubicBezTo>
                  <a:pt x="69" y="22"/>
                  <a:pt x="94" y="31"/>
                  <a:pt x="104" y="52"/>
                </a:cubicBezTo>
                <a:cubicBezTo>
                  <a:pt x="114" y="72"/>
                  <a:pt x="107" y="97"/>
                  <a:pt x="87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30372" y="848484"/>
            <a:ext cx="104616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Question </a:t>
            </a:r>
            <a:r>
              <a:rPr lang="en-US" altLang="zh-CN" sz="2800" dirty="0" smtClean="0">
                <a:solidFill>
                  <a:schemeClr val="bg1"/>
                </a:solidFill>
                <a:latin typeface="Calibri" panose="020F0502020204030204" pitchFamily="34" charset="0"/>
                <a:ea typeface="方正正纤黑简体" pitchFamily="2" charset="-122"/>
                <a:cs typeface="Calibri" panose="020F0502020204030204" pitchFamily="34" charset="0"/>
              </a:rPr>
              <a:t>2   Correlation between various diseases and gender and age</a:t>
            </a:r>
            <a:endParaRPr lang="zh-CN" altLang="en-US" sz="2800" dirty="0" smtClean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  <a:p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方正正纤黑简体" pitchFamily="2" charset="-122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86175" y="16738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686175" y="16738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686175" y="16738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8" t="10681" r="8260" b="2477"/>
          <a:stretch>
            <a:fillRect/>
          </a:stretch>
        </p:blipFill>
        <p:spPr bwMode="auto">
          <a:xfrm>
            <a:off x="2990849" y="1487094"/>
            <a:ext cx="6353175" cy="498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1730372" y="4248153"/>
            <a:ext cx="2647663" cy="776428"/>
            <a:chOff x="1755432" y="2958485"/>
            <a:chExt cx="1865223" cy="505151"/>
          </a:xfrm>
        </p:grpSpPr>
        <p:cxnSp>
          <p:nvCxnSpPr>
            <p:cNvPr id="11" name="直接箭头连接符 10"/>
            <p:cNvCxnSpPr/>
            <p:nvPr/>
          </p:nvCxnSpPr>
          <p:spPr>
            <a:xfrm>
              <a:off x="2189018" y="3214254"/>
              <a:ext cx="1431637" cy="24938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1755432" y="2958485"/>
              <a:ext cx="701965" cy="380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/>
                <a:t>③</a:t>
              </a:r>
              <a:endParaRPr lang="zh-CN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7577335"/>
      </p:ext>
    </p:extLst>
  </p:cSld>
  <p:clrMapOvr>
    <a:masterClrMapping/>
  </p:clrMapOvr>
  <p:transition spd="slow" advClick="0" advTm="0">
    <p:comb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551</Words>
  <Application>Microsoft Office PowerPoint</Application>
  <PresentationFormat>宽屏</PresentationFormat>
  <Paragraphs>299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等线 Light</vt:lpstr>
      <vt:lpstr>方正正纤黑简体</vt:lpstr>
      <vt:lpstr>宋体</vt:lpstr>
      <vt:lpstr>微软雅黑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luochuankai</dc:creator>
  <cp:lastModifiedBy>luochuankai</cp:lastModifiedBy>
  <cp:revision>23</cp:revision>
  <dcterms:created xsi:type="dcterms:W3CDTF">2019-09-18T19:00:28Z</dcterms:created>
  <dcterms:modified xsi:type="dcterms:W3CDTF">2019-10-16T23:57:10Z</dcterms:modified>
</cp:coreProperties>
</file>