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61E782E-ABE9-418B-8690-B6A4E31AC47A}" type="datetimeFigureOut">
              <a:rPr lang="zh-CN" altLang="en-US" smtClean="0"/>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4849CD-DB05-4D12-ACD3-CD65CC749A5B}" type="slidenum">
              <a:rPr lang="zh-CN" altLang="en-US" smtClean="0"/>
              <a:t>‹#›</a:t>
            </a:fld>
            <a:endParaRPr lang="zh-CN" altLang="en-US"/>
          </a:p>
        </p:txBody>
      </p:sp>
    </p:spTree>
    <p:extLst>
      <p:ext uri="{BB962C8B-B14F-4D97-AF65-F5344CB8AC3E}">
        <p14:creationId xmlns:p14="http://schemas.microsoft.com/office/powerpoint/2010/main" val="401940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61E782E-ABE9-418B-8690-B6A4E31AC47A}" type="datetimeFigureOut">
              <a:rPr lang="zh-CN" altLang="en-US" smtClean="0"/>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4849CD-DB05-4D12-ACD3-CD65CC749A5B}" type="slidenum">
              <a:rPr lang="zh-CN" altLang="en-US" smtClean="0"/>
              <a:t>‹#›</a:t>
            </a:fld>
            <a:endParaRPr lang="zh-CN" altLang="en-US"/>
          </a:p>
        </p:txBody>
      </p:sp>
    </p:spTree>
    <p:extLst>
      <p:ext uri="{BB962C8B-B14F-4D97-AF65-F5344CB8AC3E}">
        <p14:creationId xmlns:p14="http://schemas.microsoft.com/office/powerpoint/2010/main" val="1837175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61E782E-ABE9-418B-8690-B6A4E31AC47A}" type="datetimeFigureOut">
              <a:rPr lang="zh-CN" altLang="en-US" smtClean="0"/>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4849CD-DB05-4D12-ACD3-CD65CC749A5B}" type="slidenum">
              <a:rPr lang="zh-CN" altLang="en-US" smtClean="0"/>
              <a:t>‹#›</a:t>
            </a:fld>
            <a:endParaRPr lang="zh-CN" altLang="en-US"/>
          </a:p>
        </p:txBody>
      </p:sp>
    </p:spTree>
    <p:extLst>
      <p:ext uri="{BB962C8B-B14F-4D97-AF65-F5344CB8AC3E}">
        <p14:creationId xmlns:p14="http://schemas.microsoft.com/office/powerpoint/2010/main" val="25231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61E782E-ABE9-418B-8690-B6A4E31AC47A}" type="datetimeFigureOut">
              <a:rPr lang="zh-CN" altLang="en-US" smtClean="0"/>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4849CD-DB05-4D12-ACD3-CD65CC749A5B}" type="slidenum">
              <a:rPr lang="zh-CN" altLang="en-US" smtClean="0"/>
              <a:t>‹#›</a:t>
            </a:fld>
            <a:endParaRPr lang="zh-CN" altLang="en-US"/>
          </a:p>
        </p:txBody>
      </p:sp>
    </p:spTree>
    <p:extLst>
      <p:ext uri="{BB962C8B-B14F-4D97-AF65-F5344CB8AC3E}">
        <p14:creationId xmlns:p14="http://schemas.microsoft.com/office/powerpoint/2010/main" val="4266003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61E782E-ABE9-418B-8690-B6A4E31AC47A}" type="datetimeFigureOut">
              <a:rPr lang="zh-CN" altLang="en-US" smtClean="0"/>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4849CD-DB05-4D12-ACD3-CD65CC749A5B}" type="slidenum">
              <a:rPr lang="zh-CN" altLang="en-US" smtClean="0"/>
              <a:t>‹#›</a:t>
            </a:fld>
            <a:endParaRPr lang="zh-CN" altLang="en-US"/>
          </a:p>
        </p:txBody>
      </p:sp>
    </p:spTree>
    <p:extLst>
      <p:ext uri="{BB962C8B-B14F-4D97-AF65-F5344CB8AC3E}">
        <p14:creationId xmlns:p14="http://schemas.microsoft.com/office/powerpoint/2010/main" val="36309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61E782E-ABE9-418B-8690-B6A4E31AC47A}" type="datetimeFigureOut">
              <a:rPr lang="zh-CN" altLang="en-US" smtClean="0"/>
              <a:t>2019/9/26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4849CD-DB05-4D12-ACD3-CD65CC749A5B}" type="slidenum">
              <a:rPr lang="zh-CN" altLang="en-US" smtClean="0"/>
              <a:t>‹#›</a:t>
            </a:fld>
            <a:endParaRPr lang="zh-CN" altLang="en-US"/>
          </a:p>
        </p:txBody>
      </p:sp>
    </p:spTree>
    <p:extLst>
      <p:ext uri="{BB962C8B-B14F-4D97-AF65-F5344CB8AC3E}">
        <p14:creationId xmlns:p14="http://schemas.microsoft.com/office/powerpoint/2010/main" val="122213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61E782E-ABE9-418B-8690-B6A4E31AC47A}" type="datetimeFigureOut">
              <a:rPr lang="zh-CN" altLang="en-US" smtClean="0"/>
              <a:t>2019/9/26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B4849CD-DB05-4D12-ACD3-CD65CC749A5B}" type="slidenum">
              <a:rPr lang="zh-CN" altLang="en-US" smtClean="0"/>
              <a:t>‹#›</a:t>
            </a:fld>
            <a:endParaRPr lang="zh-CN" altLang="en-US"/>
          </a:p>
        </p:txBody>
      </p:sp>
    </p:spTree>
    <p:extLst>
      <p:ext uri="{BB962C8B-B14F-4D97-AF65-F5344CB8AC3E}">
        <p14:creationId xmlns:p14="http://schemas.microsoft.com/office/powerpoint/2010/main" val="99878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61E782E-ABE9-418B-8690-B6A4E31AC47A}" type="datetimeFigureOut">
              <a:rPr lang="zh-CN" altLang="en-US" smtClean="0"/>
              <a:t>2019/9/26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4849CD-DB05-4D12-ACD3-CD65CC749A5B}" type="slidenum">
              <a:rPr lang="zh-CN" altLang="en-US" smtClean="0"/>
              <a:t>‹#›</a:t>
            </a:fld>
            <a:endParaRPr lang="zh-CN" altLang="en-US"/>
          </a:p>
        </p:txBody>
      </p:sp>
    </p:spTree>
    <p:extLst>
      <p:ext uri="{BB962C8B-B14F-4D97-AF65-F5344CB8AC3E}">
        <p14:creationId xmlns:p14="http://schemas.microsoft.com/office/powerpoint/2010/main" val="4005289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1E782E-ABE9-418B-8690-B6A4E31AC47A}" type="datetimeFigureOut">
              <a:rPr lang="zh-CN" altLang="en-US" smtClean="0"/>
              <a:t>2019/9/26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B4849CD-DB05-4D12-ACD3-CD65CC749A5B}" type="slidenum">
              <a:rPr lang="zh-CN" altLang="en-US" smtClean="0"/>
              <a:t>‹#›</a:t>
            </a:fld>
            <a:endParaRPr lang="zh-CN" altLang="en-US"/>
          </a:p>
        </p:txBody>
      </p:sp>
    </p:spTree>
    <p:extLst>
      <p:ext uri="{BB962C8B-B14F-4D97-AF65-F5344CB8AC3E}">
        <p14:creationId xmlns:p14="http://schemas.microsoft.com/office/powerpoint/2010/main" val="405962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61E782E-ABE9-418B-8690-B6A4E31AC47A}" type="datetimeFigureOut">
              <a:rPr lang="zh-CN" altLang="en-US" smtClean="0"/>
              <a:t>2019/9/26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4849CD-DB05-4D12-ACD3-CD65CC749A5B}" type="slidenum">
              <a:rPr lang="zh-CN" altLang="en-US" smtClean="0"/>
              <a:t>‹#›</a:t>
            </a:fld>
            <a:endParaRPr lang="zh-CN" altLang="en-US"/>
          </a:p>
        </p:txBody>
      </p:sp>
    </p:spTree>
    <p:extLst>
      <p:ext uri="{BB962C8B-B14F-4D97-AF65-F5344CB8AC3E}">
        <p14:creationId xmlns:p14="http://schemas.microsoft.com/office/powerpoint/2010/main" val="1903027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61E782E-ABE9-418B-8690-B6A4E31AC47A}" type="datetimeFigureOut">
              <a:rPr lang="zh-CN" altLang="en-US" smtClean="0"/>
              <a:t>2019/9/26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4849CD-DB05-4D12-ACD3-CD65CC749A5B}" type="slidenum">
              <a:rPr lang="zh-CN" altLang="en-US" smtClean="0"/>
              <a:t>‹#›</a:t>
            </a:fld>
            <a:endParaRPr lang="zh-CN" altLang="en-US"/>
          </a:p>
        </p:txBody>
      </p:sp>
    </p:spTree>
    <p:extLst>
      <p:ext uri="{BB962C8B-B14F-4D97-AF65-F5344CB8AC3E}">
        <p14:creationId xmlns:p14="http://schemas.microsoft.com/office/powerpoint/2010/main" val="1080966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E782E-ABE9-418B-8690-B6A4E31AC47A}" type="datetimeFigureOut">
              <a:rPr lang="zh-CN" altLang="en-US" smtClean="0"/>
              <a:t>2019/9/26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849CD-DB05-4D12-ACD3-CD65CC749A5B}" type="slidenum">
              <a:rPr lang="zh-CN" altLang="en-US" smtClean="0"/>
              <a:t>‹#›</a:t>
            </a:fld>
            <a:endParaRPr lang="zh-CN" altLang="en-US"/>
          </a:p>
        </p:txBody>
      </p:sp>
    </p:spTree>
    <p:extLst>
      <p:ext uri="{BB962C8B-B14F-4D97-AF65-F5344CB8AC3E}">
        <p14:creationId xmlns:p14="http://schemas.microsoft.com/office/powerpoint/2010/main" val="269770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abs/1606.06650" TargetMode="External"/><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iitzco/deepbrain/blob/master/README.md"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mit.edu/~adalca/files/papers/cvpr2019_brainstorm.pdf"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1199" y="311559"/>
            <a:ext cx="10935855" cy="523220"/>
          </a:xfrm>
          <a:prstGeom prst="rect">
            <a:avLst/>
          </a:prstGeom>
        </p:spPr>
        <p:txBody>
          <a:bodyPr wrap="square">
            <a:spAutoFit/>
          </a:bodyPr>
          <a:lstStyle/>
          <a:p>
            <a:pPr algn="just">
              <a:spcAft>
                <a:spcPts val="0"/>
              </a:spcAft>
            </a:pPr>
            <a:r>
              <a:rPr lang="en-US" altLang="zh-CN" sz="1400" kern="100" dirty="0" err="1" smtClean="0">
                <a:solidFill>
                  <a:schemeClr val="accent1">
                    <a:lumMod val="50000"/>
                  </a:schemeClr>
                </a:solidFill>
                <a:latin typeface="Arial" panose="020B0604020202020204" pitchFamily="34" charset="0"/>
                <a:ea typeface="宋体" panose="02010600030101010101" pitchFamily="2" charset="-122"/>
                <a:cs typeface="Times New Roman" panose="02020603050405020304" pitchFamily="18" charset="0"/>
              </a:rPr>
              <a:t>Fennema</a:t>
            </a:r>
            <a:r>
              <a:rPr lang="zh-CN" altLang="zh-CN" sz="1400" kern="100" dirty="0">
                <a:solidFill>
                  <a:schemeClr val="accent1">
                    <a:lumMod val="50000"/>
                  </a:schemeClr>
                </a:solidFill>
                <a:latin typeface="Calibri" panose="020F0502020204030204" pitchFamily="34" charset="0"/>
                <a:ea typeface="微软雅黑" panose="020B0503020204020204" pitchFamily="34" charset="-122"/>
                <a:cs typeface="微软雅黑" panose="020B0503020204020204" pitchFamily="34" charset="-122"/>
              </a:rPr>
              <a:t>‐</a:t>
            </a:r>
            <a:r>
              <a:rPr lang="en-US" altLang="zh-CN" sz="1400" kern="100" dirty="0" err="1">
                <a:solidFill>
                  <a:schemeClr val="accent1">
                    <a:lumMod val="50000"/>
                  </a:schemeClr>
                </a:solidFill>
                <a:latin typeface="Arial" panose="020B0604020202020204" pitchFamily="34" charset="0"/>
                <a:ea typeface="宋体" panose="02010600030101010101" pitchFamily="2" charset="-122"/>
                <a:cs typeface="Times New Roman" panose="02020603050405020304" pitchFamily="18" charset="0"/>
              </a:rPr>
              <a:t>Notestine</a:t>
            </a:r>
            <a:r>
              <a:rPr lang="en-US" altLang="zh-CN" sz="1400" kern="100" dirty="0">
                <a:solidFill>
                  <a:schemeClr val="accent1">
                    <a:lumMod val="50000"/>
                  </a:schemeClr>
                </a:solidFill>
                <a:latin typeface="Arial" panose="020B0604020202020204" pitchFamily="34" charset="0"/>
                <a:ea typeface="宋体" panose="02010600030101010101" pitchFamily="2" charset="-122"/>
                <a:cs typeface="Times New Roman" panose="02020603050405020304" pitchFamily="18" charset="0"/>
              </a:rPr>
              <a:t> C, Ozyurt I B, Clark C P, et al. Quantitative evaluation of automated skull</a:t>
            </a:r>
            <a:r>
              <a:rPr lang="zh-CN" altLang="zh-CN" sz="1400" kern="100" dirty="0">
                <a:solidFill>
                  <a:schemeClr val="accent1">
                    <a:lumMod val="50000"/>
                  </a:schemeClr>
                </a:solidFill>
                <a:latin typeface="Calibri" panose="020F0502020204030204" pitchFamily="34" charset="0"/>
                <a:ea typeface="微软雅黑" panose="020B0503020204020204" pitchFamily="34" charset="-122"/>
                <a:cs typeface="微软雅黑" panose="020B0503020204020204" pitchFamily="34" charset="-122"/>
              </a:rPr>
              <a:t>‐</a:t>
            </a:r>
            <a:r>
              <a:rPr lang="en-US" altLang="zh-CN" sz="1400" kern="100" dirty="0">
                <a:solidFill>
                  <a:schemeClr val="accent1">
                    <a:lumMod val="50000"/>
                  </a:schemeClr>
                </a:solidFill>
                <a:latin typeface="Arial" panose="020B0604020202020204" pitchFamily="34" charset="0"/>
                <a:ea typeface="宋体" panose="02010600030101010101" pitchFamily="2" charset="-122"/>
                <a:cs typeface="Times New Roman" panose="02020603050405020304" pitchFamily="18" charset="0"/>
              </a:rPr>
              <a:t>stripping methods applied to contemporary and legacy images: Effects of diagnosis, bias correction, and slice location[J]. Human brain mapping, 2006, 27(2): 99-113</a:t>
            </a:r>
            <a:r>
              <a:rPr lang="en-US" altLang="zh-CN" sz="1400" kern="100" dirty="0" smtClean="0">
                <a:solidFill>
                  <a:schemeClr val="accent1">
                    <a:lumMod val="50000"/>
                  </a:schemeClr>
                </a:solidFill>
                <a:latin typeface="Arial" panose="020B0604020202020204" pitchFamily="34" charset="0"/>
                <a:ea typeface="宋体" panose="02010600030101010101" pitchFamily="2" charset="-122"/>
                <a:cs typeface="Times New Roman" panose="02020603050405020304" pitchFamily="18" charset="0"/>
              </a:rPr>
              <a:t>.</a:t>
            </a:r>
            <a:endParaRPr lang="zh-CN" altLang="zh-CN" sz="1600" kern="100" dirty="0" smtClean="0">
              <a:solidFill>
                <a:schemeClr val="accent1">
                  <a:lumMod val="50000"/>
                </a:schemeClr>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7" name="矩形 6"/>
          <p:cNvSpPr/>
          <p:nvPr/>
        </p:nvSpPr>
        <p:spPr>
          <a:xfrm>
            <a:off x="1320800" y="1400759"/>
            <a:ext cx="8672945" cy="4001095"/>
          </a:xfrm>
          <a:prstGeom prst="rect">
            <a:avLst/>
          </a:prstGeom>
        </p:spPr>
        <p:txBody>
          <a:bodyPr wrap="square">
            <a:spAutoFit/>
          </a:bodyPr>
          <a:lstStyle/>
          <a:p>
            <a:pPr algn="just">
              <a:spcAft>
                <a:spcPts val="0"/>
              </a:spcAft>
            </a:pPr>
            <a:r>
              <a:rPr lang="en-US" altLang="zh-CN" sz="2800" kern="100" dirty="0" smtClean="0">
                <a:latin typeface="Calibri" panose="020F0502020204030204" pitchFamily="34" charset="0"/>
                <a:ea typeface="宋体" panose="02010600030101010101" pitchFamily="2" charset="-122"/>
                <a:cs typeface="Times New Roman" panose="02020603050405020304" pitchFamily="18" charset="0"/>
              </a:rPr>
              <a:t>This article compare with these 4 method to do skull-strip</a:t>
            </a:r>
            <a:r>
              <a:rPr lang="zh-CN" altLang="en-US" sz="2800" kern="100" dirty="0" smtClean="0">
                <a:latin typeface="Calibri" panose="020F0502020204030204" pitchFamily="34" charset="0"/>
                <a:ea typeface="宋体" panose="02010600030101010101" pitchFamily="2" charset="-122"/>
                <a:cs typeface="Times New Roman" panose="02020603050405020304" pitchFamily="18" charset="0"/>
              </a:rPr>
              <a:t>：</a:t>
            </a:r>
            <a:endParaRPr lang="zh-CN" altLang="zh-CN" sz="20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endParaRPr lang="en-US" altLang="zh-CN" sz="28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altLang="zh-CN" sz="2800" kern="100" dirty="0" smtClean="0">
                <a:effectLst/>
                <a:latin typeface="Calibri" panose="020F0502020204030204" pitchFamily="34" charset="0"/>
                <a:ea typeface="宋体" panose="02010600030101010101" pitchFamily="2" charset="-122"/>
                <a:cs typeface="Times New Roman" panose="02020603050405020304" pitchFamily="18" charset="0"/>
              </a:rPr>
              <a:t>BET</a:t>
            </a:r>
            <a:r>
              <a:rPr lang="en-US" altLang="zh-CN" sz="2000" kern="100" dirty="0" smtClean="0">
                <a:latin typeface="Calibri" panose="020F0502020204030204" pitchFamily="34" charset="0"/>
                <a:ea typeface="宋体" panose="02010600030101010101" pitchFamily="2" charset="-122"/>
                <a:cs typeface="Times New Roman" panose="02020603050405020304" pitchFamily="18" charset="0"/>
              </a:rPr>
              <a:t>       </a:t>
            </a:r>
            <a:r>
              <a:rPr lang="en-US" altLang="zh-CN" sz="2800" kern="100" dirty="0" smtClean="0">
                <a:effectLst/>
                <a:latin typeface="Calibri" panose="020F0502020204030204" pitchFamily="34" charset="0"/>
                <a:ea typeface="宋体" panose="02010600030101010101" pitchFamily="2" charset="-122"/>
                <a:cs typeface="Times New Roman" panose="02020603050405020304" pitchFamily="18" charset="0"/>
              </a:rPr>
              <a:t>3dIntracranial  (AFNI)</a:t>
            </a:r>
            <a:r>
              <a:rPr lang="en-US" altLang="zh-CN" sz="2000" kern="100" dirty="0" smtClean="0">
                <a:latin typeface="Calibri" panose="020F0502020204030204" pitchFamily="34" charset="0"/>
                <a:ea typeface="宋体" panose="02010600030101010101" pitchFamily="2" charset="-122"/>
                <a:cs typeface="Times New Roman" panose="02020603050405020304" pitchFamily="18" charset="0"/>
              </a:rPr>
              <a:t>            </a:t>
            </a:r>
            <a:r>
              <a:rPr lang="en-US" altLang="zh-CN" sz="2800" kern="100" dirty="0" smtClean="0">
                <a:effectLst/>
                <a:latin typeface="Calibri" panose="020F0502020204030204" pitchFamily="34" charset="0"/>
                <a:ea typeface="宋体" panose="02010600030101010101" pitchFamily="2" charset="-122"/>
                <a:cs typeface="Times New Roman" panose="02020603050405020304" pitchFamily="18" charset="0"/>
              </a:rPr>
              <a:t>HWA</a:t>
            </a:r>
            <a:r>
              <a:rPr lang="en-US" altLang="zh-CN" sz="2000" kern="100" dirty="0" smtClean="0">
                <a:latin typeface="Calibri" panose="020F0502020204030204" pitchFamily="34" charset="0"/>
                <a:ea typeface="宋体" panose="02010600030101010101" pitchFamily="2" charset="-122"/>
                <a:cs typeface="Times New Roman" panose="02020603050405020304" pitchFamily="18" charset="0"/>
              </a:rPr>
              <a:t>               </a:t>
            </a:r>
            <a:r>
              <a:rPr lang="en-US" altLang="zh-CN" sz="2800" kern="100" dirty="0" smtClean="0">
                <a:effectLst/>
                <a:latin typeface="Calibri" panose="020F0502020204030204" pitchFamily="34" charset="0"/>
                <a:ea typeface="宋体" panose="02010600030101010101" pitchFamily="2" charset="-122"/>
                <a:cs typeface="Times New Roman" panose="02020603050405020304" pitchFamily="18" charset="0"/>
              </a:rPr>
              <a:t>BSE</a:t>
            </a:r>
            <a:endParaRPr lang="zh-CN" altLang="zh-CN" sz="20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800" kern="100" dirty="0" smtClean="0">
                <a:effectLst/>
                <a:latin typeface="Calibri" panose="020F0502020204030204" pitchFamily="34" charset="0"/>
                <a:ea typeface="宋体" panose="02010600030101010101" pitchFamily="2" charset="-122"/>
                <a:cs typeface="Times New Roman" panose="02020603050405020304" pitchFamily="18" charset="0"/>
              </a:rPr>
              <a:t> </a:t>
            </a:r>
          </a:p>
          <a:p>
            <a:pPr algn="just">
              <a:spcAft>
                <a:spcPts val="0"/>
              </a:spcAft>
            </a:pPr>
            <a:endParaRPr lang="en-US" altLang="zh-CN" sz="20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endParaRPr lang="en-US" altLang="zh-CN" sz="20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endParaRPr lang="zh-CN" altLang="zh-CN" sz="20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smtClean="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en-US" altLang="zh-CN" kern="100" dirty="0" smtClean="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HWA and BSE </a:t>
            </a:r>
            <a:r>
              <a:rPr lang="en-US" altLang="zh-CN" kern="100" dirty="0" smtClean="0">
                <a:effectLst/>
                <a:latin typeface="Calibri" panose="020F0502020204030204" pitchFamily="34" charset="0"/>
                <a:ea typeface="宋体" panose="02010600030101010101" pitchFamily="2" charset="-122"/>
                <a:cs typeface="Times New Roman" panose="02020603050405020304" pitchFamily="18" charset="0"/>
              </a:rPr>
              <a:t>were more robust across diagnostic groups compared with 3dIntracranial and BET. With respect to specificity, BSE tended to perform best across all groups, whereas HWA was more sensitive than other methods.’’</a:t>
            </a:r>
            <a:endParaRPr lang="zh-CN"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2800" kern="100" dirty="0" smtClean="0">
                <a:effectLst/>
                <a:latin typeface="Calibri" panose="020F0502020204030204" pitchFamily="34" charset="0"/>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3656226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8692" y="325735"/>
            <a:ext cx="11665526" cy="369332"/>
          </a:xfrm>
          <a:prstGeom prst="rect">
            <a:avLst/>
          </a:prstGeom>
        </p:spPr>
        <p:txBody>
          <a:bodyPr wrap="square">
            <a:spAutoFit/>
          </a:bodyPr>
          <a:lstStyle/>
          <a:p>
            <a:r>
              <a:rPr lang="en-US" altLang="zh-CN" b="0" i="0" dirty="0" smtClean="0">
                <a:solidFill>
                  <a:schemeClr val="accent1">
                    <a:lumMod val="50000"/>
                  </a:schemeClr>
                </a:solidFill>
                <a:effectLst/>
                <a:latin typeface="Arial" panose="020B0604020202020204" pitchFamily="34" charset="0"/>
              </a:rPr>
              <a:t>Hwang H, </a:t>
            </a:r>
            <a:r>
              <a:rPr lang="en-US" altLang="zh-CN" b="0" i="0" dirty="0" err="1" smtClean="0">
                <a:solidFill>
                  <a:schemeClr val="accent1">
                    <a:lumMod val="50000"/>
                  </a:schemeClr>
                </a:solidFill>
                <a:effectLst/>
                <a:latin typeface="Arial" panose="020B0604020202020204" pitchFamily="34" charset="0"/>
              </a:rPr>
              <a:t>Rehman</a:t>
            </a:r>
            <a:r>
              <a:rPr lang="en-US" altLang="zh-CN" b="0" i="0" dirty="0" smtClean="0">
                <a:solidFill>
                  <a:schemeClr val="accent1">
                    <a:lumMod val="50000"/>
                  </a:schemeClr>
                </a:solidFill>
                <a:effectLst/>
                <a:latin typeface="Arial" panose="020B0604020202020204" pitchFamily="34" charset="0"/>
              </a:rPr>
              <a:t> H Z U, Lee S. 3D U-Net for skull stripping in brain MRI[J]. Applied Sciences, 2019, 9(3): 569.</a:t>
            </a:r>
            <a:endParaRPr lang="zh-CN" altLang="en-US" dirty="0">
              <a:solidFill>
                <a:schemeClr val="accent1">
                  <a:lumMod val="50000"/>
                </a:schemeClr>
              </a:solidFill>
            </a:endParaRPr>
          </a:p>
        </p:txBody>
      </p:sp>
      <p:sp>
        <p:nvSpPr>
          <p:cNvPr id="3" name="矩形 2"/>
          <p:cNvSpPr/>
          <p:nvPr/>
        </p:nvSpPr>
        <p:spPr>
          <a:xfrm>
            <a:off x="1514765" y="930633"/>
            <a:ext cx="7841673" cy="369332"/>
          </a:xfrm>
          <a:prstGeom prst="rect">
            <a:avLst/>
          </a:prstGeom>
        </p:spPr>
        <p:txBody>
          <a:bodyPr wrap="square">
            <a:spAutoFit/>
          </a:bodyPr>
          <a:lstStyle/>
          <a:p>
            <a:pPr algn="just">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Evaluate </a:t>
            </a:r>
            <a:r>
              <a:rPr lang="en-US" altLang="zh-CN" kern="100" dirty="0" smtClean="0">
                <a:solidFill>
                  <a:srgbClr val="FF0000"/>
                </a:solidFill>
                <a:latin typeface="Calibri" panose="020F0502020204030204" pitchFamily="34" charset="0"/>
                <a:ea typeface="宋体" panose="02010600030101010101" pitchFamily="2" charset="-122"/>
                <a:cs typeface="Times New Roman" panose="02020603050405020304" pitchFamily="18" charset="0"/>
              </a:rPr>
              <a:t>3D </a:t>
            </a:r>
            <a:r>
              <a:rPr lang="en-US" altLang="zh-CN"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u-net network </a:t>
            </a:r>
            <a:r>
              <a:rPr lang="en-US" altLang="zh-CN" kern="100" dirty="0">
                <a:latin typeface="Calibri" panose="020F0502020204030204" pitchFamily="34" charset="0"/>
                <a:ea typeface="宋体" panose="02010600030101010101" pitchFamily="2" charset="-122"/>
                <a:cs typeface="Times New Roman" panose="02020603050405020304" pitchFamily="18" charset="0"/>
              </a:rPr>
              <a:t>, compare with BSE, ROBEX, and </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Kleesiek’s</a:t>
            </a:r>
            <a:r>
              <a:rPr lang="en-US" altLang="zh-CN" kern="100" dirty="0">
                <a:latin typeface="Calibri" panose="020F0502020204030204" pitchFamily="34" charset="0"/>
                <a:ea typeface="宋体" panose="02010600030101010101" pitchFamily="2" charset="-122"/>
                <a:cs typeface="Times New Roman" panose="02020603050405020304" pitchFamily="18" charset="0"/>
              </a:rPr>
              <a:t> method</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1884046" y="1535531"/>
            <a:ext cx="6557992" cy="4608917"/>
          </a:xfrm>
          <a:prstGeom prst="rect">
            <a:avLst/>
          </a:prstGeom>
        </p:spPr>
      </p:pic>
      <p:sp>
        <p:nvSpPr>
          <p:cNvPr id="7" name="矩形 6"/>
          <p:cNvSpPr/>
          <p:nvPr/>
        </p:nvSpPr>
        <p:spPr>
          <a:xfrm>
            <a:off x="9439566" y="3599844"/>
            <a:ext cx="2835562" cy="1938992"/>
          </a:xfrm>
          <a:prstGeom prst="rect">
            <a:avLst/>
          </a:prstGeom>
        </p:spPr>
        <p:txBody>
          <a:bodyPr wrap="square">
            <a:spAutoFit/>
          </a:bodyPr>
          <a:lstStyle/>
          <a:p>
            <a:r>
              <a:rPr lang="en-US" altLang="zh-CN" sz="1200" b="1" i="0" dirty="0" smtClean="0">
                <a:solidFill>
                  <a:srgbClr val="000000"/>
                </a:solidFill>
                <a:effectLst/>
                <a:latin typeface="Lucida Grande"/>
              </a:rPr>
              <a:t>Tips:</a:t>
            </a:r>
          </a:p>
          <a:p>
            <a:endParaRPr lang="en-US" altLang="zh-CN" sz="1200" b="1" i="0" dirty="0" smtClean="0">
              <a:solidFill>
                <a:srgbClr val="000000"/>
              </a:solidFill>
              <a:effectLst/>
              <a:latin typeface="Lucida Grande"/>
            </a:endParaRPr>
          </a:p>
          <a:p>
            <a:r>
              <a:rPr lang="en-US" altLang="zh-CN" sz="1200" b="1" i="0" dirty="0" smtClean="0">
                <a:solidFill>
                  <a:srgbClr val="000000"/>
                </a:solidFill>
                <a:effectLst/>
                <a:latin typeface="Lucida Grande"/>
              </a:rPr>
              <a:t>About 3D U-Net</a:t>
            </a:r>
            <a:r>
              <a:rPr lang="zh-CN" altLang="en-US" sz="1200" b="1" i="0" dirty="0" smtClean="0">
                <a:solidFill>
                  <a:srgbClr val="000000"/>
                </a:solidFill>
                <a:effectLst/>
                <a:latin typeface="Lucida Grande"/>
              </a:rPr>
              <a:t>：</a:t>
            </a:r>
            <a:endParaRPr lang="en-US" altLang="zh-CN" sz="1200" b="1" i="0" dirty="0" smtClean="0">
              <a:solidFill>
                <a:srgbClr val="000000"/>
              </a:solidFill>
              <a:effectLst/>
              <a:latin typeface="Lucida Grande"/>
            </a:endParaRPr>
          </a:p>
          <a:p>
            <a:endParaRPr lang="en-US" altLang="zh-CN" sz="1200" b="1" dirty="0">
              <a:solidFill>
                <a:srgbClr val="000000"/>
              </a:solidFill>
              <a:latin typeface="Lucida Grande"/>
            </a:endParaRPr>
          </a:p>
          <a:p>
            <a:endParaRPr lang="en-US" altLang="zh-CN" sz="1200" b="1" i="0" dirty="0" smtClean="0">
              <a:solidFill>
                <a:srgbClr val="000000"/>
              </a:solidFill>
              <a:effectLst/>
              <a:latin typeface="Lucida Grande"/>
            </a:endParaRPr>
          </a:p>
          <a:p>
            <a:r>
              <a:rPr lang="en-US" altLang="zh-CN" sz="1200" dirty="0" smtClean="0">
                <a:hlinkClick r:id="rId3"/>
              </a:rPr>
              <a:t>https://arxiv.org/abs/1606.06650</a:t>
            </a:r>
            <a:r>
              <a:rPr lang="zh-CN" altLang="en-US" sz="1200" dirty="0"/>
              <a:t> </a:t>
            </a:r>
            <a:r>
              <a:rPr lang="zh-CN" altLang="en-US" sz="1200" dirty="0" smtClean="0"/>
              <a:t> </a:t>
            </a:r>
            <a:endParaRPr lang="en-US" altLang="zh-CN" sz="1200" dirty="0" smtClean="0"/>
          </a:p>
          <a:p>
            <a:r>
              <a:rPr lang="en-US" altLang="zh-CN" sz="1200" b="1" i="0" dirty="0" smtClean="0">
                <a:solidFill>
                  <a:schemeClr val="accent1">
                    <a:lumMod val="50000"/>
                  </a:schemeClr>
                </a:solidFill>
                <a:effectLst/>
                <a:latin typeface="Lucida Grande"/>
              </a:rPr>
              <a:t>3D U-Net: Learning Dense Volumetric </a:t>
            </a:r>
          </a:p>
          <a:p>
            <a:r>
              <a:rPr lang="en-US" altLang="zh-CN" sz="1200" b="1" i="0" dirty="0" smtClean="0">
                <a:solidFill>
                  <a:schemeClr val="accent1">
                    <a:lumMod val="50000"/>
                  </a:schemeClr>
                </a:solidFill>
                <a:effectLst/>
                <a:latin typeface="Lucida Grande"/>
              </a:rPr>
              <a:t>Segmentation from Sparse Annotation</a:t>
            </a:r>
            <a:endParaRPr lang="en-US" altLang="zh-CN" sz="1200" b="1" i="0" dirty="0">
              <a:solidFill>
                <a:schemeClr val="accent1">
                  <a:lumMod val="50000"/>
                </a:schemeClr>
              </a:solidFill>
              <a:effectLst/>
              <a:latin typeface="Lucida Grande"/>
            </a:endParaRPr>
          </a:p>
        </p:txBody>
      </p:sp>
    </p:spTree>
    <p:extLst>
      <p:ext uri="{BB962C8B-B14F-4D97-AF65-F5344CB8AC3E}">
        <p14:creationId xmlns:p14="http://schemas.microsoft.com/office/powerpoint/2010/main" val="58432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02327" y="1133334"/>
            <a:ext cx="8728364" cy="4585871"/>
          </a:xfrm>
          <a:prstGeom prst="rect">
            <a:avLst/>
          </a:prstGeom>
        </p:spPr>
        <p:txBody>
          <a:bodyPr wrap="square">
            <a:spAutoFit/>
          </a:bodyPr>
          <a:lstStyle/>
          <a:p>
            <a:pPr algn="just">
              <a:spcAft>
                <a:spcPts val="0"/>
              </a:spcAft>
            </a:pPr>
            <a:r>
              <a:rPr lang="en-US" altLang="zh-CN" u="sng" kern="100" dirty="0" smtClean="0">
                <a:solidFill>
                  <a:srgbClr val="0000FF"/>
                </a:solidFill>
                <a:effectLst/>
                <a:latin typeface="Calibri" panose="020F0502020204030204" pitchFamily="34" charset="0"/>
                <a:ea typeface="宋体" panose="02010600030101010101" pitchFamily="2" charset="-122"/>
                <a:cs typeface="Times New Roman" panose="02020603050405020304" pitchFamily="18" charset="0"/>
                <a:hlinkClick r:id="rId2"/>
              </a:rPr>
              <a:t>https://github.com/iitzco/deepbrain/blob/master/README.md</a:t>
            </a:r>
            <a:endParaRPr lang="zh-CN" altLang="zh-CN"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endParaRPr lang="en-US" altLang="zh-CN" kern="100" dirty="0" smtClean="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Extractor </a:t>
            </a:r>
            <a:r>
              <a:rPr lang="en-US" altLang="zh-CN" kern="100" dirty="0">
                <a:latin typeface="Calibri" panose="020F0502020204030204" pitchFamily="34" charset="0"/>
                <a:ea typeface="宋体" panose="02010600030101010101" pitchFamily="2" charset="-122"/>
                <a:cs typeface="Times New Roman" panose="02020603050405020304" pitchFamily="18" charset="0"/>
              </a:rPr>
              <a:t>runs a custom U-Net model trained on a variety of manual-verified skull-stripping datasets</a:t>
            </a: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a:t>
            </a:r>
          </a:p>
          <a:p>
            <a:pPr algn="just">
              <a:spcAft>
                <a:spcPts val="0"/>
              </a:spcAft>
            </a:pPr>
            <a:endParaRPr lang="en-US"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endParaRPr lang="en-US" altLang="zh-CN" kern="100" dirty="0" smtClean="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endParaRPr lang="zh-CN" altLang="zh-CN"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smtClean="0">
                <a:latin typeface="Calibri" panose="020F0502020204030204" pitchFamily="34" charset="0"/>
                <a:ea typeface="宋体" panose="02010600030101010101" pitchFamily="2" charset="-122"/>
                <a:cs typeface="Times New Roman" panose="02020603050405020304" pitchFamily="18" charset="0"/>
              </a:rPr>
              <a:t>’’Why </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choose Extractor over others (e.g. BET FSL, ANTs, PINCRAM</a:t>
            </a:r>
            <a:r>
              <a:rPr lang="en-US" altLang="zh-CN" sz="1400" kern="100" dirty="0" smtClean="0">
                <a:latin typeface="Calibri" panose="020F0502020204030204" pitchFamily="34" charset="0"/>
                <a:ea typeface="宋体" panose="02010600030101010101" pitchFamily="2" charset="-122"/>
                <a:cs typeface="Times New Roman" panose="02020603050405020304" pitchFamily="18" charset="0"/>
              </a:rPr>
              <a:t>)?</a:t>
            </a:r>
          </a:p>
          <a:p>
            <a:pPr algn="just">
              <a:spcAft>
                <a:spcPts val="0"/>
              </a:spcAft>
            </a:pPr>
            <a:endParaRPr lang="zh-CN"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smtClean="0">
                <a:latin typeface="Calibri" panose="020F0502020204030204" pitchFamily="34" charset="0"/>
                <a:ea typeface="宋体" panose="02010600030101010101" pitchFamily="2" charset="-122"/>
                <a:cs typeface="Times New Roman" panose="02020603050405020304" pitchFamily="18" charset="0"/>
              </a:rPr>
              <a:t>1.Extractor is </a:t>
            </a:r>
            <a:r>
              <a:rPr lang="en-US" altLang="zh-CN" sz="1400" b="1" kern="100" dirty="0" smtClean="0">
                <a:latin typeface="Calibri" panose="020F0502020204030204" pitchFamily="34" charset="0"/>
                <a:ea typeface="宋体" panose="02010600030101010101" pitchFamily="2" charset="-122"/>
                <a:cs typeface="Times New Roman" panose="02020603050405020304" pitchFamily="18" charset="0"/>
              </a:rPr>
              <a:t>fast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It's CNN was implemented on </a:t>
            </a:r>
            <a:r>
              <a:rPr lang="en-US" altLang="zh-CN" sz="1400" kern="100" dirty="0" err="1">
                <a:latin typeface="Calibri" panose="020F0502020204030204" pitchFamily="34" charset="0"/>
                <a:ea typeface="宋体" panose="02010600030101010101" pitchFamily="2" charset="-122"/>
                <a:cs typeface="Times New Roman" panose="02020603050405020304" pitchFamily="18" charset="0"/>
              </a:rPr>
              <a:t>Tensorflow</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and carefully designed to be as small as possible. &lt; 2 second extraction on GPU or 20 second on i5 </a:t>
            </a:r>
            <a:r>
              <a:rPr lang="en-US" altLang="zh-CN" sz="1400" kern="100" dirty="0" smtClean="0">
                <a:latin typeface="Calibri" panose="020F0502020204030204" pitchFamily="34" charset="0"/>
                <a:ea typeface="宋体" panose="02010600030101010101" pitchFamily="2" charset="-122"/>
                <a:cs typeface="Times New Roman" panose="02020603050405020304" pitchFamily="18" charset="0"/>
              </a:rPr>
              <a:t>CPU</a:t>
            </a:r>
          </a:p>
          <a:p>
            <a:pPr algn="just">
              <a:spcAft>
                <a:spcPts val="0"/>
              </a:spcAft>
            </a:pPr>
            <a:endParaRPr lang="zh-CN"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1400" kern="100" dirty="0" smtClean="0">
                <a:latin typeface="Calibri" panose="020F0502020204030204" pitchFamily="34" charset="0"/>
                <a:ea typeface="宋体" panose="02010600030101010101" pitchFamily="2" charset="-122"/>
                <a:cs typeface="Times New Roman" panose="02020603050405020304" pitchFamily="18" charset="0"/>
              </a:rPr>
              <a:t>2.Running Extractor is </a:t>
            </a:r>
            <a:r>
              <a:rPr lang="en-US" altLang="zh-CN" sz="1400" b="1" kern="100" dirty="0" smtClean="0">
                <a:latin typeface="Calibri" panose="020F0502020204030204" pitchFamily="34" charset="0"/>
                <a:ea typeface="宋体" panose="02010600030101010101" pitchFamily="2" charset="-122"/>
                <a:cs typeface="Times New Roman" panose="02020603050405020304" pitchFamily="18" charset="0"/>
              </a:rPr>
              <a:t>easy</a:t>
            </a:r>
            <a:r>
              <a:rPr lang="en-US" altLang="zh-CN" sz="1400" kern="100" dirty="0" smtClean="0">
                <a:latin typeface="Calibri" panose="020F0502020204030204" pitchFamily="34" charset="0"/>
                <a:ea typeface="宋体" panose="02010600030101010101" pitchFamily="2" charset="-122"/>
                <a:cs typeface="Times New Roman" panose="02020603050405020304" pitchFamily="18" charset="0"/>
              </a:rPr>
              <a:t>. Don't </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need to provide any complicated parameters (like brain templates or prior probability masks), just with the brain MRI is enough</a:t>
            </a:r>
            <a:r>
              <a:rPr lang="en-US" altLang="zh-CN" sz="1400" kern="100" dirty="0" smtClean="0">
                <a:latin typeface="Calibri" panose="020F0502020204030204" pitchFamily="34" charset="0"/>
                <a:ea typeface="宋体" panose="02010600030101010101" pitchFamily="2" charset="-122"/>
                <a:cs typeface="Times New Roman" panose="02020603050405020304" pitchFamily="18" charset="0"/>
              </a:rPr>
              <a:t>.</a:t>
            </a:r>
          </a:p>
          <a:p>
            <a:pPr algn="just">
              <a:spcAft>
                <a:spcPts val="0"/>
              </a:spcAft>
            </a:pPr>
            <a:endParaRPr lang="zh-CN"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sz="1400" kern="100" dirty="0" smtClean="0">
                <a:latin typeface="Calibri" panose="020F0502020204030204" pitchFamily="34" charset="0"/>
                <a:ea typeface="宋体" panose="02010600030101010101" pitchFamily="2" charset="-122"/>
                <a:cs typeface="Times New Roman" panose="02020603050405020304" pitchFamily="18" charset="0"/>
              </a:rPr>
              <a:t> 3.Extractor is </a:t>
            </a:r>
            <a:r>
              <a:rPr lang="en-US" altLang="zh-CN" sz="1400" b="1" kern="100" dirty="0" smtClean="0">
                <a:latin typeface="Calibri" panose="020F0502020204030204" pitchFamily="34" charset="0"/>
                <a:ea typeface="宋体" panose="02010600030101010101" pitchFamily="2" charset="-122"/>
                <a:cs typeface="Times New Roman" panose="02020603050405020304" pitchFamily="18" charset="0"/>
              </a:rPr>
              <a:t>accurate</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 It does not fail in some cases where others (specially BET) fails</a:t>
            </a:r>
            <a:r>
              <a:rPr lang="en-US" altLang="zh-CN" sz="1400" kern="100" dirty="0" smtClean="0">
                <a:latin typeface="Calibri" panose="020F0502020204030204" pitchFamily="34" charset="0"/>
                <a:ea typeface="宋体" panose="02010600030101010101" pitchFamily="2" charset="-122"/>
                <a:cs typeface="Times New Roman" panose="02020603050405020304" pitchFamily="18" charset="0"/>
              </a:rPr>
              <a:t>.’’</a:t>
            </a:r>
            <a:endParaRPr lang="zh-CN"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endParaRPr lang="zh-CN"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7" name="矩形 6"/>
          <p:cNvSpPr/>
          <p:nvPr/>
        </p:nvSpPr>
        <p:spPr>
          <a:xfrm>
            <a:off x="474823" y="371825"/>
            <a:ext cx="2800318" cy="461665"/>
          </a:xfrm>
          <a:prstGeom prst="rect">
            <a:avLst/>
          </a:prstGeom>
        </p:spPr>
        <p:txBody>
          <a:bodyPr wrap="none">
            <a:spAutoFit/>
          </a:bodyPr>
          <a:lstStyle/>
          <a:p>
            <a:pPr algn="just">
              <a:spcAft>
                <a:spcPts val="0"/>
              </a:spcAft>
            </a:pPr>
            <a:r>
              <a:rPr lang="en-US" altLang="zh-CN" sz="2400" b="1"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deepbrain: Extractor</a:t>
            </a:r>
            <a:endParaRPr lang="zh-CN" altLang="zh-CN" sz="24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05118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829" y="235943"/>
            <a:ext cx="9716342" cy="6386113"/>
          </a:xfrm>
          <a:prstGeom prst="rect">
            <a:avLst/>
          </a:prstGeom>
        </p:spPr>
      </p:pic>
    </p:spTree>
    <p:extLst>
      <p:ext uri="{BB962C8B-B14F-4D97-AF65-F5344CB8AC3E}">
        <p14:creationId xmlns:p14="http://schemas.microsoft.com/office/powerpoint/2010/main" val="1714798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49475" y="1009135"/>
            <a:ext cx="5645776" cy="461665"/>
          </a:xfrm>
          <a:prstGeom prst="rect">
            <a:avLst/>
          </a:prstGeom>
        </p:spPr>
        <p:txBody>
          <a:bodyPr wrap="none">
            <a:spAutoFit/>
          </a:bodyPr>
          <a:lstStyle/>
          <a:p>
            <a:pPr algn="just">
              <a:spcAft>
                <a:spcPts val="0"/>
              </a:spcAft>
            </a:pP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I think deepbrain is a very good benchmark.</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文本框 4"/>
          <p:cNvSpPr txBox="1"/>
          <p:nvPr/>
        </p:nvSpPr>
        <p:spPr>
          <a:xfrm>
            <a:off x="2466108" y="1736436"/>
            <a:ext cx="7038110" cy="4247317"/>
          </a:xfrm>
          <a:prstGeom prst="rect">
            <a:avLst/>
          </a:prstGeom>
          <a:noFill/>
        </p:spPr>
        <p:txBody>
          <a:bodyPr wrap="square" rtlCol="0">
            <a:spAutoFit/>
          </a:bodyPr>
          <a:lstStyle/>
          <a:p>
            <a:pPr marL="342900" indent="-342900">
              <a:buFont typeface="+mj-lt"/>
              <a:buAutoNum type="arabicPeriod"/>
            </a:pPr>
            <a:r>
              <a:rPr lang="en-US" altLang="zh-CN" dirty="0" smtClean="0"/>
              <a:t>It do not need to install AFNI or FSL</a:t>
            </a:r>
          </a:p>
          <a:p>
            <a:pPr marL="342900" indent="-342900">
              <a:buFont typeface="+mj-lt"/>
              <a:buAutoNum type="arabicPeriod"/>
            </a:pPr>
            <a:r>
              <a:rPr lang="en-US" altLang="zh-CN" dirty="0" smtClean="0"/>
              <a:t>It performs well than other methods</a:t>
            </a:r>
          </a:p>
          <a:p>
            <a:pPr marL="342900" indent="-342900">
              <a:buFont typeface="+mj-lt"/>
              <a:buAutoNum type="arabicPeriod"/>
            </a:pPr>
            <a:r>
              <a:rPr lang="en-US" altLang="zh-CN" dirty="0" smtClean="0"/>
              <a:t>It is easy to use (e.g. pip install deepbrain)</a:t>
            </a:r>
          </a:p>
          <a:p>
            <a:pPr marL="342900" indent="-342900">
              <a:buFont typeface="+mj-lt"/>
              <a:buAutoNum type="arabicPeriod"/>
            </a:pPr>
            <a:r>
              <a:rPr lang="en-US" altLang="zh-CN" dirty="0" smtClean="0"/>
              <a:t>3D U-Net model is fashion</a:t>
            </a:r>
          </a:p>
          <a:p>
            <a:pPr marL="342900" indent="-342900">
              <a:buFont typeface="+mj-lt"/>
              <a:buAutoNum type="arabicPeriod"/>
            </a:pPr>
            <a:r>
              <a:rPr lang="en-US" altLang="zh-CN" dirty="0" smtClean="0"/>
              <a:t>Their trouble is not hard for us to solve:</a:t>
            </a:r>
          </a:p>
          <a:p>
            <a:pPr marL="800100" lvl="1" indent="-342900">
              <a:buFont typeface="+mj-lt"/>
              <a:buAutoNum type="arabicPeriod"/>
            </a:pPr>
            <a:r>
              <a:rPr lang="en-US" altLang="zh-CN" dirty="0" smtClean="0"/>
              <a:t>In my opinion, why Alex said deepbrain is not useful in some dataset is that they just train this model in 3 small dataset. </a:t>
            </a:r>
          </a:p>
          <a:p>
            <a:pPr marL="800100" lvl="1" indent="-342900">
              <a:buFont typeface="+mj-lt"/>
              <a:buAutoNum type="arabicPeriod"/>
            </a:pPr>
            <a:r>
              <a:rPr lang="en-US" altLang="zh-CN" dirty="0" smtClean="0"/>
              <a:t>We can use data augmentation method or find new dataset to train it. </a:t>
            </a:r>
          </a:p>
          <a:p>
            <a:pPr marL="800100" lvl="1" indent="-342900">
              <a:buFont typeface="+mj-lt"/>
              <a:buAutoNum type="arabicPeriod"/>
            </a:pPr>
            <a:r>
              <a:rPr lang="en-US" altLang="zh-CN" dirty="0" smtClean="0"/>
              <a:t>Moreover, we can rebuild their model frame if we have time </a:t>
            </a:r>
          </a:p>
          <a:p>
            <a:pPr marL="800100" lvl="1" indent="-342900">
              <a:buFont typeface="+mj-lt"/>
              <a:buAutoNum type="arabicPeriod"/>
            </a:pPr>
            <a:endParaRPr lang="en-US" altLang="zh-CN" dirty="0" smtClean="0"/>
          </a:p>
          <a:p>
            <a:pPr marL="342900" indent="-342900">
              <a:buFont typeface="+mj-lt"/>
              <a:buAutoNum type="arabicPeriod"/>
            </a:pPr>
            <a:r>
              <a:rPr lang="en-US" altLang="zh-CN" dirty="0" smtClean="0"/>
              <a:t>It is deliverable. It give us a good guidance that maybe we can also build a package and let others use pip to install it.</a:t>
            </a:r>
          </a:p>
          <a:p>
            <a:pPr marL="342900" indent="-342900">
              <a:buFont typeface="+mj-lt"/>
              <a:buAutoNum type="arabicPeriod"/>
            </a:pPr>
            <a:endParaRPr lang="en-US" altLang="zh-CN" dirty="0" smtClean="0"/>
          </a:p>
          <a:p>
            <a:pPr marL="342900" indent="-342900">
              <a:buFont typeface="+mj-lt"/>
              <a:buAutoNum type="arabicPeriod"/>
            </a:pPr>
            <a:endParaRPr lang="zh-CN" altLang="en-US" dirty="0"/>
          </a:p>
        </p:txBody>
      </p:sp>
    </p:spTree>
    <p:extLst>
      <p:ext uri="{BB962C8B-B14F-4D97-AF65-F5344CB8AC3E}">
        <p14:creationId xmlns:p14="http://schemas.microsoft.com/office/powerpoint/2010/main" val="2753548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81017" y="2339385"/>
            <a:ext cx="9217891" cy="2585323"/>
          </a:xfrm>
          <a:prstGeom prst="rect">
            <a:avLst/>
          </a:prstGeom>
        </p:spPr>
        <p:txBody>
          <a:bodyPr wrap="square">
            <a:spAutoFit/>
          </a:bodyPr>
          <a:lstStyle/>
          <a:p>
            <a:pPr marL="342900" indent="-342900" algn="just">
              <a:spcAft>
                <a:spcPts val="0"/>
              </a:spcAft>
              <a:buFont typeface="+mj-lt"/>
              <a:buAutoNum type="arabicPeriod"/>
            </a:pPr>
            <a:endParaRPr lang="en-US" altLang="zh-CN" kern="100" dirty="0" smtClean="0">
              <a:latin typeface="Calibri" panose="020F0502020204030204" pitchFamily="34" charset="0"/>
              <a:ea typeface="宋体" panose="02010600030101010101" pitchFamily="2" charset="-122"/>
              <a:cs typeface="Times New Roman" panose="02020603050405020304" pitchFamily="18" charset="0"/>
            </a:endParaRPr>
          </a:p>
          <a:p>
            <a:pPr marL="342900" indent="-342900" algn="just">
              <a:spcAft>
                <a:spcPts val="0"/>
              </a:spcAft>
              <a:buFont typeface="+mj-lt"/>
              <a:buAutoNum type="arabicPeriod"/>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Traditional </a:t>
            </a:r>
            <a:r>
              <a:rPr lang="en-US" altLang="zh-CN" kern="100" dirty="0">
                <a:latin typeface="Calibri" panose="020F0502020204030204" pitchFamily="34" charset="0"/>
                <a:ea typeface="宋体" panose="02010600030101010101" pitchFamily="2" charset="-122"/>
                <a:cs typeface="Times New Roman" panose="02020603050405020304" pitchFamily="18" charset="0"/>
              </a:rPr>
              <a:t>method (e.g. flip, noise, rotate, image contrast, precision)</a:t>
            </a:r>
            <a:endParaRPr lang="zh-CN" altLang="zh-CN" sz="12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spcAft>
                <a:spcPts val="0"/>
              </a:spcAft>
              <a:buFont typeface="+mj-lt"/>
              <a:buAutoNum type="arabicPeriod"/>
            </a:pPr>
            <a:endParaRPr lang="en-US" altLang="zh-CN" kern="100" dirty="0" smtClean="0">
              <a:latin typeface="Calibri" panose="020F0502020204030204" pitchFamily="34" charset="0"/>
              <a:ea typeface="宋体" panose="02010600030101010101" pitchFamily="2" charset="-122"/>
              <a:cs typeface="Times New Roman" panose="02020603050405020304" pitchFamily="18" charset="0"/>
            </a:endParaRPr>
          </a:p>
          <a:p>
            <a:pPr marL="342900" indent="-342900" algn="just">
              <a:spcAft>
                <a:spcPts val="0"/>
              </a:spcAft>
              <a:buFont typeface="+mj-lt"/>
              <a:buAutoNum type="arabicPeriod"/>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GAN</a:t>
            </a:r>
            <a:endParaRPr lang="zh-CN" altLang="zh-CN" sz="12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spcAft>
                <a:spcPts val="0"/>
              </a:spcAft>
              <a:buFont typeface="+mj-lt"/>
              <a:buAutoNum type="arabicPeriod"/>
            </a:pPr>
            <a:endParaRPr lang="en-US" altLang="zh-CN" kern="100" dirty="0" smtClean="0">
              <a:latin typeface="Calibri" panose="020F0502020204030204" pitchFamily="34" charset="0"/>
              <a:ea typeface="宋体" panose="02010600030101010101" pitchFamily="2" charset="-122"/>
              <a:cs typeface="Times New Roman" panose="02020603050405020304" pitchFamily="18" charset="0"/>
            </a:endParaRPr>
          </a:p>
          <a:p>
            <a:pPr marL="342900" indent="-342900" algn="just">
              <a:spcAft>
                <a:spcPts val="0"/>
              </a:spcAft>
              <a:buFont typeface="+mj-lt"/>
              <a:buAutoNum type="arabicPeriod"/>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MIT method ‘Data augmentation using learned transformations for one-shot medical image segmentation’(</a:t>
            </a:r>
            <a:r>
              <a:rPr lang="en-US" altLang="zh-CN" sz="1200" u="sng" dirty="0" smtClean="0">
                <a:solidFill>
                  <a:srgbClr val="0000FF"/>
                </a:solidFill>
                <a:effectLst/>
                <a:latin typeface="Calibri" panose="020F0502020204030204" pitchFamily="34" charset="0"/>
                <a:ea typeface="宋体" panose="02010600030101010101" pitchFamily="2" charset="-122"/>
                <a:cs typeface="Times New Roman" panose="02020603050405020304" pitchFamily="18" charset="0"/>
                <a:hlinkClick r:id="rId2"/>
              </a:rPr>
              <a:t>http://www.mit.edu/~adalca/files/papers/cvpr2019_brainstorm.pdf</a:t>
            </a:r>
            <a:r>
              <a:rPr lang="en-US" altLang="zh-CN" sz="1200" dirty="0" smtClean="0">
                <a:effectLst/>
                <a:latin typeface="Calibri" panose="020F0502020204030204" pitchFamily="34" charset="0"/>
                <a:ea typeface="宋体" panose="02010600030101010101" pitchFamily="2" charset="-122"/>
                <a:cs typeface="Times New Roman" panose="02020603050405020304" pitchFamily="18" charset="0"/>
              </a:rPr>
              <a:t> </a:t>
            </a: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a:t>
            </a:r>
          </a:p>
          <a:p>
            <a:pPr marL="342900" indent="-342900" algn="just">
              <a:spcAft>
                <a:spcPts val="0"/>
              </a:spcAft>
              <a:buFont typeface="+mj-lt"/>
              <a:buAutoNum type="arabicPeriod"/>
            </a:pP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342900" indent="-342900" algn="just">
              <a:spcAft>
                <a:spcPts val="0"/>
              </a:spcAft>
              <a:buFont typeface="+mj-lt"/>
              <a:buAutoNum type="arabicPeriod"/>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Find new dataset</a:t>
            </a:r>
            <a:endParaRPr lang="zh-CN" altLang="en-US"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8" name="矩形 7"/>
          <p:cNvSpPr/>
          <p:nvPr/>
        </p:nvSpPr>
        <p:spPr>
          <a:xfrm>
            <a:off x="1124364" y="889061"/>
            <a:ext cx="3459345" cy="461665"/>
          </a:xfrm>
          <a:prstGeom prst="rect">
            <a:avLst/>
          </a:prstGeom>
        </p:spPr>
        <p:txBody>
          <a:bodyPr wrap="none">
            <a:spAutoFit/>
          </a:bodyPr>
          <a:lstStyle/>
          <a:p>
            <a:pPr algn="just">
              <a:spcAft>
                <a:spcPts val="0"/>
              </a:spcAft>
            </a:pPr>
            <a:r>
              <a:rPr lang="en-US" altLang="zh-CN" sz="2400" kern="100" dirty="0" smtClean="0">
                <a:latin typeface="Calibri" panose="020F0502020204030204" pitchFamily="34" charset="0"/>
                <a:ea typeface="宋体" panose="02010600030101010101" pitchFamily="2" charset="-122"/>
                <a:cs typeface="Times New Roman" panose="02020603050405020304" pitchFamily="18" charset="0"/>
              </a:rPr>
              <a:t>As for data-augmentation:</a:t>
            </a:r>
          </a:p>
        </p:txBody>
      </p:sp>
    </p:spTree>
    <p:extLst>
      <p:ext uri="{BB962C8B-B14F-4D97-AF65-F5344CB8AC3E}">
        <p14:creationId xmlns:p14="http://schemas.microsoft.com/office/powerpoint/2010/main" val="3238355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71782" y="942109"/>
            <a:ext cx="5985163" cy="923330"/>
          </a:xfrm>
          <a:prstGeom prst="rect">
            <a:avLst/>
          </a:prstGeom>
          <a:noFill/>
        </p:spPr>
        <p:txBody>
          <a:bodyPr wrap="square" rtlCol="0">
            <a:spAutoFit/>
          </a:bodyPr>
          <a:lstStyle/>
          <a:p>
            <a:r>
              <a:rPr lang="en-US" altLang="zh-CN" dirty="0" smtClean="0"/>
              <a:t>robust</a:t>
            </a:r>
          </a:p>
          <a:p>
            <a:endParaRPr lang="en-US" altLang="zh-CN" dirty="0"/>
          </a:p>
          <a:p>
            <a:r>
              <a:rPr lang="en-US" altLang="zh-CN" dirty="0" smtClean="0"/>
              <a:t>pure python</a:t>
            </a:r>
            <a:endParaRPr lang="zh-CN" altLang="en-US" dirty="0"/>
          </a:p>
        </p:txBody>
      </p:sp>
    </p:spTree>
    <p:extLst>
      <p:ext uri="{BB962C8B-B14F-4D97-AF65-F5344CB8AC3E}">
        <p14:creationId xmlns:p14="http://schemas.microsoft.com/office/powerpoint/2010/main" val="6970498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TotalTime>
  <Words>330</Words>
  <Application>Microsoft Office PowerPoint</Application>
  <PresentationFormat>宽屏</PresentationFormat>
  <Paragraphs>59</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Lucida Grande</vt:lpstr>
      <vt:lpstr>等线</vt:lpstr>
      <vt:lpstr>等线 Light</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luochuankai</dc:creator>
  <cp:lastModifiedBy>luochuankai</cp:lastModifiedBy>
  <cp:revision>12</cp:revision>
  <dcterms:created xsi:type="dcterms:W3CDTF">2019-09-25T02:14:37Z</dcterms:created>
  <dcterms:modified xsi:type="dcterms:W3CDTF">2019-09-27T03:38:56Z</dcterms:modified>
</cp:coreProperties>
</file>