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073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49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871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371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789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620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199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00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893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542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00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8851-F330-4C17-AF33-E65B7B33A13F}" type="datetimeFigureOut">
              <a:rPr lang="zh-HK" altLang="en-US" smtClean="0"/>
              <a:t>8/1/2016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B331-439E-4BE7-8E7A-0BA991AA369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422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err="1" smtClean="0"/>
              <a:t>Variational</a:t>
            </a:r>
            <a:r>
              <a:rPr lang="en-US" altLang="zh-HK" dirty="0" smtClean="0"/>
              <a:t> RNN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err="1" smtClean="0"/>
              <a:t>Chuwei</a:t>
            </a:r>
            <a:r>
              <a:rPr lang="en-US" altLang="zh-HK" dirty="0" smtClean="0"/>
              <a:t> Luo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582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Experiment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Dataset:</a:t>
            </a:r>
          </a:p>
          <a:p>
            <a:pPr lvl="1"/>
            <a:r>
              <a:rPr lang="en-US" altLang="zh-HK" dirty="0" smtClean="0"/>
              <a:t>NTCIR-12 short text conversation dataset</a:t>
            </a:r>
          </a:p>
          <a:p>
            <a:pPr lvl="1"/>
            <a:r>
              <a:rPr lang="en-US" altLang="zh-HK" dirty="0" smtClean="0"/>
              <a:t>Weibo post : 196367 (each post have several responses)</a:t>
            </a:r>
          </a:p>
          <a:p>
            <a:pPr lvl="1"/>
            <a:r>
              <a:rPr lang="en-US" altLang="zh-HK" dirty="0" smtClean="0"/>
              <a:t>Weibo response : </a:t>
            </a:r>
          </a:p>
          <a:p>
            <a:pPr lvl="2"/>
            <a:r>
              <a:rPr lang="en-US" altLang="zh-HK" dirty="0" smtClean="0"/>
              <a:t>Response 1 : max cosine similarity with the post</a:t>
            </a:r>
          </a:p>
          <a:p>
            <a:pPr lvl="2"/>
            <a:r>
              <a:rPr lang="en-US" altLang="zh-HK" dirty="0" smtClean="0"/>
              <a:t>Response 2 : min cosine similarity with the post</a:t>
            </a:r>
          </a:p>
        </p:txBody>
      </p:sp>
    </p:spTree>
    <p:extLst>
      <p:ext uri="{BB962C8B-B14F-4D97-AF65-F5344CB8AC3E}">
        <p14:creationId xmlns:p14="http://schemas.microsoft.com/office/powerpoint/2010/main" val="27830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8" y="0"/>
            <a:ext cx="10515600" cy="1325563"/>
          </a:xfrm>
        </p:spPr>
        <p:txBody>
          <a:bodyPr/>
          <a:lstStyle/>
          <a:p>
            <a:r>
              <a:rPr lang="en-US" altLang="zh-HK" dirty="0" smtClean="0"/>
              <a:t>Intermediate</a:t>
            </a:r>
            <a:r>
              <a:rPr lang="en-US" altLang="zh-HK" dirty="0"/>
              <a:t> </a:t>
            </a:r>
            <a:r>
              <a:rPr lang="en-US" altLang="zh-HK" dirty="0" smtClean="0"/>
              <a:t>Result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32" y="870037"/>
            <a:ext cx="7317260" cy="5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Variational</a:t>
            </a:r>
            <a:r>
              <a:rPr lang="en-US" altLang="zh-HK" dirty="0" smtClean="0"/>
              <a:t> Recurrent Auto-Encoder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ln>
            <a:noFill/>
          </a:ln>
        </p:spPr>
        <p:txBody>
          <a:bodyPr/>
          <a:lstStyle/>
          <a:p>
            <a:r>
              <a:rPr lang="en-US" altLang="zh-HK" dirty="0" smtClean="0"/>
              <a:t>Sentence X = “RNNs work”      z is a latent variable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60" y="2262227"/>
            <a:ext cx="8096263" cy="203783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3621035" y="2569129"/>
            <a:ext cx="460818" cy="4192558"/>
          </a:xfrm>
          <a:prstGeom prst="leftBrace">
            <a:avLst>
              <a:gd name="adj1" fmla="val 8333"/>
              <a:gd name="adj2" fmla="val 4980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85323" y="5030753"/>
                <a:ext cx="2038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b="0" dirty="0" smtClean="0"/>
                  <a:t>Encoder </a:t>
                </a:r>
                <a:r>
                  <a:rPr lang="en-US" altLang="zh-HK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HK" altLang="en-US" dirty="0"/>
              </a:p>
              <a:p>
                <a:endParaRPr lang="zh-HK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23" y="5030753"/>
                <a:ext cx="203861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388" t="-471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7706236" y="2737779"/>
            <a:ext cx="460818" cy="3829561"/>
          </a:xfrm>
          <a:prstGeom prst="leftBrace">
            <a:avLst>
              <a:gd name="adj1" fmla="val 8333"/>
              <a:gd name="adj2" fmla="val 4980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17339" y="5030753"/>
                <a:ext cx="2038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b="0" dirty="0" smtClean="0"/>
                  <a:t>Decoder :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HK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339" y="5030753"/>
                <a:ext cx="20386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95"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Variational</a:t>
            </a:r>
            <a:r>
              <a:rPr lang="en-US" altLang="zh-HK" dirty="0" smtClean="0"/>
              <a:t> Recurrent Auto-Encoder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 smtClean="0"/>
                  <a:t>The </a:t>
                </a:r>
                <a:r>
                  <a:rPr lang="en-US" altLang="zh-HK" dirty="0" err="1" smtClean="0"/>
                  <a:t>variational</a:t>
                </a:r>
                <a:r>
                  <a:rPr lang="en-US" altLang="zh-HK" dirty="0" smtClean="0"/>
                  <a:t> </a:t>
                </a:r>
                <a:r>
                  <a:rPr lang="en-US" altLang="zh-HK" dirty="0" err="1" smtClean="0"/>
                  <a:t>lowerbound</a:t>
                </a:r>
                <a:r>
                  <a:rPr lang="en-US" altLang="zh-HK" dirty="0" smtClean="0"/>
                  <a:t> : </a:t>
                </a:r>
              </a:p>
              <a:p>
                <a:endParaRPr lang="en-US" altLang="zh-HK" dirty="0" smtClean="0"/>
              </a:p>
              <a:p>
                <a:r>
                  <a:rPr lang="en-US" altLang="zh-HK" dirty="0" smtClean="0"/>
                  <a:t>The approximate posterior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dirty="0" smtClean="0"/>
                  <a:t> is a Gaussian N (µ, σ</a:t>
                </a:r>
                <a:r>
                  <a:rPr lang="en-US" altLang="zh-HK" baseline="30000" dirty="0" smtClean="0"/>
                  <a:t>2</a:t>
                </a:r>
                <a:r>
                  <a:rPr lang="en-US" altLang="zh-HK" dirty="0" smtClean="0"/>
                  <a:t>) whose mean µ and variance σ</a:t>
                </a:r>
                <a:r>
                  <a:rPr lang="en-US" altLang="zh-HK" baseline="30000" dirty="0" smtClean="0"/>
                  <a:t>2</a:t>
                </a:r>
                <a:r>
                  <a:rPr lang="en-US" altLang="zh-HK" dirty="0" smtClean="0"/>
                  <a:t> are the output of encoder function of x.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9799"/>
            <a:ext cx="7443401" cy="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Motivation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1" y="1402695"/>
            <a:ext cx="5227680" cy="5197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98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Model</a:t>
            </a:r>
            <a:endParaRPr lang="zh-HK" altLang="en-US" dirty="0"/>
          </a:p>
        </p:txBody>
      </p:sp>
      <p:sp>
        <p:nvSpPr>
          <p:cNvPr id="10" name="Oval 9"/>
          <p:cNvSpPr/>
          <p:nvPr/>
        </p:nvSpPr>
        <p:spPr>
          <a:xfrm>
            <a:off x="3978883" y="4102447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78883" y="4133562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h4</a:t>
            </a:r>
            <a:endParaRPr lang="zh-HK" alt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3006054" y="4100398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23" name="TextBox 10"/>
          <p:cNvSpPr txBox="1"/>
          <p:nvPr/>
        </p:nvSpPr>
        <p:spPr>
          <a:xfrm>
            <a:off x="3006054" y="4131513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400" dirty="0" smtClean="0"/>
              <a:t>h3</a:t>
            </a:r>
            <a:endParaRPr lang="zh-HK" alt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986456" y="4098345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25" name="TextBox 10"/>
          <p:cNvSpPr txBox="1"/>
          <p:nvPr/>
        </p:nvSpPr>
        <p:spPr>
          <a:xfrm>
            <a:off x="1986456" y="4121222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400" dirty="0" smtClean="0"/>
              <a:t>h2</a:t>
            </a:r>
            <a:endParaRPr lang="zh-HK" altLang="en-US" sz="1400" dirty="0"/>
          </a:p>
        </p:txBody>
      </p:sp>
      <p:cxnSp>
        <p:nvCxnSpPr>
          <p:cNvPr id="29" name="Straight Arrow Connector 28"/>
          <p:cNvCxnSpPr>
            <a:stCxn id="25" idx="3"/>
            <a:endCxn id="22" idx="2"/>
          </p:cNvCxnSpPr>
          <p:nvPr/>
        </p:nvCxnSpPr>
        <p:spPr>
          <a:xfrm>
            <a:off x="2379813" y="4275111"/>
            <a:ext cx="626241" cy="10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6"/>
            <a:endCxn id="10" idx="2"/>
          </p:cNvCxnSpPr>
          <p:nvPr/>
        </p:nvCxnSpPr>
        <p:spPr>
          <a:xfrm>
            <a:off x="3399411" y="4285750"/>
            <a:ext cx="579472" cy="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85410" y="4985969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85410" y="5017084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400" dirty="0" smtClean="0"/>
              <a:t>x</a:t>
            </a:r>
            <a:r>
              <a:rPr lang="en-US" altLang="zh-HK" sz="1400" baseline="-25000" dirty="0" smtClean="0"/>
              <a:t>2</a:t>
            </a:r>
            <a:endParaRPr lang="zh-HK" altLang="en-US" sz="1400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006054" y="4988018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35" name="TextBox 10"/>
          <p:cNvSpPr txBox="1"/>
          <p:nvPr/>
        </p:nvSpPr>
        <p:spPr>
          <a:xfrm>
            <a:off x="3006054" y="5019133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3</a:t>
            </a:r>
            <a:endParaRPr lang="zh-HK" altLang="en-US" sz="1400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3978883" y="4988017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37" name="TextBox 10"/>
          <p:cNvSpPr txBox="1"/>
          <p:nvPr/>
        </p:nvSpPr>
        <p:spPr>
          <a:xfrm>
            <a:off x="3978883" y="5019132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x</a:t>
            </a:r>
            <a:r>
              <a:rPr lang="en-US" altLang="zh-HK" sz="1400" baseline="-25000" dirty="0" smtClean="0"/>
              <a:t>4</a:t>
            </a:r>
            <a:endParaRPr lang="zh-HK" altLang="en-US" sz="1400" baseline="-25000" dirty="0"/>
          </a:p>
        </p:txBody>
      </p:sp>
      <p:cxnSp>
        <p:nvCxnSpPr>
          <p:cNvPr id="39" name="Straight Arrow Connector 38"/>
          <p:cNvCxnSpPr>
            <a:stCxn id="32" idx="0"/>
            <a:endCxn id="24" idx="4"/>
          </p:cNvCxnSpPr>
          <p:nvPr/>
        </p:nvCxnSpPr>
        <p:spPr>
          <a:xfrm flipV="1">
            <a:off x="2182089" y="4469048"/>
            <a:ext cx="1046" cy="516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0"/>
            <a:endCxn id="22" idx="4"/>
          </p:cNvCxnSpPr>
          <p:nvPr/>
        </p:nvCxnSpPr>
        <p:spPr>
          <a:xfrm flipV="1">
            <a:off x="3202733" y="4471101"/>
            <a:ext cx="0" cy="516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0"/>
            <a:endCxn id="10" idx="4"/>
          </p:cNvCxnSpPr>
          <p:nvPr/>
        </p:nvCxnSpPr>
        <p:spPr>
          <a:xfrm flipV="1">
            <a:off x="4175562" y="4473150"/>
            <a:ext cx="0" cy="51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334008" y="5374061"/>
            <a:ext cx="910288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48" name="TextBox 10"/>
          <p:cNvSpPr txBox="1"/>
          <p:nvPr/>
        </p:nvSpPr>
        <p:spPr>
          <a:xfrm>
            <a:off x="5334008" y="5405176"/>
            <a:ext cx="91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Z</a:t>
            </a:r>
            <a:r>
              <a:rPr lang="en-US" altLang="zh-HK" sz="1400" baseline="-25000" dirty="0" smtClean="0"/>
              <a:t>2</a:t>
            </a:r>
            <a:endParaRPr lang="zh-HK" altLang="en-US" sz="1400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5334008" y="2807161"/>
            <a:ext cx="910288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50" name="TextBox 10"/>
          <p:cNvSpPr txBox="1"/>
          <p:nvPr/>
        </p:nvSpPr>
        <p:spPr>
          <a:xfrm>
            <a:off x="5334008" y="2838276"/>
            <a:ext cx="91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Z</a:t>
            </a:r>
            <a:r>
              <a:rPr lang="en-US" altLang="zh-HK" sz="1400" baseline="-25000" dirty="0" smtClean="0"/>
              <a:t>1</a:t>
            </a:r>
            <a:endParaRPr lang="zh-HK" altLang="en-US" sz="1400" baseline="-25000" dirty="0"/>
          </a:p>
        </p:txBody>
      </p:sp>
      <p:sp>
        <p:nvSpPr>
          <p:cNvPr id="51" name="Rectangle 50"/>
          <p:cNvSpPr/>
          <p:nvPr/>
        </p:nvSpPr>
        <p:spPr>
          <a:xfrm rot="18792515">
            <a:off x="4354264" y="3433207"/>
            <a:ext cx="642559" cy="228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 smtClean="0">
                <a:solidFill>
                  <a:schemeClr val="tx1"/>
                </a:solidFill>
              </a:rPr>
              <a:t>linear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8792515">
            <a:off x="4636036" y="3704717"/>
            <a:ext cx="642559" cy="228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 smtClean="0">
                <a:solidFill>
                  <a:schemeClr val="tx1"/>
                </a:solidFill>
              </a:rPr>
              <a:t>linear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2621648">
            <a:off x="4660543" y="4642087"/>
            <a:ext cx="642559" cy="228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>
                <a:solidFill>
                  <a:schemeClr val="tx1"/>
                </a:solidFill>
              </a:rPr>
              <a:t>linear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2621648">
            <a:off x="4373973" y="4940422"/>
            <a:ext cx="642559" cy="228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>
                <a:solidFill>
                  <a:schemeClr val="tx1"/>
                </a:solidFill>
              </a:rPr>
              <a:t>linear</a:t>
            </a:r>
            <a:endParaRPr lang="zh-HK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0" idx="7"/>
            <a:endCxn id="51" idx="1"/>
          </p:cNvCxnSpPr>
          <p:nvPr/>
        </p:nvCxnSpPr>
        <p:spPr>
          <a:xfrm flipV="1">
            <a:off x="4314634" y="3781718"/>
            <a:ext cx="140943" cy="375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 flipV="1">
            <a:off x="4300166" y="4053228"/>
            <a:ext cx="437183" cy="10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5"/>
            <a:endCxn id="54" idx="1"/>
          </p:cNvCxnSpPr>
          <p:nvPr/>
        </p:nvCxnSpPr>
        <p:spPr>
          <a:xfrm>
            <a:off x="4314634" y="4418862"/>
            <a:ext cx="148321" cy="413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49" idx="2"/>
          </p:cNvCxnSpPr>
          <p:nvPr/>
        </p:nvCxnSpPr>
        <p:spPr>
          <a:xfrm flipV="1">
            <a:off x="4895510" y="2992513"/>
            <a:ext cx="438498" cy="32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3"/>
            <a:endCxn id="49" idx="2"/>
          </p:cNvCxnSpPr>
          <p:nvPr/>
        </p:nvCxnSpPr>
        <p:spPr>
          <a:xfrm flipV="1">
            <a:off x="5177282" y="2992513"/>
            <a:ext cx="156726" cy="59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3" idx="1"/>
          </p:cNvCxnSpPr>
          <p:nvPr/>
        </p:nvCxnSpPr>
        <p:spPr>
          <a:xfrm>
            <a:off x="4314634" y="4418862"/>
            <a:ext cx="434891" cy="11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47" idx="2"/>
          </p:cNvCxnSpPr>
          <p:nvPr/>
        </p:nvCxnSpPr>
        <p:spPr>
          <a:xfrm>
            <a:off x="5214120" y="4978371"/>
            <a:ext cx="119888" cy="58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4" idx="3"/>
            <a:endCxn id="47" idx="2"/>
          </p:cNvCxnSpPr>
          <p:nvPr/>
        </p:nvCxnSpPr>
        <p:spPr>
          <a:xfrm>
            <a:off x="4927550" y="5276706"/>
            <a:ext cx="406458" cy="28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10848" y="2849286"/>
                <a:ext cx="336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48" y="2849286"/>
                <a:ext cx="336001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0909" b="-327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197198" y="4998437"/>
                <a:ext cx="336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198" y="4998437"/>
                <a:ext cx="3360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0909" b="-327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185839" y="3187527"/>
                <a:ext cx="333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39" y="3187527"/>
                <a:ext cx="33335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20826" y="5282757"/>
                <a:ext cx="333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K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826" y="5282757"/>
                <a:ext cx="33335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5334008" y="4159000"/>
            <a:ext cx="910288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82" name="TextBox 10"/>
          <p:cNvSpPr txBox="1"/>
          <p:nvPr/>
        </p:nvSpPr>
        <p:spPr>
          <a:xfrm>
            <a:off x="5334008" y="4190115"/>
            <a:ext cx="91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Z</a:t>
            </a:r>
            <a:endParaRPr lang="zh-HK" altLang="en-US" sz="1400" baseline="-25000" dirty="0"/>
          </a:p>
        </p:txBody>
      </p:sp>
      <p:cxnSp>
        <p:nvCxnSpPr>
          <p:cNvPr id="84" name="Straight Arrow Connector 83"/>
          <p:cNvCxnSpPr>
            <a:stCxn id="49" idx="4"/>
            <a:endCxn id="81" idx="0"/>
          </p:cNvCxnSpPr>
          <p:nvPr/>
        </p:nvCxnSpPr>
        <p:spPr>
          <a:xfrm>
            <a:off x="5789152" y="3177864"/>
            <a:ext cx="0" cy="981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0"/>
            <a:endCxn id="81" idx="4"/>
          </p:cNvCxnSpPr>
          <p:nvPr/>
        </p:nvCxnSpPr>
        <p:spPr>
          <a:xfrm flipV="1">
            <a:off x="5789152" y="4529703"/>
            <a:ext cx="0" cy="84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950111" y="4161396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88" name="TextBox 10"/>
          <p:cNvSpPr txBox="1"/>
          <p:nvPr/>
        </p:nvSpPr>
        <p:spPr>
          <a:xfrm>
            <a:off x="6950111" y="4217225"/>
            <a:ext cx="39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200" dirty="0" smtClean="0"/>
              <a:t>h</a:t>
            </a:r>
            <a:r>
              <a:rPr lang="en-US" altLang="zh-HK" sz="1200" baseline="-25000" dirty="0"/>
              <a:t>z</a:t>
            </a:r>
            <a:r>
              <a:rPr lang="en-US" altLang="zh-HK" sz="1200" dirty="0" smtClean="0"/>
              <a:t>1</a:t>
            </a:r>
            <a:endParaRPr lang="zh-HK" altLang="en-US" sz="1200" dirty="0"/>
          </a:p>
        </p:txBody>
      </p:sp>
      <p:sp>
        <p:nvSpPr>
          <p:cNvPr id="89" name="Oval 88"/>
          <p:cNvSpPr/>
          <p:nvPr/>
        </p:nvSpPr>
        <p:spPr>
          <a:xfrm>
            <a:off x="7911878" y="4167238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91" name="Oval 90"/>
          <p:cNvSpPr/>
          <p:nvPr/>
        </p:nvSpPr>
        <p:spPr>
          <a:xfrm>
            <a:off x="8870555" y="4156884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93" name="Oval 92"/>
          <p:cNvSpPr/>
          <p:nvPr/>
        </p:nvSpPr>
        <p:spPr>
          <a:xfrm>
            <a:off x="6950111" y="4941729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94" name="TextBox 10"/>
          <p:cNvSpPr txBox="1"/>
          <p:nvPr/>
        </p:nvSpPr>
        <p:spPr>
          <a:xfrm>
            <a:off x="6950111" y="4964606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x</a:t>
            </a:r>
            <a:r>
              <a:rPr lang="en-US" altLang="zh-HK" sz="1400" baseline="-25000" dirty="0" smtClean="0"/>
              <a:t>1</a:t>
            </a:r>
            <a:endParaRPr lang="zh-HK" altLang="en-US" sz="1400" baseline="-25000" dirty="0"/>
          </a:p>
        </p:txBody>
      </p:sp>
      <p:sp>
        <p:nvSpPr>
          <p:cNvPr id="95" name="Oval 94"/>
          <p:cNvSpPr/>
          <p:nvPr/>
        </p:nvSpPr>
        <p:spPr>
          <a:xfrm>
            <a:off x="7911878" y="4941729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96" name="TextBox 10"/>
          <p:cNvSpPr txBox="1"/>
          <p:nvPr/>
        </p:nvSpPr>
        <p:spPr>
          <a:xfrm>
            <a:off x="7911878" y="4964606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x</a:t>
            </a:r>
            <a:r>
              <a:rPr lang="en-US" altLang="zh-HK" sz="1400" baseline="-25000" dirty="0"/>
              <a:t>2</a:t>
            </a:r>
            <a:endParaRPr lang="zh-HK" altLang="en-US" sz="1400" baseline="-25000" dirty="0"/>
          </a:p>
        </p:txBody>
      </p:sp>
      <p:sp>
        <p:nvSpPr>
          <p:cNvPr id="97" name="Oval 96"/>
          <p:cNvSpPr/>
          <p:nvPr/>
        </p:nvSpPr>
        <p:spPr>
          <a:xfrm>
            <a:off x="8870555" y="4941729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98" name="TextBox 10"/>
          <p:cNvSpPr txBox="1"/>
          <p:nvPr/>
        </p:nvSpPr>
        <p:spPr>
          <a:xfrm>
            <a:off x="8870555" y="4964606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x</a:t>
            </a:r>
            <a:r>
              <a:rPr lang="en-US" altLang="zh-HK" sz="1400" baseline="-25000" dirty="0"/>
              <a:t>3</a:t>
            </a:r>
            <a:endParaRPr lang="zh-HK" altLang="en-US" sz="1400" baseline="-25000" dirty="0"/>
          </a:p>
        </p:txBody>
      </p:sp>
      <p:cxnSp>
        <p:nvCxnSpPr>
          <p:cNvPr id="100" name="Straight Arrow Connector 99"/>
          <p:cNvCxnSpPr>
            <a:stCxn id="87" idx="4"/>
            <a:endCxn id="93" idx="0"/>
          </p:cNvCxnSpPr>
          <p:nvPr/>
        </p:nvCxnSpPr>
        <p:spPr>
          <a:xfrm>
            <a:off x="7146790" y="4532099"/>
            <a:ext cx="0" cy="40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3" idx="7"/>
            <a:endCxn id="89" idx="3"/>
          </p:cNvCxnSpPr>
          <p:nvPr/>
        </p:nvCxnSpPr>
        <p:spPr>
          <a:xfrm flipV="1">
            <a:off x="7285862" y="4483653"/>
            <a:ext cx="683622" cy="51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7" idx="6"/>
            <a:endCxn id="89" idx="2"/>
          </p:cNvCxnSpPr>
          <p:nvPr/>
        </p:nvCxnSpPr>
        <p:spPr>
          <a:xfrm>
            <a:off x="7343468" y="4346748"/>
            <a:ext cx="568410" cy="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9" idx="4"/>
            <a:endCxn id="95" idx="0"/>
          </p:cNvCxnSpPr>
          <p:nvPr/>
        </p:nvCxnSpPr>
        <p:spPr>
          <a:xfrm>
            <a:off x="8108557" y="4537941"/>
            <a:ext cx="0" cy="40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9" idx="6"/>
            <a:endCxn id="91" idx="2"/>
          </p:cNvCxnSpPr>
          <p:nvPr/>
        </p:nvCxnSpPr>
        <p:spPr>
          <a:xfrm flipV="1">
            <a:off x="8305235" y="4342236"/>
            <a:ext cx="565320" cy="10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5" idx="7"/>
            <a:endCxn id="91" idx="3"/>
          </p:cNvCxnSpPr>
          <p:nvPr/>
        </p:nvCxnSpPr>
        <p:spPr>
          <a:xfrm flipV="1">
            <a:off x="8247629" y="4473299"/>
            <a:ext cx="680532" cy="5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1" idx="4"/>
            <a:endCxn id="97" idx="0"/>
          </p:cNvCxnSpPr>
          <p:nvPr/>
        </p:nvCxnSpPr>
        <p:spPr>
          <a:xfrm>
            <a:off x="9067234" y="4527587"/>
            <a:ext cx="0" cy="41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1" idx="6"/>
            <a:endCxn id="87" idx="2"/>
          </p:cNvCxnSpPr>
          <p:nvPr/>
        </p:nvCxnSpPr>
        <p:spPr>
          <a:xfrm>
            <a:off x="6244296" y="4344352"/>
            <a:ext cx="705815" cy="2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950111" y="2815952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21" name="Oval 120"/>
          <p:cNvSpPr/>
          <p:nvPr/>
        </p:nvSpPr>
        <p:spPr>
          <a:xfrm>
            <a:off x="7911878" y="2821794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23" name="Oval 122"/>
          <p:cNvSpPr/>
          <p:nvPr/>
        </p:nvSpPr>
        <p:spPr>
          <a:xfrm>
            <a:off x="8870555" y="2811440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25" name="Oval 124"/>
          <p:cNvSpPr/>
          <p:nvPr/>
        </p:nvSpPr>
        <p:spPr>
          <a:xfrm>
            <a:off x="6950111" y="3596285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27" name="Oval 126"/>
          <p:cNvSpPr/>
          <p:nvPr/>
        </p:nvSpPr>
        <p:spPr>
          <a:xfrm>
            <a:off x="7911878" y="3596285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28" name="TextBox 10"/>
          <p:cNvSpPr txBox="1"/>
          <p:nvPr/>
        </p:nvSpPr>
        <p:spPr>
          <a:xfrm>
            <a:off x="7911878" y="3619162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y</a:t>
            </a:r>
            <a:r>
              <a:rPr lang="en-US" altLang="zh-HK" sz="1400" baseline="-25000" dirty="0" smtClean="0"/>
              <a:t>12</a:t>
            </a:r>
            <a:endParaRPr lang="zh-HK" altLang="en-US" sz="1400" baseline="-25000" dirty="0"/>
          </a:p>
        </p:txBody>
      </p:sp>
      <p:sp>
        <p:nvSpPr>
          <p:cNvPr id="129" name="Oval 128"/>
          <p:cNvSpPr/>
          <p:nvPr/>
        </p:nvSpPr>
        <p:spPr>
          <a:xfrm>
            <a:off x="8870555" y="3596285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30" name="TextBox 10"/>
          <p:cNvSpPr txBox="1"/>
          <p:nvPr/>
        </p:nvSpPr>
        <p:spPr>
          <a:xfrm>
            <a:off x="8870555" y="3619162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y</a:t>
            </a:r>
            <a:r>
              <a:rPr lang="en-US" altLang="zh-HK" sz="1400" baseline="-25000" dirty="0" smtClean="0"/>
              <a:t>13</a:t>
            </a:r>
            <a:endParaRPr lang="zh-HK" altLang="en-US" sz="1400" baseline="-25000" dirty="0"/>
          </a:p>
        </p:txBody>
      </p:sp>
      <p:cxnSp>
        <p:nvCxnSpPr>
          <p:cNvPr id="131" name="Straight Arrow Connector 130"/>
          <p:cNvCxnSpPr>
            <a:stCxn id="119" idx="4"/>
            <a:endCxn id="125" idx="0"/>
          </p:cNvCxnSpPr>
          <p:nvPr/>
        </p:nvCxnSpPr>
        <p:spPr>
          <a:xfrm>
            <a:off x="7146790" y="3186655"/>
            <a:ext cx="0" cy="40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7"/>
            <a:endCxn id="121" idx="3"/>
          </p:cNvCxnSpPr>
          <p:nvPr/>
        </p:nvCxnSpPr>
        <p:spPr>
          <a:xfrm flipV="1">
            <a:off x="7285862" y="3138209"/>
            <a:ext cx="683622" cy="51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9" idx="6"/>
            <a:endCxn id="121" idx="2"/>
          </p:cNvCxnSpPr>
          <p:nvPr/>
        </p:nvCxnSpPr>
        <p:spPr>
          <a:xfrm>
            <a:off x="7343468" y="3001304"/>
            <a:ext cx="568410" cy="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1" idx="4"/>
            <a:endCxn id="127" idx="0"/>
          </p:cNvCxnSpPr>
          <p:nvPr/>
        </p:nvCxnSpPr>
        <p:spPr>
          <a:xfrm>
            <a:off x="8108557" y="3192497"/>
            <a:ext cx="0" cy="40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1" idx="6"/>
            <a:endCxn id="123" idx="2"/>
          </p:cNvCxnSpPr>
          <p:nvPr/>
        </p:nvCxnSpPr>
        <p:spPr>
          <a:xfrm flipV="1">
            <a:off x="8305235" y="2996792"/>
            <a:ext cx="565320" cy="10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7"/>
            <a:endCxn id="123" idx="3"/>
          </p:cNvCxnSpPr>
          <p:nvPr/>
        </p:nvCxnSpPr>
        <p:spPr>
          <a:xfrm flipV="1">
            <a:off x="8247629" y="3127855"/>
            <a:ext cx="680532" cy="5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4"/>
            <a:endCxn id="129" idx="0"/>
          </p:cNvCxnSpPr>
          <p:nvPr/>
        </p:nvCxnSpPr>
        <p:spPr>
          <a:xfrm>
            <a:off x="9067234" y="3182143"/>
            <a:ext cx="0" cy="41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9829232" y="2815399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40" name="Oval 139"/>
          <p:cNvSpPr/>
          <p:nvPr/>
        </p:nvSpPr>
        <p:spPr>
          <a:xfrm>
            <a:off x="9829232" y="3600244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41" name="TextBox 10"/>
          <p:cNvSpPr txBox="1"/>
          <p:nvPr/>
        </p:nvSpPr>
        <p:spPr>
          <a:xfrm>
            <a:off x="9829232" y="3623121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y</a:t>
            </a:r>
            <a:r>
              <a:rPr lang="en-US" altLang="zh-HK" sz="1400" baseline="-25000" dirty="0" smtClean="0"/>
              <a:t>15</a:t>
            </a:r>
            <a:endParaRPr lang="zh-HK" altLang="en-US" sz="1400" baseline="-25000" dirty="0"/>
          </a:p>
        </p:txBody>
      </p:sp>
      <p:cxnSp>
        <p:nvCxnSpPr>
          <p:cNvPr id="142" name="Straight Arrow Connector 141"/>
          <p:cNvCxnSpPr>
            <a:stCxn id="138" idx="4"/>
            <a:endCxn id="140" idx="0"/>
          </p:cNvCxnSpPr>
          <p:nvPr/>
        </p:nvCxnSpPr>
        <p:spPr>
          <a:xfrm>
            <a:off x="10025911" y="3186102"/>
            <a:ext cx="0" cy="41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3" idx="6"/>
            <a:endCxn id="138" idx="2"/>
          </p:cNvCxnSpPr>
          <p:nvPr/>
        </p:nvCxnSpPr>
        <p:spPr>
          <a:xfrm>
            <a:off x="9263912" y="2996792"/>
            <a:ext cx="565320" cy="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29" idx="7"/>
            <a:endCxn id="138" idx="3"/>
          </p:cNvCxnSpPr>
          <p:nvPr/>
        </p:nvCxnSpPr>
        <p:spPr>
          <a:xfrm flipV="1">
            <a:off x="9206306" y="3131814"/>
            <a:ext cx="680532" cy="51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0"/>
          <p:cNvSpPr txBox="1"/>
          <p:nvPr/>
        </p:nvSpPr>
        <p:spPr>
          <a:xfrm>
            <a:off x="7903117" y="4213176"/>
            <a:ext cx="39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200" dirty="0" smtClean="0"/>
              <a:t>h</a:t>
            </a:r>
            <a:r>
              <a:rPr lang="en-US" altLang="zh-HK" sz="1200" baseline="-25000" dirty="0" smtClean="0"/>
              <a:t>z</a:t>
            </a:r>
            <a:r>
              <a:rPr lang="en-US" altLang="zh-HK" sz="1200" dirty="0" smtClean="0"/>
              <a:t>2</a:t>
            </a:r>
            <a:endParaRPr lang="zh-HK" altLang="en-US" sz="1200" dirty="0"/>
          </a:p>
        </p:txBody>
      </p:sp>
      <p:sp>
        <p:nvSpPr>
          <p:cNvPr id="148" name="TextBox 10"/>
          <p:cNvSpPr txBox="1"/>
          <p:nvPr/>
        </p:nvSpPr>
        <p:spPr>
          <a:xfrm>
            <a:off x="8864884" y="4204066"/>
            <a:ext cx="39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200" dirty="0" smtClean="0"/>
              <a:t>h</a:t>
            </a:r>
            <a:r>
              <a:rPr lang="en-US" altLang="zh-HK" sz="1200" baseline="-25000" dirty="0" smtClean="0"/>
              <a:t>z</a:t>
            </a:r>
            <a:r>
              <a:rPr lang="en-US" altLang="zh-HK" sz="1200" dirty="0"/>
              <a:t>3</a:t>
            </a:r>
            <a:endParaRPr lang="zh-HK" altLang="en-US" sz="1200" dirty="0"/>
          </a:p>
        </p:txBody>
      </p:sp>
      <p:sp>
        <p:nvSpPr>
          <p:cNvPr id="149" name="TextBox 10"/>
          <p:cNvSpPr txBox="1"/>
          <p:nvPr/>
        </p:nvSpPr>
        <p:spPr>
          <a:xfrm>
            <a:off x="6951593" y="2886929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z1</a:t>
            </a:r>
            <a:r>
              <a:rPr lang="en-US" altLang="zh-HK" sz="1000" dirty="0" smtClean="0"/>
              <a:t>1</a:t>
            </a:r>
            <a:endParaRPr lang="zh-HK" altLang="en-US" sz="1000" dirty="0"/>
          </a:p>
        </p:txBody>
      </p:sp>
      <p:sp>
        <p:nvSpPr>
          <p:cNvPr id="150" name="TextBox 10"/>
          <p:cNvSpPr txBox="1"/>
          <p:nvPr/>
        </p:nvSpPr>
        <p:spPr>
          <a:xfrm>
            <a:off x="7900767" y="2881651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z1</a:t>
            </a:r>
            <a:r>
              <a:rPr lang="en-US" altLang="zh-HK" sz="1000" dirty="0"/>
              <a:t>2</a:t>
            </a:r>
            <a:endParaRPr lang="zh-HK" altLang="en-US" sz="1000" dirty="0"/>
          </a:p>
        </p:txBody>
      </p:sp>
      <p:sp>
        <p:nvSpPr>
          <p:cNvPr id="151" name="TextBox 10"/>
          <p:cNvSpPr txBox="1"/>
          <p:nvPr/>
        </p:nvSpPr>
        <p:spPr>
          <a:xfrm>
            <a:off x="8868947" y="2878642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z1</a:t>
            </a:r>
            <a:r>
              <a:rPr lang="en-US" altLang="zh-HK" sz="1000" dirty="0"/>
              <a:t>3</a:t>
            </a:r>
            <a:endParaRPr lang="zh-HK" altLang="en-US" sz="1000" dirty="0"/>
          </a:p>
        </p:txBody>
      </p:sp>
      <p:sp>
        <p:nvSpPr>
          <p:cNvPr id="152" name="TextBox 10"/>
          <p:cNvSpPr txBox="1"/>
          <p:nvPr/>
        </p:nvSpPr>
        <p:spPr>
          <a:xfrm>
            <a:off x="9824533" y="2885593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z1</a:t>
            </a:r>
            <a:r>
              <a:rPr lang="en-US" altLang="zh-HK" sz="1000" dirty="0"/>
              <a:t>4</a:t>
            </a:r>
            <a:endParaRPr lang="zh-HK" altLang="en-US" sz="1000" dirty="0"/>
          </a:p>
        </p:txBody>
      </p:sp>
      <p:cxnSp>
        <p:nvCxnSpPr>
          <p:cNvPr id="154" name="Straight Arrow Connector 153"/>
          <p:cNvCxnSpPr>
            <a:stCxn id="49" idx="6"/>
            <a:endCxn id="119" idx="2"/>
          </p:cNvCxnSpPr>
          <p:nvPr/>
        </p:nvCxnSpPr>
        <p:spPr>
          <a:xfrm>
            <a:off x="6244296" y="2992513"/>
            <a:ext cx="705815" cy="8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0"/>
          <p:cNvSpPr txBox="1"/>
          <p:nvPr/>
        </p:nvSpPr>
        <p:spPr>
          <a:xfrm>
            <a:off x="6954186" y="3634981"/>
            <a:ext cx="39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200" dirty="0" smtClean="0"/>
              <a:t>y</a:t>
            </a:r>
            <a:r>
              <a:rPr lang="en-US" altLang="zh-HK" sz="1200" baseline="-25000" dirty="0" smtClean="0"/>
              <a:t>11</a:t>
            </a:r>
            <a:endParaRPr lang="zh-HK" altLang="en-US" sz="1200" baseline="-25000" dirty="0"/>
          </a:p>
        </p:txBody>
      </p:sp>
      <p:sp>
        <p:nvSpPr>
          <p:cNvPr id="156" name="Oval 155"/>
          <p:cNvSpPr/>
          <p:nvPr/>
        </p:nvSpPr>
        <p:spPr>
          <a:xfrm>
            <a:off x="6950111" y="5377110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57" name="Oval 156"/>
          <p:cNvSpPr/>
          <p:nvPr/>
        </p:nvSpPr>
        <p:spPr>
          <a:xfrm>
            <a:off x="7911878" y="5382952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58" name="Oval 157"/>
          <p:cNvSpPr/>
          <p:nvPr/>
        </p:nvSpPr>
        <p:spPr>
          <a:xfrm>
            <a:off x="8870555" y="5372598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59" name="Oval 158"/>
          <p:cNvSpPr/>
          <p:nvPr/>
        </p:nvSpPr>
        <p:spPr>
          <a:xfrm>
            <a:off x="6950111" y="6157443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60" name="Oval 159"/>
          <p:cNvSpPr/>
          <p:nvPr/>
        </p:nvSpPr>
        <p:spPr>
          <a:xfrm>
            <a:off x="7911878" y="6157443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61" name="TextBox 10"/>
          <p:cNvSpPr txBox="1"/>
          <p:nvPr/>
        </p:nvSpPr>
        <p:spPr>
          <a:xfrm>
            <a:off x="7911878" y="6180320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y</a:t>
            </a:r>
            <a:r>
              <a:rPr lang="en-US" altLang="zh-HK" sz="1400" baseline="-25000" dirty="0" smtClean="0"/>
              <a:t>22</a:t>
            </a:r>
            <a:endParaRPr lang="zh-HK" altLang="en-US" sz="1400" baseline="-25000" dirty="0"/>
          </a:p>
        </p:txBody>
      </p:sp>
      <p:sp>
        <p:nvSpPr>
          <p:cNvPr id="162" name="Oval 161"/>
          <p:cNvSpPr/>
          <p:nvPr/>
        </p:nvSpPr>
        <p:spPr>
          <a:xfrm>
            <a:off x="8870555" y="6157443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63" name="TextBox 10"/>
          <p:cNvSpPr txBox="1"/>
          <p:nvPr/>
        </p:nvSpPr>
        <p:spPr>
          <a:xfrm>
            <a:off x="8870555" y="6180320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y</a:t>
            </a:r>
            <a:r>
              <a:rPr lang="en-US" altLang="zh-HK" sz="1400" baseline="-25000" dirty="0" smtClean="0"/>
              <a:t>23</a:t>
            </a:r>
            <a:endParaRPr lang="zh-HK" altLang="en-US" sz="1400" baseline="-25000" dirty="0"/>
          </a:p>
        </p:txBody>
      </p:sp>
      <p:cxnSp>
        <p:nvCxnSpPr>
          <p:cNvPr id="164" name="Straight Arrow Connector 163"/>
          <p:cNvCxnSpPr>
            <a:stCxn id="156" idx="4"/>
            <a:endCxn id="159" idx="0"/>
          </p:cNvCxnSpPr>
          <p:nvPr/>
        </p:nvCxnSpPr>
        <p:spPr>
          <a:xfrm>
            <a:off x="7146790" y="5747813"/>
            <a:ext cx="0" cy="40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9" idx="7"/>
            <a:endCxn id="157" idx="3"/>
          </p:cNvCxnSpPr>
          <p:nvPr/>
        </p:nvCxnSpPr>
        <p:spPr>
          <a:xfrm flipV="1">
            <a:off x="7285862" y="5699367"/>
            <a:ext cx="683622" cy="51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6" idx="6"/>
            <a:endCxn id="157" idx="2"/>
          </p:cNvCxnSpPr>
          <p:nvPr/>
        </p:nvCxnSpPr>
        <p:spPr>
          <a:xfrm>
            <a:off x="7343468" y="5562462"/>
            <a:ext cx="568410" cy="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7" idx="4"/>
            <a:endCxn id="160" idx="0"/>
          </p:cNvCxnSpPr>
          <p:nvPr/>
        </p:nvCxnSpPr>
        <p:spPr>
          <a:xfrm>
            <a:off x="8108557" y="5753655"/>
            <a:ext cx="0" cy="40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7" idx="6"/>
            <a:endCxn id="158" idx="2"/>
          </p:cNvCxnSpPr>
          <p:nvPr/>
        </p:nvCxnSpPr>
        <p:spPr>
          <a:xfrm flipV="1">
            <a:off x="8305235" y="5557950"/>
            <a:ext cx="565320" cy="10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0" idx="7"/>
            <a:endCxn id="158" idx="3"/>
          </p:cNvCxnSpPr>
          <p:nvPr/>
        </p:nvCxnSpPr>
        <p:spPr>
          <a:xfrm flipV="1">
            <a:off x="8247629" y="5689013"/>
            <a:ext cx="680532" cy="5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8" idx="4"/>
            <a:endCxn id="162" idx="0"/>
          </p:cNvCxnSpPr>
          <p:nvPr/>
        </p:nvCxnSpPr>
        <p:spPr>
          <a:xfrm>
            <a:off x="9067234" y="5743301"/>
            <a:ext cx="0" cy="41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829232" y="5376557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72" name="Oval 171"/>
          <p:cNvSpPr/>
          <p:nvPr/>
        </p:nvSpPr>
        <p:spPr>
          <a:xfrm>
            <a:off x="9829232" y="6161402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73" name="TextBox 10"/>
          <p:cNvSpPr txBox="1"/>
          <p:nvPr/>
        </p:nvSpPr>
        <p:spPr>
          <a:xfrm>
            <a:off x="9829232" y="6184279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y</a:t>
            </a:r>
            <a:r>
              <a:rPr lang="en-US" altLang="zh-HK" sz="1400" baseline="-25000" dirty="0" smtClean="0"/>
              <a:t>23</a:t>
            </a:r>
            <a:endParaRPr lang="zh-HK" altLang="en-US" sz="1400" baseline="-25000" dirty="0"/>
          </a:p>
        </p:txBody>
      </p:sp>
      <p:cxnSp>
        <p:nvCxnSpPr>
          <p:cNvPr id="174" name="Straight Arrow Connector 173"/>
          <p:cNvCxnSpPr>
            <a:stCxn id="171" idx="4"/>
            <a:endCxn id="172" idx="0"/>
          </p:cNvCxnSpPr>
          <p:nvPr/>
        </p:nvCxnSpPr>
        <p:spPr>
          <a:xfrm>
            <a:off x="10025911" y="5747260"/>
            <a:ext cx="0" cy="41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8" idx="6"/>
            <a:endCxn id="171" idx="2"/>
          </p:cNvCxnSpPr>
          <p:nvPr/>
        </p:nvCxnSpPr>
        <p:spPr>
          <a:xfrm>
            <a:off x="9263912" y="5557950"/>
            <a:ext cx="565320" cy="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2" idx="7"/>
            <a:endCxn id="171" idx="3"/>
          </p:cNvCxnSpPr>
          <p:nvPr/>
        </p:nvCxnSpPr>
        <p:spPr>
          <a:xfrm flipV="1">
            <a:off x="9206306" y="5692972"/>
            <a:ext cx="680532" cy="51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0"/>
          <p:cNvSpPr txBox="1"/>
          <p:nvPr/>
        </p:nvSpPr>
        <p:spPr>
          <a:xfrm>
            <a:off x="6951593" y="5448087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z2</a:t>
            </a:r>
            <a:r>
              <a:rPr lang="en-US" altLang="zh-HK" sz="1000" dirty="0" smtClean="0"/>
              <a:t>1</a:t>
            </a:r>
            <a:endParaRPr lang="zh-HK" altLang="en-US" sz="1000" dirty="0"/>
          </a:p>
        </p:txBody>
      </p:sp>
      <p:sp>
        <p:nvSpPr>
          <p:cNvPr id="178" name="TextBox 10"/>
          <p:cNvSpPr txBox="1"/>
          <p:nvPr/>
        </p:nvSpPr>
        <p:spPr>
          <a:xfrm>
            <a:off x="7900767" y="5442809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z2</a:t>
            </a:r>
            <a:r>
              <a:rPr lang="en-US" altLang="zh-HK" sz="1000" dirty="0" smtClean="0"/>
              <a:t>2</a:t>
            </a:r>
            <a:endParaRPr lang="zh-HK" altLang="en-US" sz="1000" dirty="0"/>
          </a:p>
        </p:txBody>
      </p:sp>
      <p:sp>
        <p:nvSpPr>
          <p:cNvPr id="179" name="TextBox 10"/>
          <p:cNvSpPr txBox="1"/>
          <p:nvPr/>
        </p:nvSpPr>
        <p:spPr>
          <a:xfrm>
            <a:off x="8868947" y="5439800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z2</a:t>
            </a:r>
            <a:r>
              <a:rPr lang="en-US" altLang="zh-HK" sz="1000" dirty="0" smtClean="0"/>
              <a:t>3</a:t>
            </a:r>
            <a:endParaRPr lang="zh-HK" altLang="en-US" sz="1000" dirty="0"/>
          </a:p>
        </p:txBody>
      </p:sp>
      <p:sp>
        <p:nvSpPr>
          <p:cNvPr id="180" name="TextBox 10"/>
          <p:cNvSpPr txBox="1"/>
          <p:nvPr/>
        </p:nvSpPr>
        <p:spPr>
          <a:xfrm>
            <a:off x="9824533" y="5446751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z2</a:t>
            </a:r>
            <a:r>
              <a:rPr lang="en-US" altLang="zh-HK" sz="1000" dirty="0" smtClean="0"/>
              <a:t>4</a:t>
            </a:r>
            <a:endParaRPr lang="zh-HK" altLang="en-US" sz="1000" dirty="0"/>
          </a:p>
        </p:txBody>
      </p:sp>
      <p:sp>
        <p:nvSpPr>
          <p:cNvPr id="181" name="TextBox 10"/>
          <p:cNvSpPr txBox="1"/>
          <p:nvPr/>
        </p:nvSpPr>
        <p:spPr>
          <a:xfrm>
            <a:off x="6954186" y="6196139"/>
            <a:ext cx="39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200" dirty="0" smtClean="0"/>
              <a:t>y</a:t>
            </a:r>
            <a:r>
              <a:rPr lang="en-US" altLang="zh-HK" sz="1200" baseline="-25000" dirty="0" smtClean="0"/>
              <a:t>21</a:t>
            </a:r>
            <a:endParaRPr lang="zh-HK" altLang="en-US" sz="1200" baseline="-25000" dirty="0"/>
          </a:p>
        </p:txBody>
      </p:sp>
      <p:cxnSp>
        <p:nvCxnSpPr>
          <p:cNvPr id="183" name="Straight Arrow Connector 182"/>
          <p:cNvCxnSpPr>
            <a:stCxn id="47" idx="6"/>
            <a:endCxn id="156" idx="2"/>
          </p:cNvCxnSpPr>
          <p:nvPr/>
        </p:nvCxnSpPr>
        <p:spPr>
          <a:xfrm>
            <a:off x="6244296" y="5559413"/>
            <a:ext cx="705815" cy="3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958889" y="4098345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86" name="TextBox 10"/>
          <p:cNvSpPr txBox="1"/>
          <p:nvPr/>
        </p:nvSpPr>
        <p:spPr>
          <a:xfrm>
            <a:off x="958889" y="4121222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400" dirty="0" smtClean="0"/>
              <a:t>h1</a:t>
            </a:r>
            <a:endParaRPr lang="zh-HK" altLang="en-US" sz="1400" dirty="0"/>
          </a:p>
        </p:txBody>
      </p:sp>
      <p:sp>
        <p:nvSpPr>
          <p:cNvPr id="187" name="Oval 186"/>
          <p:cNvSpPr/>
          <p:nvPr/>
        </p:nvSpPr>
        <p:spPr>
          <a:xfrm>
            <a:off x="957843" y="4985969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957843" y="5017084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400" dirty="0" smtClean="0"/>
              <a:t>x</a:t>
            </a:r>
            <a:r>
              <a:rPr lang="en-US" altLang="zh-HK" sz="1400" baseline="-25000" dirty="0" smtClean="0"/>
              <a:t>1</a:t>
            </a:r>
            <a:endParaRPr lang="zh-HK" altLang="en-US" sz="1400" baseline="-25000" dirty="0"/>
          </a:p>
        </p:txBody>
      </p:sp>
      <p:cxnSp>
        <p:nvCxnSpPr>
          <p:cNvPr id="189" name="Straight Arrow Connector 188"/>
          <p:cNvCxnSpPr>
            <a:stCxn id="187" idx="0"/>
            <a:endCxn id="185" idx="4"/>
          </p:cNvCxnSpPr>
          <p:nvPr/>
        </p:nvCxnSpPr>
        <p:spPr>
          <a:xfrm flipV="1">
            <a:off x="1154522" y="4469048"/>
            <a:ext cx="1046" cy="516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5" idx="6"/>
            <a:endCxn id="24" idx="2"/>
          </p:cNvCxnSpPr>
          <p:nvPr/>
        </p:nvCxnSpPr>
        <p:spPr>
          <a:xfrm>
            <a:off x="1352246" y="4283697"/>
            <a:ext cx="634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9823561" y="4161416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199" name="Oval 198"/>
          <p:cNvSpPr/>
          <p:nvPr/>
        </p:nvSpPr>
        <p:spPr>
          <a:xfrm>
            <a:off x="9823561" y="4946261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200" name="TextBox 10"/>
          <p:cNvSpPr txBox="1"/>
          <p:nvPr/>
        </p:nvSpPr>
        <p:spPr>
          <a:xfrm>
            <a:off x="9823561" y="4969138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x</a:t>
            </a:r>
            <a:r>
              <a:rPr lang="en-US" altLang="zh-HK" sz="1400" baseline="-25000" dirty="0"/>
              <a:t>3</a:t>
            </a:r>
            <a:endParaRPr lang="zh-HK" altLang="en-US" sz="1400" baseline="-25000" dirty="0"/>
          </a:p>
        </p:txBody>
      </p:sp>
      <p:cxnSp>
        <p:nvCxnSpPr>
          <p:cNvPr id="201" name="Straight Arrow Connector 200"/>
          <p:cNvCxnSpPr>
            <a:stCxn id="198" idx="4"/>
            <a:endCxn id="199" idx="0"/>
          </p:cNvCxnSpPr>
          <p:nvPr/>
        </p:nvCxnSpPr>
        <p:spPr>
          <a:xfrm>
            <a:off x="10020240" y="4532119"/>
            <a:ext cx="0" cy="41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0"/>
          <p:cNvSpPr txBox="1"/>
          <p:nvPr/>
        </p:nvSpPr>
        <p:spPr>
          <a:xfrm>
            <a:off x="9817890" y="4208598"/>
            <a:ext cx="39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200" dirty="0" smtClean="0"/>
              <a:t>h</a:t>
            </a:r>
            <a:r>
              <a:rPr lang="en-US" altLang="zh-HK" sz="1200" baseline="-25000" dirty="0" smtClean="0"/>
              <a:t>z</a:t>
            </a:r>
            <a:r>
              <a:rPr lang="en-US" altLang="zh-HK" sz="1200" dirty="0"/>
              <a:t>3</a:t>
            </a:r>
            <a:endParaRPr lang="zh-HK" altLang="en-US" sz="1200" dirty="0"/>
          </a:p>
        </p:txBody>
      </p:sp>
      <p:cxnSp>
        <p:nvCxnSpPr>
          <p:cNvPr id="204" name="Straight Arrow Connector 203"/>
          <p:cNvCxnSpPr>
            <a:stCxn id="91" idx="6"/>
            <a:endCxn id="198" idx="2"/>
          </p:cNvCxnSpPr>
          <p:nvPr/>
        </p:nvCxnSpPr>
        <p:spPr>
          <a:xfrm>
            <a:off x="9263912" y="4342236"/>
            <a:ext cx="559649" cy="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97" idx="7"/>
            <a:endCxn id="198" idx="3"/>
          </p:cNvCxnSpPr>
          <p:nvPr/>
        </p:nvCxnSpPr>
        <p:spPr>
          <a:xfrm flipV="1">
            <a:off x="9206306" y="4477831"/>
            <a:ext cx="674861" cy="51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0795861" y="2813841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213" name="Oval 212"/>
          <p:cNvSpPr/>
          <p:nvPr/>
        </p:nvSpPr>
        <p:spPr>
          <a:xfrm>
            <a:off x="10795861" y="3598686"/>
            <a:ext cx="393357" cy="370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HK" altLang="en-US"/>
          </a:p>
        </p:txBody>
      </p:sp>
      <p:sp>
        <p:nvSpPr>
          <p:cNvPr id="214" name="TextBox 10"/>
          <p:cNvSpPr txBox="1"/>
          <p:nvPr/>
        </p:nvSpPr>
        <p:spPr>
          <a:xfrm>
            <a:off x="10795861" y="3621563"/>
            <a:ext cx="39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400" dirty="0" smtClean="0"/>
              <a:t>y</a:t>
            </a:r>
            <a:r>
              <a:rPr lang="en-US" altLang="zh-HK" sz="1400" baseline="-25000" dirty="0" smtClean="0"/>
              <a:t>15</a:t>
            </a:r>
            <a:endParaRPr lang="zh-HK" altLang="en-US" sz="1400" baseline="-25000" dirty="0"/>
          </a:p>
        </p:txBody>
      </p:sp>
      <p:cxnSp>
        <p:nvCxnSpPr>
          <p:cNvPr id="215" name="Straight Arrow Connector 214"/>
          <p:cNvCxnSpPr>
            <a:stCxn id="212" idx="4"/>
            <a:endCxn id="213" idx="0"/>
          </p:cNvCxnSpPr>
          <p:nvPr/>
        </p:nvCxnSpPr>
        <p:spPr>
          <a:xfrm>
            <a:off x="10992540" y="3184544"/>
            <a:ext cx="0" cy="41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10"/>
          <p:cNvSpPr txBox="1"/>
          <p:nvPr/>
        </p:nvSpPr>
        <p:spPr>
          <a:xfrm>
            <a:off x="10791162" y="2884035"/>
            <a:ext cx="39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000" dirty="0" smtClean="0"/>
              <a:t>h</a:t>
            </a:r>
            <a:r>
              <a:rPr lang="en-US" altLang="zh-HK" sz="1000" baseline="-25000" dirty="0" smtClean="0"/>
              <a:t>z1</a:t>
            </a:r>
            <a:r>
              <a:rPr lang="en-US" altLang="zh-HK" sz="1000" dirty="0" smtClean="0"/>
              <a:t>5</a:t>
            </a:r>
            <a:endParaRPr lang="zh-HK" altLang="en-US" sz="1000" dirty="0"/>
          </a:p>
        </p:txBody>
      </p:sp>
      <p:cxnSp>
        <p:nvCxnSpPr>
          <p:cNvPr id="218" name="Straight Arrow Connector 217"/>
          <p:cNvCxnSpPr>
            <a:stCxn id="138" idx="6"/>
            <a:endCxn id="216" idx="1"/>
          </p:cNvCxnSpPr>
          <p:nvPr/>
        </p:nvCxnSpPr>
        <p:spPr>
          <a:xfrm>
            <a:off x="10222589" y="3000751"/>
            <a:ext cx="568573" cy="6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7"/>
            <a:endCxn id="212" idx="3"/>
          </p:cNvCxnSpPr>
          <p:nvPr/>
        </p:nvCxnSpPr>
        <p:spPr>
          <a:xfrm flipV="1">
            <a:off x="10164983" y="3130256"/>
            <a:ext cx="688484" cy="524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964014" y="1499286"/>
            <a:ext cx="996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One STC data pair:</a:t>
            </a:r>
          </a:p>
          <a:p>
            <a:r>
              <a:rPr lang="en-US" altLang="zh-HK" dirty="0" smtClean="0"/>
              <a:t>Weibo post : x = (x</a:t>
            </a:r>
            <a:r>
              <a:rPr lang="en-US" altLang="zh-HK" baseline="-25000" dirty="0" smtClean="0"/>
              <a:t>1</a:t>
            </a:r>
            <a:r>
              <a:rPr lang="en-US" altLang="zh-HK" dirty="0" smtClean="0"/>
              <a:t>, x</a:t>
            </a:r>
            <a:r>
              <a:rPr lang="en-US" altLang="zh-HK" baseline="-25000" dirty="0" smtClean="0"/>
              <a:t>2</a:t>
            </a:r>
            <a:r>
              <a:rPr lang="en-US" altLang="zh-HK" dirty="0" smtClean="0"/>
              <a:t>, x</a:t>
            </a:r>
            <a:r>
              <a:rPr lang="en-US" altLang="zh-HK" baseline="-25000" dirty="0" smtClean="0"/>
              <a:t>3</a:t>
            </a:r>
            <a:r>
              <a:rPr lang="en-US" altLang="zh-HK" dirty="0" smtClean="0"/>
              <a:t> ,x</a:t>
            </a:r>
            <a:r>
              <a:rPr lang="en-US" altLang="zh-HK" baseline="-25000" dirty="0" smtClean="0"/>
              <a:t>4</a:t>
            </a:r>
            <a:r>
              <a:rPr lang="en-US" altLang="zh-HK" dirty="0" smtClean="0"/>
              <a:t>) = (</a:t>
            </a:r>
            <a:r>
              <a:rPr lang="en-US" altLang="zh-CN" dirty="0" smtClean="0"/>
              <a:t>A</a:t>
            </a:r>
            <a:r>
              <a:rPr lang="zh-CN" altLang="en-US" dirty="0" smtClean="0"/>
              <a:t>股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再次</a:t>
            </a:r>
            <a:r>
              <a:rPr lang="en-US" altLang="zh-CN" dirty="0" smtClean="0"/>
              <a:t>,</a:t>
            </a:r>
            <a:r>
              <a:rPr lang="zh-CN" altLang="en-US" dirty="0" smtClean="0"/>
              <a:t>遭遇</a:t>
            </a:r>
            <a:r>
              <a:rPr lang="en-US" altLang="zh-CN" dirty="0" smtClean="0"/>
              <a:t>,</a:t>
            </a:r>
            <a:r>
              <a:rPr lang="zh-CN" altLang="en-US" dirty="0" smtClean="0"/>
              <a:t>熔断</a:t>
            </a:r>
            <a:r>
              <a:rPr lang="en-US" altLang="zh-HK" dirty="0" smtClean="0"/>
              <a:t>)</a:t>
            </a:r>
          </a:p>
          <a:p>
            <a:r>
              <a:rPr lang="en-US" altLang="zh-HK" dirty="0" smtClean="0"/>
              <a:t>Weibo response 1 : y</a:t>
            </a:r>
            <a:r>
              <a:rPr lang="en-US" altLang="zh-HK" baseline="-25000" dirty="0" smtClean="0"/>
              <a:t>1</a:t>
            </a:r>
            <a:r>
              <a:rPr lang="en-US" altLang="zh-HK" dirty="0" smtClean="0"/>
              <a:t> = (y</a:t>
            </a:r>
            <a:r>
              <a:rPr lang="en-US" altLang="zh-HK" baseline="-25000" dirty="0" smtClean="0"/>
              <a:t>11</a:t>
            </a:r>
            <a:r>
              <a:rPr lang="en-US" altLang="zh-HK" dirty="0" smtClean="0"/>
              <a:t>, y</a:t>
            </a:r>
            <a:r>
              <a:rPr lang="en-US" altLang="zh-HK" baseline="-25000" dirty="0" smtClean="0"/>
              <a:t>12</a:t>
            </a:r>
            <a:r>
              <a:rPr lang="en-US" altLang="zh-HK" dirty="0" smtClean="0"/>
              <a:t>, y</a:t>
            </a:r>
            <a:r>
              <a:rPr lang="en-US" altLang="zh-HK" baseline="-25000" dirty="0" smtClean="0"/>
              <a:t>13</a:t>
            </a:r>
            <a:r>
              <a:rPr lang="en-US" altLang="zh-HK" dirty="0" smtClean="0"/>
              <a:t>, y</a:t>
            </a:r>
            <a:r>
              <a:rPr lang="en-US" altLang="zh-HK" baseline="-25000" dirty="0" smtClean="0"/>
              <a:t>14</a:t>
            </a:r>
            <a:r>
              <a:rPr lang="en-US" altLang="zh-HK" dirty="0" smtClean="0"/>
              <a:t>, y</a:t>
            </a:r>
            <a:r>
              <a:rPr lang="en-US" altLang="zh-HK" baseline="-25000" dirty="0" smtClean="0"/>
              <a:t>15</a:t>
            </a:r>
            <a:r>
              <a:rPr lang="en-US" altLang="zh-HK" dirty="0" smtClean="0"/>
              <a:t>) = (</a:t>
            </a:r>
            <a:r>
              <a:rPr lang="zh-CN" altLang="en-US" dirty="0" smtClean="0"/>
              <a:t>股市</a:t>
            </a:r>
            <a:r>
              <a:rPr lang="en-US" altLang="zh-CN" dirty="0" smtClean="0"/>
              <a:t>, </a:t>
            </a:r>
            <a:r>
              <a:rPr lang="zh-CN" altLang="en-US" dirty="0" smtClean="0"/>
              <a:t>熔断</a:t>
            </a:r>
            <a:r>
              <a:rPr lang="en-US" altLang="zh-CN" dirty="0" smtClean="0"/>
              <a:t>, </a:t>
            </a:r>
            <a:r>
              <a:rPr lang="zh-CN" altLang="en-US" dirty="0" smtClean="0"/>
              <a:t>股民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天台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相见</a:t>
            </a:r>
            <a:r>
              <a:rPr lang="en-US" altLang="zh-HK" dirty="0" smtClean="0"/>
              <a:t>)</a:t>
            </a:r>
          </a:p>
          <a:p>
            <a:r>
              <a:rPr lang="en-US" altLang="zh-HK" dirty="0" smtClean="0"/>
              <a:t>Weibo </a:t>
            </a:r>
            <a:r>
              <a:rPr lang="en-US" altLang="zh-HK" dirty="0"/>
              <a:t>r</a:t>
            </a:r>
            <a:r>
              <a:rPr lang="en-US" altLang="zh-HK" dirty="0" smtClean="0"/>
              <a:t>esponse 2 : y</a:t>
            </a:r>
            <a:r>
              <a:rPr lang="en-US" altLang="zh-HK" baseline="-25000" dirty="0" smtClean="0"/>
              <a:t>2</a:t>
            </a:r>
            <a:r>
              <a:rPr lang="en-US" altLang="zh-HK" dirty="0" smtClean="0"/>
              <a:t> = (y</a:t>
            </a:r>
            <a:r>
              <a:rPr lang="en-US" altLang="zh-HK" baseline="-25000" dirty="0" smtClean="0"/>
              <a:t>21</a:t>
            </a:r>
            <a:r>
              <a:rPr lang="en-US" altLang="zh-HK" dirty="0" smtClean="0"/>
              <a:t>, y</a:t>
            </a:r>
            <a:r>
              <a:rPr lang="en-US" altLang="zh-HK" baseline="-25000" dirty="0" smtClean="0"/>
              <a:t>22</a:t>
            </a:r>
            <a:r>
              <a:rPr lang="en-US" altLang="zh-HK" dirty="0" smtClean="0"/>
              <a:t>, y</a:t>
            </a:r>
            <a:r>
              <a:rPr lang="en-US" altLang="zh-HK" baseline="-25000" dirty="0" smtClean="0"/>
              <a:t>23</a:t>
            </a:r>
            <a:r>
              <a:rPr lang="en-US" altLang="zh-HK" dirty="0" smtClean="0"/>
              <a:t>, y</a:t>
            </a:r>
            <a:r>
              <a:rPr lang="en-US" altLang="zh-HK" baseline="-25000" dirty="0" smtClean="0"/>
              <a:t>24</a:t>
            </a:r>
            <a:r>
              <a:rPr lang="en-US" altLang="zh-HK" dirty="0" smtClean="0"/>
              <a:t>) = (</a:t>
            </a:r>
            <a:r>
              <a:rPr lang="zh-CN" altLang="en-US" dirty="0" smtClean="0"/>
              <a:t>我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, </a:t>
            </a:r>
            <a:r>
              <a:rPr lang="zh-CN" altLang="en-US" dirty="0" smtClean="0"/>
              <a:t>骂人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吗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873218" y="2699615"/>
            <a:ext cx="10445579" cy="4030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607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Model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 smtClean="0"/>
                  <a:t>The </a:t>
                </a:r>
                <a:r>
                  <a:rPr lang="en-US" altLang="zh-HK" dirty="0"/>
                  <a:t>encoder encodes two latent variables </a:t>
                </a:r>
                <a:r>
                  <a:rPr lang="en-US" altLang="zh-HK" dirty="0" smtClean="0"/>
                  <a:t>z</a:t>
                </a:r>
                <a:r>
                  <a:rPr lang="en-US" altLang="zh-HK" baseline="-25000" dirty="0" smtClean="0"/>
                  <a:t>1</a:t>
                </a:r>
                <a:r>
                  <a:rPr lang="en-US" altLang="zh-HK" dirty="0" smtClean="0"/>
                  <a:t> </a:t>
                </a:r>
                <a:r>
                  <a:rPr lang="en-US" altLang="zh-HK" dirty="0"/>
                  <a:t>and </a:t>
                </a:r>
                <a:r>
                  <a:rPr lang="en-US" altLang="zh-HK" dirty="0" smtClean="0"/>
                  <a:t>z</a:t>
                </a:r>
                <a:r>
                  <a:rPr lang="en-US" altLang="zh-HK" baseline="-25000" dirty="0" smtClean="0"/>
                  <a:t>2</a:t>
                </a:r>
                <a:r>
                  <a:rPr lang="en-US" altLang="zh-HK" dirty="0" smtClean="0"/>
                  <a:t> </a:t>
                </a:r>
                <a:r>
                  <a:rPr lang="en-US" altLang="zh-HK" dirty="0"/>
                  <a:t>based on the </a:t>
                </a:r>
                <a:r>
                  <a:rPr lang="en-US" altLang="zh-HK" dirty="0" smtClean="0"/>
                  <a:t>post x </a:t>
                </a:r>
                <a:r>
                  <a:rPr lang="en-US" altLang="zh-HK" dirty="0"/>
                  <a:t>use </a:t>
                </a:r>
                <a:r>
                  <a:rPr lang="en-US" altLang="zh-HK" dirty="0" err="1"/>
                  <a:t>varitational</a:t>
                </a:r>
                <a:r>
                  <a:rPr lang="en-US" altLang="zh-HK" dirty="0"/>
                  <a:t> method (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HK" dirty="0"/>
                  <a:t>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dirty="0" smtClean="0"/>
                  <a:t>)</a:t>
                </a:r>
              </a:p>
              <a:p>
                <a:r>
                  <a:rPr lang="en-US" altLang="zh-HK" dirty="0" smtClean="0"/>
                  <a:t>Then using z</a:t>
                </a:r>
                <a:r>
                  <a:rPr lang="en-US" altLang="zh-HK" baseline="-25000" dirty="0" smtClean="0"/>
                  <a:t>1</a:t>
                </a:r>
                <a:r>
                  <a:rPr lang="en-US" altLang="zh-HK" dirty="0" smtClean="0"/>
                  <a:t> </a:t>
                </a:r>
                <a:r>
                  <a:rPr lang="en-US" altLang="zh-HK" dirty="0"/>
                  <a:t>and </a:t>
                </a:r>
                <a:r>
                  <a:rPr lang="en-US" altLang="zh-HK" dirty="0" smtClean="0"/>
                  <a:t>z</a:t>
                </a:r>
                <a:r>
                  <a:rPr lang="en-US" altLang="zh-HK" baseline="-25000" dirty="0" smtClean="0"/>
                  <a:t>2</a:t>
                </a:r>
                <a:r>
                  <a:rPr lang="en-US" altLang="zh-HK" dirty="0" smtClean="0"/>
                  <a:t> </a:t>
                </a:r>
                <a:r>
                  <a:rPr lang="en-US" altLang="zh-HK" dirty="0"/>
                  <a:t>to generate y</a:t>
                </a:r>
                <a:r>
                  <a:rPr lang="en-US" altLang="zh-HK" baseline="-25000" dirty="0" smtClean="0"/>
                  <a:t>1</a:t>
                </a:r>
                <a:r>
                  <a:rPr lang="en-US" altLang="zh-HK" dirty="0" smtClean="0"/>
                  <a:t> </a:t>
                </a:r>
                <a:r>
                  <a:rPr lang="en-US" altLang="zh-HK" dirty="0"/>
                  <a:t>and </a:t>
                </a:r>
                <a:r>
                  <a:rPr lang="en-US" altLang="zh-HK" dirty="0" smtClean="0"/>
                  <a:t>y</a:t>
                </a:r>
                <a:r>
                  <a:rPr lang="en-US" altLang="zh-HK" baseline="-25000" dirty="0" smtClean="0"/>
                  <a:t>2</a:t>
                </a:r>
                <a:r>
                  <a:rPr lang="en-US" altLang="zh-HK" dirty="0" smtClean="0"/>
                  <a:t> responses</a:t>
                </a:r>
              </a:p>
              <a:p>
                <a:r>
                  <a:rPr lang="en-US" altLang="zh-HK" dirty="0" smtClean="0"/>
                  <a:t>Z is the </a:t>
                </a:r>
                <a:r>
                  <a:rPr lang="en-US" altLang="zh-HK" dirty="0"/>
                  <a:t>joint </a:t>
                </a:r>
                <a:r>
                  <a:rPr lang="en-US" altLang="zh-HK" dirty="0" smtClean="0"/>
                  <a:t>distribution </a:t>
                </a:r>
                <a:r>
                  <a:rPr lang="en-US" altLang="zh-HK" dirty="0"/>
                  <a:t>of z</a:t>
                </a:r>
                <a:r>
                  <a:rPr lang="en-US" altLang="zh-HK" baseline="-25000" dirty="0" smtClean="0"/>
                  <a:t>1</a:t>
                </a:r>
                <a:r>
                  <a:rPr lang="en-US" altLang="zh-HK" dirty="0" smtClean="0"/>
                  <a:t> </a:t>
                </a:r>
                <a:r>
                  <a:rPr lang="en-US" altLang="zh-HK" dirty="0"/>
                  <a:t>and </a:t>
                </a:r>
                <a:r>
                  <a:rPr lang="en-US" altLang="zh-HK" dirty="0" smtClean="0"/>
                  <a:t>z</a:t>
                </a:r>
                <a:r>
                  <a:rPr lang="en-US" altLang="zh-HK" baseline="-25000" dirty="0" smtClean="0"/>
                  <a:t>2</a:t>
                </a:r>
                <a:r>
                  <a:rPr lang="en-US" altLang="zh-HK" dirty="0" smtClean="0"/>
                  <a:t> (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HK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HK" dirty="0" smtClean="0"/>
                  <a:t>)and acts </a:t>
                </a:r>
                <a:r>
                  <a:rPr lang="en-US" altLang="zh-HK" dirty="0"/>
                  <a:t>as a latent variable to the original post </a:t>
                </a:r>
                <a:r>
                  <a:rPr lang="en-US" altLang="zh-HK" dirty="0" smtClean="0"/>
                  <a:t>x.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Encoder 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HK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altLang="zh-H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altLang="zh-HK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TW" altLang="zh-HK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altLang="zh-HK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HK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1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Decoder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TW" altLang="zh-HK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H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𝑧𝑖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TW" dirty="0" smtClean="0"/>
                  <a:t>   </a:t>
                </a:r>
                <a:endParaRPr lang="zh-TW" altLang="zh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HK" dirty="0"/>
              </a:p>
              <a:p>
                <a:endParaRPr lang="zh-TW" altLang="zh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TW" altLang="zh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HK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Variational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lowerbound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459" y="1825625"/>
                <a:ext cx="1126936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HK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TW" altLang="zh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HK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zh-TW" altLang="zh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HK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zh-TW" altLang="zh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TW" altLang="zh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HK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HK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zh-H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HK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HK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H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HK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HK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zh-H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zh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HK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TW" altLang="zh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H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zh-TW" altLang="zh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HK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HK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H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HK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HK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))))</m:t>
                      </m:r>
                    </m:oMath>
                  </m:oMathPara>
                </a14:m>
                <a:endParaRPr lang="zh-TW" altLang="zh-HK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459" y="1825625"/>
                <a:ext cx="11269363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337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新細明體</vt:lpstr>
      <vt:lpstr>宋体</vt:lpstr>
      <vt:lpstr>Arial</vt:lpstr>
      <vt:lpstr>Calibri</vt:lpstr>
      <vt:lpstr>Calibri Light</vt:lpstr>
      <vt:lpstr>Cambria Math</vt:lpstr>
      <vt:lpstr>Office Theme</vt:lpstr>
      <vt:lpstr>Variational RNN</vt:lpstr>
      <vt:lpstr>Variational Recurrent Auto-Encoder</vt:lpstr>
      <vt:lpstr>Variational Recurrent Auto-Encoder</vt:lpstr>
      <vt:lpstr>Motivation</vt:lpstr>
      <vt:lpstr>Model</vt:lpstr>
      <vt:lpstr>Model</vt:lpstr>
      <vt:lpstr>Encoder </vt:lpstr>
      <vt:lpstr>Decoder</vt:lpstr>
      <vt:lpstr>Variational lowerbound</vt:lpstr>
      <vt:lpstr>Experiment</vt:lpstr>
      <vt:lpstr>Intermediate Result</vt:lpstr>
    </vt:vector>
  </TitlesOfParts>
  <Company>HKPU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RNN</dc:title>
  <dc:creator>hkpuadmin</dc:creator>
  <cp:lastModifiedBy>hkpuadmin</cp:lastModifiedBy>
  <cp:revision>67</cp:revision>
  <dcterms:created xsi:type="dcterms:W3CDTF">2016-01-07T02:55:17Z</dcterms:created>
  <dcterms:modified xsi:type="dcterms:W3CDTF">2016-01-08T05:52:47Z</dcterms:modified>
</cp:coreProperties>
</file>