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6.jpg" ContentType="image/jpeg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4" r:id="rId9"/>
    <p:sldId id="262" r:id="rId10"/>
    <p:sldId id="28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8" r:id="rId29"/>
    <p:sldId id="286" r:id="rId30"/>
    <p:sldId id="283" r:id="rId31"/>
    <p:sldId id="284" r:id="rId32"/>
    <p:sldId id="287" r:id="rId33"/>
    <p:sldId id="289" r:id="rId34"/>
    <p:sldId id="292" r:id="rId35"/>
    <p:sldId id="290" r:id="rId36"/>
    <p:sldId id="291" r:id="rId37"/>
    <p:sldId id="293" r:id="rId38"/>
    <p:sldId id="294" r:id="rId39"/>
    <p:sldId id="295" r:id="rId40"/>
    <p:sldId id="297" r:id="rId41"/>
    <p:sldId id="296" r:id="rId42"/>
    <p:sldId id="298" r:id="rId43"/>
    <p:sldId id="300" r:id="rId44"/>
    <p:sldId id="299" r:id="rId45"/>
    <p:sldId id="301" r:id="rId46"/>
    <p:sldId id="303" r:id="rId47"/>
    <p:sldId id="304" r:id="rId48"/>
    <p:sldId id="302" r:id="rId49"/>
    <p:sldId id="306" r:id="rId50"/>
    <p:sldId id="305" r:id="rId51"/>
    <p:sldId id="307" r:id="rId52"/>
    <p:sldId id="308" r:id="rId53"/>
    <p:sldId id="309" r:id="rId54"/>
    <p:sldId id="310" r:id="rId55"/>
    <p:sldId id="312" r:id="rId56"/>
    <p:sldId id="313" r:id="rId57"/>
    <p:sldId id="314" r:id="rId58"/>
    <p:sldId id="329" r:id="rId59"/>
    <p:sldId id="316" r:id="rId60"/>
    <p:sldId id="317" r:id="rId61"/>
    <p:sldId id="315" r:id="rId62"/>
    <p:sldId id="318" r:id="rId63"/>
    <p:sldId id="319" r:id="rId64"/>
    <p:sldId id="320" r:id="rId65"/>
    <p:sldId id="321" r:id="rId66"/>
    <p:sldId id="322" r:id="rId67"/>
    <p:sldId id="323" r:id="rId68"/>
    <p:sldId id="328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CC3399"/>
    <a:srgbClr val="CC0099"/>
    <a:srgbClr val="800080"/>
    <a:srgbClr val="660066"/>
    <a:srgbClr val="003399"/>
    <a:srgbClr val="000099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37" y="-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C588C-ED2E-49BC-AD41-E6691B5D8C8F}" type="doc">
      <dgm:prSet loTypeId="urn:microsoft.com/office/officeart/2009/3/layout/SubStepProcess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9C31A0B2-467B-477C-89B3-A0F92B5D40BA}">
      <dgm:prSet/>
      <dgm:spPr/>
      <dgm:t>
        <a:bodyPr/>
        <a:lstStyle/>
        <a:p>
          <a:pPr rtl="0"/>
          <a:r>
            <a:rPr lang="zh-CN" smtClean="0"/>
            <a:t>动态数组</a:t>
          </a:r>
          <a:endParaRPr lang="zh-CN"/>
        </a:p>
      </dgm:t>
    </dgm:pt>
    <dgm:pt modelId="{4685FDF9-BF47-4B07-ABE5-203DD3270B55}" type="parTrans" cxnId="{E1A63F46-CD39-4521-BC46-06EF02A26810}">
      <dgm:prSet/>
      <dgm:spPr/>
      <dgm:t>
        <a:bodyPr/>
        <a:lstStyle/>
        <a:p>
          <a:endParaRPr lang="zh-CN" altLang="en-US"/>
        </a:p>
      </dgm:t>
    </dgm:pt>
    <dgm:pt modelId="{A9ECB8C7-0A95-42D5-A2F8-207E3F78D978}" type="sibTrans" cxnId="{E1A63F46-CD39-4521-BC46-06EF02A26810}">
      <dgm:prSet/>
      <dgm:spPr/>
      <dgm:t>
        <a:bodyPr/>
        <a:lstStyle/>
        <a:p>
          <a:endParaRPr lang="zh-CN" altLang="en-US"/>
        </a:p>
      </dgm:t>
    </dgm:pt>
    <dgm:pt modelId="{143757CF-3820-495B-A62A-EC1F9F69B6A9}">
      <dgm:prSet/>
      <dgm:spPr/>
      <dgm:t>
        <a:bodyPr/>
        <a:lstStyle/>
        <a:p>
          <a:pPr rtl="0"/>
          <a:r>
            <a:rPr lang="zh-CN" dirty="0" smtClean="0"/>
            <a:t>静态数组</a:t>
          </a:r>
          <a:endParaRPr lang="zh-CN" dirty="0"/>
        </a:p>
      </dgm:t>
    </dgm:pt>
    <dgm:pt modelId="{069D5584-A02E-4468-9926-5DCBDFC4E00B}" type="parTrans" cxnId="{56FEF54F-22CE-44F0-B22B-9B39EF4DC121}">
      <dgm:prSet/>
      <dgm:spPr/>
      <dgm:t>
        <a:bodyPr/>
        <a:lstStyle/>
        <a:p>
          <a:endParaRPr lang="zh-CN" altLang="en-US"/>
        </a:p>
      </dgm:t>
    </dgm:pt>
    <dgm:pt modelId="{1DB58046-DCBA-4711-9E23-27EF21C8FF28}" type="sibTrans" cxnId="{56FEF54F-22CE-44F0-B22B-9B39EF4DC121}">
      <dgm:prSet/>
      <dgm:spPr/>
      <dgm:t>
        <a:bodyPr/>
        <a:lstStyle/>
        <a:p>
          <a:endParaRPr lang="zh-CN" altLang="en-US"/>
        </a:p>
      </dgm:t>
    </dgm:pt>
    <dgm:pt modelId="{1CD034A0-BB15-4879-8526-CDF6E983056D}" type="pres">
      <dgm:prSet presAssocID="{C6BC588C-ED2E-49BC-AD41-E6691B5D8C8F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zh-CN" altLang="en-US"/>
        </a:p>
      </dgm:t>
    </dgm:pt>
    <dgm:pt modelId="{BF70DFBA-720B-41CD-BBD3-4C3108345DDF}" type="pres">
      <dgm:prSet presAssocID="{9C31A0B2-467B-477C-89B3-A0F92B5D40BA}" presName="parTx1" presStyleLbl="node1" presStyleIdx="0" presStyleCnt="2"/>
      <dgm:spPr/>
      <dgm:t>
        <a:bodyPr/>
        <a:lstStyle/>
        <a:p>
          <a:endParaRPr lang="zh-CN" altLang="en-US"/>
        </a:p>
      </dgm:t>
    </dgm:pt>
    <dgm:pt modelId="{162545D5-580D-4D63-B33C-B1132C25C0D6}" type="pres">
      <dgm:prSet presAssocID="{143757CF-3820-495B-A62A-EC1F9F69B6A9}" presName="parTx2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56FEF54F-22CE-44F0-B22B-9B39EF4DC121}" srcId="{C6BC588C-ED2E-49BC-AD41-E6691B5D8C8F}" destId="{143757CF-3820-495B-A62A-EC1F9F69B6A9}" srcOrd="1" destOrd="0" parTransId="{069D5584-A02E-4468-9926-5DCBDFC4E00B}" sibTransId="{1DB58046-DCBA-4711-9E23-27EF21C8FF28}"/>
    <dgm:cxn modelId="{2F30CE65-74D3-44E4-9CFB-8D4883C35260}" type="presOf" srcId="{9C31A0B2-467B-477C-89B3-A0F92B5D40BA}" destId="{BF70DFBA-720B-41CD-BBD3-4C3108345DDF}" srcOrd="0" destOrd="0" presId="urn:microsoft.com/office/officeart/2009/3/layout/SubStepProcess"/>
    <dgm:cxn modelId="{E1A63F46-CD39-4521-BC46-06EF02A26810}" srcId="{C6BC588C-ED2E-49BC-AD41-E6691B5D8C8F}" destId="{9C31A0B2-467B-477C-89B3-A0F92B5D40BA}" srcOrd="0" destOrd="0" parTransId="{4685FDF9-BF47-4B07-ABE5-203DD3270B55}" sibTransId="{A9ECB8C7-0A95-42D5-A2F8-207E3F78D978}"/>
    <dgm:cxn modelId="{C29B21EC-1BF0-4698-B33D-95AB73542786}" type="presOf" srcId="{C6BC588C-ED2E-49BC-AD41-E6691B5D8C8F}" destId="{1CD034A0-BB15-4879-8526-CDF6E983056D}" srcOrd="0" destOrd="0" presId="urn:microsoft.com/office/officeart/2009/3/layout/SubStepProcess"/>
    <dgm:cxn modelId="{91040300-DED2-4AD8-A437-46E6BA77F97B}" type="presOf" srcId="{143757CF-3820-495B-A62A-EC1F9F69B6A9}" destId="{162545D5-580D-4D63-B33C-B1132C25C0D6}" srcOrd="0" destOrd="0" presId="urn:microsoft.com/office/officeart/2009/3/layout/SubStepProcess"/>
    <dgm:cxn modelId="{5789A954-6DD2-4987-AB82-650AFCF86429}" type="presParOf" srcId="{1CD034A0-BB15-4879-8526-CDF6E983056D}" destId="{BF70DFBA-720B-41CD-BBD3-4C3108345DDF}" srcOrd="0" destOrd="0" presId="urn:microsoft.com/office/officeart/2009/3/layout/SubStepProcess"/>
    <dgm:cxn modelId="{BB5CF0D9-E439-4FE2-8193-677C483DAE85}" type="presParOf" srcId="{1CD034A0-BB15-4879-8526-CDF6E983056D}" destId="{162545D5-580D-4D63-B33C-B1132C25C0D6}" srcOrd="1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B4CDF-CE2F-41F7-8365-DCD9781D5B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89982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9D1B4-3288-4D2C-B2DC-135F79A62F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5806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0048A-5D74-4AD3-861B-9382776C94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02597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DC2DF-ED1A-4A61-A4F5-880CF8E58B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0218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>
                <a:solidFill>
                  <a:srgbClr val="0000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81537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  <a:lvl2pPr marL="692150" indent="-347663">
              <a:lnSpc>
                <a:spcPts val="3300"/>
              </a:lnSpc>
              <a:defRPr lang="zh-CN" altLang="en-US" sz="2400" dirty="0" smtClean="0">
                <a:solidFill>
                  <a:srgbClr val="CC3399"/>
                </a:solidFill>
                <a:latin typeface="+mn-lt"/>
                <a:ea typeface="+mn-ea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6B3BA-713C-4034-AC86-7EF5546B3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1575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16A74-8A05-4158-A00A-0B95100AF6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09294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58342-5A50-4D8C-9134-F202BD6C6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68077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619C5-56A5-4FC7-A22E-2AC7206857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1758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3723E-B16B-4BF5-8E7C-B934E22D6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00055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6F149-8B33-4E73-BFA3-AD4104040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1654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46D7E-6E18-401B-83D9-69ADBFA78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80756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FD94B-23BD-413B-A885-468B3A8D1C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73082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057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ED21C26-BD21-4A13-B987-4E748099D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0000C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0000CC"/>
          </a:solidFill>
          <a:latin typeface="Franklin Gothic Medium" pitchFamily="34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0000CC"/>
          </a:solidFill>
          <a:latin typeface="Franklin Gothic Medium" pitchFamily="34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0000CC"/>
          </a:solidFill>
          <a:latin typeface="Franklin Gothic Medium" pitchFamily="34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0000CC"/>
          </a:solidFill>
          <a:latin typeface="Franklin Gothic Medium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 b="1">
          <a:solidFill>
            <a:srgbClr val="000066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lnSpc>
          <a:spcPts val="36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rgbClr val="0000FF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slide" Target="slide1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3.12: </a:t>
            </a:r>
            <a:r>
              <a:rPr lang="zh-CN" altLang="en-US" dirty="0" smtClean="0"/>
              <a:t>线性表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824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线性表的顺序存储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顺序表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顺序</a:t>
            </a:r>
            <a:r>
              <a:rPr lang="zh-CN" altLang="en-US" dirty="0" smtClean="0"/>
              <a:t>表的存储结构</a:t>
            </a: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顺序表的</a:t>
            </a:r>
            <a:r>
              <a:rPr lang="zh-CN" altLang="en-US" dirty="0" smtClean="0"/>
              <a:t>类定义</a:t>
            </a: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顺序表的</a:t>
            </a:r>
            <a:r>
              <a:rPr lang="zh-CN" altLang="en-US" dirty="0" smtClean="0"/>
              <a:t>类实现</a:t>
            </a: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顺序表的</a:t>
            </a:r>
            <a:r>
              <a:rPr lang="zh-CN" altLang="en-US" dirty="0" smtClean="0"/>
              <a:t>类</a:t>
            </a:r>
            <a:r>
              <a:rPr lang="zh-CN" altLang="en-US" dirty="0"/>
              <a:t>设计的一些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顺序表的</a:t>
            </a:r>
            <a:r>
              <a:rPr lang="zh-CN" altLang="en-US" dirty="0" smtClean="0"/>
              <a:t>类</a:t>
            </a:r>
            <a:r>
              <a:rPr lang="zh-CN" altLang="en-US" dirty="0"/>
              <a:t>方法的效率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顺序表的</a:t>
            </a:r>
            <a:r>
              <a:rPr lang="zh-CN" altLang="en-US" dirty="0" smtClean="0"/>
              <a:t>优缺点分析</a:t>
            </a:r>
            <a:endParaRPr lang="zh-CN" altLang="en-US" dirty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 smtClean="0"/>
              <a:t>顺序</a:t>
            </a:r>
            <a:r>
              <a:rPr lang="zh-CN" altLang="en-US" dirty="0"/>
              <a:t>表应用举例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681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线性表的顺序存储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顺序表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表的存储结构 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实现顺序存储结构的方法是使用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把线性表的数据元素存储在</a:t>
            </a:r>
            <a:r>
              <a:rPr lang="zh-CN" altLang="en-US" dirty="0">
                <a:solidFill>
                  <a:srgbClr val="C00000"/>
                </a:solidFill>
              </a:rPr>
              <a:t>一块连续地址空间</a:t>
            </a:r>
            <a:r>
              <a:rPr lang="zh-CN" altLang="en-US" dirty="0">
                <a:solidFill>
                  <a:schemeClr val="tx1"/>
                </a:solidFill>
              </a:rPr>
              <a:t>的内存单元中，这样线性表中逻辑上相邻的数据元素</a:t>
            </a:r>
            <a:r>
              <a:rPr lang="zh-CN" altLang="en-US" dirty="0">
                <a:solidFill>
                  <a:srgbClr val="C00000"/>
                </a:solidFill>
              </a:rPr>
              <a:t>在物理存储地址上也相邻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元素间的逻辑上的前驱、后继逻辑关系就表现在数据元素的存储单元的</a:t>
            </a:r>
            <a:r>
              <a:rPr lang="zh-CN" altLang="en-US" dirty="0">
                <a:solidFill>
                  <a:srgbClr val="0000FF"/>
                </a:solidFill>
              </a:rPr>
              <a:t>物理前后位置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顺序</a:t>
            </a:r>
            <a:r>
              <a:rPr lang="zh-CN" altLang="en-US" dirty="0">
                <a:solidFill>
                  <a:schemeClr val="tx1"/>
                </a:solidFill>
              </a:rPr>
              <a:t>表一般</a:t>
            </a:r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dirty="0">
                <a:solidFill>
                  <a:srgbClr val="C00000"/>
                </a:solidFill>
              </a:rPr>
              <a:t>动态数组</a:t>
            </a:r>
            <a:r>
              <a:rPr lang="zh-CN" altLang="en-US" dirty="0">
                <a:solidFill>
                  <a:schemeClr val="tx1"/>
                </a:solidFill>
              </a:rPr>
              <a:t>方法实现数据元素存储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32656" y="5534744"/>
            <a:ext cx="7543800" cy="990600"/>
            <a:chOff x="1132656" y="5534744"/>
            <a:chExt cx="7543800" cy="990600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199456" y="5534744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809056" y="5534744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418656" y="5534744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028256" y="5534744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637856" y="5534744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5247456" y="5534744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5</a:t>
              </a:r>
              <a:endParaRPr lang="en-US" altLang="zh-CN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857056" y="5534744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66656" y="5534744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…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7076256" y="5534744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361256" y="5534744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FF"/>
                  </a:solidFill>
                </a:rPr>
                <a:t>list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132656" y="5991944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size=6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7000056" y="6068144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maxSize-1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047056" y="5915744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0 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656656" y="5915744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1 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266256" y="5915744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2 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875856" y="5915744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3 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485456" y="5915744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4 </a:t>
              </a: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5095056" y="5915744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5 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5704656" y="5915744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6 </a:t>
              </a:r>
            </a:p>
          </p:txBody>
        </p:sp>
      </p:grp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1458899532"/>
              </p:ext>
            </p:extLst>
          </p:nvPr>
        </p:nvGraphicFramePr>
        <p:xfrm>
          <a:off x="6512768" y="1484784"/>
          <a:ext cx="137160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ts1.mm.bing.net/th?&amp;id=HN.608051654393007869&amp;w=300&amp;h=300&amp;c=0&amp;pid=1.9&amp;rs=0&amp;p=0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853" y="1412776"/>
            <a:ext cx="132014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49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2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静态数组和</a:t>
            </a:r>
            <a:r>
              <a:rPr lang="zh-CN" altLang="en-US" dirty="0"/>
              <a:t>动态</a:t>
            </a:r>
            <a:r>
              <a:rPr lang="zh-CN" altLang="en-US" dirty="0" smtClean="0"/>
              <a:t>数组的区别？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静态数组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a[5</a:t>
            </a:r>
            <a:r>
              <a:rPr lang="en-US" altLang="zh-CN" sz="2000" dirty="0"/>
              <a:t>]={0,1,2,3,4</a:t>
            </a:r>
            <a:r>
              <a:rPr lang="en-US" altLang="zh-CN" sz="2000" dirty="0" smtClean="0"/>
              <a:t>};</a:t>
            </a:r>
          </a:p>
          <a:p>
            <a:pPr lvl="1"/>
            <a:r>
              <a:rPr lang="en-US" altLang="zh-CN" sz="1600" b="1" dirty="0" err="1" smtClean="0"/>
              <a:t>Sizeof</a:t>
            </a:r>
            <a:r>
              <a:rPr lang="en-US" altLang="zh-CN" sz="1600" b="1" dirty="0" smtClean="0"/>
              <a:t>(a)</a:t>
            </a:r>
          </a:p>
          <a:p>
            <a:pPr lvl="1"/>
            <a:r>
              <a:rPr lang="zh-CN" altLang="en-US" sz="1600" b="1" dirty="0"/>
              <a:t>在栈上分配，会自动释放，效率高，但是栈空间</a:t>
            </a:r>
            <a:r>
              <a:rPr lang="zh-CN" altLang="en-US" sz="1600" b="1" dirty="0" smtClean="0"/>
              <a:t>有限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作为函数参数、返回值</a:t>
            </a:r>
            <a:endParaRPr lang="zh-CN" altLang="en-US" sz="1600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动态数组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7455" cy="3951288"/>
          </a:xfrm>
        </p:spPr>
        <p:txBody>
          <a:bodyPr/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*b=new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[5]; </a:t>
            </a:r>
            <a:endParaRPr lang="en-US" altLang="zh-CN" sz="2000" dirty="0" smtClean="0"/>
          </a:p>
          <a:p>
            <a:pPr lvl="1"/>
            <a:r>
              <a:rPr lang="en-US" altLang="zh-CN" sz="1600" b="1" dirty="0" err="1" smtClean="0"/>
              <a:t>Sizeof</a:t>
            </a:r>
            <a:r>
              <a:rPr lang="en-US" altLang="zh-CN" sz="1600" b="1" dirty="0" smtClean="0"/>
              <a:t>(b)</a:t>
            </a:r>
          </a:p>
          <a:p>
            <a:pPr lvl="1"/>
            <a:r>
              <a:rPr lang="zh-CN" altLang="en-US" sz="1600" b="1" dirty="0" smtClean="0"/>
              <a:t>在堆上分配</a:t>
            </a:r>
            <a:r>
              <a:rPr lang="zh-CN" altLang="en-US" sz="1600" b="1" dirty="0"/>
              <a:t>空间，效率</a:t>
            </a:r>
            <a:r>
              <a:rPr lang="zh-CN" altLang="en-US" sz="1600" b="1" dirty="0" smtClean="0"/>
              <a:t>较低，需要手动</a:t>
            </a:r>
            <a:r>
              <a:rPr lang="en-US" altLang="zh-CN" sz="1600" b="1" dirty="0" smtClean="0"/>
              <a:t>delete</a:t>
            </a:r>
            <a:r>
              <a:rPr lang="zh-CN" altLang="en-US" sz="1600" b="1" dirty="0" smtClean="0"/>
              <a:t>，空间大</a:t>
            </a:r>
            <a:endParaRPr lang="en-US" altLang="zh-CN" sz="1600" b="1" dirty="0" smtClean="0"/>
          </a:p>
          <a:p>
            <a:pPr lvl="1"/>
            <a:r>
              <a:rPr lang="zh-CN" altLang="en-US" sz="1600" b="1" dirty="0"/>
              <a:t>作为函数参数、返回值</a:t>
            </a:r>
          </a:p>
          <a:p>
            <a:pPr lvl="1"/>
            <a:endParaRPr lang="zh-CN" altLang="en-US" sz="1600" b="1" dirty="0"/>
          </a:p>
        </p:txBody>
      </p:sp>
      <p:cxnSp>
        <p:nvCxnSpPr>
          <p:cNvPr id="9" name="直接连接符 8"/>
          <p:cNvCxnSpPr>
            <a:stCxn id="4" idx="3"/>
          </p:cNvCxnSpPr>
          <p:nvPr/>
        </p:nvCxnSpPr>
        <p:spPr>
          <a:xfrm>
            <a:off x="4497388" y="1854994"/>
            <a:ext cx="2604" cy="4166294"/>
          </a:xfrm>
          <a:prstGeom prst="line">
            <a:avLst/>
          </a:prstGeom>
          <a:ln>
            <a:solidFill>
              <a:srgbClr val="99003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32" y="5097958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C++</a:t>
            </a:r>
            <a:r>
              <a:rPr lang="zh-CN" altLang="en-US" b="1" dirty="0"/>
              <a:t>标准模版库（</a:t>
            </a:r>
            <a:r>
              <a:rPr lang="en-US" altLang="zh-CN" b="1" dirty="0"/>
              <a:t>STL</a:t>
            </a:r>
            <a:r>
              <a:rPr lang="zh-CN" altLang="en-US" b="1" dirty="0"/>
              <a:t>）中的</a:t>
            </a:r>
            <a:r>
              <a:rPr lang="en-US" altLang="zh-CN" b="1" dirty="0"/>
              <a:t>vector</a:t>
            </a:r>
            <a:r>
              <a:rPr lang="zh-CN" altLang="en-US" b="1" dirty="0"/>
              <a:t>（向量</a:t>
            </a:r>
            <a:r>
              <a:rPr lang="zh-CN" altLang="en-US" b="1" dirty="0" smtClean="0"/>
              <a:t>）实现</a:t>
            </a:r>
            <a:r>
              <a:rPr lang="zh-CN" altLang="en-US" b="1" dirty="0"/>
              <a:t>变长</a:t>
            </a:r>
            <a:r>
              <a:rPr lang="zh-CN" altLang="en-US" b="1" dirty="0" smtClean="0"/>
              <a:t>数组：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vector&lt;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&gt;   array(</a:t>
            </a:r>
            <a:r>
              <a:rPr lang="en-US" altLang="zh-CN" b="1" dirty="0" err="1">
                <a:solidFill>
                  <a:srgbClr val="C00000"/>
                </a:solidFill>
              </a:rPr>
              <a:t>len</a:t>
            </a:r>
            <a:r>
              <a:rPr lang="en-US" altLang="zh-CN" b="1" dirty="0">
                <a:solidFill>
                  <a:srgbClr val="C00000"/>
                </a:solidFill>
              </a:rPr>
              <a:t>);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8384" y="627970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hlinkClick r:id="rId2" action="ppaction://hlinksldjump"/>
              </a:rPr>
              <a:t>返回</a:t>
            </a:r>
            <a:endParaRPr lang="zh-CN" altLang="en-US" sz="2400" dirty="0"/>
          </a:p>
        </p:txBody>
      </p:sp>
      <p:pic>
        <p:nvPicPr>
          <p:cNvPr id="12" name="Picture 2" descr="http://ts1.mm.bing.net/th?&amp;id=HN.608051654393007869&amp;w=300&amp;h=300&amp;c=0&amp;pid=1.9&amp;rs=0&amp;p=0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27"/>
            <a:ext cx="1475656" cy="88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8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线性表的顺序存储结构</a:t>
            </a:r>
            <a:r>
              <a:rPr lang="en-US" altLang="zh-CN" dirty="0"/>
              <a:t>---</a:t>
            </a:r>
            <a:r>
              <a:rPr lang="zh-CN" altLang="en-US" dirty="0"/>
              <a:t>顺序表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顺序表的存储结构 </a:t>
            </a:r>
            <a:endParaRPr lang="en-US" altLang="zh-CN" sz="2400" dirty="0" smtClean="0"/>
          </a:p>
          <a:p>
            <a:r>
              <a:rPr lang="zh-CN" altLang="en-US" dirty="0" smtClean="0"/>
              <a:t>顺序</a:t>
            </a:r>
            <a:r>
              <a:rPr lang="zh-CN" altLang="en-US" dirty="0"/>
              <a:t>表类定义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面向对象程序设计用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zh-CN" altLang="en-US" dirty="0">
                <a:solidFill>
                  <a:schemeClr val="tx1"/>
                </a:solidFill>
              </a:rPr>
              <a:t>进行抽象数据类型的具体实现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类</a:t>
            </a:r>
            <a:r>
              <a:rPr lang="zh-CN" altLang="en-US" dirty="0">
                <a:solidFill>
                  <a:srgbClr val="C00000"/>
                </a:solidFill>
              </a:rPr>
              <a:t>的成员变量</a:t>
            </a:r>
            <a:r>
              <a:rPr lang="zh-CN" altLang="en-US" dirty="0">
                <a:solidFill>
                  <a:schemeClr val="tx1"/>
                </a:solidFill>
              </a:rPr>
              <a:t>用来表示抽象数据类型的</a:t>
            </a:r>
            <a:r>
              <a:rPr lang="zh-CN" altLang="en-US" dirty="0">
                <a:solidFill>
                  <a:srgbClr val="00B050"/>
                </a:solidFill>
              </a:rPr>
              <a:t>数据</a:t>
            </a:r>
            <a:r>
              <a:rPr lang="zh-CN" altLang="en-US" dirty="0" smtClean="0">
                <a:solidFill>
                  <a:srgbClr val="00B050"/>
                </a:solidFill>
              </a:rPr>
              <a:t>集合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类</a:t>
            </a:r>
            <a:r>
              <a:rPr lang="zh-CN" altLang="en-US" dirty="0">
                <a:solidFill>
                  <a:srgbClr val="C00000"/>
                </a:solidFill>
              </a:rPr>
              <a:t>的成员函数</a:t>
            </a:r>
            <a:r>
              <a:rPr lang="zh-CN" altLang="en-US" dirty="0">
                <a:solidFill>
                  <a:schemeClr val="tx1"/>
                </a:solidFill>
              </a:rPr>
              <a:t>用来表示抽象数据类型的</a:t>
            </a:r>
            <a:r>
              <a:rPr lang="zh-CN" altLang="en-US" dirty="0">
                <a:solidFill>
                  <a:srgbClr val="00B050"/>
                </a:solidFill>
              </a:rPr>
              <a:t>操作</a:t>
            </a:r>
            <a:r>
              <a:rPr lang="zh-CN" altLang="en-US" dirty="0" smtClean="0">
                <a:solidFill>
                  <a:srgbClr val="00B050"/>
                </a:solidFill>
              </a:rPr>
              <a:t>集合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r>
              <a:rPr lang="zh-CN" altLang="en-US" dirty="0">
                <a:solidFill>
                  <a:schemeClr val="tx1"/>
                </a:solidFill>
              </a:rPr>
              <a:t>的设计包括两部分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类定义和类实现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类</a:t>
            </a:r>
            <a:r>
              <a:rPr lang="zh-CN" altLang="en-US" dirty="0">
                <a:solidFill>
                  <a:srgbClr val="C00000"/>
                </a:solidFill>
              </a:rPr>
              <a:t>定义</a:t>
            </a:r>
            <a:r>
              <a:rPr lang="zh-CN" altLang="en-US" dirty="0">
                <a:solidFill>
                  <a:schemeClr val="tx1"/>
                </a:solidFill>
              </a:rPr>
              <a:t>给出类的成员变量和成员函数的</a:t>
            </a: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类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r>
              <a:rPr lang="zh-CN" altLang="en-US" dirty="0">
                <a:solidFill>
                  <a:schemeClr val="tx1"/>
                </a:solidFill>
              </a:rPr>
              <a:t>给出成员函数的具体编码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86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一个动态数组存储结构的顺序表类</a:t>
            </a:r>
            <a:r>
              <a:rPr lang="zh-CN" altLang="en-US" sz="2800" dirty="0" smtClean="0"/>
              <a:t>定义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267743"/>
            <a:ext cx="8229600" cy="4681537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class </a:t>
            </a:r>
            <a:r>
              <a:rPr lang="en-US" altLang="zh-CN" sz="2400" dirty="0" err="1">
                <a:solidFill>
                  <a:schemeClr val="bg1"/>
                </a:solidFill>
              </a:rPr>
              <a:t>SeqList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protected: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DataType</a:t>
            </a:r>
            <a:r>
              <a:rPr lang="en-US" altLang="zh-CN" sz="2400" dirty="0">
                <a:solidFill>
                  <a:schemeClr val="bg1"/>
                </a:solidFill>
              </a:rPr>
              <a:t> *list;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</a:rPr>
              <a:t>数组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maxSize</a:t>
            </a:r>
            <a:r>
              <a:rPr lang="en-US" altLang="zh-CN" sz="2400" dirty="0">
                <a:solidFill>
                  <a:schemeClr val="bg1"/>
                </a:solidFill>
              </a:rPr>
              <a:t>;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</a:rPr>
              <a:t>最大元素个数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size;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  //</a:t>
            </a:r>
            <a:r>
              <a:rPr lang="zh-CN" altLang="en-US" sz="2400" dirty="0">
                <a:solidFill>
                  <a:schemeClr val="bg1"/>
                </a:solidFill>
              </a:rPr>
              <a:t>当前元素个数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public:                                     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SeqList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max=0);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</a:rPr>
              <a:t>构造函数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>
                <a:solidFill>
                  <a:schemeClr val="bg1"/>
                </a:solidFill>
              </a:rPr>
              <a:t>~</a:t>
            </a:r>
            <a:r>
              <a:rPr lang="en-US" altLang="zh-CN" sz="2400" dirty="0" err="1">
                <a:solidFill>
                  <a:schemeClr val="bg1"/>
                </a:solidFill>
              </a:rPr>
              <a:t>SeqList</a:t>
            </a:r>
            <a:r>
              <a:rPr lang="en-US" altLang="zh-CN" sz="2400" dirty="0">
                <a:solidFill>
                  <a:schemeClr val="bg1"/>
                </a:solidFill>
              </a:rPr>
              <a:t>(void);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//</a:t>
            </a:r>
            <a:r>
              <a:rPr lang="zh-CN" altLang="en-US" sz="2400" dirty="0">
                <a:solidFill>
                  <a:schemeClr val="bg1"/>
                </a:solidFill>
              </a:rPr>
              <a:t>析构函数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Size(void) </a:t>
            </a:r>
            <a:r>
              <a:rPr lang="en-US" altLang="zh-CN" sz="2400" dirty="0" err="1">
                <a:solidFill>
                  <a:schemeClr val="bg1"/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;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//</a:t>
            </a:r>
            <a:r>
              <a:rPr lang="zh-CN" altLang="en-US" sz="2400" dirty="0">
                <a:solidFill>
                  <a:schemeClr val="bg1"/>
                </a:solidFill>
              </a:rPr>
              <a:t>取当前数据元素个数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>
                <a:solidFill>
                  <a:schemeClr val="bg1"/>
                </a:solidFill>
              </a:rPr>
              <a:t>void Insert(</a:t>
            </a:r>
            <a:r>
              <a:rPr lang="en-US" altLang="zh-CN" sz="2400" dirty="0" err="1">
                <a:solidFill>
                  <a:schemeClr val="bg1"/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DataType</a:t>
            </a:r>
            <a:r>
              <a:rPr lang="en-US" altLang="zh-CN" sz="2400" dirty="0">
                <a:solidFill>
                  <a:schemeClr val="bg1"/>
                </a:solidFill>
              </a:rPr>
              <a:t>&amp; </a:t>
            </a:r>
            <a:r>
              <a:rPr lang="en-US" altLang="zh-CN" sz="2400" dirty="0" err="1">
                <a:solidFill>
                  <a:schemeClr val="bg1"/>
                </a:solidFill>
              </a:rPr>
              <a:t>item,int</a:t>
            </a:r>
            <a:r>
              <a:rPr lang="en-US" altLang="zh-CN" sz="2400" dirty="0">
                <a:solidFill>
                  <a:schemeClr val="bg1"/>
                </a:solidFill>
              </a:rPr>
              <a:t> i);  </a:t>
            </a:r>
            <a:r>
              <a:rPr lang="en-US" altLang="zh-CN" sz="2400" dirty="0" smtClean="0">
                <a:solidFill>
                  <a:schemeClr val="bg1"/>
                </a:solidFill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</a:rPr>
              <a:t>插入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DataType</a:t>
            </a:r>
            <a:r>
              <a:rPr lang="en-US" altLang="zh-CN" sz="2400" dirty="0">
                <a:solidFill>
                  <a:schemeClr val="bg1"/>
                </a:solidFill>
              </a:rPr>
              <a:t> Delete(</a:t>
            </a:r>
            <a:r>
              <a:rPr lang="en-US" altLang="zh-CN" sz="2400" dirty="0" err="1">
                <a:solidFill>
                  <a:schemeClr val="bg1"/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i);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</a:rPr>
              <a:t>删除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DataType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GetData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i) </a:t>
            </a:r>
            <a:r>
              <a:rPr lang="en-US" altLang="zh-CN" sz="2400" dirty="0" err="1">
                <a:solidFill>
                  <a:schemeClr val="bg1"/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;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</a:rPr>
              <a:t>取数据元素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4355976" y="3933056"/>
            <a:ext cx="1080120" cy="504056"/>
          </a:xfrm>
          <a:prstGeom prst="wedgeEllipseCallout">
            <a:avLst>
              <a:gd name="adj1" fmla="val -83542"/>
              <a:gd name="adj2" fmla="val 692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32040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03848" y="4297742"/>
            <a:ext cx="792088" cy="499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652120" y="4941168"/>
            <a:ext cx="1080120" cy="504056"/>
          </a:xfrm>
          <a:prstGeom prst="wedgeEllipseCallout">
            <a:avLst>
              <a:gd name="adj1" fmla="val -83542"/>
              <a:gd name="adj2" fmla="val 692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508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99992" y="5377862"/>
            <a:ext cx="792088" cy="499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563888" y="116632"/>
            <a:ext cx="5580112" cy="324036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lang="zh-CN" altLang="en-US" sz="2400" dirty="0" smtClean="0">
                <a:solidFill>
                  <a:srgbClr val="CC3399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3333FF"/>
                </a:solidFill>
              </a:rPr>
              <a:t>SeqList</a:t>
            </a:r>
            <a:r>
              <a:rPr lang="zh-CN" altLang="en-US" sz="2400" dirty="0" smtClean="0">
                <a:solidFill>
                  <a:srgbClr val="080808"/>
                </a:solidFill>
              </a:rPr>
              <a:t>是类名，</a:t>
            </a:r>
            <a:endParaRPr lang="en-US" altLang="zh-CN" sz="2400" dirty="0" smtClean="0">
              <a:solidFill>
                <a:srgbClr val="080808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3333FF"/>
                </a:solidFill>
              </a:rPr>
              <a:t>DataType</a:t>
            </a:r>
            <a:r>
              <a:rPr lang="zh-CN" altLang="en-US" sz="2400" dirty="0" smtClean="0">
                <a:solidFill>
                  <a:srgbClr val="080808"/>
                </a:solidFill>
              </a:rPr>
              <a:t>为数组元素的数据类型。</a:t>
            </a:r>
            <a:endParaRPr lang="en-US" altLang="zh-CN" sz="2400" dirty="0" smtClean="0">
              <a:solidFill>
                <a:srgbClr val="080808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80808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SeqList</a:t>
            </a:r>
            <a:r>
              <a:rPr lang="zh-CN" altLang="en-US" sz="2400" dirty="0" smtClean="0">
                <a:solidFill>
                  <a:srgbClr val="080808"/>
                </a:solidFill>
              </a:rPr>
              <a:t>类有</a:t>
            </a:r>
            <a:r>
              <a:rPr lang="en-US" altLang="zh-CN" sz="2400" dirty="0" smtClean="0">
                <a:solidFill>
                  <a:srgbClr val="080808"/>
                </a:solidFill>
              </a:rPr>
              <a:t>3</a:t>
            </a:r>
            <a:r>
              <a:rPr lang="zh-CN" altLang="en-US" sz="2400" dirty="0" smtClean="0">
                <a:solidFill>
                  <a:srgbClr val="080808"/>
                </a:solidFill>
              </a:rPr>
              <a:t>个成员变量</a:t>
            </a:r>
            <a:endParaRPr lang="en-US" altLang="zh-CN" sz="2400" dirty="0" smtClean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3333FF"/>
                </a:solidFill>
              </a:rPr>
              <a:t>list</a:t>
            </a:r>
            <a:r>
              <a:rPr lang="zh-CN" altLang="en-US" sz="2400" dirty="0" smtClean="0">
                <a:solidFill>
                  <a:srgbClr val="080808"/>
                </a:solidFill>
              </a:rPr>
              <a:t>表示顺序表的数组成员变量</a:t>
            </a:r>
            <a:endParaRPr lang="en-US" altLang="zh-CN" sz="2400" dirty="0" smtClean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 err="1" smtClean="0">
                <a:solidFill>
                  <a:srgbClr val="3333FF"/>
                </a:solidFill>
              </a:rPr>
              <a:t>maxSize</a:t>
            </a:r>
            <a:r>
              <a:rPr lang="zh-CN" altLang="en-US" sz="2400" dirty="0" smtClean="0">
                <a:solidFill>
                  <a:srgbClr val="080808"/>
                </a:solidFill>
              </a:rPr>
              <a:t>表示数组的最大元素个数</a:t>
            </a:r>
            <a:endParaRPr lang="en-US" altLang="zh-CN" sz="2400" dirty="0" smtClean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3333FF"/>
                </a:solidFill>
              </a:rPr>
              <a:t>size</a:t>
            </a:r>
            <a:r>
              <a:rPr lang="zh-CN" altLang="en-US" sz="2400" dirty="0" smtClean="0">
                <a:solidFill>
                  <a:srgbClr val="080808"/>
                </a:solidFill>
              </a:rPr>
              <a:t>表示顺序表中当前存储的数据元素个数成员变量，要求必须满足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size≤maxSize</a:t>
            </a:r>
            <a:r>
              <a:rPr lang="en-US" altLang="zh-CN" sz="2400" dirty="0" smtClean="0">
                <a:solidFill>
                  <a:srgbClr val="080808"/>
                </a:solidFill>
              </a:rPr>
              <a:t>。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9239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  <p:bldP spid="9" grpId="0" animBg="1"/>
      <p:bldP spid="6" grpId="0" animBg="1"/>
      <p:bldP spid="7" grpId="0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顺序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顺序表的存储结构 </a:t>
            </a:r>
            <a:endParaRPr lang="en-US" altLang="zh-CN" sz="2400" dirty="0"/>
          </a:p>
          <a:p>
            <a:r>
              <a:rPr lang="zh-CN" altLang="en-US" sz="2400" dirty="0"/>
              <a:t>顺序表类定义</a:t>
            </a:r>
          </a:p>
          <a:p>
            <a:r>
              <a:rPr lang="zh-CN" altLang="en-US" dirty="0"/>
              <a:t>顺序表类实现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71600" y="3150071"/>
            <a:ext cx="7467600" cy="32316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FF00"/>
                </a:solidFill>
              </a:rPr>
              <a:t>//</a:t>
            </a:r>
            <a:r>
              <a:rPr lang="zh-CN" altLang="en-US" sz="2400" b="1" dirty="0">
                <a:solidFill>
                  <a:srgbClr val="FFFF00"/>
                </a:solidFill>
              </a:rPr>
              <a:t>构造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函数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chemeClr val="bg1"/>
                </a:solidFill>
              </a:rPr>
              <a:t>SeqList</a:t>
            </a:r>
            <a:r>
              <a:rPr lang="en-US" altLang="zh-CN" sz="2400" b="1" dirty="0">
                <a:solidFill>
                  <a:schemeClr val="bg1"/>
                </a:solidFill>
              </a:rPr>
              <a:t>::</a:t>
            </a:r>
            <a:r>
              <a:rPr lang="en-US" altLang="zh-CN" sz="2400" b="1" dirty="0" err="1">
                <a:solidFill>
                  <a:schemeClr val="bg1"/>
                </a:solidFill>
              </a:rPr>
              <a:t>SeqList</a:t>
            </a:r>
            <a:r>
              <a:rPr lang="en-US" altLang="zh-CN" sz="2400" b="1" dirty="0">
                <a:solidFill>
                  <a:schemeClr val="bg1"/>
                </a:solidFill>
              </a:rPr>
              <a:t>(</a:t>
            </a:r>
            <a:r>
              <a:rPr lang="en-US" altLang="zh-CN" sz="2400" b="1" dirty="0" err="1">
                <a:solidFill>
                  <a:schemeClr val="bg1"/>
                </a:solidFill>
              </a:rPr>
              <a:t>int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max)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{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</a:rPr>
              <a:t>	</a:t>
            </a:r>
            <a:r>
              <a:rPr lang="en-US" altLang="zh-CN" sz="2400" b="1" dirty="0" err="1">
                <a:solidFill>
                  <a:schemeClr val="bg1"/>
                </a:solidFill>
              </a:rPr>
              <a:t>maxSize</a:t>
            </a:r>
            <a:r>
              <a:rPr lang="en-US" altLang="zh-CN" sz="2400" b="1" dirty="0">
                <a:solidFill>
                  <a:schemeClr val="bg1"/>
                </a:solidFill>
              </a:rPr>
              <a:t>=max;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	size=0;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	list=new </a:t>
            </a:r>
            <a:r>
              <a:rPr lang="en-US" altLang="zh-CN" sz="2400" b="1" dirty="0" err="1">
                <a:solidFill>
                  <a:schemeClr val="bg1"/>
                </a:solidFill>
              </a:rPr>
              <a:t>DataType</a:t>
            </a:r>
            <a:r>
              <a:rPr lang="en-US" altLang="zh-CN" sz="2400" b="1" dirty="0">
                <a:solidFill>
                  <a:schemeClr val="bg1"/>
                </a:solidFill>
              </a:rPr>
              <a:t>[</a:t>
            </a:r>
            <a:r>
              <a:rPr lang="en-US" altLang="zh-CN" sz="2400" b="1" dirty="0" err="1">
                <a:solidFill>
                  <a:schemeClr val="bg1"/>
                </a:solidFill>
              </a:rPr>
              <a:t>maxSize</a:t>
            </a:r>
            <a:r>
              <a:rPr lang="en-US" altLang="zh-CN" sz="2400" b="1" dirty="0">
                <a:solidFill>
                  <a:schemeClr val="bg1"/>
                </a:solidFill>
              </a:rPr>
              <a:t>];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}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44624"/>
            <a:ext cx="3888432" cy="1220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b="1" dirty="0" err="1">
                <a:solidFill>
                  <a:srgbClr val="FF0000"/>
                </a:solidFill>
              </a:rPr>
              <a:t>SeqList</a:t>
            </a:r>
            <a:r>
              <a:rPr lang="zh-CN" altLang="en-US" sz="2000" b="1" dirty="0" smtClean="0">
                <a:solidFill>
                  <a:srgbClr val="080808"/>
                </a:solidFill>
              </a:rPr>
              <a:t>类的</a:t>
            </a:r>
            <a:r>
              <a:rPr lang="en-US" altLang="zh-CN" sz="2000" b="1" dirty="0" smtClean="0">
                <a:solidFill>
                  <a:srgbClr val="080808"/>
                </a:solidFill>
              </a:rPr>
              <a:t>3</a:t>
            </a:r>
            <a:r>
              <a:rPr lang="zh-CN" altLang="en-US" sz="2000" b="1" dirty="0">
                <a:solidFill>
                  <a:srgbClr val="080808"/>
                </a:solidFill>
              </a:rPr>
              <a:t>个成员</a:t>
            </a:r>
            <a:r>
              <a:rPr lang="zh-CN" altLang="en-US" sz="2000" b="1" dirty="0" smtClean="0">
                <a:solidFill>
                  <a:srgbClr val="080808"/>
                </a:solidFill>
              </a:rPr>
              <a:t>变量：</a:t>
            </a:r>
            <a:endParaRPr lang="en-US" altLang="zh-CN" sz="2000" b="1" dirty="0" smtClean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000" b="1" dirty="0" err="1" smtClean="0"/>
              <a:t>DataType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*list; </a:t>
            </a:r>
            <a:r>
              <a:rPr lang="en-US" altLang="zh-CN" sz="2000" b="1" dirty="0" smtClean="0"/>
              <a:t>	//</a:t>
            </a:r>
            <a:r>
              <a:rPr lang="zh-CN" altLang="en-US" sz="2000" b="1" dirty="0"/>
              <a:t>数组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maxSize</a:t>
            </a:r>
            <a:r>
              <a:rPr lang="en-US" altLang="zh-CN" sz="2000" b="1" dirty="0"/>
              <a:t>; </a:t>
            </a:r>
            <a:r>
              <a:rPr lang="en-US" altLang="zh-CN" sz="2000" b="1" dirty="0" smtClean="0"/>
              <a:t>	//</a:t>
            </a:r>
            <a:r>
              <a:rPr lang="zh-CN" altLang="en-US" sz="2000" b="1" dirty="0"/>
              <a:t>最大元素个数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size</a:t>
            </a:r>
            <a:r>
              <a:rPr lang="en-US" altLang="zh-CN" sz="2000" b="1" dirty="0" smtClean="0"/>
              <a:t>;</a:t>
            </a:r>
            <a:r>
              <a:rPr lang="en-US" altLang="zh-CN" sz="2000" b="1" dirty="0"/>
              <a:t> 	</a:t>
            </a:r>
            <a:r>
              <a:rPr lang="en-US" altLang="zh-CN" sz="2000" b="1" dirty="0" smtClean="0"/>
              <a:t>	//</a:t>
            </a:r>
            <a:r>
              <a:rPr lang="zh-CN" altLang="en-US" sz="2000" b="1" dirty="0" smtClean="0"/>
              <a:t>实际元素</a:t>
            </a:r>
            <a:r>
              <a:rPr lang="zh-CN" altLang="en-US" sz="2000" b="1" dirty="0"/>
              <a:t>个数</a:t>
            </a:r>
          </a:p>
        </p:txBody>
      </p:sp>
    </p:spTree>
    <p:extLst>
      <p:ext uri="{BB962C8B-B14F-4D97-AF65-F5344CB8AC3E}">
        <p14:creationId xmlns:p14="http://schemas.microsoft.com/office/powerpoint/2010/main" val="1588619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536" y="3860254"/>
            <a:ext cx="8280920" cy="2677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FF00"/>
                </a:solidFill>
              </a:rPr>
              <a:t>//</a:t>
            </a:r>
            <a:r>
              <a:rPr lang="zh-CN" altLang="en-US" sz="2400" b="1" dirty="0">
                <a:solidFill>
                  <a:srgbClr val="FFFF00"/>
                </a:solidFill>
              </a:rPr>
              <a:t>取当前数据元素个数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</a:rPr>
              <a:t>SeqList</a:t>
            </a:r>
            <a:r>
              <a:rPr lang="en-US" altLang="zh-CN" sz="2400" b="1" dirty="0">
                <a:solidFill>
                  <a:schemeClr val="bg1"/>
                </a:solidFill>
              </a:rPr>
              <a:t>::Size(void) 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const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</a:rPr>
              <a:t>return size;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}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536" y="1340768"/>
            <a:ext cx="8280920" cy="21236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FF00"/>
                </a:solidFill>
              </a:rPr>
              <a:t>//</a:t>
            </a:r>
            <a:r>
              <a:rPr lang="zh-CN" altLang="en-US" sz="2400" b="1" dirty="0">
                <a:solidFill>
                  <a:srgbClr val="FFFF00"/>
                </a:solidFill>
              </a:rPr>
              <a:t>析构函数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chemeClr val="bg1"/>
                </a:solidFill>
              </a:rPr>
              <a:t>SeqList</a:t>
            </a:r>
            <a:r>
              <a:rPr lang="en-US" altLang="zh-CN" sz="2400" b="1" dirty="0">
                <a:solidFill>
                  <a:schemeClr val="bg1"/>
                </a:solidFill>
              </a:rPr>
              <a:t>::~</a:t>
            </a:r>
            <a:r>
              <a:rPr lang="en-US" altLang="zh-CN" sz="2400" b="1" dirty="0" err="1">
                <a:solidFill>
                  <a:schemeClr val="bg1"/>
                </a:solidFill>
              </a:rPr>
              <a:t>SeqList</a:t>
            </a:r>
            <a:r>
              <a:rPr lang="en-US" altLang="zh-CN" sz="2400" b="1" dirty="0">
                <a:solidFill>
                  <a:schemeClr val="bg1"/>
                </a:solidFill>
              </a:rPr>
              <a:t>(void)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{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</a:rPr>
              <a:t>delete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[ ]</a:t>
            </a:r>
            <a:r>
              <a:rPr lang="en-US" altLang="zh-CN" sz="2400" b="1" dirty="0">
                <a:solidFill>
                  <a:schemeClr val="bg1"/>
                </a:solidFill>
              </a:rPr>
              <a:t>list;     </a:t>
            </a:r>
            <a:r>
              <a:rPr lang="en-US" altLang="zh-CN" sz="2400" b="1" dirty="0">
                <a:solidFill>
                  <a:srgbClr val="FFFF00"/>
                </a:solidFill>
              </a:rPr>
              <a:t>//</a:t>
            </a:r>
            <a:r>
              <a:rPr lang="zh-CN" altLang="en-US" sz="2400" b="1" dirty="0">
                <a:solidFill>
                  <a:srgbClr val="FFFF00"/>
                </a:solidFill>
              </a:rPr>
              <a:t>回收空间为数组时</a:t>
            </a:r>
            <a:r>
              <a:rPr lang="en-US" altLang="zh-CN" sz="2400" b="1" dirty="0">
                <a:solidFill>
                  <a:srgbClr val="FFFF00"/>
                </a:solidFill>
              </a:rPr>
              <a:t>, delete</a:t>
            </a:r>
            <a:r>
              <a:rPr lang="zh-CN" altLang="en-US" sz="2400" b="1" dirty="0">
                <a:solidFill>
                  <a:srgbClr val="FFFF00"/>
                </a:solidFill>
              </a:rPr>
              <a:t>后要加</a:t>
            </a:r>
            <a:r>
              <a:rPr lang="en-US" altLang="zh-CN" sz="2400" b="1" dirty="0">
                <a:solidFill>
                  <a:srgbClr val="FFFF00"/>
                </a:solidFill>
              </a:rPr>
              <a:t>[ ]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}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05700" cy="93027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顺序</a:t>
            </a:r>
            <a:r>
              <a:rPr lang="zh-CN" altLang="en-US" dirty="0"/>
              <a:t>表</a:t>
            </a:r>
          </a:p>
        </p:txBody>
      </p:sp>
      <p:sp>
        <p:nvSpPr>
          <p:cNvPr id="9" name="矩形 8"/>
          <p:cNvSpPr/>
          <p:nvPr/>
        </p:nvSpPr>
        <p:spPr>
          <a:xfrm>
            <a:off x="3923928" y="44624"/>
            <a:ext cx="3888432" cy="1220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b="1" dirty="0" err="1">
                <a:solidFill>
                  <a:srgbClr val="FF0000"/>
                </a:solidFill>
              </a:rPr>
              <a:t>SeqList</a:t>
            </a:r>
            <a:r>
              <a:rPr lang="zh-CN" altLang="en-US" sz="2000" b="1" dirty="0" smtClean="0">
                <a:solidFill>
                  <a:srgbClr val="080808"/>
                </a:solidFill>
              </a:rPr>
              <a:t>类的</a:t>
            </a:r>
            <a:r>
              <a:rPr lang="en-US" altLang="zh-CN" sz="2000" b="1" dirty="0" smtClean="0">
                <a:solidFill>
                  <a:srgbClr val="080808"/>
                </a:solidFill>
              </a:rPr>
              <a:t>3</a:t>
            </a:r>
            <a:r>
              <a:rPr lang="zh-CN" altLang="en-US" sz="2000" b="1" dirty="0">
                <a:solidFill>
                  <a:srgbClr val="080808"/>
                </a:solidFill>
              </a:rPr>
              <a:t>个成员</a:t>
            </a:r>
            <a:r>
              <a:rPr lang="zh-CN" altLang="en-US" sz="2000" b="1" dirty="0" smtClean="0">
                <a:solidFill>
                  <a:srgbClr val="080808"/>
                </a:solidFill>
              </a:rPr>
              <a:t>变量：</a:t>
            </a:r>
            <a:endParaRPr lang="en-US" altLang="zh-CN" sz="2000" b="1" dirty="0" smtClean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000" b="1" dirty="0" err="1" smtClean="0"/>
              <a:t>DataType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*list; </a:t>
            </a:r>
            <a:r>
              <a:rPr lang="en-US" altLang="zh-CN" sz="2000" b="1" dirty="0" smtClean="0"/>
              <a:t>	//</a:t>
            </a:r>
            <a:r>
              <a:rPr lang="zh-CN" altLang="en-US" sz="2000" b="1" dirty="0"/>
              <a:t>数组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maxSize</a:t>
            </a:r>
            <a:r>
              <a:rPr lang="en-US" altLang="zh-CN" sz="2000" b="1" dirty="0"/>
              <a:t>; </a:t>
            </a:r>
            <a:r>
              <a:rPr lang="en-US" altLang="zh-CN" sz="2000" b="1" dirty="0" smtClean="0"/>
              <a:t>	//</a:t>
            </a:r>
            <a:r>
              <a:rPr lang="zh-CN" altLang="en-US" sz="2000" b="1" dirty="0"/>
              <a:t>最大元素个数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size</a:t>
            </a:r>
            <a:r>
              <a:rPr lang="en-US" altLang="zh-CN" sz="2000" b="1" dirty="0" smtClean="0"/>
              <a:t>;</a:t>
            </a:r>
            <a:r>
              <a:rPr lang="en-US" altLang="zh-CN" sz="2000" b="1" dirty="0"/>
              <a:t> 	</a:t>
            </a:r>
            <a:r>
              <a:rPr lang="en-US" altLang="zh-CN" sz="2000" b="1" dirty="0" smtClean="0"/>
              <a:t>	//</a:t>
            </a:r>
            <a:r>
              <a:rPr lang="zh-CN" altLang="en-US" sz="2000" b="1" dirty="0" smtClean="0"/>
              <a:t>实际元素</a:t>
            </a:r>
            <a:r>
              <a:rPr lang="zh-CN" altLang="en-US" sz="2000" b="1" dirty="0"/>
              <a:t>个数</a:t>
            </a:r>
          </a:p>
        </p:txBody>
      </p:sp>
    </p:spTree>
    <p:extLst>
      <p:ext uri="{BB962C8B-B14F-4D97-AF65-F5344CB8AC3E}">
        <p14:creationId xmlns:p14="http://schemas.microsoft.com/office/powerpoint/2010/main" val="4225025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536" y="427012"/>
            <a:ext cx="8153400" cy="5878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FFFF00"/>
                </a:solidFill>
              </a:rPr>
              <a:t>//在指定位置</a:t>
            </a:r>
            <a:r>
              <a:rPr lang="en-US" altLang="zh-CN" sz="2200" b="1" dirty="0">
                <a:solidFill>
                  <a:srgbClr val="FFFF00"/>
                </a:solidFill>
              </a:rPr>
              <a:t>i</a:t>
            </a:r>
            <a:r>
              <a:rPr lang="zh-CN" altLang="en-US" sz="2200" b="1" dirty="0">
                <a:solidFill>
                  <a:srgbClr val="FFFF00"/>
                </a:solidFill>
              </a:rPr>
              <a:t>前插入一个数据元素</a:t>
            </a:r>
            <a:r>
              <a:rPr lang="en-US" altLang="zh-CN" sz="2200" b="1" dirty="0" smtClean="0">
                <a:solidFill>
                  <a:srgbClr val="FFFF00"/>
                </a:solidFill>
              </a:rPr>
              <a:t>item</a:t>
            </a:r>
          </a:p>
          <a:p>
            <a:pPr>
              <a:spcBef>
                <a:spcPct val="50000"/>
              </a:spcBef>
            </a:pPr>
            <a:r>
              <a:rPr lang="en-US" altLang="zh-CN" sz="2200" b="1" dirty="0" smtClean="0">
                <a:solidFill>
                  <a:schemeClr val="bg1"/>
                </a:solidFill>
              </a:rPr>
              <a:t>void </a:t>
            </a:r>
            <a:r>
              <a:rPr lang="en-US" altLang="zh-CN" sz="2200" b="1" dirty="0" err="1">
                <a:solidFill>
                  <a:schemeClr val="bg1"/>
                </a:solidFill>
              </a:rPr>
              <a:t>SeqList</a:t>
            </a:r>
            <a:r>
              <a:rPr lang="en-US" altLang="zh-CN" sz="2200" b="1" dirty="0">
                <a:solidFill>
                  <a:schemeClr val="bg1"/>
                </a:solidFill>
              </a:rPr>
              <a:t>::Insert(</a:t>
            </a:r>
            <a:r>
              <a:rPr lang="en-US" altLang="zh-CN" sz="2200" b="1" dirty="0" err="1">
                <a:solidFill>
                  <a:schemeClr val="bg1"/>
                </a:solidFill>
              </a:rPr>
              <a:t>const</a:t>
            </a: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 err="1">
                <a:solidFill>
                  <a:schemeClr val="bg1"/>
                </a:solidFill>
              </a:rPr>
              <a:t>DataType</a:t>
            </a:r>
            <a:r>
              <a:rPr lang="en-US" altLang="zh-CN" sz="2200" b="1" dirty="0">
                <a:solidFill>
                  <a:schemeClr val="bg1"/>
                </a:solidFill>
              </a:rPr>
              <a:t>&amp; </a:t>
            </a:r>
            <a:r>
              <a:rPr lang="en-US" altLang="zh-CN" sz="2200" b="1" dirty="0" err="1">
                <a:solidFill>
                  <a:schemeClr val="bg1"/>
                </a:solidFill>
              </a:rPr>
              <a:t>item,int</a:t>
            </a:r>
            <a:r>
              <a:rPr lang="en-US" altLang="zh-CN" sz="2200" b="1" dirty="0">
                <a:solidFill>
                  <a:schemeClr val="bg1"/>
                </a:solidFill>
              </a:rPr>
              <a:t> i)   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      </a:t>
            </a:r>
            <a:endParaRPr lang="zh-CN" altLang="en-US" sz="2200" b="1" dirty="0">
              <a:solidFill>
                <a:srgbClr val="FFFF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 smtClean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if  </a:t>
            </a:r>
            <a:r>
              <a:rPr lang="en-US" altLang="zh-CN" sz="2200" b="1" dirty="0">
                <a:solidFill>
                  <a:schemeClr val="bg1"/>
                </a:solidFill>
              </a:rPr>
              <a:t>(size==</a:t>
            </a:r>
            <a:r>
              <a:rPr lang="en-US" altLang="zh-CN" sz="2200" b="1" dirty="0" err="1">
                <a:solidFill>
                  <a:schemeClr val="bg1"/>
                </a:solidFill>
              </a:rPr>
              <a:t>maxsize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{ </a:t>
            </a:r>
            <a:r>
              <a:rPr lang="en-US" altLang="zh-CN" sz="2200" b="1" dirty="0" err="1" smtClean="0">
                <a:solidFill>
                  <a:schemeClr val="bg1"/>
                </a:solidFill>
              </a:rPr>
              <a:t>cout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&lt;&lt;“</a:t>
            </a:r>
            <a:r>
              <a:rPr lang="zh-CN" altLang="en-US" sz="2200" b="1" dirty="0" smtClean="0">
                <a:solidFill>
                  <a:schemeClr val="bg1"/>
                </a:solidFill>
              </a:rPr>
              <a:t>顺序</a:t>
            </a:r>
            <a:r>
              <a:rPr lang="zh-CN" altLang="en-US" sz="2200" b="1" dirty="0">
                <a:solidFill>
                  <a:schemeClr val="bg1"/>
                </a:solidFill>
              </a:rPr>
              <a:t>表已满</a:t>
            </a:r>
            <a:r>
              <a:rPr lang="zh-CN" altLang="en-US" sz="2200" b="1" dirty="0" smtClean="0">
                <a:solidFill>
                  <a:schemeClr val="bg1"/>
                </a:solidFill>
              </a:rPr>
              <a:t>无法操作！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”&lt;&lt;</a:t>
            </a:r>
            <a:r>
              <a:rPr lang="en-US" altLang="zh-CN" sz="2200" b="1" dirty="0" err="1">
                <a:solidFill>
                  <a:schemeClr val="bg1"/>
                </a:solidFill>
              </a:rPr>
              <a:t>endl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; exit(0);}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	if </a:t>
            </a:r>
            <a:r>
              <a:rPr lang="en-US" altLang="zh-CN" sz="2200" b="1" dirty="0">
                <a:solidFill>
                  <a:schemeClr val="bg1"/>
                </a:solidFill>
              </a:rPr>
              <a:t>(i&lt;0 || i&gt;size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)  </a:t>
            </a: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{</a:t>
            </a:r>
            <a:r>
              <a:rPr lang="en-US" altLang="zh-CN" sz="2200" b="1" dirty="0" err="1" smtClean="0">
                <a:solidFill>
                  <a:schemeClr val="bg1"/>
                </a:solidFill>
              </a:rPr>
              <a:t>cout</a:t>
            </a:r>
            <a:r>
              <a:rPr lang="en-US" altLang="zh-CN" sz="2200" b="1" dirty="0">
                <a:solidFill>
                  <a:schemeClr val="bg1"/>
                </a:solidFill>
              </a:rPr>
              <a:t>&lt;&lt;“</a:t>
            </a:r>
            <a:r>
              <a:rPr lang="zh-CN" altLang="en-US" sz="2200" b="1" dirty="0">
                <a:solidFill>
                  <a:schemeClr val="bg1"/>
                </a:solidFill>
              </a:rPr>
              <a:t>参数</a:t>
            </a:r>
            <a:r>
              <a:rPr lang="en-US" altLang="zh-CN" sz="2200" b="1" dirty="0">
                <a:solidFill>
                  <a:schemeClr val="bg1"/>
                </a:solidFill>
              </a:rPr>
              <a:t>i</a:t>
            </a:r>
            <a:r>
              <a:rPr lang="zh-CN" altLang="en-US" sz="2200" b="1" dirty="0">
                <a:solidFill>
                  <a:schemeClr val="bg1"/>
                </a:solidFill>
              </a:rPr>
              <a:t>越界出错</a:t>
            </a:r>
            <a:r>
              <a:rPr lang="zh-CN" altLang="en-US" sz="2200" b="1" dirty="0" smtClean="0">
                <a:solidFill>
                  <a:schemeClr val="bg1"/>
                </a:solidFill>
              </a:rPr>
              <a:t>！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”&lt;&lt;</a:t>
            </a:r>
            <a:r>
              <a:rPr lang="en-US" altLang="zh-CN" sz="2200" b="1" dirty="0" err="1">
                <a:solidFill>
                  <a:schemeClr val="bg1"/>
                </a:solidFill>
              </a:rPr>
              <a:t>endl</a:t>
            </a:r>
            <a:r>
              <a:rPr lang="en-US" altLang="zh-CN" sz="2200" b="1" dirty="0">
                <a:solidFill>
                  <a:schemeClr val="bg1"/>
                </a:solidFill>
              </a:rPr>
              <a:t>;  exit(0);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}</a:t>
            </a:r>
            <a:r>
              <a:rPr lang="en-US" altLang="zh-CN" sz="2200" b="1" dirty="0">
                <a:solidFill>
                  <a:schemeClr val="bg1"/>
                </a:solidFill>
              </a:rPr>
              <a:t>	</a:t>
            </a:r>
            <a:endParaRPr lang="en-US" altLang="zh-CN" sz="22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400" b="1" dirty="0">
                <a:solidFill>
                  <a:srgbClr val="FFFF00"/>
                </a:solidFill>
              </a:rPr>
              <a:t>从</a:t>
            </a:r>
            <a:r>
              <a:rPr lang="en-US" altLang="zh-CN" sz="2400" b="1" dirty="0">
                <a:solidFill>
                  <a:srgbClr val="FFFF00"/>
                </a:solidFill>
              </a:rPr>
              <a:t>size-1</a:t>
            </a:r>
            <a:r>
              <a:rPr lang="zh-CN" altLang="en-US" sz="2400" b="1" dirty="0">
                <a:solidFill>
                  <a:srgbClr val="FFFF00"/>
                </a:solidFill>
              </a:rPr>
              <a:t>至</a:t>
            </a:r>
            <a:r>
              <a:rPr lang="en-US" altLang="zh-CN" sz="2400" b="1" dirty="0">
                <a:solidFill>
                  <a:srgbClr val="FFFF00"/>
                </a:solidFill>
              </a:rPr>
              <a:t>i</a:t>
            </a:r>
            <a:r>
              <a:rPr lang="zh-CN" altLang="en-US" sz="2400" b="1" dirty="0">
                <a:solidFill>
                  <a:srgbClr val="FFFF00"/>
                </a:solidFill>
              </a:rPr>
              <a:t>逐个元素后移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for(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 j=</a:t>
            </a:r>
            <a:r>
              <a:rPr lang="en-US" altLang="zh-CN" sz="2400" b="1" dirty="0" err="1">
                <a:solidFill>
                  <a:srgbClr val="FF0000"/>
                </a:solidFill>
              </a:rPr>
              <a:t>size;j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 err="1">
                <a:solidFill>
                  <a:srgbClr val="FF0000"/>
                </a:solidFill>
              </a:rPr>
              <a:t>i;j</a:t>
            </a:r>
            <a:r>
              <a:rPr lang="en-US" altLang="zh-CN" sz="2400" b="1" dirty="0">
                <a:solidFill>
                  <a:srgbClr val="FF0000"/>
                </a:solidFill>
              </a:rPr>
              <a:t>--) list[j]=list[j-1];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FFFF00"/>
                </a:solidFill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list[i]=item;                                   </a:t>
            </a:r>
            <a:r>
              <a:rPr lang="en-US" altLang="zh-CN" sz="2400" b="1" dirty="0">
                <a:solidFill>
                  <a:srgbClr val="FFFF00"/>
                </a:solidFill>
              </a:rPr>
              <a:t>//</a:t>
            </a:r>
            <a:r>
              <a:rPr lang="zh-CN" altLang="en-US" sz="2400" b="1" dirty="0">
                <a:solidFill>
                  <a:srgbClr val="FFFF00"/>
                </a:solidFill>
              </a:rPr>
              <a:t>在</a:t>
            </a:r>
            <a:r>
              <a:rPr lang="en-US" altLang="zh-CN" sz="2400" b="1" dirty="0">
                <a:solidFill>
                  <a:srgbClr val="FFFF00"/>
                </a:solidFill>
              </a:rPr>
              <a:t>i</a:t>
            </a:r>
            <a:r>
              <a:rPr lang="zh-CN" altLang="en-US" sz="2400" b="1" dirty="0">
                <a:solidFill>
                  <a:srgbClr val="FFFF00"/>
                </a:solidFill>
              </a:rPr>
              <a:t>位置插入</a:t>
            </a:r>
            <a:r>
              <a:rPr lang="en-US" altLang="zh-CN" sz="2400" b="1" dirty="0">
                <a:solidFill>
                  <a:srgbClr val="FFFF00"/>
                </a:solidFill>
              </a:rPr>
              <a:t>item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FFFF00"/>
                </a:solidFill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size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++;                                       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400" b="1" dirty="0">
                <a:solidFill>
                  <a:srgbClr val="FFFF00"/>
                </a:solidFill>
              </a:rPr>
              <a:t>当前元素个数加1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}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272580" y="427012"/>
            <a:ext cx="4392488" cy="1489820"/>
          </a:xfrm>
          <a:prstGeom prst="wedgeRectCallout">
            <a:avLst>
              <a:gd name="adj1" fmla="val -51649"/>
              <a:gd name="adj2" fmla="val 104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：顺序表已满时也能进行插入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Tips</a:t>
            </a:r>
            <a:r>
              <a:rPr lang="zh-CN" altLang="en-US" dirty="0" smtClean="0"/>
              <a:t>：重新申请一片更大的存储空间，将原始数组中的数据复制到新申请到的数组中并进行插入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16832"/>
            <a:ext cx="115890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99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24408" y="347935"/>
            <a:ext cx="7620000" cy="54584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FFFF00"/>
                </a:solidFill>
              </a:rPr>
              <a:t>//删除指定位置</a:t>
            </a:r>
            <a:r>
              <a:rPr lang="en-US" altLang="zh-CN" sz="2200" b="1" dirty="0">
                <a:solidFill>
                  <a:srgbClr val="FFFF00"/>
                </a:solidFill>
              </a:rPr>
              <a:t>i</a:t>
            </a:r>
            <a:r>
              <a:rPr lang="zh-CN" altLang="en-US" sz="2200" b="1" dirty="0">
                <a:solidFill>
                  <a:srgbClr val="FFFF00"/>
                </a:solidFill>
              </a:rPr>
              <a:t>的数据元素，删除的元素由函数</a:t>
            </a:r>
            <a:r>
              <a:rPr lang="zh-CN" altLang="en-US" sz="2200" b="1" dirty="0" smtClean="0">
                <a:solidFill>
                  <a:srgbClr val="FFFF00"/>
                </a:solidFill>
              </a:rPr>
              <a:t>返回</a:t>
            </a:r>
            <a:endParaRPr lang="en-US" altLang="zh-CN" sz="2200" b="1" dirty="0" smtClean="0">
              <a:solidFill>
                <a:srgbClr val="FFFF00"/>
              </a:solidFill>
            </a:endParaRP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200" b="1" dirty="0" err="1" smtClean="0">
                <a:solidFill>
                  <a:schemeClr val="bg1"/>
                </a:solidFill>
              </a:rPr>
              <a:t>DataType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200" b="1" dirty="0" err="1">
                <a:solidFill>
                  <a:schemeClr val="bg1"/>
                </a:solidFill>
              </a:rPr>
              <a:t>SeqList</a:t>
            </a:r>
            <a:r>
              <a:rPr lang="en-US" altLang="zh-CN" sz="2200" b="1" dirty="0">
                <a:solidFill>
                  <a:schemeClr val="bg1"/>
                </a:solidFill>
              </a:rPr>
              <a:t>::Delete(</a:t>
            </a:r>
            <a:r>
              <a:rPr lang="en-US" altLang="zh-CN" sz="2200" b="1" dirty="0" err="1">
                <a:solidFill>
                  <a:schemeClr val="bg1"/>
                </a:solidFill>
              </a:rPr>
              <a:t>const</a:t>
            </a: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 err="1">
                <a:solidFill>
                  <a:schemeClr val="bg1"/>
                </a:solidFill>
              </a:rPr>
              <a:t>int</a:t>
            </a:r>
            <a:r>
              <a:rPr lang="en-US" altLang="zh-CN" sz="2200" b="1" dirty="0">
                <a:solidFill>
                  <a:schemeClr val="bg1"/>
                </a:solidFill>
              </a:rPr>
              <a:t> i)     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       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</a:pPr>
            <a:r>
              <a:rPr lang="zh-CN" altLang="en-US" sz="2200" b="1" dirty="0" smtClean="0">
                <a:solidFill>
                  <a:schemeClr val="bg1"/>
                </a:solidFill>
              </a:rPr>
              <a:t>{</a:t>
            </a:r>
            <a:endParaRPr lang="zh-CN" altLang="en-US" sz="2200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sz="2200" b="1" dirty="0" smtClean="0">
                <a:solidFill>
                  <a:schemeClr val="bg1"/>
                </a:solidFill>
              </a:rPr>
              <a:t>	if  </a:t>
            </a:r>
            <a:r>
              <a:rPr lang="en-US" altLang="zh-CN" sz="2200" b="1" dirty="0">
                <a:solidFill>
                  <a:schemeClr val="bg1"/>
                </a:solidFill>
              </a:rPr>
              <a:t>(size==0)</a:t>
            </a:r>
          </a:p>
          <a:p>
            <a:pPr>
              <a:lnSpc>
                <a:spcPct val="95000"/>
              </a:lnSpc>
            </a:pPr>
            <a:r>
              <a:rPr lang="en-US" altLang="zh-CN" sz="2200" b="1" dirty="0">
                <a:solidFill>
                  <a:schemeClr val="bg1"/>
                </a:solidFill>
              </a:rPr>
              <a:t>  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	{ </a:t>
            </a:r>
            <a:r>
              <a:rPr lang="en-US" altLang="zh-CN" sz="2200" b="1" dirty="0" err="1">
                <a:solidFill>
                  <a:schemeClr val="bg1"/>
                </a:solidFill>
              </a:rPr>
              <a:t>cout</a:t>
            </a:r>
            <a:r>
              <a:rPr lang="en-US" altLang="zh-CN" sz="2200" b="1" dirty="0">
                <a:solidFill>
                  <a:schemeClr val="bg1"/>
                </a:solidFill>
              </a:rPr>
              <a:t>&lt;&lt;“</a:t>
            </a:r>
            <a:r>
              <a:rPr lang="zh-CN" altLang="en-US" sz="2200" b="1" dirty="0">
                <a:solidFill>
                  <a:schemeClr val="bg1"/>
                </a:solidFill>
              </a:rPr>
              <a:t>顺序表已空无法删除</a:t>
            </a:r>
            <a:r>
              <a:rPr lang="zh-CN" altLang="en-US" sz="2200" b="1" dirty="0" smtClean="0">
                <a:solidFill>
                  <a:schemeClr val="bg1"/>
                </a:solidFill>
              </a:rPr>
              <a:t>！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”&lt;&lt;</a:t>
            </a:r>
            <a:r>
              <a:rPr lang="en-US" altLang="zh-CN" sz="2200" b="1" dirty="0" err="1" smtClean="0">
                <a:solidFill>
                  <a:schemeClr val="bg1"/>
                </a:solidFill>
              </a:rPr>
              <a:t>endl;exit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(0);}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	if </a:t>
            </a:r>
            <a:r>
              <a:rPr lang="en-US" altLang="zh-CN" sz="2200" b="1" dirty="0">
                <a:solidFill>
                  <a:schemeClr val="bg1"/>
                </a:solidFill>
              </a:rPr>
              <a:t>(i&lt;0 || i&gt;size-1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{ </a:t>
            </a:r>
            <a:r>
              <a:rPr lang="en-US" altLang="zh-CN" sz="2200" b="1" dirty="0" err="1">
                <a:solidFill>
                  <a:schemeClr val="bg1"/>
                </a:solidFill>
              </a:rPr>
              <a:t>cout</a:t>
            </a:r>
            <a:r>
              <a:rPr lang="en-US" altLang="zh-CN" sz="2200" b="1" dirty="0">
                <a:solidFill>
                  <a:schemeClr val="bg1"/>
                </a:solidFill>
              </a:rPr>
              <a:t>&lt;&lt;“</a:t>
            </a:r>
            <a:r>
              <a:rPr lang="zh-CN" altLang="en-US" sz="2200" b="1" dirty="0">
                <a:solidFill>
                  <a:schemeClr val="bg1"/>
                </a:solidFill>
              </a:rPr>
              <a:t>参数</a:t>
            </a:r>
            <a:r>
              <a:rPr lang="en-US" altLang="zh-CN" sz="2200" b="1" dirty="0">
                <a:solidFill>
                  <a:schemeClr val="bg1"/>
                </a:solidFill>
              </a:rPr>
              <a:t>i</a:t>
            </a:r>
            <a:r>
              <a:rPr lang="zh-CN" altLang="en-US" sz="2200" b="1" dirty="0">
                <a:solidFill>
                  <a:schemeClr val="bg1"/>
                </a:solidFill>
              </a:rPr>
              <a:t>越界出错</a:t>
            </a:r>
            <a:r>
              <a:rPr lang="zh-CN" altLang="en-US" sz="2200" b="1" dirty="0" smtClean="0">
                <a:solidFill>
                  <a:schemeClr val="bg1"/>
                </a:solidFill>
              </a:rPr>
              <a:t>！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”&lt;&lt;</a:t>
            </a:r>
            <a:r>
              <a:rPr lang="en-US" altLang="zh-CN" sz="2200" b="1" dirty="0" err="1" smtClean="0">
                <a:solidFill>
                  <a:schemeClr val="bg1"/>
                </a:solidFill>
              </a:rPr>
              <a:t>endl;exit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(0);}</a:t>
            </a:r>
            <a:endParaRPr lang="zh-CN" altLang="en-US" sz="2200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 err="1">
                <a:solidFill>
                  <a:schemeClr val="bg1"/>
                </a:solidFill>
              </a:rPr>
              <a:t>DataType</a:t>
            </a:r>
            <a:r>
              <a:rPr lang="en-US" altLang="zh-CN" sz="2200" b="1" dirty="0">
                <a:solidFill>
                  <a:schemeClr val="bg1"/>
                </a:solidFill>
              </a:rPr>
              <a:t> x=list[i];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     </a:t>
            </a:r>
            <a:r>
              <a:rPr lang="en-US" altLang="zh-CN" sz="22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200" b="1" dirty="0">
                <a:solidFill>
                  <a:srgbClr val="FFFF00"/>
                </a:solidFill>
              </a:rPr>
              <a:t>取到要删除的元素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chemeClr val="bg1"/>
                </a:solidFill>
              </a:rPr>
              <a:t>	</a:t>
            </a:r>
            <a:r>
              <a:rPr lang="zh-CN" altLang="en-US" sz="2200" b="1" dirty="0">
                <a:solidFill>
                  <a:srgbClr val="FFFF00"/>
                </a:solidFill>
              </a:rPr>
              <a:t>//从</a:t>
            </a:r>
            <a:r>
              <a:rPr lang="en-US" altLang="zh-CN" sz="2200" b="1" dirty="0">
                <a:solidFill>
                  <a:srgbClr val="FFFF00"/>
                </a:solidFill>
              </a:rPr>
              <a:t>i+1</a:t>
            </a:r>
            <a:r>
              <a:rPr lang="zh-CN" altLang="en-US" sz="2200" b="1" dirty="0">
                <a:solidFill>
                  <a:srgbClr val="FFFF00"/>
                </a:solidFill>
              </a:rPr>
              <a:t>至</a:t>
            </a:r>
            <a:r>
              <a:rPr lang="en-US" altLang="zh-CN" sz="2200" b="1" dirty="0">
                <a:solidFill>
                  <a:srgbClr val="FFFF00"/>
                </a:solidFill>
              </a:rPr>
              <a:t>size-1</a:t>
            </a:r>
            <a:r>
              <a:rPr lang="zh-CN" altLang="en-US" sz="2200" b="1" dirty="0">
                <a:solidFill>
                  <a:srgbClr val="FFFF00"/>
                </a:solidFill>
              </a:rPr>
              <a:t>逐个元素前移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>
                <a:solidFill>
                  <a:srgbClr val="FF0000"/>
                </a:solidFill>
              </a:rPr>
              <a:t>for(</a:t>
            </a:r>
            <a:r>
              <a:rPr lang="en-US" altLang="zh-CN" sz="2200" b="1" dirty="0" err="1">
                <a:solidFill>
                  <a:srgbClr val="FF0000"/>
                </a:solidFill>
              </a:rPr>
              <a:t>int</a:t>
            </a:r>
            <a:r>
              <a:rPr lang="en-US" altLang="zh-CN" sz="2200" b="1" dirty="0">
                <a:solidFill>
                  <a:srgbClr val="FF0000"/>
                </a:solidFill>
              </a:rPr>
              <a:t> j=i+1;j&lt;size-1;j++) list[j]=list[j+1];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>
                <a:solidFill>
                  <a:srgbClr val="FF0000"/>
                </a:solidFill>
              </a:rPr>
              <a:t>size--;                                </a:t>
            </a:r>
            <a:r>
              <a:rPr lang="en-US" altLang="zh-CN" sz="2200" b="1" dirty="0">
                <a:solidFill>
                  <a:srgbClr val="FFFF00"/>
                </a:solidFill>
              </a:rPr>
              <a:t>//</a:t>
            </a:r>
            <a:r>
              <a:rPr lang="zh-CN" altLang="en-US" sz="2200" b="1" dirty="0">
                <a:solidFill>
                  <a:srgbClr val="FFFF00"/>
                </a:solidFill>
              </a:rPr>
              <a:t>当前元素个数减1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>
                <a:solidFill>
                  <a:schemeClr val="bg1"/>
                </a:solidFill>
              </a:rPr>
              <a:t>return x;                              </a:t>
            </a:r>
            <a:r>
              <a:rPr lang="en-US" altLang="zh-CN" sz="2200" b="1" dirty="0">
                <a:solidFill>
                  <a:srgbClr val="FFFF00"/>
                </a:solidFill>
              </a:rPr>
              <a:t>//</a:t>
            </a:r>
            <a:r>
              <a:rPr lang="zh-CN" altLang="en-US" sz="2200" b="1" dirty="0">
                <a:solidFill>
                  <a:srgbClr val="FFFF00"/>
                </a:solidFill>
              </a:rPr>
              <a:t>返回删除的元素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3563888" y="5145087"/>
            <a:ext cx="5040560" cy="1712913"/>
          </a:xfrm>
          <a:prstGeom prst="wedgeRectCallout">
            <a:avLst>
              <a:gd name="adj1" fmla="val -49474"/>
              <a:gd name="adj2" fmla="val -2743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：删除</a:t>
            </a:r>
            <a:r>
              <a:rPr lang="zh-CN" altLang="en-US" b="1" dirty="0" smtClean="0"/>
              <a:t>元素值等于</a:t>
            </a:r>
            <a:r>
              <a:rPr lang="en-US" altLang="zh-CN" b="1" dirty="0" smtClean="0"/>
              <a:t>x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Tips</a:t>
            </a:r>
            <a:r>
              <a:rPr lang="zh-CN" altLang="en-US" dirty="0" smtClean="0"/>
              <a:t>：该</a:t>
            </a:r>
            <a:r>
              <a:rPr lang="en-US" altLang="zh-CN" dirty="0" smtClean="0"/>
              <a:t>Slide</a:t>
            </a:r>
            <a:r>
              <a:rPr lang="zh-CN" altLang="en-US" dirty="0" smtClean="0"/>
              <a:t>中的删除函数是删除第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号下标的元素，如果扩展到删除元素值为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的元素，另外，请思考，如果有多个元素的值为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时如何处理？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83" y="5561856"/>
            <a:ext cx="115890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9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179611"/>
            <a:ext cx="7772400" cy="3139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FFFF00"/>
                </a:solidFill>
              </a:rPr>
              <a:t>//取位置</a:t>
            </a:r>
            <a:r>
              <a:rPr lang="en-US" altLang="zh-CN" sz="2200" b="1" dirty="0">
                <a:solidFill>
                  <a:srgbClr val="FFFF00"/>
                </a:solidFill>
              </a:rPr>
              <a:t>i</a:t>
            </a:r>
            <a:r>
              <a:rPr lang="zh-CN" altLang="en-US" sz="2200" b="1" dirty="0">
                <a:solidFill>
                  <a:srgbClr val="FFFF00"/>
                </a:solidFill>
              </a:rPr>
              <a:t>的数据元素，取到的数据元素由函数</a:t>
            </a:r>
            <a:r>
              <a:rPr lang="zh-CN" altLang="en-US" sz="2200" b="1" dirty="0" smtClean="0">
                <a:solidFill>
                  <a:srgbClr val="FFFF00"/>
                </a:solidFill>
              </a:rPr>
              <a:t>返回</a:t>
            </a:r>
            <a:endParaRPr lang="en-US" altLang="zh-CN" sz="2200" b="1" dirty="0" smtClean="0">
              <a:solidFill>
                <a:srgbClr val="FFFF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 err="1" smtClean="0">
                <a:solidFill>
                  <a:schemeClr val="bg1"/>
                </a:solidFill>
              </a:rPr>
              <a:t>DataType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200" b="1" dirty="0" err="1">
                <a:solidFill>
                  <a:schemeClr val="bg1"/>
                </a:solidFill>
              </a:rPr>
              <a:t>SeqList</a:t>
            </a:r>
            <a:r>
              <a:rPr lang="en-US" altLang="zh-CN" sz="2200" b="1" dirty="0">
                <a:solidFill>
                  <a:schemeClr val="bg1"/>
                </a:solidFill>
              </a:rPr>
              <a:t>::</a:t>
            </a:r>
            <a:r>
              <a:rPr lang="en-US" altLang="zh-CN" sz="2200" b="1" dirty="0" err="1">
                <a:solidFill>
                  <a:schemeClr val="bg1"/>
                </a:solidFill>
              </a:rPr>
              <a:t>GetData</a:t>
            </a:r>
            <a:r>
              <a:rPr lang="en-US" altLang="zh-CN" sz="2200" b="1" dirty="0">
                <a:solidFill>
                  <a:schemeClr val="bg1"/>
                </a:solidFill>
              </a:rPr>
              <a:t>(</a:t>
            </a:r>
            <a:r>
              <a:rPr lang="en-US" altLang="zh-CN" sz="2200" b="1" dirty="0" err="1">
                <a:solidFill>
                  <a:schemeClr val="bg1"/>
                </a:solidFill>
              </a:rPr>
              <a:t>int</a:t>
            </a:r>
            <a:r>
              <a:rPr lang="en-US" altLang="zh-CN" sz="2200" b="1" dirty="0">
                <a:solidFill>
                  <a:schemeClr val="bg1"/>
                </a:solidFill>
              </a:rPr>
              <a:t> i) </a:t>
            </a:r>
            <a:r>
              <a:rPr lang="en-US" altLang="zh-CN" sz="2200" b="1" dirty="0" err="1">
                <a:solidFill>
                  <a:schemeClr val="bg1"/>
                </a:solidFill>
              </a:rPr>
              <a:t>const</a:t>
            </a: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endParaRPr lang="en-US" altLang="zh-CN" sz="2200" b="1" dirty="0" smtClean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 smtClean="0">
                <a:solidFill>
                  <a:schemeClr val="bg1"/>
                </a:solidFill>
              </a:rPr>
              <a:t>{</a:t>
            </a:r>
            <a:endParaRPr lang="zh-CN" altLang="en-US" sz="2200" b="1" dirty="0">
              <a:solidFill>
                <a:schemeClr val="bg1"/>
              </a:solidFill>
            </a:endParaRPr>
          </a:p>
          <a:p>
            <a:r>
              <a:rPr lang="en-US" altLang="zh-CN" sz="2200" b="1" dirty="0" smtClean="0">
                <a:solidFill>
                  <a:schemeClr val="bg1"/>
                </a:solidFill>
              </a:rPr>
              <a:t>	if </a:t>
            </a:r>
            <a:r>
              <a:rPr lang="en-US" altLang="zh-CN" sz="2200" b="1" dirty="0">
                <a:solidFill>
                  <a:schemeClr val="bg1"/>
                </a:solidFill>
              </a:rPr>
              <a:t>(i&lt;0 || i&gt;size-1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{ </a:t>
            </a:r>
            <a:r>
              <a:rPr lang="en-US" altLang="zh-CN" sz="2200" b="1" dirty="0" err="1" smtClean="0">
                <a:solidFill>
                  <a:schemeClr val="bg1"/>
                </a:solidFill>
              </a:rPr>
              <a:t>cout</a:t>
            </a:r>
            <a:r>
              <a:rPr lang="en-US" altLang="zh-CN" sz="2200" b="1" dirty="0">
                <a:solidFill>
                  <a:schemeClr val="bg1"/>
                </a:solidFill>
              </a:rPr>
              <a:t>&lt;&lt;“</a:t>
            </a:r>
            <a:r>
              <a:rPr lang="zh-CN" altLang="en-US" sz="2200" b="1" dirty="0">
                <a:solidFill>
                  <a:schemeClr val="bg1"/>
                </a:solidFill>
              </a:rPr>
              <a:t>参数</a:t>
            </a:r>
            <a:r>
              <a:rPr lang="en-US" altLang="zh-CN" sz="2200" b="1" dirty="0">
                <a:solidFill>
                  <a:schemeClr val="bg1"/>
                </a:solidFill>
              </a:rPr>
              <a:t>i</a:t>
            </a:r>
            <a:r>
              <a:rPr lang="zh-CN" altLang="en-US" sz="2200" b="1" dirty="0">
                <a:solidFill>
                  <a:schemeClr val="bg1"/>
                </a:solidFill>
              </a:rPr>
              <a:t>越界出错</a:t>
            </a:r>
            <a:r>
              <a:rPr lang="zh-CN" altLang="en-US" sz="2200" b="1" dirty="0" smtClean="0">
                <a:solidFill>
                  <a:schemeClr val="bg1"/>
                </a:solidFill>
              </a:rPr>
              <a:t>！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”&lt;&lt;</a:t>
            </a:r>
            <a:r>
              <a:rPr lang="en-US" altLang="zh-CN" sz="2200" b="1" dirty="0" err="1" smtClean="0">
                <a:solidFill>
                  <a:schemeClr val="bg1"/>
                </a:solidFill>
              </a:rPr>
              <a:t>endl;exit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(0);}</a:t>
            </a:r>
            <a:endParaRPr lang="zh-CN" altLang="en-US" sz="22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     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	return </a:t>
            </a:r>
            <a:r>
              <a:rPr lang="en-US" altLang="zh-CN" sz="2200" b="1" dirty="0">
                <a:solidFill>
                  <a:schemeClr val="bg1"/>
                </a:solidFill>
              </a:rPr>
              <a:t>list[i];                       </a:t>
            </a:r>
            <a:r>
              <a:rPr lang="en-US" altLang="zh-CN" sz="2200" b="1" dirty="0">
                <a:solidFill>
                  <a:srgbClr val="FFFF00"/>
                </a:solidFill>
              </a:rPr>
              <a:t>//</a:t>
            </a:r>
            <a:r>
              <a:rPr lang="zh-CN" altLang="en-US" sz="2200" b="1" dirty="0">
                <a:solidFill>
                  <a:srgbClr val="FFFF00"/>
                </a:solidFill>
              </a:rPr>
              <a:t>返回取到的元素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049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什么是线性表？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顺序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链表</a:t>
            </a:r>
            <a:endParaRPr lang="en-US" altLang="zh-CN" dirty="0" smtClean="0"/>
          </a:p>
          <a:p>
            <a:pPr marL="8636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</a:rPr>
              <a:t>单链表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636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</a:rPr>
              <a:t>循环单链表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636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zh-CN" altLang="en-US" dirty="0">
                <a:solidFill>
                  <a:schemeClr val="tx1"/>
                </a:solidFill>
              </a:rPr>
              <a:t>双向</a:t>
            </a:r>
            <a:r>
              <a:rPr lang="zh-CN" altLang="en-US" dirty="0" smtClean="0">
                <a:solidFill>
                  <a:schemeClr val="tx1"/>
                </a:solidFill>
              </a:rPr>
              <a:t>链表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63600" lvl="1" indent="-51435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静态链表</a:t>
            </a:r>
          </a:p>
          <a:p>
            <a:pPr marL="514350" indent="-514350">
              <a:buFont typeface="+mj-ea"/>
              <a:buAutoNum type="arabicPeriod"/>
            </a:pPr>
            <a:r>
              <a:rPr lang="zh-CN" altLang="en-US" dirty="0"/>
              <a:t>设计举例</a:t>
            </a:r>
          </a:p>
          <a:p>
            <a:pPr marL="514350" indent="-514350">
              <a:buFont typeface="+mj-ea"/>
              <a:buAutoNum type="arabicPeriod"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843807" y="4380934"/>
            <a:ext cx="6202533" cy="1486465"/>
            <a:chOff x="2843808" y="5252119"/>
            <a:chExt cx="6202533" cy="148646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329543" y="5252119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i="1"/>
                <a:t>a</a:t>
              </a:r>
              <a:r>
                <a:rPr lang="en-US" altLang="zh-CN" sz="1400" baseline="-25000"/>
                <a:t>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939143" y="5252119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i="1"/>
                <a:t>a</a:t>
              </a:r>
              <a:r>
                <a:rPr lang="en-US" altLang="zh-CN" sz="1400" baseline="-25000"/>
                <a:t>1</a:t>
              </a:r>
              <a:endParaRPr lang="en-US" altLang="zh-CN" sz="140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548743" y="5252119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i="1"/>
                <a:t>a</a:t>
              </a:r>
              <a:r>
                <a:rPr lang="en-US" altLang="zh-CN" sz="1400" baseline="-25000"/>
                <a:t>2</a:t>
              </a:r>
              <a:endParaRPr lang="en-US" altLang="zh-CN" sz="140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158343" y="5252119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i="1"/>
                <a:t>a</a:t>
              </a:r>
              <a:r>
                <a:rPr lang="en-US" altLang="zh-CN" sz="1400" baseline="-25000"/>
                <a:t>3</a:t>
              </a:r>
              <a:endParaRPr lang="en-US" altLang="zh-CN" sz="140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767943" y="5252119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i="1"/>
                <a:t>a</a:t>
              </a:r>
              <a:r>
                <a:rPr lang="en-US" altLang="zh-CN" sz="1400" baseline="-25000"/>
                <a:t>4</a:t>
              </a:r>
              <a:endParaRPr lang="en-US" altLang="zh-CN" sz="140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377543" y="5252119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i="1"/>
                <a:t>a</a:t>
              </a:r>
              <a:r>
                <a:rPr lang="en-US" altLang="zh-CN" sz="1400" baseline="-25000"/>
                <a:t>5</a:t>
              </a:r>
              <a:endParaRPr lang="en-US" altLang="zh-CN" sz="140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987143" y="5252119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40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596743" y="5252119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/>
                <a:t>…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8206343" y="5252119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4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833131" y="5713511"/>
              <a:ext cx="10593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FF"/>
                  </a:solidFill>
                </a:rPr>
                <a:t>maxSize-1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177143" y="5633119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    0 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786743" y="5633119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    1 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396343" y="5633119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    2 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5005943" y="5633119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    3 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5615543" y="5633119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    4 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6225143" y="5633119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    5 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34743" y="5633119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/>
                <a:t>    6 </a:t>
              </a:r>
            </a:p>
          </p:txBody>
        </p:sp>
        <p:grpSp>
          <p:nvGrpSpPr>
            <p:cNvPr id="24" name="Group 103"/>
            <p:cNvGrpSpPr>
              <a:grpSpLocks/>
            </p:cNvGrpSpPr>
            <p:nvPr/>
          </p:nvGrpSpPr>
          <p:grpSpPr bwMode="auto">
            <a:xfrm>
              <a:off x="2843808" y="6021288"/>
              <a:ext cx="6202533" cy="717296"/>
              <a:chOff x="192" y="282"/>
              <a:chExt cx="4608" cy="647"/>
            </a:xfrm>
          </p:grpSpPr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001" y="282"/>
                <a:ext cx="240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80808"/>
                    </a:solidFill>
                  </a:rPr>
                  <a:t>p</a:t>
                </a: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960" y="672"/>
                <a:ext cx="288" cy="192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1776" y="672"/>
                <a:ext cx="288" cy="192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600" i="1" dirty="0"/>
                  <a:t>a</a:t>
                </a:r>
                <a:r>
                  <a:rPr lang="en-US" altLang="zh-CN" sz="1600" baseline="-25000" dirty="0"/>
                  <a:t>0</a:t>
                </a:r>
                <a:endParaRPr lang="en-US" altLang="zh-CN" sz="1600" dirty="0"/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2064" y="6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2592" y="672"/>
                <a:ext cx="288" cy="192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600" i="1" dirty="0"/>
                  <a:t>a</a:t>
                </a:r>
                <a:r>
                  <a:rPr lang="en-US" altLang="zh-CN" sz="1600" baseline="-25000" dirty="0"/>
                  <a:t>1</a:t>
                </a:r>
                <a:endParaRPr lang="zh-CN" altLang="en-US" sz="1600" baseline="-25000" dirty="0"/>
              </a:p>
            </p:txBody>
          </p:sp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2880" y="672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4224" y="672"/>
                <a:ext cx="288" cy="192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600" i="1" dirty="0"/>
                  <a:t>a</a:t>
                </a:r>
                <a:r>
                  <a:rPr lang="en-US" altLang="zh-CN" sz="1600" baseline="-25000" dirty="0"/>
                  <a:t>n-1</a:t>
                </a:r>
                <a:endParaRPr lang="zh-CN" altLang="en-US" sz="1600" baseline="-25000" dirty="0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auto">
              <a:xfrm>
                <a:off x="4512" y="672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100"/>
                  <a:t>∧</a:t>
                </a: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>
                <a:off x="1392" y="7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2208" y="7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3024" y="7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3840" y="7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3504" y="576"/>
                <a:ext cx="432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/>
                  <a:t>…</a:t>
                </a:r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576" y="7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192" y="624"/>
                <a:ext cx="525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80808"/>
                    </a:solidFill>
                  </a:rPr>
                  <a:t>head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2544" y="432"/>
                <a:ext cx="76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80808"/>
                    </a:solidFill>
                  </a:rPr>
                  <a:t>data next</a:t>
                </a:r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1078" y="508"/>
                <a:ext cx="1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1536" y="7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 flipV="1">
                <a:off x="1728" y="5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>
                <a:off x="1728" y="57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2400" y="5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47" name="Line 28"/>
              <p:cNvSpPr>
                <a:spLocks noChangeShapeType="1"/>
              </p:cNvSpPr>
              <p:nvPr/>
            </p:nvSpPr>
            <p:spPr bwMode="auto">
              <a:xfrm>
                <a:off x="2400" y="7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8345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顺序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顺序表的存储</a:t>
            </a:r>
            <a:r>
              <a:rPr lang="zh-CN" altLang="en-US" sz="2400" dirty="0" smtClean="0"/>
              <a:t>结构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顺序</a:t>
            </a:r>
            <a:r>
              <a:rPr lang="zh-CN" altLang="en-US" sz="2400" dirty="0"/>
              <a:t>表类</a:t>
            </a:r>
            <a:r>
              <a:rPr lang="zh-CN" altLang="en-US" sz="2400" dirty="0" smtClean="0"/>
              <a:t>定义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顺序</a:t>
            </a:r>
            <a:r>
              <a:rPr lang="zh-CN" altLang="en-US" sz="2400" dirty="0"/>
              <a:t>表类实现</a:t>
            </a:r>
          </a:p>
          <a:p>
            <a:r>
              <a:rPr lang="zh-CN" altLang="en-US" dirty="0"/>
              <a:t>顺序表</a:t>
            </a:r>
            <a:r>
              <a:rPr lang="zh-CN" altLang="en-US" dirty="0" smtClean="0"/>
              <a:t>类设计的一些说明</a:t>
            </a:r>
            <a:endParaRPr lang="en-US" altLang="zh-CN" dirty="0" smtClean="0"/>
          </a:p>
          <a:p>
            <a:pPr marL="344487" lvl="1" indent="0">
              <a:buNone/>
            </a:pPr>
            <a:r>
              <a:rPr lang="zh-CN" altLang="en-US" sz="2000" dirty="0">
                <a:solidFill>
                  <a:srgbClr val="080808"/>
                </a:solidFill>
              </a:rPr>
              <a:t>(1)类的成员变量通常设计成私有(</a:t>
            </a:r>
            <a:r>
              <a:rPr lang="en-US" altLang="zh-CN" sz="2000" dirty="0">
                <a:solidFill>
                  <a:srgbClr val="080808"/>
                </a:solidFill>
              </a:rPr>
              <a:t>private)</a:t>
            </a:r>
            <a:r>
              <a:rPr lang="zh-CN" altLang="en-US" sz="2000" dirty="0">
                <a:solidFill>
                  <a:srgbClr val="C00000"/>
                </a:solidFill>
              </a:rPr>
              <a:t>访问权限</a:t>
            </a:r>
            <a:r>
              <a:rPr lang="zh-CN" altLang="en-US" sz="2000" dirty="0">
                <a:solidFill>
                  <a:srgbClr val="080808"/>
                </a:solidFill>
              </a:rPr>
              <a:t>,考虑到该类要被作为基类继承，所以设计成保护(</a:t>
            </a:r>
            <a:r>
              <a:rPr lang="en-US" altLang="zh-CN" sz="2000" dirty="0">
                <a:solidFill>
                  <a:srgbClr val="080808"/>
                </a:solidFill>
              </a:rPr>
              <a:t>protected)</a:t>
            </a:r>
            <a:r>
              <a:rPr lang="zh-CN" altLang="en-US" sz="2000" dirty="0">
                <a:solidFill>
                  <a:srgbClr val="080808"/>
                </a:solidFill>
              </a:rPr>
              <a:t>访问权限</a:t>
            </a:r>
            <a:r>
              <a:rPr lang="zh-CN" altLang="en-US" sz="2000" dirty="0" smtClean="0">
                <a:solidFill>
                  <a:srgbClr val="080808"/>
                </a:solidFill>
              </a:rPr>
              <a:t>。</a:t>
            </a:r>
            <a:endParaRPr lang="en-US" altLang="zh-CN" sz="2000" dirty="0" smtClean="0">
              <a:solidFill>
                <a:srgbClr val="080808"/>
              </a:solidFill>
            </a:endParaRPr>
          </a:p>
          <a:p>
            <a:pPr marL="344487" lvl="1" indent="0">
              <a:buNone/>
            </a:pPr>
            <a:r>
              <a:rPr lang="zh-CN" altLang="en-US" sz="2000" dirty="0" smtClean="0">
                <a:solidFill>
                  <a:srgbClr val="080808"/>
                </a:solidFill>
              </a:rPr>
              <a:t>(</a:t>
            </a:r>
            <a:r>
              <a:rPr lang="zh-CN" altLang="en-US" sz="2000" dirty="0">
                <a:solidFill>
                  <a:srgbClr val="080808"/>
                </a:solidFill>
              </a:rPr>
              <a:t>2)</a:t>
            </a:r>
            <a:r>
              <a:rPr lang="zh-CN" altLang="en-US" sz="2000" dirty="0">
                <a:solidFill>
                  <a:srgbClr val="C00000"/>
                </a:solidFill>
              </a:rPr>
              <a:t>构造函数</a:t>
            </a:r>
            <a:r>
              <a:rPr lang="zh-CN" altLang="en-US" sz="2000" dirty="0">
                <a:solidFill>
                  <a:srgbClr val="080808"/>
                </a:solidFill>
              </a:rPr>
              <a:t>要完成对象定义以及初始化赋值 </a:t>
            </a:r>
            <a:endParaRPr lang="en-US" altLang="zh-CN" sz="2000" dirty="0" smtClean="0">
              <a:solidFill>
                <a:srgbClr val="080808"/>
              </a:solidFill>
            </a:endParaRPr>
          </a:p>
          <a:p>
            <a:pPr marL="344487" lvl="1" indent="0">
              <a:buNone/>
            </a:pPr>
            <a:r>
              <a:rPr lang="en-US" altLang="zh-CN" sz="2000" dirty="0" smtClean="0">
                <a:solidFill>
                  <a:srgbClr val="080808"/>
                </a:solidFill>
              </a:rPr>
              <a:t>(</a:t>
            </a:r>
            <a:r>
              <a:rPr lang="en-US" altLang="zh-CN" sz="2000" dirty="0">
                <a:solidFill>
                  <a:srgbClr val="080808"/>
                </a:solidFill>
              </a:rPr>
              <a:t>3)</a:t>
            </a:r>
            <a:r>
              <a:rPr lang="zh-CN" altLang="en-US" sz="2000" dirty="0">
                <a:solidFill>
                  <a:srgbClr val="080808"/>
                </a:solidFill>
              </a:rPr>
              <a:t>对于动态数组存储结构，</a:t>
            </a:r>
            <a:r>
              <a:rPr lang="zh-CN" altLang="en-US" sz="2000" dirty="0">
                <a:solidFill>
                  <a:srgbClr val="C00000"/>
                </a:solidFill>
              </a:rPr>
              <a:t>析构函数</a:t>
            </a:r>
            <a:r>
              <a:rPr lang="zh-CN" altLang="en-US" sz="2000" dirty="0">
                <a:solidFill>
                  <a:srgbClr val="080808"/>
                </a:solidFill>
              </a:rPr>
              <a:t>要释放动态申请的内存空间 </a:t>
            </a:r>
            <a:endParaRPr lang="en-US" altLang="zh-CN" sz="2000" dirty="0" smtClean="0">
              <a:solidFill>
                <a:srgbClr val="080808"/>
              </a:solidFill>
            </a:endParaRPr>
          </a:p>
          <a:p>
            <a:pPr marL="344487" lvl="1" indent="0">
              <a:buNone/>
            </a:pPr>
            <a:r>
              <a:rPr lang="zh-CN" altLang="en-US" sz="2000" dirty="0" smtClean="0">
                <a:solidFill>
                  <a:srgbClr val="080808"/>
                </a:solidFill>
              </a:rPr>
              <a:t>(</a:t>
            </a:r>
            <a:r>
              <a:rPr lang="zh-CN" altLang="en-US" sz="2000" dirty="0">
                <a:solidFill>
                  <a:srgbClr val="080808"/>
                </a:solidFill>
              </a:rPr>
              <a:t>4)</a:t>
            </a:r>
            <a:r>
              <a:rPr lang="zh-CN" altLang="en-US" sz="2000" dirty="0">
                <a:solidFill>
                  <a:srgbClr val="C00000"/>
                </a:solidFill>
              </a:rPr>
              <a:t>插入</a:t>
            </a:r>
            <a:r>
              <a:rPr lang="zh-CN" altLang="en-US" sz="2000" dirty="0">
                <a:solidFill>
                  <a:srgbClr val="080808"/>
                </a:solidFill>
              </a:rPr>
              <a:t>成员函数应该考虑插入位置参数</a:t>
            </a:r>
            <a:r>
              <a:rPr lang="en-US" altLang="zh-CN" sz="2000" dirty="0">
                <a:solidFill>
                  <a:srgbClr val="080808"/>
                </a:solidFill>
              </a:rPr>
              <a:t>i</a:t>
            </a:r>
            <a:r>
              <a:rPr lang="zh-CN" altLang="en-US" sz="2000" dirty="0">
                <a:solidFill>
                  <a:srgbClr val="080808"/>
                </a:solidFill>
              </a:rPr>
              <a:t>的范围以及数组的存储空间是否已</a:t>
            </a:r>
            <a:r>
              <a:rPr lang="zh-CN" altLang="en-US" sz="2000" dirty="0" smtClean="0">
                <a:solidFill>
                  <a:srgbClr val="080808"/>
                </a:solidFill>
              </a:rPr>
              <a:t>满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marL="34448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176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顺序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顺序表的存储</a:t>
            </a:r>
            <a:r>
              <a:rPr lang="zh-CN" altLang="en-US" sz="2400" dirty="0" smtClean="0"/>
              <a:t>结构；类定义；类实现；类设计的一些说明；</a:t>
            </a:r>
            <a:endParaRPr lang="en-US" altLang="zh-CN" sz="2400" dirty="0" smtClean="0"/>
          </a:p>
          <a:p>
            <a:r>
              <a:rPr lang="zh-CN" altLang="en-US" dirty="0"/>
              <a:t>顺序表类方法的效率分析</a:t>
            </a:r>
          </a:p>
          <a:p>
            <a:pPr lvl="1"/>
            <a:r>
              <a:rPr lang="zh-CN" altLang="en-US" dirty="0"/>
              <a:t>时间效率分析</a:t>
            </a:r>
            <a:r>
              <a:rPr lang="en-US" altLang="zh-CN" dirty="0"/>
              <a:t>: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99592" y="2780928"/>
            <a:ext cx="79248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zh-CN" altLang="en-US" sz="2600" dirty="0">
                <a:solidFill>
                  <a:srgbClr val="0000FF"/>
                </a:solidFill>
              </a:rPr>
              <a:t>算法时间主要耗费在移动元素的操作上</a:t>
            </a:r>
            <a:r>
              <a:rPr lang="zh-CN" altLang="en-US" sz="2600" dirty="0">
                <a:solidFill>
                  <a:srgbClr val="080808"/>
                </a:solidFill>
              </a:rPr>
              <a:t>，因此计算时间复杂度的基本操作(最深层语句频度) </a:t>
            </a:r>
            <a:endParaRPr lang="en-US" altLang="zh-CN" sz="2600" dirty="0" smtClean="0">
              <a:solidFill>
                <a:srgbClr val="080808"/>
              </a:solidFill>
            </a:endParaRPr>
          </a:p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600" dirty="0" smtClean="0">
                <a:solidFill>
                  <a:srgbClr val="080808"/>
                </a:solidFill>
              </a:rPr>
              <a:t>T(n</a:t>
            </a:r>
            <a:r>
              <a:rPr lang="en-US" altLang="zh-CN" sz="2600" dirty="0">
                <a:solidFill>
                  <a:srgbClr val="080808"/>
                </a:solidFill>
              </a:rPr>
              <a:t>)= </a:t>
            </a:r>
            <a:r>
              <a:rPr lang="en-US" altLang="zh-CN" sz="2600" i="1" dirty="0">
                <a:solidFill>
                  <a:srgbClr val="080808"/>
                </a:solidFill>
              </a:rPr>
              <a:t>O</a:t>
            </a:r>
            <a:r>
              <a:rPr lang="en-US" altLang="zh-CN" sz="2600" dirty="0">
                <a:solidFill>
                  <a:srgbClr val="080808"/>
                </a:solidFill>
              </a:rPr>
              <a:t>(</a:t>
            </a:r>
            <a:r>
              <a:rPr lang="zh-CN" altLang="en-US" sz="2600" dirty="0">
                <a:solidFill>
                  <a:srgbClr val="080808"/>
                </a:solidFill>
              </a:rPr>
              <a:t>移动元素次数) </a:t>
            </a:r>
            <a:endParaRPr lang="en-US" altLang="zh-CN" sz="2600" dirty="0" smtClean="0">
              <a:solidFill>
                <a:srgbClr val="080808"/>
              </a:solidFill>
            </a:endParaRPr>
          </a:p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zh-CN" altLang="en-US" sz="2600" dirty="0" smtClean="0">
                <a:solidFill>
                  <a:srgbClr val="080808"/>
                </a:solidFill>
              </a:rPr>
              <a:t>而</a:t>
            </a:r>
            <a:r>
              <a:rPr lang="zh-CN" altLang="en-US" sz="2600" dirty="0">
                <a:solidFill>
                  <a:srgbClr val="080808"/>
                </a:solidFill>
              </a:rPr>
              <a:t>移动元素的个数取决于插入或删除元素的位置</a:t>
            </a:r>
            <a:r>
              <a:rPr lang="en-US" altLang="zh-CN" sz="2600" i="1" dirty="0">
                <a:solidFill>
                  <a:srgbClr val="080808"/>
                </a:solidFill>
              </a:rPr>
              <a:t>i</a:t>
            </a:r>
            <a:r>
              <a:rPr lang="en-US" altLang="zh-CN" sz="2600" dirty="0">
                <a:solidFill>
                  <a:srgbClr val="080808"/>
                </a:solidFill>
              </a:rPr>
              <a:t>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1600" y="4709244"/>
            <a:ext cx="7924800" cy="1816100"/>
          </a:xfrm>
          <a:prstGeom prst="rect">
            <a:avLst/>
          </a:prstGeom>
          <a:noFill/>
          <a:ln w="57150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>
                <a:solidFill>
                  <a:srgbClr val="0000FF"/>
                </a:solidFill>
              </a:rPr>
              <a:t>若</a:t>
            </a:r>
            <a:r>
              <a:rPr lang="en-US" altLang="zh-CN" sz="2600" i="1">
                <a:solidFill>
                  <a:srgbClr val="0000FF"/>
                </a:solidFill>
              </a:rPr>
              <a:t>i</a:t>
            </a:r>
            <a:r>
              <a:rPr lang="en-US" altLang="zh-CN" sz="2600">
                <a:solidFill>
                  <a:srgbClr val="0000FF"/>
                </a:solidFill>
              </a:rPr>
              <a:t>=size，</a:t>
            </a:r>
            <a:r>
              <a:rPr lang="zh-CN" altLang="en-US" sz="2600">
                <a:solidFill>
                  <a:srgbClr val="0000FF"/>
                </a:solidFill>
              </a:rPr>
              <a:t>则根本无需移动（特别快）；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>
                <a:solidFill>
                  <a:srgbClr val="0000FF"/>
                </a:solidFill>
              </a:rPr>
              <a:t>若</a:t>
            </a:r>
            <a:r>
              <a:rPr lang="en-US" altLang="zh-CN" sz="2600" i="1">
                <a:solidFill>
                  <a:srgbClr val="0000FF"/>
                </a:solidFill>
              </a:rPr>
              <a:t>i</a:t>
            </a:r>
            <a:r>
              <a:rPr lang="en-US" altLang="zh-CN" sz="2600">
                <a:solidFill>
                  <a:srgbClr val="0000FF"/>
                </a:solidFill>
              </a:rPr>
              <a:t>=0，</a:t>
            </a:r>
            <a:r>
              <a:rPr lang="zh-CN" altLang="en-US" sz="2600">
                <a:solidFill>
                  <a:srgbClr val="0000FF"/>
                </a:solidFill>
              </a:rPr>
              <a:t>则表中元素全部要后移（特别慢）；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>
                <a:solidFill>
                  <a:srgbClr val="0000FF"/>
                </a:solidFill>
              </a:rPr>
              <a:t>应当考虑在各种位置插入（共</a:t>
            </a:r>
            <a:r>
              <a:rPr lang="en-US" altLang="zh-CN" sz="2600">
                <a:solidFill>
                  <a:srgbClr val="0000FF"/>
                </a:solidFill>
              </a:rPr>
              <a:t>n+1</a:t>
            </a:r>
            <a:r>
              <a:rPr lang="zh-CN" altLang="en-US" sz="2600">
                <a:solidFill>
                  <a:srgbClr val="0000FF"/>
                </a:solidFill>
              </a:rPr>
              <a:t>种可能）的平均移动次数才合理。</a:t>
            </a:r>
          </a:p>
        </p:txBody>
      </p:sp>
    </p:spTree>
    <p:extLst>
      <p:ext uri="{BB962C8B-B14F-4D97-AF65-F5344CB8AC3E}">
        <p14:creationId xmlns:p14="http://schemas.microsoft.com/office/powerpoint/2010/main" val="3078737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utoUpdateAnimBg="0"/>
      <p:bldP spid="6" grpId="0" build="p" animBg="1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顺序表类方法的效率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052736"/>
            <a:ext cx="800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600" dirty="0">
                <a:solidFill>
                  <a:srgbClr val="080808"/>
                </a:solidFill>
              </a:rPr>
              <a:t>设</a:t>
            </a:r>
            <a:r>
              <a:rPr lang="en-US" altLang="zh-CN" sz="2600" i="1" dirty="0">
                <a:solidFill>
                  <a:srgbClr val="080808"/>
                </a:solidFill>
              </a:rPr>
              <a:t>P</a:t>
            </a:r>
            <a:r>
              <a:rPr lang="en-US" altLang="zh-CN" sz="2600" i="1" baseline="-25000" dirty="0">
                <a:solidFill>
                  <a:srgbClr val="080808"/>
                </a:solidFill>
              </a:rPr>
              <a:t>i</a:t>
            </a:r>
            <a:r>
              <a:rPr lang="zh-CN" altLang="en-US" sz="2600" dirty="0">
                <a:solidFill>
                  <a:srgbClr val="080808"/>
                </a:solidFill>
              </a:rPr>
              <a:t>是在第</a:t>
            </a:r>
            <a:r>
              <a:rPr lang="en-US" altLang="zh-CN" sz="2600" i="1" dirty="0">
                <a:solidFill>
                  <a:srgbClr val="080808"/>
                </a:solidFill>
              </a:rPr>
              <a:t>i</a:t>
            </a:r>
            <a:r>
              <a:rPr lang="zh-CN" altLang="en-US" sz="2600" dirty="0">
                <a:solidFill>
                  <a:srgbClr val="080808"/>
                </a:solidFill>
              </a:rPr>
              <a:t>个存储位置插入一个数据元素的概率，顺序表中的数据元素个数为</a:t>
            </a:r>
            <a:r>
              <a:rPr lang="en-US" altLang="zh-CN" sz="2600" i="1" dirty="0">
                <a:solidFill>
                  <a:srgbClr val="080808"/>
                </a:solidFill>
              </a:rPr>
              <a:t>n</a:t>
            </a:r>
            <a:r>
              <a:rPr lang="en-US" altLang="zh-CN" sz="2600" dirty="0">
                <a:solidFill>
                  <a:srgbClr val="080808"/>
                </a:solidFill>
              </a:rPr>
              <a:t>,</a:t>
            </a:r>
            <a:r>
              <a:rPr lang="zh-CN" altLang="en-US" sz="2600" dirty="0">
                <a:solidFill>
                  <a:srgbClr val="080808"/>
                </a:solidFill>
              </a:rPr>
              <a:t>当在顺序表的任何位置上插入数据元素的概率相等时，有</a:t>
            </a:r>
            <a:r>
              <a:rPr lang="en-US" altLang="zh-CN" sz="2600" i="1" dirty="0">
                <a:solidFill>
                  <a:srgbClr val="080808"/>
                </a:solidFill>
              </a:rPr>
              <a:t>P</a:t>
            </a:r>
            <a:r>
              <a:rPr lang="en-US" altLang="zh-CN" sz="2600" i="1" baseline="-25000" dirty="0">
                <a:solidFill>
                  <a:srgbClr val="080808"/>
                </a:solidFill>
              </a:rPr>
              <a:t>i</a:t>
            </a:r>
            <a:r>
              <a:rPr lang="en-US" altLang="zh-CN" sz="2600" i="1" dirty="0">
                <a:solidFill>
                  <a:srgbClr val="080808"/>
                </a:solidFill>
              </a:rPr>
              <a:t>=</a:t>
            </a:r>
            <a:r>
              <a:rPr lang="en-US" altLang="zh-CN" sz="2600" dirty="0">
                <a:solidFill>
                  <a:srgbClr val="080808"/>
                </a:solidFill>
              </a:rPr>
              <a:t>1/(</a:t>
            </a:r>
            <a:r>
              <a:rPr lang="en-US" altLang="zh-CN" sz="2600" i="1" dirty="0">
                <a:solidFill>
                  <a:srgbClr val="080808"/>
                </a:solidFill>
              </a:rPr>
              <a:t>n</a:t>
            </a:r>
            <a:r>
              <a:rPr lang="en-US" altLang="zh-CN" sz="2600" dirty="0">
                <a:solidFill>
                  <a:srgbClr val="080808"/>
                </a:solidFill>
              </a:rPr>
              <a:t>+1),</a:t>
            </a:r>
            <a:r>
              <a:rPr lang="zh-CN" altLang="en-US" sz="2600" dirty="0">
                <a:solidFill>
                  <a:srgbClr val="080808"/>
                </a:solidFill>
              </a:rPr>
              <a:t>则</a:t>
            </a:r>
            <a:r>
              <a:rPr lang="zh-CN" altLang="en-US" sz="2600" dirty="0">
                <a:solidFill>
                  <a:schemeClr val="hlink"/>
                </a:solidFill>
              </a:rPr>
              <a:t>                                       </a:t>
            </a:r>
            <a:r>
              <a:rPr lang="zh-CN" altLang="en-US" sz="2600" dirty="0">
                <a:solidFill>
                  <a:srgbClr val="3333FF"/>
                </a:solidFill>
                <a:latin typeface="楷体_GB2312" pitchFamily="49" charset="-122"/>
              </a:rPr>
              <a:t>插入时的平均移动次数为:                              </a:t>
            </a:r>
            <a:r>
              <a:rPr lang="zh-CN" altLang="en-US" sz="2600" dirty="0" smtClean="0">
                <a:solidFill>
                  <a:srgbClr val="3333FF"/>
                </a:solidFill>
                <a:latin typeface="楷体_GB2312" pitchFamily="49" charset="-122"/>
              </a:rPr>
              <a:t>           </a:t>
            </a:r>
            <a:endParaRPr lang="en-US" altLang="zh-CN" sz="2600" dirty="0" smtClean="0">
              <a:solidFill>
                <a:srgbClr val="3333FF"/>
              </a:solidFill>
              <a:latin typeface="楷体_GB2312" pitchFamily="49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6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6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n(n+1</a:t>
            </a:r>
            <a:r>
              <a:rPr lang="en-US" altLang="zh-CN" sz="26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)/</a:t>
            </a:r>
            <a:r>
              <a:rPr lang="en-US" altLang="zh-CN" sz="26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2÷(n+1)＝</a:t>
            </a:r>
            <a:r>
              <a:rPr lang="en-US" altLang="zh-CN" sz="26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n/2≈O(n)</a:t>
            </a:r>
            <a:endParaRPr lang="zh-CN" altLang="en-US" sz="26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2926" y="3191247"/>
            <a:ext cx="7283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600" dirty="0">
                <a:solidFill>
                  <a:srgbClr val="080808"/>
                </a:solidFill>
                <a:latin typeface="楷体_GB2312" pitchFamily="49" charset="-122"/>
              </a:rPr>
              <a:t>同理可证:</a:t>
            </a:r>
            <a:r>
              <a:rPr lang="zh-CN" altLang="en-US" sz="2600" dirty="0">
                <a:solidFill>
                  <a:srgbClr val="0000FF"/>
                </a:solidFill>
                <a:latin typeface="楷体_GB2312" pitchFamily="49" charset="-122"/>
              </a:rPr>
              <a:t>顺序表删除一元素的时间效率为:</a:t>
            </a:r>
          </a:p>
          <a:p>
            <a:pPr algn="ctr">
              <a:defRPr/>
            </a:pP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T(n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)=(n-1)/2 ≈O(n)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06760" y="4149080"/>
            <a:ext cx="12938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插入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效率：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06760" y="5444480"/>
            <a:ext cx="14382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删除</a:t>
            </a:r>
          </a:p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效率：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946958"/>
              </p:ext>
            </p:extLst>
          </p:nvPr>
        </p:nvGraphicFramePr>
        <p:xfrm>
          <a:off x="2316435" y="4228455"/>
          <a:ext cx="54959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3" imgW="2311200" imgH="431640" progId="Equation.DSMT4">
                  <p:embed/>
                </p:oleObj>
              </mc:Choice>
              <mc:Fallback>
                <p:oleObj name="Equation" r:id="rId3" imgW="2311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435" y="4228455"/>
                        <a:ext cx="5495925" cy="969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144301"/>
              </p:ext>
            </p:extLst>
          </p:nvPr>
        </p:nvGraphicFramePr>
        <p:xfrm>
          <a:off x="2325960" y="5482580"/>
          <a:ext cx="5486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5" imgW="2298600" imgH="431640" progId="Equation.DSMT4">
                  <p:embed/>
                </p:oleObj>
              </mc:Choice>
              <mc:Fallback>
                <p:oleObj name="Equation" r:id="rId5" imgW="2298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960" y="5482580"/>
                        <a:ext cx="5486400" cy="1031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爆炸形 1 2"/>
          <p:cNvSpPr/>
          <p:nvPr/>
        </p:nvSpPr>
        <p:spPr>
          <a:xfrm>
            <a:off x="7380312" y="1844824"/>
            <a:ext cx="2051720" cy="1669152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bg1"/>
                </a:solidFill>
              </a:rPr>
              <a:t>如何</a:t>
            </a:r>
            <a:r>
              <a:rPr lang="zh-CN" altLang="en-US" b="1" dirty="0" smtClean="0">
                <a:solidFill>
                  <a:schemeClr val="bg1"/>
                </a:solidFill>
              </a:rPr>
              <a:t>得出该复杂度？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88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顺序表类方法的效率分析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顺序表的存储</a:t>
            </a:r>
            <a:r>
              <a:rPr lang="zh-CN" altLang="en-US" sz="2400" dirty="0" smtClean="0"/>
              <a:t>结构；类定义；类实现；类设计的一些说明；</a:t>
            </a:r>
            <a:endParaRPr lang="en-US" altLang="zh-CN" sz="2400" dirty="0" smtClean="0"/>
          </a:p>
          <a:p>
            <a:r>
              <a:rPr lang="zh-CN" altLang="en-US" dirty="0" smtClean="0"/>
              <a:t>顺序</a:t>
            </a:r>
            <a:r>
              <a:rPr lang="zh-CN" altLang="en-US" dirty="0"/>
              <a:t>表类方法的效率</a:t>
            </a:r>
            <a:r>
              <a:rPr lang="zh-CN" altLang="en-US" dirty="0" smtClean="0"/>
              <a:t>分析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顺序表中的其余操作都和数据元素个数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无关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zh-CN" altLang="en-US" dirty="0">
                <a:solidFill>
                  <a:schemeClr val="tx1"/>
                </a:solidFill>
              </a:rPr>
              <a:t>顺序表中插入和删除一个数据元素成员函数的时间复杂度为</a:t>
            </a:r>
            <a:r>
              <a:rPr lang="en-US" altLang="zh-CN" dirty="0">
                <a:solidFill>
                  <a:srgbClr val="C00000"/>
                </a:solidFill>
              </a:rPr>
              <a:t>O(n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其余</a:t>
            </a:r>
            <a:r>
              <a:rPr lang="zh-CN" altLang="en-US" dirty="0">
                <a:solidFill>
                  <a:schemeClr val="tx1"/>
                </a:solidFill>
              </a:rPr>
              <a:t>成员函数的时间复杂度都为</a:t>
            </a:r>
            <a:r>
              <a:rPr lang="en-US" altLang="zh-CN" dirty="0">
                <a:solidFill>
                  <a:srgbClr val="C00000"/>
                </a:solidFill>
              </a:rPr>
              <a:t>O(1)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7545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ts1.mm.bing.net/th?&amp;id=HN.608029337740577098&amp;w=300&amp;h=300&amp;c=0&amp;pid=1.9&amp;rs=0&amp;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1237320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1.mm.bing.net/th?&amp;id=HN.608016405586577299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102923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顺序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顺序表的存储结构；类定义；类实现；类设计的一些说明</a:t>
            </a:r>
            <a:r>
              <a:rPr lang="zh-CN" altLang="en-US" sz="2400" dirty="0" smtClean="0"/>
              <a:t>；类</a:t>
            </a:r>
            <a:r>
              <a:rPr lang="zh-CN" altLang="en-US" sz="2400" dirty="0"/>
              <a:t>方法的效率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>;</a:t>
            </a:r>
            <a:endParaRPr lang="zh-CN" altLang="en-US" sz="2400" dirty="0"/>
          </a:p>
          <a:p>
            <a:r>
              <a:rPr lang="zh-CN" altLang="en-US" dirty="0"/>
              <a:t>顺序</a:t>
            </a:r>
            <a:r>
              <a:rPr lang="zh-CN" altLang="en-US" dirty="0" smtClean="0"/>
              <a:t>表的优缺点</a:t>
            </a:r>
            <a:endParaRPr lang="zh-CN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51930" y="3141687"/>
            <a:ext cx="694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80808"/>
                </a:solidFill>
              </a:rPr>
              <a:t>主要优点是算法简单，空间单元利用率高；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944960" y="4413274"/>
            <a:ext cx="5867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80808"/>
                </a:solidFill>
              </a:rPr>
              <a:t>主要缺点是需要预先确定数据元素的最大个数，插入和删除时需要移动较多的数据元素。</a:t>
            </a:r>
          </a:p>
        </p:txBody>
      </p:sp>
    </p:spTree>
    <p:extLst>
      <p:ext uri="{BB962C8B-B14F-4D97-AF65-F5344CB8AC3E}">
        <p14:creationId xmlns:p14="http://schemas.microsoft.com/office/powerpoint/2010/main" val="1584320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顺序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1537"/>
          </a:xfrm>
        </p:spPr>
        <p:txBody>
          <a:bodyPr/>
          <a:lstStyle/>
          <a:p>
            <a:r>
              <a:rPr lang="zh-CN" altLang="en-US" sz="2400" dirty="0"/>
              <a:t>顺序表的存储结构；类定义；类实现；类设计的一些说明</a:t>
            </a:r>
            <a:r>
              <a:rPr lang="zh-CN" altLang="en-US" sz="2400" dirty="0" smtClean="0"/>
              <a:t>；类</a:t>
            </a:r>
            <a:r>
              <a:rPr lang="zh-CN" altLang="en-US" sz="2400" dirty="0"/>
              <a:t>方法的效率分析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优缺点；</a:t>
            </a:r>
            <a:endParaRPr lang="en-US" altLang="zh-CN" sz="2400" dirty="0" smtClean="0"/>
          </a:p>
          <a:p>
            <a:r>
              <a:rPr lang="zh-CN" altLang="en-US" dirty="0"/>
              <a:t>顺序</a:t>
            </a:r>
            <a:r>
              <a:rPr lang="zh-CN" altLang="en-US" dirty="0" smtClean="0"/>
              <a:t>表应用举例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8313" y="2780928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    例</a:t>
            </a:r>
            <a:r>
              <a:rPr lang="en-US" altLang="zh-CN" dirty="0" smtClean="0">
                <a:solidFill>
                  <a:srgbClr val="080808"/>
                </a:solidFill>
                <a:latin typeface="楷体_GB2312" pitchFamily="49" charset="-122"/>
              </a:rPr>
              <a:t>2-2</a:t>
            </a:r>
            <a:r>
              <a:rPr lang="zh-CN" altLang="en-US" dirty="0" smtClean="0">
                <a:solidFill>
                  <a:srgbClr val="080808"/>
                </a:solidFill>
                <a:latin typeface="楷体_GB2312" pitchFamily="49" charset="-122"/>
              </a:rPr>
              <a:t>：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编程实现如下任务:建立一个线性表，首先依次输入数据元素1，2，3，</a:t>
            </a:r>
            <a:r>
              <a:rPr lang="zh-CN" altLang="en-US" dirty="0">
                <a:solidFill>
                  <a:srgbClr val="080808"/>
                </a:solidFill>
              </a:rPr>
              <a:t>…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，10，然后删除数据元素5，最后依次显示当前线性表中的数据元素。要求采用顺序表实现，假设该顺序表的数据元素个数在最坏情况下不会超过100个。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实现方法：</a:t>
            </a:r>
            <a:b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</a:b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1、采用直接编写一个主函数实现。</a:t>
            </a:r>
            <a:b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</a:b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2、利用已设计实现的抽象数据类型模块。（存放在头文件名为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</a:rPr>
              <a:t>SeqList.h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中，通过 #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include </a:t>
            </a:r>
            <a:r>
              <a:rPr lang="en-US" altLang="zh-CN" dirty="0">
                <a:solidFill>
                  <a:srgbClr val="0000FF"/>
                </a:solidFill>
              </a:rPr>
              <a:t>“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</a:rPr>
              <a:t>SeqList.h</a:t>
            </a:r>
            <a:r>
              <a:rPr lang="en-US" altLang="zh-CN" dirty="0">
                <a:solidFill>
                  <a:srgbClr val="0000FF"/>
                </a:solidFill>
              </a:rPr>
              <a:t>”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程序设计如下：</a:t>
            </a:r>
          </a:p>
        </p:txBody>
      </p:sp>
    </p:spTree>
    <p:extLst>
      <p:ext uri="{BB962C8B-B14F-4D97-AF65-F5344CB8AC3E}">
        <p14:creationId xmlns:p14="http://schemas.microsoft.com/office/powerpoint/2010/main" val="525783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27248" y="116632"/>
            <a:ext cx="8365232" cy="6694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chemeClr val="bg1"/>
                </a:solidFill>
              </a:rPr>
              <a:t>#</a:t>
            </a:r>
            <a:r>
              <a:rPr lang="en-US" altLang="zh-CN" sz="2200" b="1" dirty="0">
                <a:solidFill>
                  <a:schemeClr val="bg1"/>
                </a:solidFill>
              </a:rPr>
              <a:t>include &lt;</a:t>
            </a:r>
            <a:r>
              <a:rPr lang="en-US" altLang="zh-CN" sz="2200" b="1" dirty="0" err="1">
                <a:solidFill>
                  <a:schemeClr val="bg1"/>
                </a:solidFill>
              </a:rPr>
              <a:t>iostream.h</a:t>
            </a:r>
            <a:r>
              <a:rPr lang="en-US" altLang="zh-CN" sz="2200" b="1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#include &lt;</a:t>
            </a:r>
            <a:r>
              <a:rPr lang="en-US" altLang="zh-CN" sz="2200" b="1" dirty="0" err="1">
                <a:solidFill>
                  <a:schemeClr val="bg1"/>
                </a:solidFill>
              </a:rPr>
              <a:t>stdlib.h</a:t>
            </a:r>
            <a:r>
              <a:rPr lang="en-US" altLang="zh-CN" sz="2200" b="1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ts val="2200"/>
              </a:lnSpc>
              <a:spcBef>
                <a:spcPct val="50000"/>
              </a:spcBef>
            </a:pPr>
            <a:endParaRPr lang="en-US" altLang="zh-CN" sz="2200" b="1" dirty="0">
              <a:solidFill>
                <a:schemeClr val="bg1"/>
              </a:solidFill>
            </a:endParaRP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200" b="1" dirty="0" err="1">
                <a:solidFill>
                  <a:schemeClr val="bg1"/>
                </a:solidFill>
              </a:rPr>
              <a:t>typedef</a:t>
            </a: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 err="1">
                <a:solidFill>
                  <a:schemeClr val="bg1"/>
                </a:solidFill>
              </a:rPr>
              <a:t>int</a:t>
            </a: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 err="1">
                <a:solidFill>
                  <a:schemeClr val="bg1"/>
                </a:solidFill>
              </a:rPr>
              <a:t>DataType</a:t>
            </a:r>
            <a:r>
              <a:rPr lang="en-US" altLang="zh-CN" sz="2200" b="1" dirty="0">
                <a:solidFill>
                  <a:schemeClr val="bg1"/>
                </a:solidFill>
              </a:rPr>
              <a:t>;  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2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200" b="1" dirty="0">
                <a:solidFill>
                  <a:srgbClr val="FFFF00"/>
                </a:solidFill>
              </a:rPr>
              <a:t>定义具体问题元素的数据类型</a:t>
            </a: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chemeClr val="bg1"/>
                </a:solidFill>
              </a:rPr>
              <a:t>#</a:t>
            </a:r>
            <a:r>
              <a:rPr lang="en-US" altLang="zh-CN" sz="2200" b="1" dirty="0">
                <a:solidFill>
                  <a:schemeClr val="bg1"/>
                </a:solidFill>
              </a:rPr>
              <a:t>include "</a:t>
            </a:r>
            <a:r>
              <a:rPr lang="en-US" altLang="zh-CN" sz="2200" b="1" dirty="0" err="1">
                <a:solidFill>
                  <a:schemeClr val="bg1"/>
                </a:solidFill>
              </a:rPr>
              <a:t>SeqList.h</a:t>
            </a:r>
            <a:r>
              <a:rPr lang="en-US" altLang="zh-CN" sz="2200" b="1" dirty="0">
                <a:solidFill>
                  <a:schemeClr val="bg1"/>
                </a:solidFill>
              </a:rPr>
              <a:t>"   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2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200" b="1" dirty="0">
                <a:solidFill>
                  <a:srgbClr val="FFFF00"/>
                </a:solidFill>
              </a:rPr>
              <a:t>包含顺序表</a:t>
            </a:r>
            <a:r>
              <a:rPr lang="zh-CN" altLang="en-US" sz="2200" b="1" dirty="0" smtClean="0">
                <a:solidFill>
                  <a:srgbClr val="FFFF00"/>
                </a:solidFill>
              </a:rPr>
              <a:t>类</a:t>
            </a:r>
            <a:endParaRPr lang="en-US" altLang="zh-CN" sz="2200" b="1" dirty="0" smtClean="0">
              <a:solidFill>
                <a:srgbClr val="FFFF00"/>
              </a:solidFill>
            </a:endParaRP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void main(void)</a:t>
            </a:r>
            <a:endParaRPr lang="zh-CN" altLang="en-US" sz="2200" b="1" dirty="0">
              <a:solidFill>
                <a:schemeClr val="bg1"/>
              </a:solidFill>
            </a:endParaRP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 err="1">
                <a:solidFill>
                  <a:schemeClr val="bg1"/>
                </a:solidFill>
              </a:rPr>
              <a:t>SeqList</a:t>
            </a: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 err="1">
                <a:solidFill>
                  <a:schemeClr val="bg1"/>
                </a:solidFill>
              </a:rPr>
              <a:t>myList</a:t>
            </a:r>
            <a:r>
              <a:rPr lang="en-US" altLang="zh-CN" sz="2200" b="1" dirty="0">
                <a:solidFill>
                  <a:schemeClr val="bg1"/>
                </a:solidFill>
              </a:rPr>
              <a:t>(100);        </a:t>
            </a:r>
            <a:r>
              <a:rPr lang="en-US" altLang="zh-CN" sz="2200" b="1" dirty="0">
                <a:solidFill>
                  <a:srgbClr val="FFFF00"/>
                </a:solidFill>
              </a:rPr>
              <a:t>//</a:t>
            </a:r>
            <a:r>
              <a:rPr lang="zh-CN" altLang="en-US" sz="2200" b="1" dirty="0">
                <a:solidFill>
                  <a:srgbClr val="FFFF00"/>
                </a:solidFill>
              </a:rPr>
              <a:t>定义顺序表类对象</a:t>
            </a:r>
            <a:r>
              <a:rPr lang="en-US" altLang="zh-CN" sz="2200" b="1" dirty="0" err="1">
                <a:solidFill>
                  <a:srgbClr val="FFFF00"/>
                </a:solidFill>
              </a:rPr>
              <a:t>myList</a:t>
            </a:r>
            <a:endParaRPr lang="en-US" altLang="zh-CN" sz="2200" b="1" dirty="0">
              <a:solidFill>
                <a:srgbClr val="FFFF00"/>
              </a:solidFill>
            </a:endParaRP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 err="1">
                <a:solidFill>
                  <a:schemeClr val="bg1"/>
                </a:solidFill>
              </a:rPr>
              <a:t>int</a:t>
            </a:r>
            <a:r>
              <a:rPr lang="en-US" altLang="zh-CN" sz="2200" b="1" dirty="0">
                <a:solidFill>
                  <a:schemeClr val="bg1"/>
                </a:solidFill>
              </a:rPr>
              <a:t> n=10;</a:t>
            </a: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	for(</a:t>
            </a:r>
            <a:r>
              <a:rPr lang="en-US" altLang="zh-CN" sz="2200" b="1" dirty="0" err="1">
                <a:solidFill>
                  <a:schemeClr val="bg1"/>
                </a:solidFill>
              </a:rPr>
              <a:t>int</a:t>
            </a:r>
            <a:r>
              <a:rPr lang="en-US" altLang="zh-CN" sz="2200" b="1" dirty="0">
                <a:solidFill>
                  <a:schemeClr val="bg1"/>
                </a:solidFill>
              </a:rPr>
              <a:t> i=0;i&lt;</a:t>
            </a:r>
            <a:r>
              <a:rPr lang="en-US" altLang="zh-CN" sz="2200" b="1" dirty="0" err="1">
                <a:solidFill>
                  <a:schemeClr val="bg1"/>
                </a:solidFill>
              </a:rPr>
              <a:t>n;i</a:t>
            </a:r>
            <a:r>
              <a:rPr lang="en-US" altLang="zh-CN" sz="2200" b="1" dirty="0">
                <a:solidFill>
                  <a:schemeClr val="bg1"/>
                </a:solidFill>
              </a:rPr>
              <a:t>++)     </a:t>
            </a:r>
            <a:r>
              <a:rPr lang="en-US" altLang="zh-CN" sz="2200" b="1" dirty="0" smtClean="0">
                <a:solidFill>
                  <a:schemeClr val="bg1"/>
                </a:solidFill>
              </a:rPr>
              <a:t>    </a:t>
            </a:r>
            <a:r>
              <a:rPr lang="en-US" altLang="zh-CN" sz="22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200" b="1" dirty="0">
                <a:solidFill>
                  <a:srgbClr val="FFFF00"/>
                </a:solidFill>
              </a:rPr>
              <a:t>在</a:t>
            </a:r>
            <a:r>
              <a:rPr lang="en-US" altLang="zh-CN" sz="2200" b="1" dirty="0" err="1">
                <a:solidFill>
                  <a:srgbClr val="FFFF00"/>
                </a:solidFill>
              </a:rPr>
              <a:t>myList</a:t>
            </a:r>
            <a:r>
              <a:rPr lang="zh-CN" altLang="en-US" sz="2200" b="1" dirty="0">
                <a:solidFill>
                  <a:srgbClr val="FFFF00"/>
                </a:solidFill>
              </a:rPr>
              <a:t>中顺序插入10个元素</a:t>
            </a: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chemeClr val="bg1"/>
                </a:solidFill>
              </a:rPr>
              <a:t>		</a:t>
            </a:r>
            <a:r>
              <a:rPr lang="en-US" altLang="zh-CN" sz="2200" b="1" dirty="0" err="1">
                <a:solidFill>
                  <a:schemeClr val="bg1"/>
                </a:solidFill>
              </a:rPr>
              <a:t>myList.Insert</a:t>
            </a:r>
            <a:r>
              <a:rPr lang="en-US" altLang="zh-CN" sz="2200" b="1" dirty="0">
                <a:solidFill>
                  <a:schemeClr val="bg1"/>
                </a:solidFill>
              </a:rPr>
              <a:t>(i+1,i);</a:t>
            </a: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 err="1">
                <a:solidFill>
                  <a:schemeClr val="bg1"/>
                </a:solidFill>
              </a:rPr>
              <a:t>myList.Delete</a:t>
            </a:r>
            <a:r>
              <a:rPr lang="en-US" altLang="zh-CN" sz="2200" b="1" dirty="0">
                <a:solidFill>
                  <a:schemeClr val="bg1"/>
                </a:solidFill>
              </a:rPr>
              <a:t>(4);           </a:t>
            </a:r>
            <a:r>
              <a:rPr lang="en-US" altLang="zh-CN" sz="2200" b="1" dirty="0">
                <a:solidFill>
                  <a:srgbClr val="FFFF00"/>
                </a:solidFill>
              </a:rPr>
              <a:t>//</a:t>
            </a:r>
            <a:r>
              <a:rPr lang="zh-CN" altLang="en-US" sz="2200" b="1" dirty="0">
                <a:solidFill>
                  <a:srgbClr val="FFFF00"/>
                </a:solidFill>
              </a:rPr>
              <a:t>删除</a:t>
            </a:r>
            <a:r>
              <a:rPr lang="en-US" altLang="zh-CN" sz="2200" b="1" dirty="0" err="1">
                <a:solidFill>
                  <a:srgbClr val="FFFF00"/>
                </a:solidFill>
              </a:rPr>
              <a:t>myList</a:t>
            </a:r>
            <a:r>
              <a:rPr lang="zh-CN" altLang="en-US" sz="2200" b="1" dirty="0">
                <a:solidFill>
                  <a:srgbClr val="FFFF00"/>
                </a:solidFill>
              </a:rPr>
              <a:t>中数据元素5</a:t>
            </a: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chemeClr val="bg1"/>
                </a:solidFill>
              </a:rPr>
              <a:t>	</a:t>
            </a:r>
            <a:r>
              <a:rPr lang="en-US" altLang="zh-CN" sz="2200" b="1" dirty="0">
                <a:solidFill>
                  <a:schemeClr val="bg1"/>
                </a:solidFill>
              </a:rPr>
              <a:t>for(i=0;i&lt;</a:t>
            </a:r>
            <a:r>
              <a:rPr lang="en-US" altLang="zh-CN" sz="2200" b="1" dirty="0" err="1">
                <a:solidFill>
                  <a:schemeClr val="bg1"/>
                </a:solidFill>
              </a:rPr>
              <a:t>myList.Size</a:t>
            </a:r>
            <a:r>
              <a:rPr lang="en-US" altLang="zh-CN" sz="2200" b="1" dirty="0">
                <a:solidFill>
                  <a:schemeClr val="bg1"/>
                </a:solidFill>
              </a:rPr>
              <a:t>( );i++)</a:t>
            </a: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</a:rPr>
              <a:t>		</a:t>
            </a:r>
            <a:r>
              <a:rPr lang="en-US" altLang="zh-CN" sz="2200" b="1" dirty="0" err="1">
                <a:solidFill>
                  <a:schemeClr val="bg1"/>
                </a:solidFill>
              </a:rPr>
              <a:t>cout</a:t>
            </a:r>
            <a:r>
              <a:rPr lang="en-US" altLang="zh-CN" sz="2200" b="1" dirty="0">
                <a:solidFill>
                  <a:schemeClr val="bg1"/>
                </a:solidFill>
              </a:rPr>
              <a:t>&lt;&lt;</a:t>
            </a:r>
            <a:r>
              <a:rPr lang="en-US" altLang="zh-CN" sz="2200" b="1" dirty="0" err="1">
                <a:solidFill>
                  <a:schemeClr val="bg1"/>
                </a:solidFill>
              </a:rPr>
              <a:t>myList.GetData</a:t>
            </a:r>
            <a:r>
              <a:rPr lang="en-US" altLang="zh-CN" sz="2200" b="1" dirty="0">
                <a:solidFill>
                  <a:schemeClr val="bg1"/>
                </a:solidFill>
              </a:rPr>
              <a:t>(i)&lt;&lt;" ";</a:t>
            </a: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200" b="1" dirty="0" smtClean="0">
                <a:solidFill>
                  <a:schemeClr val="bg1"/>
                </a:solidFill>
              </a:rPr>
              <a:t>}</a:t>
            </a:r>
            <a:endParaRPr lang="zh-CN" alt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90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什么是线性表？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顺序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链表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8636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C00000"/>
                </a:solidFill>
              </a:rPr>
              <a:t>单链表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8636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C00000"/>
                </a:solidFill>
              </a:rPr>
              <a:t>循环单链表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8636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C00000"/>
                </a:solidFill>
              </a:rPr>
              <a:t>循环</a:t>
            </a:r>
            <a:r>
              <a:rPr lang="zh-CN" altLang="en-US" dirty="0">
                <a:solidFill>
                  <a:srgbClr val="C00000"/>
                </a:solidFill>
              </a:rPr>
              <a:t>双向</a:t>
            </a:r>
            <a:r>
              <a:rPr lang="zh-CN" altLang="en-US" dirty="0" smtClean="0">
                <a:solidFill>
                  <a:srgbClr val="C00000"/>
                </a:solidFill>
              </a:rPr>
              <a:t>链表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86360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静态链表</a:t>
            </a:r>
          </a:p>
          <a:p>
            <a:pPr marL="514350" indent="-514350">
              <a:buFont typeface="+mj-ea"/>
              <a:buAutoNum type="arabicPeriod"/>
            </a:pPr>
            <a:r>
              <a:rPr lang="zh-CN" altLang="en-US" dirty="0"/>
              <a:t>设计举例</a:t>
            </a:r>
          </a:p>
          <a:p>
            <a:pPr marL="514350" indent="-514350">
              <a:buFont typeface="+mj-ea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697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s4.mm.bing.net/th?id=HN.608022753555187693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24744"/>
            <a:ext cx="1800399" cy="247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为什么需要链表？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线性表</a:t>
            </a:r>
            <a:r>
              <a:rPr lang="zh-CN" altLang="en-US" dirty="0"/>
              <a:t>的顺序存储结构</a:t>
            </a:r>
            <a:r>
              <a:rPr lang="en-US" altLang="zh-CN" dirty="0"/>
              <a:t>---</a:t>
            </a:r>
            <a:r>
              <a:rPr lang="zh-CN" altLang="en-US" dirty="0"/>
              <a:t>顺序</a:t>
            </a:r>
            <a:r>
              <a:rPr lang="zh-CN" altLang="en-US" dirty="0" smtClean="0"/>
              <a:t>表的缺点</a:t>
            </a:r>
            <a:endParaRPr lang="zh-CN" altLang="en-US" dirty="0"/>
          </a:p>
        </p:txBody>
      </p:sp>
      <p:pic>
        <p:nvPicPr>
          <p:cNvPr id="5" name="Picture 8" descr="http://ts1.mm.bing.net/th?&amp;id=HN.608029337740577098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56694"/>
            <a:ext cx="1237320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944960" y="2060848"/>
            <a:ext cx="586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80808"/>
                </a:solidFill>
              </a:rPr>
              <a:t>主要缺点是需要预先确定数据元素的最大个数，插入和删除时需要移动较多的数据元素。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4067944" y="3717032"/>
            <a:ext cx="720080" cy="11521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07704" y="5229200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How to address these issues?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20484" name="Picture 4" descr="http://files.jb51.net/file_images/article/201303/wenhao/0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2232248" cy="16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59832" y="594928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We have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linked list!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40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sz="4000" dirty="0"/>
              <a:t>线性表的链式存储结构</a:t>
            </a:r>
            <a:r>
              <a:rPr lang="en-US" altLang="zh-CN" sz="4000" dirty="0"/>
              <a:t>---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链表的</a:t>
            </a:r>
            <a:r>
              <a:rPr lang="zh-CN" altLang="en-US" dirty="0" smtClean="0"/>
              <a:t>存储结构</a:t>
            </a: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链</a:t>
            </a:r>
            <a:r>
              <a:rPr lang="zh-CN" altLang="en-US" dirty="0" smtClean="0"/>
              <a:t>表</a:t>
            </a:r>
            <a:r>
              <a:rPr lang="zh-CN" altLang="en-US" dirty="0"/>
              <a:t>的</a:t>
            </a:r>
            <a:r>
              <a:rPr lang="zh-CN" altLang="en-US" dirty="0" smtClean="0"/>
              <a:t>类定义</a:t>
            </a: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链</a:t>
            </a:r>
            <a:r>
              <a:rPr lang="zh-CN" altLang="en-US" dirty="0" smtClean="0"/>
              <a:t>表</a:t>
            </a:r>
            <a:r>
              <a:rPr lang="zh-CN" altLang="en-US" dirty="0"/>
              <a:t>的</a:t>
            </a:r>
            <a:r>
              <a:rPr lang="zh-CN" altLang="en-US" dirty="0" smtClean="0"/>
              <a:t>类实现</a:t>
            </a: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链</a:t>
            </a:r>
            <a:r>
              <a:rPr lang="zh-CN" altLang="en-US" dirty="0" smtClean="0"/>
              <a:t>表</a:t>
            </a:r>
            <a:r>
              <a:rPr lang="zh-CN" altLang="en-US" dirty="0"/>
              <a:t>的</a:t>
            </a:r>
            <a:r>
              <a:rPr lang="zh-CN" altLang="en-US" dirty="0" smtClean="0"/>
              <a:t>类</a:t>
            </a:r>
            <a:r>
              <a:rPr lang="zh-CN" altLang="en-US" dirty="0"/>
              <a:t>设计的一些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链</a:t>
            </a:r>
            <a:r>
              <a:rPr lang="zh-CN" altLang="en-US" dirty="0" smtClean="0"/>
              <a:t>表</a:t>
            </a:r>
            <a:r>
              <a:rPr lang="zh-CN" altLang="en-US" dirty="0"/>
              <a:t>的</a:t>
            </a:r>
            <a:r>
              <a:rPr lang="zh-CN" altLang="en-US" dirty="0" smtClean="0"/>
              <a:t>类</a:t>
            </a:r>
            <a:r>
              <a:rPr lang="zh-CN" altLang="en-US" dirty="0"/>
              <a:t>方法的效率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/>
              <a:t>链</a:t>
            </a:r>
            <a:r>
              <a:rPr lang="zh-CN" altLang="en-US" dirty="0" smtClean="0"/>
              <a:t>表</a:t>
            </a:r>
            <a:r>
              <a:rPr lang="zh-CN" altLang="en-US" dirty="0"/>
              <a:t>的</a:t>
            </a:r>
            <a:r>
              <a:rPr lang="zh-CN" altLang="en-US" dirty="0" smtClean="0"/>
              <a:t>优缺点分析</a:t>
            </a:r>
            <a:endParaRPr lang="zh-CN" altLang="en-US" dirty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 smtClean="0"/>
              <a:t>链表的应用</a:t>
            </a:r>
            <a:r>
              <a:rPr lang="zh-CN" altLang="en-US" dirty="0"/>
              <a:t>举例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872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125538"/>
            <a:ext cx="78486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 eaLnBrk="0" hangingPunct="0">
              <a:buSzPct val="60000"/>
              <a:buFont typeface="Wingdings" pitchFamily="2" charset="2"/>
              <a:buChar char="l"/>
              <a:defRPr/>
            </a:pPr>
            <a:r>
              <a:rPr kumimoji="1" lang="zh-CN" altLang="en-US" sz="36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学习目标</a:t>
            </a:r>
            <a:endParaRPr kumimoji="1" lang="zh-CN" altLang="en-US" sz="3600" b="1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31913" y="2492375"/>
            <a:ext cx="6400800" cy="26654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154800" rIns="92075" bIns="46038">
            <a:flatTx/>
          </a:bodyPr>
          <a:lstStyle/>
          <a:p>
            <a:pPr marL="742950" lvl="1" indent="-285750" defTabSz="762000" eaLnBrk="0" hangingPunct="0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3200" dirty="0" smtClean="0">
                <a:solidFill>
                  <a:srgbClr val="990099"/>
                </a:solidFill>
                <a:latin typeface="方正姚体" pitchFamily="2" charset="-122"/>
                <a:ea typeface="方正姚体" pitchFamily="2" charset="-122"/>
              </a:rPr>
              <a:t>掌握线性表的基本概念</a:t>
            </a:r>
            <a:endParaRPr kumimoji="1" lang="zh-CN" altLang="en-US" sz="3200" dirty="0">
              <a:solidFill>
                <a:srgbClr val="990099"/>
              </a:solidFill>
              <a:latin typeface="方正姚体" pitchFamily="2" charset="-122"/>
              <a:ea typeface="方正姚体" pitchFamily="2" charset="-122"/>
            </a:endParaRPr>
          </a:p>
          <a:p>
            <a:pPr marL="742950" lvl="1" indent="-285750" defTabSz="762000" eaLnBrk="0" hangingPunct="0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3200" dirty="0" smtClean="0">
                <a:solidFill>
                  <a:srgbClr val="990099"/>
                </a:solidFill>
                <a:latin typeface="方正姚体" pitchFamily="2" charset="-122"/>
                <a:ea typeface="方正姚体" pitchFamily="2" charset="-122"/>
              </a:rPr>
              <a:t>掌握顺序表和链表的基本操作</a:t>
            </a:r>
            <a:endParaRPr kumimoji="1" lang="zh-CN" altLang="en-US" sz="3200" dirty="0">
              <a:solidFill>
                <a:srgbClr val="990099"/>
              </a:solidFill>
              <a:latin typeface="方正姚体" pitchFamily="2" charset="-122"/>
              <a:ea typeface="方正姚体" pitchFamily="2" charset="-122"/>
            </a:endParaRPr>
          </a:p>
          <a:p>
            <a:pPr marL="742950" lvl="1" indent="-285750" defTabSz="762000" eaLnBrk="0" hangingPunct="0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3200" dirty="0" smtClean="0">
                <a:solidFill>
                  <a:srgbClr val="990099"/>
                </a:solidFill>
                <a:latin typeface="方正姚体" pitchFamily="2" charset="-122"/>
                <a:ea typeface="方正姚体" pitchFamily="2" charset="-122"/>
              </a:rPr>
              <a:t>编程实现顺序表和链表</a:t>
            </a:r>
            <a:endParaRPr kumimoji="1" lang="zh-CN" altLang="en-US" sz="3200" dirty="0">
              <a:solidFill>
                <a:srgbClr val="990099"/>
              </a:solidFill>
              <a:latin typeface="方正姚体" pitchFamily="2" charset="-122"/>
              <a:ea typeface="方正姚体" pitchFamily="2" charset="-122"/>
            </a:endParaRPr>
          </a:p>
          <a:p>
            <a:pPr marL="742950" lvl="1" indent="-285750" defTabSz="762000" eaLnBrk="0" hangingPunct="0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</a:pPr>
            <a:endParaRPr kumimoji="1" lang="zh-CN" altLang="en-US" sz="3200" dirty="0">
              <a:solidFill>
                <a:srgbClr val="990099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110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ts1.mm.bing.net/th?&amp;id=HN.607997769731932932&amp;w=300&amp;h=300&amp;c=0&amp;pid=1.9&amp;rs=0&amp;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56" y="4886750"/>
            <a:ext cx="1219666" cy="91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sz="3600" dirty="0"/>
              <a:t>线性表的链式存储结构</a:t>
            </a:r>
            <a:r>
              <a:rPr lang="en-US" altLang="zh-CN" sz="3600" dirty="0"/>
              <a:t>---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3528392"/>
          </a:xfrm>
        </p:spPr>
        <p:txBody>
          <a:bodyPr/>
          <a:lstStyle/>
          <a:p>
            <a:r>
              <a:rPr lang="zh-CN" altLang="en-US" dirty="0"/>
              <a:t>链表的</a:t>
            </a:r>
            <a:r>
              <a:rPr lang="zh-CN" altLang="en-US" dirty="0" smtClean="0"/>
              <a:t>存储结构 </a:t>
            </a:r>
            <a:endParaRPr lang="en-US" altLang="zh-CN" dirty="0" smtClean="0"/>
          </a:p>
          <a:p>
            <a:pPr lvl="1">
              <a:lnSpc>
                <a:spcPts val="2600"/>
              </a:lnSpc>
            </a:pPr>
            <a:r>
              <a:rPr lang="zh-CN" altLang="en-US" dirty="0">
                <a:solidFill>
                  <a:schemeClr val="tx1"/>
                </a:solidFill>
              </a:rPr>
              <a:t>在内存中利用</a:t>
            </a:r>
            <a:r>
              <a:rPr lang="zh-CN" altLang="en-US" dirty="0">
                <a:solidFill>
                  <a:srgbClr val="C00000"/>
                </a:solidFill>
              </a:rPr>
              <a:t>存储单元（可以不连续）</a:t>
            </a:r>
            <a:r>
              <a:rPr lang="zh-CN" altLang="en-US" dirty="0">
                <a:solidFill>
                  <a:schemeClr val="tx1"/>
                </a:solidFill>
              </a:rPr>
              <a:t>来存放元素值及它在内存中的</a:t>
            </a:r>
            <a:r>
              <a:rPr lang="zh-CN" altLang="en-US" dirty="0" smtClean="0">
                <a:solidFill>
                  <a:schemeClr val="tx1"/>
                </a:solidFill>
              </a:rPr>
              <a:t>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各个</a:t>
            </a:r>
            <a:r>
              <a:rPr lang="zh-CN" altLang="en-US" dirty="0">
                <a:solidFill>
                  <a:schemeClr val="tx1"/>
                </a:solidFill>
              </a:rPr>
              <a:t>元素的</a:t>
            </a:r>
            <a:r>
              <a:rPr lang="zh-CN" altLang="en-US" dirty="0">
                <a:solidFill>
                  <a:srgbClr val="C00000"/>
                </a:solidFill>
              </a:rPr>
              <a:t>存放顺序及位置</a:t>
            </a:r>
            <a:r>
              <a:rPr lang="zh-CN" altLang="en-US" dirty="0">
                <a:solidFill>
                  <a:schemeClr val="tx1"/>
                </a:solidFill>
              </a:rPr>
              <a:t>都可以以</a:t>
            </a:r>
            <a:r>
              <a:rPr lang="zh-CN" altLang="en-US" dirty="0">
                <a:solidFill>
                  <a:srgbClr val="C00000"/>
                </a:solidFill>
              </a:rPr>
              <a:t>任意顺序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原来</a:t>
            </a:r>
            <a:r>
              <a:rPr lang="zh-CN" altLang="en-US" dirty="0">
                <a:solidFill>
                  <a:schemeClr val="tx1"/>
                </a:solidFill>
              </a:rPr>
              <a:t>相邻的元素存放到计算机内存中后</a:t>
            </a:r>
            <a:r>
              <a:rPr lang="zh-CN" altLang="en-US" dirty="0">
                <a:solidFill>
                  <a:srgbClr val="C00000"/>
                </a:solidFill>
              </a:rPr>
              <a:t>不一定相邻</a:t>
            </a:r>
            <a:r>
              <a:rPr lang="zh-CN" altLang="en-US" dirty="0">
                <a:solidFill>
                  <a:schemeClr val="tx1"/>
                </a:solidFill>
              </a:rPr>
              <a:t>，从一个元素找下一个元素必须通过</a:t>
            </a:r>
            <a:r>
              <a:rPr lang="zh-CN" altLang="en-US" dirty="0">
                <a:solidFill>
                  <a:srgbClr val="FF0000"/>
                </a:solidFill>
              </a:rPr>
              <a:t>地址（指针）</a:t>
            </a:r>
            <a:r>
              <a:rPr lang="zh-CN" altLang="en-US" dirty="0">
                <a:solidFill>
                  <a:schemeClr val="tx1"/>
                </a:solidFill>
              </a:rPr>
              <a:t>才能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不能</a:t>
            </a:r>
            <a:r>
              <a:rPr lang="zh-CN" altLang="en-US" dirty="0">
                <a:solidFill>
                  <a:schemeClr val="tx1"/>
                </a:solidFill>
              </a:rPr>
              <a:t>像顺序表一样可随机访问，而</a:t>
            </a:r>
            <a:r>
              <a:rPr lang="zh-CN" altLang="en-US" dirty="0">
                <a:solidFill>
                  <a:srgbClr val="C00000"/>
                </a:solidFill>
              </a:rPr>
              <a:t>只能按顺序访问</a:t>
            </a:r>
            <a:r>
              <a:rPr lang="zh-CN" altLang="en-US" dirty="0">
                <a:solidFill>
                  <a:schemeClr val="tx1"/>
                </a:solidFill>
              </a:rPr>
              <a:t>。常用的链表有单链表、循环链表和双向链表、多重链表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32656" y="5733557"/>
            <a:ext cx="7543800" cy="918592"/>
            <a:chOff x="1132656" y="5949280"/>
            <a:chExt cx="7543800" cy="918592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199456" y="5949280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809056" y="5949280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418656" y="5949280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028256" y="5949280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637856" y="5949280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5247456" y="5949280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a</a:t>
              </a:r>
              <a:r>
                <a:rPr lang="en-US" altLang="zh-CN" baseline="-25000"/>
                <a:t>5</a:t>
              </a:r>
              <a:endParaRPr lang="en-US" altLang="zh-CN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857056" y="5949280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66656" y="5949280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…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7076256" y="5949280"/>
              <a:ext cx="609600" cy="3810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361256" y="594928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FF"/>
                  </a:solidFill>
                </a:rPr>
                <a:t>list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132656" y="640648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size=6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7000056" y="6410672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maxSize-1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047056" y="633028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0 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656656" y="633028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1 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266256" y="633028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2 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875856" y="633028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3 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485456" y="633028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4 </a:t>
              </a: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5095056" y="633028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    5 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5704656" y="633028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    6 </a:t>
              </a:r>
            </a:p>
          </p:txBody>
        </p:sp>
      </p:grpSp>
      <p:grpSp>
        <p:nvGrpSpPr>
          <p:cNvPr id="27" name="Group 103"/>
          <p:cNvGrpSpPr>
            <a:grpSpLocks/>
          </p:cNvGrpSpPr>
          <p:nvPr/>
        </p:nvGrpSpPr>
        <p:grpSpPr bwMode="auto">
          <a:xfrm>
            <a:off x="539552" y="4077072"/>
            <a:ext cx="8228013" cy="942134"/>
            <a:chOff x="192" y="282"/>
            <a:chExt cx="4608" cy="590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001" y="28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960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1248" y="67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1776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i="1" dirty="0"/>
                <a:t>a</a:t>
              </a:r>
              <a:r>
                <a:rPr lang="en-US" altLang="zh-CN" sz="2000" baseline="-25000" dirty="0"/>
                <a:t>0</a:t>
              </a:r>
              <a:endParaRPr lang="en-US" altLang="zh-CN" sz="2000" dirty="0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2064" y="67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2592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i="1" dirty="0"/>
                <a:t>a</a:t>
              </a:r>
              <a:r>
                <a:rPr lang="en-US" altLang="zh-CN" sz="2000" baseline="-25000" dirty="0"/>
                <a:t>1</a:t>
              </a:r>
              <a:endParaRPr lang="zh-CN" altLang="en-US" sz="2000" baseline="-25000" dirty="0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2880" y="67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4224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i="1" dirty="0"/>
                <a:t>a</a:t>
              </a:r>
              <a:r>
                <a:rPr lang="en-US" altLang="zh-CN" sz="2000" baseline="-25000" dirty="0"/>
                <a:t>n-1</a:t>
              </a:r>
              <a:endParaRPr lang="zh-CN" altLang="en-US" sz="2000" baseline="-25000" dirty="0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4512" y="67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/>
                <a:t>∧</a:t>
              </a: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1392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2208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3024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3840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504" y="576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576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192" y="624"/>
              <a:ext cx="4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2544" y="432"/>
              <a:ext cx="76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data next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1078" y="508"/>
              <a:ext cx="1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836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&lt;1&gt; </a:t>
            </a:r>
            <a:r>
              <a:rPr lang="zh-CN" altLang="en-US" sz="4000" dirty="0" smtClean="0"/>
              <a:t>链表</a:t>
            </a:r>
            <a:r>
              <a:rPr lang="en-US" altLang="zh-CN" sz="4000" dirty="0" smtClean="0"/>
              <a:t>---</a:t>
            </a:r>
            <a:r>
              <a:rPr lang="zh-CN" altLang="en-US" sz="4000" dirty="0" smtClean="0"/>
              <a:t>单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dirty="0" smtClean="0"/>
              <a:t>的存储结构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71600" y="1844824"/>
            <a:ext cx="80897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(1)单链表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中构成链表的结点只有一个指向直接后继结点的指针域。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其结构特点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逻辑上相邻的数据元素在物理上不一定相邻。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313484" y="4175720"/>
            <a:ext cx="5105400" cy="539750"/>
            <a:chOff x="1416" y="2256"/>
            <a:chExt cx="3216" cy="34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112" y="2262"/>
              <a:ext cx="600" cy="33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50000">
                  <a:schemeClr val="bg1"/>
                </a:gs>
                <a:gs pos="100000">
                  <a:srgbClr val="00FF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 sz="2000">
                  <a:latin typeface="楷体_GB2312" pitchFamily="49" charset="-122"/>
                </a:rPr>
                <a:t>指针域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416" y="2262"/>
              <a:ext cx="696" cy="33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50000">
                  <a:schemeClr val="bg1"/>
                </a:gs>
                <a:gs pos="100000">
                  <a:srgbClr val="00FF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</a:rPr>
                <a:t>数据域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416" y="2592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112" y="2262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712" y="2262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056" y="2256"/>
              <a:ext cx="576" cy="326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50000">
                  <a:schemeClr val="bg1"/>
                </a:gs>
                <a:gs pos="100000">
                  <a:srgbClr val="00FF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CN">
                  <a:latin typeface="楷体_GB2312" pitchFamily="49" charset="-122"/>
                </a:rPr>
                <a:t>next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480" y="2256"/>
              <a:ext cx="576" cy="326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50000">
                  <a:schemeClr val="bg1"/>
                </a:gs>
                <a:gs pos="100000">
                  <a:srgbClr val="00FF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</a:rPr>
                <a:t>data</a:t>
              </a:r>
            </a:p>
          </p:txBody>
        </p:sp>
        <p:grpSp>
          <p:nvGrpSpPr>
            <p:cNvPr id="13" name="Group 31"/>
            <p:cNvGrpSpPr>
              <a:grpSpLocks/>
            </p:cNvGrpSpPr>
            <p:nvPr/>
          </p:nvGrpSpPr>
          <p:grpSpPr bwMode="auto">
            <a:xfrm>
              <a:off x="1416" y="2256"/>
              <a:ext cx="3216" cy="330"/>
              <a:chOff x="1416" y="2256"/>
              <a:chExt cx="3216" cy="330"/>
            </a:xfrm>
          </p:grpSpPr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1416" y="2256"/>
                <a:ext cx="1296" cy="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1416" y="2256"/>
                <a:ext cx="0" cy="3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3480" y="2256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3480" y="2592"/>
              <a:ext cx="1152" cy="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480" y="225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056" y="225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632" y="225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835" y="2262"/>
              <a:ext cx="431" cy="294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50000">
                  <a:schemeClr val="bg1"/>
                </a:gs>
                <a:gs pos="100000">
                  <a:srgbClr val="00FF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>
                  <a:latin typeface="楷体_GB2312" pitchFamily="49" charset="-122"/>
                </a:rPr>
                <a:t>或</a:t>
              </a:r>
            </a:p>
          </p:txBody>
        </p:sp>
      </p:grp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827584" y="5471120"/>
            <a:ext cx="2286000" cy="838200"/>
          </a:xfrm>
          <a:prstGeom prst="wedgeRectCallout">
            <a:avLst>
              <a:gd name="adj1" fmla="val 42847"/>
              <a:gd name="adj2" fmla="val -1375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数据域：</a:t>
            </a:r>
            <a:r>
              <a:rPr lang="zh-CN" altLang="en-US">
                <a:solidFill>
                  <a:srgbClr val="080808"/>
                </a:solidFill>
                <a:latin typeface="楷体_GB2312" pitchFamily="49" charset="-122"/>
              </a:rPr>
              <a:t>存储元素数值数据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4332784" y="5471120"/>
            <a:ext cx="3733800" cy="838200"/>
          </a:xfrm>
          <a:prstGeom prst="wedgeRectCallout">
            <a:avLst>
              <a:gd name="adj1" fmla="val -65477"/>
              <a:gd name="adj2" fmla="val -13314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spcBef>
                <a:spcPct val="1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指针域：</a:t>
            </a:r>
            <a:r>
              <a:rPr lang="zh-CN" altLang="en-US">
                <a:solidFill>
                  <a:srgbClr val="080808"/>
                </a:solidFill>
                <a:latin typeface="楷体_GB2312" pitchFamily="49" charset="-122"/>
              </a:rPr>
              <a:t>存储直接后继的存储位置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1115616" y="326132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80808"/>
                </a:solidFill>
              </a:rPr>
              <a:t>结点结构如图示：</a:t>
            </a:r>
          </a:p>
        </p:txBody>
      </p:sp>
    </p:spTree>
    <p:extLst>
      <p:ext uri="{BB962C8B-B14F-4D97-AF65-F5344CB8AC3E}">
        <p14:creationId xmlns:p14="http://schemas.microsoft.com/office/powerpoint/2010/main" val="1195829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utoUpdateAnimBg="0"/>
      <p:bldP spid="22" grpId="0" animBg="1" autoUpdateAnimBg="0"/>
      <p:bldP spid="23" grpId="0" animBg="1" autoUpdateAnimBg="0"/>
      <p:bldP spid="2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1"/>
          <p:cNvSpPr>
            <a:spLocks noChangeArrowheads="1"/>
          </p:cNvSpPr>
          <p:nvPr/>
        </p:nvSpPr>
        <p:spPr bwMode="auto">
          <a:xfrm>
            <a:off x="4095352" y="1870819"/>
            <a:ext cx="321470" cy="523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000" b="1" dirty="0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5605462" y="1858913"/>
            <a:ext cx="321470" cy="523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000" b="1" dirty="0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7229475" y="1881881"/>
            <a:ext cx="321470" cy="523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000" b="1" dirty="0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头指针、头结点和首元结点的区别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53150"/>
            <a:ext cx="2133600" cy="476250"/>
          </a:xfrm>
        </p:spPr>
        <p:txBody>
          <a:bodyPr/>
          <a:lstStyle/>
          <a:p>
            <a:pPr>
              <a:defRPr/>
            </a:pPr>
            <a:fld id="{3A629EC6-15B1-4466-BDE7-D02135B27783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755650" y="2432000"/>
            <a:ext cx="0" cy="7286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8482" y="316542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080808"/>
                </a:solidFill>
                <a:latin typeface="楷体_GB2312" pitchFamily="49" charset="-122"/>
              </a:rPr>
              <a:t>头指针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931532" y="3149550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80808"/>
                </a:solidFill>
                <a:latin typeface="楷体_GB2312" pitchFamily="49" charset="-122"/>
              </a:rPr>
              <a:t>头结点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266950" y="2390725"/>
            <a:ext cx="454025" cy="803275"/>
          </a:xfrm>
          <a:prstGeom prst="upArrow">
            <a:avLst>
              <a:gd name="adj1" fmla="val 50000"/>
              <a:gd name="adj2" fmla="val 4423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535371" y="314955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80808"/>
                </a:solidFill>
                <a:latin typeface="楷体_GB2312" pitchFamily="49" charset="-122"/>
              </a:rPr>
              <a:t>首元结点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3870325" y="2390725"/>
            <a:ext cx="454025" cy="803275"/>
          </a:xfrm>
          <a:prstGeom prst="upArrow">
            <a:avLst>
              <a:gd name="adj1" fmla="val 50000"/>
              <a:gd name="adj2" fmla="val 4423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684463" y="1874788"/>
            <a:ext cx="220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000" b="1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362325" y="1865263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solidFill>
                  <a:srgbClr val="080808"/>
                </a:solidFill>
                <a:latin typeface="楷体_GB2312" pitchFamily="49" charset="-122"/>
              </a:rPr>
              <a:t>a</a:t>
            </a:r>
            <a:r>
              <a:rPr lang="en-US" altLang="zh-CN" sz="2000" b="1" baseline="-8000">
                <a:solidFill>
                  <a:srgbClr val="080808"/>
                </a:solidFill>
                <a:latin typeface="楷体_GB2312" pitchFamily="49" charset="-122"/>
              </a:rPr>
              <a:t>0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609725" y="1874788"/>
            <a:ext cx="1295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1609725" y="2398663"/>
            <a:ext cx="1295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609725" y="1874788"/>
            <a:ext cx="0" cy="52387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483768" y="1876375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2905125" y="1874788"/>
            <a:ext cx="0" cy="52387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27013" y="1944638"/>
            <a:ext cx="8763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solidFill>
                  <a:srgbClr val="080808"/>
                </a:solidFill>
                <a:latin typeface="楷体_GB2312" pitchFamily="49" charset="-122"/>
              </a:rPr>
              <a:t>head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27013" y="1944638"/>
            <a:ext cx="8763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227013" y="2400250"/>
            <a:ext cx="8763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227013" y="1944638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1103313" y="1944638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1076325" y="21700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4398963" y="1865263"/>
            <a:ext cx="258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000" b="1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972050" y="1882725"/>
            <a:ext cx="6334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solidFill>
                  <a:srgbClr val="080808"/>
                </a:solidFill>
                <a:latin typeface="楷体_GB2312" pitchFamily="49" charset="-122"/>
              </a:rPr>
              <a:t>a</a:t>
            </a:r>
            <a:r>
              <a:rPr lang="en-US" altLang="zh-CN" sz="2000" b="1" baseline="-8000">
                <a:solidFill>
                  <a:srgbClr val="080808"/>
                </a:solidFill>
                <a:latin typeface="楷体_GB2312" pitchFamily="49" charset="-122"/>
              </a:rPr>
              <a:t>1</a:t>
            </a: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3362325" y="1865263"/>
            <a:ext cx="1036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3362325" y="2382788"/>
            <a:ext cx="1036637" cy="476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362325" y="1865263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4092575" y="1881138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398963" y="1865263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6489700" y="1865263"/>
            <a:ext cx="1066800" cy="95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V="1">
            <a:off x="6489700" y="2389138"/>
            <a:ext cx="1066800" cy="1111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6489700" y="1865263"/>
            <a:ext cx="0" cy="52387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7229475" y="1863675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7556500" y="1874788"/>
            <a:ext cx="0" cy="496888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5932488" y="1865263"/>
            <a:ext cx="258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000" b="1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6489700" y="1876375"/>
            <a:ext cx="739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80808"/>
                </a:solidFill>
              </a:rPr>
              <a:t>…</a:t>
            </a:r>
            <a:endParaRPr lang="zh-CN" altLang="en-US" sz="2000" b="1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4972050" y="1865263"/>
            <a:ext cx="9604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 flipV="1">
            <a:off x="4972050" y="2387550"/>
            <a:ext cx="960437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4972050" y="1865263"/>
            <a:ext cx="0" cy="52387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5605463" y="1847800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5932488" y="1865263"/>
            <a:ext cx="0" cy="52387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2752725" y="20938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4352925" y="20938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5816600" y="20938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609725" y="1895425"/>
            <a:ext cx="847725" cy="5238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2000" b="1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7858125" y="1911300"/>
            <a:ext cx="5064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solidFill>
                  <a:srgbClr val="080808"/>
                </a:solidFill>
                <a:latin typeface="楷体_GB2312" pitchFamily="49" charset="-122"/>
              </a:rPr>
              <a:t>a</a:t>
            </a:r>
            <a:r>
              <a:rPr lang="en-US" altLang="zh-CN" sz="2000" b="1" baseline="-8000">
                <a:solidFill>
                  <a:srgbClr val="080808"/>
                </a:solidFill>
                <a:latin typeface="楷体_GB2312" pitchFamily="49" charset="-122"/>
              </a:rPr>
              <a:t>n</a:t>
            </a: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8524875" y="1908125"/>
            <a:ext cx="46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 b="1" dirty="0">
                <a:solidFill>
                  <a:srgbClr val="080808"/>
                </a:solidFill>
                <a:latin typeface="楷体_GB2312" pitchFamily="49" charset="-122"/>
              </a:rPr>
              <a:t>^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 flipV="1">
            <a:off x="7859713" y="1881138"/>
            <a:ext cx="1058862" cy="1111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>
            <a:off x="7861300" y="2417713"/>
            <a:ext cx="1057275" cy="14288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7859713" y="1892250"/>
            <a:ext cx="0" cy="52546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8523288" y="1893838"/>
            <a:ext cx="1587" cy="5238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>
            <a:off x="8918575" y="1893838"/>
            <a:ext cx="0" cy="52387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>
            <a:off x="7251700" y="2168475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341313" y="3892500"/>
            <a:ext cx="83343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u="sng">
                <a:solidFill>
                  <a:srgbClr val="0000FF"/>
                </a:solidFill>
                <a:latin typeface="楷体_GB2312" pitchFamily="49" charset="-122"/>
              </a:rPr>
              <a:t>头指针</a:t>
            </a:r>
            <a:r>
              <a:rPr lang="zh-CN" altLang="en-US">
                <a:solidFill>
                  <a:srgbClr val="080808"/>
                </a:solidFill>
                <a:latin typeface="楷体_GB2312" pitchFamily="49" charset="-122"/>
              </a:rPr>
              <a:t>是指向链表中第一个结点（或为头结点、或为首元结点）的指针；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u="sng">
                <a:solidFill>
                  <a:srgbClr val="0000FF"/>
                </a:solidFill>
                <a:latin typeface="楷体_GB2312" pitchFamily="49" charset="-122"/>
              </a:rPr>
              <a:t>头结点</a:t>
            </a:r>
            <a:r>
              <a:rPr lang="zh-CN" altLang="en-US">
                <a:solidFill>
                  <a:srgbClr val="080808"/>
                </a:solidFill>
                <a:latin typeface="楷体_GB2312" pitchFamily="49" charset="-122"/>
              </a:rPr>
              <a:t>是在链表的首元结点之前附设的一个结点；数据域内只放空表标志和表长等信息，它不计入表长度。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u="sng">
                <a:solidFill>
                  <a:srgbClr val="0000FF"/>
                </a:solidFill>
                <a:latin typeface="楷体_GB2312" pitchFamily="49" charset="-122"/>
              </a:rPr>
              <a:t>首元结点</a:t>
            </a:r>
            <a:r>
              <a:rPr lang="zh-CN" altLang="en-US">
                <a:solidFill>
                  <a:srgbClr val="080808"/>
                </a:solidFill>
                <a:latin typeface="楷体_GB2312" pitchFamily="49" charset="-122"/>
              </a:rPr>
              <a:t>是指链表中存储线性表第一个数据元素</a:t>
            </a:r>
            <a:r>
              <a:rPr lang="en-US" altLang="zh-CN">
                <a:solidFill>
                  <a:srgbClr val="080808"/>
                </a:solidFill>
                <a:latin typeface="楷体_GB2312" pitchFamily="49" charset="-122"/>
              </a:rPr>
              <a:t>a</a:t>
            </a:r>
            <a:r>
              <a:rPr lang="en-US" altLang="zh-CN" baseline="-30000">
                <a:solidFill>
                  <a:srgbClr val="080808"/>
                </a:solidFill>
                <a:latin typeface="楷体_GB2312" pitchFamily="49" charset="-122"/>
              </a:rPr>
              <a:t>０</a:t>
            </a:r>
            <a:r>
              <a:rPr lang="zh-CN" altLang="en-US">
                <a:solidFill>
                  <a:srgbClr val="080808"/>
                </a:solidFill>
                <a:latin typeface="楷体_GB2312" pitchFamily="49" charset="-122"/>
              </a:rPr>
              <a:t>的结点。 </a:t>
            </a: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467544" y="1196752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示意图如下：</a:t>
            </a: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2561430" y="1882725"/>
            <a:ext cx="321470" cy="523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000" b="1" dirty="0">
              <a:solidFill>
                <a:srgbClr val="080808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511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utoUpdateAnimBg="0"/>
      <p:bldP spid="7" grpId="0" autoUpdateAnimBg="0"/>
      <p:bldP spid="8" grpId="0" animBg="1"/>
      <p:bldP spid="9" grpId="0" autoUpdateAnimBg="0"/>
      <p:bldP spid="10" grpId="0" animBg="1"/>
      <p:bldP spid="56" grpId="0" uiExpand="1" build="p" autoUpdateAnimBg="0" advAuto="0"/>
      <p:bldP spid="5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带头结点单链表和不带头结点单链表的比较</a:t>
            </a:r>
          </a:p>
        </p:txBody>
      </p:sp>
      <p:sp>
        <p:nvSpPr>
          <p:cNvPr id="5" name="Text Box 73"/>
          <p:cNvSpPr txBox="1">
            <a:spLocks noChangeArrowheads="1"/>
          </p:cNvSpPr>
          <p:nvPr/>
        </p:nvSpPr>
        <p:spPr bwMode="auto">
          <a:xfrm>
            <a:off x="1999232" y="1772816"/>
            <a:ext cx="41349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80808"/>
                </a:solidFill>
              </a:rPr>
              <a:t>p</a:t>
            </a:r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1916533" y="2534816"/>
            <a:ext cx="496193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2412726" y="2534816"/>
            <a:ext cx="496193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8" name="Rectangle 56"/>
          <p:cNvSpPr>
            <a:spLocks noChangeArrowheads="1"/>
          </p:cNvSpPr>
          <p:nvPr/>
        </p:nvSpPr>
        <p:spPr bwMode="auto">
          <a:xfrm>
            <a:off x="3322414" y="2534816"/>
            <a:ext cx="496193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/>
              <a:t>a</a:t>
            </a:r>
            <a:r>
              <a:rPr lang="en-US" altLang="zh-CN" sz="2400" baseline="-25000"/>
              <a:t>0</a:t>
            </a:r>
            <a:endParaRPr lang="en-US" altLang="zh-CN" sz="2400"/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3818607" y="2534816"/>
            <a:ext cx="496193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auto">
          <a:xfrm>
            <a:off x="4728294" y="2534816"/>
            <a:ext cx="496193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endParaRPr lang="zh-CN" altLang="en-US" sz="2400" baseline="-25000" dirty="0"/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5224487" y="2534816"/>
            <a:ext cx="496193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7540054" y="2534816"/>
            <a:ext cx="496193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/>
              <a:t>a</a:t>
            </a:r>
            <a:r>
              <a:rPr lang="en-US" altLang="zh-CN" sz="2400" baseline="-25000"/>
              <a:t>n-1</a:t>
            </a:r>
            <a:endParaRPr lang="zh-CN" altLang="en-US" sz="2400" baseline="-25000"/>
          </a:p>
        </p:txBody>
      </p:sp>
      <p:sp>
        <p:nvSpPr>
          <p:cNvPr id="13" name="Rectangle 61"/>
          <p:cNvSpPr>
            <a:spLocks noChangeArrowheads="1"/>
          </p:cNvSpPr>
          <p:nvPr/>
        </p:nvSpPr>
        <p:spPr bwMode="auto">
          <a:xfrm>
            <a:off x="8036247" y="2534816"/>
            <a:ext cx="496193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zh-CN" altLang="en-US" sz="2400"/>
              <a:t>∧</a:t>
            </a:r>
          </a:p>
        </p:txBody>
      </p:sp>
      <p:sp>
        <p:nvSpPr>
          <p:cNvPr id="14" name="Line 62"/>
          <p:cNvSpPr>
            <a:spLocks noChangeShapeType="1"/>
          </p:cNvSpPr>
          <p:nvPr/>
        </p:nvSpPr>
        <p:spPr bwMode="auto">
          <a:xfrm>
            <a:off x="2660823" y="2687216"/>
            <a:ext cx="661591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5" name="Line 63"/>
          <p:cNvSpPr>
            <a:spLocks noChangeShapeType="1"/>
          </p:cNvSpPr>
          <p:nvPr/>
        </p:nvSpPr>
        <p:spPr bwMode="auto">
          <a:xfrm>
            <a:off x="4066703" y="2687216"/>
            <a:ext cx="661591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6" name="Line 64"/>
          <p:cNvSpPr>
            <a:spLocks noChangeShapeType="1"/>
          </p:cNvSpPr>
          <p:nvPr/>
        </p:nvSpPr>
        <p:spPr bwMode="auto">
          <a:xfrm>
            <a:off x="5472583" y="2687216"/>
            <a:ext cx="66159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7" name="Line 65"/>
          <p:cNvSpPr>
            <a:spLocks noChangeShapeType="1"/>
          </p:cNvSpPr>
          <p:nvPr/>
        </p:nvSpPr>
        <p:spPr bwMode="auto">
          <a:xfrm>
            <a:off x="6878463" y="2687216"/>
            <a:ext cx="661591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8" name="Text Box 66"/>
          <p:cNvSpPr txBox="1">
            <a:spLocks noChangeArrowheads="1"/>
          </p:cNvSpPr>
          <p:nvPr/>
        </p:nvSpPr>
        <p:spPr bwMode="auto">
          <a:xfrm>
            <a:off x="6299572" y="2382416"/>
            <a:ext cx="74429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…</a:t>
            </a:r>
          </a:p>
        </p:txBody>
      </p:sp>
      <p:sp>
        <p:nvSpPr>
          <p:cNvPr id="19" name="Line 67"/>
          <p:cNvSpPr>
            <a:spLocks noChangeShapeType="1"/>
          </p:cNvSpPr>
          <p:nvPr/>
        </p:nvSpPr>
        <p:spPr bwMode="auto">
          <a:xfrm>
            <a:off x="1254943" y="2687216"/>
            <a:ext cx="66159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593352" y="2458616"/>
            <a:ext cx="98032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80808"/>
                </a:solidFill>
              </a:rPr>
              <a:t>head</a:t>
            </a:r>
          </a:p>
        </p:txBody>
      </p:sp>
      <p:sp>
        <p:nvSpPr>
          <p:cNvPr id="21" name="Text Box 72"/>
          <p:cNvSpPr txBox="1">
            <a:spLocks noChangeArrowheads="1"/>
          </p:cNvSpPr>
          <p:nvPr/>
        </p:nvSpPr>
        <p:spPr bwMode="auto">
          <a:xfrm>
            <a:off x="3239715" y="2153816"/>
            <a:ext cx="140588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80808"/>
                </a:solidFill>
              </a:rPr>
              <a:t>data next</a:t>
            </a:r>
          </a:p>
        </p:txBody>
      </p:sp>
      <p:sp>
        <p:nvSpPr>
          <p:cNvPr id="22" name="Line 74"/>
          <p:cNvSpPr>
            <a:spLocks noChangeShapeType="1"/>
          </p:cNvSpPr>
          <p:nvPr/>
        </p:nvSpPr>
        <p:spPr bwMode="auto">
          <a:xfrm>
            <a:off x="2164630" y="215381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2516049" y="4962770"/>
            <a:ext cx="514229" cy="30645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 dirty="0"/>
              <a:t>a</a:t>
            </a:r>
            <a:r>
              <a:rPr lang="en-US" altLang="zh-CN" sz="2400" baseline="-25000" dirty="0"/>
              <a:t>0</a:t>
            </a:r>
            <a:endParaRPr lang="en-US" altLang="zh-CN" sz="2400" dirty="0"/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3030279" y="4962770"/>
            <a:ext cx="514229" cy="3064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3973033" y="4962770"/>
            <a:ext cx="514229" cy="30645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endParaRPr lang="zh-CN" altLang="en-US" sz="2400" baseline="-25000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4487262" y="4962770"/>
            <a:ext cx="514229" cy="3064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6886999" y="4962770"/>
            <a:ext cx="514229" cy="30645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/>
              <a:t>a</a:t>
            </a:r>
            <a:r>
              <a:rPr lang="en-US" altLang="zh-CN" sz="2400" baseline="-25000"/>
              <a:t>n-1</a:t>
            </a:r>
            <a:endParaRPr lang="zh-CN" altLang="en-US" sz="2400" baseline="-25000"/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7401229" y="4962770"/>
            <a:ext cx="514229" cy="3064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zh-CN" altLang="en-US" sz="2400"/>
              <a:t>∧</a:t>
            </a:r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>
            <a:off x="1830410" y="5115996"/>
            <a:ext cx="685639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3287393" y="5115996"/>
            <a:ext cx="685639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1" name="Line 13"/>
          <p:cNvSpPr>
            <a:spLocks noChangeShapeType="1"/>
          </p:cNvSpPr>
          <p:nvPr/>
        </p:nvSpPr>
        <p:spPr bwMode="auto">
          <a:xfrm>
            <a:off x="4744377" y="5115996"/>
            <a:ext cx="685639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>
            <a:off x="6201360" y="5115996"/>
            <a:ext cx="685639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3" name="Text Box 15"/>
          <p:cNvSpPr txBox="1">
            <a:spLocks noChangeArrowheads="1"/>
          </p:cNvSpPr>
          <p:nvPr/>
        </p:nvSpPr>
        <p:spPr bwMode="auto">
          <a:xfrm>
            <a:off x="5601426" y="4809543"/>
            <a:ext cx="771344" cy="46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…</a:t>
            </a:r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1144771" y="4886156"/>
            <a:ext cx="976679" cy="46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80808"/>
                </a:solidFill>
              </a:rPr>
              <a:t>head</a:t>
            </a:r>
          </a:p>
        </p:txBody>
      </p:sp>
      <p:pic>
        <p:nvPicPr>
          <p:cNvPr id="80" name="Picture 2" descr="http://ts1.mm.bing.net/th?&amp;id=HN.607997769731932932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25384"/>
            <a:ext cx="1666917" cy="125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61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8645" y="1283518"/>
            <a:ext cx="7939088" cy="2214563"/>
            <a:chOff x="438645" y="1283518"/>
            <a:chExt cx="7939088" cy="2214563"/>
          </a:xfrm>
        </p:grpSpPr>
        <p:sp>
          <p:nvSpPr>
            <p:cNvPr id="5" name="Text Box 73"/>
            <p:cNvSpPr txBox="1">
              <a:spLocks noChangeArrowheads="1"/>
            </p:cNvSpPr>
            <p:nvPr/>
          </p:nvSpPr>
          <p:spPr bwMode="auto">
            <a:xfrm>
              <a:off x="1844525" y="1283518"/>
              <a:ext cx="413494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>
              <a:off x="1761826" y="2045518"/>
              <a:ext cx="496193" cy="3048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2258019" y="2045518"/>
              <a:ext cx="496193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Rectangle 56"/>
            <p:cNvSpPr>
              <a:spLocks noChangeArrowheads="1"/>
            </p:cNvSpPr>
            <p:nvPr/>
          </p:nvSpPr>
          <p:spPr bwMode="auto">
            <a:xfrm>
              <a:off x="3167707" y="2045518"/>
              <a:ext cx="496193" cy="304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9" name="Rectangle 57"/>
            <p:cNvSpPr>
              <a:spLocks noChangeArrowheads="1"/>
            </p:cNvSpPr>
            <p:nvPr/>
          </p:nvSpPr>
          <p:spPr bwMode="auto">
            <a:xfrm>
              <a:off x="3663900" y="2045518"/>
              <a:ext cx="496193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Rectangle 58"/>
            <p:cNvSpPr>
              <a:spLocks noChangeArrowheads="1"/>
            </p:cNvSpPr>
            <p:nvPr/>
          </p:nvSpPr>
          <p:spPr bwMode="auto">
            <a:xfrm>
              <a:off x="4573587" y="2045518"/>
              <a:ext cx="496193" cy="304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 dirty="0"/>
                <a:t>a</a:t>
              </a:r>
              <a:r>
                <a:rPr lang="en-US" altLang="zh-CN" sz="2400" baseline="-25000" dirty="0"/>
                <a:t>1</a:t>
              </a:r>
              <a:endParaRPr lang="zh-CN" altLang="en-US" sz="2400" baseline="-25000" dirty="0"/>
            </a:p>
          </p:txBody>
        </p:sp>
        <p:sp>
          <p:nvSpPr>
            <p:cNvPr id="11" name="Rectangle 59"/>
            <p:cNvSpPr>
              <a:spLocks noChangeArrowheads="1"/>
            </p:cNvSpPr>
            <p:nvPr/>
          </p:nvSpPr>
          <p:spPr bwMode="auto">
            <a:xfrm>
              <a:off x="5069780" y="2045518"/>
              <a:ext cx="496193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7385347" y="2045518"/>
              <a:ext cx="496193" cy="304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baseline="-25000"/>
                <a:t>n-1</a:t>
              </a:r>
              <a:endParaRPr lang="zh-CN" altLang="en-US" sz="2400" baseline="-25000"/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7881540" y="2045518"/>
              <a:ext cx="496193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zh-CN" altLang="en-US" sz="2400"/>
                <a:t>∧</a:t>
              </a:r>
            </a:p>
          </p:txBody>
        </p:sp>
        <p:sp>
          <p:nvSpPr>
            <p:cNvPr id="14" name="Line 62"/>
            <p:cNvSpPr>
              <a:spLocks noChangeShapeType="1"/>
            </p:cNvSpPr>
            <p:nvPr/>
          </p:nvSpPr>
          <p:spPr bwMode="auto">
            <a:xfrm>
              <a:off x="2506116" y="2197918"/>
              <a:ext cx="661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5" name="Line 63"/>
            <p:cNvSpPr>
              <a:spLocks noChangeShapeType="1"/>
            </p:cNvSpPr>
            <p:nvPr/>
          </p:nvSpPr>
          <p:spPr bwMode="auto">
            <a:xfrm>
              <a:off x="3911996" y="2197918"/>
              <a:ext cx="661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>
              <a:off x="5317876" y="2197918"/>
              <a:ext cx="661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7" name="Line 65"/>
            <p:cNvSpPr>
              <a:spLocks noChangeShapeType="1"/>
            </p:cNvSpPr>
            <p:nvPr/>
          </p:nvSpPr>
          <p:spPr bwMode="auto">
            <a:xfrm>
              <a:off x="6723756" y="2197918"/>
              <a:ext cx="661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6144865" y="1893118"/>
              <a:ext cx="74429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>
              <a:off x="1100236" y="2197918"/>
              <a:ext cx="661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0" name="Text Box 71"/>
            <p:cNvSpPr txBox="1">
              <a:spLocks noChangeArrowheads="1"/>
            </p:cNvSpPr>
            <p:nvPr/>
          </p:nvSpPr>
          <p:spPr bwMode="auto">
            <a:xfrm>
              <a:off x="438645" y="1969318"/>
              <a:ext cx="8269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21" name="Text Box 72"/>
            <p:cNvSpPr txBox="1">
              <a:spLocks noChangeArrowheads="1"/>
            </p:cNvSpPr>
            <p:nvPr/>
          </p:nvSpPr>
          <p:spPr bwMode="auto">
            <a:xfrm>
              <a:off x="3085008" y="1664518"/>
              <a:ext cx="140588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data next</a:t>
              </a:r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>
              <a:off x="2009923" y="1664518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3" name="Rectangle 68"/>
            <p:cNvSpPr>
              <a:spLocks noChangeArrowheads="1"/>
            </p:cNvSpPr>
            <p:nvPr/>
          </p:nvSpPr>
          <p:spPr bwMode="auto">
            <a:xfrm>
              <a:off x="3333104" y="2655118"/>
              <a:ext cx="496193" cy="3048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/>
                <a:t>x</a:t>
              </a: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3829297" y="2655118"/>
              <a:ext cx="496193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/>
                <a:t>∧</a:t>
              </a:r>
            </a:p>
          </p:txBody>
        </p:sp>
        <p:sp>
          <p:nvSpPr>
            <p:cNvPr id="25" name="Line 70"/>
            <p:cNvSpPr>
              <a:spLocks noChangeShapeType="1"/>
            </p:cNvSpPr>
            <p:nvPr/>
          </p:nvSpPr>
          <p:spPr bwMode="auto">
            <a:xfrm>
              <a:off x="2671514" y="2807518"/>
              <a:ext cx="661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6" name="Text Box 75"/>
            <p:cNvSpPr txBox="1">
              <a:spLocks noChangeArrowheads="1"/>
            </p:cNvSpPr>
            <p:nvPr/>
          </p:nvSpPr>
          <p:spPr bwMode="auto">
            <a:xfrm>
              <a:off x="2340718" y="2578918"/>
              <a:ext cx="413494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s</a:t>
              </a:r>
            </a:p>
          </p:txBody>
        </p:sp>
        <p:sp>
          <p:nvSpPr>
            <p:cNvPr id="27" name="Text Box 116"/>
            <p:cNvSpPr txBox="1">
              <a:spLocks noChangeArrowheads="1"/>
            </p:cNvSpPr>
            <p:nvPr/>
          </p:nvSpPr>
          <p:spPr bwMode="auto">
            <a:xfrm>
              <a:off x="3829297" y="3036118"/>
              <a:ext cx="198477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80808"/>
                  </a:solidFill>
                </a:rPr>
                <a:t>(</a:t>
              </a:r>
              <a:r>
                <a:rPr lang="en-US" altLang="zh-CN">
                  <a:solidFill>
                    <a:srgbClr val="080808"/>
                  </a:solidFill>
                </a:rPr>
                <a:t>a) </a:t>
              </a:r>
              <a:r>
                <a:rPr lang="zh-CN" altLang="en-US">
                  <a:solidFill>
                    <a:srgbClr val="080808"/>
                  </a:solidFill>
                </a:rPr>
                <a:t>插入前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3384" y="3573017"/>
            <a:ext cx="8447088" cy="2459038"/>
            <a:chOff x="373384" y="3573017"/>
            <a:chExt cx="8447088" cy="2459038"/>
          </a:xfrm>
        </p:grpSpPr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1754158" y="3573017"/>
              <a:ext cx="40611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30" name="Rectangle 79"/>
            <p:cNvSpPr>
              <a:spLocks noChangeArrowheads="1"/>
            </p:cNvSpPr>
            <p:nvPr/>
          </p:nvSpPr>
          <p:spPr bwMode="auto">
            <a:xfrm>
              <a:off x="1672936" y="4335017"/>
              <a:ext cx="487332" cy="3048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Rectangle 80"/>
            <p:cNvSpPr>
              <a:spLocks noChangeArrowheads="1"/>
            </p:cNvSpPr>
            <p:nvPr/>
          </p:nvSpPr>
          <p:spPr bwMode="auto">
            <a:xfrm>
              <a:off x="2160268" y="4335017"/>
              <a:ext cx="487332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Rectangle 81"/>
            <p:cNvSpPr>
              <a:spLocks noChangeArrowheads="1"/>
            </p:cNvSpPr>
            <p:nvPr/>
          </p:nvSpPr>
          <p:spPr bwMode="auto">
            <a:xfrm>
              <a:off x="3703486" y="4335017"/>
              <a:ext cx="487332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 dirty="0"/>
                <a:t>a</a:t>
              </a:r>
              <a:r>
                <a:rPr lang="en-US" altLang="zh-CN" sz="2400" baseline="-25000" dirty="0"/>
                <a:t>0</a:t>
              </a:r>
              <a:endParaRPr lang="en-US" altLang="zh-CN" sz="2400" dirty="0"/>
            </a:p>
          </p:txBody>
        </p:sp>
        <p:sp>
          <p:nvSpPr>
            <p:cNvPr id="33" name="Rectangle 82"/>
            <p:cNvSpPr>
              <a:spLocks noChangeArrowheads="1"/>
            </p:cNvSpPr>
            <p:nvPr/>
          </p:nvSpPr>
          <p:spPr bwMode="auto">
            <a:xfrm>
              <a:off x="4190818" y="4335017"/>
              <a:ext cx="487332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Rectangle 83"/>
            <p:cNvSpPr>
              <a:spLocks noChangeArrowheads="1"/>
            </p:cNvSpPr>
            <p:nvPr/>
          </p:nvSpPr>
          <p:spPr bwMode="auto">
            <a:xfrm>
              <a:off x="5084260" y="4335017"/>
              <a:ext cx="487332" cy="304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35" name="Rectangle 84"/>
            <p:cNvSpPr>
              <a:spLocks noChangeArrowheads="1"/>
            </p:cNvSpPr>
            <p:nvPr/>
          </p:nvSpPr>
          <p:spPr bwMode="auto">
            <a:xfrm>
              <a:off x="5571592" y="4335017"/>
              <a:ext cx="487332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Rectangle 85"/>
            <p:cNvSpPr>
              <a:spLocks noChangeArrowheads="1"/>
            </p:cNvSpPr>
            <p:nvPr/>
          </p:nvSpPr>
          <p:spPr bwMode="auto">
            <a:xfrm>
              <a:off x="7845808" y="4335017"/>
              <a:ext cx="487332" cy="304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baseline="-25000"/>
                <a:t>n-1</a:t>
              </a:r>
              <a:endParaRPr lang="zh-CN" altLang="en-US" sz="2400" baseline="-25000"/>
            </a:p>
          </p:txBody>
        </p:sp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8333140" y="4335017"/>
              <a:ext cx="487332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zh-CN" altLang="en-US" sz="2400"/>
                <a:t>∧</a:t>
              </a:r>
            </a:p>
          </p:txBody>
        </p:sp>
        <p:sp>
          <p:nvSpPr>
            <p:cNvPr id="38" name="Line 88"/>
            <p:cNvSpPr>
              <a:spLocks noChangeShapeType="1"/>
            </p:cNvSpPr>
            <p:nvPr/>
          </p:nvSpPr>
          <p:spPr bwMode="auto">
            <a:xfrm>
              <a:off x="4434484" y="4487417"/>
              <a:ext cx="649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9" name="Line 89"/>
            <p:cNvSpPr>
              <a:spLocks noChangeShapeType="1"/>
            </p:cNvSpPr>
            <p:nvPr/>
          </p:nvSpPr>
          <p:spPr bwMode="auto">
            <a:xfrm>
              <a:off x="5815258" y="4487417"/>
              <a:ext cx="649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0" name="Line 90"/>
            <p:cNvSpPr>
              <a:spLocks noChangeShapeType="1"/>
            </p:cNvSpPr>
            <p:nvPr/>
          </p:nvSpPr>
          <p:spPr bwMode="auto">
            <a:xfrm>
              <a:off x="7196032" y="4487417"/>
              <a:ext cx="649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1" name="Text Box 91"/>
            <p:cNvSpPr txBox="1">
              <a:spLocks noChangeArrowheads="1"/>
            </p:cNvSpPr>
            <p:nvPr/>
          </p:nvSpPr>
          <p:spPr bwMode="auto">
            <a:xfrm>
              <a:off x="6627478" y="4182617"/>
              <a:ext cx="73099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42" name="Line 92"/>
            <p:cNvSpPr>
              <a:spLocks noChangeShapeType="1"/>
            </p:cNvSpPr>
            <p:nvPr/>
          </p:nvSpPr>
          <p:spPr bwMode="auto">
            <a:xfrm>
              <a:off x="1023160" y="4487417"/>
              <a:ext cx="649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3" name="Text Box 93"/>
            <p:cNvSpPr txBox="1">
              <a:spLocks noChangeArrowheads="1"/>
            </p:cNvSpPr>
            <p:nvPr/>
          </p:nvSpPr>
          <p:spPr bwMode="auto">
            <a:xfrm>
              <a:off x="373384" y="4258817"/>
              <a:ext cx="891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44" name="Text Box 94"/>
            <p:cNvSpPr txBox="1">
              <a:spLocks noChangeArrowheads="1"/>
            </p:cNvSpPr>
            <p:nvPr/>
          </p:nvSpPr>
          <p:spPr bwMode="auto">
            <a:xfrm>
              <a:off x="3622264" y="3954017"/>
              <a:ext cx="146199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data next</a:t>
              </a:r>
            </a:p>
          </p:txBody>
        </p:sp>
        <p:sp>
          <p:nvSpPr>
            <p:cNvPr id="45" name="Line 95"/>
            <p:cNvSpPr>
              <a:spLocks noChangeShapeType="1"/>
            </p:cNvSpPr>
            <p:nvPr/>
          </p:nvSpPr>
          <p:spPr bwMode="auto">
            <a:xfrm>
              <a:off x="1916602" y="395401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6" name="Rectangle 96"/>
            <p:cNvSpPr>
              <a:spLocks noChangeArrowheads="1"/>
            </p:cNvSpPr>
            <p:nvPr/>
          </p:nvSpPr>
          <p:spPr bwMode="auto">
            <a:xfrm>
              <a:off x="2891266" y="5249417"/>
              <a:ext cx="487332" cy="304800"/>
            </a:xfrm>
            <a:prstGeom prst="rect">
              <a:avLst/>
            </a:prstGeom>
            <a:ln w="19050"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/>
                <a:t>x</a:t>
              </a:r>
            </a:p>
          </p:txBody>
        </p:sp>
        <p:sp>
          <p:nvSpPr>
            <p:cNvPr id="47" name="Rectangle 97"/>
            <p:cNvSpPr>
              <a:spLocks noChangeArrowheads="1"/>
            </p:cNvSpPr>
            <p:nvPr/>
          </p:nvSpPr>
          <p:spPr bwMode="auto">
            <a:xfrm>
              <a:off x="3378598" y="5249417"/>
              <a:ext cx="487332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 dirty="0"/>
                <a:t>∧</a:t>
              </a:r>
            </a:p>
          </p:txBody>
        </p:sp>
        <p:sp>
          <p:nvSpPr>
            <p:cNvPr id="48" name="Line 98"/>
            <p:cNvSpPr>
              <a:spLocks noChangeShapeType="1"/>
            </p:cNvSpPr>
            <p:nvPr/>
          </p:nvSpPr>
          <p:spPr bwMode="auto">
            <a:xfrm>
              <a:off x="2241490" y="5493892"/>
              <a:ext cx="649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9" name="Text Box 99"/>
            <p:cNvSpPr txBox="1">
              <a:spLocks noChangeArrowheads="1"/>
            </p:cNvSpPr>
            <p:nvPr/>
          </p:nvSpPr>
          <p:spPr bwMode="auto">
            <a:xfrm>
              <a:off x="1916602" y="5265292"/>
              <a:ext cx="40611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s</a:t>
              </a:r>
            </a:p>
          </p:txBody>
        </p:sp>
        <p:sp>
          <p:nvSpPr>
            <p:cNvPr id="50" name="Line 104"/>
            <p:cNvSpPr>
              <a:spLocks noChangeShapeType="1"/>
            </p:cNvSpPr>
            <p:nvPr/>
          </p:nvSpPr>
          <p:spPr bwMode="auto">
            <a:xfrm>
              <a:off x="2566378" y="5341492"/>
              <a:ext cx="324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1" name="Line 105"/>
            <p:cNvSpPr>
              <a:spLocks noChangeShapeType="1"/>
            </p:cNvSpPr>
            <p:nvPr/>
          </p:nvSpPr>
          <p:spPr bwMode="auto">
            <a:xfrm flipV="1">
              <a:off x="2566378" y="5036692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2" name="Line 106"/>
            <p:cNvSpPr>
              <a:spLocks noChangeShapeType="1"/>
            </p:cNvSpPr>
            <p:nvPr/>
          </p:nvSpPr>
          <p:spPr bwMode="auto">
            <a:xfrm>
              <a:off x="2566378" y="5036692"/>
              <a:ext cx="324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3" name="Line 107"/>
            <p:cNvSpPr>
              <a:spLocks noChangeShapeType="1"/>
            </p:cNvSpPr>
            <p:nvPr/>
          </p:nvSpPr>
          <p:spPr bwMode="auto">
            <a:xfrm flipV="1">
              <a:off x="2891266" y="4503292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" name="Line 108"/>
            <p:cNvSpPr>
              <a:spLocks noChangeShapeType="1"/>
            </p:cNvSpPr>
            <p:nvPr/>
          </p:nvSpPr>
          <p:spPr bwMode="auto">
            <a:xfrm>
              <a:off x="2403934" y="4503292"/>
              <a:ext cx="4873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5" name="Line 109"/>
            <p:cNvSpPr>
              <a:spLocks noChangeShapeType="1"/>
            </p:cNvSpPr>
            <p:nvPr/>
          </p:nvSpPr>
          <p:spPr bwMode="auto">
            <a:xfrm>
              <a:off x="3865930" y="5417692"/>
              <a:ext cx="1624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" name="Line 111"/>
            <p:cNvSpPr>
              <a:spLocks noChangeShapeType="1"/>
            </p:cNvSpPr>
            <p:nvPr/>
          </p:nvSpPr>
          <p:spPr bwMode="auto">
            <a:xfrm>
              <a:off x="4028374" y="5036692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7" name="Line 112"/>
            <p:cNvSpPr>
              <a:spLocks noChangeShapeType="1"/>
            </p:cNvSpPr>
            <p:nvPr/>
          </p:nvSpPr>
          <p:spPr bwMode="auto">
            <a:xfrm>
              <a:off x="3459820" y="5036692"/>
              <a:ext cx="5685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8" name="Line 113"/>
            <p:cNvSpPr>
              <a:spLocks noChangeShapeType="1"/>
            </p:cNvSpPr>
            <p:nvPr/>
          </p:nvSpPr>
          <p:spPr bwMode="auto">
            <a:xfrm flipV="1">
              <a:off x="3459820" y="4503292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9" name="Line 114"/>
            <p:cNvSpPr>
              <a:spLocks noChangeShapeType="1"/>
            </p:cNvSpPr>
            <p:nvPr/>
          </p:nvSpPr>
          <p:spPr bwMode="auto">
            <a:xfrm>
              <a:off x="3459820" y="4503292"/>
              <a:ext cx="2436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60" name="Text Box 117"/>
            <p:cNvSpPr txBox="1">
              <a:spLocks noChangeArrowheads="1"/>
            </p:cNvSpPr>
            <p:nvPr/>
          </p:nvSpPr>
          <p:spPr bwMode="auto">
            <a:xfrm>
              <a:off x="3703486" y="5570092"/>
              <a:ext cx="194932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80808"/>
                  </a:solidFill>
                </a:rPr>
                <a:t>(</a:t>
              </a:r>
              <a:r>
                <a:rPr lang="en-US" altLang="zh-CN">
                  <a:solidFill>
                    <a:srgbClr val="080808"/>
                  </a:solidFill>
                </a:rPr>
                <a:t>b) </a:t>
              </a:r>
              <a:r>
                <a:rPr lang="zh-CN" altLang="en-US">
                  <a:solidFill>
                    <a:srgbClr val="080808"/>
                  </a:solidFill>
                </a:rPr>
                <a:t>插入后</a:t>
              </a:r>
            </a:p>
          </p:txBody>
        </p:sp>
      </p:grpSp>
      <p:sp>
        <p:nvSpPr>
          <p:cNvPr id="61" name="Text Box 118"/>
          <p:cNvSpPr txBox="1">
            <a:spLocks noChangeArrowheads="1"/>
          </p:cNvSpPr>
          <p:nvPr/>
        </p:nvSpPr>
        <p:spPr bwMode="auto">
          <a:xfrm>
            <a:off x="297635" y="424012"/>
            <a:ext cx="7724914" cy="52322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1).</a:t>
            </a:r>
            <a:r>
              <a:rPr lang="zh-CN" altLang="en-US" sz="2800">
                <a:solidFill>
                  <a:srgbClr val="080808"/>
                </a:solidFill>
              </a:rPr>
              <a:t>在带头结点单链表第一个数据元素前插入结点</a:t>
            </a:r>
          </a:p>
        </p:txBody>
      </p:sp>
    </p:spTree>
    <p:extLst>
      <p:ext uri="{BB962C8B-B14F-4D97-AF65-F5344CB8AC3E}">
        <p14:creationId xmlns:p14="http://schemas.microsoft.com/office/powerpoint/2010/main" val="1921366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带头结点单链表的数据插入和删除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97139" y="1568758"/>
            <a:ext cx="7129215" cy="52322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2).</a:t>
            </a:r>
            <a:r>
              <a:rPr lang="zh-CN" altLang="en-US" sz="2800"/>
              <a:t>删除带头结点单链表第一个数据元素结点</a:t>
            </a:r>
            <a:endParaRPr lang="en-US" altLang="zh-CN" sz="2800"/>
          </a:p>
        </p:txBody>
      </p:sp>
      <p:grpSp>
        <p:nvGrpSpPr>
          <p:cNvPr id="3" name="组合 2"/>
          <p:cNvGrpSpPr/>
          <p:nvPr/>
        </p:nvGrpSpPr>
        <p:grpSpPr>
          <a:xfrm>
            <a:off x="448443" y="2564879"/>
            <a:ext cx="8228013" cy="1151320"/>
            <a:chOff x="448443" y="2564879"/>
            <a:chExt cx="8228013" cy="115132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05487" y="2564879"/>
              <a:ext cx="428542" cy="46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19779" y="3331361"/>
              <a:ext cx="514251" cy="30659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334029" y="3331361"/>
              <a:ext cx="514251" cy="3065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276822" y="3331361"/>
              <a:ext cx="514251" cy="30659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791073" y="3331361"/>
              <a:ext cx="514251" cy="3065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3866" y="3331361"/>
              <a:ext cx="514251" cy="3065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248117" y="3331361"/>
              <a:ext cx="514251" cy="3065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47954" y="3331361"/>
              <a:ext cx="514251" cy="3065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baseline="-25000"/>
                <a:t>n-1</a:t>
              </a:r>
              <a:endParaRPr lang="zh-CN" altLang="en-US" sz="2400" baseline="-2500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8162205" y="3331361"/>
              <a:ext cx="514251" cy="3065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zh-CN" altLang="en-US" sz="2400" dirty="0"/>
                <a:t>∧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91155" y="3484658"/>
              <a:ext cx="685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048199" y="3484658"/>
              <a:ext cx="685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5505243" y="3484658"/>
              <a:ext cx="685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6962287" y="3484658"/>
              <a:ext cx="685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362327" y="3178065"/>
              <a:ext cx="771376" cy="46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134111" y="3484658"/>
              <a:ext cx="685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48443" y="3254713"/>
              <a:ext cx="1028502" cy="46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648158" y="2948120"/>
              <a:ext cx="1542752" cy="46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data next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076904" y="2948120"/>
              <a:ext cx="0" cy="383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848280" y="3408009"/>
              <a:ext cx="3428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3191114" y="3178065"/>
              <a:ext cx="0" cy="2299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191114" y="3178065"/>
              <a:ext cx="11999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391033" y="3178065"/>
              <a:ext cx="0" cy="2299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391033" y="3408009"/>
              <a:ext cx="3428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818087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2768" y="1967148"/>
            <a:ext cx="6770687" cy="1533860"/>
            <a:chOff x="1032768" y="1967148"/>
            <a:chExt cx="6770687" cy="153386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404046" y="2120374"/>
              <a:ext cx="514229" cy="3064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 dirty="0"/>
                <a:t>a</a:t>
              </a:r>
              <a:r>
                <a:rPr lang="en-US" altLang="zh-CN" sz="2400" baseline="-25000" dirty="0"/>
                <a:t>0</a:t>
              </a:r>
              <a:endParaRPr lang="en-US" altLang="zh-CN" sz="2400" dirty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918276" y="2120374"/>
              <a:ext cx="514229" cy="3064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861030" y="2120374"/>
              <a:ext cx="514229" cy="3064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 dirty="0"/>
                <a:t>a</a:t>
              </a:r>
              <a:r>
                <a:rPr lang="en-US" altLang="zh-CN" sz="2400" baseline="-25000" dirty="0"/>
                <a:t>1</a:t>
              </a:r>
              <a:endParaRPr lang="zh-CN" altLang="en-US" sz="2400" baseline="-25000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75259" y="2120374"/>
              <a:ext cx="514229" cy="3064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774996" y="2120374"/>
              <a:ext cx="514229" cy="3064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 dirty="0"/>
                <a:t>a</a:t>
              </a:r>
              <a:r>
                <a:rPr lang="en-US" altLang="zh-CN" sz="2400" baseline="-25000" dirty="0"/>
                <a:t>n-1</a:t>
              </a:r>
              <a:endParaRPr lang="zh-CN" altLang="en-US" sz="2400" baseline="-25000" dirty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289226" y="2120374"/>
              <a:ext cx="514229" cy="3064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zh-CN" altLang="en-US" sz="2400" dirty="0"/>
                <a:t>∧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18407" y="2273601"/>
              <a:ext cx="685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175390" y="2273601"/>
              <a:ext cx="685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632374" y="2273601"/>
              <a:ext cx="685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6089357" y="2273601"/>
              <a:ext cx="685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489423" y="1967148"/>
              <a:ext cx="771344" cy="46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032768" y="2043761"/>
              <a:ext cx="942754" cy="46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575456" y="2733280"/>
              <a:ext cx="514229" cy="30645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/>
                <a:t>x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089686" y="2733280"/>
              <a:ext cx="514229" cy="3064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/>
                <a:t>∧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889817" y="2886506"/>
              <a:ext cx="685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46997" y="2656667"/>
              <a:ext cx="428524" cy="46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s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861030" y="3039733"/>
              <a:ext cx="2056918" cy="46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80808"/>
                  </a:solidFill>
                </a:rPr>
                <a:t>(</a:t>
              </a:r>
              <a:r>
                <a:rPr lang="en-US" altLang="zh-CN" dirty="0">
                  <a:solidFill>
                    <a:srgbClr val="080808"/>
                  </a:solidFill>
                </a:rPr>
                <a:t>a) </a:t>
              </a:r>
              <a:r>
                <a:rPr lang="zh-CN" altLang="en-US" dirty="0">
                  <a:solidFill>
                    <a:srgbClr val="080808"/>
                  </a:solidFill>
                </a:rPr>
                <a:t>插入前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59743" y="3973371"/>
            <a:ext cx="6856412" cy="1687877"/>
            <a:chOff x="959743" y="3973371"/>
            <a:chExt cx="6856412" cy="1687877"/>
          </a:xfrm>
        </p:grpSpPr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416731" y="4126669"/>
              <a:ext cx="514231" cy="3065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 dirty="0"/>
                <a:t>a</a:t>
              </a:r>
              <a:r>
                <a:rPr lang="en-US" altLang="zh-CN" sz="2400" baseline="-25000" dirty="0"/>
                <a:t>0</a:t>
              </a:r>
              <a:endParaRPr lang="en-US" altLang="zh-CN" sz="2400" dirty="0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930961" y="4126669"/>
              <a:ext cx="514231" cy="3065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873718" y="4126669"/>
              <a:ext cx="514231" cy="3065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87949" y="4126669"/>
              <a:ext cx="514231" cy="3065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6787693" y="4126669"/>
              <a:ext cx="514231" cy="3065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baseline="-25000"/>
                <a:t>n-1</a:t>
              </a:r>
              <a:endParaRPr lang="zh-CN" altLang="en-US" sz="2400" baseline="-2500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301924" y="4126669"/>
              <a:ext cx="514231" cy="3065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zh-CN" altLang="en-US" sz="2400" dirty="0"/>
                <a:t>∧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188077" y="4279967"/>
              <a:ext cx="685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645064" y="4279967"/>
              <a:ext cx="685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102052" y="4279967"/>
              <a:ext cx="685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5502116" y="3973371"/>
              <a:ext cx="771346" cy="46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959743" y="4050020"/>
              <a:ext cx="930258" cy="46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2245320" y="5046458"/>
              <a:ext cx="514231" cy="3065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/>
                <a:t>x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759551" y="5046458"/>
              <a:ext cx="514231" cy="3065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1559679" y="5292374"/>
              <a:ext cx="685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1216858" y="5062427"/>
              <a:ext cx="428526" cy="46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s</a:t>
              </a: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902500" y="5139076"/>
              <a:ext cx="3428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3788013" y="5199757"/>
              <a:ext cx="2056924" cy="46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80808"/>
                  </a:solidFill>
                </a:rPr>
                <a:t>(</a:t>
              </a:r>
              <a:r>
                <a:rPr lang="en-US" altLang="zh-CN">
                  <a:solidFill>
                    <a:srgbClr val="080808"/>
                  </a:solidFill>
                </a:rPr>
                <a:t>b) </a:t>
              </a:r>
              <a:r>
                <a:rPr lang="zh-CN" altLang="en-US">
                  <a:solidFill>
                    <a:srgbClr val="080808"/>
                  </a:solidFill>
                </a:rPr>
                <a:t>插入后</a:t>
              </a: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559679" y="4235255"/>
              <a:ext cx="3428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1902500" y="4235255"/>
              <a:ext cx="0" cy="919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3016667" y="5231694"/>
              <a:ext cx="4285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445192" y="4925097"/>
              <a:ext cx="0" cy="306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2073910" y="4925097"/>
              <a:ext cx="1371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V="1">
              <a:off x="2073910" y="4235255"/>
              <a:ext cx="0" cy="689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2073910" y="4235255"/>
              <a:ext cx="3428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251520" y="1146522"/>
            <a:ext cx="8259621" cy="52322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3).</a:t>
            </a:r>
            <a:r>
              <a:rPr lang="zh-CN" altLang="en-US" sz="2800" dirty="0">
                <a:solidFill>
                  <a:srgbClr val="080808"/>
                </a:solidFill>
              </a:rPr>
              <a:t>在不带头结点单链表第一个数据元素前插入结点</a:t>
            </a:r>
            <a:endParaRPr lang="en-US" altLang="zh-CN" sz="2800" dirty="0">
              <a:solidFill>
                <a:srgbClr val="080808"/>
              </a:solidFill>
            </a:endParaRPr>
          </a:p>
        </p:txBody>
      </p:sp>
      <p:sp>
        <p:nvSpPr>
          <p:cNvPr id="48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05700" cy="930275"/>
          </a:xfrm>
        </p:spPr>
        <p:txBody>
          <a:bodyPr/>
          <a:lstStyle/>
          <a:p>
            <a:r>
              <a:rPr lang="zh-CN" altLang="en-US" sz="2800" dirty="0" smtClean="0"/>
              <a:t>不带头</a:t>
            </a:r>
            <a:r>
              <a:rPr lang="zh-CN" altLang="en-US" sz="2800" dirty="0"/>
              <a:t>结点单</a:t>
            </a:r>
            <a:r>
              <a:rPr lang="zh-CN" altLang="en-US" sz="2800" dirty="0" smtClean="0"/>
              <a:t>链表的数据插入和删除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4950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80436" y="980728"/>
            <a:ext cx="41824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80808"/>
                </a:solidFill>
              </a:rPr>
              <a:t>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96787" y="1742728"/>
            <a:ext cx="501894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/>
              <a:t>a</a:t>
            </a:r>
            <a:r>
              <a:rPr lang="en-US" altLang="zh-CN" sz="2400" i="1" baseline="-25000"/>
              <a:t>i-</a:t>
            </a:r>
            <a:r>
              <a:rPr lang="en-US" altLang="zh-CN" sz="2400" baseline="-25000"/>
              <a:t>1</a:t>
            </a:r>
            <a:endParaRPr lang="zh-CN" altLang="en-US" sz="2400" baseline="-250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98681" y="1742728"/>
            <a:ext cx="501894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54613" y="1742728"/>
            <a:ext cx="501894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 dirty="0"/>
              <a:t>a</a:t>
            </a:r>
            <a:r>
              <a:rPr lang="en-US" altLang="zh-CN" sz="2400" baseline="-25000" dirty="0"/>
              <a:t>0</a:t>
            </a:r>
            <a:endParaRPr lang="en-US" altLang="zh-CN" sz="24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56508" y="1742728"/>
            <a:ext cx="501894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20714" y="1742728"/>
            <a:ext cx="501894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endParaRPr lang="zh-CN" altLang="en-US" sz="2400" i="1" baseline="-250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22609" y="1742728"/>
            <a:ext cx="501894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46537" y="1742728"/>
            <a:ext cx="501894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/>
              <a:t>a</a:t>
            </a:r>
            <a:r>
              <a:rPr lang="en-US" altLang="zh-CN" sz="2400" baseline="-25000"/>
              <a:t>n-1</a:t>
            </a:r>
            <a:endParaRPr lang="zh-CN" altLang="en-US" sz="2400" baseline="-25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8431" y="1742728"/>
            <a:ext cx="501894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zh-CN" altLang="en-US" sz="2400" dirty="0"/>
              <a:t>∧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349628" y="1895128"/>
            <a:ext cx="11710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007455" y="1895128"/>
            <a:ext cx="66919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273556" y="1895128"/>
            <a:ext cx="66919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611940" y="1895128"/>
            <a:ext cx="33459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026397" y="1590328"/>
            <a:ext cx="75284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…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920017" y="1895128"/>
            <a:ext cx="33459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50825" y="1666528"/>
            <a:ext cx="92013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80808"/>
                </a:solidFill>
              </a:rPr>
              <a:t>head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170964" y="1361728"/>
            <a:ext cx="142203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80808"/>
                </a:solidFill>
              </a:rPr>
              <a:t>data next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847734" y="13617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84224" y="2428528"/>
            <a:ext cx="501894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x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186118" y="2428528"/>
            <a:ext cx="501894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265979" y="2580928"/>
            <a:ext cx="41824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015032" y="2352328"/>
            <a:ext cx="41824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80808"/>
                </a:solidFill>
              </a:rPr>
              <a:t>s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676647" y="1590328"/>
            <a:ext cx="75284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…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178541" y="1895128"/>
            <a:ext cx="41824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4684224" y="1666528"/>
            <a:ext cx="50189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×</a:t>
            </a: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4600575" y="1971328"/>
            <a:ext cx="16729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4767873" y="197132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349628" y="2276128"/>
            <a:ext cx="41824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4349628" y="227612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4349628" y="2428528"/>
            <a:ext cx="33459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5102469" y="2047528"/>
            <a:ext cx="41824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5102469" y="20475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5102469" y="2276128"/>
            <a:ext cx="75284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>
            <a:off x="5688013" y="2580928"/>
            <a:ext cx="16729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5855311" y="227612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395536" y="556836"/>
            <a:ext cx="8136904" cy="52322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4).</a:t>
            </a:r>
            <a:r>
              <a:rPr lang="zh-CN" altLang="en-US" sz="2800" dirty="0">
                <a:solidFill>
                  <a:srgbClr val="080808"/>
                </a:solidFill>
              </a:rPr>
              <a:t>在不带头结点单链表其他数据元素前插入结点</a:t>
            </a:r>
            <a:endParaRPr lang="en-US" altLang="zh-CN" sz="2800" dirty="0">
              <a:solidFill>
                <a:srgbClr val="080808"/>
              </a:solidFill>
            </a:endParaRP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777528" y="3717032"/>
            <a:ext cx="7419956" cy="52322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5).</a:t>
            </a:r>
            <a:r>
              <a:rPr lang="zh-CN" altLang="en-US" sz="2800"/>
              <a:t>删除不带头结点单链表第一个数据元素结点</a:t>
            </a:r>
            <a:endParaRPr lang="en-US" altLang="zh-CN" sz="2800"/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>
            <a:off x="1734020" y="4878290"/>
            <a:ext cx="501931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/>
              <a:t>a</a:t>
            </a:r>
            <a:r>
              <a:rPr lang="en-US" altLang="zh-CN" sz="2400" baseline="-25000"/>
              <a:t>0</a:t>
            </a:r>
            <a:endParaRPr lang="en-US" altLang="zh-CN" sz="2400"/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2235951" y="4878290"/>
            <a:ext cx="501931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3156159" y="4878290"/>
            <a:ext cx="501931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endParaRPr lang="zh-CN" altLang="en-US" sz="2400" baseline="-25000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3658090" y="4878290"/>
            <a:ext cx="501931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6000436" y="4878290"/>
            <a:ext cx="501931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/>
              <a:t>a</a:t>
            </a:r>
            <a:r>
              <a:rPr lang="en-US" altLang="zh-CN" sz="2400" baseline="-25000"/>
              <a:t>n-1</a:t>
            </a:r>
            <a:endParaRPr lang="zh-CN" altLang="en-US" sz="2400" baseline="-25000"/>
          </a:p>
        </p:txBody>
      </p: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6502368" y="4878290"/>
            <a:ext cx="501931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zh-CN" altLang="en-US" sz="2400" dirty="0"/>
              <a:t>∧</a:t>
            </a:r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1064778" y="5030690"/>
            <a:ext cx="66924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2486917" y="5030690"/>
            <a:ext cx="66924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3909056" y="5030690"/>
            <a:ext cx="66924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5331194" y="5030690"/>
            <a:ext cx="66924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4745608" y="4725890"/>
            <a:ext cx="75289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…</a:t>
            </a: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395536" y="4802090"/>
            <a:ext cx="96203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80808"/>
                </a:solidFill>
              </a:rPr>
              <a:t>head</a:t>
            </a:r>
          </a:p>
        </p:txBody>
      </p:sp>
      <p:sp>
        <p:nvSpPr>
          <p:cNvPr id="55" name="Text Box 61"/>
          <p:cNvSpPr txBox="1">
            <a:spLocks noChangeArrowheads="1"/>
          </p:cNvSpPr>
          <p:nvPr/>
        </p:nvSpPr>
        <p:spPr bwMode="auto">
          <a:xfrm>
            <a:off x="3072503" y="4497290"/>
            <a:ext cx="142213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80808"/>
                </a:solidFill>
              </a:rPr>
              <a:t>data next</a:t>
            </a:r>
          </a:p>
        </p:txBody>
      </p:sp>
      <p:sp>
        <p:nvSpPr>
          <p:cNvPr id="56" name="Text Box 67"/>
          <p:cNvSpPr txBox="1">
            <a:spLocks noChangeArrowheads="1"/>
          </p:cNvSpPr>
          <p:nvPr/>
        </p:nvSpPr>
        <p:spPr bwMode="auto">
          <a:xfrm>
            <a:off x="1148433" y="4802090"/>
            <a:ext cx="50193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×</a:t>
            </a:r>
          </a:p>
        </p:txBody>
      </p:sp>
      <p:sp>
        <p:nvSpPr>
          <p:cNvPr id="57" name="Line 69"/>
          <p:cNvSpPr>
            <a:spLocks noChangeShapeType="1"/>
          </p:cNvSpPr>
          <p:nvPr/>
        </p:nvSpPr>
        <p:spPr bwMode="auto">
          <a:xfrm>
            <a:off x="2905193" y="4954490"/>
            <a:ext cx="25096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8" name="Line 70"/>
          <p:cNvSpPr>
            <a:spLocks noChangeShapeType="1"/>
          </p:cNvSpPr>
          <p:nvPr/>
        </p:nvSpPr>
        <p:spPr bwMode="auto">
          <a:xfrm flipV="1">
            <a:off x="2905193" y="480209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9" name="Line 71"/>
          <p:cNvSpPr>
            <a:spLocks noChangeShapeType="1"/>
          </p:cNvSpPr>
          <p:nvPr/>
        </p:nvSpPr>
        <p:spPr bwMode="auto">
          <a:xfrm>
            <a:off x="1566709" y="4802090"/>
            <a:ext cx="133848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60" name="Line 72"/>
          <p:cNvSpPr>
            <a:spLocks noChangeShapeType="1"/>
          </p:cNvSpPr>
          <p:nvPr/>
        </p:nvSpPr>
        <p:spPr bwMode="auto">
          <a:xfrm>
            <a:off x="1566709" y="480209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61" name="Line 74"/>
          <p:cNvSpPr>
            <a:spLocks noChangeShapeType="1"/>
          </p:cNvSpPr>
          <p:nvPr/>
        </p:nvSpPr>
        <p:spPr bwMode="auto">
          <a:xfrm>
            <a:off x="1148433" y="4954490"/>
            <a:ext cx="41827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36616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  <p:bldP spid="4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743636" y="980728"/>
            <a:ext cx="7072012" cy="52322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6).</a:t>
            </a:r>
            <a:r>
              <a:rPr lang="zh-CN" altLang="en-US" sz="2800"/>
              <a:t>删除不带头结点单链表其他数据元素结点</a:t>
            </a:r>
            <a:endParaRPr lang="en-US" altLang="zh-CN" sz="2800"/>
          </a:p>
        </p:txBody>
      </p:sp>
      <p:grpSp>
        <p:nvGrpSpPr>
          <p:cNvPr id="2" name="组合 1"/>
          <p:cNvGrpSpPr/>
          <p:nvPr/>
        </p:nvGrpSpPr>
        <p:grpSpPr>
          <a:xfrm>
            <a:off x="107950" y="1700808"/>
            <a:ext cx="8820150" cy="1110992"/>
            <a:chOff x="107950" y="1700808"/>
            <a:chExt cx="8820150" cy="1110992"/>
          </a:xfrm>
        </p:grpSpPr>
        <p:sp>
          <p:nvSpPr>
            <p:cNvPr id="6" name="Text Box 29"/>
            <p:cNvSpPr txBox="1">
              <a:spLocks noChangeArrowheads="1"/>
            </p:cNvSpPr>
            <p:nvPr/>
          </p:nvSpPr>
          <p:spPr bwMode="auto">
            <a:xfrm>
              <a:off x="3127461" y="1700808"/>
              <a:ext cx="397304" cy="46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3048000" y="2421451"/>
              <a:ext cx="476765" cy="288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i="1" baseline="-25000"/>
                <a:t>i-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8" name="Rectangle 31"/>
            <p:cNvSpPr>
              <a:spLocks noChangeArrowheads="1"/>
            </p:cNvSpPr>
            <p:nvPr/>
          </p:nvSpPr>
          <p:spPr bwMode="auto">
            <a:xfrm>
              <a:off x="3524765" y="2421451"/>
              <a:ext cx="476765" cy="2882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Rectangle 32"/>
            <p:cNvSpPr>
              <a:spLocks noChangeArrowheads="1"/>
            </p:cNvSpPr>
            <p:nvPr/>
          </p:nvSpPr>
          <p:spPr bwMode="auto">
            <a:xfrm>
              <a:off x="1061480" y="2421451"/>
              <a:ext cx="476765" cy="288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1538245" y="2421451"/>
              <a:ext cx="476765" cy="2882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4557755" y="2421451"/>
              <a:ext cx="476765" cy="28825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i="1" baseline="-25000"/>
                <a:t>i</a:t>
              </a:r>
              <a:endParaRPr lang="zh-CN" altLang="en-US" sz="2400" i="1" baseline="-25000"/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5034520" y="2421451"/>
              <a:ext cx="476765" cy="2882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Rectangle 36"/>
            <p:cNvSpPr>
              <a:spLocks noChangeArrowheads="1"/>
            </p:cNvSpPr>
            <p:nvPr/>
          </p:nvSpPr>
          <p:spPr bwMode="auto">
            <a:xfrm>
              <a:off x="7974570" y="2421451"/>
              <a:ext cx="476765" cy="288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baseline="-25000"/>
                <a:t>n-1</a:t>
              </a:r>
              <a:endParaRPr lang="zh-CN" altLang="en-US" sz="2400" baseline="-25000"/>
            </a:p>
          </p:txBody>
        </p:sp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8451335" y="2421451"/>
              <a:ext cx="476765" cy="2882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zh-CN" altLang="en-US" sz="2400" dirty="0"/>
                <a:t>∧</a:t>
              </a:r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>
              <a:off x="3683686" y="2565580"/>
              <a:ext cx="874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1776627" y="2565580"/>
              <a:ext cx="476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>
              <a:off x="5272903" y="2565580"/>
              <a:ext cx="635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>
              <a:off x="7656727" y="2565580"/>
              <a:ext cx="3178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>
              <a:off x="7179962" y="2277323"/>
              <a:ext cx="715147" cy="46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743636" y="2565580"/>
              <a:ext cx="3178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107950" y="2349387"/>
              <a:ext cx="953530" cy="46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982019" y="2061130"/>
              <a:ext cx="1628947" cy="46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</a:rPr>
                <a:t>data next</a:t>
              </a:r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>
              <a:off x="3286382" y="2061130"/>
              <a:ext cx="0" cy="360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2253392" y="2277323"/>
              <a:ext cx="715147" cy="46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25" name="Line 52"/>
            <p:cNvSpPr>
              <a:spLocks noChangeShapeType="1"/>
            </p:cNvSpPr>
            <p:nvPr/>
          </p:nvSpPr>
          <p:spPr bwMode="auto">
            <a:xfrm>
              <a:off x="2650696" y="2565580"/>
              <a:ext cx="397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6" name="Text Box 53"/>
            <p:cNvSpPr txBox="1">
              <a:spLocks noChangeArrowheads="1"/>
            </p:cNvSpPr>
            <p:nvPr/>
          </p:nvSpPr>
          <p:spPr bwMode="auto">
            <a:xfrm>
              <a:off x="4001530" y="2349387"/>
              <a:ext cx="476765" cy="4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×</a:t>
              </a:r>
            </a:p>
          </p:txBody>
        </p:sp>
        <p:sp>
          <p:nvSpPr>
            <p:cNvPr id="27" name="Rectangle 64"/>
            <p:cNvSpPr>
              <a:spLocks noChangeArrowheads="1"/>
            </p:cNvSpPr>
            <p:nvPr/>
          </p:nvSpPr>
          <p:spPr bwMode="auto">
            <a:xfrm>
              <a:off x="5908589" y="2421451"/>
              <a:ext cx="476765" cy="288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a</a:t>
              </a:r>
              <a:r>
                <a:rPr lang="en-US" altLang="zh-CN" sz="2400" i="1" baseline="-25000"/>
                <a:t>i+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28" name="Rectangle 65"/>
            <p:cNvSpPr>
              <a:spLocks noChangeArrowheads="1"/>
            </p:cNvSpPr>
            <p:nvPr/>
          </p:nvSpPr>
          <p:spPr bwMode="auto">
            <a:xfrm>
              <a:off x="6385354" y="2421451"/>
              <a:ext cx="476765" cy="2882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Line 66"/>
            <p:cNvSpPr>
              <a:spLocks noChangeShapeType="1"/>
            </p:cNvSpPr>
            <p:nvPr/>
          </p:nvSpPr>
          <p:spPr bwMode="auto">
            <a:xfrm>
              <a:off x="6544276" y="2565580"/>
              <a:ext cx="635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0" name="Line 67"/>
            <p:cNvSpPr>
              <a:spLocks noChangeShapeType="1"/>
            </p:cNvSpPr>
            <p:nvPr/>
          </p:nvSpPr>
          <p:spPr bwMode="auto">
            <a:xfrm>
              <a:off x="3683686" y="2493516"/>
              <a:ext cx="556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1" name="Line 68"/>
            <p:cNvSpPr>
              <a:spLocks noChangeShapeType="1"/>
            </p:cNvSpPr>
            <p:nvPr/>
          </p:nvSpPr>
          <p:spPr bwMode="auto">
            <a:xfrm flipV="1">
              <a:off x="4239912" y="2349387"/>
              <a:ext cx="0" cy="144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2" name="Line 69"/>
            <p:cNvSpPr>
              <a:spLocks noChangeShapeType="1"/>
            </p:cNvSpPr>
            <p:nvPr/>
          </p:nvSpPr>
          <p:spPr bwMode="auto">
            <a:xfrm>
              <a:off x="4239912" y="2349387"/>
              <a:ext cx="1350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" name="Line 70"/>
            <p:cNvSpPr>
              <a:spLocks noChangeShapeType="1"/>
            </p:cNvSpPr>
            <p:nvPr/>
          </p:nvSpPr>
          <p:spPr bwMode="auto">
            <a:xfrm>
              <a:off x="5590746" y="2493516"/>
              <a:ext cx="3178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" name="Line 71"/>
            <p:cNvSpPr>
              <a:spLocks noChangeShapeType="1"/>
            </p:cNvSpPr>
            <p:nvPr/>
          </p:nvSpPr>
          <p:spPr bwMode="auto">
            <a:xfrm>
              <a:off x="5590746" y="2349387"/>
              <a:ext cx="0" cy="144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35" name="AutoShape 75"/>
          <p:cNvSpPr>
            <a:spLocks noChangeArrowheads="1"/>
          </p:cNvSpPr>
          <p:nvPr/>
        </p:nvSpPr>
        <p:spPr bwMode="auto">
          <a:xfrm>
            <a:off x="1557037" y="3789040"/>
            <a:ext cx="5622925" cy="1784225"/>
          </a:xfrm>
          <a:prstGeom prst="flowChartInputOutpu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单链表一般构造成带头结</a:t>
            </a:r>
          </a:p>
          <a:p>
            <a:pPr algn="ctr"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点的单链表。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20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&lt;1&gt; </a:t>
            </a:r>
            <a:r>
              <a:rPr lang="zh-CN" altLang="en-US" sz="3600" dirty="0"/>
              <a:t>链表</a:t>
            </a:r>
            <a:r>
              <a:rPr lang="en-US" altLang="zh-CN" sz="3600" dirty="0"/>
              <a:t>---</a:t>
            </a:r>
            <a:r>
              <a:rPr lang="zh-CN" altLang="en-US" sz="3600" dirty="0"/>
              <a:t>单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单链表</a:t>
            </a:r>
            <a:r>
              <a:rPr lang="zh-CN" altLang="en-US" dirty="0"/>
              <a:t>的存储结构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链表类的定义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类实现</a:t>
            </a:r>
            <a:endParaRPr lang="en-US" altLang="zh-CN" dirty="0"/>
          </a:p>
          <a:p>
            <a:pPr lvl="1"/>
            <a:r>
              <a:rPr lang="zh-CN" altLang="en-US" sz="2800" dirty="0" smtClean="0"/>
              <a:t>节点类的定义与实现</a:t>
            </a:r>
            <a:endParaRPr lang="zh-CN" altLang="en-US" sz="2800" dirty="0"/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3203848" y="3573016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rgbClr val="00FF00"/>
          </a:solidFill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91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156176" y="447055"/>
            <a:ext cx="1793231" cy="461665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Motivation</a:t>
            </a:r>
            <a:endParaRPr lang="zh-CN" altLang="en-US" sz="2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zh-CN" dirty="0" smtClean="0"/>
              <a:t>1.</a:t>
            </a:r>
            <a:r>
              <a:rPr lang="zh-CN" altLang="en-US" dirty="0" smtClean="0"/>
              <a:t>什么</a:t>
            </a:r>
            <a:r>
              <a:rPr lang="zh-CN" altLang="en-US" dirty="0"/>
              <a:t>是线性表？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7076256"/>
            <a:ext cx="2133600" cy="457200"/>
          </a:xfrm>
        </p:spPr>
        <p:txBody>
          <a:bodyPr/>
          <a:lstStyle/>
          <a:p>
            <a:fld id="{6C2F6244-3875-4DD9-BBC1-D3FFBEB8DA09}" type="slidenum">
              <a:rPr lang="zh-CN" altLang="en-US"/>
              <a:pPr/>
              <a:t>4</a:t>
            </a:fld>
            <a:endParaRPr lang="en-US" altLang="zh-CN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614488" y="2448694"/>
            <a:ext cx="5753100" cy="3765550"/>
            <a:chOff x="1668" y="892"/>
            <a:chExt cx="3624" cy="2744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668" y="900"/>
              <a:ext cx="3624" cy="27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198" y="1321"/>
              <a:ext cx="88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latin typeface="楷体_GB2312" pitchFamily="49" charset="-122"/>
                </a:rPr>
                <a:t>登录号：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98" y="1647"/>
              <a:ext cx="69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latin typeface="楷体_GB2312" pitchFamily="49" charset="-122"/>
                </a:rPr>
                <a:t>书名：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198" y="1972"/>
              <a:ext cx="88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latin typeface="楷体_GB2312" pitchFamily="49" charset="-122"/>
                </a:rPr>
                <a:t>作者名：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198" y="2299"/>
              <a:ext cx="88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latin typeface="楷体_GB2312" pitchFamily="49" charset="-122"/>
                </a:rPr>
                <a:t>分类号：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198" y="2625"/>
              <a:ext cx="108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latin typeface="楷体_GB2312" pitchFamily="49" charset="-122"/>
                </a:rPr>
                <a:t>出版单位：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198" y="2951"/>
              <a:ext cx="108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latin typeface="楷体_GB2312" pitchFamily="49" charset="-122"/>
                </a:rPr>
                <a:t>出版时间：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198" y="3277"/>
              <a:ext cx="69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latin typeface="楷体_GB2312" pitchFamily="49" charset="-122"/>
                </a:rPr>
                <a:t>价格：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846" y="892"/>
              <a:ext cx="1016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FF"/>
                  </a:solidFill>
                  <a:latin typeface="楷体_GB2312" pitchFamily="49" charset="-122"/>
                </a:rPr>
                <a:t>书目卡片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333500" y="1924819"/>
            <a:ext cx="7448550" cy="2779712"/>
            <a:chOff x="843" y="1363"/>
            <a:chExt cx="4692" cy="1751"/>
          </a:xfrm>
        </p:grpSpPr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843" y="1812"/>
            <a:ext cx="4229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" name="文档" r:id="rId5" imgW="7167960" imgH="2208240" progId="Word.Document.8">
                    <p:embed/>
                  </p:oleObj>
                </mc:Choice>
                <mc:Fallback>
                  <p:oleObj name="文档" r:id="rId5" imgW="7167960" imgH="22082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812"/>
                          <a:ext cx="4229" cy="1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4486" y="1363"/>
              <a:ext cx="1049" cy="354"/>
            </a:xfrm>
            <a:prstGeom prst="wedgeEllipseCallout">
              <a:avLst>
                <a:gd name="adj1" fmla="val -69157"/>
                <a:gd name="adj2" fmla="val 79380"/>
              </a:avLst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楷体_GB2312" pitchFamily="49" charset="-122"/>
                </a:rPr>
                <a:t>书目文件</a:t>
              </a: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-4763" y="3236094"/>
            <a:ext cx="9147176" cy="3351212"/>
            <a:chOff x="0" y="2189"/>
            <a:chExt cx="5762" cy="2111"/>
          </a:xfrm>
        </p:grpSpPr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0" y="2830"/>
              <a:ext cx="5762" cy="387"/>
              <a:chOff x="0" y="2830"/>
              <a:chExt cx="5762" cy="387"/>
            </a:xfrm>
          </p:grpSpPr>
          <p:sp>
            <p:nvSpPr>
              <p:cNvPr id="25" name="AutoShape 17"/>
              <p:cNvSpPr>
                <a:spLocks noChangeArrowheads="1"/>
              </p:cNvSpPr>
              <p:nvPr/>
            </p:nvSpPr>
            <p:spPr bwMode="auto">
              <a:xfrm>
                <a:off x="0" y="2849"/>
                <a:ext cx="803" cy="336"/>
              </a:xfrm>
              <a:prstGeom prst="wedgeEllipseCallout">
                <a:avLst>
                  <a:gd name="adj1" fmla="val 27431"/>
                  <a:gd name="adj2" fmla="val 90208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楷体_GB2312" pitchFamily="49" charset="-122"/>
                  </a:rPr>
                  <a:t>按书名</a:t>
                </a:r>
              </a:p>
            </p:txBody>
          </p:sp>
          <p:sp>
            <p:nvSpPr>
              <p:cNvPr id="26" name="AutoShape 18"/>
              <p:cNvSpPr>
                <a:spLocks noChangeArrowheads="1"/>
              </p:cNvSpPr>
              <p:nvPr/>
            </p:nvSpPr>
            <p:spPr bwMode="auto">
              <a:xfrm>
                <a:off x="2991" y="2881"/>
                <a:ext cx="1031" cy="336"/>
              </a:xfrm>
              <a:prstGeom prst="wedgeEllipseCallout">
                <a:avLst>
                  <a:gd name="adj1" fmla="val -64329"/>
                  <a:gd name="adj2" fmla="val 58630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楷体_GB2312" pitchFamily="49" charset="-122"/>
                  </a:rPr>
                  <a:t>按作者名</a:t>
                </a:r>
              </a:p>
            </p:txBody>
          </p:sp>
          <p:sp>
            <p:nvSpPr>
              <p:cNvPr id="27" name="AutoShape 19"/>
              <p:cNvSpPr>
                <a:spLocks noChangeArrowheads="1"/>
              </p:cNvSpPr>
              <p:nvPr/>
            </p:nvSpPr>
            <p:spPr bwMode="auto">
              <a:xfrm>
                <a:off x="4731" y="2830"/>
                <a:ext cx="1031" cy="336"/>
              </a:xfrm>
              <a:prstGeom prst="wedgeEllipseCallout">
                <a:avLst>
                  <a:gd name="adj1" fmla="val -50347"/>
                  <a:gd name="adj2" fmla="val 86815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楷体_GB2312" pitchFamily="49" charset="-122"/>
                  </a:rPr>
                  <a:t>按分类号</a:t>
                </a:r>
              </a:p>
            </p:txBody>
          </p:sp>
        </p:grpSp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189" y="2189"/>
              <a:ext cx="5367" cy="2111"/>
              <a:chOff x="189" y="2189"/>
              <a:chExt cx="5367" cy="2111"/>
            </a:xfrm>
          </p:grpSpPr>
          <p:graphicFrame>
            <p:nvGraphicFramePr>
              <p:cNvPr id="21" name="Object 21"/>
              <p:cNvGraphicFramePr>
                <a:graphicFrameLocks noChangeAspect="1"/>
              </p:cNvGraphicFramePr>
              <p:nvPr/>
            </p:nvGraphicFramePr>
            <p:xfrm>
              <a:off x="189" y="3267"/>
              <a:ext cx="3022" cy="9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" name="文档" r:id="rId7" imgW="4882680" imgH="1753920" progId="Word.Document.8">
                      <p:embed/>
                    </p:oleObj>
                  </mc:Choice>
                  <mc:Fallback>
                    <p:oleObj name="文档" r:id="rId7" imgW="4882680" imgH="1753920" progId="Word.Documen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" y="3267"/>
                            <a:ext cx="3022" cy="9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22"/>
              <p:cNvGraphicFramePr>
                <a:graphicFrameLocks noChangeAspect="1"/>
              </p:cNvGraphicFramePr>
              <p:nvPr/>
            </p:nvGraphicFramePr>
            <p:xfrm>
              <a:off x="2300" y="3267"/>
              <a:ext cx="1478" cy="10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" name="文档" r:id="rId9" imgW="2386440" imgH="1781280" progId="Word.Document.8">
                      <p:embed/>
                    </p:oleObj>
                  </mc:Choice>
                  <mc:Fallback>
                    <p:oleObj name="文档" r:id="rId9" imgW="2386440" imgH="1781280" progId="Word.Documen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0" y="3267"/>
                            <a:ext cx="1478" cy="10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3"/>
              <p:cNvGraphicFramePr>
                <a:graphicFrameLocks noChangeAspect="1"/>
              </p:cNvGraphicFramePr>
              <p:nvPr/>
            </p:nvGraphicFramePr>
            <p:xfrm>
              <a:off x="3933" y="3267"/>
              <a:ext cx="1623" cy="8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5" name="文档" r:id="rId11" imgW="2620800" imgH="1397520" progId="Word.Document.8">
                      <p:embed/>
                    </p:oleObj>
                  </mc:Choice>
                  <mc:Fallback>
                    <p:oleObj name="文档" r:id="rId11" imgW="2620800" imgH="1397520" progId="Word.Documen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3" y="3267"/>
                            <a:ext cx="1623" cy="8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4621" y="2189"/>
                <a:ext cx="821" cy="354"/>
              </a:xfrm>
              <a:prstGeom prst="wedgeEllipseCallout">
                <a:avLst>
                  <a:gd name="adj1" fmla="val -64546"/>
                  <a:gd name="adj2" fmla="val 235028"/>
                </a:avLst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楷体_GB2312" pitchFamily="49" charset="-122"/>
                  </a:rPr>
                  <a:t>索引表</a:t>
                </a:r>
              </a:p>
            </p:txBody>
          </p:sp>
        </p:grp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4419600" y="1058044"/>
            <a:ext cx="2943225" cy="927100"/>
            <a:chOff x="3072" y="1201"/>
            <a:chExt cx="1854" cy="58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3455" y="1201"/>
              <a:ext cx="1471" cy="584"/>
            </a:xfrm>
            <a:prstGeom prst="irregularSeal2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66FF33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 b="1">
                  <a:latin typeface="楷体_GB2312" pitchFamily="49" charset="-122"/>
                </a:rPr>
                <a:t>线性表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072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01663" y="1285056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800" b="1" dirty="0" smtClean="0">
                <a:latin typeface="楷体_GB2312" pitchFamily="49" charset="-122"/>
              </a:rPr>
              <a:t>例</a:t>
            </a:r>
            <a:r>
              <a:rPr lang="en-US" altLang="zh-CN" sz="2800" b="1" dirty="0" smtClean="0">
                <a:latin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</a:rPr>
              <a:t>.</a:t>
            </a:r>
            <a:r>
              <a:rPr lang="en-US" altLang="zh-CN" sz="2800" b="1" dirty="0" smtClean="0">
                <a:latin typeface="楷体_GB2312" pitchFamily="49" charset="-122"/>
              </a:rPr>
              <a:t>1 </a:t>
            </a:r>
            <a:r>
              <a:rPr lang="zh-CN" altLang="en-US" sz="2800" b="1" dirty="0">
                <a:latin typeface="楷体_GB2312" pitchFamily="49" charset="-122"/>
              </a:rPr>
              <a:t>书目自动检索系统</a:t>
            </a:r>
          </a:p>
        </p:txBody>
      </p:sp>
    </p:spTree>
    <p:extLst>
      <p:ext uri="{BB962C8B-B14F-4D97-AF65-F5344CB8AC3E}">
        <p14:creationId xmlns:p14="http://schemas.microsoft.com/office/powerpoint/2010/main" val="4188742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0368" y="44624"/>
            <a:ext cx="8066088" cy="6914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class 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;                    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前视定义，否则友元无法定义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template &lt;class T&gt;           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摸板类型为</a:t>
            </a:r>
            <a:r>
              <a:rPr lang="en-US" altLang="zh-CN" sz="2000" b="1" dirty="0">
                <a:solidFill>
                  <a:srgbClr val="FFFF00"/>
                </a:solidFill>
              </a:rPr>
              <a:t>T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class </a:t>
            </a: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	friend </a:t>
            </a:r>
            <a:r>
              <a:rPr lang="en-US" altLang="zh-CN" sz="2000" b="1" dirty="0">
                <a:solidFill>
                  <a:schemeClr val="bg1"/>
                </a:solidFill>
              </a:rPr>
              <a:t>class 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 &lt;T&gt;; 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定义类</a:t>
            </a:r>
            <a:r>
              <a:rPr lang="en-US" altLang="zh-CN" sz="2000" b="1" dirty="0" err="1">
                <a:solidFill>
                  <a:srgbClr val="FFFF00"/>
                </a:solidFill>
              </a:rPr>
              <a:t>LinList</a:t>
            </a:r>
            <a:r>
              <a:rPr lang="en-US" altLang="zh-CN" sz="2000" b="1" dirty="0">
                <a:solidFill>
                  <a:srgbClr val="FFFF00"/>
                </a:solidFill>
              </a:rPr>
              <a:t> &lt;T&gt;</a:t>
            </a:r>
            <a:r>
              <a:rPr lang="zh-CN" altLang="en-US" sz="2000" b="1" dirty="0">
                <a:solidFill>
                  <a:srgbClr val="FFFF00"/>
                </a:solidFill>
              </a:rPr>
              <a:t>为友元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private</a:t>
            </a:r>
            <a:r>
              <a:rPr lang="en-US" altLang="zh-CN" sz="20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ListNode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&lt;T&gt; *next;    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指向下一结点的指针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	T </a:t>
            </a:r>
            <a:r>
              <a:rPr lang="en-US" altLang="zh-CN" sz="2000" b="1" dirty="0">
                <a:solidFill>
                  <a:schemeClr val="bg1"/>
                </a:solidFill>
              </a:rPr>
              <a:t>data;                         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定义为公有成员方便使用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public</a:t>
            </a:r>
            <a:r>
              <a:rPr lang="en-US" altLang="zh-CN" sz="20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构造函数1，用于构造头结点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r>
              <a:rPr lang="en-US" altLang="zh-CN" sz="2000" b="1" dirty="0">
                <a:solidFill>
                  <a:schemeClr val="bg1"/>
                </a:solidFill>
              </a:rPr>
              <a:t>&lt;T&gt; *</a:t>
            </a:r>
            <a:r>
              <a:rPr lang="en-US" altLang="zh-CN" sz="2000" b="1" dirty="0" err="1">
                <a:solidFill>
                  <a:schemeClr val="bg1"/>
                </a:solidFill>
              </a:rPr>
              <a:t>ptrNext</a:t>
            </a:r>
            <a:r>
              <a:rPr lang="en-US" altLang="zh-CN" sz="2000" b="1" dirty="0">
                <a:solidFill>
                  <a:schemeClr val="bg1"/>
                </a:solidFill>
              </a:rPr>
              <a:t>=NULL)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{next=</a:t>
            </a:r>
            <a:r>
              <a:rPr lang="en-US" altLang="zh-CN" sz="2000" b="1" dirty="0" err="1">
                <a:solidFill>
                  <a:schemeClr val="bg1"/>
                </a:solidFill>
              </a:rPr>
              <a:t>ptrNext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;}</a:t>
            </a:r>
            <a:r>
              <a:rPr lang="en-US" altLang="zh-CN" sz="2000" b="1" dirty="0">
                <a:solidFill>
                  <a:schemeClr val="bg1"/>
                </a:solidFill>
              </a:rPr>
              <a:t>		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构造函数2，用于构造其他结点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const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T &amp; </a:t>
            </a:r>
            <a:r>
              <a:rPr lang="en-US" altLang="zh-CN" sz="2000" b="1" dirty="0">
                <a:solidFill>
                  <a:schemeClr val="bg1"/>
                </a:solidFill>
              </a:rPr>
              <a:t>item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ListNode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&lt;T</a:t>
            </a:r>
            <a:r>
              <a:rPr lang="en-US" altLang="zh-CN" sz="2000" b="1" dirty="0">
                <a:solidFill>
                  <a:schemeClr val="bg1"/>
                </a:solidFill>
              </a:rPr>
              <a:t>&gt; *</a:t>
            </a:r>
            <a:r>
              <a:rPr lang="en-US" altLang="zh-CN" sz="2000" b="1" dirty="0" err="1">
                <a:solidFill>
                  <a:schemeClr val="bg1"/>
                </a:solidFill>
              </a:rPr>
              <a:t>ptrNext</a:t>
            </a:r>
            <a:r>
              <a:rPr lang="en-US" altLang="zh-CN" sz="2000" b="1" dirty="0">
                <a:solidFill>
                  <a:schemeClr val="bg1"/>
                </a:solidFill>
              </a:rPr>
              <a:t>=NULL)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	{</a:t>
            </a:r>
            <a:r>
              <a:rPr lang="en-US" altLang="zh-CN" sz="2000" b="1" dirty="0">
                <a:solidFill>
                  <a:schemeClr val="bg1"/>
                </a:solidFill>
              </a:rPr>
              <a:t>data=</a:t>
            </a:r>
            <a:r>
              <a:rPr lang="en-US" altLang="zh-CN" sz="2000" b="1" dirty="0" err="1">
                <a:solidFill>
                  <a:schemeClr val="bg1"/>
                </a:solidFill>
              </a:rPr>
              <a:t>item;next</a:t>
            </a:r>
            <a:r>
              <a:rPr lang="en-US" altLang="zh-CN" sz="2000" b="1" dirty="0">
                <a:solidFill>
                  <a:schemeClr val="bg1"/>
                </a:solidFill>
              </a:rPr>
              <a:t>=</a:t>
            </a:r>
            <a:r>
              <a:rPr lang="en-US" altLang="zh-CN" sz="2000" b="1" dirty="0" err="1">
                <a:solidFill>
                  <a:schemeClr val="bg1"/>
                </a:solidFill>
              </a:rPr>
              <a:t>ptrNext</a:t>
            </a:r>
            <a:r>
              <a:rPr lang="en-US" altLang="zh-CN" sz="2000" b="1" dirty="0">
                <a:solidFill>
                  <a:schemeClr val="bg1"/>
                </a:solidFill>
              </a:rPr>
              <a:t>;}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	~</a:t>
            </a: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r>
              <a:rPr lang="en-US" altLang="zh-CN" sz="2000" b="1" dirty="0">
                <a:solidFill>
                  <a:schemeClr val="bg1"/>
                </a:solidFill>
              </a:rPr>
              <a:t>(void){}                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析构函数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}；</a:t>
            </a:r>
          </a:p>
        </p:txBody>
      </p:sp>
    </p:spTree>
    <p:extLst>
      <p:ext uri="{BB962C8B-B14F-4D97-AF65-F5344CB8AC3E}">
        <p14:creationId xmlns:p14="http://schemas.microsoft.com/office/powerpoint/2010/main" val="3836722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&lt;1&gt; </a:t>
            </a:r>
            <a:r>
              <a:rPr lang="zh-CN" altLang="en-US" sz="4000" dirty="0"/>
              <a:t>链表</a:t>
            </a:r>
            <a:r>
              <a:rPr lang="en-US" altLang="zh-CN" sz="4000" dirty="0"/>
              <a:t>---</a:t>
            </a:r>
            <a:r>
              <a:rPr lang="zh-CN" altLang="en-US" sz="4000" dirty="0"/>
              <a:t>单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单链表的存储结构；</a:t>
            </a:r>
            <a:endParaRPr lang="en-US" altLang="zh-CN" sz="2400" dirty="0"/>
          </a:p>
          <a:p>
            <a:r>
              <a:rPr lang="zh-CN" altLang="en-US" dirty="0"/>
              <a:t>单链表类的定义 </a:t>
            </a:r>
            <a:r>
              <a:rPr lang="en-US" altLang="zh-CN" dirty="0"/>
              <a:t>&amp; </a:t>
            </a:r>
            <a:r>
              <a:rPr lang="zh-CN" altLang="en-US" dirty="0"/>
              <a:t>类实现</a:t>
            </a:r>
            <a:endParaRPr lang="en-US" altLang="zh-CN" dirty="0"/>
          </a:p>
          <a:p>
            <a:pPr lvl="1"/>
            <a:r>
              <a:rPr lang="zh-CN" altLang="en-US" dirty="0"/>
              <a:t>节点类的定义与实现</a:t>
            </a:r>
          </a:p>
          <a:p>
            <a:pPr lvl="1"/>
            <a:r>
              <a:rPr lang="zh-CN" altLang="en-US" dirty="0"/>
              <a:t>单链表类的</a:t>
            </a:r>
            <a:r>
              <a:rPr lang="zh-CN" altLang="en-US" dirty="0" smtClean="0"/>
              <a:t>定义与实现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60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0368" y="237023"/>
            <a:ext cx="8066088" cy="6093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template &lt;class T&gt;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class 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{	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private</a:t>
            </a:r>
            <a:r>
              <a:rPr lang="en-US" altLang="zh-CN" sz="20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ListNode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&lt;T&gt; *head;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头指针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size;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当前的数据元素个数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ListNode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&lt;T&gt; *Index(</a:t>
            </a:r>
            <a:r>
              <a:rPr lang="en-US" altLang="zh-CN" sz="2000" b="1" dirty="0" err="1">
                <a:solidFill>
                  <a:schemeClr val="bg1"/>
                </a:solidFill>
              </a:rPr>
              <a:t>int</a:t>
            </a:r>
            <a:r>
              <a:rPr lang="en-US" altLang="zh-CN" sz="2000" b="1" dirty="0">
                <a:solidFill>
                  <a:schemeClr val="bg1"/>
                </a:solidFill>
              </a:rPr>
              <a:t> i);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定位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public: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(void);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构造函数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</a:rPr>
              <a:t>~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(void);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	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析构函数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>
                <a:solidFill>
                  <a:schemeClr val="bg1"/>
                </a:solidFill>
              </a:rPr>
              <a:t>int</a:t>
            </a:r>
            <a:r>
              <a:rPr lang="en-US" altLang="zh-CN" sz="2000" b="1" dirty="0">
                <a:solidFill>
                  <a:schemeClr val="bg1"/>
                </a:solidFill>
              </a:rPr>
              <a:t> Size(void) </a:t>
            </a:r>
            <a:r>
              <a:rPr lang="en-US" altLang="zh-CN" sz="2000" b="1" dirty="0" err="1">
                <a:solidFill>
                  <a:schemeClr val="bg1"/>
                </a:solidFill>
              </a:rPr>
              <a:t>const</a:t>
            </a:r>
            <a:r>
              <a:rPr lang="en-US" altLang="zh-CN" sz="2000" b="1" dirty="0">
                <a:solidFill>
                  <a:schemeClr val="bg1"/>
                </a:solidFill>
              </a:rPr>
              <a:t>;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取当前数据元素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</a:rPr>
              <a:t>void Insert(</a:t>
            </a:r>
            <a:r>
              <a:rPr lang="en-US" altLang="zh-CN" sz="2000" b="1" dirty="0" err="1">
                <a:solidFill>
                  <a:schemeClr val="bg1"/>
                </a:solidFill>
              </a:rPr>
              <a:t>const</a:t>
            </a:r>
            <a:r>
              <a:rPr lang="en-US" altLang="zh-CN" sz="2000" b="1" dirty="0">
                <a:solidFill>
                  <a:schemeClr val="bg1"/>
                </a:solidFill>
              </a:rPr>
              <a:t> T&amp; </a:t>
            </a:r>
            <a:r>
              <a:rPr lang="en-US" altLang="zh-CN" sz="2000" b="1" dirty="0" err="1">
                <a:solidFill>
                  <a:schemeClr val="bg1"/>
                </a:solidFill>
              </a:rPr>
              <a:t>item,int</a:t>
            </a:r>
            <a:r>
              <a:rPr lang="en-US" altLang="zh-CN" sz="2000" b="1" dirty="0">
                <a:solidFill>
                  <a:schemeClr val="bg1"/>
                </a:solidFill>
              </a:rPr>
              <a:t> i);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插入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</a:rPr>
              <a:t>T Delete(</a:t>
            </a:r>
            <a:r>
              <a:rPr lang="en-US" altLang="zh-CN" sz="2000" b="1" dirty="0" err="1">
                <a:solidFill>
                  <a:schemeClr val="bg1"/>
                </a:solidFill>
              </a:rPr>
              <a:t>int</a:t>
            </a:r>
            <a:r>
              <a:rPr lang="en-US" altLang="zh-CN" sz="2000" b="1" dirty="0">
                <a:solidFill>
                  <a:schemeClr val="bg1"/>
                </a:solidFill>
              </a:rPr>
              <a:t> i);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删除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</a:rPr>
              <a:t>T </a:t>
            </a:r>
            <a:r>
              <a:rPr lang="en-US" altLang="zh-CN" sz="2000" b="1" dirty="0" err="1">
                <a:solidFill>
                  <a:schemeClr val="bg1"/>
                </a:solidFill>
              </a:rPr>
              <a:t>GetData</a:t>
            </a: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int</a:t>
            </a:r>
            <a:r>
              <a:rPr lang="en-US" altLang="zh-CN" sz="2000" b="1" dirty="0">
                <a:solidFill>
                  <a:schemeClr val="bg1"/>
                </a:solidFill>
              </a:rPr>
              <a:t> i);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取数据元素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};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53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0368" y="3068960"/>
            <a:ext cx="8066088" cy="2400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template &lt;class T&gt;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 &lt;T&gt;::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( )  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构造函数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head=new </a:t>
            </a: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r>
              <a:rPr lang="en-US" altLang="zh-CN" sz="2000" b="1" dirty="0">
                <a:solidFill>
                  <a:schemeClr val="bg1"/>
                </a:solidFill>
              </a:rPr>
              <a:t> &lt;T&gt;( );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头指针指向头结点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</a:rPr>
              <a:t>size=0;             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en-US" altLang="zh-CN" sz="2000" b="1" dirty="0">
                <a:solidFill>
                  <a:srgbClr val="FFFF00"/>
                </a:solidFill>
              </a:rPr>
              <a:t>size</a:t>
            </a:r>
            <a:r>
              <a:rPr lang="zh-CN" altLang="en-US" sz="2000" b="1" dirty="0">
                <a:solidFill>
                  <a:srgbClr val="FFFF00"/>
                </a:solidFill>
              </a:rPr>
              <a:t>的初值为</a:t>
            </a:r>
            <a:r>
              <a:rPr lang="en-US" altLang="zh-CN" sz="2000" b="1" dirty="0">
                <a:solidFill>
                  <a:srgbClr val="FFFF00"/>
                </a:solidFill>
              </a:rPr>
              <a:t>0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340768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所设计的单链表带头结点，所以构造函数要用</a:t>
            </a:r>
            <a:r>
              <a:rPr lang="en-US" altLang="zh-CN" sz="2400" dirty="0">
                <a:solidFill>
                  <a:srgbClr val="C00000"/>
                </a:solidFill>
              </a:rPr>
              <a:t>new</a:t>
            </a:r>
            <a:r>
              <a:rPr lang="zh-CN" altLang="en-US" sz="2400" dirty="0">
                <a:solidFill>
                  <a:srgbClr val="C00000"/>
                </a:solidFill>
              </a:rPr>
              <a:t>运算符</a:t>
            </a:r>
            <a:r>
              <a:rPr lang="zh-CN" altLang="en-US" sz="2400" dirty="0"/>
              <a:t>动态申请一个头结点并由头指针指示，</a:t>
            </a:r>
            <a:r>
              <a:rPr lang="zh-CN" altLang="en-US" sz="2400" dirty="0">
                <a:solidFill>
                  <a:srgbClr val="C00000"/>
                </a:solidFill>
              </a:rPr>
              <a:t>初始</a:t>
            </a:r>
            <a:r>
              <a:rPr lang="zh-CN" altLang="en-US" sz="2400" dirty="0"/>
              <a:t>时当前数据元素个数为</a:t>
            </a:r>
            <a:r>
              <a:rPr lang="en-US" altLang="zh-CN" sz="2400" dirty="0"/>
              <a:t>0</a:t>
            </a:r>
            <a:r>
              <a:rPr lang="zh-CN" altLang="en-US" sz="2400" dirty="0"/>
              <a:t>，程序如下：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548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536" y="620688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80808"/>
                </a:solidFill>
              </a:rPr>
              <a:t>单链表所有结点都是用动态内存分配方法分配的内存空间，所以</a:t>
            </a:r>
            <a:r>
              <a:rPr lang="zh-CN" altLang="en-US" sz="2400" b="1" dirty="0">
                <a:solidFill>
                  <a:srgbClr val="3333FF"/>
                </a:solidFill>
              </a:rPr>
              <a:t>析构函数</a:t>
            </a:r>
            <a:r>
              <a:rPr lang="zh-CN" altLang="en-US" sz="2400" b="1" dirty="0">
                <a:solidFill>
                  <a:srgbClr val="080808"/>
                </a:solidFill>
              </a:rPr>
              <a:t>要完成单链表中所有结点内存空间的释放。</a:t>
            </a:r>
            <a:r>
              <a:rPr lang="zh-CN" altLang="en-US" sz="2400" b="1" dirty="0">
                <a:solidFill>
                  <a:srgbClr val="3333FF"/>
                </a:solidFill>
              </a:rPr>
              <a:t>实现方法如图示：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844624" y="1700808"/>
            <a:ext cx="7086600" cy="1616075"/>
            <a:chOff x="576" y="816"/>
            <a:chExt cx="4464" cy="101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392" y="81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344" y="129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632" y="129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160" y="129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448" y="129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976" y="129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264" y="129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464" y="129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752" y="129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/>
                <a:t>∧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776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592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408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224" y="13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88" y="120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960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576" y="12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488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1632" y="1584"/>
              <a:ext cx="19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80808"/>
                  </a:solidFill>
                </a:rPr>
                <a:t>(</a:t>
              </a:r>
              <a:r>
                <a:rPr lang="en-US" altLang="zh-CN" sz="2000">
                  <a:solidFill>
                    <a:srgbClr val="080808"/>
                  </a:solidFill>
                </a:rPr>
                <a:t>a) p</a:t>
              </a:r>
              <a:r>
                <a:rPr lang="zh-CN" altLang="en-US" sz="2000">
                  <a:solidFill>
                    <a:srgbClr val="080808"/>
                  </a:solidFill>
                </a:rPr>
                <a:t>指向第一个结点</a:t>
              </a:r>
            </a:p>
          </p:txBody>
        </p: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844624" y="3361779"/>
            <a:ext cx="7162800" cy="1616075"/>
            <a:chOff x="576" y="1728"/>
            <a:chExt cx="4512" cy="1018"/>
          </a:xfrm>
        </p:grpSpPr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1392" y="172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q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344" y="220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632" y="22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2160" y="22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2448" y="22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2976" y="22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3264" y="22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4512" y="22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4800" y="22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/>
                <a:t>∧</a:t>
              </a: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1776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2592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340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4224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3888" y="21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960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576" y="216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>
              <a:off x="1488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1728" y="249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80808"/>
                  </a:solidFill>
                </a:rPr>
                <a:t>(</a:t>
              </a:r>
              <a:r>
                <a:rPr lang="en-US" altLang="zh-CN" sz="2000">
                  <a:solidFill>
                    <a:srgbClr val="080808"/>
                  </a:solidFill>
                </a:rPr>
                <a:t>b) p</a:t>
              </a:r>
              <a:r>
                <a:rPr lang="zh-CN" altLang="en-US" sz="2000">
                  <a:solidFill>
                    <a:srgbClr val="080808"/>
                  </a:solidFill>
                </a:rPr>
                <a:t>后移</a:t>
              </a: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>
              <a:off x="2304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9"/>
            <p:cNvSpPr txBox="1">
              <a:spLocks noChangeArrowheads="1"/>
            </p:cNvSpPr>
            <p:nvPr/>
          </p:nvSpPr>
          <p:spPr bwMode="auto">
            <a:xfrm>
              <a:off x="2208" y="172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p</a:t>
              </a:r>
            </a:p>
          </p:txBody>
        </p:sp>
      </p:grpSp>
      <p:grpSp>
        <p:nvGrpSpPr>
          <p:cNvPr id="45" name="Group 73"/>
          <p:cNvGrpSpPr>
            <a:grpSpLocks/>
          </p:cNvGrpSpPr>
          <p:nvPr/>
        </p:nvGrpSpPr>
        <p:grpSpPr bwMode="auto">
          <a:xfrm>
            <a:off x="2063824" y="4873947"/>
            <a:ext cx="4648200" cy="1616075"/>
            <a:chOff x="1344" y="2726"/>
            <a:chExt cx="2928" cy="1018"/>
          </a:xfrm>
        </p:grpSpPr>
        <p:sp>
          <p:nvSpPr>
            <p:cNvPr id="46" name="Rectangle 56"/>
            <p:cNvSpPr>
              <a:spLocks noChangeArrowheads="1"/>
            </p:cNvSpPr>
            <p:nvPr/>
          </p:nvSpPr>
          <p:spPr bwMode="auto">
            <a:xfrm>
              <a:off x="1344" y="320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47" name="Rectangle 57"/>
            <p:cNvSpPr>
              <a:spLocks noChangeArrowheads="1"/>
            </p:cNvSpPr>
            <p:nvPr/>
          </p:nvSpPr>
          <p:spPr bwMode="auto">
            <a:xfrm>
              <a:off x="1632" y="320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Rectangle 58"/>
            <p:cNvSpPr>
              <a:spLocks noChangeArrowheads="1"/>
            </p:cNvSpPr>
            <p:nvPr/>
          </p:nvSpPr>
          <p:spPr bwMode="auto">
            <a:xfrm>
              <a:off x="2160" y="320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49" name="Rectangle 59"/>
            <p:cNvSpPr>
              <a:spLocks noChangeArrowheads="1"/>
            </p:cNvSpPr>
            <p:nvPr/>
          </p:nvSpPr>
          <p:spPr bwMode="auto">
            <a:xfrm>
              <a:off x="2448" y="320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3696" y="320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3984" y="320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/>
                <a:t>∧</a:t>
              </a:r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>
              <a:off x="1776" y="330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>
              <a:off x="2592" y="330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65"/>
            <p:cNvSpPr>
              <a:spLocks noChangeShapeType="1"/>
            </p:cNvSpPr>
            <p:nvPr/>
          </p:nvSpPr>
          <p:spPr bwMode="auto">
            <a:xfrm>
              <a:off x="3408" y="330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072" y="311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56" name="Text Box 70"/>
            <p:cNvSpPr txBox="1">
              <a:spLocks noChangeArrowheads="1"/>
            </p:cNvSpPr>
            <p:nvPr/>
          </p:nvSpPr>
          <p:spPr bwMode="auto">
            <a:xfrm>
              <a:off x="1728" y="3494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80808"/>
                  </a:solidFill>
                </a:rPr>
                <a:t>(</a:t>
              </a:r>
              <a:r>
                <a:rPr lang="en-US" altLang="zh-CN" sz="2000">
                  <a:solidFill>
                    <a:srgbClr val="080808"/>
                  </a:solidFill>
                </a:rPr>
                <a:t>c) </a:t>
              </a:r>
              <a:r>
                <a:rPr lang="zh-CN" altLang="en-US" sz="2000">
                  <a:solidFill>
                    <a:srgbClr val="080808"/>
                  </a:solidFill>
                </a:rPr>
                <a:t>释放第一个结点</a:t>
              </a:r>
            </a:p>
          </p:txBody>
        </p:sp>
        <p:sp>
          <p:nvSpPr>
            <p:cNvPr id="57" name="Line 71"/>
            <p:cNvSpPr>
              <a:spLocks noChangeShapeType="1"/>
            </p:cNvSpPr>
            <p:nvPr/>
          </p:nvSpPr>
          <p:spPr bwMode="auto">
            <a:xfrm>
              <a:off x="1488" y="296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Text Box 72"/>
            <p:cNvSpPr txBox="1">
              <a:spLocks noChangeArrowheads="1"/>
            </p:cNvSpPr>
            <p:nvPr/>
          </p:nvSpPr>
          <p:spPr bwMode="auto">
            <a:xfrm>
              <a:off x="1392" y="272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519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610368" y="942394"/>
            <a:ext cx="8066088" cy="5273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template &lt;class T&gt;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 &lt;T&gt;::~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(void)           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析构函数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{	</a:t>
            </a: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r>
              <a:rPr lang="en-US" altLang="zh-CN" sz="2000" b="1" dirty="0">
                <a:solidFill>
                  <a:schemeClr val="bg1"/>
                </a:solidFill>
              </a:rPr>
              <a:t> &lt;T&gt; *p,*q;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p=head;     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en-US" altLang="zh-CN" sz="2000" b="1" dirty="0">
                <a:solidFill>
                  <a:srgbClr val="FFFF00"/>
                </a:solidFill>
              </a:rPr>
              <a:t>p</a:t>
            </a:r>
            <a:r>
              <a:rPr lang="zh-CN" altLang="en-US" sz="2000" b="1" dirty="0">
                <a:solidFill>
                  <a:srgbClr val="FFFF00"/>
                </a:solidFill>
              </a:rPr>
              <a:t>指向第一个结点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</a:rPr>
              <a:t>while(p!=NULL)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循环释放结点空间直至初始化状态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</a:rPr>
              <a:t>{      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q=p</a:t>
            </a:r>
            <a:r>
              <a:rPr lang="en-US" altLang="zh-CN" sz="2000" b="1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        p=p-&gt;next;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delete </a:t>
            </a:r>
            <a:r>
              <a:rPr lang="en-US" altLang="zh-CN" sz="2000" b="1" dirty="0">
                <a:solidFill>
                  <a:schemeClr val="bg1"/>
                </a:solidFill>
              </a:rPr>
              <a:t>q;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}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size=0;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结点个数置为初始化值</a:t>
            </a:r>
            <a:r>
              <a:rPr lang="en-US" altLang="zh-CN" sz="2000" b="1" dirty="0">
                <a:solidFill>
                  <a:schemeClr val="bg1"/>
                </a:solidFill>
              </a:rPr>
              <a:t>0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head=NULL;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5483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395536" y="116632"/>
            <a:ext cx="8640960" cy="6504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template &lt;class	T&gt;	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r>
              <a:rPr lang="en-US" altLang="zh-CN" sz="2000" b="1" dirty="0">
                <a:solidFill>
                  <a:schemeClr val="bg1"/>
                </a:solidFill>
              </a:rPr>
              <a:t>&lt;T&gt; *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&lt;T&gt;::Index(</a:t>
            </a:r>
            <a:r>
              <a:rPr lang="en-US" altLang="zh-CN" sz="2000" b="1" dirty="0" err="1">
                <a:solidFill>
                  <a:schemeClr val="bg1"/>
                </a:solidFill>
              </a:rPr>
              <a:t>int</a:t>
            </a:r>
            <a:r>
              <a:rPr lang="en-US" altLang="zh-CN" sz="2000" b="1" dirty="0">
                <a:solidFill>
                  <a:schemeClr val="bg1"/>
                </a:solidFill>
              </a:rPr>
              <a:t> i)		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定位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返回指向第</a:t>
            </a:r>
            <a:r>
              <a:rPr lang="en-US" altLang="zh-CN" sz="2000" b="1" dirty="0">
                <a:solidFill>
                  <a:srgbClr val="FFFF00"/>
                </a:solidFill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</a:rPr>
              <a:t>个数据元素结点的指针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参数</a:t>
            </a:r>
            <a:r>
              <a:rPr lang="en-US" altLang="zh-CN" sz="2000" b="1" dirty="0">
                <a:solidFill>
                  <a:srgbClr val="FFFF00"/>
                </a:solidFill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</a:rPr>
              <a:t>的取值范围为：</a:t>
            </a:r>
            <a:r>
              <a:rPr lang="en-US" altLang="zh-CN" sz="2000" b="1" dirty="0">
                <a:solidFill>
                  <a:srgbClr val="FFFF00"/>
                </a:solidFill>
              </a:rPr>
              <a:t>-1≤i≤size-1</a:t>
            </a:r>
            <a:r>
              <a:rPr lang="zh-CN" altLang="en-US" sz="2000" b="1" dirty="0">
                <a:solidFill>
                  <a:srgbClr val="FFFF00"/>
                </a:solidFill>
              </a:rPr>
              <a:t>；</a:t>
            </a:r>
            <a:r>
              <a:rPr lang="en-US" altLang="zh-CN" sz="2000" b="1" dirty="0">
                <a:solidFill>
                  <a:srgbClr val="FFFF00"/>
                </a:solidFill>
              </a:rPr>
              <a:t>i=-1</a:t>
            </a:r>
            <a:r>
              <a:rPr lang="zh-CN" altLang="en-US" sz="2000" b="1" dirty="0">
                <a:solidFill>
                  <a:srgbClr val="FFFF00"/>
                </a:solidFill>
              </a:rPr>
              <a:t>时返回头指针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if(i &lt; -1 || i &gt; size-1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) {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cout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&lt;&lt; "</a:t>
            </a:r>
            <a:r>
              <a:rPr lang="zh-CN" altLang="en-US" sz="2000" b="1" dirty="0">
                <a:solidFill>
                  <a:schemeClr val="bg1"/>
                </a:solidFill>
              </a:rPr>
              <a:t>参数</a:t>
            </a:r>
            <a:r>
              <a:rPr lang="en-US" altLang="zh-CN" sz="2000" b="1" dirty="0">
                <a:solidFill>
                  <a:schemeClr val="bg1"/>
                </a:solidFill>
              </a:rPr>
              <a:t>i</a:t>
            </a:r>
            <a:r>
              <a:rPr lang="zh-CN" altLang="en-US" sz="2000" b="1" dirty="0">
                <a:solidFill>
                  <a:schemeClr val="bg1"/>
                </a:solidFill>
              </a:rPr>
              <a:t>越界出错！</a:t>
            </a:r>
            <a:r>
              <a:rPr lang="en-US" altLang="zh-CN" sz="2000" b="1" dirty="0">
                <a:solidFill>
                  <a:schemeClr val="bg1"/>
                </a:solidFill>
              </a:rPr>
              <a:t>" &lt;&lt;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endl;exit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(0);}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	if(i </a:t>
            </a:r>
            <a:r>
              <a:rPr lang="en-US" altLang="zh-CN" sz="2000" b="1" dirty="0">
                <a:solidFill>
                  <a:schemeClr val="bg1"/>
                </a:solidFill>
              </a:rPr>
              <a:t>== -1) return head;	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en-US" altLang="zh-CN" sz="2000" b="1" dirty="0">
                <a:solidFill>
                  <a:srgbClr val="FFFF00"/>
                </a:solidFill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</a:rPr>
              <a:t>为</a:t>
            </a:r>
            <a:r>
              <a:rPr lang="en-US" altLang="zh-CN" sz="2000" b="1" dirty="0">
                <a:solidFill>
                  <a:srgbClr val="FFFF00"/>
                </a:solidFill>
              </a:rPr>
              <a:t>-1</a:t>
            </a:r>
            <a:r>
              <a:rPr lang="zh-CN" altLang="en-US" sz="2000" b="1" dirty="0">
                <a:solidFill>
                  <a:srgbClr val="FFFF00"/>
                </a:solidFill>
              </a:rPr>
              <a:t>时返回头指针</a:t>
            </a:r>
            <a:r>
              <a:rPr lang="en-US" altLang="zh-CN" sz="2000" b="1" dirty="0">
                <a:solidFill>
                  <a:srgbClr val="FFFF00"/>
                </a:solidFill>
              </a:rPr>
              <a:t>head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ListNode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&lt;T</a:t>
            </a:r>
            <a:r>
              <a:rPr lang="en-US" altLang="zh-CN" sz="2000" b="1" dirty="0">
                <a:solidFill>
                  <a:schemeClr val="bg1"/>
                </a:solidFill>
              </a:rPr>
              <a:t>&gt; *p = head-&gt;next</a:t>
            </a:r>
            <a:r>
              <a:rPr lang="en-US" altLang="zh-CN" sz="2000" b="1">
                <a:solidFill>
                  <a:schemeClr val="bg1"/>
                </a:solidFill>
              </a:rPr>
              <a:t>;  </a:t>
            </a:r>
            <a:r>
              <a:rPr lang="en-US" altLang="zh-CN" sz="2000" b="1" smtClean="0">
                <a:solidFill>
                  <a:srgbClr val="FFFF00"/>
                </a:solidFill>
              </a:rPr>
              <a:t>//</a:t>
            </a:r>
            <a:r>
              <a:rPr lang="en-US" altLang="zh-CN" sz="2000" b="1" dirty="0">
                <a:solidFill>
                  <a:srgbClr val="FFFF00"/>
                </a:solidFill>
              </a:rPr>
              <a:t>p</a:t>
            </a:r>
            <a:r>
              <a:rPr lang="zh-CN" altLang="en-US" sz="2000" b="1" dirty="0">
                <a:solidFill>
                  <a:srgbClr val="FFFF00"/>
                </a:solidFill>
              </a:rPr>
              <a:t>指向第一个数据元素结点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j = 0;			</a:t>
            </a:r>
            <a:r>
              <a:rPr lang="en-US" altLang="zh-CN" sz="2000" b="1" smtClean="0">
                <a:solidFill>
                  <a:schemeClr val="bg1"/>
                </a:solidFill>
              </a:rPr>
              <a:t>	</a:t>
            </a:r>
            <a:r>
              <a:rPr lang="en-US" altLang="zh-CN" sz="2000" b="1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从</a:t>
            </a:r>
            <a:r>
              <a:rPr lang="en-US" altLang="zh-CN" sz="2000" b="1" dirty="0">
                <a:solidFill>
                  <a:srgbClr val="FFFF00"/>
                </a:solidFill>
              </a:rPr>
              <a:t>0</a:t>
            </a:r>
            <a:r>
              <a:rPr lang="zh-CN" altLang="en-US" sz="2000" b="1" dirty="0">
                <a:solidFill>
                  <a:srgbClr val="FFFF00"/>
                </a:solidFill>
              </a:rPr>
              <a:t>开始计数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	while(p </a:t>
            </a:r>
            <a:r>
              <a:rPr lang="en-US" altLang="zh-CN" sz="2000" b="1" dirty="0">
                <a:solidFill>
                  <a:schemeClr val="bg1"/>
                </a:solidFill>
              </a:rPr>
              <a:t>!= NULL &amp;&amp; j &lt; i)		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寻找第</a:t>
            </a:r>
            <a:r>
              <a:rPr lang="en-US" altLang="zh-CN" sz="2000" b="1" dirty="0">
                <a:solidFill>
                  <a:srgbClr val="FFFF00"/>
                </a:solidFill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</a:rPr>
              <a:t>个结点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p </a:t>
            </a:r>
            <a:r>
              <a:rPr lang="en-US" altLang="zh-CN" sz="2000" b="1" dirty="0">
                <a:solidFill>
                  <a:schemeClr val="bg1"/>
                </a:solidFill>
              </a:rPr>
              <a:t>= p-&gt;next;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	j++;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}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return p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;</a:t>
            </a:r>
            <a:r>
              <a:rPr lang="en-US" altLang="zh-CN" sz="2000" b="1" dirty="0">
                <a:solidFill>
                  <a:schemeClr val="bg1"/>
                </a:solidFill>
              </a:rPr>
              <a:t>		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返回第</a:t>
            </a:r>
            <a:r>
              <a:rPr lang="en-US" altLang="zh-CN" sz="2000" b="1" dirty="0">
                <a:solidFill>
                  <a:srgbClr val="FFFF00"/>
                </a:solidFill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</a:rPr>
              <a:t>个结点的指针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}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56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467544" y="2418616"/>
            <a:ext cx="8210104" cy="199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template &lt;class T&gt;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int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&lt;T&gt;::</a:t>
            </a:r>
            <a:r>
              <a:rPr lang="en-US" altLang="zh-CN" sz="2000" b="1" dirty="0" err="1">
                <a:solidFill>
                  <a:schemeClr val="bg1"/>
                </a:solidFill>
              </a:rPr>
              <a:t>ListSize</a:t>
            </a:r>
            <a:r>
              <a:rPr lang="en-US" altLang="zh-CN" sz="2000" b="1" dirty="0">
                <a:solidFill>
                  <a:schemeClr val="bg1"/>
                </a:solidFill>
              </a:rPr>
              <a:t>(void) </a:t>
            </a:r>
            <a:r>
              <a:rPr lang="en-US" altLang="zh-CN" sz="2000" b="1" dirty="0" err="1">
                <a:solidFill>
                  <a:schemeClr val="bg1"/>
                </a:solidFill>
              </a:rPr>
              <a:t>const</a:t>
            </a: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取当前数据元素个数并返回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return size;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28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626" y="188640"/>
            <a:ext cx="8229600" cy="207645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3333FF"/>
                </a:solidFill>
              </a:rPr>
              <a:t>        插入的实现方法</a:t>
            </a:r>
            <a:r>
              <a:rPr lang="zh-CN" altLang="en-US" sz="2600" dirty="0">
                <a:solidFill>
                  <a:srgbClr val="080808"/>
                </a:solidFill>
              </a:rPr>
              <a:t>是：首先要在单链表中寻找到第</a:t>
            </a:r>
            <a:r>
              <a:rPr lang="en-US" altLang="zh-CN" sz="2600" dirty="0">
                <a:solidFill>
                  <a:srgbClr val="080808"/>
                </a:solidFill>
              </a:rPr>
              <a:t>i-1</a:t>
            </a:r>
            <a:r>
              <a:rPr lang="zh-CN" altLang="en-US" sz="2600" dirty="0">
                <a:solidFill>
                  <a:srgbClr val="080808"/>
                </a:solidFill>
              </a:rPr>
              <a:t>个结点并由指针</a:t>
            </a:r>
            <a:r>
              <a:rPr lang="en-US" altLang="zh-CN" sz="2600" dirty="0">
                <a:solidFill>
                  <a:srgbClr val="080808"/>
                </a:solidFill>
              </a:rPr>
              <a:t>p</a:t>
            </a:r>
            <a:r>
              <a:rPr lang="zh-CN" altLang="en-US" sz="2600" dirty="0">
                <a:solidFill>
                  <a:srgbClr val="080808"/>
                </a:solidFill>
              </a:rPr>
              <a:t>指示，然后动态申请一个结点存储空间并</a:t>
            </a:r>
            <a:r>
              <a:rPr lang="zh-CN" altLang="en-US" sz="2600">
                <a:solidFill>
                  <a:srgbClr val="080808"/>
                </a:solidFill>
              </a:rPr>
              <a:t>由</a:t>
            </a:r>
            <a:r>
              <a:rPr lang="zh-CN" altLang="en-US" sz="2600" smtClean="0">
                <a:solidFill>
                  <a:srgbClr val="080808"/>
                </a:solidFill>
              </a:rPr>
              <a:t>指针</a:t>
            </a:r>
            <a:r>
              <a:rPr lang="en-US" altLang="zh-CN" sz="2600" smtClean="0">
                <a:solidFill>
                  <a:srgbClr val="080808"/>
                </a:solidFill>
              </a:rPr>
              <a:t>s</a:t>
            </a:r>
            <a:r>
              <a:rPr lang="zh-CN" altLang="en-US" sz="2600" smtClean="0">
                <a:solidFill>
                  <a:srgbClr val="080808"/>
                </a:solidFill>
              </a:rPr>
              <a:t>指示</a:t>
            </a:r>
            <a:r>
              <a:rPr lang="zh-CN" altLang="en-US" sz="2600" dirty="0">
                <a:solidFill>
                  <a:srgbClr val="080808"/>
                </a:solidFill>
              </a:rPr>
              <a:t>，并把数据元素</a:t>
            </a:r>
            <a:r>
              <a:rPr lang="en-US" altLang="zh-CN" sz="2600" dirty="0">
                <a:solidFill>
                  <a:srgbClr val="080808"/>
                </a:solidFill>
              </a:rPr>
              <a:t>x</a:t>
            </a:r>
            <a:r>
              <a:rPr lang="zh-CN" altLang="en-US" sz="2600" dirty="0">
                <a:solidFill>
                  <a:srgbClr val="080808"/>
                </a:solidFill>
              </a:rPr>
              <a:t>的值赋予新结点的数据元素域，最后修改新结点的指针域指向</a:t>
            </a:r>
            <a:r>
              <a:rPr lang="en-US" altLang="zh-CN" sz="2600" i="1" dirty="0" err="1">
                <a:solidFill>
                  <a:srgbClr val="080808"/>
                </a:solidFill>
              </a:rPr>
              <a:t>a</a:t>
            </a:r>
            <a:r>
              <a:rPr lang="en-US" altLang="zh-CN" sz="2600" i="1" baseline="-25000" dirty="0" err="1">
                <a:solidFill>
                  <a:srgbClr val="080808"/>
                </a:solidFill>
              </a:rPr>
              <a:t>i</a:t>
            </a:r>
            <a:r>
              <a:rPr lang="zh-CN" altLang="en-US" sz="2600" dirty="0">
                <a:solidFill>
                  <a:srgbClr val="080808"/>
                </a:solidFill>
              </a:rPr>
              <a:t>结点，并修改</a:t>
            </a:r>
            <a:r>
              <a:rPr lang="en-US" altLang="zh-CN" sz="2600" i="1" dirty="0">
                <a:solidFill>
                  <a:srgbClr val="080808"/>
                </a:solidFill>
              </a:rPr>
              <a:t>a</a:t>
            </a:r>
            <a:r>
              <a:rPr lang="en-US" altLang="zh-CN" sz="2600" i="1" baseline="-25000" dirty="0">
                <a:solidFill>
                  <a:srgbClr val="080808"/>
                </a:solidFill>
              </a:rPr>
              <a:t>i</a:t>
            </a:r>
            <a:r>
              <a:rPr lang="en-US" altLang="zh-CN" sz="2600" baseline="-25000" dirty="0">
                <a:solidFill>
                  <a:srgbClr val="080808"/>
                </a:solidFill>
              </a:rPr>
              <a:t>-1</a:t>
            </a:r>
            <a:r>
              <a:rPr lang="zh-CN" altLang="en-US" sz="2600" dirty="0">
                <a:solidFill>
                  <a:srgbClr val="080808"/>
                </a:solidFill>
              </a:rPr>
              <a:t>结点的指针域指向</a:t>
            </a:r>
            <a:r>
              <a:rPr lang="zh-CN" altLang="en-US" sz="2600">
                <a:solidFill>
                  <a:srgbClr val="080808"/>
                </a:solidFill>
              </a:rPr>
              <a:t>新</a:t>
            </a:r>
            <a:r>
              <a:rPr lang="zh-CN" altLang="en-US" sz="2600" smtClean="0">
                <a:solidFill>
                  <a:srgbClr val="080808"/>
                </a:solidFill>
              </a:rPr>
              <a:t>结点</a:t>
            </a:r>
            <a:r>
              <a:rPr lang="en-US" altLang="zh-CN" sz="2600" smtClean="0">
                <a:solidFill>
                  <a:srgbClr val="080808"/>
                </a:solidFill>
              </a:rPr>
              <a:t>s。</a:t>
            </a:r>
            <a:r>
              <a:rPr lang="zh-CN" altLang="en-US" sz="2600" dirty="0">
                <a:solidFill>
                  <a:srgbClr val="080808"/>
                </a:solidFill>
              </a:rPr>
              <a:t>如图所示：</a:t>
            </a:r>
          </a:p>
        </p:txBody>
      </p: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71313" y="2276202"/>
            <a:ext cx="8893175" cy="1519238"/>
            <a:chOff x="96" y="1104"/>
            <a:chExt cx="5424" cy="103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768" y="158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1200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480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96" y="1536"/>
              <a:ext cx="43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2928" y="1104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12" name="Rectangle 66"/>
            <p:cNvSpPr>
              <a:spLocks noChangeArrowheads="1"/>
            </p:cNvSpPr>
            <p:nvPr/>
          </p:nvSpPr>
          <p:spPr bwMode="auto">
            <a:xfrm>
              <a:off x="2880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i-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13" name="Rectangle 67"/>
            <p:cNvSpPr>
              <a:spLocks noChangeArrowheads="1"/>
            </p:cNvSpPr>
            <p:nvPr/>
          </p:nvSpPr>
          <p:spPr bwMode="auto">
            <a:xfrm>
              <a:off x="3168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ctangle 68"/>
            <p:cNvSpPr>
              <a:spLocks noChangeArrowheads="1"/>
            </p:cNvSpPr>
            <p:nvPr/>
          </p:nvSpPr>
          <p:spPr bwMode="auto">
            <a:xfrm>
              <a:off x="3744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</a:t>
              </a:r>
              <a:endParaRPr lang="zh-CN" altLang="en-US" sz="2000" i="1" baseline="-25000"/>
            </a:p>
          </p:txBody>
        </p:sp>
        <p:sp>
          <p:nvSpPr>
            <p:cNvPr id="15" name="Rectangle 69"/>
            <p:cNvSpPr>
              <a:spLocks noChangeArrowheads="1"/>
            </p:cNvSpPr>
            <p:nvPr/>
          </p:nvSpPr>
          <p:spPr bwMode="auto">
            <a:xfrm>
              <a:off x="4032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70"/>
            <p:cNvSpPr>
              <a:spLocks noChangeArrowheads="1"/>
            </p:cNvSpPr>
            <p:nvPr/>
          </p:nvSpPr>
          <p:spPr bwMode="auto">
            <a:xfrm>
              <a:off x="4944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5232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/>
                <a:t>∧</a:t>
              </a:r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>
              <a:off x="3312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3"/>
            <p:cNvSpPr>
              <a:spLocks noChangeShapeType="1"/>
            </p:cNvSpPr>
            <p:nvPr/>
          </p:nvSpPr>
          <p:spPr bwMode="auto">
            <a:xfrm>
              <a:off x="4176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74"/>
            <p:cNvSpPr>
              <a:spLocks noChangeShapeType="1"/>
            </p:cNvSpPr>
            <p:nvPr/>
          </p:nvSpPr>
          <p:spPr bwMode="auto">
            <a:xfrm>
              <a:off x="4752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75"/>
            <p:cNvSpPr txBox="1">
              <a:spLocks noChangeArrowheads="1"/>
            </p:cNvSpPr>
            <p:nvPr/>
          </p:nvSpPr>
          <p:spPr bwMode="auto">
            <a:xfrm>
              <a:off x="4512" y="1489"/>
              <a:ext cx="43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22" name="Line 76"/>
            <p:cNvSpPr>
              <a:spLocks noChangeShapeType="1"/>
            </p:cNvSpPr>
            <p:nvPr/>
          </p:nvSpPr>
          <p:spPr bwMode="auto">
            <a:xfrm>
              <a:off x="3024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92"/>
            <p:cNvSpPr>
              <a:spLocks noChangeArrowheads="1"/>
            </p:cNvSpPr>
            <p:nvPr/>
          </p:nvSpPr>
          <p:spPr bwMode="auto">
            <a:xfrm>
              <a:off x="1584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080808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80808"/>
                  </a:solidFill>
                </a:rPr>
                <a:t>0</a:t>
              </a:r>
              <a:endParaRPr lang="en-US" altLang="zh-CN" sz="2000">
                <a:solidFill>
                  <a:srgbClr val="080808"/>
                </a:solidFill>
              </a:endParaRPr>
            </a:p>
          </p:txBody>
        </p:sp>
        <p:sp>
          <p:nvSpPr>
            <p:cNvPr id="24" name="Rectangle 93"/>
            <p:cNvSpPr>
              <a:spLocks noChangeArrowheads="1"/>
            </p:cNvSpPr>
            <p:nvPr/>
          </p:nvSpPr>
          <p:spPr bwMode="auto">
            <a:xfrm>
              <a:off x="1872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2400" y="1489"/>
              <a:ext cx="43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26" name="Line 95"/>
            <p:cNvSpPr>
              <a:spLocks noChangeShapeType="1"/>
            </p:cNvSpPr>
            <p:nvPr/>
          </p:nvSpPr>
          <p:spPr bwMode="auto">
            <a:xfrm>
              <a:off x="2016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96"/>
            <p:cNvSpPr>
              <a:spLocks noChangeShapeType="1"/>
            </p:cNvSpPr>
            <p:nvPr/>
          </p:nvSpPr>
          <p:spPr bwMode="auto">
            <a:xfrm>
              <a:off x="268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97"/>
            <p:cNvSpPr txBox="1">
              <a:spLocks noChangeArrowheads="1"/>
            </p:cNvSpPr>
            <p:nvPr/>
          </p:nvSpPr>
          <p:spPr bwMode="auto">
            <a:xfrm>
              <a:off x="2064" y="1872"/>
              <a:ext cx="12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80808"/>
                  </a:solidFill>
                </a:rPr>
                <a:t>(</a:t>
              </a:r>
              <a:r>
                <a:rPr lang="en-US" altLang="zh-CN" sz="2000">
                  <a:solidFill>
                    <a:srgbClr val="080808"/>
                  </a:solidFill>
                </a:rPr>
                <a:t>a)</a:t>
              </a:r>
              <a:r>
                <a:rPr lang="zh-CN" altLang="en-US" sz="2000">
                  <a:solidFill>
                    <a:srgbClr val="080808"/>
                  </a:solidFill>
                </a:rPr>
                <a:t>寻找</a:t>
              </a:r>
              <a:r>
                <a:rPr lang="en-US" altLang="zh-CN" sz="2000" i="1">
                  <a:solidFill>
                    <a:srgbClr val="080808"/>
                  </a:solidFill>
                </a:rPr>
                <a:t>a</a:t>
              </a:r>
              <a:r>
                <a:rPr lang="en-US" altLang="zh-CN" sz="2000" i="1" baseline="-25000">
                  <a:solidFill>
                    <a:srgbClr val="080808"/>
                  </a:solidFill>
                </a:rPr>
                <a:t>i-</a:t>
              </a:r>
              <a:r>
                <a:rPr lang="en-US" altLang="zh-CN" sz="2000" baseline="-25000">
                  <a:solidFill>
                    <a:srgbClr val="080808"/>
                  </a:solidFill>
                </a:rPr>
                <a:t>1</a:t>
              </a:r>
              <a:r>
                <a:rPr lang="zh-CN" altLang="en-US" sz="2000">
                  <a:solidFill>
                    <a:srgbClr val="080808"/>
                  </a:solidFill>
                </a:rPr>
                <a:t>结点</a:t>
              </a:r>
            </a:p>
          </p:txBody>
        </p:sp>
      </p:grpSp>
      <p:grpSp>
        <p:nvGrpSpPr>
          <p:cNvPr id="29" name="Group 115"/>
          <p:cNvGrpSpPr>
            <a:grpSpLocks/>
          </p:cNvGrpSpPr>
          <p:nvPr/>
        </p:nvGrpSpPr>
        <p:grpSpPr bwMode="auto">
          <a:xfrm>
            <a:off x="3222104" y="4005064"/>
            <a:ext cx="2286000" cy="854075"/>
            <a:chOff x="2112" y="2160"/>
            <a:chExt cx="1440" cy="538"/>
          </a:xfrm>
        </p:grpSpPr>
        <p:sp>
          <p:nvSpPr>
            <p:cNvPr id="30" name="Rectangle 109"/>
            <p:cNvSpPr>
              <a:spLocks noChangeArrowheads="1"/>
            </p:cNvSpPr>
            <p:nvPr/>
          </p:nvSpPr>
          <p:spPr bwMode="auto">
            <a:xfrm>
              <a:off x="2592" y="22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31" name="Rectangle 110"/>
            <p:cNvSpPr>
              <a:spLocks noChangeArrowheads="1"/>
            </p:cNvSpPr>
            <p:nvPr/>
          </p:nvSpPr>
          <p:spPr bwMode="auto">
            <a:xfrm>
              <a:off x="2880" y="22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Line 111"/>
            <p:cNvSpPr>
              <a:spLocks noChangeShapeType="1"/>
            </p:cNvSpPr>
            <p:nvPr/>
          </p:nvSpPr>
          <p:spPr bwMode="auto">
            <a:xfrm>
              <a:off x="235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112"/>
            <p:cNvSpPr txBox="1">
              <a:spLocks noChangeArrowheads="1"/>
            </p:cNvSpPr>
            <p:nvPr/>
          </p:nvSpPr>
          <p:spPr bwMode="auto">
            <a:xfrm>
              <a:off x="2208" y="216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s</a:t>
              </a:r>
            </a:p>
          </p:txBody>
        </p:sp>
        <p:sp>
          <p:nvSpPr>
            <p:cNvPr id="34" name="Text Box 114"/>
            <p:cNvSpPr txBox="1">
              <a:spLocks noChangeArrowheads="1"/>
            </p:cNvSpPr>
            <p:nvPr/>
          </p:nvSpPr>
          <p:spPr bwMode="auto">
            <a:xfrm>
              <a:off x="2112" y="2448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80808"/>
                  </a:solidFill>
                </a:rPr>
                <a:t>(</a:t>
              </a:r>
              <a:r>
                <a:rPr lang="en-US" altLang="zh-CN" sz="2000" dirty="0">
                  <a:solidFill>
                    <a:srgbClr val="080808"/>
                  </a:solidFill>
                </a:rPr>
                <a:t>b)</a:t>
              </a:r>
              <a:r>
                <a:rPr lang="zh-CN" altLang="en-US" sz="2000" dirty="0">
                  <a:solidFill>
                    <a:srgbClr val="080808"/>
                  </a:solidFill>
                </a:rPr>
                <a:t>申请一个新结点</a:t>
              </a:r>
            </a:p>
          </p:txBody>
        </p:sp>
      </p:grpSp>
      <p:grpSp>
        <p:nvGrpSpPr>
          <p:cNvPr id="35" name="Group 4"/>
          <p:cNvGrpSpPr>
            <a:grpSpLocks/>
          </p:cNvGrpSpPr>
          <p:nvPr/>
        </p:nvGrpSpPr>
        <p:grpSpPr bwMode="auto">
          <a:xfrm>
            <a:off x="0" y="4941168"/>
            <a:ext cx="8893175" cy="1852260"/>
            <a:chOff x="144" y="2774"/>
            <a:chExt cx="5424" cy="1261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2976" y="2774"/>
              <a:ext cx="2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2928" y="325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i-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3216" y="325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3840" y="325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</a:t>
              </a:r>
              <a:endParaRPr lang="zh-CN" altLang="en-US" sz="2000" i="1" baseline="-25000"/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4128" y="325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992" y="325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280" y="325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/>
                <a:t>∧</a:t>
              </a: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504" y="3350"/>
              <a:ext cx="336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224" y="335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4800" y="335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4560" y="3158"/>
              <a:ext cx="43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3072" y="301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3408" y="368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3696" y="368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3168" y="37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3024" y="3638"/>
              <a:ext cx="2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s</a:t>
              </a:r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3504" y="3205"/>
              <a:ext cx="28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×</a:t>
              </a:r>
            </a:p>
          </p:txBody>
        </p:sp>
        <p:sp>
          <p:nvSpPr>
            <p:cNvPr id="53" name="Rectangle 22"/>
            <p:cNvSpPr>
              <a:spLocks noChangeArrowheads="1"/>
            </p:cNvSpPr>
            <p:nvPr/>
          </p:nvSpPr>
          <p:spPr bwMode="auto">
            <a:xfrm>
              <a:off x="816" y="326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Rectangle 23"/>
            <p:cNvSpPr>
              <a:spLocks noChangeArrowheads="1"/>
            </p:cNvSpPr>
            <p:nvPr/>
          </p:nvSpPr>
          <p:spPr bwMode="auto">
            <a:xfrm>
              <a:off x="1104" y="32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1248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528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144" y="3216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1632" y="32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080808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80808"/>
                  </a:solidFill>
                </a:rPr>
                <a:t>0</a:t>
              </a:r>
              <a:endParaRPr lang="en-US" altLang="zh-CN" sz="2000">
                <a:solidFill>
                  <a:srgbClr val="080808"/>
                </a:solidFill>
              </a:endParaRPr>
            </a:p>
          </p:txBody>
        </p:sp>
        <p:sp>
          <p:nvSpPr>
            <p:cNvPr id="59" name="Rectangle 28"/>
            <p:cNvSpPr>
              <a:spLocks noChangeArrowheads="1"/>
            </p:cNvSpPr>
            <p:nvPr/>
          </p:nvSpPr>
          <p:spPr bwMode="auto">
            <a:xfrm>
              <a:off x="1920" y="32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2448" y="3168"/>
              <a:ext cx="43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>
              <a:off x="2064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2736" y="33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096" y="3765"/>
              <a:ext cx="105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80808"/>
                  </a:solidFill>
                </a:rPr>
                <a:t> (</a:t>
              </a:r>
              <a:r>
                <a:rPr lang="en-US" altLang="zh-CN" sz="2000" dirty="0">
                  <a:solidFill>
                    <a:srgbClr val="080808"/>
                  </a:solidFill>
                </a:rPr>
                <a:t>c) </a:t>
              </a:r>
              <a:r>
                <a:rPr lang="zh-CN" altLang="en-US" sz="2000" dirty="0">
                  <a:solidFill>
                    <a:srgbClr val="080808"/>
                  </a:solidFill>
                </a:rPr>
                <a:t>插入</a:t>
              </a:r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3216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>
              <a:off x="3504" y="340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3552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36"/>
            <p:cNvSpPr>
              <a:spLocks noChangeShapeType="1"/>
            </p:cNvSpPr>
            <p:nvPr/>
          </p:nvSpPr>
          <p:spPr bwMode="auto">
            <a:xfrm>
              <a:off x="3696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37"/>
            <p:cNvSpPr>
              <a:spLocks noChangeShapeType="1"/>
            </p:cNvSpPr>
            <p:nvPr/>
          </p:nvSpPr>
          <p:spPr bwMode="auto">
            <a:xfrm>
              <a:off x="3696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38"/>
            <p:cNvSpPr>
              <a:spLocks noChangeShapeType="1"/>
            </p:cNvSpPr>
            <p:nvPr/>
          </p:nvSpPr>
          <p:spPr bwMode="auto">
            <a:xfrm>
              <a:off x="3696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39"/>
            <p:cNvSpPr>
              <a:spLocks noChangeShapeType="1"/>
            </p:cNvSpPr>
            <p:nvPr/>
          </p:nvSpPr>
          <p:spPr bwMode="auto">
            <a:xfrm>
              <a:off x="4032" y="35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40"/>
            <p:cNvSpPr>
              <a:spLocks noChangeShapeType="1"/>
            </p:cNvSpPr>
            <p:nvPr/>
          </p:nvSpPr>
          <p:spPr bwMode="auto">
            <a:xfrm>
              <a:off x="3984" y="37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41"/>
            <p:cNvSpPr>
              <a:spLocks noChangeShapeType="1"/>
            </p:cNvSpPr>
            <p:nvPr/>
          </p:nvSpPr>
          <p:spPr bwMode="auto">
            <a:xfrm>
              <a:off x="3216" y="3552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3216" y="37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1471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610368" y="116632"/>
            <a:ext cx="8210104" cy="5273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template &lt;class T&gt;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void </a:t>
            </a:r>
            <a:r>
              <a:rPr lang="en-US" altLang="zh-CN" sz="2000" dirty="0" err="1">
                <a:solidFill>
                  <a:schemeClr val="bg1"/>
                </a:solidFill>
              </a:rPr>
              <a:t>LinList</a:t>
            </a:r>
            <a:r>
              <a:rPr lang="en-US" altLang="zh-CN" sz="2000" dirty="0">
                <a:solidFill>
                  <a:schemeClr val="bg1"/>
                </a:solidFill>
              </a:rPr>
              <a:t>&lt;T&gt;::Insert(</a:t>
            </a:r>
            <a:r>
              <a:rPr lang="en-US" altLang="zh-CN" sz="2000" dirty="0" err="1">
                <a:solidFill>
                  <a:schemeClr val="bg1"/>
                </a:solidFill>
              </a:rPr>
              <a:t>const</a:t>
            </a:r>
            <a:r>
              <a:rPr lang="en-US" altLang="zh-CN" sz="2000" dirty="0">
                <a:solidFill>
                  <a:schemeClr val="bg1"/>
                </a:solidFill>
              </a:rPr>
              <a:t> T&amp; </a:t>
            </a:r>
            <a:r>
              <a:rPr lang="en-US" altLang="zh-CN" sz="2000" dirty="0" smtClean="0">
                <a:solidFill>
                  <a:schemeClr val="bg1"/>
                </a:solidFill>
              </a:rPr>
              <a:t>e,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smtClean="0">
                <a:solidFill>
                  <a:srgbClr val="FFFF00"/>
                </a:solidFill>
              </a:rPr>
              <a:t>//</a:t>
            </a:r>
            <a:r>
              <a:rPr lang="zh-CN" altLang="en-US" sz="2000" dirty="0" smtClean="0">
                <a:solidFill>
                  <a:srgbClr val="FFFF00"/>
                </a:solidFill>
              </a:rPr>
              <a:t>插入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… …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</a:rPr>
              <a:t>ListNode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&lt;T&gt; </a:t>
            </a:r>
            <a:r>
              <a:rPr lang="en-US" altLang="zh-CN" sz="2000" dirty="0">
                <a:solidFill>
                  <a:schemeClr val="bg1"/>
                </a:solidFill>
              </a:rPr>
              <a:t>*p=Index(i-1);   </a:t>
            </a: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smtClean="0">
                <a:solidFill>
                  <a:srgbClr val="FFFF00"/>
                </a:solidFill>
              </a:rPr>
              <a:t>//</a:t>
            </a:r>
            <a:r>
              <a:rPr lang="en-US" altLang="zh-CN" sz="2000" dirty="0">
                <a:solidFill>
                  <a:srgbClr val="FFFF00"/>
                </a:solidFill>
              </a:rPr>
              <a:t>p</a:t>
            </a:r>
            <a:r>
              <a:rPr lang="zh-CN" altLang="en-US" sz="2000" dirty="0">
                <a:solidFill>
                  <a:srgbClr val="FFFF00"/>
                </a:solidFill>
              </a:rPr>
              <a:t>为指向第</a:t>
            </a:r>
            <a:r>
              <a:rPr lang="en-US" altLang="zh-CN" sz="2000" dirty="0">
                <a:solidFill>
                  <a:srgbClr val="FFFF00"/>
                </a:solidFill>
              </a:rPr>
              <a:t>i-1</a:t>
            </a:r>
            <a:r>
              <a:rPr lang="zh-CN" altLang="en-US" sz="2000" dirty="0">
                <a:solidFill>
                  <a:srgbClr val="FFFF00"/>
                </a:solidFill>
              </a:rPr>
              <a:t>个结点的指针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endParaRPr lang="zh-CN" altLang="en-US" sz="2000" dirty="0">
              <a:solidFill>
                <a:schemeClr val="bg1"/>
              </a:solidFill>
            </a:endParaRP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//</a:t>
            </a:r>
            <a:r>
              <a:rPr lang="zh-CN" altLang="en-US" sz="2000" dirty="0">
                <a:solidFill>
                  <a:srgbClr val="FFFF00"/>
                </a:solidFill>
              </a:rPr>
              <a:t>构造新</a:t>
            </a:r>
            <a:r>
              <a:rPr lang="zh-CN" altLang="en-US" sz="2000" dirty="0" smtClean="0">
                <a:solidFill>
                  <a:srgbClr val="FFFF00"/>
                </a:solidFill>
              </a:rPr>
              <a:t>结点</a:t>
            </a:r>
            <a:r>
              <a:rPr lang="en-US" altLang="zh-CN" sz="2000" dirty="0" smtClean="0">
                <a:solidFill>
                  <a:srgbClr val="FFFF00"/>
                </a:solidFill>
              </a:rPr>
              <a:t>s</a:t>
            </a:r>
            <a:r>
              <a:rPr lang="zh-CN" altLang="en-US" sz="2000" dirty="0" smtClean="0">
                <a:solidFill>
                  <a:srgbClr val="FFFF00"/>
                </a:solidFill>
              </a:rPr>
              <a:t>的</a:t>
            </a:r>
            <a:r>
              <a:rPr lang="en-US" altLang="zh-CN" sz="2000" dirty="0">
                <a:solidFill>
                  <a:srgbClr val="FFFF00"/>
                </a:solidFill>
              </a:rPr>
              <a:t>data</a:t>
            </a:r>
            <a:r>
              <a:rPr lang="zh-CN" altLang="en-US" sz="2000" dirty="0">
                <a:solidFill>
                  <a:srgbClr val="FFFF00"/>
                </a:solidFill>
              </a:rPr>
              <a:t>域值为</a:t>
            </a:r>
            <a:r>
              <a:rPr lang="en-US" altLang="zh-CN" sz="2000" dirty="0" err="1">
                <a:solidFill>
                  <a:srgbClr val="FFFF00"/>
                </a:solidFill>
              </a:rPr>
              <a:t>item,next</a:t>
            </a:r>
            <a:r>
              <a:rPr lang="zh-CN" altLang="en-US" sz="2000" dirty="0">
                <a:solidFill>
                  <a:srgbClr val="FFFF00"/>
                </a:solidFill>
              </a:rPr>
              <a:t>域值为</a:t>
            </a:r>
            <a:r>
              <a:rPr lang="en-US" altLang="zh-CN" sz="2000" dirty="0">
                <a:solidFill>
                  <a:srgbClr val="FFFF00"/>
                </a:solidFill>
              </a:rPr>
              <a:t>p-&gt;next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dirty="0" err="1">
                <a:solidFill>
                  <a:schemeClr val="bg1"/>
                </a:solidFill>
              </a:rPr>
              <a:t>ListNode</a:t>
            </a:r>
            <a:r>
              <a:rPr lang="en-US" altLang="zh-CN" sz="2000" dirty="0">
                <a:solidFill>
                  <a:schemeClr val="bg1"/>
                </a:solidFill>
              </a:rPr>
              <a:t> &lt;T&gt; </a:t>
            </a:r>
            <a:r>
              <a:rPr lang="en-US" altLang="zh-CN" sz="2000" dirty="0" smtClean="0">
                <a:solidFill>
                  <a:schemeClr val="bg1"/>
                </a:solidFill>
              </a:rPr>
              <a:t>*s=new </a:t>
            </a:r>
            <a:r>
              <a:rPr lang="en-US" altLang="zh-CN" sz="2000" dirty="0" err="1">
                <a:solidFill>
                  <a:schemeClr val="bg1"/>
                </a:solidFill>
              </a:rPr>
              <a:t>ListNode</a:t>
            </a:r>
            <a:r>
              <a:rPr lang="en-US" altLang="zh-CN" sz="2000" dirty="0">
                <a:solidFill>
                  <a:schemeClr val="bg1"/>
                </a:solidFill>
              </a:rPr>
              <a:t> &lt;T&gt; </a:t>
            </a:r>
            <a:r>
              <a:rPr lang="en-US" altLang="zh-CN" sz="2000" smtClean="0">
                <a:solidFill>
                  <a:schemeClr val="bg1"/>
                </a:solidFill>
              </a:rPr>
              <a:t>(e, NULL);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chemeClr val="bg1"/>
                </a:solidFill>
              </a:rPr>
              <a:t>s-&gt;next= </a:t>
            </a:r>
            <a:r>
              <a:rPr lang="en-US" altLang="zh-CN" sz="2000">
                <a:solidFill>
                  <a:schemeClr val="bg1"/>
                </a:solidFill>
              </a:rPr>
              <a:t>p-&gt;</a:t>
            </a:r>
            <a:r>
              <a:rPr lang="en-US" altLang="zh-CN" sz="2000" smtClean="0">
                <a:solidFill>
                  <a:schemeClr val="bg1"/>
                </a:solidFill>
              </a:rPr>
              <a:t>next;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p-&gt;</a:t>
            </a:r>
            <a:r>
              <a:rPr lang="en-US" altLang="zh-CN" sz="2000" dirty="0" smtClean="0">
                <a:solidFill>
                  <a:schemeClr val="bg1"/>
                </a:solidFill>
              </a:rPr>
              <a:t>next=s;                        </a:t>
            </a:r>
            <a:r>
              <a:rPr lang="en-US" altLang="zh-CN" sz="2000" dirty="0">
                <a:solidFill>
                  <a:srgbClr val="FFFF00"/>
                </a:solidFill>
              </a:rPr>
              <a:t>//</a:t>
            </a:r>
            <a:r>
              <a:rPr lang="zh-CN" altLang="en-US" sz="2000" dirty="0">
                <a:solidFill>
                  <a:srgbClr val="FFFF00"/>
                </a:solidFill>
              </a:rPr>
              <a:t>新结点插入第</a:t>
            </a:r>
            <a:r>
              <a:rPr lang="en-US" altLang="zh-CN" sz="2000" dirty="0">
                <a:solidFill>
                  <a:srgbClr val="FFFF00"/>
                </a:solidFill>
              </a:rPr>
              <a:t>i</a:t>
            </a:r>
            <a:r>
              <a:rPr lang="zh-CN" altLang="en-US" sz="2000" dirty="0">
                <a:solidFill>
                  <a:srgbClr val="FFFF00"/>
                </a:solidFill>
              </a:rPr>
              <a:t>个结点前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size++;          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	 </a:t>
            </a:r>
            <a:r>
              <a:rPr lang="en-US" altLang="zh-CN" sz="2000" dirty="0">
                <a:solidFill>
                  <a:srgbClr val="FFFF00"/>
                </a:solidFill>
              </a:rPr>
              <a:t>//</a:t>
            </a:r>
            <a:r>
              <a:rPr lang="zh-CN" altLang="en-US" sz="2000" dirty="0">
                <a:solidFill>
                  <a:srgbClr val="FFFF00"/>
                </a:solidFill>
              </a:rPr>
              <a:t>元素个数加</a:t>
            </a:r>
            <a:r>
              <a:rPr lang="en-US" altLang="zh-CN" sz="2000" dirty="0">
                <a:solidFill>
                  <a:srgbClr val="FFFF00"/>
                </a:solidFill>
              </a:rPr>
              <a:t>1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bg1"/>
                </a:solidFill>
              </a:rPr>
              <a:t>… …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259632" y="2348880"/>
            <a:ext cx="6552728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427960" y="6272039"/>
            <a:ext cx="1033462" cy="433387"/>
            <a:chOff x="2544" y="3600"/>
            <a:chExt cx="672" cy="38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544" y="3600"/>
              <a:ext cx="672" cy="38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>
                  <a:ea typeface="宋体" pitchFamily="2" charset="-122"/>
                </a:rPr>
                <a:t> </a:t>
              </a:r>
              <a:r>
                <a:rPr lang="en-US" altLang="zh-CN">
                  <a:ea typeface="宋体" pitchFamily="2" charset="-122"/>
                </a:rPr>
                <a:t>e</a:t>
              </a:r>
              <a:endParaRPr lang="en-US" altLang="zh-CN" b="0">
                <a:ea typeface="宋体" pitchFamily="2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24" y="3600"/>
              <a:ext cx="0" cy="384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840335" y="5460826"/>
            <a:ext cx="1920875" cy="433388"/>
            <a:chOff x="864" y="2784"/>
            <a:chExt cx="1248" cy="384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440" y="278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ea typeface="宋体" pitchFamily="2" charset="-122"/>
                </a:rPr>
                <a:t>a</a:t>
              </a:r>
              <a:r>
                <a:rPr lang="en-US" altLang="zh-CN" baseline="-25000">
                  <a:ea typeface="宋体" pitchFamily="2" charset="-122"/>
                </a:rPr>
                <a:t>i-1</a:t>
              </a:r>
              <a:endParaRPr lang="en-US" altLang="zh-CN" b="0">
                <a:ea typeface="宋体" pitchFamily="2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0" y="278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864" y="2976"/>
              <a:ext cx="576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615160" y="5460826"/>
            <a:ext cx="3768725" cy="433388"/>
            <a:chOff x="2016" y="2784"/>
            <a:chExt cx="2448" cy="384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360" y="278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ea typeface="宋体" pitchFamily="2" charset="-122"/>
                </a:rPr>
                <a:t>a</a:t>
              </a:r>
              <a:r>
                <a:rPr lang="en-US" altLang="zh-CN" baseline="-25000">
                  <a:ea typeface="宋体" pitchFamily="2" charset="-122"/>
                </a:rPr>
                <a:t>i</a:t>
              </a:r>
              <a:endParaRPr lang="en-US" altLang="zh-CN" b="0">
                <a:ea typeface="宋体" pitchFamily="2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0" y="2784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016" y="2976"/>
              <a:ext cx="1344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936" y="2976"/>
              <a:ext cx="528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17" name="Rectangle 17"/>
          <p:cNvSpPr>
            <a:spLocks noChangeArrowheads="1"/>
          </p:cNvSpPr>
          <p:nvPr/>
        </p:nvSpPr>
        <p:spPr bwMode="auto">
          <a:xfrm>
            <a:off x="3615160" y="5622751"/>
            <a:ext cx="2068512" cy="1079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2727747" y="5460826"/>
            <a:ext cx="1033463" cy="433388"/>
            <a:chOff x="1440" y="3504"/>
            <a:chExt cx="672" cy="384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440" y="350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ea typeface="宋体" pitchFamily="2" charset="-122"/>
                </a:rPr>
                <a:t>a</a:t>
              </a:r>
              <a:r>
                <a:rPr lang="en-US" altLang="zh-CN" baseline="-25000">
                  <a:ea typeface="宋体" pitchFamily="2" charset="-122"/>
                </a:rPr>
                <a:t>i-1</a:t>
              </a:r>
              <a:endParaRPr lang="en-US" altLang="zh-CN" b="0">
                <a:ea typeface="宋体" pitchFamily="2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920" y="3504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1" name="AutoShape 21"/>
          <p:cNvCxnSpPr>
            <a:cxnSpLocks noChangeShapeType="1"/>
          </p:cNvCxnSpPr>
          <p:nvPr/>
        </p:nvCxnSpPr>
        <p:spPr bwMode="auto">
          <a:xfrm>
            <a:off x="3761210" y="5676726"/>
            <a:ext cx="628650" cy="812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66FF"/>
            </a:solidFill>
            <a:miter lim="800000"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2"/>
          <p:cNvCxnSpPr>
            <a:cxnSpLocks noChangeShapeType="1"/>
            <a:stCxn id="6" idx="3"/>
            <a:endCxn id="13" idx="2"/>
          </p:cNvCxnSpPr>
          <p:nvPr/>
        </p:nvCxnSpPr>
        <p:spPr bwMode="auto">
          <a:xfrm flipV="1">
            <a:off x="5480472" y="5913264"/>
            <a:ext cx="720725" cy="576262"/>
          </a:xfrm>
          <a:prstGeom prst="bentConnector2">
            <a:avLst/>
          </a:prstGeom>
          <a:noFill/>
          <a:ln w="31750">
            <a:solidFill>
              <a:srgbClr val="0066FF"/>
            </a:solidFill>
            <a:miter lim="800000"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023022" y="6543501"/>
            <a:ext cx="1331913" cy="269875"/>
          </a:xfrm>
          <a:prstGeom prst="rightArrowCallout">
            <a:avLst>
              <a:gd name="adj1" fmla="val 25000"/>
              <a:gd name="adj2" fmla="val 26667"/>
              <a:gd name="adj3" fmla="val 143946"/>
              <a:gd name="adj4" fmla="val 33333"/>
            </a:avLst>
          </a:prstGeom>
          <a:solidFill>
            <a:srgbClr val="FFFF99">
              <a:alpha val="50195"/>
            </a:srgbClr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s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1619672" y="5298901"/>
            <a:ext cx="1108075" cy="271463"/>
          </a:xfrm>
          <a:prstGeom prst="rightArrowCallout">
            <a:avLst>
              <a:gd name="adj1" fmla="val 25000"/>
              <a:gd name="adj2" fmla="val 25000"/>
              <a:gd name="adj3" fmla="val 68031"/>
              <a:gd name="adj4" fmla="val 36667"/>
            </a:avLst>
          </a:prstGeom>
          <a:solidFill>
            <a:srgbClr val="CCFFCC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p</a:t>
            </a:r>
            <a:endParaRPr lang="en-US" altLang="zh-CN" b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941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" grpId="0" animBg="1"/>
      <p:bldP spid="17" grpId="0" animBg="1"/>
      <p:bldP spid="23" grpId="0" animBg="1" autoUpdateAnimBg="0"/>
      <p:bldP spid="2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什么是线性表？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在实际应用中，线性表是最常用而且是最简单的一种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副扑克牌的点数是一个线性表，可表示</a:t>
            </a:r>
            <a:r>
              <a:rPr lang="zh-CN" altLang="en-US" dirty="0" smtClean="0"/>
              <a:t>为</a:t>
            </a:r>
            <a:r>
              <a:rPr lang="en-US" altLang="zh-CN" dirty="0"/>
              <a:t>(</a:t>
            </a:r>
            <a:r>
              <a:rPr lang="en-US" altLang="zh-CN" dirty="0" smtClean="0"/>
              <a:t>2,3,4,5,6,7,8,9,1 0,J,Q,K,A)</a:t>
            </a:r>
            <a:endParaRPr lang="en-US" altLang="zh-CN" dirty="0"/>
          </a:p>
          <a:p>
            <a:pPr lvl="1"/>
            <a:r>
              <a:rPr lang="zh-CN" altLang="en-US" dirty="0" smtClean="0"/>
              <a:t>城市名字列表可</a:t>
            </a:r>
            <a:r>
              <a:rPr lang="zh-CN" altLang="en-US" dirty="0"/>
              <a:t>表示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Changsha,Beijing,Shanghai,Guangzhou,Wuhan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14672" y="5140349"/>
            <a:ext cx="8305800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80808"/>
                </a:solidFill>
              </a:rPr>
              <a:t>线性表是一种可以在</a:t>
            </a:r>
            <a:r>
              <a:rPr lang="zh-CN" altLang="en-US" dirty="0">
                <a:solidFill>
                  <a:srgbClr val="0000FF"/>
                </a:solidFill>
              </a:rPr>
              <a:t>任意位置</a:t>
            </a:r>
            <a:r>
              <a:rPr lang="zh-CN" altLang="en-US" dirty="0">
                <a:solidFill>
                  <a:srgbClr val="080808"/>
                </a:solidFill>
              </a:rPr>
              <a:t>插入和删除数据元素操作、由</a:t>
            </a:r>
            <a:r>
              <a:rPr lang="en-US" altLang="zh-CN" i="1" dirty="0">
                <a:solidFill>
                  <a:srgbClr val="080808"/>
                </a:solidFill>
              </a:rPr>
              <a:t>n</a:t>
            </a:r>
            <a:r>
              <a:rPr lang="en-US" altLang="zh-CN" dirty="0">
                <a:solidFill>
                  <a:srgbClr val="080808"/>
                </a:solidFill>
              </a:rPr>
              <a:t>(</a:t>
            </a:r>
            <a:r>
              <a:rPr lang="en-US" altLang="zh-CN" i="1" dirty="0">
                <a:solidFill>
                  <a:srgbClr val="080808"/>
                </a:solidFill>
              </a:rPr>
              <a:t>n</a:t>
            </a:r>
            <a:r>
              <a:rPr lang="en-US" altLang="zh-CN" sz="1800" dirty="0">
                <a:solidFill>
                  <a:srgbClr val="080808"/>
                </a:solidFill>
              </a:rPr>
              <a:t>≥</a:t>
            </a:r>
            <a:r>
              <a:rPr lang="en-US" altLang="zh-CN" dirty="0">
                <a:solidFill>
                  <a:srgbClr val="080808"/>
                </a:solidFill>
              </a:rPr>
              <a:t>0)</a:t>
            </a:r>
            <a:r>
              <a:rPr lang="zh-CN" altLang="en-US" dirty="0">
                <a:solidFill>
                  <a:srgbClr val="080808"/>
                </a:solidFill>
              </a:rPr>
              <a:t>个相同类型数据元素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25000" dirty="0">
                <a:solidFill>
                  <a:srgbClr val="080808"/>
                </a:solidFill>
              </a:rPr>
              <a:t>0</a:t>
            </a:r>
            <a:r>
              <a:rPr lang="en-US" altLang="zh-CN" dirty="0">
                <a:solidFill>
                  <a:srgbClr val="080808"/>
                </a:solidFill>
              </a:rPr>
              <a:t>, 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25000" dirty="0">
                <a:solidFill>
                  <a:srgbClr val="080808"/>
                </a:solidFill>
              </a:rPr>
              <a:t>1</a:t>
            </a:r>
            <a:r>
              <a:rPr lang="en-US" altLang="zh-CN" dirty="0">
                <a:solidFill>
                  <a:srgbClr val="080808"/>
                </a:solidFill>
              </a:rPr>
              <a:t>,…, 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25000" dirty="0">
                <a:solidFill>
                  <a:srgbClr val="080808"/>
                </a:solidFill>
              </a:rPr>
              <a:t>n-1</a:t>
            </a:r>
            <a:r>
              <a:rPr lang="zh-CN" altLang="en-US" dirty="0">
                <a:solidFill>
                  <a:srgbClr val="080808"/>
                </a:solidFill>
              </a:rPr>
              <a:t>组成的线性结构</a:t>
            </a:r>
            <a:r>
              <a:rPr lang="zh-CN" altLang="en-US" dirty="0" smtClean="0">
                <a:solidFill>
                  <a:srgbClr val="080808"/>
                </a:solidFill>
              </a:rPr>
              <a:t>。</a:t>
            </a:r>
            <a:endParaRPr lang="en-US" altLang="zh-CN" dirty="0" smtClean="0">
              <a:solidFill>
                <a:srgbClr val="080808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solidFill>
                <a:srgbClr val="080808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98" y="5835501"/>
            <a:ext cx="5809114" cy="7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10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427960" y="6200031"/>
            <a:ext cx="1033462" cy="433387"/>
            <a:chOff x="2544" y="3600"/>
            <a:chExt cx="672" cy="38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44" y="3600"/>
              <a:ext cx="672" cy="38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>
                  <a:ea typeface="宋体" pitchFamily="2" charset="-122"/>
                </a:rPr>
                <a:t> </a:t>
              </a:r>
              <a:r>
                <a:rPr lang="en-US" altLang="zh-CN">
                  <a:ea typeface="宋体" pitchFamily="2" charset="-122"/>
                </a:rPr>
                <a:t>e</a:t>
              </a:r>
              <a:endParaRPr lang="en-US" altLang="zh-CN" b="0">
                <a:ea typeface="宋体" pitchFamily="2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024" y="3600"/>
              <a:ext cx="0" cy="384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840335" y="5388818"/>
            <a:ext cx="1920875" cy="433388"/>
            <a:chOff x="864" y="2784"/>
            <a:chExt cx="1248" cy="384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440" y="278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ea typeface="宋体" pitchFamily="2" charset="-122"/>
                </a:rPr>
                <a:t>a</a:t>
              </a:r>
              <a:r>
                <a:rPr lang="en-US" altLang="zh-CN" baseline="-25000">
                  <a:ea typeface="宋体" pitchFamily="2" charset="-122"/>
                </a:rPr>
                <a:t>i-1</a:t>
              </a:r>
              <a:endParaRPr lang="en-US" altLang="zh-CN" b="0">
                <a:ea typeface="宋体" pitchFamily="2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20" y="278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864" y="2976"/>
              <a:ext cx="576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615160" y="5388818"/>
            <a:ext cx="3768725" cy="433388"/>
            <a:chOff x="2016" y="2784"/>
            <a:chExt cx="2448" cy="384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360" y="278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ea typeface="宋体" pitchFamily="2" charset="-122"/>
                </a:rPr>
                <a:t>a</a:t>
              </a:r>
              <a:r>
                <a:rPr lang="en-US" altLang="zh-CN" baseline="-25000">
                  <a:ea typeface="宋体" pitchFamily="2" charset="-122"/>
                </a:rPr>
                <a:t>i</a:t>
              </a:r>
              <a:endParaRPr lang="en-US" altLang="zh-CN" b="0">
                <a:ea typeface="宋体" pitchFamily="2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840" y="2784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016" y="2976"/>
              <a:ext cx="1344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936" y="2976"/>
              <a:ext cx="528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19" name="Rectangle 17"/>
          <p:cNvSpPr>
            <a:spLocks noChangeArrowheads="1"/>
          </p:cNvSpPr>
          <p:nvPr/>
        </p:nvSpPr>
        <p:spPr bwMode="auto">
          <a:xfrm>
            <a:off x="3615160" y="5550743"/>
            <a:ext cx="2068512" cy="1079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2727747" y="5388818"/>
            <a:ext cx="1033463" cy="433388"/>
            <a:chOff x="1440" y="3504"/>
            <a:chExt cx="672" cy="384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440" y="350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ea typeface="宋体" pitchFamily="2" charset="-122"/>
                </a:rPr>
                <a:t>a</a:t>
              </a:r>
              <a:r>
                <a:rPr lang="en-US" altLang="zh-CN" baseline="-25000">
                  <a:ea typeface="宋体" pitchFamily="2" charset="-122"/>
                </a:rPr>
                <a:t>i-1</a:t>
              </a:r>
              <a:endParaRPr lang="en-US" altLang="zh-CN" b="0">
                <a:ea typeface="宋体" pitchFamily="2" charset="-122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920" y="3504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3" name="AutoShape 21"/>
          <p:cNvCxnSpPr>
            <a:cxnSpLocks noChangeShapeType="1"/>
          </p:cNvCxnSpPr>
          <p:nvPr/>
        </p:nvCxnSpPr>
        <p:spPr bwMode="auto">
          <a:xfrm>
            <a:off x="3761210" y="5604718"/>
            <a:ext cx="628650" cy="812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66FF"/>
            </a:solidFill>
            <a:miter lim="800000"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2"/>
          <p:cNvCxnSpPr>
            <a:cxnSpLocks noChangeShapeType="1"/>
            <a:stCxn id="8" idx="3"/>
            <a:endCxn id="15" idx="2"/>
          </p:cNvCxnSpPr>
          <p:nvPr/>
        </p:nvCxnSpPr>
        <p:spPr bwMode="auto">
          <a:xfrm flipV="1">
            <a:off x="5480472" y="5841256"/>
            <a:ext cx="720725" cy="576262"/>
          </a:xfrm>
          <a:prstGeom prst="bentConnector2">
            <a:avLst/>
          </a:prstGeom>
          <a:noFill/>
          <a:ln w="31750">
            <a:solidFill>
              <a:srgbClr val="0066FF"/>
            </a:solidFill>
            <a:miter lim="800000"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3023022" y="6471493"/>
            <a:ext cx="1331913" cy="269875"/>
          </a:xfrm>
          <a:prstGeom prst="rightArrowCallout">
            <a:avLst>
              <a:gd name="adj1" fmla="val 25000"/>
              <a:gd name="adj2" fmla="val 26667"/>
              <a:gd name="adj3" fmla="val 143946"/>
              <a:gd name="adj4" fmla="val 33333"/>
            </a:avLst>
          </a:prstGeom>
          <a:solidFill>
            <a:srgbClr val="FFFF99">
              <a:alpha val="50195"/>
            </a:srgbClr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s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1619672" y="5226893"/>
            <a:ext cx="1108075" cy="271463"/>
          </a:xfrm>
          <a:prstGeom prst="rightArrowCallout">
            <a:avLst>
              <a:gd name="adj1" fmla="val 25000"/>
              <a:gd name="adj2" fmla="val 25000"/>
              <a:gd name="adj3" fmla="val 68031"/>
              <a:gd name="adj4" fmla="val 36667"/>
            </a:avLst>
          </a:prstGeom>
          <a:solidFill>
            <a:srgbClr val="CCFFCC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p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288" y="116632"/>
            <a:ext cx="5973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ahoma" pitchFamily="34" charset="0"/>
                <a:ea typeface="宋体" pitchFamily="2" charset="-122"/>
              </a:rPr>
              <a:t>在单链表上的插入操作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755576" y="548680"/>
            <a:ext cx="8210104" cy="4452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template &lt;class T&gt;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void 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&lt;T&gt;::Insert(</a:t>
            </a:r>
            <a:r>
              <a:rPr lang="en-US" altLang="zh-CN" sz="2000" b="1" dirty="0" err="1">
                <a:solidFill>
                  <a:schemeClr val="bg1"/>
                </a:solidFill>
              </a:rPr>
              <a:t>const</a:t>
            </a:r>
            <a:r>
              <a:rPr lang="en-US" altLang="zh-CN" sz="2000" b="1" dirty="0">
                <a:solidFill>
                  <a:schemeClr val="bg1"/>
                </a:solidFill>
              </a:rPr>
              <a:t> T&amp;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e,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i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)</a:t>
            </a: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插入</a:t>
            </a:r>
            <a:endParaRPr lang="zh-CN" altLang="en-US" sz="2000" b="1" dirty="0">
              <a:solidFill>
                <a:srgbClr val="FFFF00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… …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r>
              <a:rPr lang="en-US" altLang="zh-CN" sz="2000" b="1" dirty="0">
                <a:solidFill>
                  <a:schemeClr val="bg1"/>
                </a:solidFill>
              </a:rPr>
              <a:t> &lt;T&gt; *s=new </a:t>
            </a: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r>
              <a:rPr lang="en-US" altLang="zh-CN" sz="2000" b="1" dirty="0">
                <a:solidFill>
                  <a:schemeClr val="bg1"/>
                </a:solidFill>
              </a:rPr>
              <a:t> &lt;T</a:t>
            </a:r>
            <a:r>
              <a:rPr lang="en-US" altLang="zh-CN" sz="2000" b="1" smtClean="0">
                <a:solidFill>
                  <a:schemeClr val="bg1"/>
                </a:solidFill>
              </a:rPr>
              <a:t>&gt;                 </a:t>
            </a:r>
            <a:r>
              <a:rPr lang="en-US" altLang="zh-CN" sz="2000" b="1" dirty="0">
                <a:solidFill>
                  <a:srgbClr val="FFFF00"/>
                </a:solidFill>
              </a:rPr>
              <a:t>// </a:t>
            </a:r>
            <a:r>
              <a:rPr lang="zh-CN" altLang="en-US" sz="2000" b="1" dirty="0">
                <a:solidFill>
                  <a:srgbClr val="FFFF00"/>
                </a:solidFill>
              </a:rPr>
              <a:t>生成新结点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s-&gt;data = e; 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s-&gt;next = p-&gt;next;      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p-&gt;next = s;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 </a:t>
            </a:r>
            <a:r>
              <a:rPr lang="zh-CN" altLang="en-US" sz="2000" b="1" dirty="0">
                <a:solidFill>
                  <a:srgbClr val="FFFF00"/>
                </a:solidFill>
              </a:rPr>
              <a:t>插入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return OK;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… …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763688" y="3356992"/>
            <a:ext cx="2304256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736248" y="3789040"/>
            <a:ext cx="2331696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矩形标注 27"/>
          <p:cNvSpPr/>
          <p:nvPr/>
        </p:nvSpPr>
        <p:spPr>
          <a:xfrm>
            <a:off x="4226986" y="79620"/>
            <a:ext cx="4392488" cy="1340768"/>
          </a:xfrm>
          <a:prstGeom prst="wedgeRectCallout">
            <a:avLst>
              <a:gd name="adj1" fmla="val -51649"/>
              <a:gd name="adj2" fmla="val 104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练习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：在链表中元素值为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的节点后插入元素值</a:t>
            </a:r>
            <a:r>
              <a:rPr lang="en-US" altLang="zh-CN" b="1" dirty="0" smtClean="0"/>
              <a:t>e</a:t>
            </a:r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 smtClean="0"/>
              <a:t>Tips</a:t>
            </a:r>
            <a:r>
              <a:rPr lang="zh-CN" altLang="en-US" b="1" dirty="0" smtClean="0"/>
              <a:t>：考虑存在多个元素值为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的节点的情况</a:t>
            </a:r>
            <a:endParaRPr lang="zh-CN" altLang="en-US" b="1" dirty="0"/>
          </a:p>
        </p:txBody>
      </p:sp>
      <p:sp>
        <p:nvSpPr>
          <p:cNvPr id="2" name="爆炸形 1 1"/>
          <p:cNvSpPr/>
          <p:nvPr/>
        </p:nvSpPr>
        <p:spPr>
          <a:xfrm>
            <a:off x="5295137" y="2774931"/>
            <a:ext cx="3453327" cy="22262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提问</a:t>
            </a:r>
            <a:r>
              <a:rPr lang="zh-CN" altLang="en-US" b="1" dirty="0" smtClean="0">
                <a:solidFill>
                  <a:srgbClr val="C00000"/>
                </a:solidFill>
              </a:rPr>
              <a:t>：如果交换了这两步会有什么问题？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50" y="5388818"/>
            <a:ext cx="115890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45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 autoUpdateAnimBg="0"/>
      <p:bldP spid="26" grpId="0" animBg="1" autoUpdateAnimBg="0"/>
      <p:bldP spid="5" grpId="0" animBg="1"/>
      <p:bldP spid="6" grpId="0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288" y="548680"/>
            <a:ext cx="8229600" cy="15525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3333FF"/>
                </a:solidFill>
              </a:rPr>
              <a:t>        删除的实现方法</a:t>
            </a:r>
            <a:r>
              <a:rPr lang="zh-CN" altLang="en-US">
                <a:solidFill>
                  <a:srgbClr val="080808"/>
                </a:solidFill>
              </a:rPr>
              <a:t>是：首先要在单链表中寻找到第</a:t>
            </a:r>
            <a:r>
              <a:rPr lang="en-US" altLang="zh-CN">
                <a:solidFill>
                  <a:srgbClr val="080808"/>
                </a:solidFill>
              </a:rPr>
              <a:t>i-1</a:t>
            </a:r>
            <a:r>
              <a:rPr lang="zh-CN" altLang="en-US">
                <a:solidFill>
                  <a:srgbClr val="080808"/>
                </a:solidFill>
              </a:rPr>
              <a:t>个结点并由指针</a:t>
            </a:r>
            <a:r>
              <a:rPr lang="en-US" altLang="zh-CN">
                <a:solidFill>
                  <a:srgbClr val="080808"/>
                </a:solidFill>
              </a:rPr>
              <a:t>p</a:t>
            </a:r>
            <a:r>
              <a:rPr lang="zh-CN" altLang="en-US">
                <a:solidFill>
                  <a:srgbClr val="080808"/>
                </a:solidFill>
              </a:rPr>
              <a:t>指示，然后让指针</a:t>
            </a:r>
            <a:r>
              <a:rPr lang="en-US" altLang="zh-CN">
                <a:solidFill>
                  <a:srgbClr val="080808"/>
                </a:solidFill>
              </a:rPr>
              <a:t>s</a:t>
            </a:r>
            <a:r>
              <a:rPr lang="zh-CN" altLang="en-US">
                <a:solidFill>
                  <a:srgbClr val="080808"/>
                </a:solidFill>
              </a:rPr>
              <a:t>指向</a:t>
            </a:r>
            <a:r>
              <a:rPr lang="en-US" altLang="zh-CN" i="1">
                <a:solidFill>
                  <a:srgbClr val="080808"/>
                </a:solidFill>
              </a:rPr>
              <a:t>a</a:t>
            </a:r>
            <a:r>
              <a:rPr lang="en-US" altLang="zh-CN" i="1" baseline="-25000">
                <a:solidFill>
                  <a:srgbClr val="080808"/>
                </a:solidFill>
              </a:rPr>
              <a:t>i</a:t>
            </a:r>
            <a:r>
              <a:rPr lang="zh-CN" altLang="en-US">
                <a:solidFill>
                  <a:srgbClr val="080808"/>
                </a:solidFill>
              </a:rPr>
              <a:t>结点，并把数据元素</a:t>
            </a:r>
            <a:r>
              <a:rPr lang="en-US" altLang="zh-CN" i="1">
                <a:solidFill>
                  <a:srgbClr val="080808"/>
                </a:solidFill>
              </a:rPr>
              <a:t>a</a:t>
            </a:r>
            <a:r>
              <a:rPr lang="en-US" altLang="zh-CN" i="1" baseline="-25000">
                <a:solidFill>
                  <a:srgbClr val="080808"/>
                </a:solidFill>
              </a:rPr>
              <a:t>i</a:t>
            </a:r>
            <a:r>
              <a:rPr lang="zh-CN" altLang="en-US">
                <a:solidFill>
                  <a:srgbClr val="080808"/>
                </a:solidFill>
              </a:rPr>
              <a:t> 的值赋予</a:t>
            </a:r>
            <a:r>
              <a:rPr lang="en-US" altLang="zh-CN">
                <a:solidFill>
                  <a:srgbClr val="080808"/>
                </a:solidFill>
              </a:rPr>
              <a:t>x，</a:t>
            </a:r>
            <a:r>
              <a:rPr lang="zh-CN" altLang="en-US">
                <a:solidFill>
                  <a:srgbClr val="080808"/>
                </a:solidFill>
              </a:rPr>
              <a:t>最后把</a:t>
            </a:r>
            <a:r>
              <a:rPr lang="en-US" altLang="zh-CN" i="1">
                <a:solidFill>
                  <a:srgbClr val="080808"/>
                </a:solidFill>
              </a:rPr>
              <a:t>a</a:t>
            </a:r>
            <a:r>
              <a:rPr lang="en-US" altLang="zh-CN" i="1" baseline="-25000">
                <a:solidFill>
                  <a:srgbClr val="080808"/>
                </a:solidFill>
              </a:rPr>
              <a:t>i</a:t>
            </a:r>
            <a:r>
              <a:rPr lang="zh-CN" altLang="en-US">
                <a:solidFill>
                  <a:srgbClr val="080808"/>
                </a:solidFill>
              </a:rPr>
              <a:t> 结点脱链，并释放</a:t>
            </a:r>
            <a:r>
              <a:rPr lang="en-US" altLang="zh-CN" i="1">
                <a:solidFill>
                  <a:srgbClr val="080808"/>
                </a:solidFill>
              </a:rPr>
              <a:t>a</a:t>
            </a:r>
            <a:r>
              <a:rPr lang="en-US" altLang="zh-CN" i="1" baseline="-25000">
                <a:solidFill>
                  <a:srgbClr val="080808"/>
                </a:solidFill>
              </a:rPr>
              <a:t>i</a:t>
            </a:r>
            <a:r>
              <a:rPr lang="zh-CN" altLang="en-US">
                <a:solidFill>
                  <a:srgbClr val="080808"/>
                </a:solidFill>
              </a:rPr>
              <a:t> 结点的存储空间。如图所示：</a:t>
            </a:r>
          </a:p>
        </p:txBody>
      </p: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38100" y="1736130"/>
            <a:ext cx="8991600" cy="1631950"/>
            <a:chOff x="24" y="1094"/>
            <a:chExt cx="5664" cy="1028"/>
          </a:xfrm>
        </p:grpSpPr>
        <p:sp>
          <p:nvSpPr>
            <p:cNvPr id="6" name="Text Box 58"/>
            <p:cNvSpPr txBox="1">
              <a:spLocks noChangeArrowheads="1"/>
            </p:cNvSpPr>
            <p:nvPr/>
          </p:nvSpPr>
          <p:spPr bwMode="auto">
            <a:xfrm>
              <a:off x="1992" y="1872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80808"/>
                  </a:solidFill>
                </a:rPr>
                <a:t>(</a:t>
              </a:r>
              <a:r>
                <a:rPr lang="en-US" altLang="zh-CN" sz="2000">
                  <a:solidFill>
                    <a:srgbClr val="080808"/>
                  </a:solidFill>
                </a:rPr>
                <a:t>a)</a:t>
              </a:r>
              <a:r>
                <a:rPr lang="zh-CN" altLang="en-US" sz="2000">
                  <a:solidFill>
                    <a:srgbClr val="080808"/>
                  </a:solidFill>
                </a:rPr>
                <a:t>寻找</a:t>
              </a:r>
              <a:r>
                <a:rPr lang="en-US" altLang="zh-CN" sz="2000" i="1">
                  <a:solidFill>
                    <a:srgbClr val="080808"/>
                  </a:solidFill>
                </a:rPr>
                <a:t>a</a:t>
              </a:r>
              <a:r>
                <a:rPr lang="en-US" altLang="zh-CN" sz="2000" i="1" baseline="-25000">
                  <a:solidFill>
                    <a:srgbClr val="080808"/>
                  </a:solidFill>
                </a:rPr>
                <a:t>i-</a:t>
              </a:r>
              <a:r>
                <a:rPr lang="en-US" altLang="zh-CN" sz="2000" baseline="-25000">
                  <a:solidFill>
                    <a:srgbClr val="080808"/>
                  </a:solidFill>
                </a:rPr>
                <a:t>1</a:t>
              </a:r>
              <a:r>
                <a:rPr lang="zh-CN" altLang="en-US" sz="2000">
                  <a:solidFill>
                    <a:srgbClr val="080808"/>
                  </a:solidFill>
                </a:rPr>
                <a:t>结点</a:t>
              </a:r>
            </a:p>
          </p:txBody>
        </p:sp>
        <p:sp>
          <p:nvSpPr>
            <p:cNvPr id="7" name="Text Box 66"/>
            <p:cNvSpPr txBox="1">
              <a:spLocks noChangeArrowheads="1"/>
            </p:cNvSpPr>
            <p:nvPr/>
          </p:nvSpPr>
          <p:spPr bwMode="auto">
            <a:xfrm>
              <a:off x="2520" y="109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8" name="Rectangle 67"/>
            <p:cNvSpPr>
              <a:spLocks noChangeArrowheads="1"/>
            </p:cNvSpPr>
            <p:nvPr/>
          </p:nvSpPr>
          <p:spPr bwMode="auto">
            <a:xfrm>
              <a:off x="2472" y="15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i-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2760" y="15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69"/>
            <p:cNvSpPr>
              <a:spLocks noChangeArrowheads="1"/>
            </p:cNvSpPr>
            <p:nvPr/>
          </p:nvSpPr>
          <p:spPr bwMode="auto">
            <a:xfrm>
              <a:off x="1320" y="15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11" name="Rectangle 70"/>
            <p:cNvSpPr>
              <a:spLocks noChangeArrowheads="1"/>
            </p:cNvSpPr>
            <p:nvPr/>
          </p:nvSpPr>
          <p:spPr bwMode="auto">
            <a:xfrm>
              <a:off x="1608" y="15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71"/>
            <p:cNvSpPr>
              <a:spLocks noChangeArrowheads="1"/>
            </p:cNvSpPr>
            <p:nvPr/>
          </p:nvSpPr>
          <p:spPr bwMode="auto">
            <a:xfrm>
              <a:off x="3208" y="15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</a:t>
              </a:r>
              <a:endParaRPr lang="zh-CN" altLang="en-US" sz="2000" i="1" baseline="-25000"/>
            </a:p>
          </p:txBody>
        </p:sp>
        <p:sp>
          <p:nvSpPr>
            <p:cNvPr id="13" name="Rectangle 72"/>
            <p:cNvSpPr>
              <a:spLocks noChangeArrowheads="1"/>
            </p:cNvSpPr>
            <p:nvPr/>
          </p:nvSpPr>
          <p:spPr bwMode="auto">
            <a:xfrm>
              <a:off x="3496" y="15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ctangle 73"/>
            <p:cNvSpPr>
              <a:spLocks noChangeArrowheads="1"/>
            </p:cNvSpPr>
            <p:nvPr/>
          </p:nvSpPr>
          <p:spPr bwMode="auto">
            <a:xfrm>
              <a:off x="5112" y="15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15" name="Rectangle 74"/>
            <p:cNvSpPr>
              <a:spLocks noChangeArrowheads="1"/>
            </p:cNvSpPr>
            <p:nvPr/>
          </p:nvSpPr>
          <p:spPr bwMode="auto">
            <a:xfrm>
              <a:off x="5400" y="15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/>
                <a:t>∧</a:t>
              </a:r>
            </a:p>
          </p:txBody>
        </p:sp>
        <p:sp>
          <p:nvSpPr>
            <p:cNvPr id="16" name="Line 75"/>
            <p:cNvSpPr>
              <a:spLocks noChangeShapeType="1"/>
            </p:cNvSpPr>
            <p:nvPr/>
          </p:nvSpPr>
          <p:spPr bwMode="auto">
            <a:xfrm>
              <a:off x="1752" y="167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76"/>
            <p:cNvSpPr>
              <a:spLocks noChangeShapeType="1"/>
            </p:cNvSpPr>
            <p:nvPr/>
          </p:nvSpPr>
          <p:spPr bwMode="auto">
            <a:xfrm>
              <a:off x="4920" y="167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77"/>
            <p:cNvSpPr txBox="1">
              <a:spLocks noChangeArrowheads="1"/>
            </p:cNvSpPr>
            <p:nvPr/>
          </p:nvSpPr>
          <p:spPr bwMode="auto">
            <a:xfrm>
              <a:off x="4680" y="147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19" name="Line 78"/>
            <p:cNvSpPr>
              <a:spLocks noChangeShapeType="1"/>
            </p:cNvSpPr>
            <p:nvPr/>
          </p:nvSpPr>
          <p:spPr bwMode="auto">
            <a:xfrm>
              <a:off x="360" y="167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79"/>
            <p:cNvSpPr txBox="1">
              <a:spLocks noChangeArrowheads="1"/>
            </p:cNvSpPr>
            <p:nvPr/>
          </p:nvSpPr>
          <p:spPr bwMode="auto">
            <a:xfrm>
              <a:off x="24" y="152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2616" y="133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81"/>
            <p:cNvSpPr txBox="1">
              <a:spLocks noChangeArrowheads="1"/>
            </p:cNvSpPr>
            <p:nvPr/>
          </p:nvSpPr>
          <p:spPr bwMode="auto">
            <a:xfrm>
              <a:off x="1992" y="147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23" name="Line 82"/>
            <p:cNvSpPr>
              <a:spLocks noChangeShapeType="1"/>
            </p:cNvSpPr>
            <p:nvPr/>
          </p:nvSpPr>
          <p:spPr bwMode="auto">
            <a:xfrm>
              <a:off x="2232" y="167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4008" y="15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i+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4296" y="15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Line 85"/>
            <p:cNvSpPr>
              <a:spLocks noChangeShapeType="1"/>
            </p:cNvSpPr>
            <p:nvPr/>
          </p:nvSpPr>
          <p:spPr bwMode="auto">
            <a:xfrm>
              <a:off x="4440" y="167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91"/>
            <p:cNvSpPr>
              <a:spLocks noChangeArrowheads="1"/>
            </p:cNvSpPr>
            <p:nvPr/>
          </p:nvSpPr>
          <p:spPr bwMode="auto">
            <a:xfrm>
              <a:off x="552" y="157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92"/>
            <p:cNvSpPr>
              <a:spLocks noChangeArrowheads="1"/>
            </p:cNvSpPr>
            <p:nvPr/>
          </p:nvSpPr>
          <p:spPr bwMode="auto">
            <a:xfrm>
              <a:off x="840" y="15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Line 93"/>
            <p:cNvSpPr>
              <a:spLocks noChangeShapeType="1"/>
            </p:cNvSpPr>
            <p:nvPr/>
          </p:nvSpPr>
          <p:spPr bwMode="auto">
            <a:xfrm>
              <a:off x="1032" y="167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96"/>
            <p:cNvSpPr>
              <a:spLocks noChangeShapeType="1"/>
            </p:cNvSpPr>
            <p:nvPr/>
          </p:nvSpPr>
          <p:spPr bwMode="auto">
            <a:xfrm>
              <a:off x="304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97"/>
            <p:cNvSpPr>
              <a:spLocks noChangeShapeType="1"/>
            </p:cNvSpPr>
            <p:nvPr/>
          </p:nvSpPr>
          <p:spPr bwMode="auto">
            <a:xfrm>
              <a:off x="3672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100"/>
          <p:cNvGrpSpPr>
            <a:grpSpLocks/>
          </p:cNvGrpSpPr>
          <p:nvPr/>
        </p:nvGrpSpPr>
        <p:grpSpPr bwMode="auto">
          <a:xfrm>
            <a:off x="0" y="3504605"/>
            <a:ext cx="8991600" cy="1920875"/>
            <a:chOff x="0" y="2688"/>
            <a:chExt cx="5664" cy="1210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2496" y="26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2448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i-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2736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296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1584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3184" y="3168"/>
              <a:ext cx="288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</a:t>
              </a:r>
              <a:endParaRPr lang="zh-CN" altLang="en-US" sz="2000" i="1" baseline="-25000"/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3472" y="3168"/>
              <a:ext cx="288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5088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5376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/>
                <a:t>∧</a:t>
              </a: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172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4896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4656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336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0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2592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1968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2208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i+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4272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4416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>
              <a:off x="2928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3120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3840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>
              <a:off x="384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528" y="316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816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100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 flipV="1">
              <a:off x="3312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Text Box 65"/>
            <p:cNvSpPr txBox="1">
              <a:spLocks noChangeArrowheads="1"/>
            </p:cNvSpPr>
            <p:nvPr/>
          </p:nvSpPr>
          <p:spPr bwMode="auto">
            <a:xfrm>
              <a:off x="3216" y="345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s</a:t>
              </a:r>
            </a:p>
          </p:txBody>
        </p:sp>
        <p:sp>
          <p:nvSpPr>
            <p:cNvPr id="63" name="Text Box 99"/>
            <p:cNvSpPr txBox="1">
              <a:spLocks noChangeArrowheads="1"/>
            </p:cNvSpPr>
            <p:nvPr/>
          </p:nvSpPr>
          <p:spPr bwMode="auto">
            <a:xfrm>
              <a:off x="1968" y="3648"/>
              <a:ext cx="1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80808"/>
                  </a:solidFill>
                </a:rPr>
                <a:t>(</a:t>
              </a:r>
              <a:r>
                <a:rPr lang="en-US" altLang="zh-CN" sz="2000">
                  <a:solidFill>
                    <a:srgbClr val="080808"/>
                  </a:solidFill>
                </a:rPr>
                <a:t>b)</a:t>
              </a:r>
              <a:r>
                <a:rPr lang="zh-CN" altLang="en-US" sz="2000">
                  <a:solidFill>
                    <a:srgbClr val="080808"/>
                  </a:solidFill>
                </a:rPr>
                <a:t>删除</a:t>
              </a:r>
              <a:r>
                <a:rPr lang="en-US" altLang="zh-CN" sz="2000" i="1">
                  <a:solidFill>
                    <a:srgbClr val="080808"/>
                  </a:solidFill>
                </a:rPr>
                <a:t>a</a:t>
              </a:r>
              <a:r>
                <a:rPr lang="en-US" altLang="zh-CN" sz="2000" i="1" baseline="-25000">
                  <a:solidFill>
                    <a:srgbClr val="080808"/>
                  </a:solidFill>
                </a:rPr>
                <a:t>i</a:t>
              </a:r>
              <a:r>
                <a:rPr lang="zh-CN" altLang="en-US" sz="2000">
                  <a:solidFill>
                    <a:srgbClr val="080808"/>
                  </a:solidFill>
                </a:rPr>
                <a:t>结点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89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539552" y="188640"/>
            <a:ext cx="8210104" cy="486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template &lt;class T&gt;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r>
              <a:rPr lang="en-US" altLang="zh-CN" sz="2000" b="1" dirty="0">
                <a:solidFill>
                  <a:schemeClr val="bg1"/>
                </a:solidFill>
              </a:rPr>
              <a:t>&lt;T&gt; *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&lt;T&gt;::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Delete(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i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)</a:t>
            </a: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删除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… …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>
                <a:solidFill>
                  <a:schemeClr val="bg1"/>
                </a:solidFill>
              </a:rPr>
              <a:t>ListNode</a:t>
            </a:r>
            <a:r>
              <a:rPr lang="en-US" altLang="zh-CN" sz="2000" b="1" dirty="0">
                <a:solidFill>
                  <a:schemeClr val="bg1"/>
                </a:solidFill>
              </a:rPr>
              <a:t> &lt;T&gt; *s,*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p=Index(i-1</a:t>
            </a:r>
            <a:r>
              <a:rPr lang="en-US" altLang="zh-CN" sz="2000" b="1" dirty="0">
                <a:solidFill>
                  <a:schemeClr val="bg1"/>
                </a:solidFill>
              </a:rPr>
              <a:t>);      </a:t>
            </a:r>
            <a:r>
              <a:rPr lang="en-US" altLang="zh-CN" sz="2000" b="1" dirty="0">
                <a:solidFill>
                  <a:srgbClr val="FFFF00"/>
                </a:solidFill>
              </a:rPr>
              <a:t>//p</a:t>
            </a:r>
            <a:r>
              <a:rPr lang="zh-CN" altLang="en-US" sz="2000" b="1" dirty="0">
                <a:solidFill>
                  <a:srgbClr val="FFFF00"/>
                </a:solidFill>
              </a:rPr>
              <a:t>为指向第</a:t>
            </a:r>
            <a:r>
              <a:rPr lang="en-US" altLang="zh-CN" sz="2000" b="1" dirty="0">
                <a:solidFill>
                  <a:srgbClr val="FFFF00"/>
                </a:solidFill>
              </a:rPr>
              <a:t>i-1</a:t>
            </a:r>
            <a:r>
              <a:rPr lang="zh-CN" altLang="en-US" sz="2000" b="1" dirty="0">
                <a:solidFill>
                  <a:srgbClr val="FFFF00"/>
                </a:solidFill>
              </a:rPr>
              <a:t>个结点指针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s=p-&gt;next;         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 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en-US" altLang="zh-CN" sz="2000" b="1" dirty="0">
                <a:solidFill>
                  <a:srgbClr val="FFFF00"/>
                </a:solidFill>
              </a:rPr>
              <a:t>s</a:t>
            </a:r>
            <a:r>
              <a:rPr lang="zh-CN" altLang="en-US" sz="2000" b="1" dirty="0">
                <a:solidFill>
                  <a:srgbClr val="FFFF00"/>
                </a:solidFill>
              </a:rPr>
              <a:t>指向第</a:t>
            </a:r>
            <a:r>
              <a:rPr lang="en-US" altLang="zh-CN" sz="2000" b="1" dirty="0">
                <a:solidFill>
                  <a:srgbClr val="FFFF00"/>
                </a:solidFill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</a:rPr>
              <a:t>个结点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p-&gt;next=p-&gt;next-&gt;next;               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第</a:t>
            </a:r>
            <a:r>
              <a:rPr lang="en-US" altLang="zh-CN" sz="2000" b="1" dirty="0">
                <a:solidFill>
                  <a:srgbClr val="FFFF00"/>
                </a:solidFill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</a:rPr>
              <a:t>个结点脱链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 x=s-&gt;data;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delete s;          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释放第</a:t>
            </a:r>
            <a:r>
              <a:rPr lang="en-US" altLang="zh-CN" sz="2000" b="1" dirty="0">
                <a:solidFill>
                  <a:srgbClr val="FFFF00"/>
                </a:solidFill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</a:rPr>
              <a:t>个结点空间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size--;            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结点个数减</a:t>
            </a:r>
            <a:r>
              <a:rPr lang="en-US" altLang="zh-CN" sz="2000" b="1" dirty="0">
                <a:solidFill>
                  <a:srgbClr val="FFFF00"/>
                </a:solidFill>
              </a:rPr>
              <a:t>1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return x;         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返回第</a:t>
            </a:r>
            <a:r>
              <a:rPr lang="en-US" altLang="zh-CN" sz="2000" b="1" dirty="0">
                <a:solidFill>
                  <a:srgbClr val="FFFF00"/>
                </a:solidFill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</a:rPr>
              <a:t>个结点的</a:t>
            </a:r>
            <a:r>
              <a:rPr lang="en-US" altLang="zh-CN" sz="2000" b="1" dirty="0">
                <a:solidFill>
                  <a:srgbClr val="FFFF00"/>
                </a:solidFill>
              </a:rPr>
              <a:t>data</a:t>
            </a:r>
            <a:r>
              <a:rPr lang="zh-CN" altLang="en-US" sz="2000" b="1" dirty="0">
                <a:solidFill>
                  <a:srgbClr val="FFFF00"/>
                </a:solidFill>
              </a:rPr>
              <a:t>域值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}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44896" y="5013176"/>
            <a:ext cx="8991600" cy="1616075"/>
            <a:chOff x="0" y="2688"/>
            <a:chExt cx="5664" cy="1018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496" y="26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448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i-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736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296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584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184" y="3168"/>
              <a:ext cx="288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</a:t>
              </a:r>
              <a:endParaRPr lang="zh-CN" altLang="en-US" sz="2000" i="1" baseline="-25000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472" y="3168"/>
              <a:ext cx="288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088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376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/>
                <a:t>∧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72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896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4656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336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0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2592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968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2208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i="1" baseline="-25000"/>
                <a:t>i+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4272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4416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2928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3120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3840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384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Rectangle 59"/>
            <p:cNvSpPr>
              <a:spLocks noChangeArrowheads="1"/>
            </p:cNvSpPr>
            <p:nvPr/>
          </p:nvSpPr>
          <p:spPr bwMode="auto">
            <a:xfrm>
              <a:off x="528" y="316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ectangle 60"/>
            <p:cNvSpPr>
              <a:spLocks noChangeArrowheads="1"/>
            </p:cNvSpPr>
            <p:nvPr/>
          </p:nvSpPr>
          <p:spPr bwMode="auto">
            <a:xfrm>
              <a:off x="816" y="316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100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64"/>
            <p:cNvSpPr>
              <a:spLocks noChangeShapeType="1"/>
            </p:cNvSpPr>
            <p:nvPr/>
          </p:nvSpPr>
          <p:spPr bwMode="auto">
            <a:xfrm flipV="1">
              <a:off x="3312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65"/>
            <p:cNvSpPr txBox="1">
              <a:spLocks noChangeArrowheads="1"/>
            </p:cNvSpPr>
            <p:nvPr/>
          </p:nvSpPr>
          <p:spPr bwMode="auto">
            <a:xfrm>
              <a:off x="3216" y="345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s</a:t>
              </a:r>
            </a:p>
          </p:txBody>
        </p:sp>
      </p:grpSp>
      <p:sp>
        <p:nvSpPr>
          <p:cNvPr id="36" name="矩形标注 35"/>
          <p:cNvSpPr/>
          <p:nvPr/>
        </p:nvSpPr>
        <p:spPr>
          <a:xfrm>
            <a:off x="4226986" y="79620"/>
            <a:ext cx="4392488" cy="1340768"/>
          </a:xfrm>
          <a:prstGeom prst="wedgeRectCallout">
            <a:avLst>
              <a:gd name="adj1" fmla="val -51649"/>
              <a:gd name="adj2" fmla="val 104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练习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：删除链表中元素值为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的节点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 smtClean="0"/>
              <a:t>Tips</a:t>
            </a:r>
            <a:r>
              <a:rPr lang="zh-CN" altLang="en-US" b="1" dirty="0" smtClean="0"/>
              <a:t>：考虑存在多个元素值为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的节点的情况</a:t>
            </a:r>
            <a:endParaRPr lang="zh-CN" altLang="en-US" b="1" dirty="0"/>
          </a:p>
        </p:txBody>
      </p:sp>
      <p:sp>
        <p:nvSpPr>
          <p:cNvPr id="37" name="爆炸形 1 36"/>
          <p:cNvSpPr/>
          <p:nvPr/>
        </p:nvSpPr>
        <p:spPr>
          <a:xfrm>
            <a:off x="2204432" y="2774931"/>
            <a:ext cx="3453327" cy="22262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</a:rPr>
              <a:t>提问：如果交换了这两步会有什么问题？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568896" y="2620075"/>
            <a:ext cx="121920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547664" y="2996952"/>
            <a:ext cx="265013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61" y="1427110"/>
            <a:ext cx="115890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2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6" grpId="0" animBg="1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763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在链表中删除结点的实现</a:t>
            </a:r>
            <a:r>
              <a:rPr lang="en-US" altLang="zh-CN">
                <a:ea typeface="宋体" pitchFamily="2" charset="-122"/>
              </a:rPr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5800" y="1366838"/>
            <a:ext cx="7239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rgbClr val="000099"/>
                </a:solidFill>
                <a:latin typeface="楷体_GB2312" pitchFamily="49" charset="-122"/>
              </a:rPr>
              <a:t>有序对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</a:rPr>
              <a:t>&lt;</a:t>
            </a:r>
            <a:r>
              <a:rPr lang="en-US" altLang="zh-CN">
                <a:solidFill>
                  <a:srgbClr val="000099"/>
                </a:solidFill>
              </a:rPr>
              <a:t>a</a:t>
            </a:r>
            <a:r>
              <a:rPr lang="en-US" altLang="zh-CN" baseline="-25000">
                <a:solidFill>
                  <a:srgbClr val="000099"/>
                </a:solidFill>
              </a:rPr>
              <a:t>i-1</a:t>
            </a:r>
            <a:r>
              <a:rPr lang="en-US" altLang="zh-CN">
                <a:solidFill>
                  <a:srgbClr val="000099"/>
                </a:solidFill>
              </a:rPr>
              <a:t>, a</a:t>
            </a:r>
            <a:r>
              <a:rPr lang="en-US" altLang="zh-CN" baseline="-25000">
                <a:solidFill>
                  <a:srgbClr val="000099"/>
                </a:solidFill>
              </a:rPr>
              <a:t>i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</a:rPr>
              <a:t>&gt; 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</a:rPr>
              <a:t>和 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</a:rPr>
              <a:t>&lt;</a:t>
            </a:r>
            <a:r>
              <a:rPr lang="en-US" altLang="zh-CN">
                <a:solidFill>
                  <a:srgbClr val="000099"/>
                </a:solidFill>
              </a:rPr>
              <a:t>a</a:t>
            </a:r>
            <a:r>
              <a:rPr lang="en-US" altLang="zh-CN" baseline="-25000">
                <a:solidFill>
                  <a:srgbClr val="000099"/>
                </a:solidFill>
              </a:rPr>
              <a:t>i</a:t>
            </a:r>
            <a:r>
              <a:rPr lang="en-US" altLang="zh-CN">
                <a:solidFill>
                  <a:srgbClr val="000099"/>
                </a:solidFill>
              </a:rPr>
              <a:t>, a</a:t>
            </a:r>
            <a:r>
              <a:rPr lang="en-US" altLang="zh-CN" baseline="-25000">
                <a:solidFill>
                  <a:srgbClr val="000099"/>
                </a:solidFill>
              </a:rPr>
              <a:t>i+1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</a:rPr>
              <a:t>&gt; 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</a:rPr>
              <a:t>改变为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&lt;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i-1</a:t>
            </a:r>
            <a:r>
              <a:rPr lang="en-US" altLang="zh-CN">
                <a:solidFill>
                  <a:srgbClr val="FF0000"/>
                </a:solidFill>
              </a:rPr>
              <a:t>, a</a:t>
            </a:r>
            <a:r>
              <a:rPr lang="en-US" altLang="zh-CN" baseline="-25000">
                <a:solidFill>
                  <a:srgbClr val="FF0000"/>
                </a:solidFill>
              </a:rPr>
              <a:t>i+1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&gt;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43000" y="2174875"/>
            <a:ext cx="1854200" cy="365125"/>
            <a:chOff x="672" y="2976"/>
            <a:chExt cx="1296" cy="38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000099"/>
                  </a:solidFill>
                  <a:ea typeface="宋体" pitchFamily="2" charset="-122"/>
                </a:rPr>
                <a:t>a</a:t>
              </a:r>
              <a:r>
                <a:rPr lang="en-US" altLang="zh-CN" baseline="-25000">
                  <a:solidFill>
                    <a:srgbClr val="000099"/>
                  </a:solidFill>
                  <a:ea typeface="宋体" pitchFamily="2" charset="-122"/>
                </a:rPr>
                <a:t>i-1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72" y="3168"/>
              <a:ext cx="6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859088" y="2174875"/>
            <a:ext cx="1922462" cy="365125"/>
            <a:chOff x="1872" y="2976"/>
            <a:chExt cx="1344" cy="384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544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000099"/>
                  </a:solidFill>
                  <a:ea typeface="宋体" pitchFamily="2" charset="-122"/>
                </a:rPr>
                <a:t>a</a:t>
              </a:r>
              <a:r>
                <a:rPr lang="en-US" altLang="zh-CN" baseline="-25000">
                  <a:solidFill>
                    <a:srgbClr val="000099"/>
                  </a:solidFill>
                  <a:ea typeface="宋体" pitchFamily="2" charset="-122"/>
                </a:rPr>
                <a:t>i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24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872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645025" y="2174875"/>
            <a:ext cx="2746375" cy="365125"/>
            <a:chOff x="3120" y="2976"/>
            <a:chExt cx="1920" cy="384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000099"/>
                  </a:solidFill>
                  <a:ea typeface="宋体" pitchFamily="2" charset="-122"/>
                </a:rPr>
                <a:t>a</a:t>
              </a:r>
              <a:r>
                <a:rPr lang="en-US" altLang="zh-CN" baseline="-25000">
                  <a:solidFill>
                    <a:srgbClr val="000099"/>
                  </a:solidFill>
                  <a:ea typeface="宋体" pitchFamily="2" charset="-122"/>
                </a:rPr>
                <a:t>i+1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272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120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368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19" name="Rectangle 17"/>
          <p:cNvSpPr>
            <a:spLocks noChangeArrowheads="1"/>
          </p:cNvSpPr>
          <p:nvPr/>
        </p:nvSpPr>
        <p:spPr bwMode="auto">
          <a:xfrm>
            <a:off x="2790825" y="2311400"/>
            <a:ext cx="1030288" cy="13811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2035175" y="2174875"/>
            <a:ext cx="962025" cy="365125"/>
            <a:chOff x="1296" y="2976"/>
            <a:chExt cx="672" cy="384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000099"/>
                  </a:solidFill>
                  <a:ea typeface="宋体" pitchFamily="2" charset="-122"/>
                </a:rPr>
                <a:t>a</a:t>
              </a:r>
              <a:r>
                <a:rPr lang="en-US" altLang="zh-CN" baseline="-25000">
                  <a:solidFill>
                    <a:srgbClr val="000099"/>
                  </a:solidFill>
                  <a:ea typeface="宋体" pitchFamily="2" charset="-122"/>
                </a:rPr>
                <a:t>i-1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3" name="AutoShape 21"/>
          <p:cNvCxnSpPr>
            <a:cxnSpLocks noChangeShapeType="1"/>
          </p:cNvCxnSpPr>
          <p:nvPr/>
        </p:nvCxnSpPr>
        <p:spPr bwMode="auto">
          <a:xfrm>
            <a:off x="2997200" y="2357438"/>
            <a:ext cx="3076575" cy="192087"/>
          </a:xfrm>
          <a:prstGeom prst="bentConnector4">
            <a:avLst>
              <a:gd name="adj1" fmla="val 12972"/>
              <a:gd name="adj2" fmla="val 364181"/>
            </a:avLst>
          </a:prstGeom>
          <a:noFill/>
          <a:ln w="31750">
            <a:solidFill>
              <a:srgbClr val="0066FF"/>
            </a:solidFill>
            <a:miter lim="800000"/>
            <a:headEnd type="oval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 useBgFill="1">
        <p:nvSpPr>
          <p:cNvPr id="24" name="Rectangle 22"/>
          <p:cNvSpPr>
            <a:spLocks noChangeArrowheads="1"/>
          </p:cNvSpPr>
          <p:nvPr/>
        </p:nvSpPr>
        <p:spPr bwMode="auto">
          <a:xfrm>
            <a:off x="3752850" y="2128838"/>
            <a:ext cx="1852613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09600" y="3348038"/>
            <a:ext cx="8105775" cy="88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rgbClr val="9900CC"/>
                </a:solidFill>
                <a:latin typeface="楷体_GB2312" pitchFamily="49" charset="-122"/>
              </a:rPr>
              <a:t>在单链表中删除第 </a:t>
            </a:r>
            <a:r>
              <a:rPr lang="en-US" altLang="zh-CN" sz="2000" b="1" dirty="0">
                <a:solidFill>
                  <a:srgbClr val="9900CC"/>
                </a:solidFill>
                <a:latin typeface="楷体_GB2312" pitchFamily="49" charset="-122"/>
              </a:rPr>
              <a:t>i </a:t>
            </a:r>
            <a:r>
              <a:rPr lang="zh-CN" altLang="en-US" sz="2000" b="1" dirty="0">
                <a:solidFill>
                  <a:srgbClr val="9900CC"/>
                </a:solidFill>
                <a:latin typeface="楷体_GB2312" pitchFamily="49" charset="-122"/>
              </a:rPr>
              <a:t>个结点的基本操作为</a:t>
            </a:r>
            <a:r>
              <a:rPr lang="en-US" altLang="zh-CN" sz="2000" b="1" dirty="0" smtClean="0">
                <a:solidFill>
                  <a:srgbClr val="9900CC"/>
                </a:solidFill>
                <a:latin typeface="楷体_GB2312" pitchFamily="49" charset="-122"/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000099"/>
                </a:solidFill>
                <a:latin typeface="楷体_GB2312" pitchFamily="49" charset="-122"/>
              </a:rPr>
              <a:t>找到</a:t>
            </a:r>
            <a:r>
              <a:rPr lang="zh-CN" altLang="en-US" sz="2000" b="1" dirty="0">
                <a:solidFill>
                  <a:srgbClr val="000099"/>
                </a:solidFill>
                <a:latin typeface="楷体_GB2312" pitchFamily="49" charset="-122"/>
              </a:rPr>
              <a:t>线性表中第</a:t>
            </a:r>
            <a:r>
              <a:rPr lang="en-US" altLang="zh-CN" sz="2000" b="1" dirty="0">
                <a:solidFill>
                  <a:srgbClr val="000099"/>
                </a:solidFill>
                <a:latin typeface="楷体_GB2312" pitchFamily="49" charset="-122"/>
              </a:rPr>
              <a:t>i-1</a:t>
            </a:r>
            <a:r>
              <a:rPr lang="zh-CN" altLang="en-US" sz="2000" b="1" dirty="0">
                <a:solidFill>
                  <a:srgbClr val="000099"/>
                </a:solidFill>
                <a:latin typeface="楷体_GB2312" pitchFamily="49" charset="-122"/>
              </a:rPr>
              <a:t>个结点，修改其指向后继的指针。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872208" y="4293096"/>
            <a:ext cx="4572000" cy="2400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q = p-&gt;next;   </a:t>
            </a:r>
            <a:endParaRPr lang="en-US" altLang="zh-CN" sz="2000" b="1" dirty="0" smtClean="0">
              <a:solidFill>
                <a:schemeClr val="bg1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ea typeface="宋体" pitchFamily="2" charset="-122"/>
              </a:rPr>
              <a:t>p-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&gt;next = q-&gt;next; 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e = q-&gt;data;    </a:t>
            </a:r>
            <a:endParaRPr lang="en-US" altLang="zh-CN" sz="2000" b="1" dirty="0" smtClean="0">
              <a:solidFill>
                <a:schemeClr val="bg1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ea typeface="宋体" pitchFamily="2" charset="-122"/>
              </a:rPr>
              <a:t>delete</a:t>
            </a:r>
            <a:r>
              <a:rPr lang="en-US" altLang="zh-CN" sz="2000" b="1" i="1" dirty="0" smtClean="0">
                <a:solidFill>
                  <a:schemeClr val="bg1"/>
                </a:solidFill>
                <a:ea typeface="宋体" pitchFamily="2" charset="-122"/>
              </a:rPr>
              <a:t>(q</a:t>
            </a:r>
            <a:r>
              <a:rPr lang="en-US" altLang="zh-CN" sz="2000" b="1" i="1" dirty="0">
                <a:solidFill>
                  <a:schemeClr val="bg1"/>
                </a:solidFill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76075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9" grpId="0" animBg="1"/>
      <p:bldP spid="24" grpId="0" animBg="1"/>
      <p:bldP spid="25" grpId="0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&lt;1&gt; </a:t>
            </a:r>
            <a:r>
              <a:rPr lang="zh-CN" altLang="en-US" sz="3600" dirty="0"/>
              <a:t>链表</a:t>
            </a:r>
            <a:r>
              <a:rPr lang="en-US" altLang="zh-CN" sz="3600" dirty="0"/>
              <a:t>---</a:t>
            </a:r>
            <a:r>
              <a:rPr lang="zh-CN" altLang="en-US" sz="3600" dirty="0"/>
              <a:t>单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单链表的存储结构</a:t>
            </a:r>
            <a:r>
              <a:rPr lang="zh-CN" altLang="en-US" sz="2400" dirty="0" smtClean="0"/>
              <a:t>；单</a:t>
            </a:r>
            <a:r>
              <a:rPr lang="zh-CN" altLang="en-US" sz="2400" dirty="0"/>
              <a:t>链表类的</a:t>
            </a:r>
            <a:r>
              <a:rPr lang="zh-CN" altLang="en-US" sz="2400" dirty="0" smtClean="0"/>
              <a:t>定义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类实现；</a:t>
            </a:r>
            <a:endParaRPr lang="en-US" altLang="zh-CN" sz="2400" dirty="0"/>
          </a:p>
          <a:p>
            <a:r>
              <a:rPr lang="zh-CN" altLang="en-US" dirty="0" smtClean="0">
                <a:solidFill>
                  <a:schemeClr val="tx1"/>
                </a:solidFill>
              </a:rPr>
              <a:t>单</a:t>
            </a:r>
            <a:r>
              <a:rPr lang="zh-CN" altLang="en-US" dirty="0">
                <a:solidFill>
                  <a:schemeClr val="tx1"/>
                </a:solidFill>
              </a:rPr>
              <a:t>链表操作的效率分析</a:t>
            </a:r>
          </a:p>
          <a:p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1520" y="2348880"/>
            <a:ext cx="87849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80808"/>
                </a:solidFill>
              </a:rPr>
              <a:t>单链表的插入和删除操作不需移动数据元素，只需比较数据元素。因此，当在单链表的任何位置上插入数据元素的概率相等时，在单链表中插入一个数据元素时比较数据元素的平均次数为：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59754"/>
              </p:ext>
            </p:extLst>
          </p:nvPr>
        </p:nvGraphicFramePr>
        <p:xfrm>
          <a:off x="1692275" y="3621217"/>
          <a:ext cx="54959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Equation" r:id="rId3" imgW="2311400" imgH="431800" progId="Equation.DSMT4">
                  <p:embed/>
                </p:oleObj>
              </mc:Choice>
              <mc:Fallback>
                <p:oleObj name="Equation" r:id="rId3" imgW="23114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21217"/>
                        <a:ext cx="5495925" cy="969963"/>
                      </a:xfrm>
                      <a:prstGeom prst="rect">
                        <a:avLst/>
                      </a:prstGeom>
                      <a:solidFill>
                        <a:srgbClr val="08080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52992"/>
              </p:ext>
            </p:extLst>
          </p:nvPr>
        </p:nvGraphicFramePr>
        <p:xfrm>
          <a:off x="1692275" y="5421461"/>
          <a:ext cx="5486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Equation" r:id="rId5" imgW="2298600" imgH="431640" progId="Equation.DSMT4">
                  <p:embed/>
                </p:oleObj>
              </mc:Choice>
              <mc:Fallback>
                <p:oleObj name="Equation" r:id="rId5" imgW="2298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421461"/>
                        <a:ext cx="5486400" cy="1031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4830341"/>
            <a:ext cx="6955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80808"/>
                </a:solidFill>
              </a:rPr>
              <a:t>删除一个数据元素时比较数据元素的平均次数为：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76600" y="5758631"/>
            <a:ext cx="574675" cy="4333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CC00"/>
                </a:solidFill>
              </a:rPr>
              <a:t>*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995738" y="5758631"/>
            <a:ext cx="144462" cy="5032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940425" y="5758631"/>
            <a:ext cx="144463" cy="5032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219700" y="5685606"/>
            <a:ext cx="574675" cy="5778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56810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ts1.mm.bing.net/th?&amp;id=HN.608029337740577098&amp;w=300&amp;h=300&amp;c=0&amp;pid=1.9&amp;rs=0&amp;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9120"/>
            <a:ext cx="1237320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1.mm.bing.net/th?&amp;id=HN.608016405586577299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102923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&lt;1&gt; </a:t>
            </a:r>
            <a:r>
              <a:rPr lang="zh-CN" altLang="en-US" sz="4000" dirty="0"/>
              <a:t>链表</a:t>
            </a:r>
            <a:r>
              <a:rPr lang="en-US" altLang="zh-CN" sz="4000" dirty="0"/>
              <a:t>---</a:t>
            </a:r>
            <a:r>
              <a:rPr lang="zh-CN" altLang="en-US" sz="4000" dirty="0"/>
              <a:t>单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单链表的存储结构；单链表类的定义</a:t>
            </a:r>
            <a:r>
              <a:rPr lang="en-US" altLang="zh-CN" sz="2400" dirty="0"/>
              <a:t>&amp;</a:t>
            </a:r>
            <a:r>
              <a:rPr lang="zh-CN" altLang="en-US" sz="2400" dirty="0"/>
              <a:t>类实现</a:t>
            </a:r>
            <a:r>
              <a:rPr lang="zh-CN" altLang="en-US" sz="2400" dirty="0" smtClean="0"/>
              <a:t>；单</a:t>
            </a:r>
            <a:r>
              <a:rPr lang="zh-CN" altLang="en-US" sz="2400" dirty="0"/>
              <a:t>链表操作的效率</a:t>
            </a:r>
            <a:r>
              <a:rPr lang="zh-CN" altLang="en-US" sz="2400" dirty="0" smtClean="0"/>
              <a:t>分析；</a:t>
            </a:r>
            <a:endParaRPr lang="zh-CN" altLang="en-US" sz="2400" dirty="0"/>
          </a:p>
          <a:p>
            <a:r>
              <a:rPr lang="zh-CN" altLang="en-US" dirty="0"/>
              <a:t>单链表的优缺点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51931" y="3050957"/>
            <a:ext cx="71920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80808"/>
                </a:solidFill>
              </a:rPr>
              <a:t>主要优点是不需要预先确定数据元素的最大</a:t>
            </a:r>
          </a:p>
          <a:p>
            <a:r>
              <a:rPr lang="zh-CN" altLang="en-US" sz="2800" b="1" dirty="0">
                <a:solidFill>
                  <a:srgbClr val="080808"/>
                </a:solidFill>
              </a:rPr>
              <a:t>个数，插入和删除操作不需要移动数据元素；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944960" y="4413274"/>
            <a:ext cx="68755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80808"/>
                </a:solidFill>
              </a:rPr>
              <a:t>主要缺点是每个结点中要有一个指针域，因此空间单元利用率不高。而且单链表操作的算法也较复杂。</a:t>
            </a:r>
          </a:p>
        </p:txBody>
      </p:sp>
    </p:spTree>
    <p:extLst>
      <p:ext uri="{BB962C8B-B14F-4D97-AF65-F5344CB8AC3E}">
        <p14:creationId xmlns:p14="http://schemas.microsoft.com/office/powerpoint/2010/main" val="2135921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&lt;1&gt; </a:t>
            </a:r>
            <a:r>
              <a:rPr lang="zh-CN" altLang="en-US" sz="4000" dirty="0"/>
              <a:t>链表</a:t>
            </a:r>
            <a:r>
              <a:rPr lang="en-US" altLang="zh-CN" sz="4000" dirty="0"/>
              <a:t>---</a:t>
            </a:r>
            <a:r>
              <a:rPr lang="zh-CN" altLang="en-US" sz="4000" dirty="0"/>
              <a:t>单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单链表的存储结构；单链表类的定义</a:t>
            </a:r>
            <a:r>
              <a:rPr lang="en-US" altLang="zh-CN" sz="2400" dirty="0"/>
              <a:t>&amp;</a:t>
            </a:r>
            <a:r>
              <a:rPr lang="zh-CN" altLang="en-US" sz="2400" dirty="0"/>
              <a:t>类实现</a:t>
            </a:r>
            <a:r>
              <a:rPr lang="zh-CN" altLang="en-US" sz="2400" dirty="0" smtClean="0"/>
              <a:t>；单</a:t>
            </a:r>
            <a:r>
              <a:rPr lang="zh-CN" altLang="en-US" sz="2400" dirty="0"/>
              <a:t>链表操作的效率分析；单链表的</a:t>
            </a:r>
            <a:r>
              <a:rPr lang="zh-CN" altLang="en-US" sz="2400" dirty="0" smtClean="0"/>
              <a:t>优缺点；</a:t>
            </a:r>
            <a:endParaRPr lang="zh-CN" altLang="en-US" sz="2400" dirty="0"/>
          </a:p>
          <a:p>
            <a:r>
              <a:rPr lang="zh-CN" altLang="en-US" dirty="0"/>
              <a:t>单链表</a:t>
            </a:r>
            <a:r>
              <a:rPr lang="zh-CN" altLang="en-US" dirty="0" smtClean="0"/>
              <a:t>的应用实例</a:t>
            </a:r>
            <a:endParaRPr lang="zh-CN" altLang="en-US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2636912"/>
            <a:ext cx="83058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080808"/>
                </a:solidFill>
                <a:latin typeface="楷体_GB2312" pitchFamily="49" charset="-122"/>
              </a:rPr>
              <a:t>    </a:t>
            </a:r>
            <a:r>
              <a:rPr lang="zh-CN" altLang="en-US" sz="2600" dirty="0" smtClean="0">
                <a:solidFill>
                  <a:srgbClr val="080808"/>
                </a:solidFill>
                <a:latin typeface="楷体_GB2312" pitchFamily="49" charset="-122"/>
              </a:rPr>
              <a:t>例</a:t>
            </a:r>
            <a:r>
              <a:rPr lang="en-US" altLang="zh-CN" sz="2600" dirty="0" smtClean="0">
                <a:solidFill>
                  <a:srgbClr val="080808"/>
                </a:solidFill>
                <a:latin typeface="楷体_GB2312" pitchFamily="49" charset="-122"/>
              </a:rPr>
              <a:t>2-3</a:t>
            </a:r>
            <a:r>
              <a:rPr lang="zh-CN" altLang="en-US" sz="2600" dirty="0" smtClean="0">
                <a:solidFill>
                  <a:srgbClr val="080808"/>
                </a:solidFill>
                <a:latin typeface="楷体_GB2312" pitchFamily="49" charset="-122"/>
              </a:rPr>
              <a:t>：</a:t>
            </a:r>
            <a:r>
              <a:rPr lang="zh-CN" altLang="en-US" sz="2600" dirty="0">
                <a:solidFill>
                  <a:srgbClr val="080808"/>
                </a:solidFill>
                <a:latin typeface="楷体_GB2312" pitchFamily="49" charset="-122"/>
              </a:rPr>
              <a:t>编程实现如下任务:建立一个线性表，首先依次输入数据元素1，2，3，</a:t>
            </a:r>
            <a:r>
              <a:rPr lang="zh-CN" altLang="en-US" sz="2600" dirty="0">
                <a:solidFill>
                  <a:srgbClr val="080808"/>
                </a:solidFill>
              </a:rPr>
              <a:t>…</a:t>
            </a:r>
            <a:r>
              <a:rPr lang="zh-CN" altLang="en-US" sz="2600" dirty="0">
                <a:solidFill>
                  <a:srgbClr val="080808"/>
                </a:solidFill>
                <a:latin typeface="楷体_GB2312" pitchFamily="49" charset="-122"/>
              </a:rPr>
              <a:t>，10，然后删除数据元素5，最后依次显示当前线性表中的数据元素。要求采用单链表实现。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0000FF"/>
                </a:solidFill>
                <a:latin typeface="楷体_GB2312" pitchFamily="49" charset="-122"/>
              </a:rPr>
              <a:t>实现方法：</a:t>
            </a:r>
            <a:br>
              <a:rPr lang="zh-CN" altLang="en-US" sz="2600" dirty="0">
                <a:solidFill>
                  <a:srgbClr val="0000FF"/>
                </a:solidFill>
                <a:latin typeface="楷体_GB2312" pitchFamily="49" charset="-122"/>
              </a:rPr>
            </a:br>
            <a:r>
              <a:rPr lang="zh-CN" altLang="en-US" sz="2600" dirty="0">
                <a:solidFill>
                  <a:srgbClr val="0000FF"/>
                </a:solidFill>
                <a:latin typeface="楷体_GB2312" pitchFamily="49" charset="-122"/>
              </a:rPr>
              <a:t>1、采用直接编写一个主函数实现。</a:t>
            </a:r>
            <a:br>
              <a:rPr lang="zh-CN" altLang="en-US" sz="2600" dirty="0">
                <a:solidFill>
                  <a:srgbClr val="0000FF"/>
                </a:solidFill>
                <a:latin typeface="楷体_GB2312" pitchFamily="49" charset="-122"/>
              </a:rPr>
            </a:br>
            <a:r>
              <a:rPr lang="zh-CN" altLang="en-US" sz="2600" dirty="0">
                <a:solidFill>
                  <a:srgbClr val="0000FF"/>
                </a:solidFill>
                <a:latin typeface="楷体_GB2312" pitchFamily="49" charset="-122"/>
              </a:rPr>
              <a:t>2、结点类和单链表类的定义和实现代码存放在文件</a:t>
            </a:r>
            <a:r>
              <a:rPr lang="en-US" altLang="zh-CN" sz="2600" dirty="0" err="1">
                <a:solidFill>
                  <a:srgbClr val="0000FF"/>
                </a:solidFill>
                <a:latin typeface="楷体_GB2312" pitchFamily="49" charset="-122"/>
              </a:rPr>
              <a:t>LinList.h</a:t>
            </a:r>
            <a:r>
              <a:rPr lang="zh-CN" altLang="en-US" sz="2600" dirty="0">
                <a:solidFill>
                  <a:srgbClr val="0000FF"/>
                </a:solidFill>
                <a:latin typeface="楷体_GB2312" pitchFamily="49" charset="-122"/>
              </a:rPr>
              <a:t>中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080808"/>
                </a:solidFill>
                <a:latin typeface="楷体_GB2312" pitchFamily="49" charset="-122"/>
              </a:rPr>
              <a:t>程序设计如下：</a:t>
            </a:r>
          </a:p>
        </p:txBody>
      </p:sp>
    </p:spTree>
    <p:extLst>
      <p:ext uri="{BB962C8B-B14F-4D97-AF65-F5344CB8AC3E}">
        <p14:creationId xmlns:p14="http://schemas.microsoft.com/office/powerpoint/2010/main" val="2599559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-27384"/>
            <a:ext cx="8210104" cy="6914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#include &lt;</a:t>
            </a:r>
            <a:r>
              <a:rPr lang="en-US" altLang="zh-CN" sz="2000" b="1" dirty="0" err="1">
                <a:solidFill>
                  <a:schemeClr val="bg1"/>
                </a:solidFill>
              </a:rPr>
              <a:t>iostream.h</a:t>
            </a:r>
            <a:r>
              <a:rPr lang="en-US" altLang="zh-CN" sz="2000" b="1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#include &lt;</a:t>
            </a:r>
            <a:r>
              <a:rPr lang="en-US" altLang="zh-CN" sz="2000" b="1" dirty="0" err="1">
                <a:solidFill>
                  <a:schemeClr val="bg1"/>
                </a:solidFill>
              </a:rPr>
              <a:t>stdlib.h</a:t>
            </a:r>
            <a:r>
              <a:rPr lang="en-US" altLang="zh-CN" sz="2000" b="1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#</a:t>
            </a:r>
            <a:r>
              <a:rPr lang="en-US" altLang="zh-CN" sz="2000" b="1" dirty="0">
                <a:solidFill>
                  <a:schemeClr val="bg1"/>
                </a:solidFill>
              </a:rPr>
              <a:t>include “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LinList.h</a:t>
            </a:r>
            <a:r>
              <a:rPr lang="en-US" altLang="zh-CN" sz="2000" b="1" dirty="0">
                <a:solidFill>
                  <a:schemeClr val="bg1"/>
                </a:solidFill>
              </a:rPr>
              <a:t>”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包含结点类和单链表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类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void main(void)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>
                <a:solidFill>
                  <a:schemeClr val="bg1"/>
                </a:solidFill>
              </a:rPr>
              <a:t>LinList</a:t>
            </a:r>
            <a:r>
              <a:rPr lang="en-US" altLang="zh-CN" sz="2000" b="1" dirty="0">
                <a:solidFill>
                  <a:schemeClr val="bg1"/>
                </a:solidFill>
              </a:rPr>
              <a:t> &lt;</a:t>
            </a:r>
            <a:r>
              <a:rPr lang="en-US" altLang="zh-CN" sz="2000" b="1" dirty="0" err="1">
                <a:solidFill>
                  <a:schemeClr val="bg1"/>
                </a:solidFill>
              </a:rPr>
              <a:t>int</a:t>
            </a:r>
            <a:r>
              <a:rPr lang="en-US" altLang="zh-CN" sz="2000" b="1" dirty="0">
                <a:solidFill>
                  <a:schemeClr val="bg1"/>
                </a:solidFill>
              </a:rPr>
              <a:t>&gt; </a:t>
            </a:r>
            <a:r>
              <a:rPr lang="en-US" altLang="zh-CN" sz="2000" b="1" dirty="0" err="1">
                <a:solidFill>
                  <a:schemeClr val="bg1"/>
                </a:solidFill>
              </a:rPr>
              <a:t>myList</a:t>
            </a:r>
            <a:r>
              <a:rPr lang="en-US" altLang="zh-CN" sz="2000" b="1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>
                <a:solidFill>
                  <a:schemeClr val="bg1"/>
                </a:solidFill>
              </a:rPr>
              <a:t>int</a:t>
            </a:r>
            <a:r>
              <a:rPr lang="en-US" altLang="zh-CN" sz="2000" b="1" dirty="0">
                <a:solidFill>
                  <a:schemeClr val="bg1"/>
                </a:solidFill>
              </a:rPr>
              <a:t> s[]={1,2,3,4,5,6,7,8,9,10},n=10;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>
                <a:solidFill>
                  <a:schemeClr val="bg1"/>
                </a:solidFill>
              </a:rPr>
              <a:t>int</a:t>
            </a:r>
            <a:r>
              <a:rPr lang="en-US" altLang="zh-CN" sz="2000" b="1" dirty="0">
                <a:solidFill>
                  <a:schemeClr val="bg1"/>
                </a:solidFill>
              </a:rPr>
              <a:t> temp;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for(</a:t>
            </a:r>
            <a:r>
              <a:rPr lang="en-US" altLang="zh-CN" sz="2000" b="1" dirty="0" err="1">
                <a:solidFill>
                  <a:schemeClr val="bg1"/>
                </a:solidFill>
              </a:rPr>
              <a:t>int</a:t>
            </a:r>
            <a:r>
              <a:rPr lang="en-US" altLang="zh-CN" sz="2000" b="1" dirty="0">
                <a:solidFill>
                  <a:schemeClr val="bg1"/>
                </a:solidFill>
              </a:rPr>
              <a:t> i=0;i&lt;</a:t>
            </a:r>
            <a:r>
              <a:rPr lang="en-US" altLang="zh-CN" sz="2000" b="1" dirty="0" err="1">
                <a:solidFill>
                  <a:schemeClr val="bg1"/>
                </a:solidFill>
              </a:rPr>
              <a:t>n;i</a:t>
            </a:r>
            <a:r>
              <a:rPr lang="en-US" altLang="zh-CN" sz="2000" b="1" dirty="0">
                <a:solidFill>
                  <a:schemeClr val="bg1"/>
                </a:solidFill>
              </a:rPr>
              <a:t>++)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	</a:t>
            </a:r>
            <a:r>
              <a:rPr lang="en-US" altLang="zh-CN" sz="2000" b="1" dirty="0" err="1">
                <a:solidFill>
                  <a:schemeClr val="bg1"/>
                </a:solidFill>
              </a:rPr>
              <a:t>myList.Insert</a:t>
            </a:r>
            <a:r>
              <a:rPr lang="en-US" altLang="zh-CN" sz="2000" b="1" dirty="0">
                <a:solidFill>
                  <a:schemeClr val="bg1"/>
                </a:solidFill>
              </a:rPr>
              <a:t>(s[i],i);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>
                <a:solidFill>
                  <a:schemeClr val="bg1"/>
                </a:solidFill>
              </a:rPr>
              <a:t>myList.Delete</a:t>
            </a:r>
            <a:r>
              <a:rPr lang="en-US" altLang="zh-CN" sz="2000" b="1" dirty="0">
                <a:solidFill>
                  <a:schemeClr val="bg1"/>
                </a:solidFill>
              </a:rPr>
              <a:t>(4);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for(i=0;i&lt;</a:t>
            </a:r>
            <a:r>
              <a:rPr lang="en-US" altLang="zh-CN" sz="2000" b="1" dirty="0" err="1">
                <a:solidFill>
                  <a:schemeClr val="bg1"/>
                </a:solidFill>
              </a:rPr>
              <a:t>myList.Size</a:t>
            </a:r>
            <a:r>
              <a:rPr lang="en-US" altLang="zh-CN" sz="2000" b="1" dirty="0">
                <a:solidFill>
                  <a:schemeClr val="bg1"/>
                </a:solidFill>
              </a:rPr>
              <a:t>();i++)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{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	temp=</a:t>
            </a:r>
            <a:r>
              <a:rPr lang="en-US" altLang="zh-CN" sz="2000" b="1" dirty="0" err="1">
                <a:solidFill>
                  <a:schemeClr val="bg1"/>
                </a:solidFill>
              </a:rPr>
              <a:t>myList.GetData</a:t>
            </a:r>
            <a:r>
              <a:rPr lang="en-US" altLang="zh-CN" sz="2000" b="1" dirty="0">
                <a:solidFill>
                  <a:schemeClr val="bg1"/>
                </a:solidFill>
              </a:rPr>
              <a:t>(i);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	</a:t>
            </a:r>
            <a:r>
              <a:rPr lang="en-US" altLang="zh-CN" sz="2000" b="1" dirty="0" err="1">
                <a:solidFill>
                  <a:schemeClr val="bg1"/>
                </a:solidFill>
              </a:rPr>
              <a:t>cout</a:t>
            </a:r>
            <a:r>
              <a:rPr lang="en-US" altLang="zh-CN" sz="2000" b="1" dirty="0">
                <a:solidFill>
                  <a:schemeClr val="bg1"/>
                </a:solidFill>
              </a:rPr>
              <a:t>&lt;&lt;temp&lt;&lt;" ";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}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}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7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&lt;1&gt; </a:t>
            </a:r>
            <a:r>
              <a:rPr lang="zh-CN" altLang="en-US" sz="4000" dirty="0"/>
              <a:t>链表</a:t>
            </a:r>
            <a:r>
              <a:rPr lang="en-US" altLang="zh-CN" sz="4000" dirty="0"/>
              <a:t>---</a:t>
            </a:r>
            <a:r>
              <a:rPr lang="zh-CN" altLang="en-US" sz="4000" dirty="0"/>
              <a:t>单</a:t>
            </a:r>
            <a:r>
              <a:rPr lang="zh-CN" altLang="en-US" dirty="0"/>
              <a:t>链表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51520" y="1052736"/>
            <a:ext cx="830580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2600" dirty="0" smtClean="0">
                <a:solidFill>
                  <a:srgbClr val="FF0000"/>
                </a:solidFill>
                <a:latin typeface="楷体_GB2312" pitchFamily="49" charset="-122"/>
              </a:rPr>
              <a:t>【</a:t>
            </a:r>
            <a:r>
              <a:rPr lang="zh-CN" altLang="en-US" sz="2600" dirty="0" smtClean="0">
                <a:solidFill>
                  <a:srgbClr val="FF0000"/>
                </a:solidFill>
                <a:latin typeface="楷体_GB2312" pitchFamily="49" charset="-122"/>
              </a:rPr>
              <a:t>练习</a:t>
            </a:r>
            <a:r>
              <a:rPr lang="en-US" altLang="zh-CN" sz="2600" dirty="0" smtClean="0">
                <a:solidFill>
                  <a:srgbClr val="FF0000"/>
                </a:solidFill>
                <a:latin typeface="楷体_GB2312" pitchFamily="49" charset="-122"/>
              </a:rPr>
              <a:t>】</a:t>
            </a:r>
            <a:r>
              <a:rPr lang="zh-CN" altLang="en-US" sz="2600" dirty="0" smtClean="0">
                <a:solidFill>
                  <a:srgbClr val="080808"/>
                </a:solidFill>
                <a:latin typeface="楷体_GB2312" pitchFamily="49" charset="-122"/>
              </a:rPr>
              <a:t>：</a:t>
            </a:r>
            <a:r>
              <a:rPr lang="zh-CN" altLang="zh-CN" sz="2800" dirty="0"/>
              <a:t>假定有定义</a:t>
            </a:r>
            <a:r>
              <a:rPr lang="zh-CN" altLang="zh-CN" sz="2800" dirty="0" smtClean="0"/>
              <a:t>为</a:t>
            </a:r>
            <a:endParaRPr lang="en-US" altLang="zh-CN" sz="2800" dirty="0" smtClean="0"/>
          </a:p>
          <a:p>
            <a:pPr eaLnBrk="1" hangingPunct="1">
              <a:spcBef>
                <a:spcPts val="600"/>
              </a:spcBef>
            </a:pPr>
            <a:r>
              <a:rPr lang="zh-CN" altLang="zh-CN" sz="2800" dirty="0" smtClean="0"/>
              <a:t>“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NODE{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data; NODE* next;};</a:t>
            </a:r>
            <a:r>
              <a:rPr lang="zh-CN" altLang="zh-CN" sz="2800" dirty="0"/>
              <a:t>”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eaLnBrk="1" hangingPunct="1">
              <a:spcBef>
                <a:spcPts val="600"/>
              </a:spcBef>
            </a:pPr>
            <a:r>
              <a:rPr lang="zh-CN" altLang="zh-CN" sz="2800" dirty="0" smtClean="0"/>
              <a:t>下面</a:t>
            </a:r>
            <a:r>
              <a:rPr lang="zh-CN" altLang="zh-CN" sz="2800" dirty="0"/>
              <a:t>算法是依次显示输出以</a:t>
            </a:r>
            <a:r>
              <a:rPr lang="en-US" altLang="zh-CN" sz="2800" dirty="0"/>
              <a:t>L</a:t>
            </a:r>
            <a:r>
              <a:rPr lang="zh-CN" altLang="zh-CN" sz="2800" dirty="0"/>
              <a:t>为表头指针的链表中各结点的值</a:t>
            </a:r>
            <a:r>
              <a:rPr lang="zh-CN" altLang="zh-CN" sz="2800" dirty="0" smtClean="0"/>
              <a:t>。</a:t>
            </a:r>
            <a:r>
              <a:rPr lang="zh-CN" altLang="en-US" sz="2800" dirty="0" smtClean="0"/>
              <a:t>请填空补充程序。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void </a:t>
            </a:r>
            <a:r>
              <a:rPr lang="en-US" altLang="zh-CN" sz="2800" dirty="0" err="1"/>
              <a:t>PrintLink</a:t>
            </a:r>
            <a:r>
              <a:rPr lang="en-US" altLang="zh-CN" sz="2800" dirty="0"/>
              <a:t>(NODE* L)</a:t>
            </a:r>
            <a:endParaRPr lang="zh-CN" altLang="zh-CN" sz="2800" dirty="0"/>
          </a:p>
          <a:p>
            <a:r>
              <a:rPr lang="en-US" altLang="zh-CN" sz="2800" dirty="0"/>
              <a:t>{</a:t>
            </a:r>
            <a:endParaRPr lang="zh-CN" altLang="zh-CN" sz="2800" dirty="0"/>
          </a:p>
          <a:p>
            <a:r>
              <a:rPr lang="en-US" altLang="zh-CN" sz="2800" dirty="0"/>
              <a:t>	for(___</a:t>
            </a:r>
            <a:r>
              <a:rPr lang="en-US" altLang="zh-CN" sz="2800" dirty="0">
                <a:solidFill>
                  <a:srgbClr val="FF0000"/>
                </a:solidFill>
              </a:rPr>
              <a:t>(1)</a:t>
            </a:r>
            <a:r>
              <a:rPr lang="en-US" altLang="zh-CN" sz="2800" dirty="0"/>
              <a:t>___; p!=NULL; </a:t>
            </a:r>
            <a:r>
              <a:rPr lang="en-US" altLang="zh-CN" sz="2800" dirty="0">
                <a:solidFill>
                  <a:srgbClr val="FF0000"/>
                </a:solidFill>
              </a:rPr>
              <a:t>___(2)___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&lt;&lt;___</a:t>
            </a:r>
            <a:r>
              <a:rPr lang="en-US" altLang="zh-CN" sz="2800" dirty="0">
                <a:solidFill>
                  <a:srgbClr val="FF0000"/>
                </a:solidFill>
              </a:rPr>
              <a:t>(3)</a:t>
            </a:r>
            <a:r>
              <a:rPr lang="en-US" altLang="zh-CN" sz="2800" dirty="0"/>
              <a:t>___ &lt;&lt; '  ';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/>
              <a:t>}</a:t>
            </a:r>
            <a:endParaRPr lang="zh-CN" altLang="en-US" sz="2600" dirty="0">
              <a:solidFill>
                <a:srgbClr val="080808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167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&lt;2&gt; </a:t>
            </a:r>
            <a:r>
              <a:rPr lang="zh-CN" altLang="en-US" sz="4000" dirty="0"/>
              <a:t>链表</a:t>
            </a:r>
            <a:r>
              <a:rPr lang="en-US" altLang="zh-CN" sz="4000" dirty="0" smtClean="0"/>
              <a:t>---</a:t>
            </a:r>
            <a:r>
              <a:rPr lang="zh-CN" altLang="en-US" sz="4000" dirty="0" smtClean="0"/>
              <a:t>循环单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04800" y="1270992"/>
            <a:ext cx="8534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80808"/>
                </a:solidFill>
              </a:rPr>
              <a:t>       循环单链表是单链表的另一种形式，其结构特点是链表中</a:t>
            </a:r>
            <a:r>
              <a:rPr lang="zh-CN" altLang="en-US" dirty="0">
                <a:solidFill>
                  <a:srgbClr val="FF0000"/>
                </a:solidFill>
              </a:rPr>
              <a:t>最后一个结点的指针域指向整个链表的第一个结点</a:t>
            </a:r>
            <a:r>
              <a:rPr lang="zh-CN" altLang="en-US" dirty="0">
                <a:solidFill>
                  <a:srgbClr val="080808"/>
                </a:solidFill>
              </a:rPr>
              <a:t>，从而使链表形成一个环。它的优点是从链尾到链头比较方便。循环单链表也有带头结点和不带头结点两种结构。一个带头结点的循环单链表如下图示：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04800" y="3861792"/>
            <a:ext cx="8610600" cy="1295400"/>
            <a:chOff x="192" y="2160"/>
            <a:chExt cx="5424" cy="816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112" y="2390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400" y="239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928" y="239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3216" y="239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744" y="239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032" y="239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992" y="239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5280" y="239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544" y="248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360" y="248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128" y="248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4464" y="229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536" y="234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4704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920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2400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2400" y="2160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5568" y="24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561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768" y="2390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1056" y="239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192" y="234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576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>
              <a:off x="1056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44"/>
            <p:cNvSpPr>
              <a:spLocks noChangeShapeType="1"/>
            </p:cNvSpPr>
            <p:nvPr/>
          </p:nvSpPr>
          <p:spPr bwMode="auto">
            <a:xfrm>
              <a:off x="1056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45"/>
            <p:cNvSpPr>
              <a:spLocks noChangeShapeType="1"/>
            </p:cNvSpPr>
            <p:nvPr/>
          </p:nvSpPr>
          <p:spPr bwMode="auto">
            <a:xfrm>
              <a:off x="1440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>
              <a:off x="1344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480" y="268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80808"/>
                  </a:solidFill>
                </a:rPr>
                <a:t>(</a:t>
              </a:r>
              <a:r>
                <a:rPr lang="en-US" altLang="zh-CN">
                  <a:solidFill>
                    <a:srgbClr val="080808"/>
                  </a:solidFill>
                </a:rPr>
                <a:t>a) </a:t>
              </a:r>
              <a:r>
                <a:rPr lang="zh-CN" altLang="en-US">
                  <a:solidFill>
                    <a:srgbClr val="080808"/>
                  </a:solidFill>
                </a:rPr>
                <a:t>空链表</a:t>
              </a:r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880" y="2688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80808"/>
                  </a:solidFill>
                </a:rPr>
                <a:t>(</a:t>
              </a:r>
              <a:r>
                <a:rPr lang="en-US" altLang="zh-CN">
                  <a:solidFill>
                    <a:srgbClr val="080808"/>
                  </a:solidFill>
                </a:rPr>
                <a:t>b) </a:t>
              </a:r>
              <a:r>
                <a:rPr lang="zh-CN" altLang="en-US">
                  <a:solidFill>
                    <a:srgbClr val="080808"/>
                  </a:solidFill>
                </a:rPr>
                <a:t>非空链表</a:t>
              </a:r>
            </a:p>
          </p:txBody>
        </p:sp>
      </p:grpSp>
      <p:pic>
        <p:nvPicPr>
          <p:cNvPr id="35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66824"/>
            <a:ext cx="2196244" cy="131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252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线性表抽象数据类型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568952" cy="4681537"/>
          </a:xfrm>
        </p:spPr>
        <p:txBody>
          <a:bodyPr/>
          <a:lstStyle/>
          <a:p>
            <a:r>
              <a:rPr lang="zh-CN" altLang="en-US" dirty="0"/>
              <a:t>线性表的定义</a:t>
            </a:r>
          </a:p>
          <a:p>
            <a:pPr marL="344487" lvl="1" indent="0">
              <a:buNone/>
            </a:pPr>
            <a:r>
              <a:rPr lang="zh-CN" altLang="en-US" dirty="0"/>
              <a:t>线性表是一种可以在任意位置插入和删除数据元素操作、由</a:t>
            </a:r>
            <a:r>
              <a:rPr lang="en-US" altLang="zh-CN" dirty="0"/>
              <a:t>n(n≥0)</a:t>
            </a:r>
            <a:r>
              <a:rPr lang="zh-CN" altLang="en-US" dirty="0"/>
              <a:t>个相同类型数据元素</a:t>
            </a:r>
            <a:r>
              <a:rPr lang="en-US" altLang="zh-CN" dirty="0"/>
              <a:t>a</a:t>
            </a:r>
            <a:r>
              <a:rPr lang="en-US" altLang="zh-CN" sz="1400" dirty="0"/>
              <a:t>0</a:t>
            </a:r>
            <a:r>
              <a:rPr lang="en-US" altLang="zh-CN" dirty="0"/>
              <a:t>, a</a:t>
            </a:r>
            <a:r>
              <a:rPr lang="en-US" altLang="zh-CN" sz="1400" dirty="0"/>
              <a:t>1</a:t>
            </a:r>
            <a:r>
              <a:rPr lang="en-US" altLang="zh-CN" dirty="0"/>
              <a:t>,…, a</a:t>
            </a:r>
            <a:r>
              <a:rPr lang="en-US" altLang="zh-CN" sz="1400" dirty="0"/>
              <a:t>n-1</a:t>
            </a:r>
            <a:r>
              <a:rPr lang="zh-CN" altLang="en-US" dirty="0"/>
              <a:t>组成的线性结构。</a:t>
            </a:r>
          </a:p>
          <a:p>
            <a:r>
              <a:rPr lang="zh-CN" altLang="en-US" dirty="0">
                <a:solidFill>
                  <a:srgbClr val="080808"/>
                </a:solidFill>
              </a:rPr>
              <a:t>线性表</a:t>
            </a:r>
            <a:r>
              <a:rPr lang="zh-CN" altLang="en-US" dirty="0" smtClean="0">
                <a:solidFill>
                  <a:srgbClr val="080808"/>
                </a:solidFill>
              </a:rPr>
              <a:t>抽象数据类型</a:t>
            </a:r>
            <a:endParaRPr lang="en-US" altLang="zh-CN" dirty="0" smtClean="0">
              <a:solidFill>
                <a:srgbClr val="080808"/>
              </a:solidFill>
            </a:endParaRPr>
          </a:p>
          <a:p>
            <a:endParaRPr lang="zh-CN" altLang="en-US" dirty="0"/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533400" y="3427933"/>
            <a:ext cx="381000" cy="3200400"/>
          </a:xfrm>
          <a:prstGeom prst="leftBrace">
            <a:avLst>
              <a:gd name="adj1" fmla="val 70000"/>
              <a:gd name="adj2" fmla="val 50000"/>
            </a:avLst>
          </a:prstGeom>
          <a:noFill/>
          <a:ln w="254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14400" y="3351733"/>
            <a:ext cx="790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</a:rPr>
              <a:t>数据集合:</a:t>
            </a:r>
            <a:r>
              <a:rPr lang="zh-CN" altLang="en-US" dirty="0"/>
              <a:t>｛</a:t>
            </a:r>
            <a:r>
              <a:rPr lang="zh-CN" altLang="en-US" dirty="0">
                <a:solidFill>
                  <a:srgbClr val="080808"/>
                </a:solidFill>
              </a:rPr>
              <a:t> 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30000" dirty="0">
                <a:solidFill>
                  <a:srgbClr val="080808"/>
                </a:solidFill>
              </a:rPr>
              <a:t>0</a:t>
            </a:r>
            <a:r>
              <a:rPr lang="en-US" altLang="zh-CN" dirty="0">
                <a:solidFill>
                  <a:srgbClr val="080808"/>
                </a:solidFill>
              </a:rPr>
              <a:t>, 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30000" dirty="0">
                <a:solidFill>
                  <a:srgbClr val="080808"/>
                </a:solidFill>
              </a:rPr>
              <a:t>1</a:t>
            </a:r>
            <a:r>
              <a:rPr lang="en-US" altLang="zh-CN" dirty="0">
                <a:solidFill>
                  <a:srgbClr val="080808"/>
                </a:solidFill>
              </a:rPr>
              <a:t>, … , 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30000" dirty="0">
                <a:solidFill>
                  <a:srgbClr val="080808"/>
                </a:solidFill>
              </a:rPr>
              <a:t>n-1 </a:t>
            </a:r>
            <a:r>
              <a:rPr lang="en-US" altLang="zh-CN" dirty="0">
                <a:solidFill>
                  <a:srgbClr val="080808"/>
                </a:solidFill>
              </a:rPr>
              <a:t>｝ </a:t>
            </a:r>
            <a:r>
              <a:rPr lang="en-US" altLang="zh-CN" i="1" dirty="0" err="1">
                <a:solidFill>
                  <a:srgbClr val="080808"/>
                </a:solidFill>
              </a:rPr>
              <a:t>a</a:t>
            </a:r>
            <a:r>
              <a:rPr lang="en-US" altLang="zh-CN" i="1" baseline="-30000" dirty="0" err="1">
                <a:solidFill>
                  <a:srgbClr val="080808"/>
                </a:solidFill>
              </a:rPr>
              <a:t>i</a:t>
            </a:r>
            <a:r>
              <a:rPr lang="zh-CN" altLang="en-US" dirty="0">
                <a:solidFill>
                  <a:srgbClr val="080808"/>
                </a:solidFill>
              </a:rPr>
              <a:t>的数据类型为</a:t>
            </a:r>
            <a:r>
              <a:rPr lang="en-US" altLang="zh-CN" dirty="0" err="1">
                <a:solidFill>
                  <a:srgbClr val="080808"/>
                </a:solidFill>
              </a:rPr>
              <a:t>DataType</a:t>
            </a:r>
            <a:r>
              <a:rPr lang="en-US" altLang="zh-CN" dirty="0">
                <a:solidFill>
                  <a:srgbClr val="080808"/>
                </a:solidFill>
              </a:rPr>
              <a:t>。</a:t>
            </a: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14400" y="510433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</a:rPr>
              <a:t>操作集合:</a:t>
            </a:r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2590800" y="4113733"/>
            <a:ext cx="381000" cy="2514600"/>
          </a:xfrm>
          <a:prstGeom prst="leftBrace">
            <a:avLst>
              <a:gd name="adj1" fmla="val 55000"/>
              <a:gd name="adj2" fmla="val 50000"/>
            </a:avLst>
          </a:prstGeom>
          <a:noFill/>
          <a:ln w="254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971800" y="3981971"/>
            <a:ext cx="4840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  <a:sym typeface="Wingdings" pitchFamily="2" charset="2"/>
              </a:rPr>
              <a:t>(1</a:t>
            </a:r>
            <a:r>
              <a:rPr lang="zh-CN" altLang="en-US" dirty="0" smtClean="0">
                <a:solidFill>
                  <a:srgbClr val="080808"/>
                </a:solidFill>
                <a:sym typeface="Wingdings" pitchFamily="2" charset="2"/>
              </a:rPr>
              <a:t>)</a:t>
            </a:r>
            <a:r>
              <a:rPr lang="en-US" altLang="zh-CN" dirty="0" smtClean="0">
                <a:solidFill>
                  <a:srgbClr val="080808"/>
                </a:solidFill>
                <a:sym typeface="Wingdings" pitchFamily="2" charset="2"/>
              </a:rPr>
              <a:t>Initiate(L</a:t>
            </a:r>
            <a:r>
              <a:rPr lang="en-US" altLang="zh-CN" dirty="0">
                <a:solidFill>
                  <a:srgbClr val="080808"/>
                </a:solidFill>
                <a:sym typeface="Wingdings" pitchFamily="2" charset="2"/>
              </a:rPr>
              <a:t>)   </a:t>
            </a:r>
            <a:r>
              <a:rPr lang="zh-CN" altLang="en-US" dirty="0">
                <a:solidFill>
                  <a:srgbClr val="080808"/>
                </a:solidFill>
                <a:sym typeface="Wingdings" pitchFamily="2" charset="2"/>
              </a:rPr>
              <a:t>初始化线性表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955925" y="4548708"/>
            <a:ext cx="4929188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80808"/>
                </a:solidFill>
                <a:sym typeface="Wingdings" pitchFamily="2" charset="2"/>
              </a:rPr>
              <a:t>(2</a:t>
            </a:r>
            <a:r>
              <a:rPr lang="zh-CN" altLang="en-US" dirty="0" smtClean="0">
                <a:solidFill>
                  <a:srgbClr val="080808"/>
                </a:solidFill>
                <a:sym typeface="Wingdings" pitchFamily="2" charset="2"/>
              </a:rPr>
              <a:t>)</a:t>
            </a:r>
            <a:r>
              <a:rPr lang="en-US" altLang="zh-CN" dirty="0" smtClean="0">
                <a:solidFill>
                  <a:srgbClr val="080808"/>
                </a:solidFill>
                <a:sym typeface="Wingdings" pitchFamily="2" charset="2"/>
              </a:rPr>
              <a:t>Insert(</a:t>
            </a:r>
            <a:r>
              <a:rPr lang="en-US" altLang="zh-CN" dirty="0" err="1" smtClean="0">
                <a:solidFill>
                  <a:srgbClr val="080808"/>
                </a:solidFill>
                <a:sym typeface="Wingdings" pitchFamily="2" charset="2"/>
              </a:rPr>
              <a:t>L,i,x</a:t>
            </a:r>
            <a:r>
              <a:rPr lang="en-US" altLang="zh-CN" dirty="0">
                <a:solidFill>
                  <a:srgbClr val="080808"/>
                </a:solidFill>
                <a:sym typeface="Wingdings" pitchFamily="2" charset="2"/>
              </a:rPr>
              <a:t>)  </a:t>
            </a:r>
            <a:r>
              <a:rPr lang="zh-CN" altLang="en-US" dirty="0">
                <a:solidFill>
                  <a:srgbClr val="080808"/>
                </a:solidFill>
                <a:sym typeface="Wingdings" pitchFamily="2" charset="2"/>
              </a:rPr>
              <a:t>插入数据元素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973388" y="5048771"/>
            <a:ext cx="3788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  <a:sym typeface="Wingdings" pitchFamily="2" charset="2"/>
              </a:rPr>
              <a:t>(3</a:t>
            </a:r>
            <a:r>
              <a:rPr lang="zh-CN" altLang="en-US" dirty="0" smtClean="0">
                <a:solidFill>
                  <a:srgbClr val="080808"/>
                </a:solidFill>
                <a:sym typeface="Wingdings" pitchFamily="2" charset="2"/>
              </a:rPr>
              <a:t>)</a:t>
            </a:r>
            <a:r>
              <a:rPr lang="en-US" altLang="zh-CN" dirty="0" smtClean="0">
                <a:solidFill>
                  <a:srgbClr val="080808"/>
                </a:solidFill>
                <a:sym typeface="Wingdings" pitchFamily="2" charset="2"/>
              </a:rPr>
              <a:t>Length(L</a:t>
            </a:r>
            <a:r>
              <a:rPr lang="en-US" altLang="zh-CN" dirty="0">
                <a:solidFill>
                  <a:srgbClr val="080808"/>
                </a:solidFill>
                <a:sym typeface="Wingdings" pitchFamily="2" charset="2"/>
              </a:rPr>
              <a:t>)  </a:t>
            </a:r>
            <a:r>
              <a:rPr lang="zh-CN" altLang="en-US" dirty="0">
                <a:solidFill>
                  <a:srgbClr val="080808"/>
                </a:solidFill>
                <a:sym typeface="Wingdings" pitchFamily="2" charset="2"/>
              </a:rPr>
              <a:t>求当前数据元素个数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973388" y="5658371"/>
            <a:ext cx="31598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  <a:sym typeface="Wingdings" pitchFamily="2" charset="2"/>
              </a:rPr>
              <a:t>(4</a:t>
            </a:r>
            <a:r>
              <a:rPr lang="zh-CN" altLang="en-US" dirty="0" smtClean="0">
                <a:solidFill>
                  <a:srgbClr val="080808"/>
                </a:solidFill>
                <a:sym typeface="Wingdings" pitchFamily="2" charset="2"/>
              </a:rPr>
              <a:t>)</a:t>
            </a:r>
            <a:r>
              <a:rPr lang="en-US" altLang="zh-CN" dirty="0" smtClean="0">
                <a:solidFill>
                  <a:srgbClr val="080808"/>
                </a:solidFill>
                <a:sym typeface="Wingdings" pitchFamily="2" charset="2"/>
              </a:rPr>
              <a:t>Delete(</a:t>
            </a:r>
            <a:r>
              <a:rPr lang="en-US" altLang="zh-CN" dirty="0" err="1" smtClean="0">
                <a:solidFill>
                  <a:srgbClr val="080808"/>
                </a:solidFill>
                <a:sym typeface="Wingdings" pitchFamily="2" charset="2"/>
              </a:rPr>
              <a:t>L,i,x</a:t>
            </a:r>
            <a:r>
              <a:rPr lang="en-US" altLang="zh-CN" dirty="0">
                <a:solidFill>
                  <a:srgbClr val="080808"/>
                </a:solidFill>
                <a:sym typeface="Wingdings" pitchFamily="2" charset="2"/>
              </a:rPr>
              <a:t>) </a:t>
            </a:r>
            <a:r>
              <a:rPr lang="zh-CN" altLang="en-US" dirty="0">
                <a:solidFill>
                  <a:srgbClr val="080808"/>
                </a:solidFill>
                <a:sym typeface="Wingdings" pitchFamily="2" charset="2"/>
              </a:rPr>
              <a:t>删除数据元素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971800" y="6207646"/>
            <a:ext cx="4336504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80808"/>
                </a:solidFill>
                <a:sym typeface="Wingdings" pitchFamily="2" charset="2"/>
              </a:rPr>
              <a:t>(5</a:t>
            </a:r>
            <a:r>
              <a:rPr lang="zh-CN" altLang="en-US" dirty="0" smtClean="0">
                <a:solidFill>
                  <a:srgbClr val="080808"/>
                </a:solidFill>
                <a:sym typeface="Wingdings" pitchFamily="2" charset="2"/>
              </a:rPr>
              <a:t>)</a:t>
            </a:r>
            <a:r>
              <a:rPr lang="en-US" altLang="zh-CN" dirty="0" smtClean="0">
                <a:solidFill>
                  <a:srgbClr val="080808"/>
                </a:solidFill>
                <a:sym typeface="Wingdings" pitchFamily="2" charset="2"/>
              </a:rPr>
              <a:t>Get(</a:t>
            </a:r>
            <a:r>
              <a:rPr lang="en-US" altLang="zh-CN" dirty="0" err="1" smtClean="0">
                <a:solidFill>
                  <a:srgbClr val="080808"/>
                </a:solidFill>
                <a:sym typeface="Wingdings" pitchFamily="2" charset="2"/>
              </a:rPr>
              <a:t>L,i,x</a:t>
            </a:r>
            <a:r>
              <a:rPr lang="en-US" altLang="zh-CN" dirty="0">
                <a:solidFill>
                  <a:srgbClr val="080808"/>
                </a:solidFill>
                <a:sym typeface="Wingdings" pitchFamily="2" charset="2"/>
              </a:rPr>
              <a:t>)  </a:t>
            </a:r>
            <a:r>
              <a:rPr lang="zh-CN" altLang="en-US" dirty="0">
                <a:solidFill>
                  <a:srgbClr val="080808"/>
                </a:solidFill>
                <a:sym typeface="Wingdings" pitchFamily="2" charset="2"/>
              </a:rPr>
              <a:t>取数据元素等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17" y="1196752"/>
            <a:ext cx="439248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86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7038"/>
            <a:ext cx="2196244" cy="131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如何判断单链表中有环？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5735"/>
            <a:ext cx="8229600" cy="4681537"/>
          </a:xfrm>
        </p:spPr>
        <p:txBody>
          <a:bodyPr/>
          <a:lstStyle/>
          <a:p>
            <a:r>
              <a:rPr lang="zh-CN" altLang="en-US" dirty="0" smtClean="0"/>
              <a:t>如何判断</a:t>
            </a:r>
            <a:r>
              <a:rPr lang="zh-CN" altLang="en-US" dirty="0"/>
              <a:t>链表是否存在</a:t>
            </a:r>
            <a:r>
              <a:rPr lang="zh-CN" altLang="en-US" dirty="0" smtClean="0"/>
              <a:t>环？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如何找到</a:t>
            </a:r>
            <a:r>
              <a:rPr lang="zh-CN" altLang="en-US" dirty="0"/>
              <a:t>环的入口</a:t>
            </a:r>
            <a:r>
              <a:rPr lang="zh-CN" altLang="en-US" dirty="0" smtClean="0"/>
              <a:t>点？</a:t>
            </a:r>
            <a:endParaRPr lang="zh-CN" altLang="en-US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043608" y="1772816"/>
            <a:ext cx="6480720" cy="4452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bool </a:t>
            </a:r>
            <a:r>
              <a:rPr lang="en-US" altLang="zh-CN" sz="2000" b="1" dirty="0" err="1">
                <a:solidFill>
                  <a:schemeClr val="bg1"/>
                </a:solidFill>
              </a:rPr>
              <a:t>IsExitsLoop</a:t>
            </a: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slist</a:t>
            </a:r>
            <a:r>
              <a:rPr lang="en-US" altLang="zh-CN" sz="2000" b="1" dirty="0">
                <a:solidFill>
                  <a:schemeClr val="bg1"/>
                </a:solidFill>
              </a:rPr>
              <a:t> *head) 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{ 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slist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*slow = head, *fast = head; 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while </a:t>
            </a:r>
            <a:r>
              <a:rPr lang="en-US" altLang="zh-CN" sz="2000" b="1" dirty="0">
                <a:solidFill>
                  <a:schemeClr val="bg1"/>
                </a:solidFill>
              </a:rPr>
              <a:t>( fast &amp;&amp; fast-&gt;next )     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{</a:t>
            </a:r>
          </a:p>
          <a:p>
            <a:pPr lvl="3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slow </a:t>
            </a:r>
            <a:r>
              <a:rPr lang="en-US" altLang="zh-CN" sz="2000" b="1" dirty="0">
                <a:solidFill>
                  <a:schemeClr val="bg1"/>
                </a:solidFill>
              </a:rPr>
              <a:t>= slow-&gt;next; 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fast </a:t>
            </a:r>
            <a:r>
              <a:rPr lang="en-US" altLang="zh-CN" sz="2000" b="1" dirty="0">
                <a:solidFill>
                  <a:schemeClr val="bg1"/>
                </a:solidFill>
              </a:rPr>
              <a:t>= fast-&gt;next-&gt;next; 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if </a:t>
            </a:r>
            <a:r>
              <a:rPr lang="en-US" altLang="zh-CN" sz="2000" b="1" dirty="0">
                <a:solidFill>
                  <a:schemeClr val="bg1"/>
                </a:solidFill>
              </a:rPr>
              <a:t>( slow == fast ) break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;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} </a:t>
            </a:r>
          </a:p>
          <a:p>
            <a:pPr lvl="2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return </a:t>
            </a:r>
            <a:r>
              <a:rPr lang="en-US" altLang="zh-CN" sz="2000" b="1" dirty="0">
                <a:solidFill>
                  <a:schemeClr val="bg1"/>
                </a:solidFill>
              </a:rPr>
              <a:t>!(fast == NULL || fast-&gt;next == NULL); 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}</a:t>
            </a:r>
            <a:endParaRPr lang="en-US" altLang="zh-CN" sz="2000" b="1" i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7992380" y="6309320"/>
            <a:ext cx="115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073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&lt;3&gt; </a:t>
            </a:r>
            <a:r>
              <a:rPr lang="zh-CN" altLang="en-US" sz="3600" dirty="0"/>
              <a:t>链表</a:t>
            </a:r>
            <a:r>
              <a:rPr lang="en-US" altLang="zh-CN" sz="3600" dirty="0" smtClean="0"/>
              <a:t>---</a:t>
            </a:r>
            <a:r>
              <a:rPr lang="zh-CN" altLang="en-US" sz="3600" dirty="0" smtClean="0"/>
              <a:t>双向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7544" y="1196752"/>
            <a:ext cx="8001000" cy="16795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080808"/>
                </a:solidFill>
              </a:rPr>
              <a:t>       双向链表是</a:t>
            </a:r>
            <a:r>
              <a:rPr lang="zh-CN" altLang="en-US" sz="2600" dirty="0">
                <a:solidFill>
                  <a:srgbClr val="FF0000"/>
                </a:solidFill>
              </a:rPr>
              <a:t>每个结点除后继指针域外还有一个前驱指针域</a:t>
            </a:r>
            <a:r>
              <a:rPr lang="zh-CN" altLang="en-US" sz="2600" dirty="0">
                <a:solidFill>
                  <a:srgbClr val="080808"/>
                </a:solidFill>
              </a:rPr>
              <a:t>，它有带头结点和不带头结点，循环和非循环结构，双向链表是解决查找前驱结点问题的有效途径。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53344" y="2492152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80808"/>
                </a:solidFill>
              </a:rPr>
              <a:t>结点结构如图示：</a:t>
            </a:r>
          </a:p>
        </p:txBody>
      </p:sp>
      <p:grpSp>
        <p:nvGrpSpPr>
          <p:cNvPr id="15" name="Group 121"/>
          <p:cNvGrpSpPr>
            <a:grpSpLocks/>
          </p:cNvGrpSpPr>
          <p:nvPr/>
        </p:nvGrpSpPr>
        <p:grpSpPr bwMode="auto">
          <a:xfrm>
            <a:off x="1331640" y="3231232"/>
            <a:ext cx="6553200" cy="2286000"/>
            <a:chOff x="1152" y="2928"/>
            <a:chExt cx="2928" cy="894"/>
          </a:xfrm>
          <a:gradFill>
            <a:gsLst>
              <a:gs pos="0">
                <a:srgbClr val="00FF00"/>
              </a:gs>
              <a:gs pos="2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6" name="AutoShape 122"/>
            <p:cNvSpPr>
              <a:spLocks noChangeArrowheads="1"/>
            </p:cNvSpPr>
            <p:nvPr/>
          </p:nvSpPr>
          <p:spPr bwMode="auto">
            <a:xfrm>
              <a:off x="3138" y="2928"/>
              <a:ext cx="942" cy="272"/>
            </a:xfrm>
            <a:prstGeom prst="wedgeRoundRectCallout">
              <a:avLst>
                <a:gd name="adj1" fmla="val -76042"/>
                <a:gd name="adj2" fmla="val 176444"/>
                <a:gd name="adj3" fmla="val 16667"/>
              </a:avLst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zh-CN" altLang="en-US">
                  <a:ea typeface="宋体" pitchFamily="2" charset="-122"/>
                </a:rPr>
                <a:t>后继指针域</a:t>
              </a:r>
            </a:p>
          </p:txBody>
        </p:sp>
        <p:grpSp>
          <p:nvGrpSpPr>
            <p:cNvPr id="17" name="Group 123"/>
            <p:cNvGrpSpPr>
              <a:grpSpLocks/>
            </p:cNvGrpSpPr>
            <p:nvPr/>
          </p:nvGrpSpPr>
          <p:grpSpPr bwMode="auto">
            <a:xfrm>
              <a:off x="1152" y="2955"/>
              <a:ext cx="2064" cy="867"/>
              <a:chOff x="1152" y="2955"/>
              <a:chExt cx="2064" cy="867"/>
            </a:xfrm>
            <a:grpFill/>
          </p:grpSpPr>
          <p:grpSp>
            <p:nvGrpSpPr>
              <p:cNvPr id="19" name="Group 124"/>
              <p:cNvGrpSpPr>
                <a:grpSpLocks/>
              </p:cNvGrpSpPr>
              <p:nvPr/>
            </p:nvGrpSpPr>
            <p:grpSpPr bwMode="auto">
              <a:xfrm>
                <a:off x="2094" y="3504"/>
                <a:ext cx="1122" cy="318"/>
                <a:chOff x="4614" y="6264"/>
                <a:chExt cx="2160" cy="520"/>
              </a:xfrm>
              <a:grpFill/>
            </p:grpSpPr>
            <p:sp>
              <p:nvSpPr>
                <p:cNvPr id="2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614" y="6264"/>
                  <a:ext cx="2160" cy="52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FF00">
                        <a:tint val="66000"/>
                        <a:satMod val="160000"/>
                      </a:srgbClr>
                    </a:gs>
                    <a:gs pos="50000">
                      <a:srgbClr val="00FF00">
                        <a:tint val="44500"/>
                        <a:satMod val="160000"/>
                      </a:srgbClr>
                    </a:gs>
                    <a:gs pos="100000">
                      <a:srgbClr val="00FF00">
                        <a:tint val="23500"/>
                        <a:satMod val="160000"/>
                      </a:srgbClr>
                    </a:gs>
                  </a:gsLst>
                  <a:lin ang="5400000" scaled="1"/>
                  <a:tileRect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>
                    <a:defRPr/>
                  </a:pPr>
                  <a:r>
                    <a:rPr kumimoji="0" lang="en-US" altLang="zh-CN" dirty="0">
                      <a:ea typeface="宋体" pitchFamily="2" charset="-122"/>
                    </a:rPr>
                    <a:t>prior  </a:t>
                  </a:r>
                  <a:r>
                    <a:rPr kumimoji="0" lang="en-US" altLang="zh-CN" dirty="0" smtClean="0">
                      <a:ea typeface="宋体" pitchFamily="2" charset="-122"/>
                    </a:rPr>
                    <a:t>     </a:t>
                  </a:r>
                  <a:r>
                    <a:rPr kumimoji="0" lang="en-US" altLang="zh-CN" dirty="0">
                      <a:ea typeface="宋体" pitchFamily="2" charset="-122"/>
                    </a:rPr>
                    <a:t>data </a:t>
                  </a:r>
                  <a:r>
                    <a:rPr kumimoji="0" lang="en-US" altLang="zh-CN" dirty="0" smtClean="0">
                      <a:ea typeface="宋体" pitchFamily="2" charset="-122"/>
                    </a:rPr>
                    <a:t>     </a:t>
                  </a:r>
                  <a:r>
                    <a:rPr kumimoji="0" lang="en-US" altLang="zh-CN" dirty="0">
                      <a:ea typeface="宋体" pitchFamily="2" charset="-122"/>
                    </a:rPr>
                    <a:t>next</a:t>
                  </a:r>
                </a:p>
              </p:txBody>
            </p:sp>
            <p:sp>
              <p:nvSpPr>
                <p:cNvPr id="22" name="Line 126"/>
                <p:cNvSpPr>
                  <a:spLocks noChangeShapeType="1"/>
                </p:cNvSpPr>
                <p:nvPr/>
              </p:nvSpPr>
              <p:spPr bwMode="auto">
                <a:xfrm>
                  <a:off x="5334" y="6264"/>
                  <a:ext cx="0" cy="52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27"/>
                <p:cNvSpPr>
                  <a:spLocks noChangeShapeType="1"/>
                </p:cNvSpPr>
                <p:nvPr/>
              </p:nvSpPr>
              <p:spPr bwMode="auto">
                <a:xfrm>
                  <a:off x="6054" y="6264"/>
                  <a:ext cx="0" cy="52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AutoShape 128"/>
              <p:cNvSpPr>
                <a:spLocks noChangeArrowheads="1"/>
              </p:cNvSpPr>
              <p:nvPr/>
            </p:nvSpPr>
            <p:spPr bwMode="auto">
              <a:xfrm>
                <a:off x="1152" y="2955"/>
                <a:ext cx="960" cy="337"/>
              </a:xfrm>
              <a:prstGeom prst="wedgeRoundRectCallout">
                <a:avLst>
                  <a:gd name="adj1" fmla="val 61250"/>
                  <a:gd name="adj2" fmla="val 107269"/>
                  <a:gd name="adj3" fmla="val 16667"/>
                </a:avLst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>
                  <a:defRPr/>
                </a:pPr>
                <a:r>
                  <a:rPr kumimoji="0" lang="zh-CN" altLang="en-US">
                    <a:ea typeface="宋体" pitchFamily="2" charset="-122"/>
                  </a:rPr>
                  <a:t>前驱指针域</a:t>
                </a:r>
              </a:p>
            </p:txBody>
          </p:sp>
        </p:grpSp>
        <p:sp>
          <p:nvSpPr>
            <p:cNvPr id="18" name="AutoShape 129"/>
            <p:cNvSpPr>
              <a:spLocks noChangeArrowheads="1"/>
            </p:cNvSpPr>
            <p:nvPr/>
          </p:nvSpPr>
          <p:spPr bwMode="auto">
            <a:xfrm>
              <a:off x="2352" y="2928"/>
              <a:ext cx="594" cy="346"/>
            </a:xfrm>
            <a:prstGeom prst="wedgeRoundRectCallout">
              <a:avLst>
                <a:gd name="adj1" fmla="val 3537"/>
                <a:gd name="adj2" fmla="val 113875"/>
                <a:gd name="adj3" fmla="val 16667"/>
              </a:avLst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zh-CN" altLang="en-US">
                  <a:ea typeface="宋体" pitchFamily="2" charset="-122"/>
                </a:rPr>
                <a:t>数据域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254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650" y="765175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195513" y="2276475"/>
            <a:ext cx="3384550" cy="1436688"/>
            <a:chOff x="96" y="2448"/>
            <a:chExt cx="1248" cy="53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72" y="259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864" y="2592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056" y="259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96" y="2582"/>
              <a:ext cx="5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80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768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152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2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28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248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152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34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36" y="2832"/>
              <a:ext cx="96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80808"/>
                  </a:solidFill>
                </a:rPr>
                <a:t>(</a:t>
              </a:r>
              <a:r>
                <a:rPr lang="en-US" altLang="zh-CN" sz="2000">
                  <a:solidFill>
                    <a:srgbClr val="080808"/>
                  </a:solidFill>
                </a:rPr>
                <a:t>a) </a:t>
              </a:r>
              <a:r>
                <a:rPr lang="zh-CN" altLang="en-US" sz="2000">
                  <a:solidFill>
                    <a:srgbClr val="080808"/>
                  </a:solidFill>
                </a:rPr>
                <a:t>空链表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528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23850" y="4005263"/>
            <a:ext cx="8264525" cy="1404937"/>
            <a:chOff x="1632" y="2928"/>
            <a:chExt cx="3936" cy="669"/>
          </a:xfrm>
        </p:grpSpPr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08" y="30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592" y="30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024" y="30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216" y="30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0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408" y="30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840" y="30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32" y="30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224" y="30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4848" y="30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5040" y="3072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5280" y="30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632" y="3056"/>
              <a:ext cx="52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01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143" y="3408"/>
              <a:ext cx="7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80808"/>
                  </a:solidFill>
                </a:rPr>
                <a:t>(</a:t>
              </a:r>
              <a:r>
                <a:rPr lang="en-US" altLang="zh-CN" sz="2000">
                  <a:solidFill>
                    <a:srgbClr val="080808"/>
                  </a:solidFill>
                </a:rPr>
                <a:t>b) </a:t>
              </a:r>
              <a:r>
                <a:rPr lang="zh-CN" altLang="en-US" sz="2000">
                  <a:solidFill>
                    <a:srgbClr val="080808"/>
                  </a:solidFill>
                </a:rPr>
                <a:t>非空链表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512" y="3000"/>
              <a:ext cx="20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80808"/>
                  </a:solidFill>
                </a:rPr>
                <a:t>…</a:t>
              </a: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784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600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16" y="31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4728" y="31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4712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41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3600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>
              <a:off x="2784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448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2304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2304" y="336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5184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2448" y="292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5472" y="31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5568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395288" y="765175"/>
            <a:ext cx="8077200" cy="88582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80808"/>
                </a:solidFill>
              </a:rPr>
              <a:t>下图是带头结点的循环双向链表的结构，可见，其前驱指针和后继指针各自构成自己的</a:t>
            </a:r>
            <a:r>
              <a:rPr lang="zh-CN" altLang="en-US" sz="2600" b="1" dirty="0">
                <a:solidFill>
                  <a:srgbClr val="FF0000"/>
                </a:solidFill>
              </a:rPr>
              <a:t>循环单链表</a:t>
            </a:r>
            <a:r>
              <a:rPr lang="zh-CN" altLang="en-US" sz="2600" b="1" dirty="0">
                <a:solidFill>
                  <a:srgbClr val="080808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87837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1047849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1124049"/>
            <a:ext cx="8229600" cy="16795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080808"/>
                </a:solidFill>
              </a:rPr>
              <a:t>在</a:t>
            </a:r>
            <a:r>
              <a:rPr lang="zh-CN" altLang="en-US" sz="2600" dirty="0">
                <a:solidFill>
                  <a:srgbClr val="FF0000"/>
                </a:solidFill>
              </a:rPr>
              <a:t>双向链表</a:t>
            </a:r>
            <a:r>
              <a:rPr lang="zh-CN" altLang="en-US" sz="2600" dirty="0">
                <a:solidFill>
                  <a:srgbClr val="080808"/>
                </a:solidFill>
              </a:rPr>
              <a:t>中:设指针</a:t>
            </a:r>
            <a:r>
              <a:rPr lang="en-US" altLang="zh-CN" sz="2600" dirty="0">
                <a:solidFill>
                  <a:srgbClr val="080808"/>
                </a:solidFill>
              </a:rPr>
              <a:t>p</a:t>
            </a:r>
            <a:r>
              <a:rPr lang="zh-CN" altLang="en-US" sz="2600" dirty="0">
                <a:solidFill>
                  <a:srgbClr val="080808"/>
                </a:solidFill>
              </a:rPr>
              <a:t>指向第</a:t>
            </a:r>
            <a:r>
              <a:rPr lang="en-US" altLang="zh-CN" sz="2600" i="1" dirty="0">
                <a:solidFill>
                  <a:srgbClr val="080808"/>
                </a:solidFill>
              </a:rPr>
              <a:t>i</a:t>
            </a:r>
            <a:r>
              <a:rPr lang="zh-CN" altLang="en-US" sz="2600" dirty="0">
                <a:solidFill>
                  <a:srgbClr val="080808"/>
                </a:solidFill>
              </a:rPr>
              <a:t>个数据元素结点，则</a:t>
            </a:r>
            <a:r>
              <a:rPr lang="en-US" altLang="zh-CN" sz="2600" dirty="0">
                <a:solidFill>
                  <a:srgbClr val="080808"/>
                </a:solidFill>
              </a:rPr>
              <a:t>p-&gt;next</a:t>
            </a:r>
            <a:r>
              <a:rPr lang="zh-CN" altLang="en-US" sz="2600" dirty="0">
                <a:solidFill>
                  <a:srgbClr val="080808"/>
                </a:solidFill>
              </a:rPr>
              <a:t>指向第</a:t>
            </a:r>
            <a:r>
              <a:rPr lang="en-US" altLang="zh-CN" sz="2600" i="1" dirty="0">
                <a:solidFill>
                  <a:srgbClr val="080808"/>
                </a:solidFill>
              </a:rPr>
              <a:t>i</a:t>
            </a:r>
            <a:r>
              <a:rPr lang="en-US" altLang="zh-CN" sz="2600" dirty="0">
                <a:solidFill>
                  <a:srgbClr val="080808"/>
                </a:solidFill>
              </a:rPr>
              <a:t>+1</a:t>
            </a:r>
            <a:r>
              <a:rPr lang="zh-CN" altLang="en-US" sz="2600" dirty="0">
                <a:solidFill>
                  <a:srgbClr val="080808"/>
                </a:solidFill>
              </a:rPr>
              <a:t>个数据元素结点，</a:t>
            </a:r>
            <a:r>
              <a:rPr lang="en-US" altLang="zh-CN" sz="2600" dirty="0">
                <a:solidFill>
                  <a:srgbClr val="080808"/>
                </a:solidFill>
              </a:rPr>
              <a:t>p-&gt;next-&gt;prior</a:t>
            </a:r>
            <a:r>
              <a:rPr lang="zh-CN" altLang="en-US" sz="2600" dirty="0">
                <a:solidFill>
                  <a:srgbClr val="080808"/>
                </a:solidFill>
              </a:rPr>
              <a:t>仍指向第</a:t>
            </a:r>
            <a:r>
              <a:rPr lang="en-US" altLang="zh-CN" sz="2600" i="1" dirty="0">
                <a:solidFill>
                  <a:srgbClr val="080808"/>
                </a:solidFill>
              </a:rPr>
              <a:t>i</a:t>
            </a:r>
            <a:r>
              <a:rPr lang="zh-CN" altLang="en-US" sz="2600" dirty="0">
                <a:solidFill>
                  <a:srgbClr val="080808"/>
                </a:solidFill>
              </a:rPr>
              <a:t>个数据元素结点，即</a:t>
            </a:r>
            <a:r>
              <a:rPr lang="en-US" altLang="zh-CN" sz="2600" dirty="0">
                <a:solidFill>
                  <a:srgbClr val="0000FF"/>
                </a:solidFill>
              </a:rPr>
              <a:t>p-&gt;next-&gt;prior=p</a:t>
            </a:r>
            <a:r>
              <a:rPr lang="en-US" altLang="zh-CN" sz="2600" dirty="0">
                <a:solidFill>
                  <a:srgbClr val="080808"/>
                </a:solidFill>
              </a:rPr>
              <a:t>;</a:t>
            </a:r>
            <a:r>
              <a:rPr lang="zh-CN" altLang="en-US" sz="2600" dirty="0">
                <a:solidFill>
                  <a:srgbClr val="080808"/>
                </a:solidFill>
              </a:rPr>
              <a:t>同样</a:t>
            </a:r>
            <a:r>
              <a:rPr lang="en-US" altLang="zh-CN" sz="2600" dirty="0">
                <a:solidFill>
                  <a:srgbClr val="0000FF"/>
                </a:solidFill>
              </a:rPr>
              <a:t>p-&gt;prior-&gt;next=p。</a:t>
            </a:r>
          </a:p>
        </p:txBody>
      </p:sp>
      <p:grpSp>
        <p:nvGrpSpPr>
          <p:cNvPr id="6" name="Group 159"/>
          <p:cNvGrpSpPr>
            <a:grpSpLocks/>
          </p:cNvGrpSpPr>
          <p:nvPr/>
        </p:nvGrpSpPr>
        <p:grpSpPr bwMode="auto">
          <a:xfrm>
            <a:off x="684213" y="3083024"/>
            <a:ext cx="7567612" cy="2362200"/>
            <a:chOff x="312" y="1944"/>
            <a:chExt cx="4812" cy="1488"/>
          </a:xfrm>
        </p:grpSpPr>
        <p:sp>
          <p:nvSpPr>
            <p:cNvPr id="7" name="Rectangle 160"/>
            <p:cNvSpPr>
              <a:spLocks noChangeArrowheads="1"/>
            </p:cNvSpPr>
            <p:nvPr/>
          </p:nvSpPr>
          <p:spPr bwMode="auto">
            <a:xfrm>
              <a:off x="312" y="1944"/>
              <a:ext cx="4812" cy="14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CCCC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" name="Group 161"/>
            <p:cNvGrpSpPr>
              <a:grpSpLocks/>
            </p:cNvGrpSpPr>
            <p:nvPr/>
          </p:nvGrpSpPr>
          <p:grpSpPr bwMode="auto">
            <a:xfrm>
              <a:off x="653" y="2224"/>
              <a:ext cx="3761" cy="524"/>
              <a:chOff x="1049" y="3448"/>
              <a:chExt cx="3761" cy="524"/>
            </a:xfrm>
          </p:grpSpPr>
          <p:grpSp>
            <p:nvGrpSpPr>
              <p:cNvPr id="9" name="Group 162"/>
              <p:cNvGrpSpPr>
                <a:grpSpLocks/>
              </p:cNvGrpSpPr>
              <p:nvPr/>
            </p:nvGrpSpPr>
            <p:grpSpPr bwMode="auto">
              <a:xfrm>
                <a:off x="1049" y="3448"/>
                <a:ext cx="3761" cy="274"/>
                <a:chOff x="1337" y="631"/>
                <a:chExt cx="3761" cy="274"/>
              </a:xfrm>
            </p:grpSpPr>
            <p:sp>
              <p:nvSpPr>
                <p:cNvPr id="12" name="Rectangle 163"/>
                <p:cNvSpPr>
                  <a:spLocks noChangeArrowheads="1"/>
                </p:cNvSpPr>
                <p:nvPr/>
              </p:nvSpPr>
              <p:spPr bwMode="auto">
                <a:xfrm>
                  <a:off x="1569" y="660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Rectangle 164" descr="宽上对角线"/>
                <p:cNvSpPr>
                  <a:spLocks noChangeArrowheads="1"/>
                </p:cNvSpPr>
                <p:nvPr/>
              </p:nvSpPr>
              <p:spPr bwMode="auto">
                <a:xfrm>
                  <a:off x="1943" y="660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Rectangle 165"/>
                <p:cNvSpPr>
                  <a:spLocks noChangeArrowheads="1"/>
                </p:cNvSpPr>
                <p:nvPr/>
              </p:nvSpPr>
              <p:spPr bwMode="auto">
                <a:xfrm>
                  <a:off x="2305" y="660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Line 166"/>
                <p:cNvSpPr>
                  <a:spLocks noChangeShapeType="1"/>
                </p:cNvSpPr>
                <p:nvPr/>
              </p:nvSpPr>
              <p:spPr bwMode="auto">
                <a:xfrm>
                  <a:off x="1341" y="717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Rectangle 167"/>
                <p:cNvSpPr>
                  <a:spLocks noChangeArrowheads="1"/>
                </p:cNvSpPr>
                <p:nvPr/>
              </p:nvSpPr>
              <p:spPr bwMode="auto">
                <a:xfrm>
                  <a:off x="2787" y="645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Rectangle 168" descr="宽上对角线"/>
                <p:cNvSpPr>
                  <a:spLocks noChangeArrowheads="1"/>
                </p:cNvSpPr>
                <p:nvPr/>
              </p:nvSpPr>
              <p:spPr bwMode="auto">
                <a:xfrm>
                  <a:off x="3161" y="645"/>
                  <a:ext cx="356" cy="245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Rectangle 169"/>
                <p:cNvSpPr>
                  <a:spLocks noChangeArrowheads="1"/>
                </p:cNvSpPr>
                <p:nvPr/>
              </p:nvSpPr>
              <p:spPr bwMode="auto">
                <a:xfrm>
                  <a:off x="3512" y="645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Rectangle 170"/>
                <p:cNvSpPr>
                  <a:spLocks noChangeArrowheads="1"/>
                </p:cNvSpPr>
                <p:nvPr/>
              </p:nvSpPr>
              <p:spPr bwMode="auto">
                <a:xfrm>
                  <a:off x="4039" y="641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Rectangle 171" descr="宽上对角线"/>
                <p:cNvSpPr>
                  <a:spLocks noChangeArrowheads="1"/>
                </p:cNvSpPr>
                <p:nvPr/>
              </p:nvSpPr>
              <p:spPr bwMode="auto">
                <a:xfrm>
                  <a:off x="4413" y="641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Rectangle 172"/>
                <p:cNvSpPr>
                  <a:spLocks noChangeArrowheads="1"/>
                </p:cNvSpPr>
                <p:nvPr/>
              </p:nvSpPr>
              <p:spPr bwMode="auto">
                <a:xfrm>
                  <a:off x="4764" y="641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173"/>
                <p:cNvSpPr>
                  <a:spLocks noChangeShapeType="1"/>
                </p:cNvSpPr>
                <p:nvPr/>
              </p:nvSpPr>
              <p:spPr bwMode="auto">
                <a:xfrm>
                  <a:off x="2635" y="767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174"/>
                <p:cNvSpPr>
                  <a:spLocks noChangeShapeType="1"/>
                </p:cNvSpPr>
                <p:nvPr/>
              </p:nvSpPr>
              <p:spPr bwMode="auto">
                <a:xfrm>
                  <a:off x="3834" y="767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3207" y="642"/>
                  <a:ext cx="2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dirty="0"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25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4474" y="641"/>
                  <a:ext cx="18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26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337" y="813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2608" y="818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Line 179"/>
                <p:cNvSpPr>
                  <a:spLocks noChangeShapeType="1"/>
                </p:cNvSpPr>
                <p:nvPr/>
              </p:nvSpPr>
              <p:spPr bwMode="auto">
                <a:xfrm flipH="1">
                  <a:off x="3819" y="829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2004" y="631"/>
                  <a:ext cx="19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ea typeface="宋体" pitchFamily="2" charset="-122"/>
                    </a:rPr>
                    <a:t>a</a:t>
                  </a:r>
                </a:p>
              </p:txBody>
            </p:sp>
          </p:grpSp>
          <p:sp>
            <p:nvSpPr>
              <p:cNvPr id="10" name="Line 181"/>
              <p:cNvSpPr>
                <a:spLocks noChangeShapeType="1"/>
              </p:cNvSpPr>
              <p:nvPr/>
            </p:nvSpPr>
            <p:spPr bwMode="auto">
              <a:xfrm flipV="1">
                <a:off x="3035" y="3706"/>
                <a:ext cx="0" cy="21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Text Box 182"/>
              <p:cNvSpPr txBox="1">
                <a:spLocks noChangeArrowheads="1"/>
              </p:cNvSpPr>
              <p:nvPr/>
            </p:nvSpPr>
            <p:spPr bwMode="auto">
              <a:xfrm>
                <a:off x="3057" y="3722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0066FF"/>
                    </a:solidFill>
                    <a:ea typeface="宋体" pitchFamily="2" charset="-122"/>
                  </a:rPr>
                  <a:t>p</a:t>
                </a:r>
              </a:p>
            </p:txBody>
          </p:sp>
        </p:grpSp>
      </p:grpSp>
      <p:sp>
        <p:nvSpPr>
          <p:cNvPr id="30" name="Text Box 183"/>
          <p:cNvSpPr txBox="1">
            <a:spLocks noChangeArrowheads="1"/>
          </p:cNvSpPr>
          <p:nvPr/>
        </p:nvSpPr>
        <p:spPr bwMode="auto">
          <a:xfrm>
            <a:off x="1895475" y="4595912"/>
            <a:ext cx="504983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  <a:ea typeface="隶书" pitchFamily="49" charset="-122"/>
              </a:rPr>
              <a:t>p-&gt; </a:t>
            </a:r>
            <a:r>
              <a:rPr lang="en-US" altLang="zh-CN">
                <a:solidFill>
                  <a:srgbClr val="FF0000"/>
                </a:solidFill>
              </a:rPr>
              <a:t>prior </a:t>
            </a:r>
            <a:r>
              <a:rPr lang="en-US" altLang="zh-CN">
                <a:solidFill>
                  <a:srgbClr val="FF0000"/>
                </a:solidFill>
                <a:ea typeface="隶书" pitchFamily="49" charset="-122"/>
              </a:rPr>
              <a:t>-&gt;</a:t>
            </a:r>
            <a:r>
              <a:rPr lang="en-US" altLang="zh-CN">
                <a:solidFill>
                  <a:srgbClr val="FF0000"/>
                </a:solidFill>
              </a:rPr>
              <a:t>next</a:t>
            </a:r>
            <a:r>
              <a:rPr lang="en-US" altLang="zh-CN">
                <a:solidFill>
                  <a:srgbClr val="FF0000"/>
                </a:solidFill>
                <a:ea typeface="隶书" pitchFamily="49" charset="-122"/>
              </a:rPr>
              <a:t>= p= p-&gt;</a:t>
            </a:r>
            <a:r>
              <a:rPr lang="en-US" altLang="zh-CN">
                <a:solidFill>
                  <a:srgbClr val="FF0000"/>
                </a:solidFill>
              </a:rPr>
              <a:t>next</a:t>
            </a:r>
            <a:r>
              <a:rPr lang="en-US" altLang="zh-CN">
                <a:solidFill>
                  <a:srgbClr val="FF0000"/>
                </a:solidFill>
                <a:ea typeface="隶书" pitchFamily="49" charset="-122"/>
              </a:rPr>
              <a:t>-&gt;</a:t>
            </a:r>
            <a:r>
              <a:rPr lang="en-US" altLang="zh-CN">
                <a:solidFill>
                  <a:srgbClr val="FF0000"/>
                </a:solidFill>
              </a:rPr>
              <a:t>prior</a:t>
            </a:r>
            <a:r>
              <a:rPr lang="en-US" altLang="zh-CN">
                <a:solidFill>
                  <a:srgbClr val="FF0000"/>
                </a:solidFill>
                <a:ea typeface="隶书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76930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11325" y="3529161"/>
            <a:ext cx="5867400" cy="232092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 s-&gt;</a:t>
            </a:r>
            <a:r>
              <a:rPr lang="en-US" altLang="zh-CN" dirty="0">
                <a:solidFill>
                  <a:srgbClr val="FF0000"/>
                </a:solidFill>
              </a:rPr>
              <a:t> prior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=p-&gt; </a:t>
            </a:r>
            <a:r>
              <a:rPr lang="en-US" altLang="zh-CN" dirty="0">
                <a:solidFill>
                  <a:srgbClr val="FF0000"/>
                </a:solidFill>
              </a:rPr>
              <a:t>prior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  p-&gt;</a:t>
            </a:r>
            <a:r>
              <a:rPr lang="en-US" altLang="zh-CN" dirty="0">
                <a:solidFill>
                  <a:srgbClr val="0000FF"/>
                </a:solidFill>
              </a:rPr>
              <a:t> prior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-&gt; </a:t>
            </a:r>
            <a:r>
              <a:rPr lang="en-US" altLang="zh-CN" dirty="0">
                <a:solidFill>
                  <a:srgbClr val="0000FF"/>
                </a:solidFill>
              </a:rPr>
              <a:t>next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=s;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 s-&gt; </a:t>
            </a:r>
            <a:r>
              <a:rPr lang="en-US" altLang="zh-CN" dirty="0">
                <a:solidFill>
                  <a:schemeClr val="bg1"/>
                </a:solidFill>
              </a:rPr>
              <a:t>next 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=p;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 p-&gt;</a:t>
            </a:r>
            <a:r>
              <a:rPr lang="en-US" altLang="zh-CN" dirty="0">
                <a:solidFill>
                  <a:srgbClr val="FF0000"/>
                </a:solidFill>
              </a:rPr>
              <a:t> prior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=s;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2775098"/>
            <a:ext cx="35274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sz="2400" dirty="0">
                <a:ea typeface="宋体" pitchFamily="2" charset="-122"/>
              </a:rPr>
              <a:t>算法描述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18592" y="6081985"/>
            <a:ext cx="5181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sz="2400" dirty="0">
                <a:ea typeface="宋体" pitchFamily="2" charset="-122"/>
              </a:rPr>
              <a:t>算法评价：</a:t>
            </a:r>
            <a:r>
              <a:rPr lang="en-US" altLang="zh-CN" sz="2400" dirty="0">
                <a:ea typeface="宋体" pitchFamily="2" charset="-122"/>
              </a:rPr>
              <a:t>T(n)=O(N)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819525" y="1428898"/>
            <a:ext cx="512763" cy="511175"/>
            <a:chOff x="2334" y="1064"/>
            <a:chExt cx="323" cy="322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334" y="1064"/>
              <a:ext cx="0" cy="32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334" y="1386"/>
              <a:ext cx="32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276600" y="1568598"/>
            <a:ext cx="1058863" cy="458788"/>
            <a:chOff x="1990" y="1175"/>
            <a:chExt cx="667" cy="289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990" y="1464"/>
              <a:ext cx="66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990" y="1175"/>
              <a:ext cx="0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026150" y="1570186"/>
            <a:ext cx="1146175" cy="511175"/>
            <a:chOff x="3724" y="1153"/>
            <a:chExt cx="722" cy="322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724" y="1475"/>
              <a:ext cx="72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4446" y="1153"/>
              <a:ext cx="0" cy="32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026150" y="1357461"/>
            <a:ext cx="581025" cy="565150"/>
            <a:chOff x="3724" y="1019"/>
            <a:chExt cx="366" cy="356"/>
          </a:xfrm>
        </p:grpSpPr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090" y="1019"/>
              <a:ext cx="0" cy="35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724" y="1375"/>
              <a:ext cx="36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970213" y="1913086"/>
            <a:ext cx="3049587" cy="542925"/>
            <a:chOff x="1799" y="1369"/>
            <a:chExt cx="1921" cy="342"/>
          </a:xfrm>
        </p:grpSpPr>
        <p:sp>
          <p:nvSpPr>
            <p:cNvPr id="20" name="Rectangle 18" descr="宽上对角线"/>
            <p:cNvSpPr>
              <a:spLocks noChangeArrowheads="1"/>
            </p:cNvSpPr>
            <p:nvPr/>
          </p:nvSpPr>
          <p:spPr bwMode="auto">
            <a:xfrm>
              <a:off x="3035" y="1372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661" y="1372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386" y="1372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088" y="136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宋体" pitchFamily="2" charset="-122"/>
                </a:rPr>
                <a:t>x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079" y="1542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799" y="146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宋体" pitchFamily="2" charset="-122"/>
                </a:rPr>
                <a:t>S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2019300" y="577998"/>
            <a:ext cx="5970588" cy="1028700"/>
            <a:chOff x="1200" y="528"/>
            <a:chExt cx="3761" cy="648"/>
          </a:xfrm>
        </p:grpSpPr>
        <p:grpSp>
          <p:nvGrpSpPr>
            <p:cNvPr id="27" name="Group 25"/>
            <p:cNvGrpSpPr>
              <a:grpSpLocks/>
            </p:cNvGrpSpPr>
            <p:nvPr/>
          </p:nvGrpSpPr>
          <p:grpSpPr bwMode="auto">
            <a:xfrm>
              <a:off x="1200" y="902"/>
              <a:ext cx="3761" cy="274"/>
              <a:chOff x="1200" y="902"/>
              <a:chExt cx="3761" cy="274"/>
            </a:xfrm>
          </p:grpSpPr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1432" y="93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Rectangle 27" descr="宽上对角线"/>
              <p:cNvSpPr>
                <a:spLocks noChangeArrowheads="1"/>
              </p:cNvSpPr>
              <p:nvPr/>
            </p:nvSpPr>
            <p:spPr bwMode="auto">
              <a:xfrm>
                <a:off x="1806" y="93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168" y="93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1204" y="98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3902" y="912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Rectangle 31" descr="宽上对角线"/>
              <p:cNvSpPr>
                <a:spLocks noChangeArrowheads="1"/>
              </p:cNvSpPr>
              <p:nvPr/>
            </p:nvSpPr>
            <p:spPr bwMode="auto">
              <a:xfrm>
                <a:off x="4276" y="912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4627" y="912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Text Box 33"/>
              <p:cNvSpPr txBox="1">
                <a:spLocks noChangeArrowheads="1"/>
              </p:cNvSpPr>
              <p:nvPr/>
            </p:nvSpPr>
            <p:spPr bwMode="auto">
              <a:xfrm>
                <a:off x="4330" y="912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 flipH="1">
                <a:off x="1200" y="1084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>
                <a:off x="1867" y="90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2501" y="1008"/>
                <a:ext cx="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 flipH="1">
                <a:off x="2501" y="1075"/>
                <a:ext cx="1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" name="Group 38"/>
            <p:cNvGrpSpPr>
              <a:grpSpLocks/>
            </p:cNvGrpSpPr>
            <p:nvPr/>
          </p:nvGrpSpPr>
          <p:grpSpPr bwMode="auto">
            <a:xfrm>
              <a:off x="4395" y="528"/>
              <a:ext cx="214" cy="380"/>
              <a:chOff x="4395" y="528"/>
              <a:chExt cx="214" cy="380"/>
            </a:xfrm>
          </p:grpSpPr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4424" y="542"/>
                <a:ext cx="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Text Box 40"/>
              <p:cNvSpPr txBox="1">
                <a:spLocks noChangeArrowheads="1"/>
              </p:cNvSpPr>
              <p:nvPr/>
            </p:nvSpPr>
            <p:spPr bwMode="auto">
              <a:xfrm>
                <a:off x="4395" y="528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ea typeface="宋体" pitchFamily="2" charset="-122"/>
                  </a:rPr>
                  <a:t>P</a:t>
                </a:r>
              </a:p>
            </p:txBody>
          </p:sp>
        </p:grpSp>
      </p:grp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4808538" y="1128861"/>
            <a:ext cx="493712" cy="493712"/>
            <a:chOff x="2957" y="875"/>
            <a:chExt cx="311" cy="311"/>
          </a:xfrm>
        </p:grpSpPr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2957" y="875"/>
              <a:ext cx="289" cy="2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968" y="875"/>
              <a:ext cx="300" cy="3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0" y="501798"/>
            <a:ext cx="85010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zh-CN" altLang="en-US" sz="2400" dirty="0">
                <a:ea typeface="宋体" pitchFamily="2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964038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utoUpdateAnimBg="0"/>
      <p:bldP spid="6" grpId="0" autoUpdateAnimBg="0"/>
      <p:bldP spid="46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52825" y="1496715"/>
            <a:ext cx="3903663" cy="300037"/>
            <a:chOff x="2478" y="455"/>
            <a:chExt cx="2111" cy="201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 flipH="1" flipV="1">
            <a:off x="2982913" y="2160290"/>
            <a:ext cx="3713162" cy="319087"/>
            <a:chOff x="2478" y="455"/>
            <a:chExt cx="2111" cy="20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1379538" y="1757065"/>
            <a:ext cx="7075487" cy="1384300"/>
            <a:chOff x="1337" y="631"/>
            <a:chExt cx="3761" cy="872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1337" y="631"/>
              <a:ext cx="3761" cy="274"/>
              <a:chOff x="1337" y="631"/>
              <a:chExt cx="3761" cy="274"/>
            </a:xfrm>
          </p:grpSpPr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1569" y="660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Rectangle 13" descr="宽上对角线"/>
              <p:cNvSpPr>
                <a:spLocks noChangeArrowheads="1"/>
              </p:cNvSpPr>
              <p:nvPr/>
            </p:nvSpPr>
            <p:spPr bwMode="auto">
              <a:xfrm>
                <a:off x="1943" y="660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2305" y="660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341" y="717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787" y="645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Rectangle 17" descr="宽上对角线"/>
              <p:cNvSpPr>
                <a:spLocks noChangeArrowheads="1"/>
              </p:cNvSpPr>
              <p:nvPr/>
            </p:nvSpPr>
            <p:spPr bwMode="auto">
              <a:xfrm>
                <a:off x="3161" y="645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3512" y="645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4039" y="64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Rectangle 20" descr="宽上对角线"/>
              <p:cNvSpPr>
                <a:spLocks noChangeArrowheads="1"/>
              </p:cNvSpPr>
              <p:nvPr/>
            </p:nvSpPr>
            <p:spPr bwMode="auto">
              <a:xfrm>
                <a:off x="4413" y="64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4764" y="64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635" y="767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3834" y="767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3226" y="642"/>
                <a:ext cx="1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4490" y="641"/>
                <a:ext cx="1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 flipH="1">
                <a:off x="1337" y="81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 flipH="1">
                <a:off x="2608" y="818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 flipH="1">
                <a:off x="3819" y="829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2019" y="631"/>
                <a:ext cx="16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 flipV="1">
              <a:off x="3323" y="889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3323" y="1253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宋体" pitchFamily="2" charset="-122"/>
                </a:rPr>
                <a:t>P</a:t>
              </a:r>
            </a:p>
          </p:txBody>
        </p:sp>
      </p:grp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555776" y="3786113"/>
            <a:ext cx="4466557" cy="14157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66FF"/>
                </a:solidFill>
                <a:ea typeface="宋体" pitchFamily="2" charset="-122"/>
              </a:rPr>
              <a:t>  </a:t>
            </a:r>
            <a:endParaRPr lang="en-US" altLang="zh-CN" sz="2400" dirty="0">
              <a:solidFill>
                <a:srgbClr val="0066FF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66FF"/>
                </a:solidFill>
                <a:ea typeface="宋体" pitchFamily="2" charset="-122"/>
              </a:rPr>
              <a:t>  p-&gt;prior-&gt;next=p-&gt;next;</a:t>
            </a:r>
            <a:endParaRPr lang="en-US" altLang="zh-CN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p-&gt;next-&gt;prior=p-&gt;prior</a:t>
            </a:r>
            <a:r>
              <a:rPr lang="en-US" altLang="zh-CN" sz="2000" dirty="0">
                <a:solidFill>
                  <a:srgbClr val="FF3300"/>
                </a:solidFill>
                <a:ea typeface="宋体" pitchFamily="2" charset="-122"/>
              </a:rPr>
              <a:t>;</a:t>
            </a:r>
            <a:endParaRPr lang="en-US" altLang="zh-CN" sz="2000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642938" y="983952"/>
            <a:ext cx="85010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zh-CN" altLang="en-US" sz="2400" dirty="0">
                <a:ea typeface="宋体" pitchFamily="2" charset="-122"/>
              </a:rPr>
              <a:t>删除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7504" y="3138041"/>
            <a:ext cx="85010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sz="2400" dirty="0">
                <a:ea typeface="宋体" pitchFamily="2" charset="-122"/>
              </a:rPr>
              <a:t>算法描述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1733703" y="5442297"/>
            <a:ext cx="514255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sz="2400" dirty="0">
                <a:ea typeface="宋体" pitchFamily="2" charset="-122"/>
              </a:rPr>
              <a:t>算法评价：</a:t>
            </a:r>
            <a:r>
              <a:rPr lang="en-US" altLang="zh-CN" sz="2400" dirty="0">
                <a:ea typeface="宋体" pitchFamily="2" charset="-122"/>
              </a:rPr>
              <a:t>T(n)=O(N)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897313" y="1022052"/>
            <a:ext cx="341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66FF"/>
                </a:solidFill>
              </a:rPr>
              <a:t>p-&gt;prior-&gt;next=p-&gt;next;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5197475" y="2469852"/>
            <a:ext cx="353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p-&gt;next-&gt;prior=p-&gt;prior;</a:t>
            </a:r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3773488" y="1804690"/>
            <a:ext cx="2655887" cy="409575"/>
            <a:chOff x="2377" y="661"/>
            <a:chExt cx="1673" cy="258"/>
          </a:xfrm>
        </p:grpSpPr>
        <p:grpSp>
          <p:nvGrpSpPr>
            <p:cNvPr id="41" name="Group 39"/>
            <p:cNvGrpSpPr>
              <a:grpSpLocks/>
            </p:cNvGrpSpPr>
            <p:nvPr/>
          </p:nvGrpSpPr>
          <p:grpSpPr bwMode="auto">
            <a:xfrm>
              <a:off x="2377" y="685"/>
              <a:ext cx="233" cy="234"/>
              <a:chOff x="3445" y="3577"/>
              <a:chExt cx="233" cy="234"/>
            </a:xfrm>
          </p:grpSpPr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2" name="Group 42"/>
            <p:cNvGrpSpPr>
              <a:grpSpLocks/>
            </p:cNvGrpSpPr>
            <p:nvPr/>
          </p:nvGrpSpPr>
          <p:grpSpPr bwMode="auto">
            <a:xfrm>
              <a:off x="3817" y="661"/>
              <a:ext cx="233" cy="234"/>
              <a:chOff x="3445" y="3577"/>
              <a:chExt cx="233" cy="234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0302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  <p:bldP spid="35" grpId="0" autoUpdateAnimBg="0"/>
      <p:bldP spid="36" grpId="0" autoUpdateAnimBg="0"/>
      <p:bldP spid="37" grpId="0" autoUpdateAnimBg="0"/>
      <p:bldP spid="38" grpId="0" build="p" autoUpdateAnimBg="0"/>
      <p:bldP spid="39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&lt;4&gt; </a:t>
            </a:r>
            <a:r>
              <a:rPr lang="zh-CN" altLang="en-US" sz="4000" dirty="0"/>
              <a:t>链表</a:t>
            </a:r>
            <a:r>
              <a:rPr lang="en-US" altLang="zh-CN" sz="4000" dirty="0" smtClean="0"/>
              <a:t>---</a:t>
            </a:r>
            <a:r>
              <a:rPr lang="zh-CN" altLang="en-US" sz="4000" dirty="0"/>
              <a:t>静态链表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1698600"/>
            <a:ext cx="8229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080808"/>
                </a:solidFill>
              </a:rPr>
              <a:t>在数组中增加一个(或两个)指针域用来存放下一个(或上一个)数据元素在数组中的下标，从而构成用数组构造的单链表。因为</a:t>
            </a:r>
            <a:r>
              <a:rPr lang="zh-CN" altLang="en-US" sz="2600" dirty="0">
                <a:solidFill>
                  <a:srgbClr val="FF0000"/>
                </a:solidFill>
              </a:rPr>
              <a:t>数组</a:t>
            </a:r>
            <a:r>
              <a:rPr lang="zh-CN" altLang="en-US" sz="2600" dirty="0">
                <a:solidFill>
                  <a:srgbClr val="080808"/>
                </a:solidFill>
              </a:rPr>
              <a:t>内存空间的申请方式是静态的，所以称为</a:t>
            </a:r>
            <a:r>
              <a:rPr lang="zh-CN" altLang="en-US" sz="2600" dirty="0">
                <a:solidFill>
                  <a:srgbClr val="FF0000"/>
                </a:solidFill>
              </a:rPr>
              <a:t>静态链表</a:t>
            </a:r>
            <a:r>
              <a:rPr lang="zh-CN" altLang="en-US" sz="2600" dirty="0">
                <a:solidFill>
                  <a:srgbClr val="080808"/>
                </a:solidFill>
              </a:rPr>
              <a:t>，增加的指针称做</a:t>
            </a:r>
            <a:r>
              <a:rPr lang="zh-CN" altLang="en-US" sz="2600" dirty="0">
                <a:solidFill>
                  <a:srgbClr val="0000FF"/>
                </a:solidFill>
              </a:rPr>
              <a:t>仿真指针</a:t>
            </a:r>
            <a:r>
              <a:rPr lang="zh-CN" altLang="en-US" sz="2600" dirty="0">
                <a:solidFill>
                  <a:srgbClr val="080808"/>
                </a:solidFill>
              </a:rPr>
              <a:t>。结构如下：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754311" y="4075088"/>
            <a:ext cx="7416800" cy="1154112"/>
            <a:chOff x="576" y="1776"/>
            <a:chExt cx="4464" cy="556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92" y="182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480" y="182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008" y="182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296" y="182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824" y="182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</a:t>
              </a:r>
              <a:endParaRPr lang="zh-CN" altLang="en-US" sz="2000" baseline="-2500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112" y="182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464" y="182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</a:t>
              </a:r>
              <a:endParaRPr lang="zh-CN" altLang="en-US" sz="2000" baseline="-2500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752" y="182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/>
                <a:t>∧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62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440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26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080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576" y="1776"/>
              <a:ext cx="43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3648" y="183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</a:t>
              </a:r>
              <a:endParaRPr lang="zh-CN" altLang="en-US" sz="2000" baseline="-25000"/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3936" y="183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960" y="193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2160" y="2112"/>
              <a:ext cx="124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(</a:t>
              </a:r>
              <a:r>
                <a:rPr lang="en-US" altLang="zh-CN"/>
                <a:t>a) </a:t>
              </a:r>
              <a:r>
                <a:rPr lang="zh-CN" altLang="en-US"/>
                <a:t>常规链表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916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21594" y="1599411"/>
            <a:ext cx="3225340" cy="3845813"/>
            <a:chOff x="528" y="2270"/>
            <a:chExt cx="1388" cy="189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88" y="249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76" y="249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1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88" y="268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576" y="268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2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288" y="288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576" y="288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3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288" y="307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576" y="307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4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288" y="32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76" y="32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-1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288" y="345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┇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576" y="345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288" y="364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200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576" y="364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976" y="3936"/>
              <a:ext cx="9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80808"/>
                  </a:solidFill>
                </a:rPr>
                <a:t>(</a:t>
              </a:r>
              <a:r>
                <a:rPr lang="en-US" altLang="zh-CN" sz="2400" dirty="0">
                  <a:solidFill>
                    <a:srgbClr val="080808"/>
                  </a:solidFill>
                </a:rPr>
                <a:t>b) </a:t>
              </a:r>
              <a:r>
                <a:rPr lang="zh-CN" altLang="en-US" sz="2400" dirty="0">
                  <a:solidFill>
                    <a:srgbClr val="080808"/>
                  </a:solidFill>
                </a:rPr>
                <a:t>静态链表一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247" y="2270"/>
              <a:ext cx="51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80808"/>
                  </a:solidFill>
                </a:rPr>
                <a:t>data next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104" y="2464"/>
              <a:ext cx="24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0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104" y="2654"/>
              <a:ext cx="24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1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104" y="2846"/>
              <a:ext cx="24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2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104" y="3046"/>
              <a:ext cx="24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3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104" y="3238"/>
              <a:ext cx="24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4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064" y="3422"/>
              <a:ext cx="19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┇</a:t>
              </a:r>
              <a:endParaRPr lang="zh-CN" altLang="en-US" sz="2000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528" y="3616"/>
              <a:ext cx="81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maxSize-1</a:t>
              </a:r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4803044" y="1589886"/>
            <a:ext cx="3225340" cy="3845813"/>
            <a:chOff x="3036" y="2264"/>
            <a:chExt cx="1388" cy="1893"/>
          </a:xfrm>
        </p:grpSpPr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796" y="249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4084" y="249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2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796" y="268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084" y="268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-1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796" y="28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084" y="287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4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796" y="306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084" y="306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1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796" y="325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</a:t>
              </a: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4084" y="325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3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796" y="345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┇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084" y="345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796" y="364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2000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4084" y="364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484" y="3930"/>
              <a:ext cx="9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80808"/>
                  </a:solidFill>
                </a:rPr>
                <a:t>(</a:t>
              </a:r>
              <a:r>
                <a:rPr lang="en-US" altLang="zh-CN" sz="2400" dirty="0">
                  <a:solidFill>
                    <a:srgbClr val="080808"/>
                  </a:solidFill>
                </a:rPr>
                <a:t>b) </a:t>
              </a:r>
              <a:r>
                <a:rPr lang="zh-CN" altLang="en-US" sz="2400" dirty="0">
                  <a:solidFill>
                    <a:srgbClr val="080808"/>
                  </a:solidFill>
                </a:rPr>
                <a:t>静态链表一</a:t>
              </a: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55" y="2264"/>
              <a:ext cx="51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80808"/>
                  </a:solidFill>
                </a:rPr>
                <a:t>data next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3612" y="2458"/>
              <a:ext cx="24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0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3612" y="2648"/>
              <a:ext cx="24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1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3612" y="2840"/>
              <a:ext cx="24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2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3612" y="3040"/>
              <a:ext cx="24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3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3612" y="3232"/>
              <a:ext cx="24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4</a:t>
              </a: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572" y="3416"/>
              <a:ext cx="19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┇</a:t>
              </a:r>
              <a:endParaRPr lang="zh-CN" altLang="en-US" sz="2000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036" y="3610"/>
              <a:ext cx="81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maxSize-1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449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276436"/>
            <a:ext cx="4029075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02253"/>
            <a:ext cx="230505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478566"/>
            <a:ext cx="1512168" cy="16912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95736" y="4797152"/>
            <a:ext cx="540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If you see these images, please do homework.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Find it in the slides.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You have </a:t>
            </a:r>
            <a:r>
              <a:rPr lang="en-US" altLang="zh-CN" sz="2000" dirty="0" smtClean="0">
                <a:solidFill>
                  <a:srgbClr val="FF0000"/>
                </a:solidFill>
              </a:rPr>
              <a:t>four</a:t>
            </a:r>
            <a:r>
              <a:rPr lang="en-US" altLang="zh-CN" sz="2000" dirty="0" smtClean="0"/>
              <a:t> in this chapter.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4282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线性表的抽象数据类型</a:t>
            </a:r>
            <a:r>
              <a:rPr lang="zh-CN" altLang="en-US" sz="4000" dirty="0" smtClean="0"/>
              <a:t>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184576"/>
          </a:xfrm>
        </p:spPr>
        <p:txBody>
          <a:bodyPr/>
          <a:lstStyle/>
          <a:p>
            <a:pPr marL="0" indent="0">
              <a:lnSpc>
                <a:spcPts val="2200"/>
              </a:lnSpc>
              <a:buNone/>
            </a:pPr>
            <a:r>
              <a:rPr lang="en-US" altLang="zh-CN" dirty="0"/>
              <a:t>ADT  </a:t>
            </a:r>
            <a:r>
              <a:rPr lang="en-US" altLang="zh-CN" dirty="0" err="1"/>
              <a:t>Linearlist</a:t>
            </a:r>
            <a:r>
              <a:rPr lang="en-US" altLang="zh-CN" dirty="0"/>
              <a:t> is</a:t>
            </a:r>
          </a:p>
          <a:p>
            <a:pPr>
              <a:lnSpc>
                <a:spcPts val="2200"/>
              </a:lnSpc>
            </a:pPr>
            <a:r>
              <a:rPr lang="en-US" altLang="zh-CN" dirty="0"/>
              <a:t>Data:</a:t>
            </a:r>
          </a:p>
          <a:p>
            <a:pPr lvl="1">
              <a:lnSpc>
                <a:spcPts val="22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一个线性表</a:t>
            </a:r>
            <a:r>
              <a:rPr lang="en-US" altLang="zh-CN" sz="2000" b="1" dirty="0">
                <a:solidFill>
                  <a:srgbClr val="0000FF"/>
                </a:solidFill>
              </a:rPr>
              <a:t>L</a:t>
            </a:r>
            <a:r>
              <a:rPr lang="zh-CN" altLang="en-US" sz="2000" b="1" dirty="0">
                <a:solidFill>
                  <a:srgbClr val="0000FF"/>
                </a:solidFill>
              </a:rPr>
              <a:t>定义为</a:t>
            </a:r>
            <a:r>
              <a:rPr lang="en-US" altLang="zh-CN" sz="2000" b="1" dirty="0">
                <a:solidFill>
                  <a:srgbClr val="0000FF"/>
                </a:solidFill>
              </a:rPr>
              <a:t>L=(a1,a2,…,an)</a:t>
            </a:r>
            <a:r>
              <a:rPr lang="zh-CN" altLang="en-US" sz="2000" b="1" dirty="0">
                <a:solidFill>
                  <a:srgbClr val="0000FF"/>
                </a:solidFill>
              </a:rPr>
              <a:t>，当</a:t>
            </a:r>
            <a:r>
              <a:rPr lang="en-US" altLang="zh-CN" sz="2000" b="1" dirty="0">
                <a:solidFill>
                  <a:srgbClr val="0000FF"/>
                </a:solidFill>
              </a:rPr>
              <a:t>L=()</a:t>
            </a:r>
            <a:r>
              <a:rPr lang="zh-CN" altLang="en-US" sz="2000" b="1" dirty="0">
                <a:solidFill>
                  <a:srgbClr val="0000FF"/>
                </a:solidFill>
              </a:rPr>
              <a:t>时定义为一个空表</a:t>
            </a:r>
            <a:r>
              <a:rPr lang="zh-CN" altLang="en-US" sz="2000" dirty="0"/>
              <a:t>。</a:t>
            </a:r>
          </a:p>
          <a:p>
            <a:pPr>
              <a:lnSpc>
                <a:spcPts val="2200"/>
              </a:lnSpc>
            </a:pPr>
            <a:r>
              <a:rPr lang="en-US" altLang="zh-CN" dirty="0"/>
              <a:t>Operation:</a:t>
            </a:r>
          </a:p>
          <a:p>
            <a:pPr lvl="1">
              <a:lnSpc>
                <a:spcPts val="22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void </a:t>
            </a:r>
            <a:r>
              <a:rPr lang="en-US" altLang="zh-CN" b="1" dirty="0" err="1">
                <a:solidFill>
                  <a:srgbClr val="0000FF"/>
                </a:solidFill>
              </a:rPr>
              <a:t>S</a:t>
            </a:r>
            <a:r>
              <a:rPr lang="en-US" altLang="zh-CN" b="1" dirty="0" err="1" smtClean="0">
                <a:solidFill>
                  <a:srgbClr val="0000FF"/>
                </a:solidFill>
              </a:rPr>
              <a:t>etnull</a:t>
            </a:r>
            <a:r>
              <a:rPr lang="en-US" altLang="zh-CN" b="1" dirty="0">
                <a:solidFill>
                  <a:srgbClr val="0000FF"/>
                </a:solidFill>
              </a:rPr>
              <a:t>(&amp;L)</a:t>
            </a:r>
            <a:r>
              <a:rPr lang="en-US" altLang="zh-CN" dirty="0"/>
              <a:t>	</a:t>
            </a:r>
            <a:r>
              <a:rPr lang="en-US" altLang="zh-CN" dirty="0" smtClean="0"/>
              <a:t> 	//</a:t>
            </a:r>
            <a:r>
              <a:rPr lang="zh-CN" altLang="en-US" dirty="0"/>
              <a:t>将线性表</a:t>
            </a:r>
            <a:r>
              <a:rPr lang="en-US" altLang="zh-CN" dirty="0"/>
              <a:t>L</a:t>
            </a:r>
            <a:r>
              <a:rPr lang="zh-CN" altLang="en-US" dirty="0"/>
              <a:t>置成</a:t>
            </a:r>
            <a:r>
              <a:rPr lang="zh-CN" altLang="en-US" dirty="0">
                <a:solidFill>
                  <a:srgbClr val="0000FF"/>
                </a:solidFill>
              </a:rPr>
              <a:t>空表</a:t>
            </a:r>
          </a:p>
          <a:p>
            <a:pPr lvl="1">
              <a:lnSpc>
                <a:spcPts val="2200"/>
              </a:lnSpc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Length(L)</a:t>
            </a:r>
            <a:r>
              <a:rPr lang="en-US" altLang="zh-CN" dirty="0"/>
              <a:t>		//</a:t>
            </a:r>
            <a:r>
              <a:rPr lang="zh-CN" altLang="en-US" dirty="0"/>
              <a:t>求给定线性表</a:t>
            </a:r>
            <a:r>
              <a:rPr lang="en-US" altLang="zh-CN" dirty="0"/>
              <a:t>L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长度</a:t>
            </a:r>
          </a:p>
          <a:p>
            <a:pPr lvl="1">
              <a:lnSpc>
                <a:spcPts val="2200"/>
              </a:lnSpc>
            </a:pPr>
            <a:r>
              <a:rPr lang="en-US" altLang="zh-CN" b="1" dirty="0" err="1">
                <a:solidFill>
                  <a:srgbClr val="0000FF"/>
                </a:solidFill>
              </a:rPr>
              <a:t>elemtype</a:t>
            </a:r>
            <a:r>
              <a:rPr lang="en-US" altLang="zh-CN" b="1" dirty="0">
                <a:solidFill>
                  <a:srgbClr val="0000FF"/>
                </a:solidFill>
              </a:rPr>
              <a:t> Get(</a:t>
            </a:r>
            <a:r>
              <a:rPr lang="en-US" altLang="zh-CN" b="1" dirty="0" err="1">
                <a:solidFill>
                  <a:srgbClr val="0000FF"/>
                </a:solidFill>
              </a:rPr>
              <a:t>L,i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/>
              <a:t>取线性表</a:t>
            </a:r>
            <a:r>
              <a:rPr lang="en-US" altLang="zh-CN" dirty="0"/>
              <a:t>L</a:t>
            </a:r>
            <a:r>
              <a:rPr lang="zh-CN" altLang="en-US" dirty="0"/>
              <a:t>第</a:t>
            </a:r>
            <a:r>
              <a:rPr lang="en-US" altLang="zh-CN" dirty="0"/>
              <a:t>i</a:t>
            </a:r>
            <a:r>
              <a:rPr lang="zh-CN" altLang="en-US" dirty="0"/>
              <a:t>个位置上的</a:t>
            </a:r>
            <a:r>
              <a:rPr lang="zh-CN" altLang="en-US" dirty="0">
                <a:solidFill>
                  <a:srgbClr val="0000FF"/>
                </a:solidFill>
              </a:rPr>
              <a:t>元素</a:t>
            </a:r>
          </a:p>
          <a:p>
            <a:pPr lvl="1">
              <a:lnSpc>
                <a:spcPts val="2200"/>
              </a:lnSpc>
            </a:pPr>
            <a:r>
              <a:rPr lang="en-US" altLang="zh-CN" b="1" dirty="0" err="1">
                <a:solidFill>
                  <a:srgbClr val="0000FF"/>
                </a:solidFill>
              </a:rPr>
              <a:t>elemtype</a:t>
            </a:r>
            <a:r>
              <a:rPr lang="en-US" altLang="zh-CN" b="1" dirty="0">
                <a:solidFill>
                  <a:srgbClr val="0000FF"/>
                </a:solidFill>
              </a:rPr>
              <a:t> Prior(</a:t>
            </a:r>
            <a:r>
              <a:rPr lang="en-US" altLang="zh-CN" b="1" dirty="0" err="1">
                <a:solidFill>
                  <a:srgbClr val="0000FF"/>
                </a:solidFill>
              </a:rPr>
              <a:t>L,x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/>
              <a:t>求线性表</a:t>
            </a:r>
            <a:r>
              <a:rPr lang="en-US" altLang="zh-CN" dirty="0"/>
              <a:t>L</a:t>
            </a:r>
            <a:r>
              <a:rPr lang="zh-CN" altLang="en-US" dirty="0"/>
              <a:t>中元素值为</a:t>
            </a:r>
            <a:r>
              <a:rPr lang="en-US" altLang="zh-CN" dirty="0"/>
              <a:t>x</a:t>
            </a:r>
            <a:r>
              <a:rPr lang="zh-CN" altLang="en-US" dirty="0"/>
              <a:t>的直接</a:t>
            </a:r>
            <a:r>
              <a:rPr lang="zh-CN" altLang="en-US" dirty="0">
                <a:solidFill>
                  <a:srgbClr val="0000FF"/>
                </a:solidFill>
              </a:rPr>
              <a:t>前驱</a:t>
            </a:r>
          </a:p>
          <a:p>
            <a:pPr lvl="1">
              <a:lnSpc>
                <a:spcPts val="2200"/>
              </a:lnSpc>
            </a:pPr>
            <a:r>
              <a:rPr lang="en-US" altLang="zh-CN" b="1" dirty="0" err="1">
                <a:solidFill>
                  <a:srgbClr val="0000FF"/>
                </a:solidFill>
              </a:rPr>
              <a:t>elemtype</a:t>
            </a:r>
            <a:r>
              <a:rPr lang="en-US" altLang="zh-CN" b="1" dirty="0">
                <a:solidFill>
                  <a:srgbClr val="0000FF"/>
                </a:solidFill>
              </a:rPr>
              <a:t> Next(</a:t>
            </a:r>
            <a:r>
              <a:rPr lang="en-US" altLang="zh-CN" b="1" dirty="0" err="1">
                <a:solidFill>
                  <a:srgbClr val="0000FF"/>
                </a:solidFill>
              </a:rPr>
              <a:t>L,x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/>
              <a:t>求线性表</a:t>
            </a:r>
            <a:r>
              <a:rPr lang="en-US" altLang="zh-CN" dirty="0"/>
              <a:t>L</a:t>
            </a:r>
            <a:r>
              <a:rPr lang="zh-CN" altLang="en-US" dirty="0"/>
              <a:t>中元素值为</a:t>
            </a:r>
            <a:r>
              <a:rPr lang="en-US" altLang="zh-CN" dirty="0"/>
              <a:t>x</a:t>
            </a:r>
            <a:r>
              <a:rPr lang="zh-CN" altLang="en-US" dirty="0"/>
              <a:t>的直接</a:t>
            </a:r>
            <a:r>
              <a:rPr lang="zh-CN" altLang="en-US" dirty="0">
                <a:solidFill>
                  <a:srgbClr val="0000FF"/>
                </a:solidFill>
              </a:rPr>
              <a:t>后继</a:t>
            </a:r>
          </a:p>
          <a:p>
            <a:pPr lvl="1">
              <a:lnSpc>
                <a:spcPts val="2200"/>
              </a:lnSpc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Locate(</a:t>
            </a:r>
            <a:r>
              <a:rPr lang="en-US" altLang="zh-CN" b="1" dirty="0" err="1">
                <a:solidFill>
                  <a:srgbClr val="0000FF"/>
                </a:solidFill>
              </a:rPr>
              <a:t>L,x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en-US" dirty="0"/>
              <a:t>在线性表</a:t>
            </a:r>
            <a:r>
              <a:rPr lang="en-US" altLang="zh-CN" dirty="0"/>
              <a:t>L</a:t>
            </a:r>
            <a:r>
              <a:rPr lang="zh-CN" altLang="en-US" dirty="0"/>
              <a:t>中查找值为</a:t>
            </a:r>
            <a:r>
              <a:rPr lang="en-US" altLang="zh-CN" dirty="0"/>
              <a:t>x</a:t>
            </a:r>
            <a:r>
              <a:rPr lang="zh-CN" altLang="en-US" dirty="0"/>
              <a:t>的元素</a:t>
            </a:r>
            <a:r>
              <a:rPr lang="zh-CN" altLang="en-US" dirty="0">
                <a:solidFill>
                  <a:srgbClr val="0000FF"/>
                </a:solidFill>
              </a:rPr>
              <a:t>位置</a:t>
            </a:r>
          </a:p>
          <a:p>
            <a:pPr lvl="1">
              <a:lnSpc>
                <a:spcPts val="22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void Insert(&amp;</a:t>
            </a:r>
            <a:r>
              <a:rPr lang="en-US" altLang="zh-CN" b="1" dirty="0" err="1">
                <a:solidFill>
                  <a:srgbClr val="0000FF"/>
                </a:solidFill>
              </a:rPr>
              <a:t>L,x,i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/>
              <a:t>在线性表</a:t>
            </a:r>
            <a:r>
              <a:rPr lang="en-US" altLang="zh-CN" dirty="0"/>
              <a:t>L</a:t>
            </a:r>
            <a:r>
              <a:rPr lang="zh-CN" altLang="en-US" dirty="0"/>
              <a:t>中第</a:t>
            </a:r>
            <a:r>
              <a:rPr lang="en-US" altLang="zh-CN" dirty="0"/>
              <a:t>i</a:t>
            </a:r>
            <a:r>
              <a:rPr lang="zh-CN" altLang="en-US" dirty="0"/>
              <a:t>个位置上</a:t>
            </a:r>
            <a:r>
              <a:rPr lang="zh-CN" altLang="en-US" dirty="0">
                <a:solidFill>
                  <a:srgbClr val="0000FF"/>
                </a:solidFill>
              </a:rPr>
              <a:t>插入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487" lvl="1" indent="0">
              <a:lnSpc>
                <a:spcPts val="2200"/>
              </a:lnSpc>
              <a:buNone/>
            </a:pPr>
            <a:r>
              <a:rPr lang="en-US" altLang="zh-CN" dirty="0" smtClean="0"/>
              <a:t>				//</a:t>
            </a:r>
            <a:r>
              <a:rPr lang="zh-CN" altLang="en-US" dirty="0" smtClean="0"/>
              <a:t>值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的元素</a:t>
            </a:r>
          </a:p>
          <a:p>
            <a:pPr lvl="1">
              <a:lnSpc>
                <a:spcPts val="22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void Delete(&amp;</a:t>
            </a:r>
            <a:r>
              <a:rPr lang="en-US" altLang="zh-CN" b="1" dirty="0" err="1">
                <a:solidFill>
                  <a:srgbClr val="0000FF"/>
                </a:solidFill>
              </a:rPr>
              <a:t>L,i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>
                <a:solidFill>
                  <a:srgbClr val="0000FF"/>
                </a:solidFill>
              </a:rPr>
              <a:t>删除</a:t>
            </a:r>
            <a:r>
              <a:rPr lang="zh-CN" altLang="en-US" dirty="0"/>
              <a:t>线性表</a:t>
            </a:r>
            <a:r>
              <a:rPr lang="en-US" altLang="zh-CN" dirty="0"/>
              <a:t>L</a:t>
            </a:r>
            <a:r>
              <a:rPr lang="zh-CN" altLang="en-US" dirty="0"/>
              <a:t>中第</a:t>
            </a:r>
            <a:r>
              <a:rPr lang="en-US" altLang="zh-CN" dirty="0"/>
              <a:t>i</a:t>
            </a:r>
            <a:r>
              <a:rPr lang="zh-CN" altLang="en-US" dirty="0"/>
              <a:t>个位置上的元素</a:t>
            </a:r>
          </a:p>
          <a:p>
            <a:pPr>
              <a:lnSpc>
                <a:spcPts val="2200"/>
              </a:lnSpc>
            </a:pPr>
            <a:r>
              <a:rPr lang="en-US" altLang="zh-CN" dirty="0"/>
              <a:t>END  </a:t>
            </a:r>
            <a:r>
              <a:rPr lang="en-US" altLang="zh-CN" dirty="0" err="1"/>
              <a:t>Linearlist</a:t>
            </a:r>
            <a:endParaRPr lang="en-US" altLang="zh-CN" dirty="0"/>
          </a:p>
          <a:p>
            <a:pPr>
              <a:lnSpc>
                <a:spcPts val="22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556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424936" cy="46815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2-1】</a:t>
            </a:r>
            <a:r>
              <a:rPr lang="zh-CN" altLang="en-US" dirty="0"/>
              <a:t>假设线性表</a:t>
            </a:r>
            <a:r>
              <a:rPr lang="en-US" altLang="zh-CN" dirty="0"/>
              <a:t>L=(23,56,89,76,18)</a:t>
            </a:r>
            <a:r>
              <a:rPr lang="zh-CN" altLang="en-US" dirty="0"/>
              <a:t>，</a:t>
            </a:r>
            <a:r>
              <a:rPr lang="en-US" altLang="zh-CN" dirty="0"/>
              <a:t>i=3</a:t>
            </a:r>
            <a:r>
              <a:rPr lang="zh-CN" altLang="en-US" dirty="0"/>
              <a:t>，</a:t>
            </a:r>
            <a:r>
              <a:rPr lang="en-US" altLang="zh-CN" dirty="0"/>
              <a:t>x=56</a:t>
            </a:r>
            <a:r>
              <a:rPr lang="zh-CN" altLang="en-US" dirty="0"/>
              <a:t>，</a:t>
            </a:r>
            <a:r>
              <a:rPr lang="en-US" altLang="zh-CN" dirty="0"/>
              <a:t>y=88</a:t>
            </a:r>
            <a:r>
              <a:rPr lang="zh-CN" altLang="en-US" dirty="0"/>
              <a:t>，则对</a:t>
            </a:r>
            <a:r>
              <a:rPr lang="en-US" altLang="zh-CN" dirty="0"/>
              <a:t>L</a:t>
            </a:r>
            <a:r>
              <a:rPr lang="zh-CN" altLang="en-US" dirty="0"/>
              <a:t>的一组操作及结果如下：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Length(L)       	</a:t>
            </a:r>
            <a:r>
              <a:rPr lang="en-US" altLang="zh-CN" b="1" dirty="0" smtClean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所得结果为</a:t>
            </a:r>
            <a:r>
              <a:rPr lang="en-US" altLang="zh-CN" b="1" dirty="0">
                <a:solidFill>
                  <a:srgbClr val="0000FF"/>
                </a:solidFill>
              </a:rPr>
              <a:t>5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Get(L</a:t>
            </a:r>
            <a:r>
              <a:rPr lang="en-US" altLang="zh-CN" b="1" dirty="0" smtClean="0">
                <a:solidFill>
                  <a:srgbClr val="0000FF"/>
                </a:solidFill>
              </a:rPr>
              <a:t>, i</a:t>
            </a:r>
            <a:r>
              <a:rPr lang="en-US" altLang="zh-CN" b="1" dirty="0">
                <a:solidFill>
                  <a:srgbClr val="0000FF"/>
                </a:solidFill>
              </a:rPr>
              <a:t>)        	</a:t>
            </a:r>
            <a:r>
              <a:rPr lang="en-US" altLang="zh-CN" b="1" dirty="0" smtClean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所得结果为</a:t>
            </a:r>
            <a:r>
              <a:rPr lang="en-US" altLang="zh-CN" b="1" dirty="0">
                <a:solidFill>
                  <a:srgbClr val="0000FF"/>
                </a:solidFill>
              </a:rPr>
              <a:t>89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Prior(L</a:t>
            </a:r>
            <a:r>
              <a:rPr lang="en-US" altLang="zh-CN" b="1" dirty="0" smtClean="0">
                <a:solidFill>
                  <a:srgbClr val="0000FF"/>
                </a:solidFill>
              </a:rPr>
              <a:t>, x</a:t>
            </a:r>
            <a:r>
              <a:rPr lang="en-US" altLang="zh-CN" b="1" dirty="0">
                <a:solidFill>
                  <a:srgbClr val="0000FF"/>
                </a:solidFill>
              </a:rPr>
              <a:t>)       	</a:t>
            </a:r>
            <a:r>
              <a:rPr lang="en-US" altLang="zh-CN" b="1" dirty="0" smtClean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所得结果为</a:t>
            </a:r>
            <a:r>
              <a:rPr lang="en-US" altLang="zh-CN" b="1" dirty="0">
                <a:solidFill>
                  <a:srgbClr val="0000FF"/>
                </a:solidFill>
              </a:rPr>
              <a:t>23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Next(L</a:t>
            </a:r>
            <a:r>
              <a:rPr lang="en-US" altLang="zh-CN" b="1" dirty="0" smtClean="0">
                <a:solidFill>
                  <a:srgbClr val="0000FF"/>
                </a:solidFill>
              </a:rPr>
              <a:t>, x</a:t>
            </a:r>
            <a:r>
              <a:rPr lang="en-US" altLang="zh-CN" b="1" dirty="0">
                <a:solidFill>
                  <a:srgbClr val="0000FF"/>
                </a:solidFill>
              </a:rPr>
              <a:t>)       	</a:t>
            </a:r>
            <a:r>
              <a:rPr lang="en-US" altLang="zh-CN" b="1" dirty="0" smtClean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所得结果为</a:t>
            </a:r>
            <a:r>
              <a:rPr lang="en-US" altLang="zh-CN" b="1" dirty="0">
                <a:solidFill>
                  <a:srgbClr val="0000FF"/>
                </a:solidFill>
              </a:rPr>
              <a:t>89</a:t>
            </a: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</a:rPr>
              <a:t>Locate(L, x )      </a:t>
            </a:r>
            <a:r>
              <a:rPr lang="en-US" altLang="zh-CN" b="1" dirty="0">
                <a:solidFill>
                  <a:srgbClr val="0000FF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所得结果为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Insert(&amp;L</a:t>
            </a:r>
            <a:r>
              <a:rPr lang="en-US" altLang="zh-CN" b="1" dirty="0" smtClean="0">
                <a:solidFill>
                  <a:srgbClr val="0000FF"/>
                </a:solidFill>
              </a:rPr>
              <a:t>, y, i</a:t>
            </a:r>
            <a:r>
              <a:rPr lang="en-US" altLang="zh-CN" b="1" dirty="0">
                <a:solidFill>
                  <a:srgbClr val="0000FF"/>
                </a:solidFill>
              </a:rPr>
              <a:t>)    	</a:t>
            </a:r>
            <a:r>
              <a:rPr lang="en-US" altLang="zh-CN" b="1" dirty="0" smtClean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所得结果为</a:t>
            </a:r>
            <a:r>
              <a:rPr lang="en-US" altLang="zh-CN" b="1" dirty="0">
                <a:solidFill>
                  <a:srgbClr val="0000FF"/>
                </a:solidFill>
              </a:rPr>
              <a:t>(23,56,88,89,76,18)</a:t>
            </a: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</a:rPr>
              <a:t>Delete(&amp;</a:t>
            </a:r>
            <a:r>
              <a:rPr lang="en-US" altLang="zh-CN" b="1" dirty="0">
                <a:solidFill>
                  <a:srgbClr val="0000FF"/>
                </a:solidFill>
              </a:rPr>
              <a:t>L</a:t>
            </a:r>
            <a:r>
              <a:rPr lang="en-US" altLang="zh-CN" b="1" dirty="0" smtClean="0">
                <a:solidFill>
                  <a:srgbClr val="0000FF"/>
                </a:solidFill>
              </a:rPr>
              <a:t>, i+1</a:t>
            </a:r>
            <a:r>
              <a:rPr lang="en-US" altLang="zh-CN" b="1" dirty="0">
                <a:solidFill>
                  <a:srgbClr val="0000FF"/>
                </a:solidFill>
              </a:rPr>
              <a:t>)    	</a:t>
            </a:r>
            <a:r>
              <a:rPr lang="en-US" altLang="zh-CN" b="1" dirty="0" smtClean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所得结果为</a:t>
            </a:r>
            <a:r>
              <a:rPr lang="en-US" altLang="zh-CN" b="1" dirty="0">
                <a:solidFill>
                  <a:srgbClr val="0000FF"/>
                </a:solidFill>
              </a:rPr>
              <a:t>(23,56,88,76,18)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944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有且仅有一个</a:t>
            </a:r>
            <a:r>
              <a:rPr lang="zh-CN" altLang="en-US" dirty="0">
                <a:solidFill>
                  <a:srgbClr val="C00000"/>
                </a:solidFill>
              </a:rPr>
              <a:t>开始结点（表头结点）</a:t>
            </a:r>
            <a:r>
              <a:rPr lang="en-US" altLang="zh-CN" dirty="0"/>
              <a:t>a</a:t>
            </a:r>
            <a:r>
              <a:rPr lang="en-US" altLang="zh-CN" sz="1800" dirty="0"/>
              <a:t>1</a:t>
            </a:r>
            <a:r>
              <a:rPr lang="zh-CN" altLang="en-US" dirty="0"/>
              <a:t>，它没有直接前驱，只有一个直接后继；</a:t>
            </a:r>
          </a:p>
          <a:p>
            <a:r>
              <a:rPr lang="zh-CN" altLang="en-US" dirty="0"/>
              <a:t>有且仅有一个</a:t>
            </a:r>
            <a:r>
              <a:rPr lang="zh-CN" altLang="en-US" dirty="0">
                <a:solidFill>
                  <a:srgbClr val="C00000"/>
                </a:solidFill>
              </a:rPr>
              <a:t>终端结点（表尾结点）</a:t>
            </a:r>
            <a:r>
              <a:rPr lang="en-US" altLang="zh-CN" dirty="0"/>
              <a:t>a</a:t>
            </a:r>
            <a:r>
              <a:rPr lang="en-US" altLang="zh-CN" sz="1800" dirty="0"/>
              <a:t>n</a:t>
            </a:r>
            <a:r>
              <a:rPr lang="zh-CN" altLang="en-US" dirty="0"/>
              <a:t>，它没有直接后继，只有一个直接前驱；</a:t>
            </a:r>
          </a:p>
          <a:p>
            <a:r>
              <a:rPr lang="zh-CN" altLang="en-US" dirty="0"/>
              <a:t>其他结点都有一个直接前驱和直接后继；</a:t>
            </a:r>
          </a:p>
          <a:p>
            <a:r>
              <a:rPr lang="zh-CN" altLang="en-US" dirty="0"/>
              <a:t>元素之间为一对一的</a:t>
            </a:r>
            <a:r>
              <a:rPr lang="zh-CN" altLang="en-US" dirty="0" smtClean="0"/>
              <a:t>线性关系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4869160"/>
            <a:ext cx="603967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8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990033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1060</TotalTime>
  <Words>4046</Words>
  <Application>Microsoft Office PowerPoint</Application>
  <PresentationFormat>全屏显示(4:3)</PresentationFormat>
  <Paragraphs>915</Paragraphs>
  <Slides>68</Slides>
  <Notes>0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71" baseType="lpstr">
      <vt:lpstr>主题1</vt:lpstr>
      <vt:lpstr>文档</vt:lpstr>
      <vt:lpstr>Equation</vt:lpstr>
      <vt:lpstr>3.12: 线性表</vt:lpstr>
      <vt:lpstr>本节内容</vt:lpstr>
      <vt:lpstr>PowerPoint 演示文稿</vt:lpstr>
      <vt:lpstr>1.什么是线性表？</vt:lpstr>
      <vt:lpstr>1.什么是线性表？</vt:lpstr>
      <vt:lpstr>线性表抽象数据类型</vt:lpstr>
      <vt:lpstr>线性表的抽象数据类型描述</vt:lpstr>
      <vt:lpstr>PowerPoint 演示文稿</vt:lpstr>
      <vt:lpstr>线性表的特征</vt:lpstr>
      <vt:lpstr>2.线性表的顺序存储结构---顺序表</vt:lpstr>
      <vt:lpstr>2.线性表的顺序存储结构---顺序表</vt:lpstr>
      <vt:lpstr>C++静态数组和动态数组的区别？</vt:lpstr>
      <vt:lpstr>2.线性表的顺序存储结构---顺序表</vt:lpstr>
      <vt:lpstr>一个动态数组存储结构的顺序表类定义</vt:lpstr>
      <vt:lpstr>2.顺序表</vt:lpstr>
      <vt:lpstr>2.顺序表</vt:lpstr>
      <vt:lpstr>PowerPoint 演示文稿</vt:lpstr>
      <vt:lpstr>PowerPoint 演示文稿</vt:lpstr>
      <vt:lpstr>PowerPoint 演示文稿</vt:lpstr>
      <vt:lpstr>2.顺序表</vt:lpstr>
      <vt:lpstr>2.顺序表</vt:lpstr>
      <vt:lpstr>顺序表类方法的效率分析</vt:lpstr>
      <vt:lpstr>顺序表类方法的效率分析</vt:lpstr>
      <vt:lpstr>2.顺序表</vt:lpstr>
      <vt:lpstr>2.顺序表</vt:lpstr>
      <vt:lpstr>PowerPoint 演示文稿</vt:lpstr>
      <vt:lpstr>本节内容</vt:lpstr>
      <vt:lpstr>为什么需要链表？</vt:lpstr>
      <vt:lpstr>3.线性表的链式存储结构---链表</vt:lpstr>
      <vt:lpstr>3.线性表的链式存储结构---链表</vt:lpstr>
      <vt:lpstr>&lt;1&gt; 链表---单链表</vt:lpstr>
      <vt:lpstr>头指针、头结点和首元结点的区别</vt:lpstr>
      <vt:lpstr>带头结点单链表和不带头结点单链表的比较</vt:lpstr>
      <vt:lpstr>PowerPoint 演示文稿</vt:lpstr>
      <vt:lpstr>带头结点单链表的数据插入和删除</vt:lpstr>
      <vt:lpstr>不带头结点单链表的数据插入和删除</vt:lpstr>
      <vt:lpstr>PowerPoint 演示文稿</vt:lpstr>
      <vt:lpstr>PowerPoint 演示文稿</vt:lpstr>
      <vt:lpstr>&lt;1&gt; 链表---单链表</vt:lpstr>
      <vt:lpstr>PowerPoint 演示文稿</vt:lpstr>
      <vt:lpstr>&lt;1&gt; 链表---单链表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&lt;1&gt; 链表---单链表</vt:lpstr>
      <vt:lpstr>&lt;1&gt; 链表---单链表</vt:lpstr>
      <vt:lpstr>&lt;1&gt; 链表---单链表</vt:lpstr>
      <vt:lpstr>PowerPoint 演示文稿</vt:lpstr>
      <vt:lpstr>&lt;1&gt; 链表---单链表</vt:lpstr>
      <vt:lpstr>&lt;2&gt; 链表---循环单链表</vt:lpstr>
      <vt:lpstr>如何判断单链表中有环？</vt:lpstr>
      <vt:lpstr>&lt;3&gt; 链表---双向链表</vt:lpstr>
      <vt:lpstr>PowerPoint 演示文稿</vt:lpstr>
      <vt:lpstr>PowerPoint 演示文稿</vt:lpstr>
      <vt:lpstr>PowerPoint 演示文稿</vt:lpstr>
      <vt:lpstr>PowerPoint 演示文稿</vt:lpstr>
      <vt:lpstr>&lt;4&gt; 链表---静态链表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    绪论</dc:title>
  <dc:creator>Jerry</dc:creator>
  <cp:lastModifiedBy>kuang xianyan</cp:lastModifiedBy>
  <cp:revision>77</cp:revision>
  <dcterms:created xsi:type="dcterms:W3CDTF">2014-09-17T03:35:27Z</dcterms:created>
  <dcterms:modified xsi:type="dcterms:W3CDTF">2019-10-28T14:25:02Z</dcterms:modified>
</cp:coreProperties>
</file>