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60" r:id="rId4"/>
    <p:sldId id="258" r:id="rId5"/>
    <p:sldId id="259" r:id="rId6"/>
    <p:sldId id="261" r:id="rId7"/>
    <p:sldId id="265" r:id="rId8"/>
    <p:sldId id="264" r:id="rId9"/>
    <p:sldId id="262" r:id="rId10"/>
    <p:sldId id="285"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8" r:id="rId29"/>
    <p:sldId id="286" r:id="rId30"/>
    <p:sldId id="283" r:id="rId31"/>
    <p:sldId id="284" r:id="rId32"/>
    <p:sldId id="287" r:id="rId33"/>
    <p:sldId id="289" r:id="rId34"/>
    <p:sldId id="292" r:id="rId35"/>
    <p:sldId id="290" r:id="rId36"/>
    <p:sldId id="291" r:id="rId37"/>
    <p:sldId id="293" r:id="rId38"/>
    <p:sldId id="294" r:id="rId39"/>
    <p:sldId id="295" r:id="rId40"/>
    <p:sldId id="297" r:id="rId41"/>
    <p:sldId id="296" r:id="rId42"/>
    <p:sldId id="298" r:id="rId43"/>
    <p:sldId id="300" r:id="rId44"/>
    <p:sldId id="299" r:id="rId45"/>
    <p:sldId id="301" r:id="rId46"/>
    <p:sldId id="303" r:id="rId47"/>
    <p:sldId id="304" r:id="rId48"/>
    <p:sldId id="302" r:id="rId49"/>
    <p:sldId id="306" r:id="rId50"/>
    <p:sldId id="305" r:id="rId51"/>
    <p:sldId id="307" r:id="rId52"/>
    <p:sldId id="308" r:id="rId53"/>
    <p:sldId id="309" r:id="rId54"/>
    <p:sldId id="310" r:id="rId55"/>
    <p:sldId id="312" r:id="rId56"/>
    <p:sldId id="313" r:id="rId57"/>
    <p:sldId id="314" r:id="rId58"/>
    <p:sldId id="316" r:id="rId59"/>
    <p:sldId id="317" r:id="rId60"/>
    <p:sldId id="315" r:id="rId61"/>
    <p:sldId id="318" r:id="rId62"/>
    <p:sldId id="319" r:id="rId63"/>
    <p:sldId id="320" r:id="rId64"/>
    <p:sldId id="321" r:id="rId65"/>
    <p:sldId id="322" r:id="rId66"/>
    <p:sldId id="323" r:id="rId67"/>
    <p:sldId id="328" r:id="rId6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CC3399"/>
    <a:srgbClr val="CC0099"/>
    <a:srgbClr val="800080"/>
    <a:srgbClr val="660066"/>
    <a:srgbClr val="003399"/>
    <a:srgbClr val="000099"/>
    <a:srgbClr val="FF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226" y="-37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BC588C-ED2E-49BC-AD41-E6691B5D8C8F}" type="doc">
      <dgm:prSet loTypeId="urn:microsoft.com/office/officeart/2009/3/layout/SubStepProcess" loCatId="process" qsTypeId="urn:microsoft.com/office/officeart/2005/8/quickstyle/simple5" qsCatId="simple" csTypeId="urn:microsoft.com/office/officeart/2005/8/colors/accent0_3" csCatId="mainScheme"/>
      <dgm:spPr/>
      <dgm:t>
        <a:bodyPr/>
        <a:lstStyle/>
        <a:p>
          <a:endParaRPr lang="zh-CN" altLang="en-US"/>
        </a:p>
      </dgm:t>
    </dgm:pt>
    <dgm:pt modelId="{9C31A0B2-467B-477C-89B3-A0F92B5D40BA}">
      <dgm:prSet/>
      <dgm:spPr/>
      <dgm:t>
        <a:bodyPr/>
        <a:lstStyle/>
        <a:p>
          <a:pPr rtl="0"/>
          <a:r>
            <a:rPr lang="zh-CN" smtClean="0"/>
            <a:t>动态数组</a:t>
          </a:r>
          <a:endParaRPr lang="zh-CN"/>
        </a:p>
      </dgm:t>
    </dgm:pt>
    <dgm:pt modelId="{4685FDF9-BF47-4B07-ABE5-203DD3270B55}" type="parTrans" cxnId="{E1A63F46-CD39-4521-BC46-06EF02A26810}">
      <dgm:prSet/>
      <dgm:spPr/>
      <dgm:t>
        <a:bodyPr/>
        <a:lstStyle/>
        <a:p>
          <a:endParaRPr lang="zh-CN" altLang="en-US"/>
        </a:p>
      </dgm:t>
    </dgm:pt>
    <dgm:pt modelId="{A9ECB8C7-0A95-42D5-A2F8-207E3F78D978}" type="sibTrans" cxnId="{E1A63F46-CD39-4521-BC46-06EF02A26810}">
      <dgm:prSet/>
      <dgm:spPr/>
      <dgm:t>
        <a:bodyPr/>
        <a:lstStyle/>
        <a:p>
          <a:endParaRPr lang="zh-CN" altLang="en-US"/>
        </a:p>
      </dgm:t>
    </dgm:pt>
    <dgm:pt modelId="{143757CF-3820-495B-A62A-EC1F9F69B6A9}">
      <dgm:prSet/>
      <dgm:spPr/>
      <dgm:t>
        <a:bodyPr/>
        <a:lstStyle/>
        <a:p>
          <a:pPr rtl="0"/>
          <a:r>
            <a:rPr lang="zh-CN" dirty="0" smtClean="0"/>
            <a:t>静态数组</a:t>
          </a:r>
          <a:endParaRPr lang="zh-CN" dirty="0"/>
        </a:p>
      </dgm:t>
    </dgm:pt>
    <dgm:pt modelId="{069D5584-A02E-4468-9926-5DCBDFC4E00B}" type="parTrans" cxnId="{56FEF54F-22CE-44F0-B22B-9B39EF4DC121}">
      <dgm:prSet/>
      <dgm:spPr/>
      <dgm:t>
        <a:bodyPr/>
        <a:lstStyle/>
        <a:p>
          <a:endParaRPr lang="zh-CN" altLang="en-US"/>
        </a:p>
      </dgm:t>
    </dgm:pt>
    <dgm:pt modelId="{1DB58046-DCBA-4711-9E23-27EF21C8FF28}" type="sibTrans" cxnId="{56FEF54F-22CE-44F0-B22B-9B39EF4DC121}">
      <dgm:prSet/>
      <dgm:spPr/>
      <dgm:t>
        <a:bodyPr/>
        <a:lstStyle/>
        <a:p>
          <a:endParaRPr lang="zh-CN" altLang="en-US"/>
        </a:p>
      </dgm:t>
    </dgm:pt>
    <dgm:pt modelId="{1CD034A0-BB15-4879-8526-CDF6E983056D}" type="pres">
      <dgm:prSet presAssocID="{C6BC588C-ED2E-49BC-AD41-E6691B5D8C8F}" presName="Name0" presStyleCnt="0">
        <dgm:presLayoutVars>
          <dgm:chMax val="7"/>
          <dgm:dir/>
          <dgm:animOne val="branch"/>
        </dgm:presLayoutVars>
      </dgm:prSet>
      <dgm:spPr/>
      <dgm:t>
        <a:bodyPr/>
        <a:lstStyle/>
        <a:p>
          <a:endParaRPr lang="zh-CN" altLang="en-US"/>
        </a:p>
      </dgm:t>
    </dgm:pt>
    <dgm:pt modelId="{BF70DFBA-720B-41CD-BBD3-4C3108345DDF}" type="pres">
      <dgm:prSet presAssocID="{9C31A0B2-467B-477C-89B3-A0F92B5D40BA}" presName="parTx1" presStyleLbl="node1" presStyleIdx="0" presStyleCnt="2"/>
      <dgm:spPr/>
      <dgm:t>
        <a:bodyPr/>
        <a:lstStyle/>
        <a:p>
          <a:endParaRPr lang="zh-CN" altLang="en-US"/>
        </a:p>
      </dgm:t>
    </dgm:pt>
    <dgm:pt modelId="{162545D5-580D-4D63-B33C-B1132C25C0D6}" type="pres">
      <dgm:prSet presAssocID="{143757CF-3820-495B-A62A-EC1F9F69B6A9}" presName="parTx2" presStyleLbl="node1" presStyleIdx="1" presStyleCnt="2"/>
      <dgm:spPr/>
      <dgm:t>
        <a:bodyPr/>
        <a:lstStyle/>
        <a:p>
          <a:endParaRPr lang="zh-CN" altLang="en-US"/>
        </a:p>
      </dgm:t>
    </dgm:pt>
  </dgm:ptLst>
  <dgm:cxnLst>
    <dgm:cxn modelId="{56FEF54F-22CE-44F0-B22B-9B39EF4DC121}" srcId="{C6BC588C-ED2E-49BC-AD41-E6691B5D8C8F}" destId="{143757CF-3820-495B-A62A-EC1F9F69B6A9}" srcOrd="1" destOrd="0" parTransId="{069D5584-A02E-4468-9926-5DCBDFC4E00B}" sibTransId="{1DB58046-DCBA-4711-9E23-27EF21C8FF28}"/>
    <dgm:cxn modelId="{2F30CE65-74D3-44E4-9CFB-8D4883C35260}" type="presOf" srcId="{9C31A0B2-467B-477C-89B3-A0F92B5D40BA}" destId="{BF70DFBA-720B-41CD-BBD3-4C3108345DDF}" srcOrd="0" destOrd="0" presId="urn:microsoft.com/office/officeart/2009/3/layout/SubStepProcess"/>
    <dgm:cxn modelId="{91040300-DED2-4AD8-A437-46E6BA77F97B}" type="presOf" srcId="{143757CF-3820-495B-A62A-EC1F9F69B6A9}" destId="{162545D5-580D-4D63-B33C-B1132C25C0D6}" srcOrd="0" destOrd="0" presId="urn:microsoft.com/office/officeart/2009/3/layout/SubStepProcess"/>
    <dgm:cxn modelId="{C29B21EC-1BF0-4698-B33D-95AB73542786}" type="presOf" srcId="{C6BC588C-ED2E-49BC-AD41-E6691B5D8C8F}" destId="{1CD034A0-BB15-4879-8526-CDF6E983056D}" srcOrd="0" destOrd="0" presId="urn:microsoft.com/office/officeart/2009/3/layout/SubStepProcess"/>
    <dgm:cxn modelId="{E1A63F46-CD39-4521-BC46-06EF02A26810}" srcId="{C6BC588C-ED2E-49BC-AD41-E6691B5D8C8F}" destId="{9C31A0B2-467B-477C-89B3-A0F92B5D40BA}" srcOrd="0" destOrd="0" parTransId="{4685FDF9-BF47-4B07-ABE5-203DD3270B55}" sibTransId="{A9ECB8C7-0A95-42D5-A2F8-207E3F78D978}"/>
    <dgm:cxn modelId="{5789A954-6DD2-4987-AB82-650AFCF86429}" type="presParOf" srcId="{1CD034A0-BB15-4879-8526-CDF6E983056D}" destId="{BF70DFBA-720B-41CD-BBD3-4C3108345DDF}" srcOrd="0" destOrd="0" presId="urn:microsoft.com/office/officeart/2009/3/layout/SubStepProcess"/>
    <dgm:cxn modelId="{BB5CF0D9-E439-4FE2-8193-677C483DAE85}" type="presParOf" srcId="{1CD034A0-BB15-4879-8526-CDF6E983056D}" destId="{162545D5-580D-4D63-B33C-B1132C25C0D6}" srcOrd="1"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0DFBA-720B-41CD-BBD3-4C3108345DDF}">
      <dsp:nvSpPr>
        <dsp:cNvPr id="0" name=""/>
        <dsp:cNvSpPr/>
      </dsp:nvSpPr>
      <dsp:spPr>
        <a:xfrm>
          <a:off x="39469" y="0"/>
          <a:ext cx="646331" cy="646331"/>
        </a:xfrm>
        <a:prstGeom prst="ellipse">
          <a:avLst/>
        </a:prstGeom>
        <a:blipFill rotWithShape="0">
          <a:blip xmlns:r="http://schemas.openxmlformats.org/officeDocument/2006/relationships" r:embed="rId1">
            <a:duotone>
              <a:schemeClr val="dk2">
                <a:hueOff val="0"/>
                <a:satOff val="0"/>
                <a:lumOff val="0"/>
                <a:alphaOff val="0"/>
                <a:shade val="28000"/>
                <a:satMod val="100000"/>
              </a:schemeClr>
              <a:schemeClr val="dk2">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zh-CN" sz="1500" kern="1200" smtClean="0"/>
            <a:t>动态数组</a:t>
          </a:r>
          <a:endParaRPr lang="zh-CN" sz="1500" kern="1200"/>
        </a:p>
      </dsp:txBody>
      <dsp:txXfrm>
        <a:off x="134122" y="94653"/>
        <a:ext cx="457025" cy="457025"/>
      </dsp:txXfrm>
    </dsp:sp>
    <dsp:sp modelId="{162545D5-580D-4D63-B33C-B1132C25C0D6}">
      <dsp:nvSpPr>
        <dsp:cNvPr id="0" name=""/>
        <dsp:cNvSpPr/>
      </dsp:nvSpPr>
      <dsp:spPr>
        <a:xfrm>
          <a:off x="685800" y="0"/>
          <a:ext cx="646331" cy="646331"/>
        </a:xfrm>
        <a:prstGeom prst="ellipse">
          <a:avLst/>
        </a:prstGeom>
        <a:blipFill rotWithShape="0">
          <a:blip xmlns:r="http://schemas.openxmlformats.org/officeDocument/2006/relationships" r:embed="rId1">
            <a:duotone>
              <a:schemeClr val="dk2">
                <a:hueOff val="0"/>
                <a:satOff val="0"/>
                <a:lumOff val="0"/>
                <a:alphaOff val="0"/>
                <a:shade val="28000"/>
                <a:satMod val="100000"/>
              </a:schemeClr>
              <a:schemeClr val="dk2">
                <a:hueOff val="0"/>
                <a:satOff val="0"/>
                <a:lumOff val="0"/>
                <a:alphaOff val="0"/>
                <a:tint val="100000"/>
                <a:satMod val="200000"/>
              </a:schemeClr>
            </a:duotone>
          </a:blip>
          <a:tile tx="0" ty="0" sx="80000" sy="80000" flip="none" algn="tl"/>
        </a:blipFill>
        <a:ln>
          <a:noFill/>
        </a:ln>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dk2">
              <a:hueOff val="0"/>
              <a:satOff val="0"/>
              <a:lumOff val="0"/>
              <a:alphaOff val="0"/>
              <a:satMod val="11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666750" rtl="0">
            <a:lnSpc>
              <a:spcPct val="90000"/>
            </a:lnSpc>
            <a:spcBef>
              <a:spcPct val="0"/>
            </a:spcBef>
            <a:spcAft>
              <a:spcPct val="35000"/>
            </a:spcAft>
          </a:pPr>
          <a:r>
            <a:rPr lang="zh-CN" sz="1500" kern="1200" dirty="0" smtClean="0"/>
            <a:t>静态数组</a:t>
          </a:r>
          <a:endParaRPr lang="zh-CN" sz="1500" kern="1200" dirty="0"/>
        </a:p>
      </dsp:txBody>
      <dsp:txXfrm>
        <a:off x="780453" y="94653"/>
        <a:ext cx="457025" cy="457025"/>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675"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smtClean="0"/>
              <a:t>单击此处编辑母版标题样式</a:t>
            </a:r>
          </a:p>
        </p:txBody>
      </p:sp>
      <p:sp>
        <p:nvSpPr>
          <p:cNvPr id="156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zh-CN" altLang="en-US" noProof="0" smtClean="0"/>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C38B4CDF-CE2F-41F7-8365-DCD9781D5B69}" type="slidenum">
              <a:rPr lang="en-US" altLang="zh-CN"/>
              <a:pPr>
                <a:defRPr/>
              </a:pPr>
              <a:t>‹#›</a:t>
            </a:fld>
            <a:endParaRPr lang="en-US" altLang="zh-CN"/>
          </a:p>
        </p:txBody>
      </p:sp>
    </p:spTree>
    <p:extLst>
      <p:ext uri="{BB962C8B-B14F-4D97-AF65-F5344CB8AC3E}">
        <p14:creationId xmlns:p14="http://schemas.microsoft.com/office/powerpoint/2010/main" val="69389982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A3B9D1B4-3288-4D2C-B2DC-135F79A62FF7}" type="slidenum">
              <a:rPr lang="en-US" altLang="zh-CN"/>
              <a:pPr>
                <a:defRPr/>
              </a:pPr>
              <a:t>‹#›</a:t>
            </a:fld>
            <a:endParaRPr lang="en-US" altLang="zh-CN"/>
          </a:p>
        </p:txBody>
      </p:sp>
    </p:spTree>
    <p:extLst>
      <p:ext uri="{BB962C8B-B14F-4D97-AF65-F5344CB8AC3E}">
        <p14:creationId xmlns:p14="http://schemas.microsoft.com/office/powerpoint/2010/main" val="62258061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ACD0048A-5D74-4AD3-861B-9382776C9412}" type="slidenum">
              <a:rPr lang="en-US" altLang="zh-CN"/>
              <a:pPr>
                <a:defRPr/>
              </a:pPr>
              <a:t>‹#›</a:t>
            </a:fld>
            <a:endParaRPr lang="en-US" altLang="zh-CN"/>
          </a:p>
        </p:txBody>
      </p:sp>
    </p:spTree>
    <p:extLst>
      <p:ext uri="{BB962C8B-B14F-4D97-AF65-F5344CB8AC3E}">
        <p14:creationId xmlns:p14="http://schemas.microsoft.com/office/powerpoint/2010/main" val="423502597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r>
              <a:rPr lang="zh-CN" altLang="en-US" noProof="0" smtClean="0"/>
              <a:t>单击图标添加表格</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CADC2DF-ED1A-4A61-A4F5-880CF8E58B6B}" type="slidenum">
              <a:rPr lang="en-US" altLang="zh-CN"/>
              <a:pPr>
                <a:defRPr/>
              </a:pPr>
              <a:t>‹#›</a:t>
            </a:fld>
            <a:endParaRPr lang="en-US" altLang="zh-CN"/>
          </a:p>
        </p:txBody>
      </p:sp>
    </p:spTree>
    <p:extLst>
      <p:ext uri="{BB962C8B-B14F-4D97-AF65-F5344CB8AC3E}">
        <p14:creationId xmlns:p14="http://schemas.microsoft.com/office/powerpoint/2010/main" val="13080218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i="1">
                <a:solidFill>
                  <a:srgbClr val="0000CC"/>
                </a:solidFil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467544" y="1268760"/>
            <a:ext cx="8229600" cy="4681537"/>
          </a:xfrm>
        </p:spPr>
        <p:txBody>
          <a:bodyPr/>
          <a:lstStyle>
            <a:lvl1pPr>
              <a:defRPr>
                <a:solidFill>
                  <a:srgbClr val="000066"/>
                </a:solidFill>
              </a:defRPr>
            </a:lvl1pPr>
            <a:lvl2pPr marL="692150" indent="-347663">
              <a:lnSpc>
                <a:spcPts val="3300"/>
              </a:lnSpc>
              <a:defRPr lang="zh-CN" altLang="en-US" sz="2400" dirty="0" smtClean="0">
                <a:solidFill>
                  <a:srgbClr val="CC3399"/>
                </a:solidFill>
                <a:latin typeface="+mn-lt"/>
                <a:ea typeface="+mn-ea"/>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2C6B3BA-713C-4034-AC86-7EF5546B3A0C}" type="slidenum">
              <a:rPr lang="en-US" altLang="zh-CN"/>
              <a:pPr>
                <a:defRPr/>
              </a:pPr>
              <a:t>‹#›</a:t>
            </a:fld>
            <a:endParaRPr lang="en-US" altLang="zh-CN"/>
          </a:p>
        </p:txBody>
      </p:sp>
    </p:spTree>
    <p:extLst>
      <p:ext uri="{BB962C8B-B14F-4D97-AF65-F5344CB8AC3E}">
        <p14:creationId xmlns:p14="http://schemas.microsoft.com/office/powerpoint/2010/main" val="73315754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5116A74-8A05-4158-A00A-0B95100AF63A}" type="slidenum">
              <a:rPr lang="en-US" altLang="zh-CN"/>
              <a:pPr>
                <a:defRPr/>
              </a:pPr>
              <a:t>‹#›</a:t>
            </a:fld>
            <a:endParaRPr lang="en-US" altLang="zh-CN"/>
          </a:p>
        </p:txBody>
      </p:sp>
    </p:spTree>
    <p:extLst>
      <p:ext uri="{BB962C8B-B14F-4D97-AF65-F5344CB8AC3E}">
        <p14:creationId xmlns:p14="http://schemas.microsoft.com/office/powerpoint/2010/main" val="233609294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5458342-5A50-4D8C-9134-F202BD6C6597}" type="slidenum">
              <a:rPr lang="en-US" altLang="zh-CN"/>
              <a:pPr>
                <a:defRPr/>
              </a:pPr>
              <a:t>‹#›</a:t>
            </a:fld>
            <a:endParaRPr lang="en-US" altLang="zh-CN"/>
          </a:p>
        </p:txBody>
      </p:sp>
    </p:spTree>
    <p:extLst>
      <p:ext uri="{BB962C8B-B14F-4D97-AF65-F5344CB8AC3E}">
        <p14:creationId xmlns:p14="http://schemas.microsoft.com/office/powerpoint/2010/main" val="263468077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405619C5-56A5-4FC7-A22E-2AC7206857F0}" type="slidenum">
              <a:rPr lang="en-US" altLang="zh-CN"/>
              <a:pPr>
                <a:defRPr/>
              </a:pPr>
              <a:t>‹#›</a:t>
            </a:fld>
            <a:endParaRPr lang="en-US" altLang="zh-CN"/>
          </a:p>
        </p:txBody>
      </p:sp>
    </p:spTree>
    <p:extLst>
      <p:ext uri="{BB962C8B-B14F-4D97-AF65-F5344CB8AC3E}">
        <p14:creationId xmlns:p14="http://schemas.microsoft.com/office/powerpoint/2010/main" val="31581758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7703723E-B16B-4BF5-8E7C-B934E22D6F4F}" type="slidenum">
              <a:rPr lang="en-US" altLang="zh-CN"/>
              <a:pPr>
                <a:defRPr/>
              </a:pPr>
              <a:t>‹#›</a:t>
            </a:fld>
            <a:endParaRPr lang="en-US" altLang="zh-CN"/>
          </a:p>
        </p:txBody>
      </p:sp>
    </p:spTree>
    <p:extLst>
      <p:ext uri="{BB962C8B-B14F-4D97-AF65-F5344CB8AC3E}">
        <p14:creationId xmlns:p14="http://schemas.microsoft.com/office/powerpoint/2010/main" val="310900055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E416F149-8B33-4E73-BFA3-AD4104040FCF}" type="slidenum">
              <a:rPr lang="en-US" altLang="zh-CN"/>
              <a:pPr>
                <a:defRPr/>
              </a:pPr>
              <a:t>‹#›</a:t>
            </a:fld>
            <a:endParaRPr lang="en-US" altLang="zh-CN"/>
          </a:p>
        </p:txBody>
      </p:sp>
    </p:spTree>
    <p:extLst>
      <p:ext uri="{BB962C8B-B14F-4D97-AF65-F5344CB8AC3E}">
        <p14:creationId xmlns:p14="http://schemas.microsoft.com/office/powerpoint/2010/main" val="581165439"/>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F5146D7E-6E18-401B-83D9-69ADBFA7830E}" type="slidenum">
              <a:rPr lang="en-US" altLang="zh-CN"/>
              <a:pPr>
                <a:defRPr/>
              </a:pPr>
              <a:t>‹#›</a:t>
            </a:fld>
            <a:endParaRPr lang="en-US" altLang="zh-CN"/>
          </a:p>
        </p:txBody>
      </p:sp>
    </p:spTree>
    <p:extLst>
      <p:ext uri="{BB962C8B-B14F-4D97-AF65-F5344CB8AC3E}">
        <p14:creationId xmlns:p14="http://schemas.microsoft.com/office/powerpoint/2010/main" val="350280756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A5FD94B-23BD-413B-A885-468B3A8D1CC4}" type="slidenum">
              <a:rPr lang="en-US" altLang="zh-CN"/>
              <a:pPr>
                <a:defRPr/>
              </a:pPr>
              <a:t>‹#›</a:t>
            </a:fld>
            <a:endParaRPr lang="en-US" altLang="zh-CN"/>
          </a:p>
        </p:txBody>
      </p:sp>
    </p:spTree>
    <p:extLst>
      <p:ext uri="{BB962C8B-B14F-4D97-AF65-F5344CB8AC3E}">
        <p14:creationId xmlns:p14="http://schemas.microsoft.com/office/powerpoint/2010/main" val="257873082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057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268413"/>
            <a:ext cx="8229600"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5653"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ltLang="zh-CN"/>
          </a:p>
        </p:txBody>
      </p:sp>
      <p:sp>
        <p:nvSpPr>
          <p:cNvPr id="155654"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ltLang="zh-CN"/>
          </a:p>
        </p:txBody>
      </p:sp>
      <p:sp>
        <p:nvSpPr>
          <p:cNvPr id="155655"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5ED21C26-BD21-4A13-B987-4E748099D1BC}" type="slidenum">
              <a:rPr lang="en-US" altLang="zh-CN"/>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58"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ransition spd="med"/>
  <p:timing>
    <p:tnLst>
      <p:par>
        <p:cTn id="1" dur="indefinite" restart="never" nodeType="tmRoot"/>
      </p:par>
    </p:tnLst>
  </p:timing>
  <p:txStyles>
    <p:titleStyle>
      <a:lvl1pPr algn="l" rtl="0" eaLnBrk="1" fontAlgn="base" hangingPunct="1">
        <a:spcBef>
          <a:spcPct val="0"/>
        </a:spcBef>
        <a:spcAft>
          <a:spcPct val="0"/>
        </a:spcAft>
        <a:defRPr sz="3900" b="1" i="1">
          <a:solidFill>
            <a:srgbClr val="0000CC"/>
          </a:solidFill>
          <a:effectLst>
            <a:outerShdw blurRad="38100" dist="38100" dir="2700000" algn="tl">
              <a:srgbClr val="000000">
                <a:alpha val="43137"/>
              </a:srgbClr>
            </a:outerShdw>
          </a:effectLst>
          <a:latin typeface="+mj-lt"/>
          <a:ea typeface="+mj-ea"/>
          <a:cs typeface="+mj-cs"/>
        </a:defRPr>
      </a:lvl1pPr>
      <a:lvl2pPr algn="l" rtl="0" eaLnBrk="1" fontAlgn="base" hangingPunct="1">
        <a:spcBef>
          <a:spcPct val="0"/>
        </a:spcBef>
        <a:spcAft>
          <a:spcPct val="0"/>
        </a:spcAft>
        <a:defRPr sz="3900" b="1" i="1">
          <a:solidFill>
            <a:srgbClr val="0000CC"/>
          </a:solidFill>
          <a:latin typeface="Franklin Gothic Medium" pitchFamily="34" charset="0"/>
          <a:ea typeface="微软雅黑" pitchFamily="34" charset="-122"/>
        </a:defRPr>
      </a:lvl2pPr>
      <a:lvl3pPr algn="l" rtl="0" eaLnBrk="1" fontAlgn="base" hangingPunct="1">
        <a:spcBef>
          <a:spcPct val="0"/>
        </a:spcBef>
        <a:spcAft>
          <a:spcPct val="0"/>
        </a:spcAft>
        <a:defRPr sz="3900" b="1" i="1">
          <a:solidFill>
            <a:srgbClr val="0000CC"/>
          </a:solidFill>
          <a:latin typeface="Franklin Gothic Medium" pitchFamily="34" charset="0"/>
          <a:ea typeface="微软雅黑" pitchFamily="34" charset="-122"/>
        </a:defRPr>
      </a:lvl3pPr>
      <a:lvl4pPr algn="l" rtl="0" eaLnBrk="1" fontAlgn="base" hangingPunct="1">
        <a:spcBef>
          <a:spcPct val="0"/>
        </a:spcBef>
        <a:spcAft>
          <a:spcPct val="0"/>
        </a:spcAft>
        <a:defRPr sz="3900" b="1" i="1">
          <a:solidFill>
            <a:srgbClr val="0000CC"/>
          </a:solidFill>
          <a:latin typeface="Franklin Gothic Medium" pitchFamily="34" charset="0"/>
          <a:ea typeface="微软雅黑" pitchFamily="34" charset="-122"/>
        </a:defRPr>
      </a:lvl4pPr>
      <a:lvl5pPr algn="l" rtl="0" eaLnBrk="1" fontAlgn="base" hangingPunct="1">
        <a:spcBef>
          <a:spcPct val="0"/>
        </a:spcBef>
        <a:spcAft>
          <a:spcPct val="0"/>
        </a:spcAft>
        <a:defRPr sz="3900" b="1" i="1">
          <a:solidFill>
            <a:srgbClr val="0000CC"/>
          </a:solidFill>
          <a:latin typeface="Franklin Gothic Medium" pitchFamily="34" charset="0"/>
          <a:ea typeface="微软雅黑" pitchFamily="34" charset="-122"/>
        </a:defRPr>
      </a:lvl5pPr>
      <a:lvl6pPr marL="457200" algn="l" rtl="0" eaLnBrk="1" fontAlgn="base" hangingPunct="1">
        <a:spcBef>
          <a:spcPct val="0"/>
        </a:spcBef>
        <a:spcAft>
          <a:spcPct val="0"/>
        </a:spcAft>
        <a:defRPr sz="3900" b="1">
          <a:solidFill>
            <a:schemeClr val="tx2"/>
          </a:solidFill>
          <a:latin typeface="Arial" charset="0"/>
          <a:ea typeface="宋体" pitchFamily="2" charset="-122"/>
        </a:defRPr>
      </a:lvl6pPr>
      <a:lvl7pPr marL="914400" algn="l" rtl="0" eaLnBrk="1" fontAlgn="base" hangingPunct="1">
        <a:spcBef>
          <a:spcPct val="0"/>
        </a:spcBef>
        <a:spcAft>
          <a:spcPct val="0"/>
        </a:spcAft>
        <a:defRPr sz="3900" b="1">
          <a:solidFill>
            <a:schemeClr val="tx2"/>
          </a:solidFill>
          <a:latin typeface="Arial" charset="0"/>
          <a:ea typeface="宋体" pitchFamily="2" charset="-122"/>
        </a:defRPr>
      </a:lvl7pPr>
      <a:lvl8pPr marL="1371600" algn="l" rtl="0" eaLnBrk="1" fontAlgn="base" hangingPunct="1">
        <a:spcBef>
          <a:spcPct val="0"/>
        </a:spcBef>
        <a:spcAft>
          <a:spcPct val="0"/>
        </a:spcAft>
        <a:defRPr sz="3900" b="1">
          <a:solidFill>
            <a:schemeClr val="tx2"/>
          </a:solidFill>
          <a:latin typeface="Arial" charset="0"/>
          <a:ea typeface="宋体" pitchFamily="2" charset="-122"/>
        </a:defRPr>
      </a:lvl8pPr>
      <a:lvl9pPr marL="1828800" algn="l" rtl="0" eaLnBrk="1" fontAlgn="base" hangingPunct="1">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2800" b="1">
          <a:solidFill>
            <a:srgbClr val="000066"/>
          </a:solidFill>
          <a:latin typeface="+mn-lt"/>
          <a:ea typeface="+mn-ea"/>
          <a:cs typeface="+mn-cs"/>
        </a:defRPr>
      </a:lvl1pPr>
      <a:lvl2pPr marL="692150" indent="-347663" algn="l" rtl="0" eaLnBrk="1" fontAlgn="base" hangingPunct="1">
        <a:lnSpc>
          <a:spcPts val="3600"/>
        </a:lnSpc>
        <a:spcBef>
          <a:spcPct val="20000"/>
        </a:spcBef>
        <a:spcAft>
          <a:spcPct val="0"/>
        </a:spcAft>
        <a:buClr>
          <a:schemeClr val="accent2"/>
        </a:buClr>
        <a:buSzPct val="70000"/>
        <a:buFont typeface="Wingdings" pitchFamily="2" charset="2"/>
        <a:buChar char="l"/>
        <a:defRPr sz="2400">
          <a:solidFill>
            <a:srgbClr val="0000FF"/>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6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Layout" Target="../diagrams/layout1.xml"/><Relationship Id="rId7" Type="http://schemas.openxmlformats.org/officeDocument/2006/relationships/slide" Target="slide1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audio" Target="../media/audio1.wav"/><Relationship Id="rId7" Type="http://schemas.openxmlformats.org/officeDocument/2006/relationships/oleObject" Target="../embeddings/oleObject2.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4.wmf"/><Relationship Id="rId4" Type="http://schemas.openxmlformats.org/officeDocument/2006/relationships/audio" Target="../media/audio2.wav"/><Relationship Id="rId9"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5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5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3.12: </a:t>
            </a:r>
            <a:r>
              <a:rPr lang="zh-CN" altLang="en-US" dirty="0" smtClean="0"/>
              <a:t>线性表</a:t>
            </a:r>
            <a:endParaRPr lang="zh-CN" altLang="en-US" dirty="0"/>
          </a:p>
        </p:txBody>
      </p:sp>
    </p:spTree>
    <p:extLst>
      <p:ext uri="{BB962C8B-B14F-4D97-AF65-F5344CB8AC3E}">
        <p14:creationId xmlns:p14="http://schemas.microsoft.com/office/powerpoint/2010/main" val="2996824171"/>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a:t>线性表的顺序存储</a:t>
            </a:r>
            <a:r>
              <a:rPr lang="zh-CN" altLang="en-US" dirty="0" smtClean="0"/>
              <a:t>结构</a:t>
            </a:r>
            <a:r>
              <a:rPr lang="en-US" altLang="zh-CN" dirty="0" smtClean="0"/>
              <a:t>---</a:t>
            </a:r>
            <a:r>
              <a:rPr lang="zh-CN" altLang="en-US" dirty="0" smtClean="0"/>
              <a:t>顺序表</a:t>
            </a:r>
            <a:endParaRPr lang="zh-CN" altLang="en-US" dirty="0"/>
          </a:p>
        </p:txBody>
      </p:sp>
      <p:sp>
        <p:nvSpPr>
          <p:cNvPr id="3" name="内容占位符 2"/>
          <p:cNvSpPr>
            <a:spLocks noGrp="1"/>
          </p:cNvSpPr>
          <p:nvPr>
            <p:ph idx="1"/>
          </p:nvPr>
        </p:nvSpPr>
        <p:spPr/>
        <p:txBody>
          <a:bodyPr/>
          <a:lstStyle/>
          <a:p>
            <a:pPr marL="571500" indent="-571500">
              <a:buFont typeface="+mj-lt"/>
              <a:buAutoNum type="romanUcPeriod"/>
            </a:pPr>
            <a:r>
              <a:rPr lang="zh-CN" altLang="en-US" dirty="0"/>
              <a:t>顺序</a:t>
            </a:r>
            <a:r>
              <a:rPr lang="zh-CN" altLang="en-US" dirty="0" smtClean="0"/>
              <a:t>表的存储结构</a:t>
            </a:r>
            <a:endParaRPr lang="en-US" altLang="zh-CN" dirty="0" smtClean="0"/>
          </a:p>
          <a:p>
            <a:pPr marL="571500" indent="-571500">
              <a:buFont typeface="+mj-lt"/>
              <a:buAutoNum type="romanUcPeriod"/>
            </a:pPr>
            <a:r>
              <a:rPr lang="zh-CN" altLang="en-US" dirty="0"/>
              <a:t>顺序表的</a:t>
            </a:r>
            <a:r>
              <a:rPr lang="zh-CN" altLang="en-US" dirty="0" smtClean="0"/>
              <a:t>类定义</a:t>
            </a:r>
            <a:endParaRPr lang="en-US" altLang="zh-CN" dirty="0" smtClean="0"/>
          </a:p>
          <a:p>
            <a:pPr marL="571500" indent="-571500">
              <a:buFont typeface="+mj-lt"/>
              <a:buAutoNum type="romanUcPeriod"/>
            </a:pPr>
            <a:r>
              <a:rPr lang="zh-CN" altLang="en-US" dirty="0"/>
              <a:t>顺序表的</a:t>
            </a:r>
            <a:r>
              <a:rPr lang="zh-CN" altLang="en-US" dirty="0" smtClean="0"/>
              <a:t>类实现</a:t>
            </a:r>
            <a:endParaRPr lang="en-US" altLang="zh-CN" dirty="0" smtClean="0"/>
          </a:p>
          <a:p>
            <a:pPr marL="571500" indent="-571500">
              <a:buFont typeface="+mj-lt"/>
              <a:buAutoNum type="romanUcPeriod"/>
            </a:pPr>
            <a:r>
              <a:rPr lang="zh-CN" altLang="en-US" dirty="0"/>
              <a:t>顺序表的</a:t>
            </a:r>
            <a:r>
              <a:rPr lang="zh-CN" altLang="en-US" dirty="0" smtClean="0"/>
              <a:t>类</a:t>
            </a:r>
            <a:r>
              <a:rPr lang="zh-CN" altLang="en-US" dirty="0"/>
              <a:t>设计的一些</a:t>
            </a:r>
            <a:r>
              <a:rPr lang="zh-CN" altLang="en-US" dirty="0" smtClean="0"/>
              <a:t>说明</a:t>
            </a:r>
            <a:endParaRPr lang="en-US" altLang="zh-CN" dirty="0" smtClean="0"/>
          </a:p>
          <a:p>
            <a:pPr marL="571500" indent="-571500">
              <a:buFont typeface="+mj-lt"/>
              <a:buAutoNum type="romanUcPeriod"/>
            </a:pPr>
            <a:r>
              <a:rPr lang="zh-CN" altLang="en-US" dirty="0"/>
              <a:t>顺序表的</a:t>
            </a:r>
            <a:r>
              <a:rPr lang="zh-CN" altLang="en-US" dirty="0" smtClean="0"/>
              <a:t>类</a:t>
            </a:r>
            <a:r>
              <a:rPr lang="zh-CN" altLang="en-US" dirty="0"/>
              <a:t>方法的效率</a:t>
            </a:r>
            <a:r>
              <a:rPr lang="zh-CN" altLang="en-US" dirty="0" smtClean="0"/>
              <a:t>分析</a:t>
            </a:r>
            <a:endParaRPr lang="en-US" altLang="zh-CN" dirty="0" smtClean="0"/>
          </a:p>
          <a:p>
            <a:pPr marL="571500" indent="-571500">
              <a:buFont typeface="+mj-lt"/>
              <a:buAutoNum type="romanUcPeriod"/>
            </a:pPr>
            <a:r>
              <a:rPr lang="zh-CN" altLang="en-US" dirty="0"/>
              <a:t>顺序表的</a:t>
            </a:r>
            <a:r>
              <a:rPr lang="zh-CN" altLang="en-US" dirty="0" smtClean="0"/>
              <a:t>优缺点分析</a:t>
            </a:r>
            <a:endParaRPr lang="zh-CN" altLang="en-US" dirty="0"/>
          </a:p>
          <a:p>
            <a:pPr marL="571500" indent="-571500">
              <a:buFont typeface="+mj-lt"/>
              <a:buAutoNum type="romanUcPeriod"/>
            </a:pPr>
            <a:r>
              <a:rPr lang="zh-CN" altLang="en-US" dirty="0" smtClean="0"/>
              <a:t>顺序</a:t>
            </a:r>
            <a:r>
              <a:rPr lang="zh-CN" altLang="en-US" dirty="0"/>
              <a:t>表应用举例</a:t>
            </a:r>
          </a:p>
          <a:p>
            <a:pPr lvl="1"/>
            <a:endParaRPr lang="zh-CN" altLang="en-US" dirty="0"/>
          </a:p>
          <a:p>
            <a:pPr lvl="1"/>
            <a:endParaRPr lang="zh-CN" altLang="en-US" dirty="0"/>
          </a:p>
        </p:txBody>
      </p:sp>
    </p:spTree>
    <p:extLst>
      <p:ext uri="{BB962C8B-B14F-4D97-AF65-F5344CB8AC3E}">
        <p14:creationId xmlns:p14="http://schemas.microsoft.com/office/powerpoint/2010/main" val="37286818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a:t>线性表的顺序存储</a:t>
            </a:r>
            <a:r>
              <a:rPr lang="zh-CN" altLang="en-US" dirty="0" smtClean="0"/>
              <a:t>结构</a:t>
            </a:r>
            <a:r>
              <a:rPr lang="en-US" altLang="zh-CN" dirty="0" smtClean="0"/>
              <a:t>---</a:t>
            </a:r>
            <a:r>
              <a:rPr lang="zh-CN" altLang="en-US" dirty="0" smtClean="0"/>
              <a:t>顺序表</a:t>
            </a:r>
            <a:endParaRPr lang="zh-CN" altLang="en-US" dirty="0"/>
          </a:p>
        </p:txBody>
      </p:sp>
      <p:sp>
        <p:nvSpPr>
          <p:cNvPr id="3" name="内容占位符 2"/>
          <p:cNvSpPr>
            <a:spLocks noGrp="1"/>
          </p:cNvSpPr>
          <p:nvPr>
            <p:ph idx="1"/>
          </p:nvPr>
        </p:nvSpPr>
        <p:spPr/>
        <p:txBody>
          <a:bodyPr/>
          <a:lstStyle/>
          <a:p>
            <a:r>
              <a:rPr lang="zh-CN" altLang="en-US" dirty="0"/>
              <a:t>顺序</a:t>
            </a:r>
            <a:r>
              <a:rPr lang="zh-CN" altLang="en-US" dirty="0" smtClean="0"/>
              <a:t>表的存储结构 </a:t>
            </a:r>
            <a:endParaRPr lang="en-US" altLang="zh-CN" dirty="0" smtClean="0"/>
          </a:p>
          <a:p>
            <a:pPr lvl="1"/>
            <a:r>
              <a:rPr lang="zh-CN" altLang="en-US" dirty="0">
                <a:solidFill>
                  <a:schemeClr val="tx1"/>
                </a:solidFill>
              </a:rPr>
              <a:t>实现顺序存储结构的方法是使用</a:t>
            </a:r>
            <a:r>
              <a:rPr lang="zh-CN" altLang="en-US" dirty="0">
                <a:solidFill>
                  <a:srgbClr val="C00000"/>
                </a:solidFill>
              </a:rPr>
              <a:t>数组</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数组</a:t>
            </a:r>
            <a:r>
              <a:rPr lang="zh-CN" altLang="en-US" dirty="0">
                <a:solidFill>
                  <a:schemeClr val="tx1"/>
                </a:solidFill>
              </a:rPr>
              <a:t>把线性表的数据元素存储在</a:t>
            </a:r>
            <a:r>
              <a:rPr lang="zh-CN" altLang="en-US" dirty="0">
                <a:solidFill>
                  <a:srgbClr val="C00000"/>
                </a:solidFill>
              </a:rPr>
              <a:t>一块连续地址空间</a:t>
            </a:r>
            <a:r>
              <a:rPr lang="zh-CN" altLang="en-US" dirty="0">
                <a:solidFill>
                  <a:schemeClr val="tx1"/>
                </a:solidFill>
              </a:rPr>
              <a:t>的内存单元中，这样线性表中逻辑上相邻的数据元素</a:t>
            </a:r>
            <a:r>
              <a:rPr lang="zh-CN" altLang="en-US" dirty="0">
                <a:solidFill>
                  <a:srgbClr val="C00000"/>
                </a:solidFill>
              </a:rPr>
              <a:t>在物理存储地址上也相邻</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数据</a:t>
            </a:r>
            <a:r>
              <a:rPr lang="zh-CN" altLang="en-US" dirty="0">
                <a:solidFill>
                  <a:schemeClr val="tx1"/>
                </a:solidFill>
              </a:rPr>
              <a:t>元素间的逻辑上的前驱、后继逻辑关系就表现在数据元素的存储单元的</a:t>
            </a:r>
            <a:r>
              <a:rPr lang="zh-CN" altLang="en-US" dirty="0">
                <a:solidFill>
                  <a:srgbClr val="0000FF"/>
                </a:solidFill>
              </a:rPr>
              <a:t>物理前后位置</a:t>
            </a:r>
            <a:r>
              <a:rPr lang="zh-CN" altLang="en-US" dirty="0">
                <a:solidFill>
                  <a:schemeClr val="tx1"/>
                </a:solidFill>
              </a:rPr>
              <a:t>上</a:t>
            </a:r>
            <a:r>
              <a:rPr lang="zh-CN" altLang="en-US" dirty="0" smtClean="0">
                <a:solidFill>
                  <a:schemeClr val="tx1"/>
                </a:solidFill>
              </a:rPr>
              <a:t>。</a:t>
            </a:r>
            <a:endParaRPr lang="en-US" altLang="zh-CN" dirty="0" smtClean="0">
              <a:solidFill>
                <a:schemeClr val="tx1"/>
              </a:solidFill>
            </a:endParaRPr>
          </a:p>
          <a:p>
            <a:pPr lvl="1"/>
            <a:r>
              <a:rPr lang="zh-CN" altLang="en-US" dirty="0" smtClean="0">
                <a:solidFill>
                  <a:schemeClr val="tx1"/>
                </a:solidFill>
              </a:rPr>
              <a:t>顺序</a:t>
            </a:r>
            <a:r>
              <a:rPr lang="zh-CN" altLang="en-US" dirty="0">
                <a:solidFill>
                  <a:schemeClr val="tx1"/>
                </a:solidFill>
              </a:rPr>
              <a:t>表一般</a:t>
            </a:r>
            <a:r>
              <a:rPr lang="zh-CN" altLang="en-US" dirty="0" smtClean="0">
                <a:solidFill>
                  <a:schemeClr val="tx1"/>
                </a:solidFill>
              </a:rPr>
              <a:t>采用</a:t>
            </a:r>
            <a:r>
              <a:rPr lang="zh-CN" altLang="en-US" dirty="0">
                <a:solidFill>
                  <a:srgbClr val="C00000"/>
                </a:solidFill>
              </a:rPr>
              <a:t>动态数组</a:t>
            </a:r>
            <a:r>
              <a:rPr lang="zh-CN" altLang="en-US" dirty="0">
                <a:solidFill>
                  <a:schemeClr val="tx1"/>
                </a:solidFill>
              </a:rPr>
              <a:t>方法实现数据元素存储</a:t>
            </a:r>
            <a:r>
              <a:rPr lang="zh-CN" altLang="en-US" dirty="0" smtClean="0">
                <a:solidFill>
                  <a:schemeClr val="tx1"/>
                </a:solidFill>
              </a:rPr>
              <a:t>。</a:t>
            </a:r>
            <a:endParaRPr lang="en-US" altLang="zh-CN" dirty="0" smtClean="0">
              <a:solidFill>
                <a:schemeClr val="tx1"/>
              </a:solidFill>
            </a:endParaRPr>
          </a:p>
          <a:p>
            <a:pPr lvl="1"/>
            <a:endParaRPr lang="zh-CN" altLang="en-US" dirty="0"/>
          </a:p>
          <a:p>
            <a:pPr lvl="1"/>
            <a:endParaRPr lang="zh-CN" altLang="en-US" dirty="0"/>
          </a:p>
        </p:txBody>
      </p:sp>
      <p:grpSp>
        <p:nvGrpSpPr>
          <p:cNvPr id="23" name="组合 22"/>
          <p:cNvGrpSpPr/>
          <p:nvPr/>
        </p:nvGrpSpPr>
        <p:grpSpPr>
          <a:xfrm>
            <a:off x="1132656" y="5534744"/>
            <a:ext cx="7543800" cy="990600"/>
            <a:chOff x="1132656" y="5534744"/>
            <a:chExt cx="7543800" cy="990600"/>
          </a:xfrm>
        </p:grpSpPr>
        <p:sp>
          <p:nvSpPr>
            <p:cNvPr id="4" name="Rectangle 5"/>
            <p:cNvSpPr>
              <a:spLocks noChangeArrowheads="1"/>
            </p:cNvSpPr>
            <p:nvPr/>
          </p:nvSpPr>
          <p:spPr bwMode="auto">
            <a:xfrm>
              <a:off x="2199456" y="5534744"/>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0</a:t>
              </a:r>
            </a:p>
          </p:txBody>
        </p:sp>
        <p:sp>
          <p:nvSpPr>
            <p:cNvPr id="5" name="Rectangle 6"/>
            <p:cNvSpPr>
              <a:spLocks noChangeArrowheads="1"/>
            </p:cNvSpPr>
            <p:nvPr/>
          </p:nvSpPr>
          <p:spPr bwMode="auto">
            <a:xfrm>
              <a:off x="2809056" y="5534744"/>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1</a:t>
              </a:r>
              <a:endParaRPr lang="en-US" altLang="zh-CN"/>
            </a:p>
          </p:txBody>
        </p:sp>
        <p:sp>
          <p:nvSpPr>
            <p:cNvPr id="6" name="Rectangle 7"/>
            <p:cNvSpPr>
              <a:spLocks noChangeArrowheads="1"/>
            </p:cNvSpPr>
            <p:nvPr/>
          </p:nvSpPr>
          <p:spPr bwMode="auto">
            <a:xfrm>
              <a:off x="3418656" y="5534744"/>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2</a:t>
              </a:r>
              <a:endParaRPr lang="en-US" altLang="zh-CN"/>
            </a:p>
          </p:txBody>
        </p:sp>
        <p:sp>
          <p:nvSpPr>
            <p:cNvPr id="7" name="Rectangle 8"/>
            <p:cNvSpPr>
              <a:spLocks noChangeArrowheads="1"/>
            </p:cNvSpPr>
            <p:nvPr/>
          </p:nvSpPr>
          <p:spPr bwMode="auto">
            <a:xfrm>
              <a:off x="4028256" y="5534744"/>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3</a:t>
              </a:r>
              <a:endParaRPr lang="en-US" altLang="zh-CN"/>
            </a:p>
          </p:txBody>
        </p:sp>
        <p:sp>
          <p:nvSpPr>
            <p:cNvPr id="8" name="Rectangle 9"/>
            <p:cNvSpPr>
              <a:spLocks noChangeArrowheads="1"/>
            </p:cNvSpPr>
            <p:nvPr/>
          </p:nvSpPr>
          <p:spPr bwMode="auto">
            <a:xfrm>
              <a:off x="4637856" y="5534744"/>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4</a:t>
              </a:r>
              <a:endParaRPr lang="en-US" altLang="zh-CN"/>
            </a:p>
          </p:txBody>
        </p:sp>
        <p:sp>
          <p:nvSpPr>
            <p:cNvPr id="9" name="Rectangle 10"/>
            <p:cNvSpPr>
              <a:spLocks noChangeArrowheads="1"/>
            </p:cNvSpPr>
            <p:nvPr/>
          </p:nvSpPr>
          <p:spPr bwMode="auto">
            <a:xfrm>
              <a:off x="5247456" y="5534744"/>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5</a:t>
              </a:r>
              <a:endParaRPr lang="en-US" altLang="zh-CN"/>
            </a:p>
          </p:txBody>
        </p:sp>
        <p:sp>
          <p:nvSpPr>
            <p:cNvPr id="10" name="Rectangle 11"/>
            <p:cNvSpPr>
              <a:spLocks noChangeArrowheads="1"/>
            </p:cNvSpPr>
            <p:nvPr/>
          </p:nvSpPr>
          <p:spPr bwMode="auto">
            <a:xfrm>
              <a:off x="5857056" y="5534744"/>
              <a:ext cx="609600" cy="381000"/>
            </a:xfrm>
            <a:prstGeom prst="rect">
              <a:avLst/>
            </a:prstGeom>
            <a:solidFill>
              <a:srgbClr val="00FF00"/>
            </a:solidFill>
            <a:ln w="9525">
              <a:solidFill>
                <a:schemeClr val="tx1"/>
              </a:solidFill>
              <a:miter lim="800000"/>
              <a:headEnd/>
              <a:tailEnd/>
            </a:ln>
          </p:spPr>
          <p:txBody>
            <a:bodyPr wrap="none" anchor="ctr"/>
            <a:lstStyle/>
            <a:p>
              <a:pPr algn="ctr"/>
              <a:endParaRPr lang="en-US" altLang="zh-CN"/>
            </a:p>
          </p:txBody>
        </p:sp>
        <p:sp>
          <p:nvSpPr>
            <p:cNvPr id="11" name="Rectangle 12"/>
            <p:cNvSpPr>
              <a:spLocks noChangeArrowheads="1"/>
            </p:cNvSpPr>
            <p:nvPr/>
          </p:nvSpPr>
          <p:spPr bwMode="auto">
            <a:xfrm>
              <a:off x="6466656" y="5534744"/>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a:t>…</a:t>
              </a:r>
            </a:p>
          </p:txBody>
        </p:sp>
        <p:sp>
          <p:nvSpPr>
            <p:cNvPr id="12" name="Rectangle 13"/>
            <p:cNvSpPr>
              <a:spLocks noChangeArrowheads="1"/>
            </p:cNvSpPr>
            <p:nvPr/>
          </p:nvSpPr>
          <p:spPr bwMode="auto">
            <a:xfrm>
              <a:off x="7076256" y="5534744"/>
              <a:ext cx="609600" cy="381000"/>
            </a:xfrm>
            <a:prstGeom prst="rect">
              <a:avLst/>
            </a:prstGeom>
            <a:solidFill>
              <a:srgbClr val="00FF00"/>
            </a:solidFill>
            <a:ln w="9525">
              <a:solidFill>
                <a:schemeClr val="tx1"/>
              </a:solidFill>
              <a:miter lim="800000"/>
              <a:headEnd/>
              <a:tailEnd/>
            </a:ln>
          </p:spPr>
          <p:txBody>
            <a:bodyPr wrap="none" anchor="ctr"/>
            <a:lstStyle/>
            <a:p>
              <a:pPr algn="ctr"/>
              <a:endParaRPr lang="en-US" altLang="zh-CN"/>
            </a:p>
          </p:txBody>
        </p:sp>
        <p:sp>
          <p:nvSpPr>
            <p:cNvPr id="13" name="Text Box 14"/>
            <p:cNvSpPr txBox="1">
              <a:spLocks noChangeArrowheads="1"/>
            </p:cNvSpPr>
            <p:nvPr/>
          </p:nvSpPr>
          <p:spPr bwMode="auto">
            <a:xfrm>
              <a:off x="1361256" y="5534744"/>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3333FF"/>
                  </a:solidFill>
                </a:rPr>
                <a:t>list</a:t>
              </a:r>
            </a:p>
          </p:txBody>
        </p:sp>
        <p:sp>
          <p:nvSpPr>
            <p:cNvPr id="14" name="Text Box 15"/>
            <p:cNvSpPr txBox="1">
              <a:spLocks noChangeArrowheads="1"/>
            </p:cNvSpPr>
            <p:nvPr/>
          </p:nvSpPr>
          <p:spPr bwMode="auto">
            <a:xfrm>
              <a:off x="1132656" y="5991944"/>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FF"/>
                  </a:solidFill>
                </a:rPr>
                <a:t>size=6</a:t>
              </a:r>
            </a:p>
          </p:txBody>
        </p:sp>
        <p:sp>
          <p:nvSpPr>
            <p:cNvPr id="15" name="Text Box 16"/>
            <p:cNvSpPr txBox="1">
              <a:spLocks noChangeArrowheads="1"/>
            </p:cNvSpPr>
            <p:nvPr/>
          </p:nvSpPr>
          <p:spPr bwMode="auto">
            <a:xfrm>
              <a:off x="7000056" y="6068144"/>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FF"/>
                  </a:solidFill>
                </a:rPr>
                <a:t>maxSize-1</a:t>
              </a:r>
            </a:p>
          </p:txBody>
        </p:sp>
        <p:sp>
          <p:nvSpPr>
            <p:cNvPr id="16" name="Text Box 17"/>
            <p:cNvSpPr txBox="1">
              <a:spLocks noChangeArrowheads="1"/>
            </p:cNvSpPr>
            <p:nvPr/>
          </p:nvSpPr>
          <p:spPr bwMode="auto">
            <a:xfrm>
              <a:off x="2047056" y="591574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0 </a:t>
              </a:r>
            </a:p>
          </p:txBody>
        </p:sp>
        <p:sp>
          <p:nvSpPr>
            <p:cNvPr id="17" name="Text Box 20"/>
            <p:cNvSpPr txBox="1">
              <a:spLocks noChangeArrowheads="1"/>
            </p:cNvSpPr>
            <p:nvPr/>
          </p:nvSpPr>
          <p:spPr bwMode="auto">
            <a:xfrm>
              <a:off x="2656656" y="591574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1 </a:t>
              </a:r>
            </a:p>
          </p:txBody>
        </p:sp>
        <p:sp>
          <p:nvSpPr>
            <p:cNvPr id="18" name="Text Box 21"/>
            <p:cNvSpPr txBox="1">
              <a:spLocks noChangeArrowheads="1"/>
            </p:cNvSpPr>
            <p:nvPr/>
          </p:nvSpPr>
          <p:spPr bwMode="auto">
            <a:xfrm>
              <a:off x="3266256" y="591574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2 </a:t>
              </a:r>
            </a:p>
          </p:txBody>
        </p:sp>
        <p:sp>
          <p:nvSpPr>
            <p:cNvPr id="19" name="Text Box 22"/>
            <p:cNvSpPr txBox="1">
              <a:spLocks noChangeArrowheads="1"/>
            </p:cNvSpPr>
            <p:nvPr/>
          </p:nvSpPr>
          <p:spPr bwMode="auto">
            <a:xfrm>
              <a:off x="3875856" y="591574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3 </a:t>
              </a:r>
            </a:p>
          </p:txBody>
        </p:sp>
        <p:sp>
          <p:nvSpPr>
            <p:cNvPr id="20" name="Text Box 23"/>
            <p:cNvSpPr txBox="1">
              <a:spLocks noChangeArrowheads="1"/>
            </p:cNvSpPr>
            <p:nvPr/>
          </p:nvSpPr>
          <p:spPr bwMode="auto">
            <a:xfrm>
              <a:off x="4485456" y="591574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4 </a:t>
              </a:r>
            </a:p>
          </p:txBody>
        </p:sp>
        <p:sp>
          <p:nvSpPr>
            <p:cNvPr id="21" name="Text Box 24"/>
            <p:cNvSpPr txBox="1">
              <a:spLocks noChangeArrowheads="1"/>
            </p:cNvSpPr>
            <p:nvPr/>
          </p:nvSpPr>
          <p:spPr bwMode="auto">
            <a:xfrm>
              <a:off x="5095056" y="591574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5 </a:t>
              </a:r>
            </a:p>
          </p:txBody>
        </p:sp>
        <p:sp>
          <p:nvSpPr>
            <p:cNvPr id="22" name="Text Box 25"/>
            <p:cNvSpPr txBox="1">
              <a:spLocks noChangeArrowheads="1"/>
            </p:cNvSpPr>
            <p:nvPr/>
          </p:nvSpPr>
          <p:spPr bwMode="auto">
            <a:xfrm>
              <a:off x="5704656" y="591574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6 </a:t>
              </a:r>
            </a:p>
          </p:txBody>
        </p:sp>
      </p:grpSp>
      <p:graphicFrame>
        <p:nvGraphicFramePr>
          <p:cNvPr id="24" name="图示 23"/>
          <p:cNvGraphicFramePr/>
          <p:nvPr>
            <p:extLst>
              <p:ext uri="{D42A27DB-BD31-4B8C-83A1-F6EECF244321}">
                <p14:modId xmlns:p14="http://schemas.microsoft.com/office/powerpoint/2010/main" val="1458899532"/>
              </p:ext>
            </p:extLst>
          </p:nvPr>
        </p:nvGraphicFramePr>
        <p:xfrm>
          <a:off x="6512768" y="1484784"/>
          <a:ext cx="1371600"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http://ts1.mm.bing.net/th?&amp;id=HN.608051654393007869&amp;w=300&amp;h=300&amp;c=0&amp;pid=1.9&amp;rs=0&amp;p=0">
            <a:hlinkClick r:id="rId7" action="ppaction://hlinksldjump"/>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3853" y="1412776"/>
            <a:ext cx="1320147" cy="79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6498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2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静态数组和</a:t>
            </a:r>
            <a:r>
              <a:rPr lang="zh-CN" altLang="en-US" dirty="0"/>
              <a:t>动态</a:t>
            </a:r>
            <a:r>
              <a:rPr lang="zh-CN" altLang="en-US" dirty="0" smtClean="0"/>
              <a:t>数组的区别？</a:t>
            </a:r>
            <a:endParaRPr lang="zh-CN" altLang="en-US" dirty="0"/>
          </a:p>
        </p:txBody>
      </p:sp>
      <p:sp>
        <p:nvSpPr>
          <p:cNvPr id="4" name="文本占位符 3"/>
          <p:cNvSpPr>
            <a:spLocks noGrp="1"/>
          </p:cNvSpPr>
          <p:nvPr>
            <p:ph type="body" idx="1"/>
          </p:nvPr>
        </p:nvSpPr>
        <p:spPr/>
        <p:txBody>
          <a:bodyPr/>
          <a:lstStyle/>
          <a:p>
            <a:r>
              <a:rPr lang="zh-CN" altLang="en-US" dirty="0" smtClean="0"/>
              <a:t>静态数组</a:t>
            </a:r>
            <a:endParaRPr lang="zh-CN" altLang="en-US" dirty="0"/>
          </a:p>
        </p:txBody>
      </p:sp>
      <p:sp>
        <p:nvSpPr>
          <p:cNvPr id="5" name="内容占位符 4"/>
          <p:cNvSpPr>
            <a:spLocks noGrp="1"/>
          </p:cNvSpPr>
          <p:nvPr>
            <p:ph sz="half" idx="2"/>
          </p:nvPr>
        </p:nvSpPr>
        <p:spPr/>
        <p:txBody>
          <a:bodyPr/>
          <a:lstStyle/>
          <a:p>
            <a:r>
              <a:rPr lang="en-US" altLang="zh-CN" sz="2000" dirty="0" err="1"/>
              <a:t>int</a:t>
            </a:r>
            <a:r>
              <a:rPr lang="en-US" altLang="zh-CN" sz="2000" dirty="0"/>
              <a:t> </a:t>
            </a:r>
            <a:r>
              <a:rPr lang="en-US" altLang="zh-CN" sz="2000" dirty="0" smtClean="0"/>
              <a:t>a[5</a:t>
            </a:r>
            <a:r>
              <a:rPr lang="en-US" altLang="zh-CN" sz="2000" dirty="0"/>
              <a:t>]={0,1,2,3,4</a:t>
            </a:r>
            <a:r>
              <a:rPr lang="en-US" altLang="zh-CN" sz="2000" dirty="0" smtClean="0"/>
              <a:t>};</a:t>
            </a:r>
          </a:p>
          <a:p>
            <a:pPr lvl="1"/>
            <a:r>
              <a:rPr lang="en-US" altLang="zh-CN" sz="1600" b="1" dirty="0" err="1" smtClean="0"/>
              <a:t>Sizeof</a:t>
            </a:r>
            <a:r>
              <a:rPr lang="en-US" altLang="zh-CN" sz="1600" b="1" dirty="0" smtClean="0"/>
              <a:t>(a)</a:t>
            </a:r>
          </a:p>
          <a:p>
            <a:pPr lvl="1"/>
            <a:r>
              <a:rPr lang="zh-CN" altLang="en-US" sz="1600" b="1" dirty="0"/>
              <a:t>在栈上分配，会自动释放，效率高，但是栈空间</a:t>
            </a:r>
            <a:r>
              <a:rPr lang="zh-CN" altLang="en-US" sz="1600" b="1" dirty="0" smtClean="0"/>
              <a:t>有限</a:t>
            </a:r>
            <a:endParaRPr lang="en-US" altLang="zh-CN" sz="1600" b="1" dirty="0" smtClean="0"/>
          </a:p>
          <a:p>
            <a:pPr lvl="1"/>
            <a:r>
              <a:rPr lang="zh-CN" altLang="en-US" sz="1600" b="1" dirty="0" smtClean="0"/>
              <a:t>作为函数参数、返回值</a:t>
            </a:r>
            <a:endParaRPr lang="zh-CN" altLang="en-US" sz="1600" b="1" dirty="0"/>
          </a:p>
        </p:txBody>
      </p:sp>
      <p:sp>
        <p:nvSpPr>
          <p:cNvPr id="6" name="文本占位符 5"/>
          <p:cNvSpPr>
            <a:spLocks noGrp="1"/>
          </p:cNvSpPr>
          <p:nvPr>
            <p:ph type="body" sz="quarter" idx="3"/>
          </p:nvPr>
        </p:nvSpPr>
        <p:spPr/>
        <p:txBody>
          <a:bodyPr/>
          <a:lstStyle/>
          <a:p>
            <a:r>
              <a:rPr lang="zh-CN" altLang="en-US" dirty="0" smtClean="0"/>
              <a:t>动态数组</a:t>
            </a:r>
            <a:endParaRPr lang="zh-CN" altLang="en-US" dirty="0"/>
          </a:p>
        </p:txBody>
      </p:sp>
      <p:sp>
        <p:nvSpPr>
          <p:cNvPr id="7" name="内容占位符 6"/>
          <p:cNvSpPr>
            <a:spLocks noGrp="1"/>
          </p:cNvSpPr>
          <p:nvPr>
            <p:ph sz="quarter" idx="4"/>
          </p:nvPr>
        </p:nvSpPr>
        <p:spPr>
          <a:xfrm>
            <a:off x="4645025" y="2174875"/>
            <a:ext cx="4247455" cy="3951288"/>
          </a:xfrm>
        </p:spPr>
        <p:txBody>
          <a:bodyPr/>
          <a:lstStyle/>
          <a:p>
            <a:r>
              <a:rPr lang="en-US" altLang="zh-CN" sz="2000" dirty="0" err="1"/>
              <a:t>int</a:t>
            </a:r>
            <a:r>
              <a:rPr lang="en-US" altLang="zh-CN" sz="2000" dirty="0"/>
              <a:t> </a:t>
            </a:r>
            <a:r>
              <a:rPr lang="en-US" altLang="zh-CN" sz="2000" dirty="0" smtClean="0"/>
              <a:t>*b=new </a:t>
            </a:r>
            <a:r>
              <a:rPr lang="en-US" altLang="zh-CN" sz="2000" dirty="0" err="1"/>
              <a:t>int</a:t>
            </a:r>
            <a:r>
              <a:rPr lang="en-US" altLang="zh-CN" sz="2000" dirty="0"/>
              <a:t>[5]; </a:t>
            </a:r>
            <a:endParaRPr lang="en-US" altLang="zh-CN" sz="2000" dirty="0" smtClean="0"/>
          </a:p>
          <a:p>
            <a:pPr lvl="1"/>
            <a:r>
              <a:rPr lang="en-US" altLang="zh-CN" sz="1600" b="1" dirty="0" err="1" smtClean="0"/>
              <a:t>Sizeof</a:t>
            </a:r>
            <a:r>
              <a:rPr lang="en-US" altLang="zh-CN" sz="1600" b="1" dirty="0" smtClean="0"/>
              <a:t>(b)</a:t>
            </a:r>
          </a:p>
          <a:p>
            <a:pPr lvl="1"/>
            <a:r>
              <a:rPr lang="zh-CN" altLang="en-US" sz="1600" b="1" dirty="0" smtClean="0"/>
              <a:t>在堆上分配</a:t>
            </a:r>
            <a:r>
              <a:rPr lang="zh-CN" altLang="en-US" sz="1600" b="1" dirty="0"/>
              <a:t>空间，效率</a:t>
            </a:r>
            <a:r>
              <a:rPr lang="zh-CN" altLang="en-US" sz="1600" b="1" dirty="0" smtClean="0"/>
              <a:t>较低，需要手动</a:t>
            </a:r>
            <a:r>
              <a:rPr lang="en-US" altLang="zh-CN" sz="1600" b="1" dirty="0" smtClean="0"/>
              <a:t>delete</a:t>
            </a:r>
            <a:r>
              <a:rPr lang="zh-CN" altLang="en-US" sz="1600" b="1" dirty="0" smtClean="0"/>
              <a:t>，空间大</a:t>
            </a:r>
            <a:endParaRPr lang="en-US" altLang="zh-CN" sz="1600" b="1" dirty="0" smtClean="0"/>
          </a:p>
          <a:p>
            <a:pPr lvl="1"/>
            <a:r>
              <a:rPr lang="zh-CN" altLang="en-US" sz="1600" b="1" dirty="0"/>
              <a:t>作为函数参数、返回值</a:t>
            </a:r>
          </a:p>
          <a:p>
            <a:pPr lvl="1"/>
            <a:endParaRPr lang="zh-CN" altLang="en-US" sz="1600" b="1" dirty="0"/>
          </a:p>
        </p:txBody>
      </p:sp>
      <p:cxnSp>
        <p:nvCxnSpPr>
          <p:cNvPr id="9" name="直接连接符 8"/>
          <p:cNvCxnSpPr>
            <a:stCxn id="4" idx="3"/>
          </p:cNvCxnSpPr>
          <p:nvPr/>
        </p:nvCxnSpPr>
        <p:spPr>
          <a:xfrm>
            <a:off x="4497388" y="1854994"/>
            <a:ext cx="2604" cy="4166294"/>
          </a:xfrm>
          <a:prstGeom prst="line">
            <a:avLst/>
          </a:prstGeom>
          <a:ln>
            <a:solidFill>
              <a:srgbClr val="99003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0032" y="5097958"/>
            <a:ext cx="3960440" cy="923330"/>
          </a:xfrm>
          <a:prstGeom prst="rect">
            <a:avLst/>
          </a:prstGeom>
          <a:noFill/>
        </p:spPr>
        <p:txBody>
          <a:bodyPr wrap="square" rtlCol="0">
            <a:spAutoFit/>
          </a:bodyPr>
          <a:lstStyle/>
          <a:p>
            <a:r>
              <a:rPr lang="zh-CN" altLang="en-US" b="1" dirty="0"/>
              <a:t>使用</a:t>
            </a:r>
            <a:r>
              <a:rPr lang="en-US" altLang="zh-CN" b="1" dirty="0"/>
              <a:t>C++</a:t>
            </a:r>
            <a:r>
              <a:rPr lang="zh-CN" altLang="en-US" b="1" dirty="0"/>
              <a:t>标准模版库（</a:t>
            </a:r>
            <a:r>
              <a:rPr lang="en-US" altLang="zh-CN" b="1" dirty="0"/>
              <a:t>STL</a:t>
            </a:r>
            <a:r>
              <a:rPr lang="zh-CN" altLang="en-US" b="1" dirty="0"/>
              <a:t>）中的</a:t>
            </a:r>
            <a:r>
              <a:rPr lang="en-US" altLang="zh-CN" b="1" dirty="0"/>
              <a:t>vector</a:t>
            </a:r>
            <a:r>
              <a:rPr lang="zh-CN" altLang="en-US" b="1" dirty="0"/>
              <a:t>（向量</a:t>
            </a:r>
            <a:r>
              <a:rPr lang="zh-CN" altLang="en-US" b="1" dirty="0" smtClean="0"/>
              <a:t>）实现</a:t>
            </a:r>
            <a:r>
              <a:rPr lang="zh-CN" altLang="en-US" b="1" dirty="0"/>
              <a:t>变长</a:t>
            </a:r>
            <a:r>
              <a:rPr lang="zh-CN" altLang="en-US" b="1" dirty="0" smtClean="0"/>
              <a:t>数组：</a:t>
            </a:r>
            <a:endParaRPr lang="en-US" altLang="zh-CN" b="1" dirty="0" smtClean="0"/>
          </a:p>
          <a:p>
            <a:r>
              <a:rPr lang="en-US" altLang="zh-CN" b="1" dirty="0" smtClean="0">
                <a:solidFill>
                  <a:srgbClr val="C00000"/>
                </a:solidFill>
              </a:rPr>
              <a:t>vector&lt;</a:t>
            </a:r>
            <a:r>
              <a:rPr lang="en-US" altLang="zh-CN" b="1" dirty="0" err="1" smtClean="0">
                <a:solidFill>
                  <a:srgbClr val="C00000"/>
                </a:solidFill>
              </a:rPr>
              <a:t>int</a:t>
            </a:r>
            <a:r>
              <a:rPr lang="en-US" altLang="zh-CN" b="1" dirty="0">
                <a:solidFill>
                  <a:srgbClr val="C00000"/>
                </a:solidFill>
              </a:rPr>
              <a:t>&gt;   array(</a:t>
            </a:r>
            <a:r>
              <a:rPr lang="en-US" altLang="zh-CN" b="1" dirty="0" err="1">
                <a:solidFill>
                  <a:srgbClr val="C00000"/>
                </a:solidFill>
              </a:rPr>
              <a:t>len</a:t>
            </a:r>
            <a:r>
              <a:rPr lang="en-US" altLang="zh-CN" b="1" dirty="0">
                <a:solidFill>
                  <a:srgbClr val="C00000"/>
                </a:solidFill>
              </a:rPr>
              <a:t>);</a:t>
            </a:r>
            <a:endParaRPr lang="zh-CN" altLang="en-US" b="1" dirty="0">
              <a:solidFill>
                <a:srgbClr val="C00000"/>
              </a:solidFill>
            </a:endParaRPr>
          </a:p>
        </p:txBody>
      </p:sp>
      <p:sp>
        <p:nvSpPr>
          <p:cNvPr id="11" name="TextBox 10"/>
          <p:cNvSpPr txBox="1"/>
          <p:nvPr/>
        </p:nvSpPr>
        <p:spPr>
          <a:xfrm>
            <a:off x="8028384" y="6279703"/>
            <a:ext cx="1080120" cy="461665"/>
          </a:xfrm>
          <a:prstGeom prst="rect">
            <a:avLst/>
          </a:prstGeom>
          <a:noFill/>
        </p:spPr>
        <p:txBody>
          <a:bodyPr wrap="square" rtlCol="0">
            <a:spAutoFit/>
          </a:bodyPr>
          <a:lstStyle/>
          <a:p>
            <a:r>
              <a:rPr lang="zh-CN" altLang="en-US" sz="2400" dirty="0" smtClean="0">
                <a:hlinkClick r:id="rId2" action="ppaction://hlinksldjump"/>
              </a:rPr>
              <a:t>返回</a:t>
            </a:r>
            <a:endParaRPr lang="zh-CN" altLang="en-US" sz="2400" dirty="0"/>
          </a:p>
        </p:txBody>
      </p:sp>
      <p:pic>
        <p:nvPicPr>
          <p:cNvPr id="12" name="Picture 2" descr="http://ts1.mm.bing.net/th?&amp;id=HN.608051654393007869&amp;w=300&amp;h=300&amp;c=0&amp;pid=1.9&amp;rs=0&amp;p=0">
            <a:hlinkClick r:id="rId3" action="ppaction://hlinksldjump"/>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327"/>
            <a:ext cx="1475656" cy="88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186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barn(inVertical)">
                                      <p:cBhvr>
                                        <p:cTn id="18" dur="500"/>
                                        <p:tgtEl>
                                          <p:spTgt spid="5">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barn(inVertical)">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down)">
                                      <p:cBhvr>
                                        <p:cTn id="26" dur="500"/>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down)">
                                      <p:cBhvr>
                                        <p:cTn id="31" dur="500"/>
                                        <p:tgtEl>
                                          <p:spTgt spid="7">
                                            <p:txEl>
                                              <p:pRg st="0" end="0"/>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wipe(down)">
                                      <p:cBhvr>
                                        <p:cTn id="34" dur="500"/>
                                        <p:tgtEl>
                                          <p:spTgt spid="7">
                                            <p:txEl>
                                              <p:pRg st="1" end="1"/>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down)">
                                      <p:cBhvr>
                                        <p:cTn id="37" dur="500"/>
                                        <p:tgtEl>
                                          <p:spTgt spid="7">
                                            <p:txEl>
                                              <p:pRg st="2" end="2"/>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
                                            <p:txEl>
                                              <p:pRg st="3" end="3"/>
                                            </p:txEl>
                                          </p:spTgt>
                                        </p:tgtEl>
                                        <p:attrNameLst>
                                          <p:attrName>style.visibility</p:attrName>
                                        </p:attrNameLst>
                                      </p:cBhvr>
                                      <p:to>
                                        <p:strVal val="visible"/>
                                      </p:to>
                                    </p:set>
                                    <p:animEffect transition="in" filter="wipe(down)">
                                      <p:cBhvr>
                                        <p:cTn id="40" dur="500"/>
                                        <p:tgtEl>
                                          <p:spTgt spid="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arn(inVertic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7" grpId="0" build="p"/>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2.</a:t>
            </a:r>
            <a:r>
              <a:rPr lang="zh-CN" altLang="en-US" dirty="0"/>
              <a:t>线性表的顺序存储结构</a:t>
            </a:r>
            <a:r>
              <a:rPr lang="en-US" altLang="zh-CN" dirty="0"/>
              <a:t>---</a:t>
            </a:r>
            <a:r>
              <a:rPr lang="zh-CN" altLang="en-US" dirty="0"/>
              <a:t>顺序表</a:t>
            </a:r>
          </a:p>
        </p:txBody>
      </p:sp>
      <p:sp>
        <p:nvSpPr>
          <p:cNvPr id="8" name="内容占位符 7"/>
          <p:cNvSpPr>
            <a:spLocks noGrp="1"/>
          </p:cNvSpPr>
          <p:nvPr>
            <p:ph idx="1"/>
          </p:nvPr>
        </p:nvSpPr>
        <p:spPr/>
        <p:txBody>
          <a:bodyPr/>
          <a:lstStyle/>
          <a:p>
            <a:r>
              <a:rPr lang="zh-CN" altLang="en-US" sz="2400" dirty="0"/>
              <a:t>顺序表的存储结构 </a:t>
            </a:r>
            <a:endParaRPr lang="en-US" altLang="zh-CN" sz="2400" dirty="0" smtClean="0"/>
          </a:p>
          <a:p>
            <a:r>
              <a:rPr lang="zh-CN" altLang="en-US" dirty="0" smtClean="0"/>
              <a:t>顺序</a:t>
            </a:r>
            <a:r>
              <a:rPr lang="zh-CN" altLang="en-US" dirty="0"/>
              <a:t>表类定义</a:t>
            </a:r>
          </a:p>
          <a:p>
            <a:pPr lvl="1"/>
            <a:r>
              <a:rPr lang="zh-CN" altLang="en-US" dirty="0">
                <a:solidFill>
                  <a:schemeClr val="tx1"/>
                </a:solidFill>
              </a:rPr>
              <a:t>面向对象程序设计用</a:t>
            </a:r>
            <a:r>
              <a:rPr lang="zh-CN" altLang="en-US" dirty="0">
                <a:solidFill>
                  <a:srgbClr val="C00000"/>
                </a:solidFill>
              </a:rPr>
              <a:t>类</a:t>
            </a:r>
            <a:r>
              <a:rPr lang="zh-CN" altLang="en-US" dirty="0">
                <a:solidFill>
                  <a:schemeClr val="tx1"/>
                </a:solidFill>
              </a:rPr>
              <a:t>进行抽象数据类型的具体实现</a:t>
            </a:r>
            <a:r>
              <a:rPr lang="zh-CN" altLang="en-US" dirty="0" smtClean="0">
                <a:solidFill>
                  <a:schemeClr val="tx1"/>
                </a:solidFill>
              </a:rPr>
              <a:t>。</a:t>
            </a:r>
            <a:endParaRPr lang="en-US" altLang="zh-CN" dirty="0">
              <a:solidFill>
                <a:schemeClr val="tx1"/>
              </a:solidFill>
            </a:endParaRPr>
          </a:p>
          <a:p>
            <a:pPr lvl="2"/>
            <a:r>
              <a:rPr lang="zh-CN" altLang="en-US" dirty="0" smtClean="0">
                <a:solidFill>
                  <a:srgbClr val="C00000"/>
                </a:solidFill>
              </a:rPr>
              <a:t>类</a:t>
            </a:r>
            <a:r>
              <a:rPr lang="zh-CN" altLang="en-US" dirty="0">
                <a:solidFill>
                  <a:srgbClr val="C00000"/>
                </a:solidFill>
              </a:rPr>
              <a:t>的成员变量</a:t>
            </a:r>
            <a:r>
              <a:rPr lang="zh-CN" altLang="en-US" dirty="0">
                <a:solidFill>
                  <a:schemeClr val="tx1"/>
                </a:solidFill>
              </a:rPr>
              <a:t>用来表示抽象数据类型的</a:t>
            </a:r>
            <a:r>
              <a:rPr lang="zh-CN" altLang="en-US" dirty="0">
                <a:solidFill>
                  <a:srgbClr val="00B050"/>
                </a:solidFill>
              </a:rPr>
              <a:t>数据</a:t>
            </a:r>
            <a:r>
              <a:rPr lang="zh-CN" altLang="en-US" dirty="0" smtClean="0">
                <a:solidFill>
                  <a:srgbClr val="00B050"/>
                </a:solidFill>
              </a:rPr>
              <a:t>集合</a:t>
            </a:r>
            <a:endParaRPr lang="en-US" altLang="zh-CN" dirty="0" smtClean="0"/>
          </a:p>
          <a:p>
            <a:pPr lvl="2"/>
            <a:r>
              <a:rPr lang="zh-CN" altLang="en-US" dirty="0" smtClean="0">
                <a:solidFill>
                  <a:srgbClr val="C00000"/>
                </a:solidFill>
              </a:rPr>
              <a:t>类</a:t>
            </a:r>
            <a:r>
              <a:rPr lang="zh-CN" altLang="en-US" dirty="0">
                <a:solidFill>
                  <a:srgbClr val="C00000"/>
                </a:solidFill>
              </a:rPr>
              <a:t>的成员函数</a:t>
            </a:r>
            <a:r>
              <a:rPr lang="zh-CN" altLang="en-US" dirty="0">
                <a:solidFill>
                  <a:schemeClr val="tx1"/>
                </a:solidFill>
              </a:rPr>
              <a:t>用来表示抽象数据类型的</a:t>
            </a:r>
            <a:r>
              <a:rPr lang="zh-CN" altLang="en-US" dirty="0">
                <a:solidFill>
                  <a:srgbClr val="00B050"/>
                </a:solidFill>
              </a:rPr>
              <a:t>操作</a:t>
            </a:r>
            <a:r>
              <a:rPr lang="zh-CN" altLang="en-US" dirty="0" smtClean="0">
                <a:solidFill>
                  <a:srgbClr val="00B050"/>
                </a:solidFill>
              </a:rPr>
              <a:t>集合</a:t>
            </a:r>
            <a:endParaRPr lang="zh-CN" altLang="en-US" dirty="0">
              <a:solidFill>
                <a:schemeClr val="tx1"/>
              </a:solidFill>
            </a:endParaRPr>
          </a:p>
          <a:p>
            <a:pPr lvl="1"/>
            <a:r>
              <a:rPr lang="zh-CN" altLang="en-US" dirty="0" smtClean="0">
                <a:solidFill>
                  <a:schemeClr val="tx1"/>
                </a:solidFill>
              </a:rPr>
              <a:t>类</a:t>
            </a:r>
            <a:r>
              <a:rPr lang="zh-CN" altLang="en-US" dirty="0">
                <a:solidFill>
                  <a:schemeClr val="tx1"/>
                </a:solidFill>
              </a:rPr>
              <a:t>的设计包括两部分</a:t>
            </a:r>
            <a:r>
              <a:rPr lang="en-US" altLang="zh-CN" dirty="0">
                <a:solidFill>
                  <a:schemeClr val="tx1"/>
                </a:solidFill>
              </a:rPr>
              <a:t>:</a:t>
            </a:r>
            <a:r>
              <a:rPr lang="zh-CN" altLang="en-US" dirty="0">
                <a:solidFill>
                  <a:schemeClr val="tx1"/>
                </a:solidFill>
              </a:rPr>
              <a:t>类定义和类实现</a:t>
            </a:r>
            <a:r>
              <a:rPr lang="zh-CN" altLang="en-US" dirty="0" smtClean="0">
                <a:solidFill>
                  <a:schemeClr val="tx1"/>
                </a:solidFill>
              </a:rPr>
              <a:t>。</a:t>
            </a:r>
            <a:endParaRPr lang="en-US" altLang="zh-CN" dirty="0" smtClean="0">
              <a:solidFill>
                <a:schemeClr val="tx1"/>
              </a:solidFill>
            </a:endParaRPr>
          </a:p>
          <a:p>
            <a:pPr lvl="2"/>
            <a:r>
              <a:rPr lang="zh-CN" altLang="en-US" dirty="0" smtClean="0">
                <a:solidFill>
                  <a:srgbClr val="C00000"/>
                </a:solidFill>
              </a:rPr>
              <a:t>类</a:t>
            </a:r>
            <a:r>
              <a:rPr lang="zh-CN" altLang="en-US" dirty="0">
                <a:solidFill>
                  <a:srgbClr val="C00000"/>
                </a:solidFill>
              </a:rPr>
              <a:t>定义</a:t>
            </a:r>
            <a:r>
              <a:rPr lang="zh-CN" altLang="en-US" dirty="0">
                <a:solidFill>
                  <a:schemeClr val="tx1"/>
                </a:solidFill>
              </a:rPr>
              <a:t>给出类的成员变量和成员函数的</a:t>
            </a:r>
            <a:r>
              <a:rPr lang="zh-CN" altLang="en-US" dirty="0" smtClean="0">
                <a:solidFill>
                  <a:schemeClr val="tx1"/>
                </a:solidFill>
              </a:rPr>
              <a:t>定义</a:t>
            </a:r>
            <a:endParaRPr lang="en-US" altLang="zh-CN" dirty="0" smtClean="0">
              <a:solidFill>
                <a:schemeClr val="tx1"/>
              </a:solidFill>
            </a:endParaRPr>
          </a:p>
          <a:p>
            <a:pPr lvl="2"/>
            <a:r>
              <a:rPr lang="zh-CN" altLang="en-US" dirty="0" smtClean="0">
                <a:solidFill>
                  <a:srgbClr val="C00000"/>
                </a:solidFill>
              </a:rPr>
              <a:t>类</a:t>
            </a:r>
            <a:r>
              <a:rPr lang="zh-CN" altLang="en-US" dirty="0">
                <a:solidFill>
                  <a:srgbClr val="C00000"/>
                </a:solidFill>
              </a:rPr>
              <a:t>实现</a:t>
            </a:r>
            <a:r>
              <a:rPr lang="zh-CN" altLang="en-US" dirty="0">
                <a:solidFill>
                  <a:schemeClr val="tx1"/>
                </a:solidFill>
              </a:rPr>
              <a:t>给出成员函数的具体编码</a:t>
            </a:r>
            <a:r>
              <a:rPr lang="zh-CN" altLang="en-US" dirty="0" smtClean="0">
                <a:solidFill>
                  <a:schemeClr val="tx1"/>
                </a:solidFill>
              </a:rPr>
              <a:t>实现</a:t>
            </a:r>
            <a:endParaRPr lang="zh-CN" altLang="en-US" dirty="0">
              <a:solidFill>
                <a:schemeClr val="tx1"/>
              </a:solidFill>
            </a:endParaRPr>
          </a:p>
        </p:txBody>
      </p:sp>
    </p:spTree>
    <p:extLst>
      <p:ext uri="{BB962C8B-B14F-4D97-AF65-F5344CB8AC3E}">
        <p14:creationId xmlns:p14="http://schemas.microsoft.com/office/powerpoint/2010/main" val="39133868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arn(inVertic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arn(inVertical)">
                                      <p:cBhvr>
                                        <p:cTn id="17" dur="500"/>
                                        <p:tgtEl>
                                          <p:spTgt spid="8">
                                            <p:txEl>
                                              <p:pRg st="2" end="2"/>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barn(inVertical)">
                                      <p:cBhvr>
                                        <p:cTn id="20" dur="500"/>
                                        <p:tgtEl>
                                          <p:spTgt spid="8">
                                            <p:txEl>
                                              <p:pRg st="3" end="3"/>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arn(inVertical)">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barn(inVertical)">
                                      <p:cBhvr>
                                        <p:cTn id="28" dur="500"/>
                                        <p:tgtEl>
                                          <p:spTgt spid="8">
                                            <p:txEl>
                                              <p:pRg st="5" end="5"/>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barn(inVertical)">
                                      <p:cBhvr>
                                        <p:cTn id="31" dur="500"/>
                                        <p:tgtEl>
                                          <p:spTgt spid="8">
                                            <p:txEl>
                                              <p:pRg st="6" end="6"/>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barn(inVertical)">
                                      <p:cBhvr>
                                        <p:cTn id="3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一个动态数组存储结构的顺序表类</a:t>
            </a:r>
            <a:r>
              <a:rPr lang="zh-CN" altLang="en-US" sz="2800" dirty="0" smtClean="0"/>
              <a:t>定义</a:t>
            </a:r>
            <a:endParaRPr lang="zh-CN" altLang="en-US" sz="2800" dirty="0"/>
          </a:p>
        </p:txBody>
      </p:sp>
      <p:sp>
        <p:nvSpPr>
          <p:cNvPr id="3" name="内容占位符 2"/>
          <p:cNvSpPr>
            <a:spLocks noGrp="1"/>
          </p:cNvSpPr>
          <p:nvPr>
            <p:ph idx="1"/>
          </p:nvPr>
        </p:nvSpPr>
        <p:spPr>
          <a:xfrm>
            <a:off x="385192" y="1267743"/>
            <a:ext cx="8229600" cy="4681537"/>
          </a:xfrm>
          <a:solidFill>
            <a:schemeClr val="tx1"/>
          </a:solidFill>
        </p:spPr>
        <p:txBody>
          <a:bodyPr/>
          <a:lstStyle/>
          <a:p>
            <a:pPr marL="0" indent="0">
              <a:lnSpc>
                <a:spcPts val="2200"/>
              </a:lnSpc>
              <a:buNone/>
            </a:pPr>
            <a:r>
              <a:rPr lang="en-US" altLang="zh-CN" sz="2400" dirty="0">
                <a:solidFill>
                  <a:schemeClr val="bg1"/>
                </a:solidFill>
              </a:rPr>
              <a:t>class </a:t>
            </a:r>
            <a:r>
              <a:rPr lang="en-US" altLang="zh-CN" sz="2400" dirty="0" err="1">
                <a:solidFill>
                  <a:schemeClr val="bg1"/>
                </a:solidFill>
              </a:rPr>
              <a:t>SeqList</a:t>
            </a:r>
            <a:endParaRPr lang="en-US" altLang="zh-CN" sz="2400" dirty="0">
              <a:solidFill>
                <a:schemeClr val="bg1"/>
              </a:solidFill>
            </a:endParaRPr>
          </a:p>
          <a:p>
            <a:pPr marL="0" indent="0">
              <a:lnSpc>
                <a:spcPts val="2200"/>
              </a:lnSpc>
              <a:buNone/>
            </a:pPr>
            <a:r>
              <a:rPr lang="en-US" altLang="zh-CN" sz="2400" dirty="0">
                <a:solidFill>
                  <a:schemeClr val="bg1"/>
                </a:solidFill>
              </a:rPr>
              <a:t>{</a:t>
            </a:r>
          </a:p>
          <a:p>
            <a:pPr marL="0" indent="0">
              <a:lnSpc>
                <a:spcPts val="2200"/>
              </a:lnSpc>
              <a:buNone/>
            </a:pPr>
            <a:r>
              <a:rPr lang="en-US" altLang="zh-CN" sz="2400" dirty="0">
                <a:solidFill>
                  <a:schemeClr val="bg1"/>
                </a:solidFill>
              </a:rPr>
              <a:t>protected:</a:t>
            </a:r>
          </a:p>
          <a:p>
            <a:pPr marL="0" indent="0">
              <a:lnSpc>
                <a:spcPts val="2200"/>
              </a:lnSpc>
              <a:buNone/>
            </a:pPr>
            <a:r>
              <a:rPr lang="en-US" altLang="zh-CN" sz="2400" dirty="0">
                <a:solidFill>
                  <a:schemeClr val="bg1"/>
                </a:solidFill>
              </a:rPr>
              <a:t>	</a:t>
            </a:r>
            <a:r>
              <a:rPr lang="en-US" altLang="zh-CN" sz="2400" dirty="0" err="1">
                <a:solidFill>
                  <a:schemeClr val="bg1"/>
                </a:solidFill>
              </a:rPr>
              <a:t>DataType</a:t>
            </a:r>
            <a:r>
              <a:rPr lang="en-US" altLang="zh-CN" sz="2400" dirty="0">
                <a:solidFill>
                  <a:schemeClr val="bg1"/>
                </a:solidFill>
              </a:rPr>
              <a:t> *list;                  </a:t>
            </a:r>
            <a:r>
              <a:rPr lang="en-US" altLang="zh-CN" sz="2400" dirty="0" smtClean="0">
                <a:solidFill>
                  <a:schemeClr val="bg1"/>
                </a:solidFill>
              </a:rPr>
              <a:t> //</a:t>
            </a:r>
            <a:r>
              <a:rPr lang="zh-CN" altLang="en-US" sz="2400" dirty="0">
                <a:solidFill>
                  <a:schemeClr val="bg1"/>
                </a:solidFill>
              </a:rPr>
              <a:t>数组</a:t>
            </a:r>
          </a:p>
          <a:p>
            <a:pPr marL="0" indent="0">
              <a:lnSpc>
                <a:spcPts val="2200"/>
              </a:lnSpc>
              <a:buNone/>
            </a:pPr>
            <a:r>
              <a:rPr lang="zh-CN" altLang="en-US" sz="2400" dirty="0">
                <a:solidFill>
                  <a:schemeClr val="bg1"/>
                </a:solidFill>
              </a:rPr>
              <a:t>	</a:t>
            </a:r>
            <a:r>
              <a:rPr lang="en-US" altLang="zh-CN" sz="2400" dirty="0" err="1">
                <a:solidFill>
                  <a:schemeClr val="bg1"/>
                </a:solidFill>
              </a:rPr>
              <a:t>int</a:t>
            </a:r>
            <a:r>
              <a:rPr lang="en-US" altLang="zh-CN" sz="2400" dirty="0">
                <a:solidFill>
                  <a:schemeClr val="bg1"/>
                </a:solidFill>
              </a:rPr>
              <a:t> </a:t>
            </a:r>
            <a:r>
              <a:rPr lang="en-US" altLang="zh-CN" sz="2400" dirty="0" err="1">
                <a:solidFill>
                  <a:schemeClr val="bg1"/>
                </a:solidFill>
              </a:rPr>
              <a:t>maxSize</a:t>
            </a:r>
            <a:r>
              <a:rPr lang="en-US" altLang="zh-CN" sz="2400" dirty="0">
                <a:solidFill>
                  <a:schemeClr val="bg1"/>
                </a:solidFill>
              </a:rPr>
              <a:t>;                     </a:t>
            </a:r>
            <a:r>
              <a:rPr lang="en-US" altLang="zh-CN" sz="2400" dirty="0" smtClean="0">
                <a:solidFill>
                  <a:schemeClr val="bg1"/>
                </a:solidFill>
              </a:rPr>
              <a:t> //</a:t>
            </a:r>
            <a:r>
              <a:rPr lang="zh-CN" altLang="en-US" sz="2400" dirty="0">
                <a:solidFill>
                  <a:schemeClr val="bg1"/>
                </a:solidFill>
              </a:rPr>
              <a:t>最大元素个数</a:t>
            </a:r>
          </a:p>
          <a:p>
            <a:pPr marL="0" indent="0">
              <a:lnSpc>
                <a:spcPts val="2200"/>
              </a:lnSpc>
              <a:buNone/>
            </a:pPr>
            <a:r>
              <a:rPr lang="zh-CN" altLang="en-US" sz="2400" dirty="0">
                <a:solidFill>
                  <a:schemeClr val="bg1"/>
                </a:solidFill>
              </a:rPr>
              <a:t>	</a:t>
            </a:r>
            <a:r>
              <a:rPr lang="en-US" altLang="zh-CN" sz="2400" dirty="0" err="1">
                <a:solidFill>
                  <a:schemeClr val="bg1"/>
                </a:solidFill>
              </a:rPr>
              <a:t>int</a:t>
            </a:r>
            <a:r>
              <a:rPr lang="en-US" altLang="zh-CN" sz="2400" dirty="0">
                <a:solidFill>
                  <a:schemeClr val="bg1"/>
                </a:solidFill>
              </a:rPr>
              <a:t> size;                       </a:t>
            </a:r>
            <a:r>
              <a:rPr lang="en-US" altLang="zh-CN" sz="2400" dirty="0" smtClean="0">
                <a:solidFill>
                  <a:schemeClr val="bg1"/>
                </a:solidFill>
              </a:rPr>
              <a:t>  //</a:t>
            </a:r>
            <a:r>
              <a:rPr lang="zh-CN" altLang="en-US" sz="2400" dirty="0">
                <a:solidFill>
                  <a:schemeClr val="bg1"/>
                </a:solidFill>
              </a:rPr>
              <a:t>当前元素个数</a:t>
            </a:r>
          </a:p>
          <a:p>
            <a:pPr marL="0" indent="0">
              <a:lnSpc>
                <a:spcPts val="2200"/>
              </a:lnSpc>
              <a:buNone/>
            </a:pPr>
            <a:r>
              <a:rPr lang="en-US" altLang="zh-CN" sz="2400" dirty="0">
                <a:solidFill>
                  <a:schemeClr val="bg1"/>
                </a:solidFill>
              </a:rPr>
              <a:t>public:                                       </a:t>
            </a:r>
          </a:p>
          <a:p>
            <a:pPr marL="0" indent="0">
              <a:lnSpc>
                <a:spcPts val="2200"/>
              </a:lnSpc>
              <a:buNone/>
            </a:pPr>
            <a:r>
              <a:rPr lang="en-US" altLang="zh-CN" sz="2400" dirty="0">
                <a:solidFill>
                  <a:schemeClr val="bg1"/>
                </a:solidFill>
              </a:rPr>
              <a:t>	</a:t>
            </a:r>
            <a:r>
              <a:rPr lang="en-US" altLang="zh-CN" sz="2400" dirty="0" err="1">
                <a:solidFill>
                  <a:schemeClr val="bg1"/>
                </a:solidFill>
              </a:rPr>
              <a:t>SeqList</a:t>
            </a:r>
            <a:r>
              <a:rPr lang="en-US" altLang="zh-CN" sz="2400" dirty="0">
                <a:solidFill>
                  <a:schemeClr val="bg1"/>
                </a:solidFill>
              </a:rPr>
              <a:t>(</a:t>
            </a:r>
            <a:r>
              <a:rPr lang="en-US" altLang="zh-CN" sz="2400" dirty="0" err="1">
                <a:solidFill>
                  <a:schemeClr val="bg1"/>
                </a:solidFill>
              </a:rPr>
              <a:t>int</a:t>
            </a:r>
            <a:r>
              <a:rPr lang="en-US" altLang="zh-CN" sz="2400" dirty="0">
                <a:solidFill>
                  <a:schemeClr val="bg1"/>
                </a:solidFill>
              </a:rPr>
              <a:t> max=0);              </a:t>
            </a:r>
            <a:r>
              <a:rPr lang="en-US" altLang="zh-CN" sz="2400" dirty="0" smtClean="0">
                <a:solidFill>
                  <a:schemeClr val="bg1"/>
                </a:solidFill>
              </a:rPr>
              <a:t> //</a:t>
            </a:r>
            <a:r>
              <a:rPr lang="zh-CN" altLang="en-US" sz="2400" dirty="0">
                <a:solidFill>
                  <a:schemeClr val="bg1"/>
                </a:solidFill>
              </a:rPr>
              <a:t>构造函数</a:t>
            </a:r>
          </a:p>
          <a:p>
            <a:pPr marL="0" indent="0">
              <a:lnSpc>
                <a:spcPts val="2200"/>
              </a:lnSpc>
              <a:buNone/>
            </a:pPr>
            <a:r>
              <a:rPr lang="zh-CN" altLang="en-US" sz="2400" dirty="0">
                <a:solidFill>
                  <a:schemeClr val="bg1"/>
                </a:solidFill>
              </a:rPr>
              <a:t>	</a:t>
            </a:r>
            <a:r>
              <a:rPr lang="en-US" altLang="zh-CN" sz="2400" dirty="0">
                <a:solidFill>
                  <a:schemeClr val="bg1"/>
                </a:solidFill>
              </a:rPr>
              <a:t>~</a:t>
            </a:r>
            <a:r>
              <a:rPr lang="en-US" altLang="zh-CN" sz="2400" dirty="0" err="1">
                <a:solidFill>
                  <a:schemeClr val="bg1"/>
                </a:solidFill>
              </a:rPr>
              <a:t>SeqList</a:t>
            </a:r>
            <a:r>
              <a:rPr lang="en-US" altLang="zh-CN" sz="2400" dirty="0">
                <a:solidFill>
                  <a:schemeClr val="bg1"/>
                </a:solidFill>
              </a:rPr>
              <a:t>(void);                   </a:t>
            </a:r>
            <a:r>
              <a:rPr lang="en-US" altLang="zh-CN" sz="2400" dirty="0" smtClean="0">
                <a:solidFill>
                  <a:schemeClr val="bg1"/>
                </a:solidFill>
              </a:rPr>
              <a:t>//</a:t>
            </a:r>
            <a:r>
              <a:rPr lang="zh-CN" altLang="en-US" sz="2400" dirty="0">
                <a:solidFill>
                  <a:schemeClr val="bg1"/>
                </a:solidFill>
              </a:rPr>
              <a:t>析构函数</a:t>
            </a:r>
          </a:p>
          <a:p>
            <a:pPr marL="0" indent="0">
              <a:lnSpc>
                <a:spcPts val="2200"/>
              </a:lnSpc>
              <a:buNone/>
            </a:pPr>
            <a:r>
              <a:rPr lang="zh-CN" altLang="en-US" sz="2400" dirty="0">
                <a:solidFill>
                  <a:schemeClr val="bg1"/>
                </a:solidFill>
              </a:rPr>
              <a:t>	</a:t>
            </a:r>
            <a:r>
              <a:rPr lang="en-US" altLang="zh-CN" sz="2400" dirty="0" err="1">
                <a:solidFill>
                  <a:schemeClr val="bg1"/>
                </a:solidFill>
              </a:rPr>
              <a:t>int</a:t>
            </a:r>
            <a:r>
              <a:rPr lang="en-US" altLang="zh-CN" sz="2400" dirty="0">
                <a:solidFill>
                  <a:schemeClr val="bg1"/>
                </a:solidFill>
              </a:rPr>
              <a:t> Size(void) </a:t>
            </a:r>
            <a:r>
              <a:rPr lang="en-US" altLang="zh-CN" sz="2400" dirty="0" err="1">
                <a:solidFill>
                  <a:schemeClr val="bg1"/>
                </a:solidFill>
              </a:rPr>
              <a:t>const</a:t>
            </a:r>
            <a:r>
              <a:rPr lang="en-US" altLang="zh-CN" sz="2400" dirty="0">
                <a:solidFill>
                  <a:schemeClr val="bg1"/>
                </a:solidFill>
              </a:rPr>
              <a:t>;             </a:t>
            </a:r>
            <a:r>
              <a:rPr lang="en-US" altLang="zh-CN" sz="2400" dirty="0" smtClean="0">
                <a:solidFill>
                  <a:schemeClr val="bg1"/>
                </a:solidFill>
              </a:rPr>
              <a:t>//</a:t>
            </a:r>
            <a:r>
              <a:rPr lang="zh-CN" altLang="en-US" sz="2400" dirty="0">
                <a:solidFill>
                  <a:schemeClr val="bg1"/>
                </a:solidFill>
              </a:rPr>
              <a:t>取当前数据元素个数</a:t>
            </a:r>
          </a:p>
          <a:p>
            <a:pPr marL="0" indent="0">
              <a:lnSpc>
                <a:spcPts val="2200"/>
              </a:lnSpc>
              <a:buNone/>
            </a:pPr>
            <a:r>
              <a:rPr lang="zh-CN" altLang="en-US" sz="2400" dirty="0">
                <a:solidFill>
                  <a:schemeClr val="bg1"/>
                </a:solidFill>
              </a:rPr>
              <a:t>	</a:t>
            </a:r>
            <a:r>
              <a:rPr lang="en-US" altLang="zh-CN" sz="2400" dirty="0">
                <a:solidFill>
                  <a:schemeClr val="bg1"/>
                </a:solidFill>
              </a:rPr>
              <a:t>void Insert(</a:t>
            </a:r>
            <a:r>
              <a:rPr lang="en-US" altLang="zh-CN" sz="2400" dirty="0" err="1">
                <a:solidFill>
                  <a:schemeClr val="bg1"/>
                </a:solidFill>
              </a:rPr>
              <a:t>const</a:t>
            </a:r>
            <a:r>
              <a:rPr lang="en-US" altLang="zh-CN" sz="2400" dirty="0">
                <a:solidFill>
                  <a:schemeClr val="bg1"/>
                </a:solidFill>
              </a:rPr>
              <a:t> </a:t>
            </a:r>
            <a:r>
              <a:rPr lang="en-US" altLang="zh-CN" sz="2400" dirty="0" err="1">
                <a:solidFill>
                  <a:schemeClr val="bg1"/>
                </a:solidFill>
              </a:rPr>
              <a:t>DataType</a:t>
            </a:r>
            <a:r>
              <a:rPr lang="en-US" altLang="zh-CN" sz="2400" dirty="0">
                <a:solidFill>
                  <a:schemeClr val="bg1"/>
                </a:solidFill>
              </a:rPr>
              <a:t>&amp; </a:t>
            </a:r>
            <a:r>
              <a:rPr lang="en-US" altLang="zh-CN" sz="2400" dirty="0" err="1">
                <a:solidFill>
                  <a:schemeClr val="bg1"/>
                </a:solidFill>
              </a:rPr>
              <a:t>item,int</a:t>
            </a:r>
            <a:r>
              <a:rPr lang="en-US" altLang="zh-CN" sz="2400" dirty="0">
                <a:solidFill>
                  <a:schemeClr val="bg1"/>
                </a:solidFill>
              </a:rPr>
              <a:t> i);  </a:t>
            </a:r>
            <a:r>
              <a:rPr lang="en-US" altLang="zh-CN" sz="2400" dirty="0" smtClean="0">
                <a:solidFill>
                  <a:schemeClr val="bg1"/>
                </a:solidFill>
              </a:rPr>
              <a:t> //</a:t>
            </a:r>
            <a:r>
              <a:rPr lang="zh-CN" altLang="en-US" sz="2400" dirty="0">
                <a:solidFill>
                  <a:schemeClr val="bg1"/>
                </a:solidFill>
              </a:rPr>
              <a:t>插入</a:t>
            </a:r>
          </a:p>
          <a:p>
            <a:pPr marL="0" indent="0">
              <a:lnSpc>
                <a:spcPts val="2200"/>
              </a:lnSpc>
              <a:buNone/>
            </a:pPr>
            <a:r>
              <a:rPr lang="zh-CN" altLang="en-US" sz="2400" dirty="0">
                <a:solidFill>
                  <a:schemeClr val="bg1"/>
                </a:solidFill>
              </a:rPr>
              <a:t>	</a:t>
            </a:r>
            <a:r>
              <a:rPr lang="en-US" altLang="zh-CN" sz="2400" dirty="0" err="1">
                <a:solidFill>
                  <a:schemeClr val="bg1"/>
                </a:solidFill>
              </a:rPr>
              <a:t>DataType</a:t>
            </a:r>
            <a:r>
              <a:rPr lang="en-US" altLang="zh-CN" sz="2400" dirty="0">
                <a:solidFill>
                  <a:schemeClr val="bg1"/>
                </a:solidFill>
              </a:rPr>
              <a:t> Delete(</a:t>
            </a:r>
            <a:r>
              <a:rPr lang="en-US" altLang="zh-CN" sz="2400" dirty="0" err="1">
                <a:solidFill>
                  <a:schemeClr val="bg1"/>
                </a:solidFill>
              </a:rPr>
              <a:t>const</a:t>
            </a:r>
            <a:r>
              <a:rPr lang="en-US" altLang="zh-CN" sz="2400" dirty="0">
                <a:solidFill>
                  <a:schemeClr val="bg1"/>
                </a:solidFill>
              </a:rPr>
              <a:t> </a:t>
            </a:r>
            <a:r>
              <a:rPr lang="en-US" altLang="zh-CN" sz="2400" dirty="0" err="1">
                <a:solidFill>
                  <a:schemeClr val="bg1"/>
                </a:solidFill>
              </a:rPr>
              <a:t>int</a:t>
            </a:r>
            <a:r>
              <a:rPr lang="en-US" altLang="zh-CN" sz="2400" dirty="0">
                <a:solidFill>
                  <a:schemeClr val="bg1"/>
                </a:solidFill>
              </a:rPr>
              <a:t> i);             </a:t>
            </a:r>
            <a:r>
              <a:rPr lang="en-US" altLang="zh-CN" sz="2400" dirty="0" smtClean="0">
                <a:solidFill>
                  <a:schemeClr val="bg1"/>
                </a:solidFill>
              </a:rPr>
              <a:t> //</a:t>
            </a:r>
            <a:r>
              <a:rPr lang="zh-CN" altLang="en-US" sz="2400" dirty="0">
                <a:solidFill>
                  <a:schemeClr val="bg1"/>
                </a:solidFill>
              </a:rPr>
              <a:t>删除</a:t>
            </a:r>
          </a:p>
          <a:p>
            <a:pPr marL="0" indent="0">
              <a:lnSpc>
                <a:spcPts val="2200"/>
              </a:lnSpc>
              <a:buNone/>
            </a:pPr>
            <a:r>
              <a:rPr lang="zh-CN" altLang="en-US" sz="2400" dirty="0">
                <a:solidFill>
                  <a:schemeClr val="bg1"/>
                </a:solidFill>
              </a:rPr>
              <a:t>	</a:t>
            </a:r>
            <a:r>
              <a:rPr lang="en-US" altLang="zh-CN" sz="2400" dirty="0" err="1">
                <a:solidFill>
                  <a:schemeClr val="bg1"/>
                </a:solidFill>
              </a:rPr>
              <a:t>DataType</a:t>
            </a:r>
            <a:r>
              <a:rPr lang="en-US" altLang="zh-CN" sz="2400" dirty="0">
                <a:solidFill>
                  <a:schemeClr val="bg1"/>
                </a:solidFill>
              </a:rPr>
              <a:t> </a:t>
            </a:r>
            <a:r>
              <a:rPr lang="en-US" altLang="zh-CN" sz="2400" dirty="0" err="1">
                <a:solidFill>
                  <a:schemeClr val="bg1"/>
                </a:solidFill>
              </a:rPr>
              <a:t>GetData</a:t>
            </a:r>
            <a:r>
              <a:rPr lang="en-US" altLang="zh-CN" sz="2400" dirty="0">
                <a:solidFill>
                  <a:schemeClr val="bg1"/>
                </a:solidFill>
              </a:rPr>
              <a:t>(</a:t>
            </a:r>
            <a:r>
              <a:rPr lang="en-US" altLang="zh-CN" sz="2400" dirty="0" err="1">
                <a:solidFill>
                  <a:schemeClr val="bg1"/>
                </a:solidFill>
              </a:rPr>
              <a:t>int</a:t>
            </a:r>
            <a:r>
              <a:rPr lang="en-US" altLang="zh-CN" sz="2400" dirty="0">
                <a:solidFill>
                  <a:schemeClr val="bg1"/>
                </a:solidFill>
              </a:rPr>
              <a:t> i) </a:t>
            </a:r>
            <a:r>
              <a:rPr lang="en-US" altLang="zh-CN" sz="2400" dirty="0" err="1">
                <a:solidFill>
                  <a:schemeClr val="bg1"/>
                </a:solidFill>
              </a:rPr>
              <a:t>const</a:t>
            </a:r>
            <a:r>
              <a:rPr lang="en-US" altLang="zh-CN" sz="2400" dirty="0">
                <a:solidFill>
                  <a:schemeClr val="bg1"/>
                </a:solidFill>
              </a:rPr>
              <a:t>;            </a:t>
            </a:r>
            <a:r>
              <a:rPr lang="en-US" altLang="zh-CN" sz="2400" dirty="0" smtClean="0">
                <a:solidFill>
                  <a:schemeClr val="bg1"/>
                </a:solidFill>
              </a:rPr>
              <a:t> //</a:t>
            </a:r>
            <a:r>
              <a:rPr lang="zh-CN" altLang="en-US" sz="2400" dirty="0">
                <a:solidFill>
                  <a:schemeClr val="bg1"/>
                </a:solidFill>
              </a:rPr>
              <a:t>取数据元素</a:t>
            </a:r>
          </a:p>
          <a:p>
            <a:pPr marL="0" indent="0">
              <a:lnSpc>
                <a:spcPts val="2200"/>
              </a:lnSpc>
              <a:buNone/>
            </a:pPr>
            <a:r>
              <a:rPr lang="en-US" altLang="zh-CN" sz="2400" dirty="0">
                <a:solidFill>
                  <a:schemeClr val="bg1"/>
                </a:solidFill>
              </a:rPr>
              <a:t>};</a:t>
            </a:r>
          </a:p>
          <a:p>
            <a:pPr marL="0" indent="0">
              <a:buNone/>
            </a:pPr>
            <a:endParaRPr lang="zh-CN" altLang="en-US" sz="3200" dirty="0">
              <a:solidFill>
                <a:schemeClr val="bg1"/>
              </a:solidFill>
            </a:endParaRPr>
          </a:p>
        </p:txBody>
      </p:sp>
      <p:sp>
        <p:nvSpPr>
          <p:cNvPr id="4" name="椭圆形标注 3"/>
          <p:cNvSpPr/>
          <p:nvPr/>
        </p:nvSpPr>
        <p:spPr>
          <a:xfrm>
            <a:off x="4355976" y="3933056"/>
            <a:ext cx="1080120" cy="504056"/>
          </a:xfrm>
          <a:prstGeom prst="wedgeEllipseCallout">
            <a:avLst>
              <a:gd name="adj1" fmla="val -83542"/>
              <a:gd name="adj2" fmla="val 692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932040" y="4077072"/>
            <a:ext cx="432048" cy="369332"/>
          </a:xfrm>
          <a:prstGeom prst="rect">
            <a:avLst/>
          </a:prstGeom>
          <a:noFill/>
        </p:spPr>
        <p:txBody>
          <a:bodyPr wrap="square" rtlCol="0">
            <a:spAutoFit/>
          </a:bodyPr>
          <a:lstStyle/>
          <a:p>
            <a:r>
              <a:rPr lang="en-US" altLang="zh-CN" dirty="0">
                <a:solidFill>
                  <a:schemeClr val="bg1"/>
                </a:solidFill>
              </a:rPr>
              <a:t>?</a:t>
            </a:r>
            <a:endParaRPr lang="zh-CN" altLang="en-US" dirty="0">
              <a:solidFill>
                <a:schemeClr val="bg1"/>
              </a:solidFill>
            </a:endParaRPr>
          </a:p>
        </p:txBody>
      </p:sp>
      <p:sp>
        <p:nvSpPr>
          <p:cNvPr id="9" name="椭圆 8"/>
          <p:cNvSpPr/>
          <p:nvPr/>
        </p:nvSpPr>
        <p:spPr>
          <a:xfrm>
            <a:off x="3203848" y="4297742"/>
            <a:ext cx="792088" cy="4994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形标注 5"/>
          <p:cNvSpPr/>
          <p:nvPr/>
        </p:nvSpPr>
        <p:spPr>
          <a:xfrm>
            <a:off x="5652120" y="4941168"/>
            <a:ext cx="1080120" cy="504056"/>
          </a:xfrm>
          <a:prstGeom prst="wedgeEllipseCallout">
            <a:avLst>
              <a:gd name="adj1" fmla="val -83542"/>
              <a:gd name="adj2" fmla="val 692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084168" y="5085184"/>
            <a:ext cx="432048" cy="369332"/>
          </a:xfrm>
          <a:prstGeom prst="rect">
            <a:avLst/>
          </a:prstGeom>
          <a:noFill/>
        </p:spPr>
        <p:txBody>
          <a:bodyPr wrap="square" rtlCol="0">
            <a:spAutoFit/>
          </a:bodyPr>
          <a:lstStyle/>
          <a:p>
            <a:r>
              <a:rPr lang="en-US" altLang="zh-CN" dirty="0">
                <a:solidFill>
                  <a:schemeClr val="bg1"/>
                </a:solidFill>
              </a:rPr>
              <a:t>?</a:t>
            </a:r>
            <a:endParaRPr lang="zh-CN" altLang="en-US" dirty="0">
              <a:solidFill>
                <a:schemeClr val="bg1"/>
              </a:solidFill>
            </a:endParaRPr>
          </a:p>
        </p:txBody>
      </p:sp>
      <p:sp>
        <p:nvSpPr>
          <p:cNvPr id="10" name="椭圆 9"/>
          <p:cNvSpPr/>
          <p:nvPr/>
        </p:nvSpPr>
        <p:spPr>
          <a:xfrm>
            <a:off x="4499992" y="5377862"/>
            <a:ext cx="792088" cy="4994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内容占位符 2"/>
          <p:cNvSpPr txBox="1">
            <a:spLocks/>
          </p:cNvSpPr>
          <p:nvPr/>
        </p:nvSpPr>
        <p:spPr bwMode="auto">
          <a:xfrm>
            <a:off x="3563888" y="116632"/>
            <a:ext cx="5580112" cy="324036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70000"/>
              <a:buFont typeface="Wingdings" pitchFamily="2" charset="2"/>
              <a:buChar char="l"/>
              <a:defRPr sz="2800" b="1">
                <a:solidFill>
                  <a:srgbClr val="000066"/>
                </a:solidFill>
                <a:latin typeface="+mn-lt"/>
                <a:ea typeface="+mn-ea"/>
                <a:cs typeface="+mn-cs"/>
              </a:defRPr>
            </a:lvl1pPr>
            <a:lvl2pPr marL="692150" indent="-347663" algn="l" rtl="0" eaLnBrk="1" fontAlgn="base" hangingPunct="1">
              <a:lnSpc>
                <a:spcPts val="3300"/>
              </a:lnSpc>
              <a:spcBef>
                <a:spcPct val="20000"/>
              </a:spcBef>
              <a:spcAft>
                <a:spcPct val="0"/>
              </a:spcAft>
              <a:buClr>
                <a:schemeClr val="accent2"/>
              </a:buClr>
              <a:buSzPct val="70000"/>
              <a:buFont typeface="Wingdings" pitchFamily="2" charset="2"/>
              <a:buChar char="l"/>
              <a:defRPr lang="zh-CN" altLang="en-US" sz="2400" dirty="0" smtClean="0">
                <a:solidFill>
                  <a:srgbClr val="CC3399"/>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6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spcBef>
                <a:spcPts val="0"/>
              </a:spcBef>
              <a:buFont typeface="Wingdings" pitchFamily="2" charset="2"/>
              <a:buNone/>
            </a:pPr>
            <a:r>
              <a:rPr lang="en-US" altLang="zh-CN" sz="2400" dirty="0" err="1" smtClean="0">
                <a:solidFill>
                  <a:srgbClr val="3333FF"/>
                </a:solidFill>
              </a:rPr>
              <a:t>SeqList</a:t>
            </a:r>
            <a:r>
              <a:rPr lang="zh-CN" altLang="en-US" sz="2400" dirty="0" smtClean="0">
                <a:solidFill>
                  <a:srgbClr val="080808"/>
                </a:solidFill>
              </a:rPr>
              <a:t>是类名，</a:t>
            </a:r>
            <a:endParaRPr lang="en-US" altLang="zh-CN" sz="2400" dirty="0" smtClean="0">
              <a:solidFill>
                <a:srgbClr val="080808"/>
              </a:solidFill>
            </a:endParaRPr>
          </a:p>
          <a:p>
            <a:pPr marL="0" indent="0">
              <a:spcBef>
                <a:spcPts val="0"/>
              </a:spcBef>
              <a:buFont typeface="Wingdings" pitchFamily="2" charset="2"/>
              <a:buNone/>
            </a:pPr>
            <a:r>
              <a:rPr lang="en-US" altLang="zh-CN" sz="2400" dirty="0" err="1" smtClean="0">
                <a:solidFill>
                  <a:srgbClr val="3333FF"/>
                </a:solidFill>
              </a:rPr>
              <a:t>DataType</a:t>
            </a:r>
            <a:r>
              <a:rPr lang="zh-CN" altLang="en-US" sz="2400" dirty="0" smtClean="0">
                <a:solidFill>
                  <a:srgbClr val="080808"/>
                </a:solidFill>
              </a:rPr>
              <a:t>为数组元素的数据类型。</a:t>
            </a:r>
            <a:endParaRPr lang="en-US" altLang="zh-CN" sz="2400" dirty="0" smtClean="0">
              <a:solidFill>
                <a:srgbClr val="080808"/>
              </a:solidFill>
            </a:endParaRPr>
          </a:p>
          <a:p>
            <a:pPr marL="0" indent="0">
              <a:spcBef>
                <a:spcPts val="0"/>
              </a:spcBef>
              <a:buFont typeface="Wingdings" pitchFamily="2" charset="2"/>
              <a:buNone/>
            </a:pPr>
            <a:r>
              <a:rPr lang="zh-CN" altLang="en-US" sz="2400" dirty="0" smtClean="0">
                <a:solidFill>
                  <a:srgbClr val="080808"/>
                </a:solidFill>
              </a:rPr>
              <a:t> </a:t>
            </a:r>
            <a:r>
              <a:rPr lang="en-US" altLang="zh-CN" sz="2400" dirty="0" err="1" smtClean="0">
                <a:solidFill>
                  <a:srgbClr val="FF0000"/>
                </a:solidFill>
              </a:rPr>
              <a:t>SeqList</a:t>
            </a:r>
            <a:r>
              <a:rPr lang="zh-CN" altLang="en-US" sz="2400" dirty="0" smtClean="0">
                <a:solidFill>
                  <a:srgbClr val="080808"/>
                </a:solidFill>
              </a:rPr>
              <a:t>类有</a:t>
            </a:r>
            <a:r>
              <a:rPr lang="en-US" altLang="zh-CN" sz="2400" dirty="0" smtClean="0">
                <a:solidFill>
                  <a:srgbClr val="080808"/>
                </a:solidFill>
              </a:rPr>
              <a:t>3</a:t>
            </a:r>
            <a:r>
              <a:rPr lang="zh-CN" altLang="en-US" sz="2400" dirty="0" smtClean="0">
                <a:solidFill>
                  <a:srgbClr val="080808"/>
                </a:solidFill>
              </a:rPr>
              <a:t>个成员变量</a:t>
            </a:r>
            <a:endParaRPr lang="en-US" altLang="zh-CN" sz="2400" dirty="0" smtClean="0">
              <a:solidFill>
                <a:srgbClr val="080808"/>
              </a:solidFill>
            </a:endParaRPr>
          </a:p>
          <a:p>
            <a:pPr>
              <a:spcBef>
                <a:spcPts val="0"/>
              </a:spcBef>
            </a:pPr>
            <a:r>
              <a:rPr lang="en-US" altLang="zh-CN" sz="2400" dirty="0" smtClean="0">
                <a:solidFill>
                  <a:srgbClr val="3333FF"/>
                </a:solidFill>
              </a:rPr>
              <a:t>list</a:t>
            </a:r>
            <a:r>
              <a:rPr lang="zh-CN" altLang="en-US" sz="2400" dirty="0" smtClean="0">
                <a:solidFill>
                  <a:srgbClr val="080808"/>
                </a:solidFill>
              </a:rPr>
              <a:t>表示顺序表的数组成员变量</a:t>
            </a:r>
            <a:endParaRPr lang="en-US" altLang="zh-CN" sz="2400" dirty="0" smtClean="0">
              <a:solidFill>
                <a:srgbClr val="080808"/>
              </a:solidFill>
            </a:endParaRPr>
          </a:p>
          <a:p>
            <a:pPr>
              <a:spcBef>
                <a:spcPts val="0"/>
              </a:spcBef>
            </a:pPr>
            <a:r>
              <a:rPr lang="en-US" altLang="zh-CN" sz="2400" dirty="0" err="1" smtClean="0">
                <a:solidFill>
                  <a:srgbClr val="3333FF"/>
                </a:solidFill>
              </a:rPr>
              <a:t>maxSize</a:t>
            </a:r>
            <a:r>
              <a:rPr lang="zh-CN" altLang="en-US" sz="2400" dirty="0" smtClean="0">
                <a:solidFill>
                  <a:srgbClr val="080808"/>
                </a:solidFill>
              </a:rPr>
              <a:t>表示数组的最大元素个数</a:t>
            </a:r>
            <a:endParaRPr lang="en-US" altLang="zh-CN" sz="2400" dirty="0" smtClean="0">
              <a:solidFill>
                <a:srgbClr val="080808"/>
              </a:solidFill>
            </a:endParaRPr>
          </a:p>
          <a:p>
            <a:pPr>
              <a:spcBef>
                <a:spcPts val="0"/>
              </a:spcBef>
            </a:pPr>
            <a:r>
              <a:rPr lang="en-US" altLang="zh-CN" sz="2400" dirty="0" smtClean="0">
                <a:solidFill>
                  <a:srgbClr val="3333FF"/>
                </a:solidFill>
              </a:rPr>
              <a:t>size</a:t>
            </a:r>
            <a:r>
              <a:rPr lang="zh-CN" altLang="en-US" sz="2400" dirty="0" smtClean="0">
                <a:solidFill>
                  <a:srgbClr val="080808"/>
                </a:solidFill>
              </a:rPr>
              <a:t>表示顺序表中当前存储的数据元素个数成员变量，要求必须满足</a:t>
            </a:r>
            <a:r>
              <a:rPr lang="en-US" altLang="zh-CN" sz="2400" dirty="0" err="1" smtClean="0">
                <a:solidFill>
                  <a:srgbClr val="3333FF"/>
                </a:solidFill>
              </a:rPr>
              <a:t>size≤maxSize</a:t>
            </a:r>
            <a:r>
              <a:rPr lang="en-US" altLang="zh-CN" sz="2400" dirty="0" smtClean="0">
                <a:solidFill>
                  <a:srgbClr val="080808"/>
                </a:solidFill>
              </a:rPr>
              <a:t>。       </a:t>
            </a:r>
            <a:endParaRPr lang="zh-CN" altLang="en-US" sz="2400" dirty="0"/>
          </a:p>
        </p:txBody>
      </p:sp>
    </p:spTree>
    <p:extLst>
      <p:ext uri="{BB962C8B-B14F-4D97-AF65-F5344CB8AC3E}">
        <p14:creationId xmlns:p14="http://schemas.microsoft.com/office/powerpoint/2010/main" val="29792399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arn(inVertical)">
                                      <p:cBhvr>
                                        <p:cTn id="34" dur="500"/>
                                        <p:tgtEl>
                                          <p:spTgt spid="3">
                                            <p:txEl>
                                              <p:pRg st="8" end="8"/>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arn(inVertical)">
                                      <p:cBhvr>
                                        <p:cTn id="40" dur="500"/>
                                        <p:tgtEl>
                                          <p:spTgt spid="3">
                                            <p:txEl>
                                              <p:pRg st="10" end="10"/>
                                            </p:txEl>
                                          </p:spTgt>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arn(inVertical)">
                                      <p:cBhvr>
                                        <p:cTn id="43" dur="500"/>
                                        <p:tgtEl>
                                          <p:spTgt spid="3">
                                            <p:txEl>
                                              <p:pRg st="11" end="11"/>
                                            </p:txEl>
                                          </p:spTgt>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barn(inVertical)">
                                      <p:cBhvr>
                                        <p:cTn id="46" dur="500"/>
                                        <p:tgtEl>
                                          <p:spTgt spid="3">
                                            <p:txEl>
                                              <p:pRg st="12" end="12"/>
                                            </p:txEl>
                                          </p:spTgt>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barn(inVertical)">
                                      <p:cBhvr>
                                        <p:cTn id="49" dur="500"/>
                                        <p:tgtEl>
                                          <p:spTgt spid="3">
                                            <p:txEl>
                                              <p:pRg st="13" end="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fade">
                                      <p:cBhvr>
                                        <p:cTn id="74" dur="1000"/>
                                        <p:tgtEl>
                                          <p:spTgt spid="11"/>
                                        </p:tgtEl>
                                      </p:cBhvr>
                                    </p:animEffect>
                                    <p:anim calcmode="lin" valueType="num">
                                      <p:cBhvr>
                                        <p:cTn id="75" dur="1000" fill="hold"/>
                                        <p:tgtEl>
                                          <p:spTgt spid="11"/>
                                        </p:tgtEl>
                                        <p:attrNameLst>
                                          <p:attrName>ppt_x</p:attrName>
                                        </p:attrNameLst>
                                      </p:cBhvr>
                                      <p:tavLst>
                                        <p:tav tm="0">
                                          <p:val>
                                            <p:strVal val="#ppt_x"/>
                                          </p:val>
                                        </p:tav>
                                        <p:tav tm="100000">
                                          <p:val>
                                            <p:strVal val="#ppt_x"/>
                                          </p:val>
                                        </p:tav>
                                      </p:tavLst>
                                    </p:anim>
                                    <p:anim calcmode="lin" valueType="num">
                                      <p:cBhvr>
                                        <p:cTn id="76" dur="1000" fill="hold"/>
                                        <p:tgtEl>
                                          <p:spTgt spid="11"/>
                                        </p:tgtEl>
                                        <p:attrNameLst>
                                          <p:attrName>ppt_y</p:attrName>
                                        </p:attrNameLst>
                                      </p:cBhvr>
                                      <p:tavLst>
                                        <p:tav tm="0">
                                          <p:val>
                                            <p:strVal val="#ppt_y+.1"/>
                                          </p:val>
                                        </p:tav>
                                        <p:tav tm="100000">
                                          <p:val>
                                            <p:strVal val="#ppt_y"/>
                                          </p:val>
                                        </p:tav>
                                      </p:tavLst>
                                    </p:anim>
                                  </p:childTnLst>
                                </p:cTn>
                              </p:par>
                              <p:par>
                                <p:cTn id="77" presetID="22" presetClass="entr" presetSubtype="1" fill="hold" nodeType="withEffect">
                                  <p:stCondLst>
                                    <p:cond delay="0"/>
                                  </p:stCondLst>
                                  <p:childTnLst>
                                    <p:set>
                                      <p:cBhvr>
                                        <p:cTn id="78" dur="1" fill="hold">
                                          <p:stCondLst>
                                            <p:cond delay="0"/>
                                          </p:stCondLst>
                                        </p:cTn>
                                        <p:tgtEl>
                                          <p:spTgt spid="11">
                                            <p:txEl>
                                              <p:pRg st="0" end="0"/>
                                            </p:txEl>
                                          </p:spTgt>
                                        </p:tgtEl>
                                        <p:attrNameLst>
                                          <p:attrName>style.visibility</p:attrName>
                                        </p:attrNameLst>
                                      </p:cBhvr>
                                      <p:to>
                                        <p:strVal val="visible"/>
                                      </p:to>
                                    </p:set>
                                    <p:animEffect transition="in" filter="wipe(up)">
                                      <p:cBhvr>
                                        <p:cTn id="79" dur="500"/>
                                        <p:tgtEl>
                                          <p:spTgt spid="11">
                                            <p:txEl>
                                              <p:pRg st="0" end="0"/>
                                            </p:txEl>
                                          </p:spTgt>
                                        </p:tgtEl>
                                      </p:cBhvr>
                                    </p:animEffect>
                                  </p:childTnLst>
                                </p:cTn>
                              </p:par>
                              <p:par>
                                <p:cTn id="80" presetID="22" presetClass="entr" presetSubtype="1" fill="hold" nodeType="withEffect">
                                  <p:stCondLst>
                                    <p:cond delay="0"/>
                                  </p:stCondLst>
                                  <p:childTnLst>
                                    <p:set>
                                      <p:cBhvr>
                                        <p:cTn id="81" dur="1" fill="hold">
                                          <p:stCondLst>
                                            <p:cond delay="0"/>
                                          </p:stCondLst>
                                        </p:cTn>
                                        <p:tgtEl>
                                          <p:spTgt spid="11">
                                            <p:txEl>
                                              <p:pRg st="1" end="1"/>
                                            </p:txEl>
                                          </p:spTgt>
                                        </p:tgtEl>
                                        <p:attrNameLst>
                                          <p:attrName>style.visibility</p:attrName>
                                        </p:attrNameLst>
                                      </p:cBhvr>
                                      <p:to>
                                        <p:strVal val="visible"/>
                                      </p:to>
                                    </p:set>
                                    <p:animEffect transition="in" filter="wipe(up)">
                                      <p:cBhvr>
                                        <p:cTn id="82" dur="500"/>
                                        <p:tgtEl>
                                          <p:spTgt spid="11">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1">
                                            <p:txEl>
                                              <p:pRg st="2" end="2"/>
                                            </p:txEl>
                                          </p:spTgt>
                                        </p:tgtEl>
                                        <p:attrNameLst>
                                          <p:attrName>style.visibility</p:attrName>
                                        </p:attrNameLst>
                                      </p:cBhvr>
                                      <p:to>
                                        <p:strVal val="visible"/>
                                      </p:to>
                                    </p:set>
                                    <p:animEffect transition="in" filter="wipe(up)">
                                      <p:cBhvr>
                                        <p:cTn id="87" dur="500"/>
                                        <p:tgtEl>
                                          <p:spTgt spid="11">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1">
                                            <p:txEl>
                                              <p:pRg st="3" end="3"/>
                                            </p:txEl>
                                          </p:spTgt>
                                        </p:tgtEl>
                                        <p:attrNameLst>
                                          <p:attrName>style.visibility</p:attrName>
                                        </p:attrNameLst>
                                      </p:cBhvr>
                                      <p:to>
                                        <p:strVal val="visible"/>
                                      </p:to>
                                    </p:set>
                                    <p:animEffect transition="in" filter="wipe(up)">
                                      <p:cBhvr>
                                        <p:cTn id="92" dur="500"/>
                                        <p:tgtEl>
                                          <p:spTgt spid="11">
                                            <p:txEl>
                                              <p:pRg st="3" end="3"/>
                                            </p:txEl>
                                          </p:spTgt>
                                        </p:tgtEl>
                                      </p:cBhvr>
                                    </p:animEffect>
                                  </p:childTnLst>
                                </p:cTn>
                              </p:par>
                              <p:par>
                                <p:cTn id="93" presetID="22" presetClass="entr" presetSubtype="1" fill="hold" nodeType="withEffect">
                                  <p:stCondLst>
                                    <p:cond delay="0"/>
                                  </p:stCondLst>
                                  <p:childTnLst>
                                    <p:set>
                                      <p:cBhvr>
                                        <p:cTn id="94" dur="1" fill="hold">
                                          <p:stCondLst>
                                            <p:cond delay="0"/>
                                          </p:stCondLst>
                                        </p:cTn>
                                        <p:tgtEl>
                                          <p:spTgt spid="11">
                                            <p:txEl>
                                              <p:pRg st="4" end="4"/>
                                            </p:txEl>
                                          </p:spTgt>
                                        </p:tgtEl>
                                        <p:attrNameLst>
                                          <p:attrName>style.visibility</p:attrName>
                                        </p:attrNameLst>
                                      </p:cBhvr>
                                      <p:to>
                                        <p:strVal val="visible"/>
                                      </p:to>
                                    </p:set>
                                    <p:animEffect transition="in" filter="wipe(up)">
                                      <p:cBhvr>
                                        <p:cTn id="95" dur="500"/>
                                        <p:tgtEl>
                                          <p:spTgt spid="11">
                                            <p:txEl>
                                              <p:pRg st="4" end="4"/>
                                            </p:txEl>
                                          </p:spTgt>
                                        </p:tgtEl>
                                      </p:cBhvr>
                                    </p:animEffect>
                                  </p:childTnLst>
                                </p:cTn>
                              </p:par>
                              <p:par>
                                <p:cTn id="96" presetID="22" presetClass="entr" presetSubtype="1" fill="hold" nodeType="withEffect">
                                  <p:stCondLst>
                                    <p:cond delay="0"/>
                                  </p:stCondLst>
                                  <p:childTnLst>
                                    <p:set>
                                      <p:cBhvr>
                                        <p:cTn id="97" dur="1" fill="hold">
                                          <p:stCondLst>
                                            <p:cond delay="0"/>
                                          </p:stCondLst>
                                        </p:cTn>
                                        <p:tgtEl>
                                          <p:spTgt spid="11">
                                            <p:txEl>
                                              <p:pRg st="5" end="5"/>
                                            </p:txEl>
                                          </p:spTgt>
                                        </p:tgtEl>
                                        <p:attrNameLst>
                                          <p:attrName>style.visibility</p:attrName>
                                        </p:attrNameLst>
                                      </p:cBhvr>
                                      <p:to>
                                        <p:strVal val="visible"/>
                                      </p:to>
                                    </p:set>
                                    <p:animEffect transition="in" filter="wipe(up)">
                                      <p:cBhvr>
                                        <p:cTn id="9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p:bldP spid="9" grpId="0" animBg="1"/>
      <p:bldP spid="6" grpId="0" animBg="1"/>
      <p:bldP spid="7" grpId="0"/>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顺序</a:t>
            </a:r>
            <a:r>
              <a:rPr lang="zh-CN" altLang="en-US" dirty="0"/>
              <a:t>表</a:t>
            </a:r>
          </a:p>
        </p:txBody>
      </p:sp>
      <p:sp>
        <p:nvSpPr>
          <p:cNvPr id="3" name="内容占位符 2"/>
          <p:cNvSpPr>
            <a:spLocks noGrp="1"/>
          </p:cNvSpPr>
          <p:nvPr>
            <p:ph idx="1"/>
          </p:nvPr>
        </p:nvSpPr>
        <p:spPr/>
        <p:txBody>
          <a:bodyPr/>
          <a:lstStyle/>
          <a:p>
            <a:r>
              <a:rPr lang="zh-CN" altLang="en-US" sz="2400" dirty="0"/>
              <a:t>顺序表的存储结构 </a:t>
            </a:r>
            <a:endParaRPr lang="en-US" altLang="zh-CN" sz="2400" dirty="0"/>
          </a:p>
          <a:p>
            <a:r>
              <a:rPr lang="zh-CN" altLang="en-US" sz="2400" dirty="0"/>
              <a:t>顺序表类定义</a:t>
            </a:r>
          </a:p>
          <a:p>
            <a:r>
              <a:rPr lang="zh-CN" altLang="en-US" dirty="0"/>
              <a:t>顺序表类实现</a:t>
            </a:r>
          </a:p>
          <a:p>
            <a:endParaRPr lang="zh-CN" altLang="en-US" dirty="0"/>
          </a:p>
        </p:txBody>
      </p:sp>
      <p:sp>
        <p:nvSpPr>
          <p:cNvPr id="4" name="Rectangle 5"/>
          <p:cNvSpPr>
            <a:spLocks noChangeArrowheads="1"/>
          </p:cNvSpPr>
          <p:nvPr/>
        </p:nvSpPr>
        <p:spPr bwMode="auto">
          <a:xfrm>
            <a:off x="971600" y="3150071"/>
            <a:ext cx="7467600" cy="3231654"/>
          </a:xfrm>
          <a:prstGeom prst="rect">
            <a:avLst/>
          </a:prstGeom>
          <a:solidFill>
            <a:schemeClr val="tx1"/>
          </a:solidFill>
          <a:ln>
            <a:noFill/>
          </a:ln>
        </p:spPr>
        <p:txBody>
          <a:bodyPr>
            <a:spAutoFit/>
          </a:bodyPr>
          <a:lstStyle/>
          <a:p>
            <a:pPr>
              <a:spcBef>
                <a:spcPct val="50000"/>
              </a:spcBef>
            </a:pPr>
            <a:r>
              <a:rPr lang="en-US" altLang="zh-CN" sz="2400" b="1" dirty="0">
                <a:solidFill>
                  <a:srgbClr val="FFFF00"/>
                </a:solidFill>
              </a:rPr>
              <a:t>//</a:t>
            </a:r>
            <a:r>
              <a:rPr lang="zh-CN" altLang="en-US" sz="2400" b="1" dirty="0">
                <a:solidFill>
                  <a:srgbClr val="FFFF00"/>
                </a:solidFill>
              </a:rPr>
              <a:t>构造</a:t>
            </a:r>
            <a:r>
              <a:rPr lang="zh-CN" altLang="en-US" sz="2400" b="1" dirty="0" smtClean="0">
                <a:solidFill>
                  <a:srgbClr val="FFFF00"/>
                </a:solidFill>
              </a:rPr>
              <a:t>函数</a:t>
            </a:r>
            <a:endParaRPr lang="en-US" altLang="zh-CN" sz="2400" b="1" dirty="0" smtClean="0">
              <a:solidFill>
                <a:srgbClr val="FFFF00"/>
              </a:solidFill>
            </a:endParaRPr>
          </a:p>
          <a:p>
            <a:pPr>
              <a:spcBef>
                <a:spcPct val="50000"/>
              </a:spcBef>
            </a:pPr>
            <a:r>
              <a:rPr lang="en-US" altLang="zh-CN" sz="2400" b="1" dirty="0" err="1" smtClean="0">
                <a:solidFill>
                  <a:schemeClr val="bg1"/>
                </a:solidFill>
              </a:rPr>
              <a:t>SeqList</a:t>
            </a:r>
            <a:r>
              <a:rPr lang="en-US" altLang="zh-CN" sz="2400" b="1" dirty="0">
                <a:solidFill>
                  <a:schemeClr val="bg1"/>
                </a:solidFill>
              </a:rPr>
              <a:t>::</a:t>
            </a:r>
            <a:r>
              <a:rPr lang="en-US" altLang="zh-CN" sz="2400" b="1" dirty="0" err="1">
                <a:solidFill>
                  <a:schemeClr val="bg1"/>
                </a:solidFill>
              </a:rPr>
              <a:t>SeqList</a:t>
            </a:r>
            <a:r>
              <a:rPr lang="en-US" altLang="zh-CN" sz="2400" b="1" dirty="0">
                <a:solidFill>
                  <a:schemeClr val="bg1"/>
                </a:solidFill>
              </a:rPr>
              <a:t>(</a:t>
            </a:r>
            <a:r>
              <a:rPr lang="en-US" altLang="zh-CN" sz="2400" b="1" dirty="0" err="1">
                <a:solidFill>
                  <a:schemeClr val="bg1"/>
                </a:solidFill>
              </a:rPr>
              <a:t>int</a:t>
            </a:r>
            <a:r>
              <a:rPr lang="en-US" altLang="zh-CN" sz="2400" b="1" dirty="0">
                <a:solidFill>
                  <a:schemeClr val="bg1"/>
                </a:solidFill>
              </a:rPr>
              <a:t> </a:t>
            </a:r>
            <a:r>
              <a:rPr lang="en-US" altLang="zh-CN" sz="2400" b="1" dirty="0" smtClean="0">
                <a:solidFill>
                  <a:schemeClr val="bg1"/>
                </a:solidFill>
              </a:rPr>
              <a:t>max) </a:t>
            </a:r>
            <a:r>
              <a:rPr lang="zh-CN" altLang="en-US" sz="2400" b="1" dirty="0" smtClean="0">
                <a:solidFill>
                  <a:schemeClr val="bg1"/>
                </a:solidFill>
              </a:rPr>
              <a:t>{</a:t>
            </a:r>
            <a:endParaRPr lang="zh-CN" altLang="en-US" sz="2400" b="1" dirty="0">
              <a:solidFill>
                <a:schemeClr val="bg1"/>
              </a:solidFill>
            </a:endParaRPr>
          </a:p>
          <a:p>
            <a:pPr>
              <a:spcBef>
                <a:spcPct val="50000"/>
              </a:spcBef>
            </a:pPr>
            <a:r>
              <a:rPr lang="zh-CN" altLang="en-US" sz="2400" b="1" dirty="0">
                <a:solidFill>
                  <a:schemeClr val="bg1"/>
                </a:solidFill>
              </a:rPr>
              <a:t>	</a:t>
            </a:r>
            <a:r>
              <a:rPr lang="en-US" altLang="zh-CN" sz="2400" b="1" dirty="0" err="1">
                <a:solidFill>
                  <a:schemeClr val="bg1"/>
                </a:solidFill>
              </a:rPr>
              <a:t>maxSize</a:t>
            </a:r>
            <a:r>
              <a:rPr lang="en-US" altLang="zh-CN" sz="2400" b="1" dirty="0">
                <a:solidFill>
                  <a:schemeClr val="bg1"/>
                </a:solidFill>
              </a:rPr>
              <a:t>=max;</a:t>
            </a:r>
          </a:p>
          <a:p>
            <a:pPr>
              <a:spcBef>
                <a:spcPct val="50000"/>
              </a:spcBef>
            </a:pPr>
            <a:r>
              <a:rPr lang="en-US" altLang="zh-CN" sz="2400" b="1" dirty="0">
                <a:solidFill>
                  <a:schemeClr val="bg1"/>
                </a:solidFill>
              </a:rPr>
              <a:t>	size=0;</a:t>
            </a:r>
          </a:p>
          <a:p>
            <a:pPr>
              <a:spcBef>
                <a:spcPct val="50000"/>
              </a:spcBef>
            </a:pPr>
            <a:r>
              <a:rPr lang="en-US" altLang="zh-CN" sz="2400" b="1" dirty="0">
                <a:solidFill>
                  <a:schemeClr val="bg1"/>
                </a:solidFill>
              </a:rPr>
              <a:t>	list=new </a:t>
            </a:r>
            <a:r>
              <a:rPr lang="en-US" altLang="zh-CN" sz="2400" b="1" dirty="0" err="1">
                <a:solidFill>
                  <a:schemeClr val="bg1"/>
                </a:solidFill>
              </a:rPr>
              <a:t>DataType</a:t>
            </a:r>
            <a:r>
              <a:rPr lang="en-US" altLang="zh-CN" sz="2400" b="1" dirty="0">
                <a:solidFill>
                  <a:schemeClr val="bg1"/>
                </a:solidFill>
              </a:rPr>
              <a:t>[</a:t>
            </a:r>
            <a:r>
              <a:rPr lang="en-US" altLang="zh-CN" sz="2400" b="1" dirty="0" err="1">
                <a:solidFill>
                  <a:schemeClr val="bg1"/>
                </a:solidFill>
              </a:rPr>
              <a:t>maxSize</a:t>
            </a:r>
            <a:r>
              <a:rPr lang="en-US" altLang="zh-CN" sz="2400" b="1" dirty="0">
                <a:solidFill>
                  <a:schemeClr val="bg1"/>
                </a:solidFill>
              </a:rPr>
              <a:t>];</a:t>
            </a:r>
          </a:p>
          <a:p>
            <a:pPr>
              <a:spcBef>
                <a:spcPct val="50000"/>
              </a:spcBef>
            </a:pPr>
            <a:r>
              <a:rPr lang="en-US" altLang="zh-CN" sz="2400" b="1" dirty="0">
                <a:solidFill>
                  <a:schemeClr val="bg1"/>
                </a:solidFill>
              </a:rPr>
              <a:t>}</a:t>
            </a:r>
            <a:endParaRPr lang="zh-CN" altLang="en-US" sz="2400" b="1" dirty="0">
              <a:solidFill>
                <a:schemeClr val="bg1"/>
              </a:solidFill>
            </a:endParaRPr>
          </a:p>
        </p:txBody>
      </p:sp>
      <p:sp>
        <p:nvSpPr>
          <p:cNvPr id="5" name="矩形 4"/>
          <p:cNvSpPr/>
          <p:nvPr/>
        </p:nvSpPr>
        <p:spPr>
          <a:xfrm>
            <a:off x="3923928" y="44624"/>
            <a:ext cx="3888432" cy="12208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200"/>
              </a:lnSpc>
            </a:pPr>
            <a:r>
              <a:rPr lang="en-US" altLang="zh-CN" sz="2000" b="1" dirty="0" err="1">
                <a:solidFill>
                  <a:srgbClr val="FF0000"/>
                </a:solidFill>
              </a:rPr>
              <a:t>SeqList</a:t>
            </a:r>
            <a:r>
              <a:rPr lang="zh-CN" altLang="en-US" sz="2000" b="1" dirty="0" smtClean="0">
                <a:solidFill>
                  <a:srgbClr val="080808"/>
                </a:solidFill>
              </a:rPr>
              <a:t>类的</a:t>
            </a:r>
            <a:r>
              <a:rPr lang="en-US" altLang="zh-CN" sz="2000" b="1" dirty="0" smtClean="0">
                <a:solidFill>
                  <a:srgbClr val="080808"/>
                </a:solidFill>
              </a:rPr>
              <a:t>3</a:t>
            </a:r>
            <a:r>
              <a:rPr lang="zh-CN" altLang="en-US" sz="2000" b="1" dirty="0">
                <a:solidFill>
                  <a:srgbClr val="080808"/>
                </a:solidFill>
              </a:rPr>
              <a:t>个成员</a:t>
            </a:r>
            <a:r>
              <a:rPr lang="zh-CN" altLang="en-US" sz="2000" b="1" dirty="0" smtClean="0">
                <a:solidFill>
                  <a:srgbClr val="080808"/>
                </a:solidFill>
              </a:rPr>
              <a:t>变量：</a:t>
            </a:r>
            <a:endParaRPr lang="en-US" altLang="zh-CN" sz="2000" b="1" dirty="0" smtClean="0"/>
          </a:p>
          <a:p>
            <a:pPr marL="0" indent="0">
              <a:lnSpc>
                <a:spcPts val="2200"/>
              </a:lnSpc>
              <a:buNone/>
            </a:pPr>
            <a:r>
              <a:rPr lang="en-US" altLang="zh-CN" sz="2000" b="1" dirty="0" err="1" smtClean="0"/>
              <a:t>DataType</a:t>
            </a:r>
            <a:r>
              <a:rPr lang="en-US" altLang="zh-CN" sz="2000" b="1" dirty="0" smtClean="0"/>
              <a:t> </a:t>
            </a:r>
            <a:r>
              <a:rPr lang="en-US" altLang="zh-CN" sz="2000" b="1" dirty="0"/>
              <a:t>*list; </a:t>
            </a:r>
            <a:r>
              <a:rPr lang="en-US" altLang="zh-CN" sz="2000" b="1" dirty="0" smtClean="0"/>
              <a:t>	//</a:t>
            </a:r>
            <a:r>
              <a:rPr lang="zh-CN" altLang="en-US" sz="2000" b="1" dirty="0"/>
              <a:t>数组</a:t>
            </a:r>
          </a:p>
          <a:p>
            <a:pPr marL="0" indent="0">
              <a:lnSpc>
                <a:spcPts val="2200"/>
              </a:lnSpc>
              <a:buNone/>
            </a:pPr>
            <a:r>
              <a:rPr lang="en-US" altLang="zh-CN" sz="2000" b="1" dirty="0" err="1" smtClean="0"/>
              <a:t>int</a:t>
            </a:r>
            <a:r>
              <a:rPr lang="en-US" altLang="zh-CN" sz="2000" b="1" dirty="0" smtClean="0"/>
              <a:t> </a:t>
            </a:r>
            <a:r>
              <a:rPr lang="en-US" altLang="zh-CN" sz="2000" b="1" dirty="0" err="1"/>
              <a:t>maxSize</a:t>
            </a:r>
            <a:r>
              <a:rPr lang="en-US" altLang="zh-CN" sz="2000" b="1" dirty="0"/>
              <a:t>; </a:t>
            </a:r>
            <a:r>
              <a:rPr lang="en-US" altLang="zh-CN" sz="2000" b="1" dirty="0" smtClean="0"/>
              <a:t>	//</a:t>
            </a:r>
            <a:r>
              <a:rPr lang="zh-CN" altLang="en-US" sz="2000" b="1" dirty="0"/>
              <a:t>最大元素个数</a:t>
            </a:r>
          </a:p>
          <a:p>
            <a:pPr marL="0" indent="0">
              <a:lnSpc>
                <a:spcPts val="2200"/>
              </a:lnSpc>
              <a:buNone/>
            </a:pPr>
            <a:r>
              <a:rPr lang="en-US" altLang="zh-CN" sz="2000" b="1" dirty="0" err="1" smtClean="0"/>
              <a:t>int</a:t>
            </a:r>
            <a:r>
              <a:rPr lang="en-US" altLang="zh-CN" sz="2000" b="1" dirty="0" smtClean="0"/>
              <a:t> </a:t>
            </a:r>
            <a:r>
              <a:rPr lang="en-US" altLang="zh-CN" sz="2000" b="1" dirty="0"/>
              <a:t>size</a:t>
            </a:r>
            <a:r>
              <a:rPr lang="en-US" altLang="zh-CN" sz="2000" b="1" dirty="0" smtClean="0"/>
              <a:t>;</a:t>
            </a:r>
            <a:r>
              <a:rPr lang="en-US" altLang="zh-CN" sz="2000" b="1" dirty="0"/>
              <a:t> 	</a:t>
            </a:r>
            <a:r>
              <a:rPr lang="en-US" altLang="zh-CN" sz="2000" b="1" dirty="0" smtClean="0"/>
              <a:t>	//</a:t>
            </a:r>
            <a:r>
              <a:rPr lang="zh-CN" altLang="en-US" sz="2000" b="1" dirty="0" smtClean="0"/>
              <a:t>实际元素</a:t>
            </a:r>
            <a:r>
              <a:rPr lang="zh-CN" altLang="en-US" sz="2000" b="1" dirty="0"/>
              <a:t>个数</a:t>
            </a:r>
          </a:p>
        </p:txBody>
      </p:sp>
    </p:spTree>
    <p:extLst>
      <p:ext uri="{BB962C8B-B14F-4D97-AF65-F5344CB8AC3E}">
        <p14:creationId xmlns:p14="http://schemas.microsoft.com/office/powerpoint/2010/main" val="15886194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up)">
                                      <p:cBhvr>
                                        <p:cTn id="10" dur="500"/>
                                        <p:tgtEl>
                                          <p:spTgt spid="4">
                                            <p:txEl>
                                              <p:pRg st="0" end="0"/>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up)">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up)">
                                      <p:cBhvr>
                                        <p:cTn id="18" dur="500"/>
                                        <p:tgtEl>
                                          <p:spTgt spid="4">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up)">
                                      <p:cBhvr>
                                        <p:cTn id="21" dur="500"/>
                                        <p:tgtEl>
                                          <p:spTgt spid="4">
                                            <p:txEl>
                                              <p:pRg st="3" end="3"/>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up)">
                                      <p:cBhvr>
                                        <p:cTn id="24" dur="500"/>
                                        <p:tgtEl>
                                          <p:spTgt spid="4">
                                            <p:txEl>
                                              <p:pRg st="4" end="4"/>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up)">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95536" y="3860254"/>
            <a:ext cx="8280920" cy="2677656"/>
          </a:xfrm>
          <a:prstGeom prst="rect">
            <a:avLst/>
          </a:prstGeom>
          <a:solidFill>
            <a:schemeClr val="tx1"/>
          </a:solidFill>
          <a:ln>
            <a:noFill/>
          </a:ln>
        </p:spPr>
        <p:txBody>
          <a:bodyPr wrap="square">
            <a:spAutoFit/>
          </a:bodyPr>
          <a:lstStyle/>
          <a:p>
            <a:pPr>
              <a:spcBef>
                <a:spcPct val="50000"/>
              </a:spcBef>
            </a:pPr>
            <a:r>
              <a:rPr lang="en-US" altLang="zh-CN" sz="2400" b="1" dirty="0">
                <a:solidFill>
                  <a:srgbClr val="FFFF00"/>
                </a:solidFill>
              </a:rPr>
              <a:t>//</a:t>
            </a:r>
            <a:r>
              <a:rPr lang="zh-CN" altLang="en-US" sz="2400" b="1" dirty="0">
                <a:solidFill>
                  <a:srgbClr val="FFFF00"/>
                </a:solidFill>
              </a:rPr>
              <a:t>取当前数据元素个数</a:t>
            </a:r>
            <a:endParaRPr lang="en-US" altLang="zh-CN" sz="2400" b="1" dirty="0" smtClean="0">
              <a:solidFill>
                <a:srgbClr val="FFFF00"/>
              </a:solidFill>
            </a:endParaRPr>
          </a:p>
          <a:p>
            <a:pPr>
              <a:spcBef>
                <a:spcPct val="50000"/>
              </a:spcBef>
            </a:pPr>
            <a:r>
              <a:rPr lang="en-US" altLang="zh-CN" sz="2400" b="1" dirty="0" err="1" smtClean="0">
                <a:solidFill>
                  <a:schemeClr val="bg1"/>
                </a:solidFill>
              </a:rPr>
              <a:t>int</a:t>
            </a:r>
            <a:r>
              <a:rPr lang="en-US" altLang="zh-CN" sz="2400" b="1" dirty="0" smtClean="0">
                <a:solidFill>
                  <a:schemeClr val="bg1"/>
                </a:solidFill>
              </a:rPr>
              <a:t> </a:t>
            </a:r>
            <a:r>
              <a:rPr lang="en-US" altLang="zh-CN" sz="2400" b="1" dirty="0" err="1">
                <a:solidFill>
                  <a:schemeClr val="bg1"/>
                </a:solidFill>
              </a:rPr>
              <a:t>SeqList</a:t>
            </a:r>
            <a:r>
              <a:rPr lang="en-US" altLang="zh-CN" sz="2400" b="1" dirty="0">
                <a:solidFill>
                  <a:schemeClr val="bg1"/>
                </a:solidFill>
              </a:rPr>
              <a:t>::Size(void) </a:t>
            </a:r>
            <a:r>
              <a:rPr lang="en-US" altLang="zh-CN" sz="2400" b="1" dirty="0" err="1" smtClean="0">
                <a:solidFill>
                  <a:schemeClr val="bg1"/>
                </a:solidFill>
              </a:rPr>
              <a:t>const</a:t>
            </a:r>
            <a:endParaRPr lang="zh-CN" altLang="en-US" sz="2400" b="1" dirty="0">
              <a:solidFill>
                <a:srgbClr val="FF0000"/>
              </a:solidFill>
            </a:endParaRPr>
          </a:p>
          <a:p>
            <a:pPr>
              <a:spcBef>
                <a:spcPct val="50000"/>
              </a:spcBef>
            </a:pPr>
            <a:r>
              <a:rPr lang="zh-CN" altLang="en-US" sz="2400" b="1" dirty="0">
                <a:solidFill>
                  <a:schemeClr val="bg1"/>
                </a:solidFill>
              </a:rPr>
              <a:t>{</a:t>
            </a:r>
          </a:p>
          <a:p>
            <a:pPr>
              <a:spcBef>
                <a:spcPct val="50000"/>
              </a:spcBef>
            </a:pPr>
            <a:r>
              <a:rPr lang="zh-CN" altLang="en-US" sz="2400" b="1" dirty="0">
                <a:solidFill>
                  <a:schemeClr val="bg1"/>
                </a:solidFill>
              </a:rPr>
              <a:t>	</a:t>
            </a:r>
            <a:r>
              <a:rPr lang="en-US" altLang="zh-CN" sz="2400" b="1" dirty="0">
                <a:solidFill>
                  <a:schemeClr val="bg1"/>
                </a:solidFill>
              </a:rPr>
              <a:t>return size;</a:t>
            </a:r>
          </a:p>
          <a:p>
            <a:pPr>
              <a:spcBef>
                <a:spcPct val="50000"/>
              </a:spcBef>
            </a:pPr>
            <a:r>
              <a:rPr lang="en-US" altLang="zh-CN" sz="2400" b="1" dirty="0">
                <a:solidFill>
                  <a:schemeClr val="bg1"/>
                </a:solidFill>
              </a:rPr>
              <a:t>}</a:t>
            </a:r>
            <a:endParaRPr lang="zh-CN" altLang="en-US" sz="2400" b="1" dirty="0">
              <a:solidFill>
                <a:schemeClr val="bg1"/>
              </a:solidFill>
            </a:endParaRPr>
          </a:p>
        </p:txBody>
      </p:sp>
      <p:sp>
        <p:nvSpPr>
          <p:cNvPr id="5" name="Rectangle 9"/>
          <p:cNvSpPr>
            <a:spLocks noChangeArrowheads="1"/>
          </p:cNvSpPr>
          <p:nvPr/>
        </p:nvSpPr>
        <p:spPr bwMode="auto">
          <a:xfrm>
            <a:off x="395536" y="1340768"/>
            <a:ext cx="8280920" cy="2123658"/>
          </a:xfrm>
          <a:prstGeom prst="rect">
            <a:avLst/>
          </a:prstGeom>
          <a:solidFill>
            <a:schemeClr val="tx1"/>
          </a:solidFill>
          <a:ln>
            <a:noFill/>
          </a:ln>
        </p:spPr>
        <p:txBody>
          <a:bodyPr wrap="square">
            <a:spAutoFit/>
          </a:bodyPr>
          <a:lstStyle/>
          <a:p>
            <a:pPr>
              <a:spcBef>
                <a:spcPct val="50000"/>
              </a:spcBef>
            </a:pPr>
            <a:r>
              <a:rPr lang="en-US" altLang="zh-CN" sz="2400" b="1" dirty="0">
                <a:solidFill>
                  <a:srgbClr val="FFFF00"/>
                </a:solidFill>
              </a:rPr>
              <a:t>//</a:t>
            </a:r>
            <a:r>
              <a:rPr lang="zh-CN" altLang="en-US" sz="2400" b="1" dirty="0">
                <a:solidFill>
                  <a:srgbClr val="FFFF00"/>
                </a:solidFill>
              </a:rPr>
              <a:t>析构函数</a:t>
            </a:r>
          </a:p>
          <a:p>
            <a:pPr>
              <a:spcBef>
                <a:spcPct val="50000"/>
              </a:spcBef>
            </a:pPr>
            <a:r>
              <a:rPr lang="en-US" altLang="zh-CN" sz="2400" b="1" dirty="0" err="1" smtClean="0">
                <a:solidFill>
                  <a:schemeClr val="bg1"/>
                </a:solidFill>
              </a:rPr>
              <a:t>SeqList</a:t>
            </a:r>
            <a:r>
              <a:rPr lang="en-US" altLang="zh-CN" sz="2400" b="1" dirty="0">
                <a:solidFill>
                  <a:schemeClr val="bg1"/>
                </a:solidFill>
              </a:rPr>
              <a:t>::~</a:t>
            </a:r>
            <a:r>
              <a:rPr lang="en-US" altLang="zh-CN" sz="2400" b="1" dirty="0" err="1">
                <a:solidFill>
                  <a:schemeClr val="bg1"/>
                </a:solidFill>
              </a:rPr>
              <a:t>SeqList</a:t>
            </a:r>
            <a:r>
              <a:rPr lang="en-US" altLang="zh-CN" sz="2400" b="1" dirty="0">
                <a:solidFill>
                  <a:schemeClr val="bg1"/>
                </a:solidFill>
              </a:rPr>
              <a:t>(void) </a:t>
            </a:r>
            <a:r>
              <a:rPr lang="zh-CN" altLang="en-US" sz="2400" b="1" dirty="0" smtClean="0">
                <a:solidFill>
                  <a:schemeClr val="bg1"/>
                </a:solidFill>
              </a:rPr>
              <a:t>{</a:t>
            </a:r>
            <a:endParaRPr lang="zh-CN" altLang="en-US" sz="2400" b="1" dirty="0">
              <a:solidFill>
                <a:schemeClr val="bg1"/>
              </a:solidFill>
            </a:endParaRPr>
          </a:p>
          <a:p>
            <a:pPr>
              <a:spcBef>
                <a:spcPct val="50000"/>
              </a:spcBef>
            </a:pPr>
            <a:r>
              <a:rPr lang="zh-CN" altLang="en-US" sz="2400" b="1" dirty="0">
                <a:solidFill>
                  <a:schemeClr val="bg1"/>
                </a:solidFill>
              </a:rPr>
              <a:t>	</a:t>
            </a:r>
            <a:r>
              <a:rPr lang="en-US" altLang="zh-CN" sz="2400" b="1" dirty="0">
                <a:solidFill>
                  <a:schemeClr val="bg1"/>
                </a:solidFill>
              </a:rPr>
              <a:t>delete </a:t>
            </a:r>
            <a:r>
              <a:rPr lang="en-US" altLang="zh-CN" sz="2400" b="1" dirty="0" smtClean="0">
                <a:solidFill>
                  <a:schemeClr val="bg1"/>
                </a:solidFill>
              </a:rPr>
              <a:t>[ ]</a:t>
            </a:r>
            <a:r>
              <a:rPr lang="en-US" altLang="zh-CN" sz="2400" b="1" dirty="0">
                <a:solidFill>
                  <a:schemeClr val="bg1"/>
                </a:solidFill>
              </a:rPr>
              <a:t>list;     </a:t>
            </a:r>
            <a:r>
              <a:rPr lang="en-US" altLang="zh-CN" sz="2400" b="1" dirty="0">
                <a:solidFill>
                  <a:srgbClr val="FFFF00"/>
                </a:solidFill>
              </a:rPr>
              <a:t>//</a:t>
            </a:r>
            <a:r>
              <a:rPr lang="zh-CN" altLang="en-US" sz="2400" b="1" dirty="0">
                <a:solidFill>
                  <a:srgbClr val="FFFF00"/>
                </a:solidFill>
              </a:rPr>
              <a:t>回收空间为数组时</a:t>
            </a:r>
            <a:r>
              <a:rPr lang="en-US" altLang="zh-CN" sz="2400" b="1" dirty="0">
                <a:solidFill>
                  <a:srgbClr val="FFFF00"/>
                </a:solidFill>
              </a:rPr>
              <a:t>, delete</a:t>
            </a:r>
            <a:r>
              <a:rPr lang="zh-CN" altLang="en-US" sz="2400" b="1" dirty="0">
                <a:solidFill>
                  <a:srgbClr val="FFFF00"/>
                </a:solidFill>
              </a:rPr>
              <a:t>后要加</a:t>
            </a:r>
            <a:r>
              <a:rPr lang="en-US" altLang="zh-CN" sz="2400" b="1" dirty="0">
                <a:solidFill>
                  <a:srgbClr val="FFFF00"/>
                </a:solidFill>
              </a:rPr>
              <a:t>[ ]</a:t>
            </a:r>
          </a:p>
          <a:p>
            <a:pPr>
              <a:spcBef>
                <a:spcPct val="50000"/>
              </a:spcBef>
            </a:pPr>
            <a:r>
              <a:rPr lang="en-US" altLang="zh-CN" sz="2400" b="1" dirty="0">
                <a:solidFill>
                  <a:schemeClr val="bg1"/>
                </a:solidFill>
              </a:rPr>
              <a:t>}</a:t>
            </a:r>
            <a:endParaRPr lang="zh-CN" altLang="en-US" sz="2400" b="1" dirty="0">
              <a:solidFill>
                <a:schemeClr val="bg1"/>
              </a:solidFill>
            </a:endParaRPr>
          </a:p>
        </p:txBody>
      </p:sp>
      <p:sp>
        <p:nvSpPr>
          <p:cNvPr id="7" name="标题 1"/>
          <p:cNvSpPr>
            <a:spLocks noGrp="1"/>
          </p:cNvSpPr>
          <p:nvPr>
            <p:ph type="title"/>
          </p:nvPr>
        </p:nvSpPr>
        <p:spPr>
          <a:xfrm>
            <a:off x="457200" y="122238"/>
            <a:ext cx="7505700" cy="930275"/>
          </a:xfrm>
        </p:spPr>
        <p:txBody>
          <a:bodyPr/>
          <a:lstStyle/>
          <a:p>
            <a:r>
              <a:rPr lang="en-US" altLang="zh-CN" dirty="0"/>
              <a:t>2</a:t>
            </a:r>
            <a:r>
              <a:rPr lang="en-US" altLang="zh-CN" dirty="0" smtClean="0"/>
              <a:t>.</a:t>
            </a:r>
            <a:r>
              <a:rPr lang="zh-CN" altLang="en-US" dirty="0" smtClean="0"/>
              <a:t>顺序</a:t>
            </a:r>
            <a:r>
              <a:rPr lang="zh-CN" altLang="en-US" dirty="0"/>
              <a:t>表</a:t>
            </a:r>
          </a:p>
        </p:txBody>
      </p:sp>
      <p:sp>
        <p:nvSpPr>
          <p:cNvPr id="9" name="矩形 8"/>
          <p:cNvSpPr/>
          <p:nvPr/>
        </p:nvSpPr>
        <p:spPr>
          <a:xfrm>
            <a:off x="3923928" y="44624"/>
            <a:ext cx="3888432" cy="122084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200"/>
              </a:lnSpc>
            </a:pPr>
            <a:r>
              <a:rPr lang="en-US" altLang="zh-CN" sz="2000" b="1" dirty="0" err="1">
                <a:solidFill>
                  <a:srgbClr val="FF0000"/>
                </a:solidFill>
              </a:rPr>
              <a:t>SeqList</a:t>
            </a:r>
            <a:r>
              <a:rPr lang="zh-CN" altLang="en-US" sz="2000" b="1" dirty="0" smtClean="0">
                <a:solidFill>
                  <a:srgbClr val="080808"/>
                </a:solidFill>
              </a:rPr>
              <a:t>类的</a:t>
            </a:r>
            <a:r>
              <a:rPr lang="en-US" altLang="zh-CN" sz="2000" b="1" dirty="0" smtClean="0">
                <a:solidFill>
                  <a:srgbClr val="080808"/>
                </a:solidFill>
              </a:rPr>
              <a:t>3</a:t>
            </a:r>
            <a:r>
              <a:rPr lang="zh-CN" altLang="en-US" sz="2000" b="1" dirty="0">
                <a:solidFill>
                  <a:srgbClr val="080808"/>
                </a:solidFill>
              </a:rPr>
              <a:t>个成员</a:t>
            </a:r>
            <a:r>
              <a:rPr lang="zh-CN" altLang="en-US" sz="2000" b="1" dirty="0" smtClean="0">
                <a:solidFill>
                  <a:srgbClr val="080808"/>
                </a:solidFill>
              </a:rPr>
              <a:t>变量：</a:t>
            </a:r>
            <a:endParaRPr lang="en-US" altLang="zh-CN" sz="2000" b="1" dirty="0" smtClean="0"/>
          </a:p>
          <a:p>
            <a:pPr marL="0" indent="0">
              <a:lnSpc>
                <a:spcPts val="2200"/>
              </a:lnSpc>
              <a:buNone/>
            </a:pPr>
            <a:r>
              <a:rPr lang="en-US" altLang="zh-CN" sz="2000" b="1" dirty="0" err="1" smtClean="0"/>
              <a:t>DataType</a:t>
            </a:r>
            <a:r>
              <a:rPr lang="en-US" altLang="zh-CN" sz="2000" b="1" dirty="0" smtClean="0"/>
              <a:t> </a:t>
            </a:r>
            <a:r>
              <a:rPr lang="en-US" altLang="zh-CN" sz="2000" b="1" dirty="0"/>
              <a:t>*list; </a:t>
            </a:r>
            <a:r>
              <a:rPr lang="en-US" altLang="zh-CN" sz="2000" b="1" dirty="0" smtClean="0"/>
              <a:t>	//</a:t>
            </a:r>
            <a:r>
              <a:rPr lang="zh-CN" altLang="en-US" sz="2000" b="1" dirty="0"/>
              <a:t>数组</a:t>
            </a:r>
          </a:p>
          <a:p>
            <a:pPr marL="0" indent="0">
              <a:lnSpc>
                <a:spcPts val="2200"/>
              </a:lnSpc>
              <a:buNone/>
            </a:pPr>
            <a:r>
              <a:rPr lang="en-US" altLang="zh-CN" sz="2000" b="1" dirty="0" err="1" smtClean="0"/>
              <a:t>int</a:t>
            </a:r>
            <a:r>
              <a:rPr lang="en-US" altLang="zh-CN" sz="2000" b="1" dirty="0" smtClean="0"/>
              <a:t> </a:t>
            </a:r>
            <a:r>
              <a:rPr lang="en-US" altLang="zh-CN" sz="2000" b="1" dirty="0" err="1"/>
              <a:t>maxSize</a:t>
            </a:r>
            <a:r>
              <a:rPr lang="en-US" altLang="zh-CN" sz="2000" b="1" dirty="0"/>
              <a:t>; </a:t>
            </a:r>
            <a:r>
              <a:rPr lang="en-US" altLang="zh-CN" sz="2000" b="1" dirty="0" smtClean="0"/>
              <a:t>	//</a:t>
            </a:r>
            <a:r>
              <a:rPr lang="zh-CN" altLang="en-US" sz="2000" b="1" dirty="0"/>
              <a:t>最大元素个数</a:t>
            </a:r>
          </a:p>
          <a:p>
            <a:pPr marL="0" indent="0">
              <a:lnSpc>
                <a:spcPts val="2200"/>
              </a:lnSpc>
              <a:buNone/>
            </a:pPr>
            <a:r>
              <a:rPr lang="en-US" altLang="zh-CN" sz="2000" b="1" dirty="0" err="1" smtClean="0"/>
              <a:t>int</a:t>
            </a:r>
            <a:r>
              <a:rPr lang="en-US" altLang="zh-CN" sz="2000" b="1" dirty="0" smtClean="0"/>
              <a:t> </a:t>
            </a:r>
            <a:r>
              <a:rPr lang="en-US" altLang="zh-CN" sz="2000" b="1" dirty="0"/>
              <a:t>size</a:t>
            </a:r>
            <a:r>
              <a:rPr lang="en-US" altLang="zh-CN" sz="2000" b="1" dirty="0" smtClean="0"/>
              <a:t>;</a:t>
            </a:r>
            <a:r>
              <a:rPr lang="en-US" altLang="zh-CN" sz="2000" b="1" dirty="0"/>
              <a:t> 	</a:t>
            </a:r>
            <a:r>
              <a:rPr lang="en-US" altLang="zh-CN" sz="2000" b="1" dirty="0" smtClean="0"/>
              <a:t>	//</a:t>
            </a:r>
            <a:r>
              <a:rPr lang="zh-CN" altLang="en-US" sz="2000" b="1" dirty="0" smtClean="0"/>
              <a:t>实际元素</a:t>
            </a:r>
            <a:r>
              <a:rPr lang="zh-CN" altLang="en-US" sz="2000" b="1" dirty="0"/>
              <a:t>个数</a:t>
            </a:r>
          </a:p>
        </p:txBody>
      </p:sp>
    </p:spTree>
    <p:extLst>
      <p:ext uri="{BB962C8B-B14F-4D97-AF65-F5344CB8AC3E}">
        <p14:creationId xmlns:p14="http://schemas.microsoft.com/office/powerpoint/2010/main" val="4225025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up)">
                                      <p:cBhvr>
                                        <p:cTn id="10" dur="500"/>
                                        <p:tgtEl>
                                          <p:spTgt spid="5">
                                            <p:txEl>
                                              <p:pRg st="0" end="0"/>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up)">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up)">
                                      <p:cBhvr>
                                        <p:cTn id="18" dur="500"/>
                                        <p:tgtEl>
                                          <p:spTgt spid="5">
                                            <p:txEl>
                                              <p:pRg st="2" end="2"/>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ipe(up)">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down)">
                                      <p:cBhvr>
                                        <p:cTn id="26" dur="500"/>
                                        <p:tgtEl>
                                          <p:spTgt spid="4"/>
                                        </p:tgtEl>
                                      </p:cBhvr>
                                    </p:animEffect>
                                  </p:childTnLst>
                                </p:cTn>
                              </p:par>
                              <p:par>
                                <p:cTn id="27" presetID="22" presetClass="entr" presetSubtype="1" fill="hold"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up)">
                                      <p:cBhvr>
                                        <p:cTn id="29" dur="500"/>
                                        <p:tgtEl>
                                          <p:spTgt spid="4">
                                            <p:txEl>
                                              <p:pRg st="0" end="0"/>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up)">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Effect transition="in" filter="wipe(up)">
                                      <p:cBhvr>
                                        <p:cTn id="37" dur="500"/>
                                        <p:tgtEl>
                                          <p:spTgt spid="4">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wipe(up)">
                                      <p:cBhvr>
                                        <p:cTn id="40" dur="500"/>
                                        <p:tgtEl>
                                          <p:spTgt spid="4">
                                            <p:txEl>
                                              <p:pRg st="3" end="3"/>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wipe(up)">
                                      <p:cBhvr>
                                        <p:cTn id="4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95536" y="427012"/>
            <a:ext cx="8153400" cy="5878532"/>
          </a:xfrm>
          <a:prstGeom prst="rect">
            <a:avLst/>
          </a:prstGeom>
          <a:solidFill>
            <a:schemeClr val="tx1"/>
          </a:solidFill>
          <a:ln>
            <a:noFill/>
          </a:ln>
        </p:spPr>
        <p:txBody>
          <a:bodyPr>
            <a:spAutoFit/>
          </a:bodyPr>
          <a:lstStyle/>
          <a:p>
            <a:pPr>
              <a:spcBef>
                <a:spcPct val="50000"/>
              </a:spcBef>
            </a:pPr>
            <a:r>
              <a:rPr lang="zh-CN" altLang="en-US" sz="2200" b="1" dirty="0">
                <a:solidFill>
                  <a:srgbClr val="FFFF00"/>
                </a:solidFill>
              </a:rPr>
              <a:t>//在指定位置</a:t>
            </a:r>
            <a:r>
              <a:rPr lang="en-US" altLang="zh-CN" sz="2200" b="1" dirty="0">
                <a:solidFill>
                  <a:srgbClr val="FFFF00"/>
                </a:solidFill>
              </a:rPr>
              <a:t>i</a:t>
            </a:r>
            <a:r>
              <a:rPr lang="zh-CN" altLang="en-US" sz="2200" b="1" dirty="0">
                <a:solidFill>
                  <a:srgbClr val="FFFF00"/>
                </a:solidFill>
              </a:rPr>
              <a:t>前插入一个数据元素</a:t>
            </a:r>
            <a:r>
              <a:rPr lang="en-US" altLang="zh-CN" sz="2200" b="1" dirty="0" smtClean="0">
                <a:solidFill>
                  <a:srgbClr val="FFFF00"/>
                </a:solidFill>
              </a:rPr>
              <a:t>item</a:t>
            </a:r>
          </a:p>
          <a:p>
            <a:pPr>
              <a:spcBef>
                <a:spcPct val="50000"/>
              </a:spcBef>
            </a:pPr>
            <a:r>
              <a:rPr lang="en-US" altLang="zh-CN" sz="2200" b="1" dirty="0" smtClean="0">
                <a:solidFill>
                  <a:schemeClr val="bg1"/>
                </a:solidFill>
              </a:rPr>
              <a:t>void </a:t>
            </a:r>
            <a:r>
              <a:rPr lang="en-US" altLang="zh-CN" sz="2200" b="1" dirty="0" err="1">
                <a:solidFill>
                  <a:schemeClr val="bg1"/>
                </a:solidFill>
              </a:rPr>
              <a:t>SeqList</a:t>
            </a:r>
            <a:r>
              <a:rPr lang="en-US" altLang="zh-CN" sz="2200" b="1" dirty="0">
                <a:solidFill>
                  <a:schemeClr val="bg1"/>
                </a:solidFill>
              </a:rPr>
              <a:t>::Insert(</a:t>
            </a:r>
            <a:r>
              <a:rPr lang="en-US" altLang="zh-CN" sz="2200" b="1" dirty="0" err="1">
                <a:solidFill>
                  <a:schemeClr val="bg1"/>
                </a:solidFill>
              </a:rPr>
              <a:t>const</a:t>
            </a:r>
            <a:r>
              <a:rPr lang="en-US" altLang="zh-CN" sz="2200" b="1" dirty="0">
                <a:solidFill>
                  <a:schemeClr val="bg1"/>
                </a:solidFill>
              </a:rPr>
              <a:t> </a:t>
            </a:r>
            <a:r>
              <a:rPr lang="en-US" altLang="zh-CN" sz="2200" b="1" dirty="0" err="1">
                <a:solidFill>
                  <a:schemeClr val="bg1"/>
                </a:solidFill>
              </a:rPr>
              <a:t>DataType</a:t>
            </a:r>
            <a:r>
              <a:rPr lang="en-US" altLang="zh-CN" sz="2200" b="1" dirty="0">
                <a:solidFill>
                  <a:schemeClr val="bg1"/>
                </a:solidFill>
              </a:rPr>
              <a:t>&amp; </a:t>
            </a:r>
            <a:r>
              <a:rPr lang="en-US" altLang="zh-CN" sz="2200" b="1" dirty="0" err="1">
                <a:solidFill>
                  <a:schemeClr val="bg1"/>
                </a:solidFill>
              </a:rPr>
              <a:t>item,int</a:t>
            </a:r>
            <a:r>
              <a:rPr lang="en-US" altLang="zh-CN" sz="2200" b="1" dirty="0">
                <a:solidFill>
                  <a:schemeClr val="bg1"/>
                </a:solidFill>
              </a:rPr>
              <a:t> i)    </a:t>
            </a:r>
            <a:r>
              <a:rPr lang="en-US" altLang="zh-CN" sz="2200" b="1" dirty="0" smtClean="0">
                <a:solidFill>
                  <a:schemeClr val="bg1"/>
                </a:solidFill>
              </a:rPr>
              <a:t>      </a:t>
            </a:r>
            <a:endParaRPr lang="zh-CN" altLang="en-US" sz="2200" b="1" dirty="0">
              <a:solidFill>
                <a:srgbClr val="FFFF00"/>
              </a:solidFill>
            </a:endParaRPr>
          </a:p>
          <a:p>
            <a:pPr>
              <a:spcBef>
                <a:spcPct val="50000"/>
              </a:spcBef>
            </a:pPr>
            <a:r>
              <a:rPr lang="en-US" altLang="zh-CN" sz="2200" b="1" dirty="0" smtClean="0">
                <a:solidFill>
                  <a:schemeClr val="bg1"/>
                </a:solidFill>
              </a:rPr>
              <a:t>{</a:t>
            </a:r>
          </a:p>
          <a:p>
            <a:pPr>
              <a:spcBef>
                <a:spcPct val="50000"/>
              </a:spcBef>
            </a:pPr>
            <a:r>
              <a:rPr lang="en-US" altLang="zh-CN" sz="2200" b="1" dirty="0">
                <a:solidFill>
                  <a:schemeClr val="bg1"/>
                </a:solidFill>
              </a:rPr>
              <a:t>	</a:t>
            </a:r>
            <a:r>
              <a:rPr lang="en-US" altLang="zh-CN" sz="2200" b="1" dirty="0" smtClean="0">
                <a:solidFill>
                  <a:schemeClr val="bg1"/>
                </a:solidFill>
              </a:rPr>
              <a:t>if  </a:t>
            </a:r>
            <a:r>
              <a:rPr lang="en-US" altLang="zh-CN" sz="2200" b="1" dirty="0">
                <a:solidFill>
                  <a:schemeClr val="bg1"/>
                </a:solidFill>
              </a:rPr>
              <a:t>(size==</a:t>
            </a:r>
            <a:r>
              <a:rPr lang="en-US" altLang="zh-CN" sz="2200" b="1" dirty="0" err="1">
                <a:solidFill>
                  <a:schemeClr val="bg1"/>
                </a:solidFill>
              </a:rPr>
              <a:t>maxsize</a:t>
            </a:r>
            <a:r>
              <a:rPr lang="en-US" altLang="zh-CN" sz="2200" b="1" dirty="0" smtClean="0">
                <a:solidFill>
                  <a:schemeClr val="bg1"/>
                </a:solidFill>
              </a:rPr>
              <a:t>)</a:t>
            </a:r>
          </a:p>
          <a:p>
            <a:pPr>
              <a:spcBef>
                <a:spcPct val="50000"/>
              </a:spcBef>
            </a:pPr>
            <a:r>
              <a:rPr lang="en-US" altLang="zh-CN" sz="2200" b="1" dirty="0">
                <a:solidFill>
                  <a:schemeClr val="bg1"/>
                </a:solidFill>
              </a:rPr>
              <a:t>	</a:t>
            </a:r>
            <a:r>
              <a:rPr lang="en-US" altLang="zh-CN" sz="2200" b="1" dirty="0" smtClean="0">
                <a:solidFill>
                  <a:schemeClr val="bg1"/>
                </a:solidFill>
              </a:rPr>
              <a:t>{ </a:t>
            </a:r>
            <a:r>
              <a:rPr lang="en-US" altLang="zh-CN" sz="2200" b="1" dirty="0" err="1" smtClean="0">
                <a:solidFill>
                  <a:schemeClr val="bg1"/>
                </a:solidFill>
              </a:rPr>
              <a:t>cout</a:t>
            </a:r>
            <a:r>
              <a:rPr lang="en-US" altLang="zh-CN" sz="2200" b="1" dirty="0" smtClean="0">
                <a:solidFill>
                  <a:schemeClr val="bg1"/>
                </a:solidFill>
              </a:rPr>
              <a:t>&lt;&lt;“</a:t>
            </a:r>
            <a:r>
              <a:rPr lang="zh-CN" altLang="en-US" sz="2200" b="1" dirty="0" smtClean="0">
                <a:solidFill>
                  <a:schemeClr val="bg1"/>
                </a:solidFill>
              </a:rPr>
              <a:t>顺序</a:t>
            </a:r>
            <a:r>
              <a:rPr lang="zh-CN" altLang="en-US" sz="2200" b="1" dirty="0">
                <a:solidFill>
                  <a:schemeClr val="bg1"/>
                </a:solidFill>
              </a:rPr>
              <a:t>表已满</a:t>
            </a:r>
            <a:r>
              <a:rPr lang="zh-CN" altLang="en-US" sz="2200" b="1" dirty="0" smtClean="0">
                <a:solidFill>
                  <a:schemeClr val="bg1"/>
                </a:solidFill>
              </a:rPr>
              <a:t>无法操作！</a:t>
            </a:r>
            <a:r>
              <a:rPr lang="en-US" altLang="zh-CN" sz="2200" b="1" dirty="0" smtClean="0">
                <a:solidFill>
                  <a:schemeClr val="bg1"/>
                </a:solidFill>
              </a:rPr>
              <a:t>”&lt;&lt;</a:t>
            </a:r>
            <a:r>
              <a:rPr lang="en-US" altLang="zh-CN" sz="2200" b="1" dirty="0" err="1">
                <a:solidFill>
                  <a:schemeClr val="bg1"/>
                </a:solidFill>
              </a:rPr>
              <a:t>endl</a:t>
            </a:r>
            <a:r>
              <a:rPr lang="en-US" altLang="zh-CN" sz="2200" b="1" dirty="0" smtClean="0">
                <a:solidFill>
                  <a:schemeClr val="bg1"/>
                </a:solidFill>
              </a:rPr>
              <a:t>; exit(0);}</a:t>
            </a:r>
            <a:endParaRPr lang="en-US" altLang="zh-CN" sz="2200" b="1" dirty="0">
              <a:solidFill>
                <a:schemeClr val="bg1"/>
              </a:solidFill>
            </a:endParaRPr>
          </a:p>
          <a:p>
            <a:pPr>
              <a:spcBef>
                <a:spcPct val="50000"/>
              </a:spcBef>
            </a:pPr>
            <a:r>
              <a:rPr lang="en-US" altLang="zh-CN" sz="2200" b="1" dirty="0">
                <a:solidFill>
                  <a:schemeClr val="bg1"/>
                </a:solidFill>
              </a:rPr>
              <a:t> </a:t>
            </a:r>
            <a:r>
              <a:rPr lang="en-US" altLang="zh-CN" sz="2200" b="1" dirty="0" smtClean="0">
                <a:solidFill>
                  <a:schemeClr val="bg1"/>
                </a:solidFill>
              </a:rPr>
              <a:t>	if </a:t>
            </a:r>
            <a:r>
              <a:rPr lang="en-US" altLang="zh-CN" sz="2200" b="1" dirty="0">
                <a:solidFill>
                  <a:schemeClr val="bg1"/>
                </a:solidFill>
              </a:rPr>
              <a:t>(i&lt;0 || i&gt;size</a:t>
            </a:r>
            <a:r>
              <a:rPr lang="en-US" altLang="zh-CN" sz="2200" b="1" dirty="0" smtClean="0">
                <a:solidFill>
                  <a:schemeClr val="bg1"/>
                </a:solidFill>
              </a:rPr>
              <a:t>)  </a:t>
            </a:r>
          </a:p>
          <a:p>
            <a:pPr>
              <a:spcBef>
                <a:spcPct val="50000"/>
              </a:spcBef>
            </a:pPr>
            <a:r>
              <a:rPr lang="en-US" altLang="zh-CN" sz="2200" b="1" dirty="0">
                <a:solidFill>
                  <a:schemeClr val="bg1"/>
                </a:solidFill>
              </a:rPr>
              <a:t>	</a:t>
            </a:r>
            <a:r>
              <a:rPr lang="en-US" altLang="zh-CN" sz="2200" b="1" dirty="0" smtClean="0">
                <a:solidFill>
                  <a:schemeClr val="bg1"/>
                </a:solidFill>
              </a:rPr>
              <a:t>{</a:t>
            </a:r>
            <a:r>
              <a:rPr lang="en-US" altLang="zh-CN" sz="2200" b="1" dirty="0" err="1" smtClean="0">
                <a:solidFill>
                  <a:schemeClr val="bg1"/>
                </a:solidFill>
              </a:rPr>
              <a:t>cout</a:t>
            </a:r>
            <a:r>
              <a:rPr lang="en-US" altLang="zh-CN" sz="2200" b="1" dirty="0">
                <a:solidFill>
                  <a:schemeClr val="bg1"/>
                </a:solidFill>
              </a:rPr>
              <a:t>&lt;&lt;“</a:t>
            </a:r>
            <a:r>
              <a:rPr lang="zh-CN" altLang="en-US" sz="2200" b="1" dirty="0">
                <a:solidFill>
                  <a:schemeClr val="bg1"/>
                </a:solidFill>
              </a:rPr>
              <a:t>参数</a:t>
            </a:r>
            <a:r>
              <a:rPr lang="en-US" altLang="zh-CN" sz="2200" b="1" dirty="0">
                <a:solidFill>
                  <a:schemeClr val="bg1"/>
                </a:solidFill>
              </a:rPr>
              <a:t>i</a:t>
            </a:r>
            <a:r>
              <a:rPr lang="zh-CN" altLang="en-US" sz="2200" b="1" dirty="0">
                <a:solidFill>
                  <a:schemeClr val="bg1"/>
                </a:solidFill>
              </a:rPr>
              <a:t>越界出错</a:t>
            </a:r>
            <a:r>
              <a:rPr lang="zh-CN" altLang="en-US" sz="2200" b="1" dirty="0" smtClean="0">
                <a:solidFill>
                  <a:schemeClr val="bg1"/>
                </a:solidFill>
              </a:rPr>
              <a:t>！</a:t>
            </a:r>
            <a:r>
              <a:rPr lang="en-US" altLang="zh-CN" sz="2200" b="1" dirty="0" smtClean="0">
                <a:solidFill>
                  <a:schemeClr val="bg1"/>
                </a:solidFill>
              </a:rPr>
              <a:t>”&lt;&lt;</a:t>
            </a:r>
            <a:r>
              <a:rPr lang="en-US" altLang="zh-CN" sz="2200" b="1" dirty="0" err="1">
                <a:solidFill>
                  <a:schemeClr val="bg1"/>
                </a:solidFill>
              </a:rPr>
              <a:t>endl</a:t>
            </a:r>
            <a:r>
              <a:rPr lang="en-US" altLang="zh-CN" sz="2200" b="1" dirty="0">
                <a:solidFill>
                  <a:schemeClr val="bg1"/>
                </a:solidFill>
              </a:rPr>
              <a:t>;  exit(0); </a:t>
            </a:r>
            <a:r>
              <a:rPr lang="en-US" altLang="zh-CN" sz="2200" b="1" dirty="0" smtClean="0">
                <a:solidFill>
                  <a:schemeClr val="bg1"/>
                </a:solidFill>
              </a:rPr>
              <a:t>}</a:t>
            </a:r>
            <a:r>
              <a:rPr lang="en-US" altLang="zh-CN" sz="2200" b="1" dirty="0">
                <a:solidFill>
                  <a:schemeClr val="bg1"/>
                </a:solidFill>
              </a:rPr>
              <a:t>	</a:t>
            </a:r>
            <a:endParaRPr lang="en-US" altLang="zh-CN" sz="2200" b="1" dirty="0" smtClean="0">
              <a:solidFill>
                <a:schemeClr val="bg1"/>
              </a:solidFill>
            </a:endParaRPr>
          </a:p>
          <a:p>
            <a:pPr eaLnBrk="1" hangingPunct="1">
              <a:lnSpc>
                <a:spcPct val="130000"/>
              </a:lnSpc>
            </a:pPr>
            <a:r>
              <a:rPr lang="en-US" altLang="zh-CN" sz="2400" b="1" dirty="0" smtClean="0">
                <a:solidFill>
                  <a:srgbClr val="FF0000"/>
                </a:solidFill>
              </a:rPr>
              <a:t>	</a:t>
            </a:r>
            <a:r>
              <a:rPr lang="en-US" altLang="zh-CN" sz="2400" b="1" dirty="0" smtClean="0">
                <a:solidFill>
                  <a:srgbClr val="FFFF00"/>
                </a:solidFill>
              </a:rPr>
              <a:t>//</a:t>
            </a:r>
            <a:r>
              <a:rPr lang="zh-CN" altLang="en-US" sz="2400" b="1" dirty="0">
                <a:solidFill>
                  <a:srgbClr val="FFFF00"/>
                </a:solidFill>
              </a:rPr>
              <a:t>从</a:t>
            </a:r>
            <a:r>
              <a:rPr lang="en-US" altLang="zh-CN" sz="2400" b="1" dirty="0">
                <a:solidFill>
                  <a:srgbClr val="FFFF00"/>
                </a:solidFill>
              </a:rPr>
              <a:t>size-1</a:t>
            </a:r>
            <a:r>
              <a:rPr lang="zh-CN" altLang="en-US" sz="2400" b="1" dirty="0">
                <a:solidFill>
                  <a:srgbClr val="FFFF00"/>
                </a:solidFill>
              </a:rPr>
              <a:t>至</a:t>
            </a:r>
            <a:r>
              <a:rPr lang="en-US" altLang="zh-CN" sz="2400" b="1" dirty="0">
                <a:solidFill>
                  <a:srgbClr val="FFFF00"/>
                </a:solidFill>
              </a:rPr>
              <a:t>i</a:t>
            </a:r>
            <a:r>
              <a:rPr lang="zh-CN" altLang="en-US" sz="2400" b="1" dirty="0">
                <a:solidFill>
                  <a:srgbClr val="FFFF00"/>
                </a:solidFill>
              </a:rPr>
              <a:t>逐个元素后移</a:t>
            </a:r>
          </a:p>
          <a:p>
            <a:pPr eaLnBrk="1" hangingPunct="1">
              <a:lnSpc>
                <a:spcPct val="130000"/>
              </a:lnSpc>
            </a:pPr>
            <a:r>
              <a:rPr lang="zh-CN" altLang="en-US" sz="2400" b="1" dirty="0">
                <a:solidFill>
                  <a:srgbClr val="FFFF00"/>
                </a:solidFill>
              </a:rPr>
              <a:t>	</a:t>
            </a:r>
            <a:r>
              <a:rPr lang="en-US" altLang="zh-CN" sz="2400" b="1" dirty="0">
                <a:solidFill>
                  <a:srgbClr val="FF0000"/>
                </a:solidFill>
              </a:rPr>
              <a:t>for(</a:t>
            </a:r>
            <a:r>
              <a:rPr lang="en-US" altLang="zh-CN" sz="2400" b="1" dirty="0" err="1">
                <a:solidFill>
                  <a:srgbClr val="FF0000"/>
                </a:solidFill>
              </a:rPr>
              <a:t>int</a:t>
            </a:r>
            <a:r>
              <a:rPr lang="en-US" altLang="zh-CN" sz="2400" b="1" dirty="0">
                <a:solidFill>
                  <a:srgbClr val="FF0000"/>
                </a:solidFill>
              </a:rPr>
              <a:t> j=</a:t>
            </a:r>
            <a:r>
              <a:rPr lang="en-US" altLang="zh-CN" sz="2400" b="1" dirty="0" err="1">
                <a:solidFill>
                  <a:srgbClr val="FF0000"/>
                </a:solidFill>
              </a:rPr>
              <a:t>size;j</a:t>
            </a:r>
            <a:r>
              <a:rPr lang="en-US" altLang="zh-CN" sz="2400" b="1" dirty="0">
                <a:solidFill>
                  <a:srgbClr val="FF0000"/>
                </a:solidFill>
              </a:rPr>
              <a:t>&gt;</a:t>
            </a:r>
            <a:r>
              <a:rPr lang="en-US" altLang="zh-CN" sz="2400" b="1" dirty="0" err="1">
                <a:solidFill>
                  <a:srgbClr val="FF0000"/>
                </a:solidFill>
              </a:rPr>
              <a:t>i;j</a:t>
            </a:r>
            <a:r>
              <a:rPr lang="en-US" altLang="zh-CN" sz="2400" b="1" dirty="0">
                <a:solidFill>
                  <a:srgbClr val="FF0000"/>
                </a:solidFill>
              </a:rPr>
              <a:t>--) list[j]=list[j-1];</a:t>
            </a:r>
          </a:p>
          <a:p>
            <a:pPr eaLnBrk="1" hangingPunct="1">
              <a:lnSpc>
                <a:spcPct val="130000"/>
              </a:lnSpc>
            </a:pPr>
            <a:r>
              <a:rPr lang="en-US" altLang="zh-CN" sz="2400" b="1" dirty="0">
                <a:solidFill>
                  <a:srgbClr val="FFFF00"/>
                </a:solidFill>
              </a:rPr>
              <a:t>	</a:t>
            </a:r>
            <a:r>
              <a:rPr lang="en-US" altLang="zh-CN" sz="2400" b="1" dirty="0">
                <a:solidFill>
                  <a:srgbClr val="FF0000"/>
                </a:solidFill>
              </a:rPr>
              <a:t>list[i]=item;                                   </a:t>
            </a:r>
            <a:r>
              <a:rPr lang="en-US" altLang="zh-CN" sz="2400" b="1" dirty="0">
                <a:solidFill>
                  <a:srgbClr val="FFFF00"/>
                </a:solidFill>
              </a:rPr>
              <a:t>//</a:t>
            </a:r>
            <a:r>
              <a:rPr lang="zh-CN" altLang="en-US" sz="2400" b="1" dirty="0">
                <a:solidFill>
                  <a:srgbClr val="FFFF00"/>
                </a:solidFill>
              </a:rPr>
              <a:t>在</a:t>
            </a:r>
            <a:r>
              <a:rPr lang="en-US" altLang="zh-CN" sz="2400" b="1" dirty="0">
                <a:solidFill>
                  <a:srgbClr val="FFFF00"/>
                </a:solidFill>
              </a:rPr>
              <a:t>i</a:t>
            </a:r>
            <a:r>
              <a:rPr lang="zh-CN" altLang="en-US" sz="2400" b="1" dirty="0">
                <a:solidFill>
                  <a:srgbClr val="FFFF00"/>
                </a:solidFill>
              </a:rPr>
              <a:t>位置插入</a:t>
            </a:r>
            <a:r>
              <a:rPr lang="en-US" altLang="zh-CN" sz="2400" b="1" dirty="0">
                <a:solidFill>
                  <a:srgbClr val="FFFF00"/>
                </a:solidFill>
              </a:rPr>
              <a:t>item</a:t>
            </a:r>
          </a:p>
          <a:p>
            <a:pPr eaLnBrk="1" hangingPunct="1">
              <a:lnSpc>
                <a:spcPct val="130000"/>
              </a:lnSpc>
            </a:pPr>
            <a:r>
              <a:rPr lang="en-US" altLang="zh-CN" sz="2400" b="1" dirty="0">
                <a:solidFill>
                  <a:srgbClr val="FFFF00"/>
                </a:solidFill>
              </a:rPr>
              <a:t>	</a:t>
            </a:r>
            <a:r>
              <a:rPr lang="en-US" altLang="zh-CN" sz="2400" b="1" dirty="0">
                <a:solidFill>
                  <a:srgbClr val="FF0000"/>
                </a:solidFill>
              </a:rPr>
              <a:t>size</a:t>
            </a:r>
            <a:r>
              <a:rPr lang="en-US" altLang="zh-CN" sz="2400" b="1" dirty="0" smtClean="0">
                <a:solidFill>
                  <a:srgbClr val="FF0000"/>
                </a:solidFill>
              </a:rPr>
              <a:t>++;                                         </a:t>
            </a:r>
            <a:r>
              <a:rPr lang="en-US" altLang="zh-CN" sz="2400" b="1" dirty="0" smtClean="0">
                <a:solidFill>
                  <a:srgbClr val="FFFF00"/>
                </a:solidFill>
              </a:rPr>
              <a:t>//</a:t>
            </a:r>
            <a:r>
              <a:rPr lang="zh-CN" altLang="en-US" sz="2400" b="1" dirty="0">
                <a:solidFill>
                  <a:srgbClr val="FFFF00"/>
                </a:solidFill>
              </a:rPr>
              <a:t>当前元素个数加1</a:t>
            </a:r>
          </a:p>
          <a:p>
            <a:pPr eaLnBrk="1" hangingPunct="1">
              <a:lnSpc>
                <a:spcPct val="130000"/>
              </a:lnSpc>
            </a:pPr>
            <a:r>
              <a:rPr lang="zh-CN" altLang="en-US" sz="2400" b="1" dirty="0" smtClean="0">
                <a:solidFill>
                  <a:schemeClr val="bg1"/>
                </a:solidFill>
              </a:rPr>
              <a:t>}</a:t>
            </a:r>
            <a:endParaRPr lang="zh-CN" altLang="en-US" sz="2400" b="1" dirty="0">
              <a:solidFill>
                <a:schemeClr val="bg1"/>
              </a:solidFill>
            </a:endParaRPr>
          </a:p>
        </p:txBody>
      </p:sp>
      <p:sp>
        <p:nvSpPr>
          <p:cNvPr id="6" name="矩形标注 5"/>
          <p:cNvSpPr/>
          <p:nvPr/>
        </p:nvSpPr>
        <p:spPr>
          <a:xfrm>
            <a:off x="4272580" y="427012"/>
            <a:ext cx="4392488" cy="1489820"/>
          </a:xfrm>
          <a:prstGeom prst="wedgeRectCallout">
            <a:avLst>
              <a:gd name="adj1" fmla="val -51649"/>
              <a:gd name="adj2" fmla="val 1041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作业</a:t>
            </a:r>
            <a:r>
              <a:rPr lang="en-US" altLang="zh-CN" dirty="0" smtClean="0"/>
              <a:t>1</a:t>
            </a:r>
            <a:r>
              <a:rPr lang="zh-CN" altLang="en-US" dirty="0" smtClean="0"/>
              <a:t>：顺序表已满时也能进行插入</a:t>
            </a:r>
            <a:endParaRPr lang="en-US" altLang="zh-CN" dirty="0" smtClean="0"/>
          </a:p>
          <a:p>
            <a:pPr algn="ctr"/>
            <a:endParaRPr lang="en-US" altLang="zh-CN" dirty="0" smtClean="0"/>
          </a:p>
          <a:p>
            <a:pPr algn="ctr"/>
            <a:r>
              <a:rPr lang="en-US" altLang="zh-CN" dirty="0" smtClean="0"/>
              <a:t>Tips</a:t>
            </a:r>
            <a:r>
              <a:rPr lang="zh-CN" altLang="en-US" dirty="0" smtClean="0"/>
              <a:t>：重新申请一片更大的存储空间，将原始数组中的数据复制到新申请到的数组中并进行插入</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1916832"/>
            <a:ext cx="1158905" cy="1296144"/>
          </a:xfrm>
          <a:prstGeom prst="rect">
            <a:avLst/>
          </a:prstGeom>
        </p:spPr>
      </p:pic>
    </p:spTree>
    <p:extLst>
      <p:ext uri="{BB962C8B-B14F-4D97-AF65-F5344CB8AC3E}">
        <p14:creationId xmlns:p14="http://schemas.microsoft.com/office/powerpoint/2010/main" val="18836999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wipe(down)">
                                      <p:cBhvr>
                                        <p:cTn id="13" dur="500"/>
                                        <p:tgtEl>
                                          <p:spTgt spid="4">
                                            <p:txEl>
                                              <p:pRg st="11" end="1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down)">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wipe(down)">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wipe(down)">
                                      <p:cBhvr>
                                        <p:cTn id="33" dur="500"/>
                                        <p:tgtEl>
                                          <p:spTgt spid="4">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wipe(down)">
                                      <p:cBhvr>
                                        <p:cTn id="36" dur="500"/>
                                        <p:tgtEl>
                                          <p:spTgt spid="4">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Effect transition="in" filter="wipe(down)">
                                      <p:cBhvr>
                                        <p:cTn id="41" dur="500"/>
                                        <p:tgtEl>
                                          <p:spTgt spid="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xEl>
                                              <p:pRg st="9" end="9"/>
                                            </p:txEl>
                                          </p:spTgt>
                                        </p:tgtEl>
                                        <p:attrNameLst>
                                          <p:attrName>style.visibility</p:attrName>
                                        </p:attrNameLst>
                                      </p:cBhvr>
                                      <p:to>
                                        <p:strVal val="visible"/>
                                      </p:to>
                                    </p:set>
                                    <p:animEffect transition="in" filter="wipe(down)">
                                      <p:cBhvr>
                                        <p:cTn id="46" dur="500"/>
                                        <p:tgtEl>
                                          <p:spTgt spid="4">
                                            <p:txEl>
                                              <p:pRg st="9" end="9"/>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wipe(down)">
                                      <p:cBhvr>
                                        <p:cTn id="49" dur="500"/>
                                        <p:tgtEl>
                                          <p:spTgt spid="4">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6"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down)">
                                      <p:cBhvr>
                                        <p:cTn id="54" dur="580">
                                          <p:stCondLst>
                                            <p:cond delay="0"/>
                                          </p:stCondLst>
                                        </p:cTn>
                                        <p:tgtEl>
                                          <p:spTgt spid="6"/>
                                        </p:tgtEl>
                                      </p:cBhvr>
                                    </p:animEffect>
                                    <p:anim calcmode="lin" valueType="num">
                                      <p:cBhvr>
                                        <p:cTn id="5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0" dur="26">
                                          <p:stCondLst>
                                            <p:cond delay="650"/>
                                          </p:stCondLst>
                                        </p:cTn>
                                        <p:tgtEl>
                                          <p:spTgt spid="6"/>
                                        </p:tgtEl>
                                      </p:cBhvr>
                                      <p:to x="100000" y="60000"/>
                                    </p:animScale>
                                    <p:animScale>
                                      <p:cBhvr>
                                        <p:cTn id="61" dur="166" decel="50000">
                                          <p:stCondLst>
                                            <p:cond delay="676"/>
                                          </p:stCondLst>
                                        </p:cTn>
                                        <p:tgtEl>
                                          <p:spTgt spid="6"/>
                                        </p:tgtEl>
                                      </p:cBhvr>
                                      <p:to x="100000" y="100000"/>
                                    </p:animScale>
                                    <p:animScale>
                                      <p:cBhvr>
                                        <p:cTn id="62" dur="26">
                                          <p:stCondLst>
                                            <p:cond delay="1312"/>
                                          </p:stCondLst>
                                        </p:cTn>
                                        <p:tgtEl>
                                          <p:spTgt spid="6"/>
                                        </p:tgtEl>
                                      </p:cBhvr>
                                      <p:to x="100000" y="80000"/>
                                    </p:animScale>
                                    <p:animScale>
                                      <p:cBhvr>
                                        <p:cTn id="63" dur="166" decel="50000">
                                          <p:stCondLst>
                                            <p:cond delay="1338"/>
                                          </p:stCondLst>
                                        </p:cTn>
                                        <p:tgtEl>
                                          <p:spTgt spid="6"/>
                                        </p:tgtEl>
                                      </p:cBhvr>
                                      <p:to x="100000" y="100000"/>
                                    </p:animScale>
                                    <p:animScale>
                                      <p:cBhvr>
                                        <p:cTn id="64" dur="26">
                                          <p:stCondLst>
                                            <p:cond delay="1642"/>
                                          </p:stCondLst>
                                        </p:cTn>
                                        <p:tgtEl>
                                          <p:spTgt spid="6"/>
                                        </p:tgtEl>
                                      </p:cBhvr>
                                      <p:to x="100000" y="90000"/>
                                    </p:animScale>
                                    <p:animScale>
                                      <p:cBhvr>
                                        <p:cTn id="65" dur="166" decel="50000">
                                          <p:stCondLst>
                                            <p:cond delay="1668"/>
                                          </p:stCondLst>
                                        </p:cTn>
                                        <p:tgtEl>
                                          <p:spTgt spid="6"/>
                                        </p:tgtEl>
                                      </p:cBhvr>
                                      <p:to x="100000" y="100000"/>
                                    </p:animScale>
                                    <p:animScale>
                                      <p:cBhvr>
                                        <p:cTn id="66" dur="26">
                                          <p:stCondLst>
                                            <p:cond delay="1808"/>
                                          </p:stCondLst>
                                        </p:cTn>
                                        <p:tgtEl>
                                          <p:spTgt spid="6"/>
                                        </p:tgtEl>
                                      </p:cBhvr>
                                      <p:to x="100000" y="95000"/>
                                    </p:animScale>
                                    <p:animScale>
                                      <p:cBhvr>
                                        <p:cTn id="67" dur="166" decel="50000">
                                          <p:stCondLst>
                                            <p:cond delay="1834"/>
                                          </p:stCondLst>
                                        </p:cTn>
                                        <p:tgtEl>
                                          <p:spTgt spid="6"/>
                                        </p:tgtEl>
                                      </p:cBhvr>
                                      <p:to x="100000" y="100000"/>
                                    </p:animScale>
                                  </p:childTnLst>
                                </p:cTn>
                              </p:par>
                              <p:par>
                                <p:cTn id="68" presetID="26"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80">
                                          <p:stCondLst>
                                            <p:cond delay="0"/>
                                          </p:stCondLst>
                                        </p:cTn>
                                        <p:tgtEl>
                                          <p:spTgt spid="7"/>
                                        </p:tgtEl>
                                      </p:cBhvr>
                                    </p:animEffect>
                                    <p:anim calcmode="lin" valueType="num">
                                      <p:cBhvr>
                                        <p:cTn id="7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6" dur="26">
                                          <p:stCondLst>
                                            <p:cond delay="650"/>
                                          </p:stCondLst>
                                        </p:cTn>
                                        <p:tgtEl>
                                          <p:spTgt spid="7"/>
                                        </p:tgtEl>
                                      </p:cBhvr>
                                      <p:to x="100000" y="60000"/>
                                    </p:animScale>
                                    <p:animScale>
                                      <p:cBhvr>
                                        <p:cTn id="77" dur="166" decel="50000">
                                          <p:stCondLst>
                                            <p:cond delay="676"/>
                                          </p:stCondLst>
                                        </p:cTn>
                                        <p:tgtEl>
                                          <p:spTgt spid="7"/>
                                        </p:tgtEl>
                                      </p:cBhvr>
                                      <p:to x="100000" y="100000"/>
                                    </p:animScale>
                                    <p:animScale>
                                      <p:cBhvr>
                                        <p:cTn id="78" dur="26">
                                          <p:stCondLst>
                                            <p:cond delay="1312"/>
                                          </p:stCondLst>
                                        </p:cTn>
                                        <p:tgtEl>
                                          <p:spTgt spid="7"/>
                                        </p:tgtEl>
                                      </p:cBhvr>
                                      <p:to x="100000" y="80000"/>
                                    </p:animScale>
                                    <p:animScale>
                                      <p:cBhvr>
                                        <p:cTn id="79" dur="166" decel="50000">
                                          <p:stCondLst>
                                            <p:cond delay="1338"/>
                                          </p:stCondLst>
                                        </p:cTn>
                                        <p:tgtEl>
                                          <p:spTgt spid="7"/>
                                        </p:tgtEl>
                                      </p:cBhvr>
                                      <p:to x="100000" y="100000"/>
                                    </p:animScale>
                                    <p:animScale>
                                      <p:cBhvr>
                                        <p:cTn id="80" dur="26">
                                          <p:stCondLst>
                                            <p:cond delay="1642"/>
                                          </p:stCondLst>
                                        </p:cTn>
                                        <p:tgtEl>
                                          <p:spTgt spid="7"/>
                                        </p:tgtEl>
                                      </p:cBhvr>
                                      <p:to x="100000" y="90000"/>
                                    </p:animScale>
                                    <p:animScale>
                                      <p:cBhvr>
                                        <p:cTn id="81" dur="166" decel="50000">
                                          <p:stCondLst>
                                            <p:cond delay="1668"/>
                                          </p:stCondLst>
                                        </p:cTn>
                                        <p:tgtEl>
                                          <p:spTgt spid="7"/>
                                        </p:tgtEl>
                                      </p:cBhvr>
                                      <p:to x="100000" y="100000"/>
                                    </p:animScale>
                                    <p:animScale>
                                      <p:cBhvr>
                                        <p:cTn id="82" dur="26">
                                          <p:stCondLst>
                                            <p:cond delay="1808"/>
                                          </p:stCondLst>
                                        </p:cTn>
                                        <p:tgtEl>
                                          <p:spTgt spid="7"/>
                                        </p:tgtEl>
                                      </p:cBhvr>
                                      <p:to x="100000" y="95000"/>
                                    </p:animScale>
                                    <p:animScale>
                                      <p:cBhvr>
                                        <p:cTn id="8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624408" y="347935"/>
            <a:ext cx="7620000" cy="5458417"/>
          </a:xfrm>
          <a:prstGeom prst="rect">
            <a:avLst/>
          </a:prstGeom>
          <a:solidFill>
            <a:schemeClr val="tx1"/>
          </a:solidFill>
          <a:ln>
            <a:noFill/>
          </a:ln>
        </p:spPr>
        <p:txBody>
          <a:bodyPr>
            <a:spAutoFit/>
          </a:bodyPr>
          <a:lstStyle/>
          <a:p>
            <a:pPr>
              <a:lnSpc>
                <a:spcPct val="95000"/>
              </a:lnSpc>
              <a:spcBef>
                <a:spcPct val="50000"/>
              </a:spcBef>
            </a:pPr>
            <a:r>
              <a:rPr lang="zh-CN" altLang="en-US" sz="2200" b="1" dirty="0">
                <a:solidFill>
                  <a:srgbClr val="FFFF00"/>
                </a:solidFill>
              </a:rPr>
              <a:t>//删除指定位置</a:t>
            </a:r>
            <a:r>
              <a:rPr lang="en-US" altLang="zh-CN" sz="2200" b="1" dirty="0">
                <a:solidFill>
                  <a:srgbClr val="FFFF00"/>
                </a:solidFill>
              </a:rPr>
              <a:t>i</a:t>
            </a:r>
            <a:r>
              <a:rPr lang="zh-CN" altLang="en-US" sz="2200" b="1" dirty="0">
                <a:solidFill>
                  <a:srgbClr val="FFFF00"/>
                </a:solidFill>
              </a:rPr>
              <a:t>的数据元素，删除的元素由函数</a:t>
            </a:r>
            <a:r>
              <a:rPr lang="zh-CN" altLang="en-US" sz="2200" b="1" dirty="0" smtClean="0">
                <a:solidFill>
                  <a:srgbClr val="FFFF00"/>
                </a:solidFill>
              </a:rPr>
              <a:t>返回</a:t>
            </a:r>
            <a:endParaRPr lang="en-US" altLang="zh-CN" sz="2200" b="1" dirty="0" smtClean="0">
              <a:solidFill>
                <a:srgbClr val="FFFF00"/>
              </a:solidFill>
            </a:endParaRPr>
          </a:p>
          <a:p>
            <a:pPr>
              <a:lnSpc>
                <a:spcPct val="95000"/>
              </a:lnSpc>
              <a:spcBef>
                <a:spcPct val="50000"/>
              </a:spcBef>
            </a:pPr>
            <a:r>
              <a:rPr lang="en-US" altLang="zh-CN" sz="2200" b="1" dirty="0" err="1" smtClean="0">
                <a:solidFill>
                  <a:schemeClr val="bg1"/>
                </a:solidFill>
              </a:rPr>
              <a:t>DataType</a:t>
            </a:r>
            <a:r>
              <a:rPr lang="en-US" altLang="zh-CN" sz="2200" b="1" dirty="0" smtClean="0">
                <a:solidFill>
                  <a:schemeClr val="bg1"/>
                </a:solidFill>
              </a:rPr>
              <a:t> </a:t>
            </a:r>
            <a:r>
              <a:rPr lang="en-US" altLang="zh-CN" sz="2200" b="1" dirty="0" err="1">
                <a:solidFill>
                  <a:schemeClr val="bg1"/>
                </a:solidFill>
              </a:rPr>
              <a:t>SeqList</a:t>
            </a:r>
            <a:r>
              <a:rPr lang="en-US" altLang="zh-CN" sz="2200" b="1" dirty="0">
                <a:solidFill>
                  <a:schemeClr val="bg1"/>
                </a:solidFill>
              </a:rPr>
              <a:t>::Delete(</a:t>
            </a:r>
            <a:r>
              <a:rPr lang="en-US" altLang="zh-CN" sz="2200" b="1" dirty="0" err="1">
                <a:solidFill>
                  <a:schemeClr val="bg1"/>
                </a:solidFill>
              </a:rPr>
              <a:t>const</a:t>
            </a:r>
            <a:r>
              <a:rPr lang="en-US" altLang="zh-CN" sz="2200" b="1" dirty="0">
                <a:solidFill>
                  <a:schemeClr val="bg1"/>
                </a:solidFill>
              </a:rPr>
              <a:t> </a:t>
            </a:r>
            <a:r>
              <a:rPr lang="en-US" altLang="zh-CN" sz="2200" b="1" dirty="0" err="1">
                <a:solidFill>
                  <a:schemeClr val="bg1"/>
                </a:solidFill>
              </a:rPr>
              <a:t>int</a:t>
            </a:r>
            <a:r>
              <a:rPr lang="en-US" altLang="zh-CN" sz="2200" b="1" dirty="0">
                <a:solidFill>
                  <a:schemeClr val="bg1"/>
                </a:solidFill>
              </a:rPr>
              <a:t> i)      </a:t>
            </a:r>
            <a:r>
              <a:rPr lang="en-US" altLang="zh-CN" sz="2200" b="1" dirty="0" smtClean="0">
                <a:solidFill>
                  <a:schemeClr val="bg1"/>
                </a:solidFill>
              </a:rPr>
              <a:t>       </a:t>
            </a:r>
            <a:endParaRPr lang="zh-CN" altLang="en-US" sz="2200" b="1" dirty="0">
              <a:solidFill>
                <a:srgbClr val="FF0000"/>
              </a:solidFill>
            </a:endParaRPr>
          </a:p>
          <a:p>
            <a:pPr>
              <a:lnSpc>
                <a:spcPct val="95000"/>
              </a:lnSpc>
            </a:pPr>
            <a:r>
              <a:rPr lang="zh-CN" altLang="en-US" sz="2200" b="1" dirty="0" smtClean="0">
                <a:solidFill>
                  <a:schemeClr val="bg1"/>
                </a:solidFill>
              </a:rPr>
              <a:t>{</a:t>
            </a:r>
            <a:endParaRPr lang="zh-CN" altLang="en-US" sz="2200" b="1" dirty="0">
              <a:solidFill>
                <a:schemeClr val="bg1"/>
              </a:solidFill>
            </a:endParaRPr>
          </a:p>
          <a:p>
            <a:pPr>
              <a:lnSpc>
                <a:spcPct val="95000"/>
              </a:lnSpc>
            </a:pPr>
            <a:r>
              <a:rPr lang="en-US" altLang="zh-CN" sz="2200" b="1" dirty="0" smtClean="0">
                <a:solidFill>
                  <a:schemeClr val="bg1"/>
                </a:solidFill>
              </a:rPr>
              <a:t>	if  </a:t>
            </a:r>
            <a:r>
              <a:rPr lang="en-US" altLang="zh-CN" sz="2200" b="1" dirty="0">
                <a:solidFill>
                  <a:schemeClr val="bg1"/>
                </a:solidFill>
              </a:rPr>
              <a:t>(size==0)</a:t>
            </a:r>
          </a:p>
          <a:p>
            <a:pPr>
              <a:lnSpc>
                <a:spcPct val="95000"/>
              </a:lnSpc>
            </a:pPr>
            <a:r>
              <a:rPr lang="en-US" altLang="zh-CN" sz="2200" b="1" dirty="0">
                <a:solidFill>
                  <a:schemeClr val="bg1"/>
                </a:solidFill>
              </a:rPr>
              <a:t>   </a:t>
            </a:r>
            <a:r>
              <a:rPr lang="en-US" altLang="zh-CN" sz="2200" b="1" dirty="0" smtClean="0">
                <a:solidFill>
                  <a:schemeClr val="bg1"/>
                </a:solidFill>
              </a:rPr>
              <a:t>	{ </a:t>
            </a:r>
            <a:r>
              <a:rPr lang="en-US" altLang="zh-CN" sz="2200" b="1" dirty="0" err="1">
                <a:solidFill>
                  <a:schemeClr val="bg1"/>
                </a:solidFill>
              </a:rPr>
              <a:t>cout</a:t>
            </a:r>
            <a:r>
              <a:rPr lang="en-US" altLang="zh-CN" sz="2200" b="1" dirty="0">
                <a:solidFill>
                  <a:schemeClr val="bg1"/>
                </a:solidFill>
              </a:rPr>
              <a:t>&lt;&lt;“</a:t>
            </a:r>
            <a:r>
              <a:rPr lang="zh-CN" altLang="en-US" sz="2200" b="1" dirty="0">
                <a:solidFill>
                  <a:schemeClr val="bg1"/>
                </a:solidFill>
              </a:rPr>
              <a:t>顺序表已空无法删除</a:t>
            </a:r>
            <a:r>
              <a:rPr lang="zh-CN" altLang="en-US" sz="2200" b="1" dirty="0" smtClean="0">
                <a:solidFill>
                  <a:schemeClr val="bg1"/>
                </a:solidFill>
              </a:rPr>
              <a:t>！</a:t>
            </a:r>
            <a:r>
              <a:rPr lang="en-US" altLang="zh-CN" sz="2200" b="1" dirty="0" smtClean="0">
                <a:solidFill>
                  <a:schemeClr val="bg1"/>
                </a:solidFill>
              </a:rPr>
              <a:t>”&lt;&lt;</a:t>
            </a:r>
            <a:r>
              <a:rPr lang="en-US" altLang="zh-CN" sz="2200" b="1" dirty="0" err="1" smtClean="0">
                <a:solidFill>
                  <a:schemeClr val="bg1"/>
                </a:solidFill>
              </a:rPr>
              <a:t>endl;exit</a:t>
            </a:r>
            <a:r>
              <a:rPr lang="en-US" altLang="zh-CN" sz="2200" b="1" dirty="0" smtClean="0">
                <a:solidFill>
                  <a:schemeClr val="bg1"/>
                </a:solidFill>
              </a:rPr>
              <a:t>(0);}</a:t>
            </a:r>
            <a:endParaRPr lang="en-US" altLang="zh-CN" sz="2200" b="1" dirty="0">
              <a:solidFill>
                <a:schemeClr val="bg1"/>
              </a:solidFill>
            </a:endParaRPr>
          </a:p>
          <a:p>
            <a:pPr>
              <a:lnSpc>
                <a:spcPct val="95000"/>
              </a:lnSpc>
            </a:pPr>
            <a:r>
              <a:rPr lang="en-US" altLang="zh-CN" sz="2200" b="1" dirty="0">
                <a:solidFill>
                  <a:schemeClr val="bg1"/>
                </a:solidFill>
              </a:rPr>
              <a:t> </a:t>
            </a:r>
            <a:r>
              <a:rPr lang="en-US" altLang="zh-CN" sz="2200" b="1" dirty="0" smtClean="0">
                <a:solidFill>
                  <a:schemeClr val="bg1"/>
                </a:solidFill>
              </a:rPr>
              <a:t>	if </a:t>
            </a:r>
            <a:r>
              <a:rPr lang="en-US" altLang="zh-CN" sz="2200" b="1" dirty="0">
                <a:solidFill>
                  <a:schemeClr val="bg1"/>
                </a:solidFill>
              </a:rPr>
              <a:t>(i&lt;0 || i&gt;size-1</a:t>
            </a:r>
            <a:r>
              <a:rPr lang="en-US" altLang="zh-CN" sz="2200" b="1" dirty="0" smtClean="0">
                <a:solidFill>
                  <a:schemeClr val="bg1"/>
                </a:solidFill>
              </a:rPr>
              <a:t>)</a:t>
            </a:r>
          </a:p>
          <a:p>
            <a:pPr>
              <a:lnSpc>
                <a:spcPct val="95000"/>
              </a:lnSpc>
            </a:pPr>
            <a:r>
              <a:rPr lang="en-US" altLang="zh-CN" sz="2200" b="1" dirty="0">
                <a:solidFill>
                  <a:schemeClr val="bg1"/>
                </a:solidFill>
              </a:rPr>
              <a:t>	</a:t>
            </a:r>
            <a:r>
              <a:rPr lang="en-US" altLang="zh-CN" sz="2200" b="1" dirty="0" smtClean="0">
                <a:solidFill>
                  <a:schemeClr val="bg1"/>
                </a:solidFill>
              </a:rPr>
              <a:t>{ </a:t>
            </a:r>
            <a:r>
              <a:rPr lang="en-US" altLang="zh-CN" sz="2200" b="1" dirty="0" err="1">
                <a:solidFill>
                  <a:schemeClr val="bg1"/>
                </a:solidFill>
              </a:rPr>
              <a:t>cout</a:t>
            </a:r>
            <a:r>
              <a:rPr lang="en-US" altLang="zh-CN" sz="2200" b="1" dirty="0">
                <a:solidFill>
                  <a:schemeClr val="bg1"/>
                </a:solidFill>
              </a:rPr>
              <a:t>&lt;&lt;“</a:t>
            </a:r>
            <a:r>
              <a:rPr lang="zh-CN" altLang="en-US" sz="2200" b="1" dirty="0">
                <a:solidFill>
                  <a:schemeClr val="bg1"/>
                </a:solidFill>
              </a:rPr>
              <a:t>参数</a:t>
            </a:r>
            <a:r>
              <a:rPr lang="en-US" altLang="zh-CN" sz="2200" b="1" dirty="0">
                <a:solidFill>
                  <a:schemeClr val="bg1"/>
                </a:solidFill>
              </a:rPr>
              <a:t>i</a:t>
            </a:r>
            <a:r>
              <a:rPr lang="zh-CN" altLang="en-US" sz="2200" b="1" dirty="0">
                <a:solidFill>
                  <a:schemeClr val="bg1"/>
                </a:solidFill>
              </a:rPr>
              <a:t>越界出错</a:t>
            </a:r>
            <a:r>
              <a:rPr lang="zh-CN" altLang="en-US" sz="2200" b="1" dirty="0" smtClean="0">
                <a:solidFill>
                  <a:schemeClr val="bg1"/>
                </a:solidFill>
              </a:rPr>
              <a:t>！</a:t>
            </a:r>
            <a:r>
              <a:rPr lang="en-US" altLang="zh-CN" sz="2200" b="1" dirty="0" smtClean="0">
                <a:solidFill>
                  <a:schemeClr val="bg1"/>
                </a:solidFill>
              </a:rPr>
              <a:t>”&lt;&lt;</a:t>
            </a:r>
            <a:r>
              <a:rPr lang="en-US" altLang="zh-CN" sz="2200" b="1" dirty="0" err="1" smtClean="0">
                <a:solidFill>
                  <a:schemeClr val="bg1"/>
                </a:solidFill>
              </a:rPr>
              <a:t>endl;exit</a:t>
            </a:r>
            <a:r>
              <a:rPr lang="en-US" altLang="zh-CN" sz="2200" b="1" dirty="0" smtClean="0">
                <a:solidFill>
                  <a:schemeClr val="bg1"/>
                </a:solidFill>
              </a:rPr>
              <a:t>(0);}</a:t>
            </a:r>
            <a:endParaRPr lang="zh-CN" altLang="en-US" sz="2200" b="1" dirty="0">
              <a:solidFill>
                <a:schemeClr val="bg1"/>
              </a:solidFill>
            </a:endParaRPr>
          </a:p>
          <a:p>
            <a:pPr>
              <a:lnSpc>
                <a:spcPct val="95000"/>
              </a:lnSpc>
              <a:spcBef>
                <a:spcPct val="50000"/>
              </a:spcBef>
            </a:pPr>
            <a:r>
              <a:rPr lang="zh-CN" altLang="en-US" sz="2200" b="1" dirty="0">
                <a:solidFill>
                  <a:schemeClr val="bg1"/>
                </a:solidFill>
              </a:rPr>
              <a:t>	</a:t>
            </a:r>
            <a:r>
              <a:rPr lang="en-US" altLang="zh-CN" sz="2200" b="1" dirty="0" err="1">
                <a:solidFill>
                  <a:schemeClr val="bg1"/>
                </a:solidFill>
              </a:rPr>
              <a:t>DataType</a:t>
            </a:r>
            <a:r>
              <a:rPr lang="en-US" altLang="zh-CN" sz="2200" b="1" dirty="0">
                <a:solidFill>
                  <a:schemeClr val="bg1"/>
                </a:solidFill>
              </a:rPr>
              <a:t> x=list[i]; </a:t>
            </a:r>
            <a:r>
              <a:rPr lang="en-US" altLang="zh-CN" sz="2200" b="1" dirty="0" smtClean="0">
                <a:solidFill>
                  <a:schemeClr val="bg1"/>
                </a:solidFill>
              </a:rPr>
              <a:t>     </a:t>
            </a:r>
            <a:r>
              <a:rPr lang="en-US" altLang="zh-CN" sz="2200" b="1" dirty="0" smtClean="0">
                <a:solidFill>
                  <a:srgbClr val="FFFF00"/>
                </a:solidFill>
              </a:rPr>
              <a:t>//</a:t>
            </a:r>
            <a:r>
              <a:rPr lang="zh-CN" altLang="en-US" sz="2200" b="1" dirty="0">
                <a:solidFill>
                  <a:srgbClr val="FFFF00"/>
                </a:solidFill>
              </a:rPr>
              <a:t>取到要删除的元素</a:t>
            </a:r>
          </a:p>
          <a:p>
            <a:pPr>
              <a:lnSpc>
                <a:spcPct val="95000"/>
              </a:lnSpc>
              <a:spcBef>
                <a:spcPct val="50000"/>
              </a:spcBef>
            </a:pPr>
            <a:r>
              <a:rPr lang="zh-CN" altLang="en-US" sz="2200" b="1" dirty="0">
                <a:solidFill>
                  <a:schemeClr val="bg1"/>
                </a:solidFill>
              </a:rPr>
              <a:t>	</a:t>
            </a:r>
            <a:r>
              <a:rPr lang="zh-CN" altLang="en-US" sz="2200" b="1" dirty="0">
                <a:solidFill>
                  <a:srgbClr val="FFFF00"/>
                </a:solidFill>
              </a:rPr>
              <a:t>//从</a:t>
            </a:r>
            <a:r>
              <a:rPr lang="en-US" altLang="zh-CN" sz="2200" b="1" dirty="0">
                <a:solidFill>
                  <a:srgbClr val="FFFF00"/>
                </a:solidFill>
              </a:rPr>
              <a:t>i+1</a:t>
            </a:r>
            <a:r>
              <a:rPr lang="zh-CN" altLang="en-US" sz="2200" b="1" dirty="0">
                <a:solidFill>
                  <a:srgbClr val="FFFF00"/>
                </a:solidFill>
              </a:rPr>
              <a:t>至</a:t>
            </a:r>
            <a:r>
              <a:rPr lang="en-US" altLang="zh-CN" sz="2200" b="1" dirty="0">
                <a:solidFill>
                  <a:srgbClr val="FFFF00"/>
                </a:solidFill>
              </a:rPr>
              <a:t>size-1</a:t>
            </a:r>
            <a:r>
              <a:rPr lang="zh-CN" altLang="en-US" sz="2200" b="1" dirty="0">
                <a:solidFill>
                  <a:srgbClr val="FFFF00"/>
                </a:solidFill>
              </a:rPr>
              <a:t>逐个元素前移</a:t>
            </a:r>
          </a:p>
          <a:p>
            <a:pPr>
              <a:lnSpc>
                <a:spcPct val="95000"/>
              </a:lnSpc>
              <a:spcBef>
                <a:spcPct val="50000"/>
              </a:spcBef>
            </a:pPr>
            <a:r>
              <a:rPr lang="zh-CN" altLang="en-US" sz="2200" b="1" dirty="0">
                <a:solidFill>
                  <a:schemeClr val="bg1"/>
                </a:solidFill>
              </a:rPr>
              <a:t>	</a:t>
            </a:r>
            <a:r>
              <a:rPr lang="en-US" altLang="zh-CN" sz="2200" b="1" dirty="0">
                <a:solidFill>
                  <a:srgbClr val="FF0000"/>
                </a:solidFill>
              </a:rPr>
              <a:t>for(</a:t>
            </a:r>
            <a:r>
              <a:rPr lang="en-US" altLang="zh-CN" sz="2200" b="1" dirty="0" err="1">
                <a:solidFill>
                  <a:srgbClr val="FF0000"/>
                </a:solidFill>
              </a:rPr>
              <a:t>int</a:t>
            </a:r>
            <a:r>
              <a:rPr lang="en-US" altLang="zh-CN" sz="2200" b="1" dirty="0">
                <a:solidFill>
                  <a:srgbClr val="FF0000"/>
                </a:solidFill>
              </a:rPr>
              <a:t> j=i+1;j&lt;size-1;j++) list[j]=list[j+1];</a:t>
            </a:r>
          </a:p>
          <a:p>
            <a:pPr>
              <a:lnSpc>
                <a:spcPct val="95000"/>
              </a:lnSpc>
              <a:spcBef>
                <a:spcPct val="50000"/>
              </a:spcBef>
            </a:pPr>
            <a:r>
              <a:rPr lang="en-US" altLang="zh-CN" sz="2200" b="1" dirty="0">
                <a:solidFill>
                  <a:schemeClr val="bg1"/>
                </a:solidFill>
              </a:rPr>
              <a:t>	</a:t>
            </a:r>
            <a:r>
              <a:rPr lang="en-US" altLang="zh-CN" sz="2200" b="1" dirty="0">
                <a:solidFill>
                  <a:srgbClr val="FF0000"/>
                </a:solidFill>
              </a:rPr>
              <a:t>size--;                                </a:t>
            </a:r>
            <a:r>
              <a:rPr lang="en-US" altLang="zh-CN" sz="2200" b="1" dirty="0">
                <a:solidFill>
                  <a:srgbClr val="FFFF00"/>
                </a:solidFill>
              </a:rPr>
              <a:t>//</a:t>
            </a:r>
            <a:r>
              <a:rPr lang="zh-CN" altLang="en-US" sz="2200" b="1" dirty="0">
                <a:solidFill>
                  <a:srgbClr val="FFFF00"/>
                </a:solidFill>
              </a:rPr>
              <a:t>当前元素个数减1</a:t>
            </a:r>
          </a:p>
          <a:p>
            <a:pPr>
              <a:lnSpc>
                <a:spcPct val="95000"/>
              </a:lnSpc>
              <a:spcBef>
                <a:spcPct val="50000"/>
              </a:spcBef>
            </a:pPr>
            <a:r>
              <a:rPr lang="zh-CN" altLang="en-US" sz="2200" b="1" dirty="0">
                <a:solidFill>
                  <a:schemeClr val="bg1"/>
                </a:solidFill>
              </a:rPr>
              <a:t>	</a:t>
            </a:r>
            <a:r>
              <a:rPr lang="en-US" altLang="zh-CN" sz="2200" b="1" dirty="0">
                <a:solidFill>
                  <a:schemeClr val="bg1"/>
                </a:solidFill>
              </a:rPr>
              <a:t>return x;                              </a:t>
            </a:r>
            <a:r>
              <a:rPr lang="en-US" altLang="zh-CN" sz="2200" b="1" dirty="0">
                <a:solidFill>
                  <a:srgbClr val="FFFF00"/>
                </a:solidFill>
              </a:rPr>
              <a:t>//</a:t>
            </a:r>
            <a:r>
              <a:rPr lang="zh-CN" altLang="en-US" sz="2200" b="1" dirty="0">
                <a:solidFill>
                  <a:srgbClr val="FFFF00"/>
                </a:solidFill>
              </a:rPr>
              <a:t>返回删除的元素</a:t>
            </a:r>
          </a:p>
          <a:p>
            <a:pPr>
              <a:lnSpc>
                <a:spcPct val="95000"/>
              </a:lnSpc>
              <a:spcBef>
                <a:spcPct val="50000"/>
              </a:spcBef>
            </a:pPr>
            <a:r>
              <a:rPr lang="zh-CN" altLang="en-US" sz="2200" b="1" dirty="0">
                <a:solidFill>
                  <a:schemeClr val="bg1"/>
                </a:solidFill>
              </a:rPr>
              <a:t>}</a:t>
            </a:r>
          </a:p>
        </p:txBody>
      </p:sp>
      <p:sp>
        <p:nvSpPr>
          <p:cNvPr id="3" name="矩形标注 2"/>
          <p:cNvSpPr/>
          <p:nvPr/>
        </p:nvSpPr>
        <p:spPr>
          <a:xfrm>
            <a:off x="3563888" y="5145087"/>
            <a:ext cx="5040560" cy="1712913"/>
          </a:xfrm>
          <a:prstGeom prst="wedgeRectCallout">
            <a:avLst>
              <a:gd name="adj1" fmla="val -49474"/>
              <a:gd name="adj2" fmla="val -27435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作业</a:t>
            </a:r>
            <a:r>
              <a:rPr lang="en-US" altLang="zh-CN" dirty="0" smtClean="0"/>
              <a:t>2</a:t>
            </a:r>
            <a:r>
              <a:rPr lang="zh-CN" altLang="en-US" dirty="0" smtClean="0"/>
              <a:t>：删除</a:t>
            </a:r>
            <a:r>
              <a:rPr lang="zh-CN" altLang="en-US" b="1" dirty="0" smtClean="0"/>
              <a:t>元素值等于</a:t>
            </a:r>
            <a:r>
              <a:rPr lang="en-US" altLang="zh-CN" b="1" dirty="0" smtClean="0"/>
              <a:t>x</a:t>
            </a:r>
            <a:r>
              <a:rPr lang="zh-CN" altLang="en-US" dirty="0" smtClean="0"/>
              <a:t>的元素</a:t>
            </a:r>
            <a:endParaRPr lang="en-US" altLang="zh-CN" dirty="0" smtClean="0"/>
          </a:p>
          <a:p>
            <a:pPr algn="ctr"/>
            <a:endParaRPr lang="en-US" altLang="zh-CN" dirty="0" smtClean="0"/>
          </a:p>
          <a:p>
            <a:pPr algn="ctr"/>
            <a:r>
              <a:rPr lang="en-US" altLang="zh-CN" dirty="0" smtClean="0"/>
              <a:t>Tips</a:t>
            </a:r>
            <a:r>
              <a:rPr lang="zh-CN" altLang="en-US" dirty="0" smtClean="0"/>
              <a:t>：该</a:t>
            </a:r>
            <a:r>
              <a:rPr lang="en-US" altLang="zh-CN" dirty="0" smtClean="0"/>
              <a:t>Slide</a:t>
            </a:r>
            <a:r>
              <a:rPr lang="zh-CN" altLang="en-US" dirty="0" smtClean="0"/>
              <a:t>中的删除函数是删除第</a:t>
            </a:r>
            <a:r>
              <a:rPr lang="en-US" altLang="zh-CN" dirty="0" smtClean="0"/>
              <a:t>i</a:t>
            </a:r>
            <a:r>
              <a:rPr lang="zh-CN" altLang="en-US" dirty="0" smtClean="0"/>
              <a:t>号下标的元素，如果扩展到删除元素值为</a:t>
            </a:r>
            <a:r>
              <a:rPr lang="en-US" altLang="zh-CN" dirty="0" smtClean="0"/>
              <a:t>x</a:t>
            </a:r>
            <a:r>
              <a:rPr lang="zh-CN" altLang="en-US" dirty="0" smtClean="0"/>
              <a:t>的元素，另外，请思考，如果有多个元素的值为</a:t>
            </a:r>
            <a:r>
              <a:rPr lang="en-US" altLang="zh-CN" dirty="0" smtClean="0"/>
              <a:t>x</a:t>
            </a:r>
            <a:r>
              <a:rPr lang="zh-CN" altLang="en-US" dirty="0" smtClean="0"/>
              <a:t>时如何处理？</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983" y="5561856"/>
            <a:ext cx="1158905" cy="1296144"/>
          </a:xfrm>
          <a:prstGeom prst="rect">
            <a:avLst/>
          </a:prstGeom>
        </p:spPr>
      </p:pic>
    </p:spTree>
    <p:extLst>
      <p:ext uri="{BB962C8B-B14F-4D97-AF65-F5344CB8AC3E}">
        <p14:creationId xmlns:p14="http://schemas.microsoft.com/office/powerpoint/2010/main" val="3044091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wipe(down)">
                                      <p:cBhvr>
                                        <p:cTn id="10" dur="500"/>
                                        <p:tgtEl>
                                          <p:spTgt spid="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wipe(down)">
                                      <p:cBhvr>
                                        <p:cTn id="15" dur="500"/>
                                        <p:tgtEl>
                                          <p:spTgt spid="4">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animEffect transition="in" filter="wipe(down)">
                                      <p:cBhvr>
                                        <p:cTn id="18" dur="500"/>
                                        <p:tgtEl>
                                          <p:spTgt spid="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wipe(down)">
                                      <p:cBhvr>
                                        <p:cTn id="23" dur="500"/>
                                        <p:tgtEl>
                                          <p:spTgt spid="4">
                                            <p:txEl>
                                              <p:pRg st="7" end="7"/>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wipe(down)">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wipe(down)">
                                      <p:cBhvr>
                                        <p:cTn id="31" dur="500"/>
                                        <p:tgtEl>
                                          <p:spTgt spid="4">
                                            <p:txEl>
                                              <p:pRg st="9" end="9"/>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wipe(down)">
                                      <p:cBhvr>
                                        <p:cTn id="34" dur="500"/>
                                        <p:tgtEl>
                                          <p:spTgt spid="4">
                                            <p:txEl>
                                              <p:pRg st="10" end="10"/>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wipe(down)">
                                      <p:cBhvr>
                                        <p:cTn id="37" dur="500"/>
                                        <p:tgtEl>
                                          <p:spTgt spid="4">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80">
                                          <p:stCondLst>
                                            <p:cond delay="0"/>
                                          </p:stCondLst>
                                        </p:cTn>
                                        <p:tgtEl>
                                          <p:spTgt spid="3"/>
                                        </p:tgtEl>
                                      </p:cBhvr>
                                    </p:animEffect>
                                    <p:anim calcmode="lin" valueType="num">
                                      <p:cBhvr>
                                        <p:cTn id="4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gtEl>
                                      </p:cBhvr>
                                      <p:to x="100000" y="60000"/>
                                    </p:animScale>
                                    <p:animScale>
                                      <p:cBhvr>
                                        <p:cTn id="49" dur="166" decel="50000">
                                          <p:stCondLst>
                                            <p:cond delay="676"/>
                                          </p:stCondLst>
                                        </p:cTn>
                                        <p:tgtEl>
                                          <p:spTgt spid="3"/>
                                        </p:tgtEl>
                                      </p:cBhvr>
                                      <p:to x="100000" y="100000"/>
                                    </p:animScale>
                                    <p:animScale>
                                      <p:cBhvr>
                                        <p:cTn id="50" dur="26">
                                          <p:stCondLst>
                                            <p:cond delay="1312"/>
                                          </p:stCondLst>
                                        </p:cTn>
                                        <p:tgtEl>
                                          <p:spTgt spid="3"/>
                                        </p:tgtEl>
                                      </p:cBhvr>
                                      <p:to x="100000" y="80000"/>
                                    </p:animScale>
                                    <p:animScale>
                                      <p:cBhvr>
                                        <p:cTn id="51" dur="166" decel="50000">
                                          <p:stCondLst>
                                            <p:cond delay="1338"/>
                                          </p:stCondLst>
                                        </p:cTn>
                                        <p:tgtEl>
                                          <p:spTgt spid="3"/>
                                        </p:tgtEl>
                                      </p:cBhvr>
                                      <p:to x="100000" y="100000"/>
                                    </p:animScale>
                                    <p:animScale>
                                      <p:cBhvr>
                                        <p:cTn id="52" dur="26">
                                          <p:stCondLst>
                                            <p:cond delay="1642"/>
                                          </p:stCondLst>
                                        </p:cTn>
                                        <p:tgtEl>
                                          <p:spTgt spid="3"/>
                                        </p:tgtEl>
                                      </p:cBhvr>
                                      <p:to x="100000" y="90000"/>
                                    </p:animScale>
                                    <p:animScale>
                                      <p:cBhvr>
                                        <p:cTn id="53" dur="166" decel="50000">
                                          <p:stCondLst>
                                            <p:cond delay="1668"/>
                                          </p:stCondLst>
                                        </p:cTn>
                                        <p:tgtEl>
                                          <p:spTgt spid="3"/>
                                        </p:tgtEl>
                                      </p:cBhvr>
                                      <p:to x="100000" y="100000"/>
                                    </p:animScale>
                                    <p:animScale>
                                      <p:cBhvr>
                                        <p:cTn id="54" dur="26">
                                          <p:stCondLst>
                                            <p:cond delay="1808"/>
                                          </p:stCondLst>
                                        </p:cTn>
                                        <p:tgtEl>
                                          <p:spTgt spid="3"/>
                                        </p:tgtEl>
                                      </p:cBhvr>
                                      <p:to x="100000" y="95000"/>
                                    </p:animScale>
                                    <p:animScale>
                                      <p:cBhvr>
                                        <p:cTn id="55" dur="166" decel="50000">
                                          <p:stCondLst>
                                            <p:cond delay="1834"/>
                                          </p:stCondLst>
                                        </p:cTn>
                                        <p:tgtEl>
                                          <p:spTgt spid="3"/>
                                        </p:tgtEl>
                                      </p:cBhvr>
                                      <p:to x="100000" y="100000"/>
                                    </p:animScale>
                                  </p:childTnLst>
                                </p:cTn>
                              </p:par>
                              <p:par>
                                <p:cTn id="56" presetID="26" presetClass="entr" presetSubtype="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wipe(down)">
                                      <p:cBhvr>
                                        <p:cTn id="58" dur="580">
                                          <p:stCondLst>
                                            <p:cond delay="0"/>
                                          </p:stCondLst>
                                        </p:cTn>
                                        <p:tgtEl>
                                          <p:spTgt spid="5"/>
                                        </p:tgtEl>
                                      </p:cBhvr>
                                    </p:animEffect>
                                    <p:anim calcmode="lin" valueType="num">
                                      <p:cBhvr>
                                        <p:cTn id="59"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4" dur="26">
                                          <p:stCondLst>
                                            <p:cond delay="650"/>
                                          </p:stCondLst>
                                        </p:cTn>
                                        <p:tgtEl>
                                          <p:spTgt spid="5"/>
                                        </p:tgtEl>
                                      </p:cBhvr>
                                      <p:to x="100000" y="60000"/>
                                    </p:animScale>
                                    <p:animScale>
                                      <p:cBhvr>
                                        <p:cTn id="65" dur="166" decel="50000">
                                          <p:stCondLst>
                                            <p:cond delay="676"/>
                                          </p:stCondLst>
                                        </p:cTn>
                                        <p:tgtEl>
                                          <p:spTgt spid="5"/>
                                        </p:tgtEl>
                                      </p:cBhvr>
                                      <p:to x="100000" y="100000"/>
                                    </p:animScale>
                                    <p:animScale>
                                      <p:cBhvr>
                                        <p:cTn id="66" dur="26">
                                          <p:stCondLst>
                                            <p:cond delay="1312"/>
                                          </p:stCondLst>
                                        </p:cTn>
                                        <p:tgtEl>
                                          <p:spTgt spid="5"/>
                                        </p:tgtEl>
                                      </p:cBhvr>
                                      <p:to x="100000" y="80000"/>
                                    </p:animScale>
                                    <p:animScale>
                                      <p:cBhvr>
                                        <p:cTn id="67" dur="166" decel="50000">
                                          <p:stCondLst>
                                            <p:cond delay="1338"/>
                                          </p:stCondLst>
                                        </p:cTn>
                                        <p:tgtEl>
                                          <p:spTgt spid="5"/>
                                        </p:tgtEl>
                                      </p:cBhvr>
                                      <p:to x="100000" y="100000"/>
                                    </p:animScale>
                                    <p:animScale>
                                      <p:cBhvr>
                                        <p:cTn id="68" dur="26">
                                          <p:stCondLst>
                                            <p:cond delay="1642"/>
                                          </p:stCondLst>
                                        </p:cTn>
                                        <p:tgtEl>
                                          <p:spTgt spid="5"/>
                                        </p:tgtEl>
                                      </p:cBhvr>
                                      <p:to x="100000" y="90000"/>
                                    </p:animScale>
                                    <p:animScale>
                                      <p:cBhvr>
                                        <p:cTn id="69" dur="166" decel="50000">
                                          <p:stCondLst>
                                            <p:cond delay="1668"/>
                                          </p:stCondLst>
                                        </p:cTn>
                                        <p:tgtEl>
                                          <p:spTgt spid="5"/>
                                        </p:tgtEl>
                                      </p:cBhvr>
                                      <p:to x="100000" y="100000"/>
                                    </p:animScale>
                                    <p:animScale>
                                      <p:cBhvr>
                                        <p:cTn id="70" dur="26">
                                          <p:stCondLst>
                                            <p:cond delay="1808"/>
                                          </p:stCondLst>
                                        </p:cTn>
                                        <p:tgtEl>
                                          <p:spTgt spid="5"/>
                                        </p:tgtEl>
                                      </p:cBhvr>
                                      <p:to x="100000" y="95000"/>
                                    </p:animScale>
                                    <p:animScale>
                                      <p:cBhvr>
                                        <p:cTn id="71"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685800" y="1179611"/>
            <a:ext cx="7772400" cy="3139321"/>
          </a:xfrm>
          <a:prstGeom prst="rect">
            <a:avLst/>
          </a:prstGeom>
          <a:solidFill>
            <a:schemeClr val="tx1"/>
          </a:solidFill>
          <a:ln>
            <a:noFill/>
          </a:ln>
        </p:spPr>
        <p:txBody>
          <a:bodyPr>
            <a:spAutoFit/>
          </a:bodyPr>
          <a:lstStyle/>
          <a:p>
            <a:pPr>
              <a:spcBef>
                <a:spcPct val="50000"/>
              </a:spcBef>
            </a:pPr>
            <a:r>
              <a:rPr lang="zh-CN" altLang="en-US" sz="2200" b="1" dirty="0">
                <a:solidFill>
                  <a:srgbClr val="FFFF00"/>
                </a:solidFill>
              </a:rPr>
              <a:t>//取位置</a:t>
            </a:r>
            <a:r>
              <a:rPr lang="en-US" altLang="zh-CN" sz="2200" b="1" dirty="0">
                <a:solidFill>
                  <a:srgbClr val="FFFF00"/>
                </a:solidFill>
              </a:rPr>
              <a:t>i</a:t>
            </a:r>
            <a:r>
              <a:rPr lang="zh-CN" altLang="en-US" sz="2200" b="1" dirty="0">
                <a:solidFill>
                  <a:srgbClr val="FFFF00"/>
                </a:solidFill>
              </a:rPr>
              <a:t>的数据元素，取到的数据元素由函数</a:t>
            </a:r>
            <a:r>
              <a:rPr lang="zh-CN" altLang="en-US" sz="2200" b="1" dirty="0" smtClean="0">
                <a:solidFill>
                  <a:srgbClr val="FFFF00"/>
                </a:solidFill>
              </a:rPr>
              <a:t>返回</a:t>
            </a:r>
            <a:endParaRPr lang="en-US" altLang="zh-CN" sz="2200" b="1" dirty="0" smtClean="0">
              <a:solidFill>
                <a:srgbClr val="FFFF00"/>
              </a:solidFill>
            </a:endParaRPr>
          </a:p>
          <a:p>
            <a:pPr>
              <a:spcBef>
                <a:spcPct val="50000"/>
              </a:spcBef>
            </a:pPr>
            <a:r>
              <a:rPr lang="en-US" altLang="zh-CN" sz="2200" b="1" dirty="0" err="1" smtClean="0">
                <a:solidFill>
                  <a:schemeClr val="bg1"/>
                </a:solidFill>
              </a:rPr>
              <a:t>DataType</a:t>
            </a:r>
            <a:r>
              <a:rPr lang="en-US" altLang="zh-CN" sz="2200" b="1" dirty="0" smtClean="0">
                <a:solidFill>
                  <a:schemeClr val="bg1"/>
                </a:solidFill>
              </a:rPr>
              <a:t> </a:t>
            </a:r>
            <a:r>
              <a:rPr lang="en-US" altLang="zh-CN" sz="2200" b="1" dirty="0" err="1">
                <a:solidFill>
                  <a:schemeClr val="bg1"/>
                </a:solidFill>
              </a:rPr>
              <a:t>SeqList</a:t>
            </a:r>
            <a:r>
              <a:rPr lang="en-US" altLang="zh-CN" sz="2200" b="1" dirty="0">
                <a:solidFill>
                  <a:schemeClr val="bg1"/>
                </a:solidFill>
              </a:rPr>
              <a:t>::</a:t>
            </a:r>
            <a:r>
              <a:rPr lang="en-US" altLang="zh-CN" sz="2200" b="1" dirty="0" err="1">
                <a:solidFill>
                  <a:schemeClr val="bg1"/>
                </a:solidFill>
              </a:rPr>
              <a:t>GetData</a:t>
            </a:r>
            <a:r>
              <a:rPr lang="en-US" altLang="zh-CN" sz="2200" b="1" dirty="0">
                <a:solidFill>
                  <a:schemeClr val="bg1"/>
                </a:solidFill>
              </a:rPr>
              <a:t>(</a:t>
            </a:r>
            <a:r>
              <a:rPr lang="en-US" altLang="zh-CN" sz="2200" b="1" dirty="0" err="1">
                <a:solidFill>
                  <a:schemeClr val="bg1"/>
                </a:solidFill>
              </a:rPr>
              <a:t>int</a:t>
            </a:r>
            <a:r>
              <a:rPr lang="en-US" altLang="zh-CN" sz="2200" b="1" dirty="0">
                <a:solidFill>
                  <a:schemeClr val="bg1"/>
                </a:solidFill>
              </a:rPr>
              <a:t> i) </a:t>
            </a:r>
            <a:r>
              <a:rPr lang="en-US" altLang="zh-CN" sz="2200" b="1" dirty="0" err="1">
                <a:solidFill>
                  <a:schemeClr val="bg1"/>
                </a:solidFill>
              </a:rPr>
              <a:t>const</a:t>
            </a:r>
            <a:r>
              <a:rPr lang="en-US" altLang="zh-CN" sz="2200" b="1" dirty="0">
                <a:solidFill>
                  <a:schemeClr val="bg1"/>
                </a:solidFill>
              </a:rPr>
              <a:t> </a:t>
            </a:r>
            <a:endParaRPr lang="en-US" altLang="zh-CN" sz="2200" b="1" dirty="0" smtClean="0">
              <a:solidFill>
                <a:schemeClr val="bg1"/>
              </a:solidFill>
            </a:endParaRPr>
          </a:p>
          <a:p>
            <a:pPr>
              <a:spcBef>
                <a:spcPct val="50000"/>
              </a:spcBef>
            </a:pPr>
            <a:r>
              <a:rPr lang="zh-CN" altLang="en-US" sz="2200" b="1" dirty="0" smtClean="0">
                <a:solidFill>
                  <a:schemeClr val="bg1"/>
                </a:solidFill>
              </a:rPr>
              <a:t>{</a:t>
            </a:r>
            <a:endParaRPr lang="zh-CN" altLang="en-US" sz="2200" b="1" dirty="0">
              <a:solidFill>
                <a:schemeClr val="bg1"/>
              </a:solidFill>
            </a:endParaRPr>
          </a:p>
          <a:p>
            <a:r>
              <a:rPr lang="en-US" altLang="zh-CN" sz="2200" b="1" dirty="0" smtClean="0">
                <a:solidFill>
                  <a:schemeClr val="bg1"/>
                </a:solidFill>
              </a:rPr>
              <a:t>	if </a:t>
            </a:r>
            <a:r>
              <a:rPr lang="en-US" altLang="zh-CN" sz="2200" b="1" dirty="0">
                <a:solidFill>
                  <a:schemeClr val="bg1"/>
                </a:solidFill>
              </a:rPr>
              <a:t>(i&lt;0 || i&gt;size-1</a:t>
            </a:r>
            <a:r>
              <a:rPr lang="en-US" altLang="zh-CN" sz="2200" b="1" dirty="0" smtClean="0">
                <a:solidFill>
                  <a:schemeClr val="bg1"/>
                </a:solidFill>
              </a:rPr>
              <a:t>)</a:t>
            </a:r>
          </a:p>
          <a:p>
            <a:r>
              <a:rPr lang="en-US" altLang="zh-CN" sz="2200" b="1" dirty="0">
                <a:solidFill>
                  <a:schemeClr val="bg1"/>
                </a:solidFill>
              </a:rPr>
              <a:t>	</a:t>
            </a:r>
            <a:r>
              <a:rPr lang="en-US" altLang="zh-CN" sz="2200" b="1" dirty="0" smtClean="0">
                <a:solidFill>
                  <a:schemeClr val="bg1"/>
                </a:solidFill>
              </a:rPr>
              <a:t>{ </a:t>
            </a:r>
            <a:r>
              <a:rPr lang="en-US" altLang="zh-CN" sz="2200" b="1" dirty="0" err="1" smtClean="0">
                <a:solidFill>
                  <a:schemeClr val="bg1"/>
                </a:solidFill>
              </a:rPr>
              <a:t>cout</a:t>
            </a:r>
            <a:r>
              <a:rPr lang="en-US" altLang="zh-CN" sz="2200" b="1" dirty="0">
                <a:solidFill>
                  <a:schemeClr val="bg1"/>
                </a:solidFill>
              </a:rPr>
              <a:t>&lt;&lt;“</a:t>
            </a:r>
            <a:r>
              <a:rPr lang="zh-CN" altLang="en-US" sz="2200" b="1" dirty="0">
                <a:solidFill>
                  <a:schemeClr val="bg1"/>
                </a:solidFill>
              </a:rPr>
              <a:t>参数</a:t>
            </a:r>
            <a:r>
              <a:rPr lang="en-US" altLang="zh-CN" sz="2200" b="1" dirty="0">
                <a:solidFill>
                  <a:schemeClr val="bg1"/>
                </a:solidFill>
              </a:rPr>
              <a:t>i</a:t>
            </a:r>
            <a:r>
              <a:rPr lang="zh-CN" altLang="en-US" sz="2200" b="1" dirty="0">
                <a:solidFill>
                  <a:schemeClr val="bg1"/>
                </a:solidFill>
              </a:rPr>
              <a:t>越界出错</a:t>
            </a:r>
            <a:r>
              <a:rPr lang="zh-CN" altLang="en-US" sz="2200" b="1" dirty="0" smtClean="0">
                <a:solidFill>
                  <a:schemeClr val="bg1"/>
                </a:solidFill>
              </a:rPr>
              <a:t>！</a:t>
            </a:r>
            <a:r>
              <a:rPr lang="en-US" altLang="zh-CN" sz="2200" b="1" dirty="0" smtClean="0">
                <a:solidFill>
                  <a:schemeClr val="bg1"/>
                </a:solidFill>
              </a:rPr>
              <a:t>”&lt;&lt;</a:t>
            </a:r>
            <a:r>
              <a:rPr lang="en-US" altLang="zh-CN" sz="2200" b="1" dirty="0" err="1" smtClean="0">
                <a:solidFill>
                  <a:schemeClr val="bg1"/>
                </a:solidFill>
              </a:rPr>
              <a:t>endl;exit</a:t>
            </a:r>
            <a:r>
              <a:rPr lang="en-US" altLang="zh-CN" sz="2200" b="1" dirty="0" smtClean="0">
                <a:solidFill>
                  <a:schemeClr val="bg1"/>
                </a:solidFill>
              </a:rPr>
              <a:t>(0);}</a:t>
            </a:r>
            <a:endParaRPr lang="zh-CN" altLang="en-US" sz="2200" b="1" dirty="0">
              <a:solidFill>
                <a:schemeClr val="bg1"/>
              </a:solidFill>
            </a:endParaRPr>
          </a:p>
          <a:p>
            <a:pPr>
              <a:spcBef>
                <a:spcPct val="50000"/>
              </a:spcBef>
            </a:pPr>
            <a:r>
              <a:rPr lang="en-US" altLang="zh-CN" sz="2200" b="1" dirty="0">
                <a:solidFill>
                  <a:schemeClr val="bg1"/>
                </a:solidFill>
              </a:rPr>
              <a:t>      </a:t>
            </a:r>
            <a:r>
              <a:rPr lang="en-US" altLang="zh-CN" sz="2200" b="1" dirty="0" smtClean="0">
                <a:solidFill>
                  <a:schemeClr val="bg1"/>
                </a:solidFill>
              </a:rPr>
              <a:t>	return </a:t>
            </a:r>
            <a:r>
              <a:rPr lang="en-US" altLang="zh-CN" sz="2200" b="1" dirty="0">
                <a:solidFill>
                  <a:schemeClr val="bg1"/>
                </a:solidFill>
              </a:rPr>
              <a:t>list[i];                       </a:t>
            </a:r>
            <a:r>
              <a:rPr lang="en-US" altLang="zh-CN" sz="2200" b="1" dirty="0">
                <a:solidFill>
                  <a:srgbClr val="FFFF00"/>
                </a:solidFill>
              </a:rPr>
              <a:t>//</a:t>
            </a:r>
            <a:r>
              <a:rPr lang="zh-CN" altLang="en-US" sz="2200" b="1" dirty="0">
                <a:solidFill>
                  <a:srgbClr val="FFFF00"/>
                </a:solidFill>
              </a:rPr>
              <a:t>返回取到的元素</a:t>
            </a:r>
          </a:p>
          <a:p>
            <a:pPr>
              <a:spcBef>
                <a:spcPct val="50000"/>
              </a:spcBef>
            </a:pPr>
            <a:r>
              <a:rPr lang="zh-CN" altLang="en-US" sz="2200" b="1" dirty="0">
                <a:solidFill>
                  <a:schemeClr val="bg1"/>
                </a:solidFill>
              </a:rPr>
              <a:t>}</a:t>
            </a:r>
          </a:p>
        </p:txBody>
      </p:sp>
    </p:spTree>
    <p:extLst>
      <p:ext uri="{BB962C8B-B14F-4D97-AF65-F5344CB8AC3E}">
        <p14:creationId xmlns:p14="http://schemas.microsoft.com/office/powerpoint/2010/main" val="42180490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arn(inVertical)">
                                      <p:cBhvr>
                                        <p:cTn id="10" dur="500"/>
                                        <p:tgtEl>
                                          <p:spTgt spid="4">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barn(inVertical)">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本节内容</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什么是线性表？</a:t>
            </a:r>
            <a:endParaRPr lang="en-US" altLang="zh-CN" dirty="0" smtClean="0"/>
          </a:p>
          <a:p>
            <a:pPr marL="514350" indent="-514350">
              <a:buFont typeface="+mj-lt"/>
              <a:buAutoNum type="arabicPeriod"/>
            </a:pPr>
            <a:r>
              <a:rPr lang="zh-CN" altLang="en-US" dirty="0"/>
              <a:t>顺序</a:t>
            </a:r>
            <a:r>
              <a:rPr lang="zh-CN" altLang="en-US" dirty="0" smtClean="0"/>
              <a:t>表</a:t>
            </a:r>
            <a:endParaRPr lang="en-US" altLang="zh-CN" dirty="0" smtClean="0"/>
          </a:p>
          <a:p>
            <a:pPr marL="514350" indent="-514350">
              <a:buFont typeface="+mj-lt"/>
              <a:buAutoNum type="arabicPeriod"/>
            </a:pPr>
            <a:r>
              <a:rPr lang="zh-CN" altLang="en-US" dirty="0" smtClean="0"/>
              <a:t>链表</a:t>
            </a:r>
            <a:endParaRPr lang="en-US" altLang="zh-CN" dirty="0" smtClean="0"/>
          </a:p>
          <a:p>
            <a:pPr marL="863600" lvl="1" indent="-514350">
              <a:buFont typeface="+mj-ea"/>
              <a:buAutoNum type="circleNumDbPlain"/>
            </a:pPr>
            <a:r>
              <a:rPr lang="zh-CN" altLang="en-US" dirty="0" smtClean="0">
                <a:solidFill>
                  <a:schemeClr val="tx1"/>
                </a:solidFill>
              </a:rPr>
              <a:t>单链表</a:t>
            </a:r>
            <a:endParaRPr lang="en-US" altLang="zh-CN" dirty="0" smtClean="0">
              <a:solidFill>
                <a:schemeClr val="tx1"/>
              </a:solidFill>
            </a:endParaRPr>
          </a:p>
          <a:p>
            <a:pPr marL="863600" lvl="1" indent="-514350">
              <a:buFont typeface="+mj-ea"/>
              <a:buAutoNum type="circleNumDbPlain"/>
            </a:pPr>
            <a:r>
              <a:rPr lang="zh-CN" altLang="en-US" dirty="0" smtClean="0">
                <a:solidFill>
                  <a:schemeClr val="tx1"/>
                </a:solidFill>
              </a:rPr>
              <a:t>循环单链表</a:t>
            </a:r>
            <a:endParaRPr lang="en-US" altLang="zh-CN" dirty="0" smtClean="0">
              <a:solidFill>
                <a:schemeClr val="tx1"/>
              </a:solidFill>
            </a:endParaRPr>
          </a:p>
          <a:p>
            <a:pPr marL="863600" lvl="1" indent="-514350">
              <a:buFont typeface="+mj-ea"/>
              <a:buAutoNum type="circleNumDbPlain"/>
            </a:pPr>
            <a:r>
              <a:rPr lang="zh-CN" altLang="en-US" dirty="0" smtClean="0">
                <a:solidFill>
                  <a:schemeClr val="tx1"/>
                </a:solidFill>
              </a:rPr>
              <a:t>循环</a:t>
            </a:r>
            <a:r>
              <a:rPr lang="zh-CN" altLang="en-US" dirty="0">
                <a:solidFill>
                  <a:schemeClr val="tx1"/>
                </a:solidFill>
              </a:rPr>
              <a:t>双向</a:t>
            </a:r>
            <a:r>
              <a:rPr lang="zh-CN" altLang="en-US" dirty="0" smtClean="0">
                <a:solidFill>
                  <a:schemeClr val="tx1"/>
                </a:solidFill>
              </a:rPr>
              <a:t>链表</a:t>
            </a:r>
            <a:endParaRPr lang="en-US" altLang="zh-CN" dirty="0" smtClean="0">
              <a:solidFill>
                <a:schemeClr val="tx1"/>
              </a:solidFill>
            </a:endParaRPr>
          </a:p>
          <a:p>
            <a:pPr marL="863600" lvl="1" indent="-514350">
              <a:buFont typeface="+mj-ea"/>
              <a:buAutoNum type="circleNumDbPlain"/>
            </a:pPr>
            <a:r>
              <a:rPr lang="zh-CN" altLang="en-US" dirty="0">
                <a:solidFill>
                  <a:schemeClr val="tx1"/>
                </a:solidFill>
              </a:rPr>
              <a:t>静态链表</a:t>
            </a:r>
          </a:p>
          <a:p>
            <a:pPr marL="514350" indent="-514350">
              <a:buFont typeface="+mj-ea"/>
              <a:buAutoNum type="arabicPeriod"/>
            </a:pPr>
            <a:r>
              <a:rPr lang="zh-CN" altLang="en-US" dirty="0"/>
              <a:t>设计举例</a:t>
            </a:r>
          </a:p>
          <a:p>
            <a:pPr marL="514350" indent="-514350">
              <a:buFont typeface="+mj-ea"/>
              <a:buAutoNum type="arabicPeriod"/>
            </a:pPr>
            <a:endParaRPr lang="zh-CN" altLang="en-US" dirty="0"/>
          </a:p>
        </p:txBody>
      </p:sp>
      <p:grpSp>
        <p:nvGrpSpPr>
          <p:cNvPr id="4" name="组合 3"/>
          <p:cNvGrpSpPr/>
          <p:nvPr/>
        </p:nvGrpSpPr>
        <p:grpSpPr>
          <a:xfrm>
            <a:off x="2843807" y="4380934"/>
            <a:ext cx="6202533" cy="1486465"/>
            <a:chOff x="2843808" y="5252119"/>
            <a:chExt cx="6202533" cy="1486465"/>
          </a:xfrm>
        </p:grpSpPr>
        <p:sp>
          <p:nvSpPr>
            <p:cNvPr id="5" name="Rectangle 5"/>
            <p:cNvSpPr>
              <a:spLocks noChangeArrowheads="1"/>
            </p:cNvSpPr>
            <p:nvPr/>
          </p:nvSpPr>
          <p:spPr bwMode="auto">
            <a:xfrm>
              <a:off x="3329543" y="5252119"/>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sz="1400" i="1"/>
                <a:t>a</a:t>
              </a:r>
              <a:r>
                <a:rPr lang="en-US" altLang="zh-CN" sz="1400" baseline="-25000"/>
                <a:t>0</a:t>
              </a:r>
            </a:p>
          </p:txBody>
        </p:sp>
        <p:sp>
          <p:nvSpPr>
            <p:cNvPr id="6" name="Rectangle 6"/>
            <p:cNvSpPr>
              <a:spLocks noChangeArrowheads="1"/>
            </p:cNvSpPr>
            <p:nvPr/>
          </p:nvSpPr>
          <p:spPr bwMode="auto">
            <a:xfrm>
              <a:off x="3939143" y="5252119"/>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sz="1400" i="1"/>
                <a:t>a</a:t>
              </a:r>
              <a:r>
                <a:rPr lang="en-US" altLang="zh-CN" sz="1400" baseline="-25000"/>
                <a:t>1</a:t>
              </a:r>
              <a:endParaRPr lang="en-US" altLang="zh-CN" sz="1400"/>
            </a:p>
          </p:txBody>
        </p:sp>
        <p:sp>
          <p:nvSpPr>
            <p:cNvPr id="7" name="Rectangle 7"/>
            <p:cNvSpPr>
              <a:spLocks noChangeArrowheads="1"/>
            </p:cNvSpPr>
            <p:nvPr/>
          </p:nvSpPr>
          <p:spPr bwMode="auto">
            <a:xfrm>
              <a:off x="4548743" y="5252119"/>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sz="1400" i="1"/>
                <a:t>a</a:t>
              </a:r>
              <a:r>
                <a:rPr lang="en-US" altLang="zh-CN" sz="1400" baseline="-25000"/>
                <a:t>2</a:t>
              </a:r>
              <a:endParaRPr lang="en-US" altLang="zh-CN" sz="1400"/>
            </a:p>
          </p:txBody>
        </p:sp>
        <p:sp>
          <p:nvSpPr>
            <p:cNvPr id="8" name="Rectangle 8"/>
            <p:cNvSpPr>
              <a:spLocks noChangeArrowheads="1"/>
            </p:cNvSpPr>
            <p:nvPr/>
          </p:nvSpPr>
          <p:spPr bwMode="auto">
            <a:xfrm>
              <a:off x="5158343" y="5252119"/>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sz="1400" i="1"/>
                <a:t>a</a:t>
              </a:r>
              <a:r>
                <a:rPr lang="en-US" altLang="zh-CN" sz="1400" baseline="-25000"/>
                <a:t>3</a:t>
              </a:r>
              <a:endParaRPr lang="en-US" altLang="zh-CN" sz="1400"/>
            </a:p>
          </p:txBody>
        </p:sp>
        <p:sp>
          <p:nvSpPr>
            <p:cNvPr id="9" name="Rectangle 9"/>
            <p:cNvSpPr>
              <a:spLocks noChangeArrowheads="1"/>
            </p:cNvSpPr>
            <p:nvPr/>
          </p:nvSpPr>
          <p:spPr bwMode="auto">
            <a:xfrm>
              <a:off x="5767943" y="5252119"/>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sz="1400" i="1"/>
                <a:t>a</a:t>
              </a:r>
              <a:r>
                <a:rPr lang="en-US" altLang="zh-CN" sz="1400" baseline="-25000"/>
                <a:t>4</a:t>
              </a:r>
              <a:endParaRPr lang="en-US" altLang="zh-CN" sz="1400"/>
            </a:p>
          </p:txBody>
        </p:sp>
        <p:sp>
          <p:nvSpPr>
            <p:cNvPr id="10" name="Rectangle 10"/>
            <p:cNvSpPr>
              <a:spLocks noChangeArrowheads="1"/>
            </p:cNvSpPr>
            <p:nvPr/>
          </p:nvSpPr>
          <p:spPr bwMode="auto">
            <a:xfrm>
              <a:off x="6377543" y="5252119"/>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sz="1400" i="1"/>
                <a:t>a</a:t>
              </a:r>
              <a:r>
                <a:rPr lang="en-US" altLang="zh-CN" sz="1400" baseline="-25000"/>
                <a:t>5</a:t>
              </a:r>
              <a:endParaRPr lang="en-US" altLang="zh-CN" sz="1400"/>
            </a:p>
          </p:txBody>
        </p:sp>
        <p:sp>
          <p:nvSpPr>
            <p:cNvPr id="11" name="Rectangle 11"/>
            <p:cNvSpPr>
              <a:spLocks noChangeArrowheads="1"/>
            </p:cNvSpPr>
            <p:nvPr/>
          </p:nvSpPr>
          <p:spPr bwMode="auto">
            <a:xfrm>
              <a:off x="6987143" y="5252119"/>
              <a:ext cx="609600" cy="381000"/>
            </a:xfrm>
            <a:prstGeom prst="rect">
              <a:avLst/>
            </a:prstGeom>
            <a:solidFill>
              <a:srgbClr val="00FF00"/>
            </a:solidFill>
            <a:ln w="9525">
              <a:solidFill>
                <a:schemeClr val="tx1"/>
              </a:solidFill>
              <a:miter lim="800000"/>
              <a:headEnd/>
              <a:tailEnd/>
            </a:ln>
          </p:spPr>
          <p:txBody>
            <a:bodyPr wrap="none" anchor="ctr"/>
            <a:lstStyle/>
            <a:p>
              <a:pPr algn="ctr"/>
              <a:endParaRPr lang="en-US" altLang="zh-CN" sz="1400"/>
            </a:p>
          </p:txBody>
        </p:sp>
        <p:sp>
          <p:nvSpPr>
            <p:cNvPr id="12" name="Rectangle 12"/>
            <p:cNvSpPr>
              <a:spLocks noChangeArrowheads="1"/>
            </p:cNvSpPr>
            <p:nvPr/>
          </p:nvSpPr>
          <p:spPr bwMode="auto">
            <a:xfrm>
              <a:off x="7596743" y="5252119"/>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sz="1400"/>
                <a:t>…</a:t>
              </a:r>
            </a:p>
          </p:txBody>
        </p:sp>
        <p:sp>
          <p:nvSpPr>
            <p:cNvPr id="13" name="Rectangle 13"/>
            <p:cNvSpPr>
              <a:spLocks noChangeArrowheads="1"/>
            </p:cNvSpPr>
            <p:nvPr/>
          </p:nvSpPr>
          <p:spPr bwMode="auto">
            <a:xfrm>
              <a:off x="8206343" y="5252119"/>
              <a:ext cx="609600" cy="381000"/>
            </a:xfrm>
            <a:prstGeom prst="rect">
              <a:avLst/>
            </a:prstGeom>
            <a:solidFill>
              <a:srgbClr val="00FF00"/>
            </a:solidFill>
            <a:ln w="9525">
              <a:solidFill>
                <a:schemeClr val="tx1"/>
              </a:solidFill>
              <a:miter lim="800000"/>
              <a:headEnd/>
              <a:tailEnd/>
            </a:ln>
          </p:spPr>
          <p:txBody>
            <a:bodyPr wrap="none" anchor="ctr"/>
            <a:lstStyle/>
            <a:p>
              <a:pPr algn="ctr"/>
              <a:endParaRPr lang="en-US" altLang="zh-CN" sz="1400"/>
            </a:p>
          </p:txBody>
        </p:sp>
        <p:sp>
          <p:nvSpPr>
            <p:cNvPr id="16" name="Text Box 16"/>
            <p:cNvSpPr txBox="1">
              <a:spLocks noChangeArrowheads="1"/>
            </p:cNvSpPr>
            <p:nvPr/>
          </p:nvSpPr>
          <p:spPr bwMode="auto">
            <a:xfrm>
              <a:off x="7833131" y="5713511"/>
              <a:ext cx="10593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1400" dirty="0">
                  <a:solidFill>
                    <a:srgbClr val="0000FF"/>
                  </a:solidFill>
                </a:rPr>
                <a:t>maxSize-1</a:t>
              </a:r>
            </a:p>
          </p:txBody>
        </p:sp>
        <p:sp>
          <p:nvSpPr>
            <p:cNvPr id="17" name="Text Box 17"/>
            <p:cNvSpPr txBox="1">
              <a:spLocks noChangeArrowheads="1"/>
            </p:cNvSpPr>
            <p:nvPr/>
          </p:nvSpPr>
          <p:spPr bwMode="auto">
            <a:xfrm>
              <a:off x="3177143" y="56331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a:t>    0 </a:t>
              </a:r>
            </a:p>
          </p:txBody>
        </p:sp>
        <p:sp>
          <p:nvSpPr>
            <p:cNvPr id="18" name="Text Box 20"/>
            <p:cNvSpPr txBox="1">
              <a:spLocks noChangeArrowheads="1"/>
            </p:cNvSpPr>
            <p:nvPr/>
          </p:nvSpPr>
          <p:spPr bwMode="auto">
            <a:xfrm>
              <a:off x="3786743" y="56331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a:t>    1 </a:t>
              </a:r>
            </a:p>
          </p:txBody>
        </p:sp>
        <p:sp>
          <p:nvSpPr>
            <p:cNvPr id="19" name="Text Box 21"/>
            <p:cNvSpPr txBox="1">
              <a:spLocks noChangeArrowheads="1"/>
            </p:cNvSpPr>
            <p:nvPr/>
          </p:nvSpPr>
          <p:spPr bwMode="auto">
            <a:xfrm>
              <a:off x="4396343" y="56331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a:t>    2 </a:t>
              </a:r>
            </a:p>
          </p:txBody>
        </p:sp>
        <p:sp>
          <p:nvSpPr>
            <p:cNvPr id="20" name="Text Box 22"/>
            <p:cNvSpPr txBox="1">
              <a:spLocks noChangeArrowheads="1"/>
            </p:cNvSpPr>
            <p:nvPr/>
          </p:nvSpPr>
          <p:spPr bwMode="auto">
            <a:xfrm>
              <a:off x="5005943" y="56331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a:t>    3 </a:t>
              </a:r>
            </a:p>
          </p:txBody>
        </p:sp>
        <p:sp>
          <p:nvSpPr>
            <p:cNvPr id="21" name="Text Box 23"/>
            <p:cNvSpPr txBox="1">
              <a:spLocks noChangeArrowheads="1"/>
            </p:cNvSpPr>
            <p:nvPr/>
          </p:nvSpPr>
          <p:spPr bwMode="auto">
            <a:xfrm>
              <a:off x="5615543" y="56331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a:t>    4 </a:t>
              </a:r>
            </a:p>
          </p:txBody>
        </p:sp>
        <p:sp>
          <p:nvSpPr>
            <p:cNvPr id="22" name="Text Box 24"/>
            <p:cNvSpPr txBox="1">
              <a:spLocks noChangeArrowheads="1"/>
            </p:cNvSpPr>
            <p:nvPr/>
          </p:nvSpPr>
          <p:spPr bwMode="auto">
            <a:xfrm>
              <a:off x="6225143" y="56331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a:t>    5 </a:t>
              </a:r>
            </a:p>
          </p:txBody>
        </p:sp>
        <p:sp>
          <p:nvSpPr>
            <p:cNvPr id="23" name="Text Box 25"/>
            <p:cNvSpPr txBox="1">
              <a:spLocks noChangeArrowheads="1"/>
            </p:cNvSpPr>
            <p:nvPr/>
          </p:nvSpPr>
          <p:spPr bwMode="auto">
            <a:xfrm>
              <a:off x="6834743" y="5633119"/>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dirty="0"/>
                <a:t>    6 </a:t>
              </a:r>
            </a:p>
          </p:txBody>
        </p:sp>
        <p:grpSp>
          <p:nvGrpSpPr>
            <p:cNvPr id="24" name="Group 103"/>
            <p:cNvGrpSpPr>
              <a:grpSpLocks/>
            </p:cNvGrpSpPr>
            <p:nvPr/>
          </p:nvGrpSpPr>
          <p:grpSpPr bwMode="auto">
            <a:xfrm>
              <a:off x="2843808" y="6021288"/>
              <a:ext cx="6202533" cy="717296"/>
              <a:chOff x="192" y="282"/>
              <a:chExt cx="4608" cy="647"/>
            </a:xfrm>
          </p:grpSpPr>
          <p:sp>
            <p:nvSpPr>
              <p:cNvPr id="25" name="Text Box 6"/>
              <p:cNvSpPr txBox="1">
                <a:spLocks noChangeArrowheads="1"/>
              </p:cNvSpPr>
              <p:nvPr/>
            </p:nvSpPr>
            <p:spPr bwMode="auto">
              <a:xfrm>
                <a:off x="1001" y="282"/>
                <a:ext cx="240"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1600" dirty="0">
                    <a:solidFill>
                      <a:srgbClr val="080808"/>
                    </a:solidFill>
                  </a:rPr>
                  <a:t>p</a:t>
                </a:r>
              </a:p>
            </p:txBody>
          </p:sp>
          <p:sp>
            <p:nvSpPr>
              <p:cNvPr id="26" name="Rectangle 7"/>
              <p:cNvSpPr>
                <a:spLocks noChangeArrowheads="1"/>
              </p:cNvSpPr>
              <p:nvPr/>
            </p:nvSpPr>
            <p:spPr bwMode="auto">
              <a:xfrm>
                <a:off x="960" y="672"/>
                <a:ext cx="288" cy="192"/>
              </a:xfrm>
              <a:prstGeom prst="rect">
                <a:avLst/>
              </a:prstGeom>
              <a:solidFill>
                <a:srgbClr val="00FF00"/>
              </a:solidFill>
              <a:ln w="9525">
                <a:solidFill>
                  <a:schemeClr val="tx1"/>
                </a:solidFill>
                <a:miter lim="800000"/>
                <a:headEnd/>
                <a:tailEnd/>
              </a:ln>
            </p:spPr>
            <p:txBody>
              <a:bodyPr wrap="none" anchor="ctr"/>
              <a:lstStyle/>
              <a:p>
                <a:pPr algn="ctr"/>
                <a:endParaRPr lang="zh-CN" altLang="en-US" sz="1400"/>
              </a:p>
            </p:txBody>
          </p:sp>
          <p:sp>
            <p:nvSpPr>
              <p:cNvPr id="27" name="Rectangle 8"/>
              <p:cNvSpPr>
                <a:spLocks noChangeArrowheads="1"/>
              </p:cNvSpPr>
              <p:nvPr/>
            </p:nvSpPr>
            <p:spPr bwMode="auto">
              <a:xfrm>
                <a:off x="1248" y="6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p>
            </p:txBody>
          </p:sp>
          <p:sp>
            <p:nvSpPr>
              <p:cNvPr id="28" name="Rectangle 9"/>
              <p:cNvSpPr>
                <a:spLocks noChangeArrowheads="1"/>
              </p:cNvSpPr>
              <p:nvPr/>
            </p:nvSpPr>
            <p:spPr bwMode="auto">
              <a:xfrm>
                <a:off x="1776" y="672"/>
                <a:ext cx="288" cy="192"/>
              </a:xfrm>
              <a:prstGeom prst="rect">
                <a:avLst/>
              </a:prstGeom>
              <a:solidFill>
                <a:srgbClr val="00FF00"/>
              </a:solidFill>
              <a:ln w="9525">
                <a:solidFill>
                  <a:schemeClr val="tx1"/>
                </a:solidFill>
                <a:miter lim="800000"/>
                <a:headEnd/>
                <a:tailEnd/>
              </a:ln>
            </p:spPr>
            <p:txBody>
              <a:bodyPr wrap="none" anchor="ctr"/>
              <a:lstStyle/>
              <a:p>
                <a:pPr algn="ctr"/>
                <a:r>
                  <a:rPr lang="en-US" altLang="zh-CN" sz="1600" i="1" dirty="0"/>
                  <a:t>a</a:t>
                </a:r>
                <a:r>
                  <a:rPr lang="en-US" altLang="zh-CN" sz="1600" baseline="-25000" dirty="0"/>
                  <a:t>0</a:t>
                </a:r>
                <a:endParaRPr lang="en-US" altLang="zh-CN" sz="1600" dirty="0"/>
              </a:p>
            </p:txBody>
          </p:sp>
          <p:sp>
            <p:nvSpPr>
              <p:cNvPr id="29" name="Rectangle 10"/>
              <p:cNvSpPr>
                <a:spLocks noChangeArrowheads="1"/>
              </p:cNvSpPr>
              <p:nvPr/>
            </p:nvSpPr>
            <p:spPr bwMode="auto">
              <a:xfrm>
                <a:off x="2064" y="672"/>
                <a:ext cx="288" cy="192"/>
              </a:xfrm>
              <a:prstGeom prst="rect">
                <a:avLst/>
              </a:prstGeom>
              <a:solidFill>
                <a:schemeClr val="bg1"/>
              </a:solidFill>
              <a:ln w="9525">
                <a:solidFill>
                  <a:schemeClr val="tx1"/>
                </a:solidFill>
                <a:miter lim="800000"/>
                <a:headEnd/>
                <a:tailEnd/>
              </a:ln>
            </p:spPr>
            <p:txBody>
              <a:bodyPr wrap="none" anchor="ctr"/>
              <a:lstStyle/>
              <a:p>
                <a:pPr algn="ctr"/>
                <a:endParaRPr lang="zh-CN" altLang="en-US" sz="1400"/>
              </a:p>
            </p:txBody>
          </p:sp>
          <p:sp>
            <p:nvSpPr>
              <p:cNvPr id="30" name="Rectangle 11"/>
              <p:cNvSpPr>
                <a:spLocks noChangeArrowheads="1"/>
              </p:cNvSpPr>
              <p:nvPr/>
            </p:nvSpPr>
            <p:spPr bwMode="auto">
              <a:xfrm>
                <a:off x="2592" y="672"/>
                <a:ext cx="288" cy="192"/>
              </a:xfrm>
              <a:prstGeom prst="rect">
                <a:avLst/>
              </a:prstGeom>
              <a:solidFill>
                <a:srgbClr val="00FF00"/>
              </a:solidFill>
              <a:ln w="9525">
                <a:solidFill>
                  <a:schemeClr val="tx1"/>
                </a:solidFill>
                <a:miter lim="800000"/>
                <a:headEnd/>
                <a:tailEnd/>
              </a:ln>
            </p:spPr>
            <p:txBody>
              <a:bodyPr wrap="none" anchor="ctr"/>
              <a:lstStyle/>
              <a:p>
                <a:pPr algn="ctr"/>
                <a:r>
                  <a:rPr lang="en-US" altLang="zh-CN" sz="1600" i="1" dirty="0"/>
                  <a:t>a</a:t>
                </a:r>
                <a:r>
                  <a:rPr lang="en-US" altLang="zh-CN" sz="1600" baseline="-25000" dirty="0"/>
                  <a:t>1</a:t>
                </a:r>
                <a:endParaRPr lang="zh-CN" altLang="en-US" sz="1600" baseline="-25000" dirty="0"/>
              </a:p>
            </p:txBody>
          </p:sp>
          <p:sp>
            <p:nvSpPr>
              <p:cNvPr id="31" name="Rectangle 12"/>
              <p:cNvSpPr>
                <a:spLocks noChangeArrowheads="1"/>
              </p:cNvSpPr>
              <p:nvPr/>
            </p:nvSpPr>
            <p:spPr bwMode="auto">
              <a:xfrm>
                <a:off x="2880" y="6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p>
            </p:txBody>
          </p:sp>
          <p:sp>
            <p:nvSpPr>
              <p:cNvPr id="32" name="Rectangle 13"/>
              <p:cNvSpPr>
                <a:spLocks noChangeArrowheads="1"/>
              </p:cNvSpPr>
              <p:nvPr/>
            </p:nvSpPr>
            <p:spPr bwMode="auto">
              <a:xfrm>
                <a:off x="4224" y="672"/>
                <a:ext cx="288" cy="192"/>
              </a:xfrm>
              <a:prstGeom prst="rect">
                <a:avLst/>
              </a:prstGeom>
              <a:solidFill>
                <a:srgbClr val="00FF00"/>
              </a:solidFill>
              <a:ln w="9525">
                <a:solidFill>
                  <a:schemeClr val="tx1"/>
                </a:solidFill>
                <a:miter lim="800000"/>
                <a:headEnd/>
                <a:tailEnd/>
              </a:ln>
            </p:spPr>
            <p:txBody>
              <a:bodyPr wrap="none" anchor="ctr"/>
              <a:lstStyle/>
              <a:p>
                <a:pPr algn="ctr"/>
                <a:r>
                  <a:rPr lang="en-US" altLang="zh-CN" sz="1600" i="1" dirty="0"/>
                  <a:t>a</a:t>
                </a:r>
                <a:r>
                  <a:rPr lang="en-US" altLang="zh-CN" sz="1600" baseline="-25000" dirty="0"/>
                  <a:t>n-1</a:t>
                </a:r>
                <a:endParaRPr lang="zh-CN" altLang="en-US" sz="1600" baseline="-25000" dirty="0"/>
              </a:p>
            </p:txBody>
          </p:sp>
          <p:sp>
            <p:nvSpPr>
              <p:cNvPr id="33" name="Rectangle 14"/>
              <p:cNvSpPr>
                <a:spLocks noChangeArrowheads="1"/>
              </p:cNvSpPr>
              <p:nvPr/>
            </p:nvSpPr>
            <p:spPr bwMode="auto">
              <a:xfrm>
                <a:off x="4512" y="6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100"/>
                  <a:t>∧</a:t>
                </a:r>
              </a:p>
            </p:txBody>
          </p:sp>
          <p:sp>
            <p:nvSpPr>
              <p:cNvPr id="34" name="Line 15"/>
              <p:cNvSpPr>
                <a:spLocks noChangeShapeType="1"/>
              </p:cNvSpPr>
              <p:nvPr/>
            </p:nvSpPr>
            <p:spPr bwMode="auto">
              <a:xfrm>
                <a:off x="1392"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400"/>
              </a:p>
            </p:txBody>
          </p:sp>
          <p:sp>
            <p:nvSpPr>
              <p:cNvPr id="35" name="Line 16"/>
              <p:cNvSpPr>
                <a:spLocks noChangeShapeType="1"/>
              </p:cNvSpPr>
              <p:nvPr/>
            </p:nvSpPr>
            <p:spPr bwMode="auto">
              <a:xfrm>
                <a:off x="2208"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400"/>
              </a:p>
            </p:txBody>
          </p:sp>
          <p:sp>
            <p:nvSpPr>
              <p:cNvPr id="36" name="Line 17"/>
              <p:cNvSpPr>
                <a:spLocks noChangeShapeType="1"/>
              </p:cNvSpPr>
              <p:nvPr/>
            </p:nvSpPr>
            <p:spPr bwMode="auto">
              <a:xfrm>
                <a:off x="3024"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400"/>
              </a:p>
            </p:txBody>
          </p:sp>
          <p:sp>
            <p:nvSpPr>
              <p:cNvPr id="37" name="Line 18"/>
              <p:cNvSpPr>
                <a:spLocks noChangeShapeType="1"/>
              </p:cNvSpPr>
              <p:nvPr/>
            </p:nvSpPr>
            <p:spPr bwMode="auto">
              <a:xfrm>
                <a:off x="3840"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400"/>
              </a:p>
            </p:txBody>
          </p:sp>
          <p:sp>
            <p:nvSpPr>
              <p:cNvPr id="38" name="Text Box 19"/>
              <p:cNvSpPr txBox="1">
                <a:spLocks noChangeArrowheads="1"/>
              </p:cNvSpPr>
              <p:nvPr/>
            </p:nvSpPr>
            <p:spPr bwMode="auto">
              <a:xfrm>
                <a:off x="3504" y="576"/>
                <a:ext cx="432"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1800"/>
                  <a:t>…</a:t>
                </a:r>
              </a:p>
            </p:txBody>
          </p:sp>
          <p:sp>
            <p:nvSpPr>
              <p:cNvPr id="39" name="Line 20"/>
              <p:cNvSpPr>
                <a:spLocks noChangeShapeType="1"/>
              </p:cNvSpPr>
              <p:nvPr/>
            </p:nvSpPr>
            <p:spPr bwMode="auto">
              <a:xfrm>
                <a:off x="576"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400"/>
              </a:p>
            </p:txBody>
          </p:sp>
          <p:sp>
            <p:nvSpPr>
              <p:cNvPr id="40" name="Text Box 21"/>
              <p:cNvSpPr txBox="1">
                <a:spLocks noChangeArrowheads="1"/>
              </p:cNvSpPr>
              <p:nvPr/>
            </p:nvSpPr>
            <p:spPr bwMode="auto">
              <a:xfrm>
                <a:off x="192" y="624"/>
                <a:ext cx="52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1600" dirty="0">
                    <a:solidFill>
                      <a:srgbClr val="080808"/>
                    </a:solidFill>
                  </a:rPr>
                  <a:t>head</a:t>
                </a:r>
              </a:p>
            </p:txBody>
          </p:sp>
          <p:sp>
            <p:nvSpPr>
              <p:cNvPr id="41" name="Text Box 22"/>
              <p:cNvSpPr txBox="1">
                <a:spLocks noChangeArrowheads="1"/>
              </p:cNvSpPr>
              <p:nvPr/>
            </p:nvSpPr>
            <p:spPr bwMode="auto">
              <a:xfrm>
                <a:off x="2544" y="432"/>
                <a:ext cx="76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1600">
                    <a:solidFill>
                      <a:srgbClr val="080808"/>
                    </a:solidFill>
                  </a:rPr>
                  <a:t>data next</a:t>
                </a:r>
              </a:p>
            </p:txBody>
          </p:sp>
          <p:sp>
            <p:nvSpPr>
              <p:cNvPr id="42" name="Line 23"/>
              <p:cNvSpPr>
                <a:spLocks noChangeShapeType="1"/>
              </p:cNvSpPr>
              <p:nvPr/>
            </p:nvSpPr>
            <p:spPr bwMode="auto">
              <a:xfrm>
                <a:off x="1078" y="508"/>
                <a:ext cx="1" cy="1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400"/>
              </a:p>
            </p:txBody>
          </p:sp>
          <p:sp>
            <p:nvSpPr>
              <p:cNvPr id="43" name="Line 24"/>
              <p:cNvSpPr>
                <a:spLocks noChangeShapeType="1"/>
              </p:cNvSpPr>
              <p:nvPr/>
            </p:nvSpPr>
            <p:spPr bwMode="auto">
              <a:xfrm>
                <a:off x="1536" y="720"/>
                <a:ext cx="192"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400"/>
              </a:p>
            </p:txBody>
          </p:sp>
          <p:sp>
            <p:nvSpPr>
              <p:cNvPr id="44" name="Line 25"/>
              <p:cNvSpPr>
                <a:spLocks noChangeShapeType="1"/>
              </p:cNvSpPr>
              <p:nvPr/>
            </p:nvSpPr>
            <p:spPr bwMode="auto">
              <a:xfrm flipV="1">
                <a:off x="1728" y="576"/>
                <a:ext cx="0" cy="144"/>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400"/>
              </a:p>
            </p:txBody>
          </p:sp>
          <p:sp>
            <p:nvSpPr>
              <p:cNvPr id="45" name="Line 26"/>
              <p:cNvSpPr>
                <a:spLocks noChangeShapeType="1"/>
              </p:cNvSpPr>
              <p:nvPr/>
            </p:nvSpPr>
            <p:spPr bwMode="auto">
              <a:xfrm>
                <a:off x="1728" y="576"/>
                <a:ext cx="672" cy="0"/>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400"/>
              </a:p>
            </p:txBody>
          </p:sp>
          <p:sp>
            <p:nvSpPr>
              <p:cNvPr id="46" name="Line 27"/>
              <p:cNvSpPr>
                <a:spLocks noChangeShapeType="1"/>
              </p:cNvSpPr>
              <p:nvPr/>
            </p:nvSpPr>
            <p:spPr bwMode="auto">
              <a:xfrm>
                <a:off x="2400" y="576"/>
                <a:ext cx="0" cy="144"/>
              </a:xfrm>
              <a:prstGeom prst="line">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1400"/>
              </a:p>
            </p:txBody>
          </p:sp>
          <p:sp>
            <p:nvSpPr>
              <p:cNvPr id="47" name="Line 28"/>
              <p:cNvSpPr>
                <a:spLocks noChangeShapeType="1"/>
              </p:cNvSpPr>
              <p:nvPr/>
            </p:nvSpPr>
            <p:spPr bwMode="auto">
              <a:xfrm>
                <a:off x="2400" y="720"/>
                <a:ext cx="192" cy="0"/>
              </a:xfrm>
              <a:prstGeom prst="line">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1400"/>
              </a:p>
            </p:txBody>
          </p:sp>
        </p:grpSp>
      </p:grpSp>
    </p:spTree>
    <p:extLst>
      <p:ext uri="{BB962C8B-B14F-4D97-AF65-F5344CB8AC3E}">
        <p14:creationId xmlns:p14="http://schemas.microsoft.com/office/powerpoint/2010/main" val="282834592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顺序</a:t>
            </a:r>
            <a:r>
              <a:rPr lang="zh-CN" altLang="en-US" dirty="0"/>
              <a:t>表</a:t>
            </a:r>
          </a:p>
        </p:txBody>
      </p:sp>
      <p:sp>
        <p:nvSpPr>
          <p:cNvPr id="3" name="内容占位符 2"/>
          <p:cNvSpPr>
            <a:spLocks noGrp="1"/>
          </p:cNvSpPr>
          <p:nvPr>
            <p:ph idx="1"/>
          </p:nvPr>
        </p:nvSpPr>
        <p:spPr/>
        <p:txBody>
          <a:bodyPr/>
          <a:lstStyle/>
          <a:p>
            <a:r>
              <a:rPr lang="zh-CN" altLang="en-US" sz="2400" dirty="0"/>
              <a:t>顺序表的存储</a:t>
            </a:r>
            <a:r>
              <a:rPr lang="zh-CN" altLang="en-US" sz="2400" dirty="0" smtClean="0"/>
              <a:t>结构</a:t>
            </a:r>
            <a:r>
              <a:rPr lang="en-US" altLang="zh-CN" sz="2400" dirty="0" smtClean="0"/>
              <a:t>;</a:t>
            </a:r>
            <a:r>
              <a:rPr lang="zh-CN" altLang="en-US" sz="2400" dirty="0" smtClean="0"/>
              <a:t>顺序</a:t>
            </a:r>
            <a:r>
              <a:rPr lang="zh-CN" altLang="en-US" sz="2400" dirty="0"/>
              <a:t>表类</a:t>
            </a:r>
            <a:r>
              <a:rPr lang="zh-CN" altLang="en-US" sz="2400" dirty="0" smtClean="0"/>
              <a:t>定义</a:t>
            </a:r>
            <a:r>
              <a:rPr lang="en-US" altLang="zh-CN" sz="2400" dirty="0" smtClean="0"/>
              <a:t>;</a:t>
            </a:r>
            <a:r>
              <a:rPr lang="zh-CN" altLang="en-US" sz="2400" dirty="0" smtClean="0"/>
              <a:t>顺序</a:t>
            </a:r>
            <a:r>
              <a:rPr lang="zh-CN" altLang="en-US" sz="2400" dirty="0"/>
              <a:t>表类实现</a:t>
            </a:r>
          </a:p>
          <a:p>
            <a:r>
              <a:rPr lang="zh-CN" altLang="en-US" dirty="0"/>
              <a:t>顺序表</a:t>
            </a:r>
            <a:r>
              <a:rPr lang="zh-CN" altLang="en-US" dirty="0" smtClean="0"/>
              <a:t>类设计的一些说明</a:t>
            </a:r>
            <a:endParaRPr lang="en-US" altLang="zh-CN" dirty="0" smtClean="0"/>
          </a:p>
          <a:p>
            <a:pPr marL="344487" lvl="1" indent="0">
              <a:buNone/>
            </a:pPr>
            <a:r>
              <a:rPr lang="zh-CN" altLang="en-US" sz="2000" dirty="0">
                <a:solidFill>
                  <a:srgbClr val="080808"/>
                </a:solidFill>
              </a:rPr>
              <a:t>(1)类的成员变量通常设计成私有(</a:t>
            </a:r>
            <a:r>
              <a:rPr lang="en-US" altLang="zh-CN" sz="2000" dirty="0">
                <a:solidFill>
                  <a:srgbClr val="080808"/>
                </a:solidFill>
              </a:rPr>
              <a:t>private)</a:t>
            </a:r>
            <a:r>
              <a:rPr lang="zh-CN" altLang="en-US" sz="2000" dirty="0">
                <a:solidFill>
                  <a:srgbClr val="C00000"/>
                </a:solidFill>
              </a:rPr>
              <a:t>访问权限</a:t>
            </a:r>
            <a:r>
              <a:rPr lang="zh-CN" altLang="en-US" sz="2000" dirty="0">
                <a:solidFill>
                  <a:srgbClr val="080808"/>
                </a:solidFill>
              </a:rPr>
              <a:t>,考虑到该类要被作为基类继承，所以设计成保护(</a:t>
            </a:r>
            <a:r>
              <a:rPr lang="en-US" altLang="zh-CN" sz="2000" dirty="0">
                <a:solidFill>
                  <a:srgbClr val="080808"/>
                </a:solidFill>
              </a:rPr>
              <a:t>protected)</a:t>
            </a:r>
            <a:r>
              <a:rPr lang="zh-CN" altLang="en-US" sz="2000" dirty="0">
                <a:solidFill>
                  <a:srgbClr val="080808"/>
                </a:solidFill>
              </a:rPr>
              <a:t>访问权限</a:t>
            </a:r>
            <a:r>
              <a:rPr lang="zh-CN" altLang="en-US" sz="2000" dirty="0" smtClean="0">
                <a:solidFill>
                  <a:srgbClr val="080808"/>
                </a:solidFill>
              </a:rPr>
              <a:t>。</a:t>
            </a:r>
            <a:endParaRPr lang="en-US" altLang="zh-CN" sz="2000" dirty="0" smtClean="0">
              <a:solidFill>
                <a:srgbClr val="080808"/>
              </a:solidFill>
            </a:endParaRPr>
          </a:p>
          <a:p>
            <a:pPr marL="344487" lvl="1" indent="0">
              <a:buNone/>
            </a:pPr>
            <a:r>
              <a:rPr lang="zh-CN" altLang="en-US" sz="2000" dirty="0" smtClean="0">
                <a:solidFill>
                  <a:srgbClr val="080808"/>
                </a:solidFill>
              </a:rPr>
              <a:t>(</a:t>
            </a:r>
            <a:r>
              <a:rPr lang="zh-CN" altLang="en-US" sz="2000" dirty="0">
                <a:solidFill>
                  <a:srgbClr val="080808"/>
                </a:solidFill>
              </a:rPr>
              <a:t>2)</a:t>
            </a:r>
            <a:r>
              <a:rPr lang="zh-CN" altLang="en-US" sz="2000" dirty="0">
                <a:solidFill>
                  <a:srgbClr val="C00000"/>
                </a:solidFill>
              </a:rPr>
              <a:t>构造函数</a:t>
            </a:r>
            <a:r>
              <a:rPr lang="zh-CN" altLang="en-US" sz="2000" dirty="0">
                <a:solidFill>
                  <a:srgbClr val="080808"/>
                </a:solidFill>
              </a:rPr>
              <a:t>要完成对象定义以及初始化赋值 </a:t>
            </a:r>
            <a:endParaRPr lang="en-US" altLang="zh-CN" sz="2000" dirty="0" smtClean="0">
              <a:solidFill>
                <a:srgbClr val="080808"/>
              </a:solidFill>
            </a:endParaRPr>
          </a:p>
          <a:p>
            <a:pPr marL="344487" lvl="1" indent="0">
              <a:buNone/>
            </a:pPr>
            <a:r>
              <a:rPr lang="en-US" altLang="zh-CN" sz="2000" dirty="0" smtClean="0">
                <a:solidFill>
                  <a:srgbClr val="080808"/>
                </a:solidFill>
              </a:rPr>
              <a:t>(</a:t>
            </a:r>
            <a:r>
              <a:rPr lang="en-US" altLang="zh-CN" sz="2000" dirty="0">
                <a:solidFill>
                  <a:srgbClr val="080808"/>
                </a:solidFill>
              </a:rPr>
              <a:t>3)</a:t>
            </a:r>
            <a:r>
              <a:rPr lang="zh-CN" altLang="en-US" sz="2000" dirty="0">
                <a:solidFill>
                  <a:srgbClr val="080808"/>
                </a:solidFill>
              </a:rPr>
              <a:t>对于动态数组存储结构，</a:t>
            </a:r>
            <a:r>
              <a:rPr lang="zh-CN" altLang="en-US" sz="2000" dirty="0">
                <a:solidFill>
                  <a:srgbClr val="C00000"/>
                </a:solidFill>
              </a:rPr>
              <a:t>析构函数</a:t>
            </a:r>
            <a:r>
              <a:rPr lang="zh-CN" altLang="en-US" sz="2000" dirty="0">
                <a:solidFill>
                  <a:srgbClr val="080808"/>
                </a:solidFill>
              </a:rPr>
              <a:t>要释放动态申请的内存空间 </a:t>
            </a:r>
            <a:endParaRPr lang="en-US" altLang="zh-CN" sz="2000" dirty="0" smtClean="0">
              <a:solidFill>
                <a:srgbClr val="080808"/>
              </a:solidFill>
            </a:endParaRPr>
          </a:p>
          <a:p>
            <a:pPr marL="344487" lvl="1" indent="0">
              <a:buNone/>
            </a:pPr>
            <a:r>
              <a:rPr lang="zh-CN" altLang="en-US" sz="2000" dirty="0" smtClean="0">
                <a:solidFill>
                  <a:srgbClr val="080808"/>
                </a:solidFill>
              </a:rPr>
              <a:t>(</a:t>
            </a:r>
            <a:r>
              <a:rPr lang="zh-CN" altLang="en-US" sz="2000" dirty="0">
                <a:solidFill>
                  <a:srgbClr val="080808"/>
                </a:solidFill>
              </a:rPr>
              <a:t>4)</a:t>
            </a:r>
            <a:r>
              <a:rPr lang="zh-CN" altLang="en-US" sz="2000" dirty="0">
                <a:solidFill>
                  <a:srgbClr val="C00000"/>
                </a:solidFill>
              </a:rPr>
              <a:t>插入</a:t>
            </a:r>
            <a:r>
              <a:rPr lang="zh-CN" altLang="en-US" sz="2000" dirty="0">
                <a:solidFill>
                  <a:srgbClr val="080808"/>
                </a:solidFill>
              </a:rPr>
              <a:t>成员函数应该考虑插入位置参数</a:t>
            </a:r>
            <a:r>
              <a:rPr lang="en-US" altLang="zh-CN" sz="2000" dirty="0">
                <a:solidFill>
                  <a:srgbClr val="080808"/>
                </a:solidFill>
              </a:rPr>
              <a:t>i</a:t>
            </a:r>
            <a:r>
              <a:rPr lang="zh-CN" altLang="en-US" sz="2000" dirty="0">
                <a:solidFill>
                  <a:srgbClr val="080808"/>
                </a:solidFill>
              </a:rPr>
              <a:t>的范围以及数组的存储空间是否已</a:t>
            </a:r>
            <a:r>
              <a:rPr lang="zh-CN" altLang="en-US" sz="2000" dirty="0" smtClean="0">
                <a:solidFill>
                  <a:srgbClr val="080808"/>
                </a:solidFill>
              </a:rPr>
              <a:t>满</a:t>
            </a:r>
            <a:endParaRPr lang="en-US" altLang="zh-CN" sz="2000" dirty="0">
              <a:solidFill>
                <a:srgbClr val="080808"/>
              </a:solidFill>
            </a:endParaRPr>
          </a:p>
          <a:p>
            <a:pPr marL="344487" lvl="1" indent="0">
              <a:buNone/>
            </a:pPr>
            <a:endParaRPr lang="zh-CN" altLang="en-US" dirty="0"/>
          </a:p>
        </p:txBody>
      </p:sp>
    </p:spTree>
    <p:extLst>
      <p:ext uri="{BB962C8B-B14F-4D97-AF65-F5344CB8AC3E}">
        <p14:creationId xmlns:p14="http://schemas.microsoft.com/office/powerpoint/2010/main" val="28981766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顺序</a:t>
            </a:r>
            <a:r>
              <a:rPr lang="zh-CN" altLang="en-US" dirty="0"/>
              <a:t>表</a:t>
            </a:r>
          </a:p>
        </p:txBody>
      </p:sp>
      <p:sp>
        <p:nvSpPr>
          <p:cNvPr id="3" name="内容占位符 2"/>
          <p:cNvSpPr>
            <a:spLocks noGrp="1"/>
          </p:cNvSpPr>
          <p:nvPr>
            <p:ph idx="1"/>
          </p:nvPr>
        </p:nvSpPr>
        <p:spPr/>
        <p:txBody>
          <a:bodyPr/>
          <a:lstStyle/>
          <a:p>
            <a:r>
              <a:rPr lang="zh-CN" altLang="en-US" sz="2400" dirty="0"/>
              <a:t>顺序表的存储</a:t>
            </a:r>
            <a:r>
              <a:rPr lang="zh-CN" altLang="en-US" sz="2400" dirty="0" smtClean="0"/>
              <a:t>结构；类定义；类实现；类设计的一些说明；</a:t>
            </a:r>
            <a:endParaRPr lang="en-US" altLang="zh-CN" sz="2400" dirty="0" smtClean="0"/>
          </a:p>
          <a:p>
            <a:r>
              <a:rPr lang="zh-CN" altLang="en-US" dirty="0"/>
              <a:t>顺序表类方法的效率分析</a:t>
            </a:r>
          </a:p>
          <a:p>
            <a:pPr lvl="1"/>
            <a:r>
              <a:rPr lang="zh-CN" altLang="en-US" dirty="0"/>
              <a:t>时间效率分析</a:t>
            </a:r>
            <a:r>
              <a:rPr lang="en-US" altLang="zh-CN" dirty="0"/>
              <a:t>:</a:t>
            </a:r>
          </a:p>
          <a:p>
            <a:pPr lvl="1"/>
            <a:endParaRPr lang="en-US" altLang="zh-CN" dirty="0" smtClean="0"/>
          </a:p>
        </p:txBody>
      </p:sp>
      <p:sp>
        <p:nvSpPr>
          <p:cNvPr id="5" name="Rectangle 8"/>
          <p:cNvSpPr>
            <a:spLocks noChangeArrowheads="1"/>
          </p:cNvSpPr>
          <p:nvPr/>
        </p:nvSpPr>
        <p:spPr bwMode="auto">
          <a:xfrm>
            <a:off x="899592" y="2780928"/>
            <a:ext cx="79248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400"/>
              </a:lnSpc>
              <a:spcBef>
                <a:spcPct val="50000"/>
              </a:spcBef>
            </a:pPr>
            <a:r>
              <a:rPr lang="zh-CN" altLang="en-US" sz="2600" dirty="0">
                <a:solidFill>
                  <a:srgbClr val="0000FF"/>
                </a:solidFill>
              </a:rPr>
              <a:t>算法时间主要耗费在移动元素的操作上</a:t>
            </a:r>
            <a:r>
              <a:rPr lang="zh-CN" altLang="en-US" sz="2600" dirty="0">
                <a:solidFill>
                  <a:srgbClr val="080808"/>
                </a:solidFill>
              </a:rPr>
              <a:t>，因此计算时间复杂度的基本操作(最深层语句频度) </a:t>
            </a:r>
            <a:endParaRPr lang="en-US" altLang="zh-CN" sz="2600" dirty="0" smtClean="0">
              <a:solidFill>
                <a:srgbClr val="080808"/>
              </a:solidFill>
            </a:endParaRPr>
          </a:p>
          <a:p>
            <a:pPr>
              <a:lnSpc>
                <a:spcPts val="2400"/>
              </a:lnSpc>
              <a:spcBef>
                <a:spcPct val="50000"/>
              </a:spcBef>
            </a:pPr>
            <a:r>
              <a:rPr lang="en-US" altLang="zh-CN" sz="2600" dirty="0" smtClean="0">
                <a:solidFill>
                  <a:srgbClr val="080808"/>
                </a:solidFill>
              </a:rPr>
              <a:t>T(n</a:t>
            </a:r>
            <a:r>
              <a:rPr lang="en-US" altLang="zh-CN" sz="2600" dirty="0">
                <a:solidFill>
                  <a:srgbClr val="080808"/>
                </a:solidFill>
              </a:rPr>
              <a:t>)= </a:t>
            </a:r>
            <a:r>
              <a:rPr lang="en-US" altLang="zh-CN" sz="2600" i="1" dirty="0">
                <a:solidFill>
                  <a:srgbClr val="080808"/>
                </a:solidFill>
              </a:rPr>
              <a:t>O</a:t>
            </a:r>
            <a:r>
              <a:rPr lang="en-US" altLang="zh-CN" sz="2600" dirty="0">
                <a:solidFill>
                  <a:srgbClr val="080808"/>
                </a:solidFill>
              </a:rPr>
              <a:t>(</a:t>
            </a:r>
            <a:r>
              <a:rPr lang="zh-CN" altLang="en-US" sz="2600" dirty="0">
                <a:solidFill>
                  <a:srgbClr val="080808"/>
                </a:solidFill>
              </a:rPr>
              <a:t>移动元素次数) </a:t>
            </a:r>
            <a:endParaRPr lang="en-US" altLang="zh-CN" sz="2600" dirty="0" smtClean="0">
              <a:solidFill>
                <a:srgbClr val="080808"/>
              </a:solidFill>
            </a:endParaRPr>
          </a:p>
          <a:p>
            <a:pPr>
              <a:lnSpc>
                <a:spcPts val="2400"/>
              </a:lnSpc>
              <a:spcBef>
                <a:spcPct val="50000"/>
              </a:spcBef>
            </a:pPr>
            <a:r>
              <a:rPr lang="zh-CN" altLang="en-US" sz="2600" dirty="0" smtClean="0">
                <a:solidFill>
                  <a:srgbClr val="080808"/>
                </a:solidFill>
              </a:rPr>
              <a:t>而</a:t>
            </a:r>
            <a:r>
              <a:rPr lang="zh-CN" altLang="en-US" sz="2600" dirty="0">
                <a:solidFill>
                  <a:srgbClr val="080808"/>
                </a:solidFill>
              </a:rPr>
              <a:t>移动元素的个数取决于插入或删除元素的位置</a:t>
            </a:r>
            <a:r>
              <a:rPr lang="en-US" altLang="zh-CN" sz="2600" i="1" dirty="0">
                <a:solidFill>
                  <a:srgbClr val="080808"/>
                </a:solidFill>
              </a:rPr>
              <a:t>i</a:t>
            </a:r>
            <a:r>
              <a:rPr lang="en-US" altLang="zh-CN" sz="2600" dirty="0">
                <a:solidFill>
                  <a:srgbClr val="080808"/>
                </a:solidFill>
              </a:rPr>
              <a:t>.</a:t>
            </a:r>
          </a:p>
        </p:txBody>
      </p:sp>
      <p:sp>
        <p:nvSpPr>
          <p:cNvPr id="6" name="Rectangle 9"/>
          <p:cNvSpPr>
            <a:spLocks noChangeArrowheads="1"/>
          </p:cNvSpPr>
          <p:nvPr/>
        </p:nvSpPr>
        <p:spPr bwMode="auto">
          <a:xfrm>
            <a:off x="971600" y="4709244"/>
            <a:ext cx="7924800" cy="1816100"/>
          </a:xfrm>
          <a:prstGeom prst="rect">
            <a:avLst/>
          </a:prstGeom>
          <a:noFill/>
          <a:ln w="57150">
            <a:solidFill>
              <a:srgbClr val="9900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80000"/>
              </a:lnSpc>
              <a:spcBef>
                <a:spcPct val="50000"/>
              </a:spcBef>
            </a:pPr>
            <a:r>
              <a:rPr lang="zh-CN" altLang="en-US" sz="2600">
                <a:solidFill>
                  <a:srgbClr val="0000FF"/>
                </a:solidFill>
              </a:rPr>
              <a:t>若</a:t>
            </a:r>
            <a:r>
              <a:rPr lang="en-US" altLang="zh-CN" sz="2600" i="1">
                <a:solidFill>
                  <a:srgbClr val="0000FF"/>
                </a:solidFill>
              </a:rPr>
              <a:t>i</a:t>
            </a:r>
            <a:r>
              <a:rPr lang="en-US" altLang="zh-CN" sz="2600">
                <a:solidFill>
                  <a:srgbClr val="0000FF"/>
                </a:solidFill>
              </a:rPr>
              <a:t>=size，</a:t>
            </a:r>
            <a:r>
              <a:rPr lang="zh-CN" altLang="en-US" sz="2600">
                <a:solidFill>
                  <a:srgbClr val="0000FF"/>
                </a:solidFill>
              </a:rPr>
              <a:t>则根本无需移动（特别快）；</a:t>
            </a:r>
          </a:p>
          <a:p>
            <a:pPr>
              <a:lnSpc>
                <a:spcPct val="80000"/>
              </a:lnSpc>
              <a:spcBef>
                <a:spcPct val="50000"/>
              </a:spcBef>
            </a:pPr>
            <a:r>
              <a:rPr lang="zh-CN" altLang="en-US" sz="2600">
                <a:solidFill>
                  <a:srgbClr val="0000FF"/>
                </a:solidFill>
              </a:rPr>
              <a:t>若</a:t>
            </a:r>
            <a:r>
              <a:rPr lang="en-US" altLang="zh-CN" sz="2600" i="1">
                <a:solidFill>
                  <a:srgbClr val="0000FF"/>
                </a:solidFill>
              </a:rPr>
              <a:t>i</a:t>
            </a:r>
            <a:r>
              <a:rPr lang="en-US" altLang="zh-CN" sz="2600">
                <a:solidFill>
                  <a:srgbClr val="0000FF"/>
                </a:solidFill>
              </a:rPr>
              <a:t>=0，</a:t>
            </a:r>
            <a:r>
              <a:rPr lang="zh-CN" altLang="en-US" sz="2600">
                <a:solidFill>
                  <a:srgbClr val="0000FF"/>
                </a:solidFill>
              </a:rPr>
              <a:t>则表中元素全部要后移（特别慢）；</a:t>
            </a:r>
          </a:p>
          <a:p>
            <a:pPr>
              <a:lnSpc>
                <a:spcPct val="80000"/>
              </a:lnSpc>
              <a:spcBef>
                <a:spcPct val="50000"/>
              </a:spcBef>
            </a:pPr>
            <a:r>
              <a:rPr lang="zh-CN" altLang="en-US" sz="2600">
                <a:solidFill>
                  <a:srgbClr val="0000FF"/>
                </a:solidFill>
              </a:rPr>
              <a:t>应当考虑在各种位置插入（共</a:t>
            </a:r>
            <a:r>
              <a:rPr lang="en-US" altLang="zh-CN" sz="2600">
                <a:solidFill>
                  <a:srgbClr val="0000FF"/>
                </a:solidFill>
              </a:rPr>
              <a:t>n+1</a:t>
            </a:r>
            <a:r>
              <a:rPr lang="zh-CN" altLang="en-US" sz="2600">
                <a:solidFill>
                  <a:srgbClr val="0000FF"/>
                </a:solidFill>
              </a:rPr>
              <a:t>种可能）的平均移动次数才合理。</a:t>
            </a:r>
          </a:p>
        </p:txBody>
      </p:sp>
    </p:spTree>
    <p:extLst>
      <p:ext uri="{BB962C8B-B14F-4D97-AF65-F5344CB8AC3E}">
        <p14:creationId xmlns:p14="http://schemas.microsoft.com/office/powerpoint/2010/main" val="30787375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8" presetClass="entr" presetSubtype="6" fill="hold" grpId="0" nodeType="after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strips(downRight)">
                                      <p:cBhvr>
                                        <p:cTn id="24" dur="500"/>
                                        <p:tgtEl>
                                          <p:spTgt spid="6">
                                            <p:bg/>
                                          </p:spTgt>
                                        </p:tgtEl>
                                      </p:cBhvr>
                                    </p:animEffect>
                                  </p:childTnLst>
                                </p:cTn>
                              </p:par>
                            </p:childTnLst>
                          </p:cTn>
                        </p:par>
                        <p:par>
                          <p:cTn id="25" fill="hold">
                            <p:stCondLst>
                              <p:cond delay="1500"/>
                            </p:stCondLst>
                            <p:childTnLst>
                              <p:par>
                                <p:cTn id="26" presetID="18" presetClass="entr" presetSubtype="6" fill="hold" grpId="0" nodeType="after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strips(downRight)">
                                      <p:cBhvr>
                                        <p:cTn id="28" dur="500"/>
                                        <p:tgtEl>
                                          <p:spTgt spid="6">
                                            <p:txEl>
                                              <p:pRg st="0" end="0"/>
                                            </p:txEl>
                                          </p:spTgt>
                                        </p:tgtEl>
                                      </p:cBhvr>
                                    </p:animEffect>
                                  </p:childTnLst>
                                </p:cTn>
                              </p:par>
                            </p:childTnLst>
                          </p:cTn>
                        </p:par>
                        <p:par>
                          <p:cTn id="29" fill="hold">
                            <p:stCondLst>
                              <p:cond delay="2000"/>
                            </p:stCondLst>
                            <p:childTnLst>
                              <p:par>
                                <p:cTn id="30" presetID="18" presetClass="entr" presetSubtype="6" fill="hold" grpId="0"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strips(downRight)">
                                      <p:cBhvr>
                                        <p:cTn id="32" dur="500"/>
                                        <p:tgtEl>
                                          <p:spTgt spid="6">
                                            <p:txEl>
                                              <p:pRg st="1" end="1"/>
                                            </p:txEl>
                                          </p:spTgt>
                                        </p:tgtEl>
                                      </p:cBhvr>
                                    </p:animEffect>
                                  </p:childTnLst>
                                </p:cTn>
                              </p:par>
                            </p:childTnLst>
                          </p:cTn>
                        </p:par>
                        <p:par>
                          <p:cTn id="33" fill="hold">
                            <p:stCondLst>
                              <p:cond delay="2500"/>
                            </p:stCondLst>
                            <p:childTnLst>
                              <p:par>
                                <p:cTn id="34" presetID="18" presetClass="entr" presetSubtype="6" fill="hold" grpId="0"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strips(downRight)">
                                      <p:cBhvr>
                                        <p:cTn id="36"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utoUpdateAnimBg="0"/>
      <p:bldP spid="6" grpId="0" build="p" animBg="1"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顺序表类方法的效率</a:t>
            </a:r>
            <a:r>
              <a:rPr lang="zh-CN" altLang="en-US" dirty="0" smtClean="0"/>
              <a:t>分析</a:t>
            </a:r>
            <a:endParaRPr lang="zh-CN" altLang="en-US" dirty="0"/>
          </a:p>
        </p:txBody>
      </p:sp>
      <p:sp>
        <p:nvSpPr>
          <p:cNvPr id="4" name="Text Box 4"/>
          <p:cNvSpPr txBox="1">
            <a:spLocks noChangeArrowheads="1"/>
          </p:cNvSpPr>
          <p:nvPr/>
        </p:nvSpPr>
        <p:spPr bwMode="auto">
          <a:xfrm>
            <a:off x="609600" y="1052736"/>
            <a:ext cx="8001000" cy="2092881"/>
          </a:xfrm>
          <a:prstGeom prst="rect">
            <a:avLst/>
          </a:prstGeom>
          <a:noFill/>
          <a:ln w="9525">
            <a:noFill/>
            <a:miter lim="800000"/>
            <a:headEnd/>
            <a:tailEnd/>
          </a:ln>
          <a:effectLst/>
        </p:spPr>
        <p:txBody>
          <a:bodyPr>
            <a:spAutoFit/>
          </a:bodyPr>
          <a:lstStyle/>
          <a:p>
            <a:pPr>
              <a:spcBef>
                <a:spcPct val="50000"/>
              </a:spcBef>
              <a:defRPr/>
            </a:pPr>
            <a:r>
              <a:rPr lang="zh-CN" altLang="en-US" sz="2600" dirty="0">
                <a:solidFill>
                  <a:srgbClr val="080808"/>
                </a:solidFill>
              </a:rPr>
              <a:t>设</a:t>
            </a:r>
            <a:r>
              <a:rPr lang="en-US" altLang="zh-CN" sz="2600" i="1" dirty="0">
                <a:solidFill>
                  <a:srgbClr val="080808"/>
                </a:solidFill>
              </a:rPr>
              <a:t>P</a:t>
            </a:r>
            <a:r>
              <a:rPr lang="en-US" altLang="zh-CN" sz="2600" i="1" baseline="-25000" dirty="0">
                <a:solidFill>
                  <a:srgbClr val="080808"/>
                </a:solidFill>
              </a:rPr>
              <a:t>i</a:t>
            </a:r>
            <a:r>
              <a:rPr lang="zh-CN" altLang="en-US" sz="2600" dirty="0">
                <a:solidFill>
                  <a:srgbClr val="080808"/>
                </a:solidFill>
              </a:rPr>
              <a:t>是在第</a:t>
            </a:r>
            <a:r>
              <a:rPr lang="en-US" altLang="zh-CN" sz="2600" i="1" dirty="0">
                <a:solidFill>
                  <a:srgbClr val="080808"/>
                </a:solidFill>
              </a:rPr>
              <a:t>i</a:t>
            </a:r>
            <a:r>
              <a:rPr lang="zh-CN" altLang="en-US" sz="2600" dirty="0">
                <a:solidFill>
                  <a:srgbClr val="080808"/>
                </a:solidFill>
              </a:rPr>
              <a:t>个存储位置插入一个数据元素的概率，顺序表中的数据元素个数为</a:t>
            </a:r>
            <a:r>
              <a:rPr lang="en-US" altLang="zh-CN" sz="2600" i="1" dirty="0">
                <a:solidFill>
                  <a:srgbClr val="080808"/>
                </a:solidFill>
              </a:rPr>
              <a:t>n</a:t>
            </a:r>
            <a:r>
              <a:rPr lang="en-US" altLang="zh-CN" sz="2600" dirty="0">
                <a:solidFill>
                  <a:srgbClr val="080808"/>
                </a:solidFill>
              </a:rPr>
              <a:t>,</a:t>
            </a:r>
            <a:r>
              <a:rPr lang="zh-CN" altLang="en-US" sz="2600" dirty="0">
                <a:solidFill>
                  <a:srgbClr val="080808"/>
                </a:solidFill>
              </a:rPr>
              <a:t>当在顺序表的任何位置上插入数据元素的概率相等时，有</a:t>
            </a:r>
            <a:r>
              <a:rPr lang="en-US" altLang="zh-CN" sz="2600" i="1" dirty="0">
                <a:solidFill>
                  <a:srgbClr val="080808"/>
                </a:solidFill>
              </a:rPr>
              <a:t>P</a:t>
            </a:r>
            <a:r>
              <a:rPr lang="en-US" altLang="zh-CN" sz="2600" i="1" baseline="-25000" dirty="0">
                <a:solidFill>
                  <a:srgbClr val="080808"/>
                </a:solidFill>
              </a:rPr>
              <a:t>i</a:t>
            </a:r>
            <a:r>
              <a:rPr lang="en-US" altLang="zh-CN" sz="2600" i="1" dirty="0">
                <a:solidFill>
                  <a:srgbClr val="080808"/>
                </a:solidFill>
              </a:rPr>
              <a:t>=</a:t>
            </a:r>
            <a:r>
              <a:rPr lang="en-US" altLang="zh-CN" sz="2600" dirty="0">
                <a:solidFill>
                  <a:srgbClr val="080808"/>
                </a:solidFill>
              </a:rPr>
              <a:t>1/(</a:t>
            </a:r>
            <a:r>
              <a:rPr lang="en-US" altLang="zh-CN" sz="2600" i="1" dirty="0">
                <a:solidFill>
                  <a:srgbClr val="080808"/>
                </a:solidFill>
              </a:rPr>
              <a:t>n</a:t>
            </a:r>
            <a:r>
              <a:rPr lang="en-US" altLang="zh-CN" sz="2600" dirty="0">
                <a:solidFill>
                  <a:srgbClr val="080808"/>
                </a:solidFill>
              </a:rPr>
              <a:t>+1),</a:t>
            </a:r>
            <a:r>
              <a:rPr lang="zh-CN" altLang="en-US" sz="2600" dirty="0">
                <a:solidFill>
                  <a:srgbClr val="080808"/>
                </a:solidFill>
              </a:rPr>
              <a:t>则</a:t>
            </a:r>
            <a:r>
              <a:rPr lang="zh-CN" altLang="en-US" sz="2600" dirty="0">
                <a:solidFill>
                  <a:schemeClr val="hlink"/>
                </a:solidFill>
              </a:rPr>
              <a:t>                                       </a:t>
            </a:r>
            <a:r>
              <a:rPr lang="zh-CN" altLang="en-US" sz="2600" dirty="0">
                <a:solidFill>
                  <a:srgbClr val="3333FF"/>
                </a:solidFill>
                <a:latin typeface="楷体_GB2312" pitchFamily="49" charset="-122"/>
              </a:rPr>
              <a:t>插入时的平均移动次数为:                              </a:t>
            </a:r>
            <a:r>
              <a:rPr lang="zh-CN" altLang="en-US" sz="2600" dirty="0" smtClean="0">
                <a:solidFill>
                  <a:srgbClr val="3333FF"/>
                </a:solidFill>
                <a:latin typeface="楷体_GB2312" pitchFamily="49" charset="-122"/>
              </a:rPr>
              <a:t>           </a:t>
            </a:r>
            <a:endParaRPr lang="en-US" altLang="zh-CN" sz="2600" dirty="0" smtClean="0">
              <a:solidFill>
                <a:srgbClr val="3333FF"/>
              </a:solidFill>
              <a:latin typeface="楷体_GB2312" pitchFamily="49" charset="-122"/>
            </a:endParaRPr>
          </a:p>
          <a:p>
            <a:pPr>
              <a:spcBef>
                <a:spcPts val="0"/>
              </a:spcBef>
              <a:defRPr/>
            </a:pPr>
            <a:r>
              <a:rPr lang="en-US" altLang="zh-CN" sz="2600" b="1" dirty="0">
                <a:solidFill>
                  <a:srgbClr val="3333FF"/>
                </a:solidFill>
                <a:effectLst>
                  <a:outerShdw blurRad="38100" dist="38100" dir="2700000" algn="tl">
                    <a:srgbClr val="000000">
                      <a:alpha val="43137"/>
                    </a:srgbClr>
                  </a:outerShdw>
                </a:effectLst>
              </a:rPr>
              <a:t> </a:t>
            </a:r>
            <a:r>
              <a:rPr lang="en-US" altLang="zh-CN" sz="2600" b="1" dirty="0" smtClean="0">
                <a:solidFill>
                  <a:srgbClr val="3333FF"/>
                </a:solidFill>
                <a:effectLst>
                  <a:outerShdw blurRad="38100" dist="38100" dir="2700000" algn="tl">
                    <a:srgbClr val="000000">
                      <a:alpha val="43137"/>
                    </a:srgbClr>
                  </a:outerShdw>
                </a:effectLst>
              </a:rPr>
              <a:t>                       n(n+1</a:t>
            </a:r>
            <a:r>
              <a:rPr lang="en-US" altLang="zh-CN" sz="2600" b="1" dirty="0">
                <a:solidFill>
                  <a:srgbClr val="3333FF"/>
                </a:solidFill>
                <a:effectLst>
                  <a:outerShdw blurRad="38100" dist="38100" dir="2700000" algn="tl">
                    <a:srgbClr val="000000">
                      <a:alpha val="43137"/>
                    </a:srgbClr>
                  </a:outerShdw>
                </a:effectLst>
              </a:rPr>
              <a:t>)/</a:t>
            </a:r>
            <a:r>
              <a:rPr lang="en-US" altLang="zh-CN" sz="2600" b="1" dirty="0" smtClean="0">
                <a:solidFill>
                  <a:srgbClr val="3333FF"/>
                </a:solidFill>
                <a:effectLst>
                  <a:outerShdw blurRad="38100" dist="38100" dir="2700000" algn="tl">
                    <a:srgbClr val="000000">
                      <a:alpha val="43137"/>
                    </a:srgbClr>
                  </a:outerShdw>
                </a:effectLst>
              </a:rPr>
              <a:t>2÷(n+1)＝</a:t>
            </a:r>
            <a:r>
              <a:rPr lang="en-US" altLang="zh-CN" sz="2600" b="1" dirty="0">
                <a:solidFill>
                  <a:srgbClr val="3333FF"/>
                </a:solidFill>
                <a:effectLst>
                  <a:outerShdw blurRad="38100" dist="38100" dir="2700000" algn="tl">
                    <a:srgbClr val="000000">
                      <a:alpha val="43137"/>
                    </a:srgbClr>
                  </a:outerShdw>
                </a:effectLst>
              </a:rPr>
              <a:t>n/2≈O(n)</a:t>
            </a:r>
            <a:endParaRPr lang="zh-CN" altLang="en-US" sz="2600" b="1" dirty="0">
              <a:solidFill>
                <a:srgbClr val="3333FF"/>
              </a:solidFill>
              <a:effectLst>
                <a:outerShdw blurRad="38100" dist="38100" dir="2700000" algn="tl">
                  <a:srgbClr val="000000">
                    <a:alpha val="43137"/>
                  </a:srgbClr>
                </a:outerShdw>
              </a:effectLst>
              <a:ea typeface="仿宋_GB2312" pitchFamily="49" charset="-122"/>
            </a:endParaRPr>
          </a:p>
        </p:txBody>
      </p:sp>
      <p:sp>
        <p:nvSpPr>
          <p:cNvPr id="5" name="Text Box 5"/>
          <p:cNvSpPr txBox="1">
            <a:spLocks noChangeArrowheads="1"/>
          </p:cNvSpPr>
          <p:nvPr/>
        </p:nvSpPr>
        <p:spPr bwMode="auto">
          <a:xfrm>
            <a:off x="672926" y="3191247"/>
            <a:ext cx="7283450" cy="885825"/>
          </a:xfrm>
          <a:prstGeom prst="rect">
            <a:avLst/>
          </a:prstGeom>
          <a:noFill/>
          <a:ln w="9525">
            <a:noFill/>
            <a:miter lim="800000"/>
            <a:headEnd/>
            <a:tailEnd/>
          </a:ln>
          <a:effectLst/>
        </p:spPr>
        <p:txBody>
          <a:bodyPr>
            <a:spAutoFit/>
          </a:bodyPr>
          <a:lstStyle/>
          <a:p>
            <a:pPr algn="ctr">
              <a:defRPr/>
            </a:pPr>
            <a:r>
              <a:rPr lang="zh-CN" altLang="en-US" sz="2600" dirty="0">
                <a:solidFill>
                  <a:srgbClr val="080808"/>
                </a:solidFill>
                <a:latin typeface="楷体_GB2312" pitchFamily="49" charset="-122"/>
              </a:rPr>
              <a:t>同理可证:</a:t>
            </a:r>
            <a:r>
              <a:rPr lang="zh-CN" altLang="en-US" sz="2600" dirty="0">
                <a:solidFill>
                  <a:srgbClr val="0000FF"/>
                </a:solidFill>
                <a:latin typeface="楷体_GB2312" pitchFamily="49" charset="-122"/>
              </a:rPr>
              <a:t>顺序表删除一元素的时间效率为:</a:t>
            </a:r>
          </a:p>
          <a:p>
            <a:pPr algn="ctr">
              <a:defRPr/>
            </a:pPr>
            <a:r>
              <a:rPr lang="en-US" altLang="zh-CN" sz="2600" b="1" dirty="0" smtClean="0">
                <a:solidFill>
                  <a:srgbClr val="0000FF"/>
                </a:solidFill>
                <a:effectLst>
                  <a:outerShdw blurRad="38100" dist="38100" dir="2700000" algn="tl">
                    <a:srgbClr val="000000">
                      <a:alpha val="43137"/>
                    </a:srgbClr>
                  </a:outerShdw>
                </a:effectLst>
              </a:rPr>
              <a:t>T(n</a:t>
            </a:r>
            <a:r>
              <a:rPr lang="en-US" altLang="zh-CN" sz="2600" b="1" dirty="0">
                <a:solidFill>
                  <a:srgbClr val="0000FF"/>
                </a:solidFill>
                <a:effectLst>
                  <a:outerShdw blurRad="38100" dist="38100" dir="2700000" algn="tl">
                    <a:srgbClr val="000000">
                      <a:alpha val="43137"/>
                    </a:srgbClr>
                  </a:outerShdw>
                </a:effectLst>
              </a:rPr>
              <a:t>)=(n-1)/2 ≈O(n)</a:t>
            </a:r>
            <a:r>
              <a:rPr lang="en-US" altLang="zh-CN" sz="2600" b="1" dirty="0">
                <a:solidFill>
                  <a:srgbClr val="0000FF"/>
                </a:solidFill>
                <a:effectLst>
                  <a:outerShdw blurRad="38100" dist="38100" dir="2700000" algn="tl">
                    <a:srgbClr val="000000">
                      <a:alpha val="43137"/>
                    </a:srgbClr>
                  </a:outerShdw>
                </a:effectLst>
                <a:latin typeface="楷体_GB2312" pitchFamily="49" charset="-122"/>
              </a:rPr>
              <a:t> </a:t>
            </a:r>
          </a:p>
        </p:txBody>
      </p:sp>
      <p:sp>
        <p:nvSpPr>
          <p:cNvPr id="6" name="Rectangle 6"/>
          <p:cNvSpPr>
            <a:spLocks noChangeArrowheads="1"/>
          </p:cNvSpPr>
          <p:nvPr/>
        </p:nvSpPr>
        <p:spPr bwMode="auto">
          <a:xfrm>
            <a:off x="1106760" y="4149080"/>
            <a:ext cx="12938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spcBef>
                <a:spcPct val="20000"/>
              </a:spcBef>
            </a:pPr>
            <a:r>
              <a:rPr lang="zh-CN" altLang="en-US" sz="2800" dirty="0">
                <a:solidFill>
                  <a:srgbClr val="0000FF"/>
                </a:solidFill>
              </a:rPr>
              <a:t>插入</a:t>
            </a:r>
          </a:p>
          <a:p>
            <a:pPr>
              <a:spcBef>
                <a:spcPct val="20000"/>
              </a:spcBef>
            </a:pPr>
            <a:r>
              <a:rPr lang="zh-CN" altLang="en-US" sz="2800" dirty="0">
                <a:solidFill>
                  <a:srgbClr val="0000FF"/>
                </a:solidFill>
              </a:rPr>
              <a:t>效率：</a:t>
            </a:r>
          </a:p>
        </p:txBody>
      </p:sp>
      <p:sp>
        <p:nvSpPr>
          <p:cNvPr id="7" name="Rectangle 7"/>
          <p:cNvSpPr>
            <a:spLocks noChangeArrowheads="1"/>
          </p:cNvSpPr>
          <p:nvPr/>
        </p:nvSpPr>
        <p:spPr bwMode="auto">
          <a:xfrm>
            <a:off x="1106760" y="5444480"/>
            <a:ext cx="14382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spcBef>
                <a:spcPct val="20000"/>
              </a:spcBef>
            </a:pPr>
            <a:r>
              <a:rPr lang="zh-CN" altLang="en-US" sz="2800">
                <a:solidFill>
                  <a:srgbClr val="0000FF"/>
                </a:solidFill>
              </a:rPr>
              <a:t>删除</a:t>
            </a:r>
          </a:p>
          <a:p>
            <a:pPr>
              <a:spcBef>
                <a:spcPct val="20000"/>
              </a:spcBef>
            </a:pPr>
            <a:r>
              <a:rPr lang="zh-CN" altLang="en-US" sz="2800">
                <a:solidFill>
                  <a:srgbClr val="0000FF"/>
                </a:solidFill>
              </a:rPr>
              <a:t>效率：</a:t>
            </a:r>
          </a:p>
        </p:txBody>
      </p:sp>
      <p:graphicFrame>
        <p:nvGraphicFramePr>
          <p:cNvPr id="8" name="Object 8"/>
          <p:cNvGraphicFramePr>
            <a:graphicFrameLocks noChangeAspect="1"/>
          </p:cNvGraphicFramePr>
          <p:nvPr>
            <p:extLst>
              <p:ext uri="{D42A27DB-BD31-4B8C-83A1-F6EECF244321}">
                <p14:modId xmlns:p14="http://schemas.microsoft.com/office/powerpoint/2010/main" val="4282946958"/>
              </p:ext>
            </p:extLst>
          </p:nvPr>
        </p:nvGraphicFramePr>
        <p:xfrm>
          <a:off x="2316435" y="4228455"/>
          <a:ext cx="5495925" cy="969963"/>
        </p:xfrm>
        <a:graphic>
          <a:graphicData uri="http://schemas.openxmlformats.org/presentationml/2006/ole">
            <mc:AlternateContent xmlns:mc="http://schemas.openxmlformats.org/markup-compatibility/2006">
              <mc:Choice xmlns:v="urn:schemas-microsoft-com:vml" Requires="v">
                <p:oleObj spid="_x0000_s6238" name="Equation" r:id="rId3" imgW="2311200" imgH="431640" progId="Equation.DSMT4">
                  <p:embed/>
                </p:oleObj>
              </mc:Choice>
              <mc:Fallback>
                <p:oleObj name="Equation" r:id="rId3" imgW="231120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435" y="4228455"/>
                        <a:ext cx="5495925" cy="969963"/>
                      </a:xfrm>
                      <a:prstGeom prst="rect">
                        <a:avLst/>
                      </a:prstGeom>
                      <a:solidFill>
                        <a:schemeClr val="tx1"/>
                      </a:solidFill>
                      <a:ln>
                        <a:noFill/>
                      </a:ln>
                      <a:effec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2137144301"/>
              </p:ext>
            </p:extLst>
          </p:nvPr>
        </p:nvGraphicFramePr>
        <p:xfrm>
          <a:off x="2325960" y="5482580"/>
          <a:ext cx="5486400" cy="1031875"/>
        </p:xfrm>
        <a:graphic>
          <a:graphicData uri="http://schemas.openxmlformats.org/presentationml/2006/ole">
            <mc:AlternateContent xmlns:mc="http://schemas.openxmlformats.org/markup-compatibility/2006">
              <mc:Choice xmlns:v="urn:schemas-microsoft-com:vml" Requires="v">
                <p:oleObj spid="_x0000_s6239" name="Equation" r:id="rId5" imgW="2298600" imgH="431640" progId="Equation.DSMT4">
                  <p:embed/>
                </p:oleObj>
              </mc:Choice>
              <mc:Fallback>
                <p:oleObj name="Equation" r:id="rId5" imgW="229860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5960" y="5482580"/>
                        <a:ext cx="5486400" cy="1031875"/>
                      </a:xfrm>
                      <a:prstGeom prst="rect">
                        <a:avLst/>
                      </a:prstGeom>
                      <a:solidFill>
                        <a:schemeClr val="tx1"/>
                      </a:solidFill>
                      <a:ln>
                        <a:noFill/>
                      </a:ln>
                      <a:effectLst/>
                    </p:spPr>
                  </p:pic>
                </p:oleObj>
              </mc:Fallback>
            </mc:AlternateContent>
          </a:graphicData>
        </a:graphic>
      </p:graphicFrame>
      <p:sp>
        <p:nvSpPr>
          <p:cNvPr id="3" name="爆炸形 1 2"/>
          <p:cNvSpPr/>
          <p:nvPr/>
        </p:nvSpPr>
        <p:spPr>
          <a:xfrm>
            <a:off x="7380312" y="1844824"/>
            <a:ext cx="2051720" cy="1669152"/>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b="1" smtClean="0">
                <a:solidFill>
                  <a:schemeClr val="bg1"/>
                </a:solidFill>
              </a:rPr>
              <a:t>如何</a:t>
            </a:r>
            <a:r>
              <a:rPr lang="zh-CN" altLang="en-US" b="1" dirty="0" smtClean="0">
                <a:solidFill>
                  <a:schemeClr val="bg1"/>
                </a:solidFill>
              </a:rPr>
              <a:t>得出该复杂度？</a:t>
            </a:r>
            <a:endParaRPr lang="zh-CN" altLang="en-US" b="1" dirty="0">
              <a:solidFill>
                <a:schemeClr val="bg1"/>
              </a:solidFill>
            </a:endParaRPr>
          </a:p>
        </p:txBody>
      </p:sp>
    </p:spTree>
    <p:extLst>
      <p:ext uri="{BB962C8B-B14F-4D97-AF65-F5344CB8AC3E}">
        <p14:creationId xmlns:p14="http://schemas.microsoft.com/office/powerpoint/2010/main" val="29434889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3" presetClass="entr" presetSubtype="16"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3" presetClass="entr" presetSubtype="16"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顺序表类方法的效率分析</a:t>
            </a:r>
          </a:p>
        </p:txBody>
      </p:sp>
      <p:sp>
        <p:nvSpPr>
          <p:cNvPr id="3" name="内容占位符 2"/>
          <p:cNvSpPr>
            <a:spLocks noGrp="1"/>
          </p:cNvSpPr>
          <p:nvPr>
            <p:ph idx="1"/>
          </p:nvPr>
        </p:nvSpPr>
        <p:spPr/>
        <p:txBody>
          <a:bodyPr/>
          <a:lstStyle/>
          <a:p>
            <a:r>
              <a:rPr lang="zh-CN" altLang="en-US" sz="2400" dirty="0"/>
              <a:t>顺序表的存储</a:t>
            </a:r>
            <a:r>
              <a:rPr lang="zh-CN" altLang="en-US" sz="2400" dirty="0" smtClean="0"/>
              <a:t>结构；类定义；类实现；类设计的一些说明；</a:t>
            </a:r>
            <a:endParaRPr lang="en-US" altLang="zh-CN" sz="2400" dirty="0" smtClean="0"/>
          </a:p>
          <a:p>
            <a:r>
              <a:rPr lang="zh-CN" altLang="en-US" dirty="0" smtClean="0"/>
              <a:t>顺序</a:t>
            </a:r>
            <a:r>
              <a:rPr lang="zh-CN" altLang="en-US" dirty="0"/>
              <a:t>表类方法的效率</a:t>
            </a:r>
            <a:r>
              <a:rPr lang="zh-CN" altLang="en-US" dirty="0" smtClean="0"/>
              <a:t>分析</a:t>
            </a:r>
            <a:endParaRPr lang="en-US" altLang="zh-CN" dirty="0"/>
          </a:p>
          <a:p>
            <a:pPr lvl="1"/>
            <a:r>
              <a:rPr lang="zh-CN" altLang="en-US" dirty="0">
                <a:solidFill>
                  <a:schemeClr val="tx1"/>
                </a:solidFill>
              </a:rPr>
              <a:t>顺序表中的其余操作都和数据元素个数</a:t>
            </a:r>
            <a:r>
              <a:rPr lang="en-US" altLang="zh-CN" dirty="0">
                <a:solidFill>
                  <a:schemeClr val="tx1"/>
                </a:solidFill>
              </a:rPr>
              <a:t>n</a:t>
            </a:r>
            <a:r>
              <a:rPr lang="zh-CN" altLang="en-US" dirty="0" smtClean="0">
                <a:solidFill>
                  <a:schemeClr val="tx1"/>
                </a:solidFill>
              </a:rPr>
              <a:t>无关</a:t>
            </a:r>
            <a:endParaRPr lang="en-US" altLang="zh-CN" dirty="0" smtClean="0">
              <a:solidFill>
                <a:schemeClr val="tx1"/>
              </a:solidFill>
            </a:endParaRPr>
          </a:p>
          <a:p>
            <a:pPr lvl="1"/>
            <a:r>
              <a:rPr lang="zh-CN" altLang="en-US" dirty="0" smtClean="0">
                <a:solidFill>
                  <a:schemeClr val="tx1"/>
                </a:solidFill>
              </a:rPr>
              <a:t>在</a:t>
            </a:r>
            <a:r>
              <a:rPr lang="zh-CN" altLang="en-US" dirty="0">
                <a:solidFill>
                  <a:schemeClr val="tx1"/>
                </a:solidFill>
              </a:rPr>
              <a:t>顺序表中插入和删除一个数据元素成员函数的时间复杂度为</a:t>
            </a:r>
            <a:r>
              <a:rPr lang="en-US" altLang="zh-CN" dirty="0">
                <a:solidFill>
                  <a:srgbClr val="C00000"/>
                </a:solidFill>
              </a:rPr>
              <a:t>O(n</a:t>
            </a:r>
            <a:r>
              <a:rPr lang="en-US" altLang="zh-CN" dirty="0" smtClean="0">
                <a:solidFill>
                  <a:srgbClr val="C00000"/>
                </a:solidFill>
              </a:rPr>
              <a:t>)</a:t>
            </a:r>
            <a:endParaRPr lang="en-US" altLang="zh-CN" dirty="0" smtClean="0">
              <a:solidFill>
                <a:schemeClr val="tx1"/>
              </a:solidFill>
            </a:endParaRPr>
          </a:p>
          <a:p>
            <a:pPr lvl="1"/>
            <a:r>
              <a:rPr lang="zh-CN" altLang="en-US" dirty="0" smtClean="0">
                <a:solidFill>
                  <a:schemeClr val="tx1"/>
                </a:solidFill>
              </a:rPr>
              <a:t>其余</a:t>
            </a:r>
            <a:r>
              <a:rPr lang="zh-CN" altLang="en-US" dirty="0">
                <a:solidFill>
                  <a:schemeClr val="tx1"/>
                </a:solidFill>
              </a:rPr>
              <a:t>成员函数的时间复杂度都为</a:t>
            </a:r>
            <a:r>
              <a:rPr lang="en-US" altLang="zh-CN" dirty="0">
                <a:solidFill>
                  <a:srgbClr val="C00000"/>
                </a:solidFill>
              </a:rPr>
              <a:t>O(1)</a:t>
            </a:r>
          </a:p>
          <a:p>
            <a:pPr lvl="1"/>
            <a:endParaRPr lang="en-US" altLang="zh-CN" dirty="0" smtClean="0"/>
          </a:p>
          <a:p>
            <a:endParaRPr lang="en-US" altLang="zh-CN" dirty="0"/>
          </a:p>
          <a:p>
            <a:endParaRPr lang="en-US" altLang="zh-CN" dirty="0" smtClean="0"/>
          </a:p>
          <a:p>
            <a:pPr lvl="1"/>
            <a:endParaRPr lang="en-US" altLang="zh-CN" dirty="0" smtClean="0"/>
          </a:p>
        </p:txBody>
      </p:sp>
    </p:spTree>
    <p:extLst>
      <p:ext uri="{BB962C8B-B14F-4D97-AF65-F5344CB8AC3E}">
        <p14:creationId xmlns:p14="http://schemas.microsoft.com/office/powerpoint/2010/main" val="6975453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http://ts1.mm.bing.net/th?&amp;id=HN.608029337740577098&amp;w=300&amp;h=300&amp;c=0&amp;pid=1.9&amp;rs=0&amp;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4509120"/>
            <a:ext cx="1237320" cy="8248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ts1.mm.bing.net/th?&amp;id=HN.608016405586577299&amp;w=300&amp;h=300&amp;c=0&amp;pid=1.9&amp;rs=0&amp;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996952"/>
            <a:ext cx="1029234" cy="11521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顺序</a:t>
            </a:r>
            <a:r>
              <a:rPr lang="zh-CN" altLang="en-US" dirty="0"/>
              <a:t>表</a:t>
            </a:r>
          </a:p>
        </p:txBody>
      </p:sp>
      <p:sp>
        <p:nvSpPr>
          <p:cNvPr id="3" name="内容占位符 2"/>
          <p:cNvSpPr>
            <a:spLocks noGrp="1"/>
          </p:cNvSpPr>
          <p:nvPr>
            <p:ph idx="1"/>
          </p:nvPr>
        </p:nvSpPr>
        <p:spPr/>
        <p:txBody>
          <a:bodyPr/>
          <a:lstStyle/>
          <a:p>
            <a:r>
              <a:rPr lang="zh-CN" altLang="en-US" sz="2400" dirty="0"/>
              <a:t>顺序表的存储结构；类定义；类实现；类设计的一些说明</a:t>
            </a:r>
            <a:r>
              <a:rPr lang="zh-CN" altLang="en-US" sz="2400" dirty="0" smtClean="0"/>
              <a:t>；类</a:t>
            </a:r>
            <a:r>
              <a:rPr lang="zh-CN" altLang="en-US" sz="2400" dirty="0"/>
              <a:t>方法的效率</a:t>
            </a:r>
            <a:r>
              <a:rPr lang="zh-CN" altLang="en-US" sz="2400" dirty="0" smtClean="0"/>
              <a:t>分析</a:t>
            </a:r>
            <a:r>
              <a:rPr lang="en-US" altLang="zh-CN" sz="2400" dirty="0" smtClean="0"/>
              <a:t>;</a:t>
            </a:r>
            <a:endParaRPr lang="zh-CN" altLang="en-US" sz="2400" dirty="0"/>
          </a:p>
          <a:p>
            <a:r>
              <a:rPr lang="zh-CN" altLang="en-US" dirty="0"/>
              <a:t>顺序</a:t>
            </a:r>
            <a:r>
              <a:rPr lang="zh-CN" altLang="en-US" dirty="0" smtClean="0"/>
              <a:t>表的优缺点</a:t>
            </a:r>
            <a:endParaRPr lang="zh-CN" altLang="en-US" dirty="0"/>
          </a:p>
        </p:txBody>
      </p:sp>
      <p:sp>
        <p:nvSpPr>
          <p:cNvPr id="5" name="Rectangle 6"/>
          <p:cNvSpPr>
            <a:spLocks noChangeArrowheads="1"/>
          </p:cNvSpPr>
          <p:nvPr/>
        </p:nvSpPr>
        <p:spPr bwMode="auto">
          <a:xfrm>
            <a:off x="1951930" y="3141687"/>
            <a:ext cx="694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solidFill>
                  <a:srgbClr val="080808"/>
                </a:solidFill>
              </a:rPr>
              <a:t>主要优点是算法简单，空间单元利用率高；</a:t>
            </a:r>
          </a:p>
        </p:txBody>
      </p:sp>
      <p:sp>
        <p:nvSpPr>
          <p:cNvPr id="6" name="Rectangle 7"/>
          <p:cNvSpPr>
            <a:spLocks noChangeArrowheads="1"/>
          </p:cNvSpPr>
          <p:nvPr/>
        </p:nvSpPr>
        <p:spPr bwMode="auto">
          <a:xfrm>
            <a:off x="1944960" y="4413274"/>
            <a:ext cx="5867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solidFill>
                  <a:srgbClr val="080808"/>
                </a:solidFill>
              </a:rPr>
              <a:t>主要缺点是需要预先确定数据元素的最大个数，插入和删除时需要移动较多的数据元素。</a:t>
            </a:r>
          </a:p>
        </p:txBody>
      </p:sp>
    </p:spTree>
    <p:extLst>
      <p:ext uri="{BB962C8B-B14F-4D97-AF65-F5344CB8AC3E}">
        <p14:creationId xmlns:p14="http://schemas.microsoft.com/office/powerpoint/2010/main" val="1584320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en-US" altLang="zh-CN" dirty="0" smtClean="0"/>
              <a:t>.</a:t>
            </a:r>
            <a:r>
              <a:rPr lang="zh-CN" altLang="en-US" dirty="0" smtClean="0"/>
              <a:t>顺序</a:t>
            </a:r>
            <a:r>
              <a:rPr lang="zh-CN" altLang="en-US" dirty="0"/>
              <a:t>表</a:t>
            </a:r>
          </a:p>
        </p:txBody>
      </p:sp>
      <p:sp>
        <p:nvSpPr>
          <p:cNvPr id="3" name="内容占位符 2"/>
          <p:cNvSpPr>
            <a:spLocks noGrp="1"/>
          </p:cNvSpPr>
          <p:nvPr>
            <p:ph idx="1"/>
          </p:nvPr>
        </p:nvSpPr>
        <p:spPr>
          <a:xfrm>
            <a:off x="323528" y="1268760"/>
            <a:ext cx="8568952" cy="4681537"/>
          </a:xfrm>
        </p:spPr>
        <p:txBody>
          <a:bodyPr/>
          <a:lstStyle/>
          <a:p>
            <a:r>
              <a:rPr lang="zh-CN" altLang="en-US" sz="2400" dirty="0"/>
              <a:t>顺序表的存储结构；类定义；类实现；类设计的一些说明</a:t>
            </a:r>
            <a:r>
              <a:rPr lang="zh-CN" altLang="en-US" sz="2400" dirty="0" smtClean="0"/>
              <a:t>；类</a:t>
            </a:r>
            <a:r>
              <a:rPr lang="zh-CN" altLang="en-US" sz="2400" dirty="0"/>
              <a:t>方法的效率分析</a:t>
            </a:r>
            <a:r>
              <a:rPr lang="en-US" altLang="zh-CN" sz="2400" dirty="0" smtClean="0"/>
              <a:t>;</a:t>
            </a:r>
            <a:r>
              <a:rPr lang="zh-CN" altLang="en-US" sz="2400" dirty="0" smtClean="0"/>
              <a:t>优缺点；</a:t>
            </a:r>
            <a:endParaRPr lang="en-US" altLang="zh-CN" sz="2400" dirty="0" smtClean="0"/>
          </a:p>
          <a:p>
            <a:r>
              <a:rPr lang="zh-CN" altLang="en-US" dirty="0"/>
              <a:t>顺序</a:t>
            </a:r>
            <a:r>
              <a:rPr lang="zh-CN" altLang="en-US" dirty="0" smtClean="0"/>
              <a:t>表应用举例</a:t>
            </a:r>
            <a:endParaRPr lang="en-US" altLang="zh-CN" dirty="0" smtClean="0"/>
          </a:p>
          <a:p>
            <a:endParaRPr lang="zh-CN" altLang="en-US" dirty="0"/>
          </a:p>
          <a:p>
            <a:endParaRPr lang="zh-CN" altLang="en-US" dirty="0"/>
          </a:p>
        </p:txBody>
      </p:sp>
      <p:sp>
        <p:nvSpPr>
          <p:cNvPr id="4" name="Text Box 5"/>
          <p:cNvSpPr txBox="1">
            <a:spLocks noChangeArrowheads="1"/>
          </p:cNvSpPr>
          <p:nvPr/>
        </p:nvSpPr>
        <p:spPr bwMode="auto">
          <a:xfrm>
            <a:off x="468313" y="2780928"/>
            <a:ext cx="8305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080808"/>
                </a:solidFill>
                <a:latin typeface="楷体_GB2312" pitchFamily="49" charset="-122"/>
              </a:rPr>
              <a:t>    例</a:t>
            </a:r>
            <a:r>
              <a:rPr lang="en-US" altLang="zh-CN" dirty="0" smtClean="0">
                <a:solidFill>
                  <a:srgbClr val="080808"/>
                </a:solidFill>
                <a:latin typeface="楷体_GB2312" pitchFamily="49" charset="-122"/>
              </a:rPr>
              <a:t>2-2</a:t>
            </a:r>
            <a:r>
              <a:rPr lang="zh-CN" altLang="en-US" dirty="0" smtClean="0">
                <a:solidFill>
                  <a:srgbClr val="080808"/>
                </a:solidFill>
                <a:latin typeface="楷体_GB2312" pitchFamily="49" charset="-122"/>
              </a:rPr>
              <a:t>：</a:t>
            </a:r>
            <a:r>
              <a:rPr lang="zh-CN" altLang="en-US" dirty="0">
                <a:solidFill>
                  <a:srgbClr val="080808"/>
                </a:solidFill>
                <a:latin typeface="楷体_GB2312" pitchFamily="49" charset="-122"/>
              </a:rPr>
              <a:t>编程实现如下任务:建立一个线性表，首先依次输入数据元素1，2，3，</a:t>
            </a:r>
            <a:r>
              <a:rPr lang="zh-CN" altLang="en-US" dirty="0">
                <a:solidFill>
                  <a:srgbClr val="080808"/>
                </a:solidFill>
              </a:rPr>
              <a:t>…</a:t>
            </a:r>
            <a:r>
              <a:rPr lang="zh-CN" altLang="en-US" dirty="0">
                <a:solidFill>
                  <a:srgbClr val="080808"/>
                </a:solidFill>
                <a:latin typeface="楷体_GB2312" pitchFamily="49" charset="-122"/>
              </a:rPr>
              <a:t>，10，然后删除数据元素5，最后依次显示当前线性表中的数据元素。要求采用顺序表实现，假设该顺序表的数据元素个数在最坏情况下不会超过100个。</a:t>
            </a:r>
          </a:p>
          <a:p>
            <a:pPr eaLnBrk="1" hangingPunct="1">
              <a:spcBef>
                <a:spcPct val="50000"/>
              </a:spcBef>
            </a:pPr>
            <a:r>
              <a:rPr lang="zh-CN" altLang="en-US" dirty="0">
                <a:solidFill>
                  <a:srgbClr val="0000FF"/>
                </a:solidFill>
                <a:latin typeface="楷体_GB2312" pitchFamily="49" charset="-122"/>
              </a:rPr>
              <a:t>实现方法：</a:t>
            </a:r>
            <a:br>
              <a:rPr lang="zh-CN" altLang="en-US" dirty="0">
                <a:solidFill>
                  <a:srgbClr val="0000FF"/>
                </a:solidFill>
                <a:latin typeface="楷体_GB2312" pitchFamily="49" charset="-122"/>
              </a:rPr>
            </a:br>
            <a:r>
              <a:rPr lang="zh-CN" altLang="en-US" dirty="0">
                <a:solidFill>
                  <a:srgbClr val="0000FF"/>
                </a:solidFill>
                <a:latin typeface="楷体_GB2312" pitchFamily="49" charset="-122"/>
              </a:rPr>
              <a:t>1、采用直接编写一个主函数实现。</a:t>
            </a:r>
            <a:br>
              <a:rPr lang="zh-CN" altLang="en-US" dirty="0">
                <a:solidFill>
                  <a:srgbClr val="0000FF"/>
                </a:solidFill>
                <a:latin typeface="楷体_GB2312" pitchFamily="49" charset="-122"/>
              </a:rPr>
            </a:br>
            <a:r>
              <a:rPr lang="zh-CN" altLang="en-US" dirty="0">
                <a:solidFill>
                  <a:srgbClr val="0000FF"/>
                </a:solidFill>
                <a:latin typeface="楷体_GB2312" pitchFamily="49" charset="-122"/>
              </a:rPr>
              <a:t>2、利用已设计实现的抽象数据类型模块。（存放在头文件名为</a:t>
            </a:r>
            <a:r>
              <a:rPr lang="en-US" altLang="zh-CN" dirty="0" err="1">
                <a:solidFill>
                  <a:srgbClr val="0000FF"/>
                </a:solidFill>
                <a:latin typeface="楷体_GB2312" pitchFamily="49" charset="-122"/>
              </a:rPr>
              <a:t>SeqList.h</a:t>
            </a:r>
            <a:r>
              <a:rPr lang="zh-CN" altLang="en-US" dirty="0">
                <a:solidFill>
                  <a:srgbClr val="0000FF"/>
                </a:solidFill>
                <a:latin typeface="楷体_GB2312" pitchFamily="49" charset="-122"/>
              </a:rPr>
              <a:t>中，通过 #</a:t>
            </a:r>
            <a:r>
              <a:rPr lang="en-US" altLang="zh-CN" dirty="0">
                <a:solidFill>
                  <a:srgbClr val="0000FF"/>
                </a:solidFill>
                <a:latin typeface="楷体_GB2312" pitchFamily="49" charset="-122"/>
              </a:rPr>
              <a:t>include </a:t>
            </a:r>
            <a:r>
              <a:rPr lang="en-US" altLang="zh-CN" dirty="0">
                <a:solidFill>
                  <a:srgbClr val="0000FF"/>
                </a:solidFill>
              </a:rPr>
              <a:t>“</a:t>
            </a:r>
            <a:r>
              <a:rPr lang="en-US" altLang="zh-CN" dirty="0" err="1">
                <a:solidFill>
                  <a:srgbClr val="0000FF"/>
                </a:solidFill>
                <a:latin typeface="楷体_GB2312" pitchFamily="49" charset="-122"/>
              </a:rPr>
              <a:t>SeqList.h</a:t>
            </a:r>
            <a:r>
              <a:rPr lang="en-US" altLang="zh-CN" dirty="0">
                <a:solidFill>
                  <a:srgbClr val="0000FF"/>
                </a:solidFill>
              </a:rPr>
              <a:t>”</a:t>
            </a:r>
            <a:r>
              <a:rPr lang="en-US" altLang="zh-CN" dirty="0">
                <a:solidFill>
                  <a:srgbClr val="0000FF"/>
                </a:solidFill>
                <a:latin typeface="楷体_GB2312" pitchFamily="49" charset="-122"/>
              </a:rPr>
              <a:t> ）</a:t>
            </a:r>
          </a:p>
          <a:p>
            <a:pPr eaLnBrk="1" hangingPunct="1">
              <a:spcBef>
                <a:spcPct val="50000"/>
              </a:spcBef>
            </a:pPr>
            <a:r>
              <a:rPr lang="zh-CN" altLang="en-US" dirty="0">
                <a:solidFill>
                  <a:srgbClr val="080808"/>
                </a:solidFill>
                <a:latin typeface="楷体_GB2312" pitchFamily="49" charset="-122"/>
              </a:rPr>
              <a:t>程序设计如下：</a:t>
            </a:r>
          </a:p>
        </p:txBody>
      </p:sp>
    </p:spTree>
    <p:extLst>
      <p:ext uri="{BB962C8B-B14F-4D97-AF65-F5344CB8AC3E}">
        <p14:creationId xmlns:p14="http://schemas.microsoft.com/office/powerpoint/2010/main" val="525783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barn(inVertical)">
                                      <p:cBhvr>
                                        <p:cTn id="22" dur="500"/>
                                        <p:tgtEl>
                                          <p:spTgt spid="4">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barn(inVertical)">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527248" y="116632"/>
            <a:ext cx="8365232" cy="6694140"/>
          </a:xfrm>
          <a:prstGeom prst="rect">
            <a:avLst/>
          </a:prstGeom>
          <a:solidFill>
            <a:schemeClr val="tx1"/>
          </a:solidFill>
          <a:ln>
            <a:noFill/>
          </a:ln>
        </p:spPr>
        <p:txBody>
          <a:bodyPr wrap="square">
            <a:spAutoFit/>
          </a:bodyPr>
          <a:lstStyle/>
          <a:p>
            <a:pPr>
              <a:lnSpc>
                <a:spcPts val="2200"/>
              </a:lnSpc>
              <a:spcBef>
                <a:spcPct val="50000"/>
              </a:spcBef>
            </a:pPr>
            <a:r>
              <a:rPr lang="zh-CN" altLang="en-US" sz="2200" b="1" dirty="0">
                <a:solidFill>
                  <a:schemeClr val="bg1"/>
                </a:solidFill>
              </a:rPr>
              <a:t>#</a:t>
            </a:r>
            <a:r>
              <a:rPr lang="en-US" altLang="zh-CN" sz="2200" b="1" dirty="0">
                <a:solidFill>
                  <a:schemeClr val="bg1"/>
                </a:solidFill>
              </a:rPr>
              <a:t>include &lt;</a:t>
            </a:r>
            <a:r>
              <a:rPr lang="en-US" altLang="zh-CN" sz="2200" b="1" dirty="0" err="1">
                <a:solidFill>
                  <a:schemeClr val="bg1"/>
                </a:solidFill>
              </a:rPr>
              <a:t>iostream.h</a:t>
            </a:r>
            <a:r>
              <a:rPr lang="en-US" altLang="zh-CN" sz="2200" b="1" dirty="0">
                <a:solidFill>
                  <a:schemeClr val="bg1"/>
                </a:solidFill>
              </a:rPr>
              <a:t>&gt;</a:t>
            </a:r>
          </a:p>
          <a:p>
            <a:pPr>
              <a:lnSpc>
                <a:spcPts val="2200"/>
              </a:lnSpc>
              <a:spcBef>
                <a:spcPct val="50000"/>
              </a:spcBef>
            </a:pPr>
            <a:r>
              <a:rPr lang="en-US" altLang="zh-CN" sz="2200" b="1" dirty="0">
                <a:solidFill>
                  <a:schemeClr val="bg1"/>
                </a:solidFill>
              </a:rPr>
              <a:t>#include &lt;</a:t>
            </a:r>
            <a:r>
              <a:rPr lang="en-US" altLang="zh-CN" sz="2200" b="1" dirty="0" err="1">
                <a:solidFill>
                  <a:schemeClr val="bg1"/>
                </a:solidFill>
              </a:rPr>
              <a:t>stdlib.h</a:t>
            </a:r>
            <a:r>
              <a:rPr lang="en-US" altLang="zh-CN" sz="2200" b="1" dirty="0">
                <a:solidFill>
                  <a:schemeClr val="bg1"/>
                </a:solidFill>
              </a:rPr>
              <a:t>&gt;</a:t>
            </a:r>
          </a:p>
          <a:p>
            <a:pPr>
              <a:lnSpc>
                <a:spcPts val="2200"/>
              </a:lnSpc>
              <a:spcBef>
                <a:spcPct val="50000"/>
              </a:spcBef>
            </a:pPr>
            <a:endParaRPr lang="en-US" altLang="zh-CN" sz="2200" b="1" dirty="0">
              <a:solidFill>
                <a:schemeClr val="bg1"/>
              </a:solidFill>
            </a:endParaRPr>
          </a:p>
          <a:p>
            <a:pPr>
              <a:lnSpc>
                <a:spcPts val="2200"/>
              </a:lnSpc>
              <a:spcBef>
                <a:spcPct val="50000"/>
              </a:spcBef>
            </a:pPr>
            <a:r>
              <a:rPr lang="en-US" altLang="zh-CN" sz="2200" b="1" dirty="0" err="1">
                <a:solidFill>
                  <a:schemeClr val="bg1"/>
                </a:solidFill>
              </a:rPr>
              <a:t>typedef</a:t>
            </a:r>
            <a:r>
              <a:rPr lang="en-US" altLang="zh-CN" sz="2200" b="1" dirty="0">
                <a:solidFill>
                  <a:schemeClr val="bg1"/>
                </a:solidFill>
              </a:rPr>
              <a:t> </a:t>
            </a:r>
            <a:r>
              <a:rPr lang="en-US" altLang="zh-CN" sz="2200" b="1" dirty="0" err="1">
                <a:solidFill>
                  <a:schemeClr val="bg1"/>
                </a:solidFill>
              </a:rPr>
              <a:t>int</a:t>
            </a:r>
            <a:r>
              <a:rPr lang="en-US" altLang="zh-CN" sz="2200" b="1" dirty="0">
                <a:solidFill>
                  <a:schemeClr val="bg1"/>
                </a:solidFill>
              </a:rPr>
              <a:t> </a:t>
            </a:r>
            <a:r>
              <a:rPr lang="en-US" altLang="zh-CN" sz="2200" b="1" dirty="0" err="1">
                <a:solidFill>
                  <a:schemeClr val="bg1"/>
                </a:solidFill>
              </a:rPr>
              <a:t>DataType</a:t>
            </a:r>
            <a:r>
              <a:rPr lang="en-US" altLang="zh-CN" sz="2200" b="1" dirty="0">
                <a:solidFill>
                  <a:schemeClr val="bg1"/>
                </a:solidFill>
              </a:rPr>
              <a:t>;   </a:t>
            </a:r>
            <a:r>
              <a:rPr lang="en-US" altLang="zh-CN" sz="2200" b="1" dirty="0" smtClean="0">
                <a:solidFill>
                  <a:schemeClr val="bg1"/>
                </a:solidFill>
              </a:rPr>
              <a:t>	</a:t>
            </a:r>
            <a:r>
              <a:rPr lang="en-US" altLang="zh-CN" sz="2200" b="1" dirty="0" smtClean="0">
                <a:solidFill>
                  <a:srgbClr val="FFFF00"/>
                </a:solidFill>
              </a:rPr>
              <a:t>//</a:t>
            </a:r>
            <a:r>
              <a:rPr lang="zh-CN" altLang="en-US" sz="2200" b="1" dirty="0">
                <a:solidFill>
                  <a:srgbClr val="FFFF00"/>
                </a:solidFill>
              </a:rPr>
              <a:t>定义具体问题元素的数据类型</a:t>
            </a:r>
          </a:p>
          <a:p>
            <a:pPr>
              <a:lnSpc>
                <a:spcPts val="2200"/>
              </a:lnSpc>
              <a:spcBef>
                <a:spcPct val="50000"/>
              </a:spcBef>
            </a:pPr>
            <a:r>
              <a:rPr lang="zh-CN" altLang="en-US" sz="2200" b="1" dirty="0">
                <a:solidFill>
                  <a:schemeClr val="bg1"/>
                </a:solidFill>
              </a:rPr>
              <a:t>#</a:t>
            </a:r>
            <a:r>
              <a:rPr lang="en-US" altLang="zh-CN" sz="2200" b="1" dirty="0">
                <a:solidFill>
                  <a:schemeClr val="bg1"/>
                </a:solidFill>
              </a:rPr>
              <a:t>include "</a:t>
            </a:r>
            <a:r>
              <a:rPr lang="en-US" altLang="zh-CN" sz="2200" b="1" dirty="0" err="1">
                <a:solidFill>
                  <a:schemeClr val="bg1"/>
                </a:solidFill>
              </a:rPr>
              <a:t>SeqList.h</a:t>
            </a:r>
            <a:r>
              <a:rPr lang="en-US" altLang="zh-CN" sz="2200" b="1" dirty="0">
                <a:solidFill>
                  <a:schemeClr val="bg1"/>
                </a:solidFill>
              </a:rPr>
              <a:t>"    </a:t>
            </a:r>
            <a:r>
              <a:rPr lang="en-US" altLang="zh-CN" sz="2200" b="1" dirty="0" smtClean="0">
                <a:solidFill>
                  <a:schemeClr val="bg1"/>
                </a:solidFill>
              </a:rPr>
              <a:t>	</a:t>
            </a:r>
            <a:r>
              <a:rPr lang="en-US" altLang="zh-CN" sz="2200" b="1" dirty="0" smtClean="0">
                <a:solidFill>
                  <a:srgbClr val="FFFF00"/>
                </a:solidFill>
              </a:rPr>
              <a:t>//</a:t>
            </a:r>
            <a:r>
              <a:rPr lang="zh-CN" altLang="en-US" sz="2200" b="1" dirty="0">
                <a:solidFill>
                  <a:srgbClr val="FFFF00"/>
                </a:solidFill>
              </a:rPr>
              <a:t>包含顺序表</a:t>
            </a:r>
            <a:r>
              <a:rPr lang="zh-CN" altLang="en-US" sz="2200" b="1" dirty="0" smtClean="0">
                <a:solidFill>
                  <a:srgbClr val="FFFF00"/>
                </a:solidFill>
              </a:rPr>
              <a:t>类</a:t>
            </a:r>
            <a:endParaRPr lang="en-US" altLang="zh-CN" sz="2200" b="1" dirty="0" smtClean="0">
              <a:solidFill>
                <a:srgbClr val="FFFF00"/>
              </a:solidFill>
            </a:endParaRPr>
          </a:p>
          <a:p>
            <a:pPr>
              <a:lnSpc>
                <a:spcPts val="2200"/>
              </a:lnSpc>
              <a:spcBef>
                <a:spcPct val="50000"/>
              </a:spcBef>
            </a:pPr>
            <a:r>
              <a:rPr lang="en-US" altLang="zh-CN" sz="2200" b="1" dirty="0">
                <a:solidFill>
                  <a:schemeClr val="bg1"/>
                </a:solidFill>
              </a:rPr>
              <a:t>void main(void)</a:t>
            </a:r>
            <a:endParaRPr lang="zh-CN" altLang="en-US" sz="2200" b="1" dirty="0">
              <a:solidFill>
                <a:schemeClr val="bg1"/>
              </a:solidFill>
            </a:endParaRPr>
          </a:p>
          <a:p>
            <a:pPr>
              <a:lnSpc>
                <a:spcPts val="2200"/>
              </a:lnSpc>
              <a:spcBef>
                <a:spcPct val="50000"/>
              </a:spcBef>
            </a:pPr>
            <a:r>
              <a:rPr lang="en-US" altLang="zh-CN" sz="2200" b="1" dirty="0">
                <a:solidFill>
                  <a:schemeClr val="bg1"/>
                </a:solidFill>
              </a:rPr>
              <a:t>{</a:t>
            </a:r>
          </a:p>
          <a:p>
            <a:pPr>
              <a:lnSpc>
                <a:spcPts val="2200"/>
              </a:lnSpc>
              <a:spcBef>
                <a:spcPct val="50000"/>
              </a:spcBef>
            </a:pPr>
            <a:r>
              <a:rPr lang="en-US" altLang="zh-CN" sz="2200" b="1" dirty="0">
                <a:solidFill>
                  <a:schemeClr val="bg1"/>
                </a:solidFill>
              </a:rPr>
              <a:t>	</a:t>
            </a:r>
            <a:r>
              <a:rPr lang="en-US" altLang="zh-CN" sz="2200" b="1" dirty="0" err="1">
                <a:solidFill>
                  <a:schemeClr val="bg1"/>
                </a:solidFill>
              </a:rPr>
              <a:t>SeqList</a:t>
            </a:r>
            <a:r>
              <a:rPr lang="en-US" altLang="zh-CN" sz="2200" b="1" dirty="0">
                <a:solidFill>
                  <a:schemeClr val="bg1"/>
                </a:solidFill>
              </a:rPr>
              <a:t> </a:t>
            </a:r>
            <a:r>
              <a:rPr lang="en-US" altLang="zh-CN" sz="2200" b="1" dirty="0" err="1">
                <a:solidFill>
                  <a:schemeClr val="bg1"/>
                </a:solidFill>
              </a:rPr>
              <a:t>myList</a:t>
            </a:r>
            <a:r>
              <a:rPr lang="en-US" altLang="zh-CN" sz="2200" b="1" dirty="0">
                <a:solidFill>
                  <a:schemeClr val="bg1"/>
                </a:solidFill>
              </a:rPr>
              <a:t>(100);        </a:t>
            </a:r>
            <a:r>
              <a:rPr lang="en-US" altLang="zh-CN" sz="2200" b="1" dirty="0">
                <a:solidFill>
                  <a:srgbClr val="FFFF00"/>
                </a:solidFill>
              </a:rPr>
              <a:t>//</a:t>
            </a:r>
            <a:r>
              <a:rPr lang="zh-CN" altLang="en-US" sz="2200" b="1" dirty="0">
                <a:solidFill>
                  <a:srgbClr val="FFFF00"/>
                </a:solidFill>
              </a:rPr>
              <a:t>定义顺序表类对象</a:t>
            </a:r>
            <a:r>
              <a:rPr lang="en-US" altLang="zh-CN" sz="2200" b="1" dirty="0" err="1">
                <a:solidFill>
                  <a:srgbClr val="FFFF00"/>
                </a:solidFill>
              </a:rPr>
              <a:t>myList</a:t>
            </a:r>
            <a:endParaRPr lang="en-US" altLang="zh-CN" sz="2200" b="1" dirty="0">
              <a:solidFill>
                <a:srgbClr val="FFFF00"/>
              </a:solidFill>
            </a:endParaRPr>
          </a:p>
          <a:p>
            <a:pPr>
              <a:lnSpc>
                <a:spcPts val="2200"/>
              </a:lnSpc>
              <a:spcBef>
                <a:spcPct val="50000"/>
              </a:spcBef>
            </a:pPr>
            <a:r>
              <a:rPr lang="en-US" altLang="zh-CN" sz="2200" b="1" dirty="0">
                <a:solidFill>
                  <a:schemeClr val="bg1"/>
                </a:solidFill>
              </a:rPr>
              <a:t>	</a:t>
            </a:r>
            <a:r>
              <a:rPr lang="en-US" altLang="zh-CN" sz="2200" b="1" dirty="0" err="1">
                <a:solidFill>
                  <a:schemeClr val="bg1"/>
                </a:solidFill>
              </a:rPr>
              <a:t>int</a:t>
            </a:r>
            <a:r>
              <a:rPr lang="en-US" altLang="zh-CN" sz="2200" b="1" dirty="0">
                <a:solidFill>
                  <a:schemeClr val="bg1"/>
                </a:solidFill>
              </a:rPr>
              <a:t> n=10;</a:t>
            </a:r>
          </a:p>
          <a:p>
            <a:pPr>
              <a:lnSpc>
                <a:spcPts val="2200"/>
              </a:lnSpc>
              <a:spcBef>
                <a:spcPct val="50000"/>
              </a:spcBef>
            </a:pPr>
            <a:r>
              <a:rPr lang="en-US" altLang="zh-CN" sz="2200" b="1" dirty="0">
                <a:solidFill>
                  <a:schemeClr val="bg1"/>
                </a:solidFill>
              </a:rPr>
              <a:t>	for(</a:t>
            </a:r>
            <a:r>
              <a:rPr lang="en-US" altLang="zh-CN" sz="2200" b="1" dirty="0" err="1">
                <a:solidFill>
                  <a:schemeClr val="bg1"/>
                </a:solidFill>
              </a:rPr>
              <a:t>int</a:t>
            </a:r>
            <a:r>
              <a:rPr lang="en-US" altLang="zh-CN" sz="2200" b="1" dirty="0">
                <a:solidFill>
                  <a:schemeClr val="bg1"/>
                </a:solidFill>
              </a:rPr>
              <a:t> i=0;i&lt;</a:t>
            </a:r>
            <a:r>
              <a:rPr lang="en-US" altLang="zh-CN" sz="2200" b="1" dirty="0" err="1">
                <a:solidFill>
                  <a:schemeClr val="bg1"/>
                </a:solidFill>
              </a:rPr>
              <a:t>n;i</a:t>
            </a:r>
            <a:r>
              <a:rPr lang="en-US" altLang="zh-CN" sz="2200" b="1" dirty="0">
                <a:solidFill>
                  <a:schemeClr val="bg1"/>
                </a:solidFill>
              </a:rPr>
              <a:t>++)     </a:t>
            </a:r>
            <a:r>
              <a:rPr lang="en-US" altLang="zh-CN" sz="2200" b="1" dirty="0" smtClean="0">
                <a:solidFill>
                  <a:schemeClr val="bg1"/>
                </a:solidFill>
              </a:rPr>
              <a:t>    </a:t>
            </a:r>
            <a:r>
              <a:rPr lang="en-US" altLang="zh-CN" sz="2200" b="1" dirty="0" smtClean="0">
                <a:solidFill>
                  <a:srgbClr val="FFFF00"/>
                </a:solidFill>
              </a:rPr>
              <a:t>//</a:t>
            </a:r>
            <a:r>
              <a:rPr lang="zh-CN" altLang="en-US" sz="2200" b="1" dirty="0">
                <a:solidFill>
                  <a:srgbClr val="FFFF00"/>
                </a:solidFill>
              </a:rPr>
              <a:t>在</a:t>
            </a:r>
            <a:r>
              <a:rPr lang="en-US" altLang="zh-CN" sz="2200" b="1" dirty="0" err="1">
                <a:solidFill>
                  <a:srgbClr val="FFFF00"/>
                </a:solidFill>
              </a:rPr>
              <a:t>myList</a:t>
            </a:r>
            <a:r>
              <a:rPr lang="zh-CN" altLang="en-US" sz="2200" b="1" dirty="0">
                <a:solidFill>
                  <a:srgbClr val="FFFF00"/>
                </a:solidFill>
              </a:rPr>
              <a:t>中顺序插入10个元素</a:t>
            </a:r>
          </a:p>
          <a:p>
            <a:pPr>
              <a:lnSpc>
                <a:spcPts val="2200"/>
              </a:lnSpc>
              <a:spcBef>
                <a:spcPct val="50000"/>
              </a:spcBef>
            </a:pPr>
            <a:r>
              <a:rPr lang="zh-CN" altLang="en-US" sz="2200" b="1" dirty="0">
                <a:solidFill>
                  <a:schemeClr val="bg1"/>
                </a:solidFill>
              </a:rPr>
              <a:t>		</a:t>
            </a:r>
            <a:r>
              <a:rPr lang="en-US" altLang="zh-CN" sz="2200" b="1" dirty="0" err="1">
                <a:solidFill>
                  <a:schemeClr val="bg1"/>
                </a:solidFill>
              </a:rPr>
              <a:t>myList.Insert</a:t>
            </a:r>
            <a:r>
              <a:rPr lang="en-US" altLang="zh-CN" sz="2200" b="1" dirty="0">
                <a:solidFill>
                  <a:schemeClr val="bg1"/>
                </a:solidFill>
              </a:rPr>
              <a:t>(i+1,i);</a:t>
            </a:r>
          </a:p>
          <a:p>
            <a:pPr>
              <a:lnSpc>
                <a:spcPts val="2200"/>
              </a:lnSpc>
              <a:spcBef>
                <a:spcPct val="50000"/>
              </a:spcBef>
            </a:pPr>
            <a:r>
              <a:rPr lang="en-US" altLang="zh-CN" sz="2200" b="1" dirty="0">
                <a:solidFill>
                  <a:schemeClr val="bg1"/>
                </a:solidFill>
              </a:rPr>
              <a:t>	</a:t>
            </a:r>
            <a:r>
              <a:rPr lang="en-US" altLang="zh-CN" sz="2200" b="1" dirty="0" err="1">
                <a:solidFill>
                  <a:schemeClr val="bg1"/>
                </a:solidFill>
              </a:rPr>
              <a:t>myList.Delete</a:t>
            </a:r>
            <a:r>
              <a:rPr lang="en-US" altLang="zh-CN" sz="2200" b="1" dirty="0">
                <a:solidFill>
                  <a:schemeClr val="bg1"/>
                </a:solidFill>
              </a:rPr>
              <a:t>(4);           </a:t>
            </a:r>
            <a:r>
              <a:rPr lang="en-US" altLang="zh-CN" sz="2200" b="1" dirty="0">
                <a:solidFill>
                  <a:srgbClr val="FFFF00"/>
                </a:solidFill>
              </a:rPr>
              <a:t>//</a:t>
            </a:r>
            <a:r>
              <a:rPr lang="zh-CN" altLang="en-US" sz="2200" b="1" dirty="0">
                <a:solidFill>
                  <a:srgbClr val="FFFF00"/>
                </a:solidFill>
              </a:rPr>
              <a:t>删除</a:t>
            </a:r>
            <a:r>
              <a:rPr lang="en-US" altLang="zh-CN" sz="2200" b="1" dirty="0" err="1">
                <a:solidFill>
                  <a:srgbClr val="FFFF00"/>
                </a:solidFill>
              </a:rPr>
              <a:t>myList</a:t>
            </a:r>
            <a:r>
              <a:rPr lang="zh-CN" altLang="en-US" sz="2200" b="1" dirty="0">
                <a:solidFill>
                  <a:srgbClr val="FFFF00"/>
                </a:solidFill>
              </a:rPr>
              <a:t>中数据元素5</a:t>
            </a:r>
          </a:p>
          <a:p>
            <a:pPr>
              <a:lnSpc>
                <a:spcPts val="2200"/>
              </a:lnSpc>
              <a:spcBef>
                <a:spcPct val="50000"/>
              </a:spcBef>
            </a:pPr>
            <a:r>
              <a:rPr lang="zh-CN" altLang="en-US" sz="2200" b="1" dirty="0">
                <a:solidFill>
                  <a:schemeClr val="bg1"/>
                </a:solidFill>
              </a:rPr>
              <a:t>	</a:t>
            </a:r>
            <a:r>
              <a:rPr lang="en-US" altLang="zh-CN" sz="2200" b="1" dirty="0">
                <a:solidFill>
                  <a:schemeClr val="bg1"/>
                </a:solidFill>
              </a:rPr>
              <a:t>for(i=0;i&lt;</a:t>
            </a:r>
            <a:r>
              <a:rPr lang="en-US" altLang="zh-CN" sz="2200" b="1" dirty="0" err="1">
                <a:solidFill>
                  <a:schemeClr val="bg1"/>
                </a:solidFill>
              </a:rPr>
              <a:t>myList.Size</a:t>
            </a:r>
            <a:r>
              <a:rPr lang="en-US" altLang="zh-CN" sz="2200" b="1" dirty="0">
                <a:solidFill>
                  <a:schemeClr val="bg1"/>
                </a:solidFill>
              </a:rPr>
              <a:t>( );i++)</a:t>
            </a:r>
          </a:p>
          <a:p>
            <a:pPr>
              <a:lnSpc>
                <a:spcPts val="2200"/>
              </a:lnSpc>
              <a:spcBef>
                <a:spcPct val="50000"/>
              </a:spcBef>
            </a:pPr>
            <a:r>
              <a:rPr lang="en-US" altLang="zh-CN" sz="2200" b="1" dirty="0">
                <a:solidFill>
                  <a:schemeClr val="bg1"/>
                </a:solidFill>
              </a:rPr>
              <a:t>		</a:t>
            </a:r>
            <a:r>
              <a:rPr lang="en-US" altLang="zh-CN" sz="2200" b="1" dirty="0" err="1">
                <a:solidFill>
                  <a:schemeClr val="bg1"/>
                </a:solidFill>
              </a:rPr>
              <a:t>cout</a:t>
            </a:r>
            <a:r>
              <a:rPr lang="en-US" altLang="zh-CN" sz="2200" b="1" dirty="0">
                <a:solidFill>
                  <a:schemeClr val="bg1"/>
                </a:solidFill>
              </a:rPr>
              <a:t>&lt;&lt;</a:t>
            </a:r>
            <a:r>
              <a:rPr lang="en-US" altLang="zh-CN" sz="2200" b="1" dirty="0" err="1">
                <a:solidFill>
                  <a:schemeClr val="bg1"/>
                </a:solidFill>
              </a:rPr>
              <a:t>myList.GetData</a:t>
            </a:r>
            <a:r>
              <a:rPr lang="en-US" altLang="zh-CN" sz="2200" b="1" dirty="0">
                <a:solidFill>
                  <a:schemeClr val="bg1"/>
                </a:solidFill>
              </a:rPr>
              <a:t>(i)&lt;&lt;" ";</a:t>
            </a:r>
          </a:p>
          <a:p>
            <a:pPr>
              <a:lnSpc>
                <a:spcPts val="2200"/>
              </a:lnSpc>
              <a:spcBef>
                <a:spcPct val="50000"/>
              </a:spcBef>
            </a:pPr>
            <a:r>
              <a:rPr lang="en-US" altLang="zh-CN" sz="2200" b="1" dirty="0" smtClean="0">
                <a:solidFill>
                  <a:schemeClr val="bg1"/>
                </a:solidFill>
              </a:rPr>
              <a:t>}</a:t>
            </a:r>
            <a:endParaRPr lang="zh-CN" altLang="en-US" sz="2200" b="1" dirty="0">
              <a:solidFill>
                <a:schemeClr val="bg1"/>
              </a:solidFill>
            </a:endParaRPr>
          </a:p>
        </p:txBody>
      </p:sp>
    </p:spTree>
    <p:extLst>
      <p:ext uri="{BB962C8B-B14F-4D97-AF65-F5344CB8AC3E}">
        <p14:creationId xmlns:p14="http://schemas.microsoft.com/office/powerpoint/2010/main" val="42945903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arn(inVertical)">
                                      <p:cBhvr>
                                        <p:cTn id="13" dur="500"/>
                                        <p:tgtEl>
                                          <p:spTgt spid="4">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arn(inVertic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barn(inVertical)">
                                      <p:cBhvr>
                                        <p:cTn id="21" dur="500"/>
                                        <p:tgtEl>
                                          <p:spTgt spid="4">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barn(inVertical)">
                                      <p:cBhvr>
                                        <p:cTn id="24" dur="500"/>
                                        <p:tgtEl>
                                          <p:spTgt spid="4">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14" end="14"/>
                                            </p:txEl>
                                          </p:spTgt>
                                        </p:tgtEl>
                                        <p:attrNameLst>
                                          <p:attrName>style.visibility</p:attrName>
                                        </p:attrNameLst>
                                      </p:cBhvr>
                                      <p:to>
                                        <p:strVal val="visible"/>
                                      </p:to>
                                    </p:set>
                                    <p:animEffect transition="in" filter="barn(inVertical)">
                                      <p:cBhvr>
                                        <p:cTn id="27" dur="500"/>
                                        <p:tgtEl>
                                          <p:spTgt spid="4">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arn(inVertical)">
                                      <p:cBhvr>
                                        <p:cTn id="37" dur="500"/>
                                        <p:tgtEl>
                                          <p:spTgt spid="4">
                                            <p:txEl>
                                              <p:pRg st="8" end="8"/>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barn(inVertical)">
                                      <p:cBhvr>
                                        <p:cTn id="40" dur="500"/>
                                        <p:tgtEl>
                                          <p:spTgt spid="4">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barn(inVertical)">
                                      <p:cBhvr>
                                        <p:cTn id="43" dur="500"/>
                                        <p:tgtEl>
                                          <p:spTgt spid="4">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4">
                                            <p:txEl>
                                              <p:pRg st="11" end="11"/>
                                            </p:txEl>
                                          </p:spTgt>
                                        </p:tgtEl>
                                        <p:attrNameLst>
                                          <p:attrName>style.visibility</p:attrName>
                                        </p:attrNameLst>
                                      </p:cBhvr>
                                      <p:to>
                                        <p:strVal val="visible"/>
                                      </p:to>
                                    </p:set>
                                    <p:animEffect transition="in" filter="barn(inVertical)">
                                      <p:cBhvr>
                                        <p:cTn id="48" dur="500"/>
                                        <p:tgtEl>
                                          <p:spTgt spid="4">
                                            <p:txEl>
                                              <p:pRg st="11" end="11"/>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animEffect transition="in" filter="barn(inVertical)">
                                      <p:cBhvr>
                                        <p:cTn id="51" dur="500"/>
                                        <p:tgtEl>
                                          <p:spTgt spid="4">
                                            <p:txEl>
                                              <p:pRg st="12" end="12"/>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4">
                                            <p:txEl>
                                              <p:pRg st="13" end="13"/>
                                            </p:txEl>
                                          </p:spTgt>
                                        </p:tgtEl>
                                        <p:attrNameLst>
                                          <p:attrName>style.visibility</p:attrName>
                                        </p:attrNameLst>
                                      </p:cBhvr>
                                      <p:to>
                                        <p:strVal val="visible"/>
                                      </p:to>
                                    </p:set>
                                    <p:animEffect transition="in" filter="barn(inVertical)">
                                      <p:cBhvr>
                                        <p:cTn id="54"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dirty="0" smtClean="0"/>
              <a:t>本节内容</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什么是线性表？</a:t>
            </a:r>
            <a:endParaRPr lang="en-US" altLang="zh-CN" dirty="0" smtClean="0"/>
          </a:p>
          <a:p>
            <a:pPr marL="514350" indent="-514350">
              <a:buFont typeface="+mj-lt"/>
              <a:buAutoNum type="arabicPeriod"/>
            </a:pPr>
            <a:r>
              <a:rPr lang="zh-CN" altLang="en-US" dirty="0"/>
              <a:t>顺序</a:t>
            </a:r>
            <a:r>
              <a:rPr lang="zh-CN" altLang="en-US" dirty="0" smtClean="0"/>
              <a:t>表</a:t>
            </a:r>
            <a:endParaRPr lang="en-US" altLang="zh-CN" dirty="0" smtClean="0"/>
          </a:p>
          <a:p>
            <a:pPr marL="514350" indent="-514350">
              <a:buFont typeface="+mj-lt"/>
              <a:buAutoNum type="arabicPeriod"/>
            </a:pPr>
            <a:r>
              <a:rPr lang="zh-CN" altLang="en-US" dirty="0" smtClean="0">
                <a:solidFill>
                  <a:srgbClr val="C00000"/>
                </a:solidFill>
              </a:rPr>
              <a:t>链表</a:t>
            </a:r>
            <a:endParaRPr lang="en-US" altLang="zh-CN" dirty="0" smtClean="0">
              <a:solidFill>
                <a:srgbClr val="C00000"/>
              </a:solidFill>
            </a:endParaRPr>
          </a:p>
          <a:p>
            <a:pPr marL="863600" lvl="1" indent="-514350">
              <a:buFont typeface="+mj-ea"/>
              <a:buAutoNum type="circleNumDbPlain"/>
            </a:pPr>
            <a:r>
              <a:rPr lang="zh-CN" altLang="en-US" dirty="0" smtClean="0">
                <a:solidFill>
                  <a:srgbClr val="C00000"/>
                </a:solidFill>
              </a:rPr>
              <a:t>单链表</a:t>
            </a:r>
            <a:endParaRPr lang="en-US" altLang="zh-CN" dirty="0" smtClean="0">
              <a:solidFill>
                <a:srgbClr val="C00000"/>
              </a:solidFill>
            </a:endParaRPr>
          </a:p>
          <a:p>
            <a:pPr marL="863600" lvl="1" indent="-514350">
              <a:buFont typeface="+mj-ea"/>
              <a:buAutoNum type="circleNumDbPlain"/>
            </a:pPr>
            <a:r>
              <a:rPr lang="zh-CN" altLang="en-US" dirty="0" smtClean="0">
                <a:solidFill>
                  <a:srgbClr val="C00000"/>
                </a:solidFill>
              </a:rPr>
              <a:t>循环单链表</a:t>
            </a:r>
            <a:endParaRPr lang="en-US" altLang="zh-CN" dirty="0" smtClean="0">
              <a:solidFill>
                <a:srgbClr val="C00000"/>
              </a:solidFill>
            </a:endParaRPr>
          </a:p>
          <a:p>
            <a:pPr marL="863600" lvl="1" indent="-514350">
              <a:buFont typeface="+mj-ea"/>
              <a:buAutoNum type="circleNumDbPlain"/>
            </a:pPr>
            <a:r>
              <a:rPr lang="zh-CN" altLang="en-US" dirty="0" smtClean="0">
                <a:solidFill>
                  <a:srgbClr val="C00000"/>
                </a:solidFill>
              </a:rPr>
              <a:t>循环</a:t>
            </a:r>
            <a:r>
              <a:rPr lang="zh-CN" altLang="en-US" dirty="0">
                <a:solidFill>
                  <a:srgbClr val="C00000"/>
                </a:solidFill>
              </a:rPr>
              <a:t>双向</a:t>
            </a:r>
            <a:r>
              <a:rPr lang="zh-CN" altLang="en-US" dirty="0" smtClean="0">
                <a:solidFill>
                  <a:srgbClr val="C00000"/>
                </a:solidFill>
              </a:rPr>
              <a:t>链表</a:t>
            </a:r>
            <a:endParaRPr lang="en-US" altLang="zh-CN" dirty="0" smtClean="0">
              <a:solidFill>
                <a:srgbClr val="C00000"/>
              </a:solidFill>
            </a:endParaRPr>
          </a:p>
          <a:p>
            <a:pPr marL="863600" lvl="1" indent="-514350">
              <a:buFont typeface="+mj-ea"/>
              <a:buAutoNum type="circleNumDbPlain"/>
            </a:pPr>
            <a:r>
              <a:rPr lang="zh-CN" altLang="en-US" dirty="0">
                <a:solidFill>
                  <a:srgbClr val="C00000"/>
                </a:solidFill>
              </a:rPr>
              <a:t>静态链表</a:t>
            </a:r>
          </a:p>
          <a:p>
            <a:pPr marL="514350" indent="-514350">
              <a:buFont typeface="+mj-ea"/>
              <a:buAutoNum type="arabicPeriod"/>
            </a:pPr>
            <a:r>
              <a:rPr lang="zh-CN" altLang="en-US" dirty="0"/>
              <a:t>设计举例</a:t>
            </a:r>
          </a:p>
          <a:p>
            <a:pPr marL="514350" indent="-514350">
              <a:buFont typeface="+mj-ea"/>
              <a:buAutoNum type="arabicPeriod"/>
            </a:pPr>
            <a:endParaRPr lang="zh-CN" altLang="en-US" dirty="0"/>
          </a:p>
        </p:txBody>
      </p:sp>
    </p:spTree>
    <p:extLst>
      <p:ext uri="{BB962C8B-B14F-4D97-AF65-F5344CB8AC3E}">
        <p14:creationId xmlns:p14="http://schemas.microsoft.com/office/powerpoint/2010/main" val="385069769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ts4.mm.bing.net/th?id=HN.608022753555187693&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1124744"/>
            <a:ext cx="1800399" cy="247740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为什么需要链表？</a:t>
            </a:r>
            <a:endParaRPr lang="zh-CN" altLang="en-US" dirty="0"/>
          </a:p>
        </p:txBody>
      </p:sp>
      <p:sp>
        <p:nvSpPr>
          <p:cNvPr id="4" name="内容占位符 3"/>
          <p:cNvSpPr>
            <a:spLocks noGrp="1"/>
          </p:cNvSpPr>
          <p:nvPr>
            <p:ph idx="1"/>
          </p:nvPr>
        </p:nvSpPr>
        <p:spPr/>
        <p:txBody>
          <a:bodyPr/>
          <a:lstStyle/>
          <a:p>
            <a:r>
              <a:rPr lang="zh-CN" altLang="en-US" dirty="0" smtClean="0"/>
              <a:t>线性表</a:t>
            </a:r>
            <a:r>
              <a:rPr lang="zh-CN" altLang="en-US" dirty="0"/>
              <a:t>的顺序存储结构</a:t>
            </a:r>
            <a:r>
              <a:rPr lang="en-US" altLang="zh-CN" dirty="0"/>
              <a:t>---</a:t>
            </a:r>
            <a:r>
              <a:rPr lang="zh-CN" altLang="en-US" dirty="0"/>
              <a:t>顺序</a:t>
            </a:r>
            <a:r>
              <a:rPr lang="zh-CN" altLang="en-US" dirty="0" smtClean="0"/>
              <a:t>表的缺点</a:t>
            </a:r>
            <a:endParaRPr lang="zh-CN" altLang="en-US" dirty="0"/>
          </a:p>
        </p:txBody>
      </p:sp>
      <p:pic>
        <p:nvPicPr>
          <p:cNvPr id="5" name="Picture 8" descr="http://ts1.mm.bing.net/th?&amp;id=HN.608029337740577098&amp;w=300&amp;h=300&amp;c=0&amp;pid=1.9&amp;rs=0&amp;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2156694"/>
            <a:ext cx="1237320" cy="8248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p:cNvSpPr>
            <a:spLocks noChangeArrowheads="1"/>
          </p:cNvSpPr>
          <p:nvPr/>
        </p:nvSpPr>
        <p:spPr bwMode="auto">
          <a:xfrm>
            <a:off x="1944960" y="2060848"/>
            <a:ext cx="586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solidFill>
                  <a:srgbClr val="080808"/>
                </a:solidFill>
              </a:rPr>
              <a:t>主要缺点是需要预先确定数据元素的最大个数，插入和删除时需要移动较多的数据元素。</a:t>
            </a:r>
          </a:p>
        </p:txBody>
      </p:sp>
      <p:sp>
        <p:nvSpPr>
          <p:cNvPr id="7" name="下箭头 6"/>
          <p:cNvSpPr/>
          <p:nvPr/>
        </p:nvSpPr>
        <p:spPr>
          <a:xfrm>
            <a:off x="4067944" y="3717032"/>
            <a:ext cx="720080" cy="1152128"/>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907704" y="5229200"/>
            <a:ext cx="5472608" cy="584775"/>
          </a:xfrm>
          <a:prstGeom prst="rect">
            <a:avLst/>
          </a:prstGeom>
          <a:noFill/>
        </p:spPr>
        <p:txBody>
          <a:bodyPr wrap="square" rtlCol="0">
            <a:spAutoFit/>
          </a:bodyPr>
          <a:lstStyle/>
          <a:p>
            <a:r>
              <a:rPr lang="en-US" altLang="zh-CN" sz="3200" dirty="0" smtClean="0">
                <a:solidFill>
                  <a:srgbClr val="FF0000"/>
                </a:solidFill>
              </a:rPr>
              <a:t>How to address these issues?</a:t>
            </a:r>
            <a:endParaRPr lang="zh-CN" altLang="en-US" sz="3200" dirty="0">
              <a:solidFill>
                <a:srgbClr val="FF0000"/>
              </a:solidFill>
            </a:endParaRPr>
          </a:p>
        </p:txBody>
      </p:sp>
      <p:pic>
        <p:nvPicPr>
          <p:cNvPr id="20484" name="Picture 4" descr="http://files.jb51.net/file_images/article/201303/wenhao/0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429000"/>
            <a:ext cx="2232248" cy="16741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59832" y="5949280"/>
            <a:ext cx="3528392" cy="523220"/>
          </a:xfrm>
          <a:prstGeom prst="rect">
            <a:avLst/>
          </a:prstGeom>
          <a:noFill/>
        </p:spPr>
        <p:txBody>
          <a:bodyPr wrap="square" rtlCol="0">
            <a:spAutoFit/>
          </a:bodyPr>
          <a:lstStyle/>
          <a:p>
            <a:r>
              <a:rPr lang="en-US" altLang="zh-CN" sz="2800" b="1" dirty="0">
                <a:solidFill>
                  <a:srgbClr val="0000FF"/>
                </a:solidFill>
              </a:rPr>
              <a:t>We have </a:t>
            </a:r>
            <a:r>
              <a:rPr lang="en-US" altLang="zh-CN" sz="2800" b="1" dirty="0" smtClean="0">
                <a:solidFill>
                  <a:srgbClr val="0000FF"/>
                </a:solidFill>
              </a:rPr>
              <a:t>linked list!</a:t>
            </a:r>
            <a:endParaRPr lang="zh-CN" altLang="en-US" sz="2800" b="1" dirty="0">
              <a:solidFill>
                <a:srgbClr val="0000FF"/>
              </a:solidFill>
            </a:endParaRPr>
          </a:p>
        </p:txBody>
      </p:sp>
    </p:spTree>
    <p:extLst>
      <p:ext uri="{BB962C8B-B14F-4D97-AF65-F5344CB8AC3E}">
        <p14:creationId xmlns:p14="http://schemas.microsoft.com/office/powerpoint/2010/main" val="20294401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0484"/>
                                        </p:tgtEl>
                                        <p:attrNameLst>
                                          <p:attrName>style.visibility</p:attrName>
                                        </p:attrNameLst>
                                      </p:cBhvr>
                                      <p:to>
                                        <p:strVal val="visible"/>
                                      </p:to>
                                    </p:set>
                                    <p:animEffect transition="in" filter="fade">
                                      <p:cBhvr>
                                        <p:cTn id="30" dur="1000"/>
                                        <p:tgtEl>
                                          <p:spTgt spid="20484"/>
                                        </p:tgtEl>
                                      </p:cBhvr>
                                    </p:animEffect>
                                    <p:anim calcmode="lin" valueType="num">
                                      <p:cBhvr>
                                        <p:cTn id="31" dur="1000" fill="hold"/>
                                        <p:tgtEl>
                                          <p:spTgt spid="20484"/>
                                        </p:tgtEl>
                                        <p:attrNameLst>
                                          <p:attrName>ppt_x</p:attrName>
                                        </p:attrNameLst>
                                      </p:cBhvr>
                                      <p:tavLst>
                                        <p:tav tm="0">
                                          <p:val>
                                            <p:strVal val="#ppt_x"/>
                                          </p:val>
                                        </p:tav>
                                        <p:tav tm="100000">
                                          <p:val>
                                            <p:strVal val="#ppt_x"/>
                                          </p:val>
                                        </p:tav>
                                      </p:tavLst>
                                    </p:anim>
                                    <p:anim calcmode="lin" valueType="num">
                                      <p:cBhvr>
                                        <p:cTn id="32" dur="1000" fill="hold"/>
                                        <p:tgtEl>
                                          <p:spTgt spid="20484"/>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animBg="1"/>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sz="4000" dirty="0"/>
              <a:t>线性表的链式存储结构</a:t>
            </a:r>
            <a:r>
              <a:rPr lang="en-US" altLang="zh-CN" sz="4000" dirty="0"/>
              <a:t>---</a:t>
            </a:r>
            <a:r>
              <a:rPr lang="zh-CN" altLang="en-US" dirty="0"/>
              <a:t>链表</a:t>
            </a:r>
          </a:p>
        </p:txBody>
      </p:sp>
      <p:sp>
        <p:nvSpPr>
          <p:cNvPr id="3" name="内容占位符 2"/>
          <p:cNvSpPr>
            <a:spLocks noGrp="1"/>
          </p:cNvSpPr>
          <p:nvPr>
            <p:ph idx="1"/>
          </p:nvPr>
        </p:nvSpPr>
        <p:spPr/>
        <p:txBody>
          <a:bodyPr/>
          <a:lstStyle/>
          <a:p>
            <a:pPr marL="571500" indent="-571500">
              <a:buFont typeface="+mj-lt"/>
              <a:buAutoNum type="romanUcPeriod"/>
            </a:pPr>
            <a:r>
              <a:rPr lang="zh-CN" altLang="en-US" dirty="0"/>
              <a:t>链表的</a:t>
            </a:r>
            <a:r>
              <a:rPr lang="zh-CN" altLang="en-US" dirty="0" smtClean="0"/>
              <a:t>存储结构</a:t>
            </a:r>
            <a:endParaRPr lang="en-US" altLang="zh-CN" dirty="0" smtClean="0"/>
          </a:p>
          <a:p>
            <a:pPr marL="571500" indent="-571500">
              <a:buFont typeface="+mj-lt"/>
              <a:buAutoNum type="romanUcPeriod"/>
            </a:pPr>
            <a:r>
              <a:rPr lang="zh-CN" altLang="en-US" dirty="0"/>
              <a:t>链</a:t>
            </a:r>
            <a:r>
              <a:rPr lang="zh-CN" altLang="en-US" dirty="0" smtClean="0"/>
              <a:t>表</a:t>
            </a:r>
            <a:r>
              <a:rPr lang="zh-CN" altLang="en-US" dirty="0"/>
              <a:t>的</a:t>
            </a:r>
            <a:r>
              <a:rPr lang="zh-CN" altLang="en-US" dirty="0" smtClean="0"/>
              <a:t>类定义</a:t>
            </a:r>
            <a:endParaRPr lang="en-US" altLang="zh-CN" dirty="0" smtClean="0"/>
          </a:p>
          <a:p>
            <a:pPr marL="571500" indent="-571500">
              <a:buFont typeface="+mj-lt"/>
              <a:buAutoNum type="romanUcPeriod"/>
            </a:pPr>
            <a:r>
              <a:rPr lang="zh-CN" altLang="en-US" dirty="0"/>
              <a:t>链</a:t>
            </a:r>
            <a:r>
              <a:rPr lang="zh-CN" altLang="en-US" dirty="0" smtClean="0"/>
              <a:t>表</a:t>
            </a:r>
            <a:r>
              <a:rPr lang="zh-CN" altLang="en-US" dirty="0"/>
              <a:t>的</a:t>
            </a:r>
            <a:r>
              <a:rPr lang="zh-CN" altLang="en-US" dirty="0" smtClean="0"/>
              <a:t>类实现</a:t>
            </a:r>
            <a:endParaRPr lang="en-US" altLang="zh-CN" dirty="0" smtClean="0"/>
          </a:p>
          <a:p>
            <a:pPr marL="571500" indent="-571500">
              <a:buFont typeface="+mj-lt"/>
              <a:buAutoNum type="romanUcPeriod"/>
            </a:pPr>
            <a:r>
              <a:rPr lang="zh-CN" altLang="en-US" dirty="0"/>
              <a:t>链</a:t>
            </a:r>
            <a:r>
              <a:rPr lang="zh-CN" altLang="en-US" dirty="0" smtClean="0"/>
              <a:t>表</a:t>
            </a:r>
            <a:r>
              <a:rPr lang="zh-CN" altLang="en-US" dirty="0"/>
              <a:t>的</a:t>
            </a:r>
            <a:r>
              <a:rPr lang="zh-CN" altLang="en-US" dirty="0" smtClean="0"/>
              <a:t>类</a:t>
            </a:r>
            <a:r>
              <a:rPr lang="zh-CN" altLang="en-US" dirty="0"/>
              <a:t>设计的一些</a:t>
            </a:r>
            <a:r>
              <a:rPr lang="zh-CN" altLang="en-US" dirty="0" smtClean="0"/>
              <a:t>说明</a:t>
            </a:r>
            <a:endParaRPr lang="en-US" altLang="zh-CN" dirty="0" smtClean="0"/>
          </a:p>
          <a:p>
            <a:pPr marL="571500" indent="-571500">
              <a:buFont typeface="+mj-lt"/>
              <a:buAutoNum type="romanUcPeriod"/>
            </a:pPr>
            <a:r>
              <a:rPr lang="zh-CN" altLang="en-US" dirty="0"/>
              <a:t>链</a:t>
            </a:r>
            <a:r>
              <a:rPr lang="zh-CN" altLang="en-US" dirty="0" smtClean="0"/>
              <a:t>表</a:t>
            </a:r>
            <a:r>
              <a:rPr lang="zh-CN" altLang="en-US" dirty="0"/>
              <a:t>的</a:t>
            </a:r>
            <a:r>
              <a:rPr lang="zh-CN" altLang="en-US" dirty="0" smtClean="0"/>
              <a:t>类</a:t>
            </a:r>
            <a:r>
              <a:rPr lang="zh-CN" altLang="en-US" dirty="0"/>
              <a:t>方法的效率</a:t>
            </a:r>
            <a:r>
              <a:rPr lang="zh-CN" altLang="en-US" dirty="0" smtClean="0"/>
              <a:t>分析</a:t>
            </a:r>
            <a:endParaRPr lang="en-US" altLang="zh-CN" dirty="0" smtClean="0"/>
          </a:p>
          <a:p>
            <a:pPr marL="571500" indent="-571500">
              <a:buFont typeface="+mj-lt"/>
              <a:buAutoNum type="romanUcPeriod"/>
            </a:pPr>
            <a:r>
              <a:rPr lang="zh-CN" altLang="en-US" dirty="0"/>
              <a:t>链</a:t>
            </a:r>
            <a:r>
              <a:rPr lang="zh-CN" altLang="en-US" dirty="0" smtClean="0"/>
              <a:t>表</a:t>
            </a:r>
            <a:r>
              <a:rPr lang="zh-CN" altLang="en-US" dirty="0"/>
              <a:t>的</a:t>
            </a:r>
            <a:r>
              <a:rPr lang="zh-CN" altLang="en-US" dirty="0" smtClean="0"/>
              <a:t>优缺点分析</a:t>
            </a:r>
            <a:endParaRPr lang="zh-CN" altLang="en-US" dirty="0"/>
          </a:p>
          <a:p>
            <a:pPr marL="571500" indent="-571500">
              <a:buFont typeface="+mj-lt"/>
              <a:buAutoNum type="romanUcPeriod"/>
            </a:pPr>
            <a:r>
              <a:rPr lang="zh-CN" altLang="en-US" dirty="0" smtClean="0"/>
              <a:t>链表的应用</a:t>
            </a:r>
            <a:r>
              <a:rPr lang="zh-CN" altLang="en-US" dirty="0"/>
              <a:t>举例</a:t>
            </a:r>
          </a:p>
          <a:p>
            <a:pPr lvl="1"/>
            <a:endParaRPr lang="zh-CN" altLang="en-US" dirty="0"/>
          </a:p>
          <a:p>
            <a:pPr lvl="1"/>
            <a:endParaRPr lang="zh-CN" altLang="en-US" dirty="0"/>
          </a:p>
        </p:txBody>
      </p:sp>
    </p:spTree>
    <p:extLst>
      <p:ext uri="{BB962C8B-B14F-4D97-AF65-F5344CB8AC3E}">
        <p14:creationId xmlns:p14="http://schemas.microsoft.com/office/powerpoint/2010/main" val="30958723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827088" y="1125538"/>
            <a:ext cx="7848600" cy="1366837"/>
          </a:xfrm>
          <a:prstGeom prst="rect">
            <a:avLst/>
          </a:prstGeom>
          <a:noFill/>
          <a:ln w="9525">
            <a:noFill/>
            <a:miter lim="800000"/>
            <a:headEnd/>
            <a:tailEnd/>
          </a:ln>
          <a:effectLst/>
        </p:spPr>
        <p:txBody>
          <a:bodyPr lIns="92075" tIns="46038" rIns="92075" bIns="46038" anchor="ctr"/>
          <a:lstStyle/>
          <a:p>
            <a:pPr defTabSz="762000" eaLnBrk="0" hangingPunct="0">
              <a:buSzPct val="60000"/>
              <a:buFont typeface="Wingdings" pitchFamily="2" charset="2"/>
              <a:buChar char="l"/>
              <a:defRPr/>
            </a:pPr>
            <a:r>
              <a:rPr kumimoji="1" lang="zh-CN" altLang="en-US" sz="3600" dirty="0">
                <a:solidFill>
                  <a:srgbClr val="990099"/>
                </a:solidFill>
                <a:effectLst>
                  <a:outerShdw blurRad="38100" dist="38100" dir="2700000" algn="tl">
                    <a:srgbClr val="C0C0C0"/>
                  </a:outerShdw>
                </a:effectLst>
                <a:latin typeface="黑体" pitchFamily="2" charset="-122"/>
                <a:ea typeface="黑体" pitchFamily="2" charset="-122"/>
              </a:rPr>
              <a:t>学习目标</a:t>
            </a:r>
            <a:endParaRPr kumimoji="1" lang="zh-CN" altLang="en-US" sz="3600" b="1" dirty="0">
              <a:solidFill>
                <a:srgbClr val="CC0000"/>
              </a:solidFill>
              <a:latin typeface="Arial Black" pitchFamily="34" charset="0"/>
              <a:ea typeface="方正舒体" pitchFamily="2" charset="-122"/>
            </a:endParaRPr>
          </a:p>
        </p:txBody>
      </p:sp>
      <p:sp>
        <p:nvSpPr>
          <p:cNvPr id="5" name="Rectangle 5"/>
          <p:cNvSpPr>
            <a:spLocks noChangeArrowheads="1"/>
          </p:cNvSpPr>
          <p:nvPr/>
        </p:nvSpPr>
        <p:spPr bwMode="auto">
          <a:xfrm>
            <a:off x="1331913" y="2492375"/>
            <a:ext cx="6400800" cy="2665413"/>
          </a:xfrm>
          <a:prstGeom prst="rect">
            <a:avLst/>
          </a:prstGeom>
          <a:noFill/>
          <a:ln w="9525">
            <a:solidFill>
              <a:srgbClr val="990099"/>
            </a:solidFill>
            <a:miter lim="800000"/>
            <a:headEnd/>
            <a:tailEnd/>
          </a:ln>
          <a:scene3d>
            <a:camera prst="legacyObliqueTopRight"/>
            <a:lightRig rig="legacyFlat3" dir="b"/>
          </a:scene3d>
          <a:sp3d extrusionH="430200" prstMaterial="legacyMatte">
            <a:bevelT w="13500" h="13500" prst="angle"/>
            <a:bevelB w="13500" h="13500" prst="angle"/>
            <a:extrusionClr>
              <a:srgbClr val="990099"/>
            </a:extrusionClr>
          </a:sp3d>
          <a:extLst>
            <a:ext uri="{909E8E84-426E-40DD-AFC4-6F175D3DCCD1}">
              <a14:hiddenFill xmlns:a14="http://schemas.microsoft.com/office/drawing/2010/main">
                <a:solidFill>
                  <a:srgbClr val="FFFFFF"/>
                </a:solidFill>
              </a14:hiddenFill>
            </a:ext>
          </a:extLst>
        </p:spPr>
        <p:txBody>
          <a:bodyPr lIns="92075" tIns="154800" rIns="92075" bIns="46038">
            <a:flatTx/>
          </a:bodyPr>
          <a:lstStyle/>
          <a:p>
            <a:pPr marL="742950" lvl="1" indent="-285750" defTabSz="762000" eaLnBrk="0" hangingPunct="0">
              <a:lnSpc>
                <a:spcPct val="120000"/>
              </a:lnSpc>
              <a:spcBef>
                <a:spcPct val="20000"/>
              </a:spcBef>
              <a:buClr>
                <a:srgbClr val="990099"/>
              </a:buClr>
              <a:buSzPct val="50000"/>
              <a:buFont typeface="Wingdings" pitchFamily="2" charset="2"/>
              <a:buChar char="n"/>
            </a:pPr>
            <a:r>
              <a:rPr kumimoji="1" lang="zh-CN" altLang="en-US" sz="3200" dirty="0" smtClean="0">
                <a:solidFill>
                  <a:srgbClr val="990099"/>
                </a:solidFill>
                <a:latin typeface="方正姚体" pitchFamily="2" charset="-122"/>
                <a:ea typeface="方正姚体" pitchFamily="2" charset="-122"/>
              </a:rPr>
              <a:t>掌握线性表的基本概念</a:t>
            </a:r>
            <a:endParaRPr kumimoji="1" lang="zh-CN" altLang="en-US" sz="3200" dirty="0">
              <a:solidFill>
                <a:srgbClr val="990099"/>
              </a:solidFill>
              <a:latin typeface="方正姚体" pitchFamily="2" charset="-122"/>
              <a:ea typeface="方正姚体" pitchFamily="2" charset="-122"/>
            </a:endParaRPr>
          </a:p>
          <a:p>
            <a:pPr marL="742950" lvl="1" indent="-285750" defTabSz="762000" eaLnBrk="0" hangingPunct="0">
              <a:lnSpc>
                <a:spcPct val="120000"/>
              </a:lnSpc>
              <a:spcBef>
                <a:spcPct val="20000"/>
              </a:spcBef>
              <a:buClr>
                <a:srgbClr val="990099"/>
              </a:buClr>
              <a:buSzPct val="50000"/>
              <a:buFont typeface="Wingdings" pitchFamily="2" charset="2"/>
              <a:buChar char="n"/>
            </a:pPr>
            <a:r>
              <a:rPr kumimoji="1" lang="zh-CN" altLang="en-US" sz="3200" dirty="0" smtClean="0">
                <a:solidFill>
                  <a:srgbClr val="990099"/>
                </a:solidFill>
                <a:latin typeface="方正姚体" pitchFamily="2" charset="-122"/>
                <a:ea typeface="方正姚体" pitchFamily="2" charset="-122"/>
              </a:rPr>
              <a:t>掌握顺序表和链表的基本操作</a:t>
            </a:r>
            <a:endParaRPr kumimoji="1" lang="zh-CN" altLang="en-US" sz="3200" dirty="0">
              <a:solidFill>
                <a:srgbClr val="990099"/>
              </a:solidFill>
              <a:latin typeface="方正姚体" pitchFamily="2" charset="-122"/>
              <a:ea typeface="方正姚体" pitchFamily="2" charset="-122"/>
            </a:endParaRPr>
          </a:p>
          <a:p>
            <a:pPr marL="742950" lvl="1" indent="-285750" defTabSz="762000" eaLnBrk="0" hangingPunct="0">
              <a:lnSpc>
                <a:spcPct val="120000"/>
              </a:lnSpc>
              <a:spcBef>
                <a:spcPct val="20000"/>
              </a:spcBef>
              <a:buClr>
                <a:srgbClr val="990099"/>
              </a:buClr>
              <a:buSzPct val="50000"/>
              <a:buFont typeface="Wingdings" pitchFamily="2" charset="2"/>
              <a:buChar char="n"/>
            </a:pPr>
            <a:r>
              <a:rPr kumimoji="1" lang="zh-CN" altLang="en-US" sz="3200" dirty="0" smtClean="0">
                <a:solidFill>
                  <a:srgbClr val="990099"/>
                </a:solidFill>
                <a:latin typeface="方正姚体" pitchFamily="2" charset="-122"/>
                <a:ea typeface="方正姚体" pitchFamily="2" charset="-122"/>
              </a:rPr>
              <a:t>编程实现顺序表和链表</a:t>
            </a:r>
            <a:endParaRPr kumimoji="1" lang="zh-CN" altLang="en-US" sz="3200" dirty="0">
              <a:solidFill>
                <a:srgbClr val="990099"/>
              </a:solidFill>
              <a:latin typeface="方正姚体" pitchFamily="2" charset="-122"/>
              <a:ea typeface="方正姚体" pitchFamily="2" charset="-122"/>
            </a:endParaRPr>
          </a:p>
          <a:p>
            <a:pPr marL="742950" lvl="1" indent="-285750" defTabSz="762000" eaLnBrk="0" hangingPunct="0">
              <a:lnSpc>
                <a:spcPct val="120000"/>
              </a:lnSpc>
              <a:spcBef>
                <a:spcPct val="20000"/>
              </a:spcBef>
              <a:buClr>
                <a:srgbClr val="990099"/>
              </a:buClr>
              <a:buSzPct val="50000"/>
              <a:buFont typeface="Wingdings" pitchFamily="2" charset="2"/>
              <a:buChar char="n"/>
            </a:pPr>
            <a:endParaRPr kumimoji="1" lang="zh-CN" altLang="en-US" sz="3200" dirty="0">
              <a:solidFill>
                <a:srgbClr val="990099"/>
              </a:solidFill>
              <a:latin typeface="方正姚体" pitchFamily="2" charset="-122"/>
              <a:ea typeface="方正姚体" pitchFamily="2" charset="-122"/>
            </a:endParaRPr>
          </a:p>
        </p:txBody>
      </p:sp>
    </p:spTree>
    <p:extLst>
      <p:ext uri="{BB962C8B-B14F-4D97-AF65-F5344CB8AC3E}">
        <p14:creationId xmlns:p14="http://schemas.microsoft.com/office/powerpoint/2010/main" val="99111078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ts1.mm.bing.net/th?&amp;id=HN.607997769731932932&amp;w=300&amp;h=300&amp;c=0&amp;pid=1.9&amp;rs=0&amp;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8256" y="4886750"/>
            <a:ext cx="1219666" cy="91881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a:t>3.</a:t>
            </a:r>
            <a:r>
              <a:rPr lang="zh-CN" altLang="en-US" sz="3600" dirty="0"/>
              <a:t>线性表的链式存储结构</a:t>
            </a:r>
            <a:r>
              <a:rPr lang="en-US" altLang="zh-CN" sz="3600" dirty="0"/>
              <a:t>---</a:t>
            </a:r>
            <a:r>
              <a:rPr lang="zh-CN" altLang="en-US" dirty="0"/>
              <a:t>链表</a:t>
            </a:r>
          </a:p>
        </p:txBody>
      </p:sp>
      <p:sp>
        <p:nvSpPr>
          <p:cNvPr id="3" name="内容占位符 2"/>
          <p:cNvSpPr>
            <a:spLocks noGrp="1"/>
          </p:cNvSpPr>
          <p:nvPr>
            <p:ph idx="1"/>
          </p:nvPr>
        </p:nvSpPr>
        <p:spPr>
          <a:xfrm>
            <a:off x="467544" y="1052736"/>
            <a:ext cx="8229600" cy="3528392"/>
          </a:xfrm>
        </p:spPr>
        <p:txBody>
          <a:bodyPr/>
          <a:lstStyle/>
          <a:p>
            <a:r>
              <a:rPr lang="zh-CN" altLang="en-US" dirty="0"/>
              <a:t>链表的</a:t>
            </a:r>
            <a:r>
              <a:rPr lang="zh-CN" altLang="en-US" dirty="0" smtClean="0"/>
              <a:t>存储结构 </a:t>
            </a:r>
            <a:endParaRPr lang="en-US" altLang="zh-CN" dirty="0" smtClean="0"/>
          </a:p>
          <a:p>
            <a:pPr lvl="1">
              <a:lnSpc>
                <a:spcPts val="2600"/>
              </a:lnSpc>
            </a:pPr>
            <a:r>
              <a:rPr lang="zh-CN" altLang="en-US" dirty="0">
                <a:solidFill>
                  <a:schemeClr val="tx1"/>
                </a:solidFill>
              </a:rPr>
              <a:t>在内存中利用</a:t>
            </a:r>
            <a:r>
              <a:rPr lang="zh-CN" altLang="en-US" dirty="0">
                <a:solidFill>
                  <a:srgbClr val="C00000"/>
                </a:solidFill>
              </a:rPr>
              <a:t>存储单元（可以不连续）</a:t>
            </a:r>
            <a:r>
              <a:rPr lang="zh-CN" altLang="en-US" dirty="0">
                <a:solidFill>
                  <a:schemeClr val="tx1"/>
                </a:solidFill>
              </a:rPr>
              <a:t>来存放元素值及它在内存中的</a:t>
            </a:r>
            <a:r>
              <a:rPr lang="zh-CN" altLang="en-US" dirty="0" smtClean="0">
                <a:solidFill>
                  <a:schemeClr val="tx1"/>
                </a:solidFill>
              </a:rPr>
              <a:t>地址</a:t>
            </a:r>
            <a:endParaRPr lang="en-US" altLang="zh-CN" dirty="0" smtClean="0">
              <a:solidFill>
                <a:schemeClr val="tx1"/>
              </a:solidFill>
            </a:endParaRPr>
          </a:p>
          <a:p>
            <a:pPr lvl="1">
              <a:lnSpc>
                <a:spcPts val="2600"/>
              </a:lnSpc>
            </a:pPr>
            <a:r>
              <a:rPr lang="zh-CN" altLang="en-US" dirty="0" smtClean="0">
                <a:solidFill>
                  <a:schemeClr val="tx1"/>
                </a:solidFill>
              </a:rPr>
              <a:t>各个</a:t>
            </a:r>
            <a:r>
              <a:rPr lang="zh-CN" altLang="en-US" dirty="0">
                <a:solidFill>
                  <a:schemeClr val="tx1"/>
                </a:solidFill>
              </a:rPr>
              <a:t>元素的</a:t>
            </a:r>
            <a:r>
              <a:rPr lang="zh-CN" altLang="en-US" dirty="0">
                <a:solidFill>
                  <a:srgbClr val="C00000"/>
                </a:solidFill>
              </a:rPr>
              <a:t>存放顺序及位置</a:t>
            </a:r>
            <a:r>
              <a:rPr lang="zh-CN" altLang="en-US" dirty="0">
                <a:solidFill>
                  <a:schemeClr val="tx1"/>
                </a:solidFill>
              </a:rPr>
              <a:t>都可以以</a:t>
            </a:r>
            <a:r>
              <a:rPr lang="zh-CN" altLang="en-US" dirty="0">
                <a:solidFill>
                  <a:srgbClr val="C00000"/>
                </a:solidFill>
              </a:rPr>
              <a:t>任意顺序</a:t>
            </a:r>
            <a:r>
              <a:rPr lang="zh-CN" altLang="en-US" dirty="0" smtClean="0">
                <a:solidFill>
                  <a:schemeClr val="tx1"/>
                </a:solidFill>
              </a:rPr>
              <a:t>进行</a:t>
            </a:r>
            <a:endParaRPr lang="en-US" altLang="zh-CN" dirty="0" smtClean="0">
              <a:solidFill>
                <a:schemeClr val="tx1"/>
              </a:solidFill>
            </a:endParaRPr>
          </a:p>
          <a:p>
            <a:pPr lvl="1">
              <a:lnSpc>
                <a:spcPts val="2600"/>
              </a:lnSpc>
            </a:pPr>
            <a:r>
              <a:rPr lang="zh-CN" altLang="en-US" dirty="0" smtClean="0">
                <a:solidFill>
                  <a:schemeClr val="tx1"/>
                </a:solidFill>
              </a:rPr>
              <a:t>原来</a:t>
            </a:r>
            <a:r>
              <a:rPr lang="zh-CN" altLang="en-US" dirty="0">
                <a:solidFill>
                  <a:schemeClr val="tx1"/>
                </a:solidFill>
              </a:rPr>
              <a:t>相邻的元素存放到计算机内存中后</a:t>
            </a:r>
            <a:r>
              <a:rPr lang="zh-CN" altLang="en-US" dirty="0">
                <a:solidFill>
                  <a:srgbClr val="C00000"/>
                </a:solidFill>
              </a:rPr>
              <a:t>不一定相邻</a:t>
            </a:r>
            <a:r>
              <a:rPr lang="zh-CN" altLang="en-US" dirty="0">
                <a:solidFill>
                  <a:schemeClr val="tx1"/>
                </a:solidFill>
              </a:rPr>
              <a:t>，从一个元素找下一个元素必须通过</a:t>
            </a:r>
            <a:r>
              <a:rPr lang="zh-CN" altLang="en-US" dirty="0">
                <a:solidFill>
                  <a:srgbClr val="FF0000"/>
                </a:solidFill>
              </a:rPr>
              <a:t>地址（指针）</a:t>
            </a:r>
            <a:r>
              <a:rPr lang="zh-CN" altLang="en-US" dirty="0">
                <a:solidFill>
                  <a:schemeClr val="tx1"/>
                </a:solidFill>
              </a:rPr>
              <a:t>才能</a:t>
            </a:r>
            <a:r>
              <a:rPr lang="zh-CN" altLang="en-US" dirty="0" smtClean="0">
                <a:solidFill>
                  <a:schemeClr val="tx1"/>
                </a:solidFill>
              </a:rPr>
              <a:t>实现</a:t>
            </a:r>
            <a:endParaRPr lang="en-US" altLang="zh-CN" dirty="0">
              <a:solidFill>
                <a:schemeClr val="tx1"/>
              </a:solidFill>
            </a:endParaRPr>
          </a:p>
          <a:p>
            <a:pPr lvl="1">
              <a:lnSpc>
                <a:spcPts val="2600"/>
              </a:lnSpc>
            </a:pPr>
            <a:r>
              <a:rPr lang="zh-CN" altLang="en-US" dirty="0" smtClean="0">
                <a:solidFill>
                  <a:schemeClr val="tx1"/>
                </a:solidFill>
              </a:rPr>
              <a:t>不能</a:t>
            </a:r>
            <a:r>
              <a:rPr lang="zh-CN" altLang="en-US" dirty="0">
                <a:solidFill>
                  <a:schemeClr val="tx1"/>
                </a:solidFill>
              </a:rPr>
              <a:t>像顺序表一样可随机访问，而</a:t>
            </a:r>
            <a:r>
              <a:rPr lang="zh-CN" altLang="en-US" dirty="0">
                <a:solidFill>
                  <a:srgbClr val="C00000"/>
                </a:solidFill>
              </a:rPr>
              <a:t>只能按顺序访问</a:t>
            </a:r>
            <a:r>
              <a:rPr lang="zh-CN" altLang="en-US" dirty="0">
                <a:solidFill>
                  <a:schemeClr val="tx1"/>
                </a:solidFill>
              </a:rPr>
              <a:t>。常用的链表有单链表、循环链表和双向链表、多重链表</a:t>
            </a:r>
            <a:r>
              <a:rPr lang="zh-CN" altLang="en-US" dirty="0" smtClean="0">
                <a:solidFill>
                  <a:schemeClr val="tx1"/>
                </a:solidFill>
              </a:rPr>
              <a:t>等</a:t>
            </a:r>
            <a:endParaRPr lang="zh-CN" altLang="en-US" dirty="0">
              <a:solidFill>
                <a:schemeClr val="tx1"/>
              </a:solidFill>
            </a:endParaRPr>
          </a:p>
          <a:p>
            <a:pPr lvl="1"/>
            <a:endParaRPr lang="zh-CN" altLang="en-US" dirty="0"/>
          </a:p>
          <a:p>
            <a:pPr lvl="1"/>
            <a:endParaRPr lang="zh-CN" altLang="en-US" dirty="0"/>
          </a:p>
        </p:txBody>
      </p:sp>
      <p:grpSp>
        <p:nvGrpSpPr>
          <p:cNvPr id="23" name="组合 22"/>
          <p:cNvGrpSpPr/>
          <p:nvPr/>
        </p:nvGrpSpPr>
        <p:grpSpPr>
          <a:xfrm>
            <a:off x="1132656" y="5733557"/>
            <a:ext cx="7543800" cy="918592"/>
            <a:chOff x="1132656" y="5949280"/>
            <a:chExt cx="7543800" cy="918592"/>
          </a:xfrm>
        </p:grpSpPr>
        <p:sp>
          <p:nvSpPr>
            <p:cNvPr id="4" name="Rectangle 5"/>
            <p:cNvSpPr>
              <a:spLocks noChangeArrowheads="1"/>
            </p:cNvSpPr>
            <p:nvPr/>
          </p:nvSpPr>
          <p:spPr bwMode="auto">
            <a:xfrm>
              <a:off x="2199456" y="5949280"/>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0</a:t>
              </a:r>
            </a:p>
          </p:txBody>
        </p:sp>
        <p:sp>
          <p:nvSpPr>
            <p:cNvPr id="5" name="Rectangle 6"/>
            <p:cNvSpPr>
              <a:spLocks noChangeArrowheads="1"/>
            </p:cNvSpPr>
            <p:nvPr/>
          </p:nvSpPr>
          <p:spPr bwMode="auto">
            <a:xfrm>
              <a:off x="2809056" y="5949280"/>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1</a:t>
              </a:r>
              <a:endParaRPr lang="en-US" altLang="zh-CN"/>
            </a:p>
          </p:txBody>
        </p:sp>
        <p:sp>
          <p:nvSpPr>
            <p:cNvPr id="6" name="Rectangle 7"/>
            <p:cNvSpPr>
              <a:spLocks noChangeArrowheads="1"/>
            </p:cNvSpPr>
            <p:nvPr/>
          </p:nvSpPr>
          <p:spPr bwMode="auto">
            <a:xfrm>
              <a:off x="3418656" y="5949280"/>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2</a:t>
              </a:r>
              <a:endParaRPr lang="en-US" altLang="zh-CN"/>
            </a:p>
          </p:txBody>
        </p:sp>
        <p:sp>
          <p:nvSpPr>
            <p:cNvPr id="7" name="Rectangle 8"/>
            <p:cNvSpPr>
              <a:spLocks noChangeArrowheads="1"/>
            </p:cNvSpPr>
            <p:nvPr/>
          </p:nvSpPr>
          <p:spPr bwMode="auto">
            <a:xfrm>
              <a:off x="4028256" y="5949280"/>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3</a:t>
              </a:r>
              <a:endParaRPr lang="en-US" altLang="zh-CN"/>
            </a:p>
          </p:txBody>
        </p:sp>
        <p:sp>
          <p:nvSpPr>
            <p:cNvPr id="8" name="Rectangle 9"/>
            <p:cNvSpPr>
              <a:spLocks noChangeArrowheads="1"/>
            </p:cNvSpPr>
            <p:nvPr/>
          </p:nvSpPr>
          <p:spPr bwMode="auto">
            <a:xfrm>
              <a:off x="4637856" y="5949280"/>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4</a:t>
              </a:r>
              <a:endParaRPr lang="en-US" altLang="zh-CN"/>
            </a:p>
          </p:txBody>
        </p:sp>
        <p:sp>
          <p:nvSpPr>
            <p:cNvPr id="9" name="Rectangle 10"/>
            <p:cNvSpPr>
              <a:spLocks noChangeArrowheads="1"/>
            </p:cNvSpPr>
            <p:nvPr/>
          </p:nvSpPr>
          <p:spPr bwMode="auto">
            <a:xfrm>
              <a:off x="5247456" y="5949280"/>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i="1"/>
                <a:t>a</a:t>
              </a:r>
              <a:r>
                <a:rPr lang="en-US" altLang="zh-CN" baseline="-25000"/>
                <a:t>5</a:t>
              </a:r>
              <a:endParaRPr lang="en-US" altLang="zh-CN"/>
            </a:p>
          </p:txBody>
        </p:sp>
        <p:sp>
          <p:nvSpPr>
            <p:cNvPr id="10" name="Rectangle 11"/>
            <p:cNvSpPr>
              <a:spLocks noChangeArrowheads="1"/>
            </p:cNvSpPr>
            <p:nvPr/>
          </p:nvSpPr>
          <p:spPr bwMode="auto">
            <a:xfrm>
              <a:off x="5857056" y="5949280"/>
              <a:ext cx="609600" cy="381000"/>
            </a:xfrm>
            <a:prstGeom prst="rect">
              <a:avLst/>
            </a:prstGeom>
            <a:solidFill>
              <a:srgbClr val="00FF00"/>
            </a:solidFill>
            <a:ln w="9525">
              <a:solidFill>
                <a:schemeClr val="tx1"/>
              </a:solidFill>
              <a:miter lim="800000"/>
              <a:headEnd/>
              <a:tailEnd/>
            </a:ln>
          </p:spPr>
          <p:txBody>
            <a:bodyPr wrap="none" anchor="ctr"/>
            <a:lstStyle/>
            <a:p>
              <a:pPr algn="ctr"/>
              <a:endParaRPr lang="en-US" altLang="zh-CN"/>
            </a:p>
          </p:txBody>
        </p:sp>
        <p:sp>
          <p:nvSpPr>
            <p:cNvPr id="11" name="Rectangle 12"/>
            <p:cNvSpPr>
              <a:spLocks noChangeArrowheads="1"/>
            </p:cNvSpPr>
            <p:nvPr/>
          </p:nvSpPr>
          <p:spPr bwMode="auto">
            <a:xfrm>
              <a:off x="6466656" y="5949280"/>
              <a:ext cx="609600" cy="381000"/>
            </a:xfrm>
            <a:prstGeom prst="rect">
              <a:avLst/>
            </a:prstGeom>
            <a:solidFill>
              <a:srgbClr val="00FF00"/>
            </a:solidFill>
            <a:ln w="9525">
              <a:solidFill>
                <a:schemeClr val="tx1"/>
              </a:solidFill>
              <a:miter lim="800000"/>
              <a:headEnd/>
              <a:tailEnd/>
            </a:ln>
          </p:spPr>
          <p:txBody>
            <a:bodyPr wrap="none" anchor="ctr"/>
            <a:lstStyle/>
            <a:p>
              <a:pPr algn="ctr"/>
              <a:r>
                <a:rPr lang="en-US" altLang="zh-CN"/>
                <a:t>…</a:t>
              </a:r>
            </a:p>
          </p:txBody>
        </p:sp>
        <p:sp>
          <p:nvSpPr>
            <p:cNvPr id="12" name="Rectangle 13"/>
            <p:cNvSpPr>
              <a:spLocks noChangeArrowheads="1"/>
            </p:cNvSpPr>
            <p:nvPr/>
          </p:nvSpPr>
          <p:spPr bwMode="auto">
            <a:xfrm>
              <a:off x="7076256" y="5949280"/>
              <a:ext cx="609600" cy="381000"/>
            </a:xfrm>
            <a:prstGeom prst="rect">
              <a:avLst/>
            </a:prstGeom>
            <a:solidFill>
              <a:srgbClr val="00FF00"/>
            </a:solidFill>
            <a:ln w="9525">
              <a:solidFill>
                <a:schemeClr val="tx1"/>
              </a:solidFill>
              <a:miter lim="800000"/>
              <a:headEnd/>
              <a:tailEnd/>
            </a:ln>
          </p:spPr>
          <p:txBody>
            <a:bodyPr wrap="none" anchor="ctr"/>
            <a:lstStyle/>
            <a:p>
              <a:pPr algn="ctr"/>
              <a:endParaRPr lang="en-US" altLang="zh-CN"/>
            </a:p>
          </p:txBody>
        </p:sp>
        <p:sp>
          <p:nvSpPr>
            <p:cNvPr id="13" name="Text Box 14"/>
            <p:cNvSpPr txBox="1">
              <a:spLocks noChangeArrowheads="1"/>
            </p:cNvSpPr>
            <p:nvPr/>
          </p:nvSpPr>
          <p:spPr bwMode="auto">
            <a:xfrm>
              <a:off x="1361256" y="594928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3333FF"/>
                  </a:solidFill>
                </a:rPr>
                <a:t>list</a:t>
              </a:r>
            </a:p>
          </p:txBody>
        </p:sp>
        <p:sp>
          <p:nvSpPr>
            <p:cNvPr id="14" name="Text Box 15"/>
            <p:cNvSpPr txBox="1">
              <a:spLocks noChangeArrowheads="1"/>
            </p:cNvSpPr>
            <p:nvPr/>
          </p:nvSpPr>
          <p:spPr bwMode="auto">
            <a:xfrm>
              <a:off x="1132656" y="640648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000FF"/>
                  </a:solidFill>
                </a:rPr>
                <a:t>size=6</a:t>
              </a:r>
            </a:p>
          </p:txBody>
        </p:sp>
        <p:sp>
          <p:nvSpPr>
            <p:cNvPr id="15" name="Text Box 16"/>
            <p:cNvSpPr txBox="1">
              <a:spLocks noChangeArrowheads="1"/>
            </p:cNvSpPr>
            <p:nvPr/>
          </p:nvSpPr>
          <p:spPr bwMode="auto">
            <a:xfrm>
              <a:off x="7000056" y="6410672"/>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solidFill>
                    <a:srgbClr val="0000FF"/>
                  </a:solidFill>
                </a:rPr>
                <a:t>maxSize-1</a:t>
              </a:r>
            </a:p>
          </p:txBody>
        </p:sp>
        <p:sp>
          <p:nvSpPr>
            <p:cNvPr id="16" name="Text Box 17"/>
            <p:cNvSpPr txBox="1">
              <a:spLocks noChangeArrowheads="1"/>
            </p:cNvSpPr>
            <p:nvPr/>
          </p:nvSpPr>
          <p:spPr bwMode="auto">
            <a:xfrm>
              <a:off x="2047056" y="63302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0 </a:t>
              </a:r>
            </a:p>
          </p:txBody>
        </p:sp>
        <p:sp>
          <p:nvSpPr>
            <p:cNvPr id="17" name="Text Box 20"/>
            <p:cNvSpPr txBox="1">
              <a:spLocks noChangeArrowheads="1"/>
            </p:cNvSpPr>
            <p:nvPr/>
          </p:nvSpPr>
          <p:spPr bwMode="auto">
            <a:xfrm>
              <a:off x="2656656" y="63302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1 </a:t>
              </a:r>
            </a:p>
          </p:txBody>
        </p:sp>
        <p:sp>
          <p:nvSpPr>
            <p:cNvPr id="18" name="Text Box 21"/>
            <p:cNvSpPr txBox="1">
              <a:spLocks noChangeArrowheads="1"/>
            </p:cNvSpPr>
            <p:nvPr/>
          </p:nvSpPr>
          <p:spPr bwMode="auto">
            <a:xfrm>
              <a:off x="3266256" y="63302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2 </a:t>
              </a:r>
            </a:p>
          </p:txBody>
        </p:sp>
        <p:sp>
          <p:nvSpPr>
            <p:cNvPr id="19" name="Text Box 22"/>
            <p:cNvSpPr txBox="1">
              <a:spLocks noChangeArrowheads="1"/>
            </p:cNvSpPr>
            <p:nvPr/>
          </p:nvSpPr>
          <p:spPr bwMode="auto">
            <a:xfrm>
              <a:off x="3875856" y="63302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3 </a:t>
              </a:r>
            </a:p>
          </p:txBody>
        </p:sp>
        <p:sp>
          <p:nvSpPr>
            <p:cNvPr id="20" name="Text Box 23"/>
            <p:cNvSpPr txBox="1">
              <a:spLocks noChangeArrowheads="1"/>
            </p:cNvSpPr>
            <p:nvPr/>
          </p:nvSpPr>
          <p:spPr bwMode="auto">
            <a:xfrm>
              <a:off x="4485456" y="63302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4 </a:t>
              </a:r>
            </a:p>
          </p:txBody>
        </p:sp>
        <p:sp>
          <p:nvSpPr>
            <p:cNvPr id="21" name="Text Box 24"/>
            <p:cNvSpPr txBox="1">
              <a:spLocks noChangeArrowheads="1"/>
            </p:cNvSpPr>
            <p:nvPr/>
          </p:nvSpPr>
          <p:spPr bwMode="auto">
            <a:xfrm>
              <a:off x="5095056" y="63302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    5 </a:t>
              </a:r>
            </a:p>
          </p:txBody>
        </p:sp>
        <p:sp>
          <p:nvSpPr>
            <p:cNvPr id="22" name="Text Box 25"/>
            <p:cNvSpPr txBox="1">
              <a:spLocks noChangeArrowheads="1"/>
            </p:cNvSpPr>
            <p:nvPr/>
          </p:nvSpPr>
          <p:spPr bwMode="auto">
            <a:xfrm>
              <a:off x="5704656" y="633028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t>    6 </a:t>
              </a:r>
            </a:p>
          </p:txBody>
        </p:sp>
      </p:grpSp>
      <p:grpSp>
        <p:nvGrpSpPr>
          <p:cNvPr id="27" name="Group 103"/>
          <p:cNvGrpSpPr>
            <a:grpSpLocks/>
          </p:cNvGrpSpPr>
          <p:nvPr/>
        </p:nvGrpSpPr>
        <p:grpSpPr bwMode="auto">
          <a:xfrm>
            <a:off x="539552" y="4077072"/>
            <a:ext cx="8228013" cy="942134"/>
            <a:chOff x="192" y="282"/>
            <a:chExt cx="4608" cy="590"/>
          </a:xfrm>
        </p:grpSpPr>
        <p:sp>
          <p:nvSpPr>
            <p:cNvPr id="28" name="Text Box 6"/>
            <p:cNvSpPr txBox="1">
              <a:spLocks noChangeArrowheads="1"/>
            </p:cNvSpPr>
            <p:nvPr/>
          </p:nvSpPr>
          <p:spPr bwMode="auto">
            <a:xfrm>
              <a:off x="1001" y="28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dirty="0">
                  <a:solidFill>
                    <a:srgbClr val="080808"/>
                  </a:solidFill>
                </a:rPr>
                <a:t>p</a:t>
              </a:r>
            </a:p>
          </p:txBody>
        </p:sp>
        <p:sp>
          <p:nvSpPr>
            <p:cNvPr id="29" name="Rectangle 7"/>
            <p:cNvSpPr>
              <a:spLocks noChangeArrowheads="1"/>
            </p:cNvSpPr>
            <p:nvPr/>
          </p:nvSpPr>
          <p:spPr bwMode="auto">
            <a:xfrm>
              <a:off x="960" y="672"/>
              <a:ext cx="288" cy="192"/>
            </a:xfrm>
            <a:prstGeom prst="rect">
              <a:avLst/>
            </a:prstGeom>
            <a:solidFill>
              <a:srgbClr val="00FF00"/>
            </a:solidFill>
            <a:ln w="9525">
              <a:solidFill>
                <a:schemeClr val="tx1"/>
              </a:solidFill>
              <a:miter lim="800000"/>
              <a:headEnd/>
              <a:tailEnd/>
            </a:ln>
          </p:spPr>
          <p:txBody>
            <a:bodyPr wrap="none" anchor="ctr"/>
            <a:lstStyle/>
            <a:p>
              <a:pPr algn="ctr"/>
              <a:endParaRPr lang="zh-CN" altLang="en-US"/>
            </a:p>
          </p:txBody>
        </p:sp>
        <p:sp>
          <p:nvSpPr>
            <p:cNvPr id="30" name="Rectangle 8"/>
            <p:cNvSpPr>
              <a:spLocks noChangeArrowheads="1"/>
            </p:cNvSpPr>
            <p:nvPr/>
          </p:nvSpPr>
          <p:spPr bwMode="auto">
            <a:xfrm>
              <a:off x="1248" y="6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1" name="Rectangle 9"/>
            <p:cNvSpPr>
              <a:spLocks noChangeArrowheads="1"/>
            </p:cNvSpPr>
            <p:nvPr/>
          </p:nvSpPr>
          <p:spPr bwMode="auto">
            <a:xfrm>
              <a:off x="1776" y="672"/>
              <a:ext cx="288" cy="192"/>
            </a:xfrm>
            <a:prstGeom prst="rect">
              <a:avLst/>
            </a:prstGeom>
            <a:solidFill>
              <a:srgbClr val="00FF00"/>
            </a:solidFill>
            <a:ln w="9525">
              <a:solidFill>
                <a:schemeClr val="tx1"/>
              </a:solidFill>
              <a:miter lim="800000"/>
              <a:headEnd/>
              <a:tailEnd/>
            </a:ln>
          </p:spPr>
          <p:txBody>
            <a:bodyPr wrap="none" anchor="ctr"/>
            <a:lstStyle/>
            <a:p>
              <a:pPr algn="ctr"/>
              <a:r>
                <a:rPr lang="en-US" altLang="zh-CN" sz="2000" i="1" dirty="0"/>
                <a:t>a</a:t>
              </a:r>
              <a:r>
                <a:rPr lang="en-US" altLang="zh-CN" sz="2000" baseline="-25000" dirty="0"/>
                <a:t>0</a:t>
              </a:r>
              <a:endParaRPr lang="en-US" altLang="zh-CN" sz="2000" dirty="0"/>
            </a:p>
          </p:txBody>
        </p:sp>
        <p:sp>
          <p:nvSpPr>
            <p:cNvPr id="32" name="Rectangle 10"/>
            <p:cNvSpPr>
              <a:spLocks noChangeArrowheads="1"/>
            </p:cNvSpPr>
            <p:nvPr/>
          </p:nvSpPr>
          <p:spPr bwMode="auto">
            <a:xfrm>
              <a:off x="2064" y="672"/>
              <a:ext cx="288" cy="192"/>
            </a:xfrm>
            <a:prstGeom prst="rect">
              <a:avLst/>
            </a:prstGeom>
            <a:solidFill>
              <a:schemeClr val="bg1"/>
            </a:solidFill>
            <a:ln w="9525">
              <a:solidFill>
                <a:schemeClr val="tx1"/>
              </a:solidFill>
              <a:miter lim="800000"/>
              <a:headEnd/>
              <a:tailEnd/>
            </a:ln>
          </p:spPr>
          <p:txBody>
            <a:bodyPr wrap="none" anchor="ctr"/>
            <a:lstStyle/>
            <a:p>
              <a:pPr algn="ctr"/>
              <a:endParaRPr lang="zh-CN" altLang="en-US"/>
            </a:p>
          </p:txBody>
        </p:sp>
        <p:sp>
          <p:nvSpPr>
            <p:cNvPr id="33" name="Rectangle 11"/>
            <p:cNvSpPr>
              <a:spLocks noChangeArrowheads="1"/>
            </p:cNvSpPr>
            <p:nvPr/>
          </p:nvSpPr>
          <p:spPr bwMode="auto">
            <a:xfrm>
              <a:off x="2592" y="672"/>
              <a:ext cx="288" cy="192"/>
            </a:xfrm>
            <a:prstGeom prst="rect">
              <a:avLst/>
            </a:prstGeom>
            <a:solidFill>
              <a:srgbClr val="00FF00"/>
            </a:solidFill>
            <a:ln w="9525">
              <a:solidFill>
                <a:schemeClr val="tx1"/>
              </a:solidFill>
              <a:miter lim="800000"/>
              <a:headEnd/>
              <a:tailEnd/>
            </a:ln>
          </p:spPr>
          <p:txBody>
            <a:bodyPr wrap="none" anchor="ctr"/>
            <a:lstStyle/>
            <a:p>
              <a:pPr algn="ctr"/>
              <a:r>
                <a:rPr lang="en-US" altLang="zh-CN" sz="2000" i="1" dirty="0"/>
                <a:t>a</a:t>
              </a:r>
              <a:r>
                <a:rPr lang="en-US" altLang="zh-CN" sz="2000" baseline="-25000" dirty="0"/>
                <a:t>1</a:t>
              </a:r>
              <a:endParaRPr lang="zh-CN" altLang="en-US" sz="2000" baseline="-25000" dirty="0"/>
            </a:p>
          </p:txBody>
        </p:sp>
        <p:sp>
          <p:nvSpPr>
            <p:cNvPr id="34" name="Rectangle 12"/>
            <p:cNvSpPr>
              <a:spLocks noChangeArrowheads="1"/>
            </p:cNvSpPr>
            <p:nvPr/>
          </p:nvSpPr>
          <p:spPr bwMode="auto">
            <a:xfrm>
              <a:off x="2880" y="6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5" name="Rectangle 13"/>
            <p:cNvSpPr>
              <a:spLocks noChangeArrowheads="1"/>
            </p:cNvSpPr>
            <p:nvPr/>
          </p:nvSpPr>
          <p:spPr bwMode="auto">
            <a:xfrm>
              <a:off x="4224" y="672"/>
              <a:ext cx="288" cy="192"/>
            </a:xfrm>
            <a:prstGeom prst="rect">
              <a:avLst/>
            </a:prstGeom>
            <a:solidFill>
              <a:srgbClr val="00FF00"/>
            </a:solidFill>
            <a:ln w="9525">
              <a:solidFill>
                <a:schemeClr val="tx1"/>
              </a:solidFill>
              <a:miter lim="800000"/>
              <a:headEnd/>
              <a:tailEnd/>
            </a:ln>
          </p:spPr>
          <p:txBody>
            <a:bodyPr wrap="none" anchor="ctr"/>
            <a:lstStyle/>
            <a:p>
              <a:pPr algn="ctr"/>
              <a:r>
                <a:rPr lang="en-US" altLang="zh-CN" sz="2000" i="1" dirty="0"/>
                <a:t>a</a:t>
              </a:r>
              <a:r>
                <a:rPr lang="en-US" altLang="zh-CN" sz="2000" baseline="-25000" dirty="0"/>
                <a:t>n-1</a:t>
              </a:r>
              <a:endParaRPr lang="zh-CN" altLang="en-US" sz="2000" baseline="-25000" dirty="0"/>
            </a:p>
          </p:txBody>
        </p:sp>
        <p:sp>
          <p:nvSpPr>
            <p:cNvPr id="36" name="Rectangle 14"/>
            <p:cNvSpPr>
              <a:spLocks noChangeArrowheads="1"/>
            </p:cNvSpPr>
            <p:nvPr/>
          </p:nvSpPr>
          <p:spPr bwMode="auto">
            <a:xfrm>
              <a:off x="4512" y="6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37" name="Line 15"/>
            <p:cNvSpPr>
              <a:spLocks noChangeShapeType="1"/>
            </p:cNvSpPr>
            <p:nvPr/>
          </p:nvSpPr>
          <p:spPr bwMode="auto">
            <a:xfrm>
              <a:off x="1392"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16"/>
            <p:cNvSpPr>
              <a:spLocks noChangeShapeType="1"/>
            </p:cNvSpPr>
            <p:nvPr/>
          </p:nvSpPr>
          <p:spPr bwMode="auto">
            <a:xfrm>
              <a:off x="2208"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17"/>
            <p:cNvSpPr>
              <a:spLocks noChangeShapeType="1"/>
            </p:cNvSpPr>
            <p:nvPr/>
          </p:nvSpPr>
          <p:spPr bwMode="auto">
            <a:xfrm>
              <a:off x="3024"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18"/>
            <p:cNvSpPr>
              <a:spLocks noChangeShapeType="1"/>
            </p:cNvSpPr>
            <p:nvPr/>
          </p:nvSpPr>
          <p:spPr bwMode="auto">
            <a:xfrm>
              <a:off x="3840"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 name="Text Box 19"/>
            <p:cNvSpPr txBox="1">
              <a:spLocks noChangeArrowheads="1"/>
            </p:cNvSpPr>
            <p:nvPr/>
          </p:nvSpPr>
          <p:spPr bwMode="auto">
            <a:xfrm>
              <a:off x="3504" y="576"/>
              <a:ext cx="432"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42" name="Line 20"/>
            <p:cNvSpPr>
              <a:spLocks noChangeShapeType="1"/>
            </p:cNvSpPr>
            <p:nvPr/>
          </p:nvSpPr>
          <p:spPr bwMode="auto">
            <a:xfrm>
              <a:off x="576" y="768"/>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Text Box 21"/>
            <p:cNvSpPr txBox="1">
              <a:spLocks noChangeArrowheads="1"/>
            </p:cNvSpPr>
            <p:nvPr/>
          </p:nvSpPr>
          <p:spPr bwMode="auto">
            <a:xfrm>
              <a:off x="192" y="624"/>
              <a:ext cx="4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head</a:t>
              </a:r>
            </a:p>
          </p:txBody>
        </p:sp>
        <p:sp>
          <p:nvSpPr>
            <p:cNvPr id="44" name="Text Box 22"/>
            <p:cNvSpPr txBox="1">
              <a:spLocks noChangeArrowheads="1"/>
            </p:cNvSpPr>
            <p:nvPr/>
          </p:nvSpPr>
          <p:spPr bwMode="auto">
            <a:xfrm>
              <a:off x="2544" y="432"/>
              <a:ext cx="76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data next</a:t>
              </a:r>
            </a:p>
          </p:txBody>
        </p:sp>
        <p:sp>
          <p:nvSpPr>
            <p:cNvPr id="45" name="Line 23"/>
            <p:cNvSpPr>
              <a:spLocks noChangeShapeType="1"/>
            </p:cNvSpPr>
            <p:nvPr/>
          </p:nvSpPr>
          <p:spPr bwMode="auto">
            <a:xfrm>
              <a:off x="1078" y="508"/>
              <a:ext cx="1" cy="15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20908366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0-#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arn(inVertic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barn(inVertical)">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arn(inVertical)">
                                      <p:cBhvr>
                                        <p:cTn id="28" dur="500"/>
                                        <p:tgtEl>
                                          <p:spTgt spid="3">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barn(inVertical)">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barn(inVertical)">
                                      <p:cBhvr>
                                        <p:cTn id="38" dur="5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barn(inVertical)">
                                      <p:cBhvr>
                                        <p:cTn id="4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&lt;1&gt; </a:t>
            </a:r>
            <a:r>
              <a:rPr lang="zh-CN" altLang="en-US" sz="4000" dirty="0" smtClean="0"/>
              <a:t>链表</a:t>
            </a:r>
            <a:r>
              <a:rPr lang="en-US" altLang="zh-CN" sz="4000" dirty="0" smtClean="0"/>
              <a:t>---</a:t>
            </a:r>
            <a:r>
              <a:rPr lang="zh-CN" altLang="en-US" sz="4000" dirty="0" smtClean="0"/>
              <a:t>单</a:t>
            </a:r>
            <a:r>
              <a:rPr lang="zh-CN" altLang="en-US" dirty="0" smtClean="0"/>
              <a:t>链表</a:t>
            </a:r>
            <a:endParaRPr lang="zh-CN" altLang="en-US" dirty="0"/>
          </a:p>
        </p:txBody>
      </p:sp>
      <p:sp>
        <p:nvSpPr>
          <p:cNvPr id="3" name="内容占位符 2"/>
          <p:cNvSpPr>
            <a:spLocks noGrp="1"/>
          </p:cNvSpPr>
          <p:nvPr>
            <p:ph idx="1"/>
          </p:nvPr>
        </p:nvSpPr>
        <p:spPr/>
        <p:txBody>
          <a:bodyPr/>
          <a:lstStyle/>
          <a:p>
            <a:r>
              <a:rPr lang="zh-CN" altLang="en-US" dirty="0"/>
              <a:t>单链表</a:t>
            </a:r>
            <a:r>
              <a:rPr lang="zh-CN" altLang="en-US" dirty="0" smtClean="0"/>
              <a:t>的存储结构</a:t>
            </a:r>
            <a:endParaRPr lang="zh-CN" altLang="en-US" dirty="0"/>
          </a:p>
          <a:p>
            <a:pPr lvl="1"/>
            <a:endParaRPr lang="zh-CN" altLang="en-US" dirty="0"/>
          </a:p>
        </p:txBody>
      </p:sp>
      <p:sp>
        <p:nvSpPr>
          <p:cNvPr id="4" name="Text Box 6"/>
          <p:cNvSpPr txBox="1">
            <a:spLocks noChangeArrowheads="1"/>
          </p:cNvSpPr>
          <p:nvPr/>
        </p:nvSpPr>
        <p:spPr bwMode="auto">
          <a:xfrm>
            <a:off x="971600" y="1844824"/>
            <a:ext cx="808977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0000FF"/>
                </a:solidFill>
                <a:latin typeface="楷体_GB2312" pitchFamily="49" charset="-122"/>
              </a:rPr>
              <a:t>(1)单链表</a:t>
            </a:r>
            <a:r>
              <a:rPr lang="zh-CN" altLang="en-US" dirty="0">
                <a:solidFill>
                  <a:srgbClr val="080808"/>
                </a:solidFill>
                <a:latin typeface="楷体_GB2312" pitchFamily="49" charset="-122"/>
              </a:rPr>
              <a:t>中构成链表的结点只有一个指向直接后继结点的指针域。</a:t>
            </a:r>
            <a:r>
              <a:rPr lang="zh-CN" altLang="en-US" dirty="0">
                <a:solidFill>
                  <a:srgbClr val="FF0000"/>
                </a:solidFill>
                <a:latin typeface="楷体_GB2312" pitchFamily="49" charset="-122"/>
              </a:rPr>
              <a:t>其结构特点</a:t>
            </a:r>
            <a:r>
              <a:rPr lang="zh-CN" altLang="en-US" dirty="0">
                <a:solidFill>
                  <a:srgbClr val="080808"/>
                </a:solidFill>
                <a:latin typeface="楷体_GB2312" pitchFamily="49" charset="-122"/>
              </a:rPr>
              <a:t>：</a:t>
            </a:r>
            <a:r>
              <a:rPr lang="zh-CN" altLang="en-US" dirty="0">
                <a:solidFill>
                  <a:srgbClr val="0000FF"/>
                </a:solidFill>
                <a:latin typeface="楷体_GB2312" pitchFamily="49" charset="-122"/>
              </a:rPr>
              <a:t>逻辑上相邻的数据元素在物理上不一定相邻。</a:t>
            </a:r>
          </a:p>
        </p:txBody>
      </p:sp>
      <p:grpSp>
        <p:nvGrpSpPr>
          <p:cNvPr id="5" name="Group 36"/>
          <p:cNvGrpSpPr>
            <a:grpSpLocks/>
          </p:cNvGrpSpPr>
          <p:nvPr/>
        </p:nvGrpSpPr>
        <p:grpSpPr bwMode="auto">
          <a:xfrm>
            <a:off x="2313484" y="4175720"/>
            <a:ext cx="5105400" cy="539750"/>
            <a:chOff x="1416" y="2256"/>
            <a:chExt cx="3216" cy="340"/>
          </a:xfrm>
        </p:grpSpPr>
        <p:sp>
          <p:nvSpPr>
            <p:cNvPr id="6" name="Rectangle 7"/>
            <p:cNvSpPr>
              <a:spLocks noChangeArrowheads="1"/>
            </p:cNvSpPr>
            <p:nvPr/>
          </p:nvSpPr>
          <p:spPr bwMode="auto">
            <a:xfrm>
              <a:off x="2112" y="2262"/>
              <a:ext cx="600" cy="330"/>
            </a:xfrm>
            <a:prstGeom prst="rect">
              <a:avLst/>
            </a:prstGeom>
            <a:gradFill rotWithShape="1">
              <a:gsLst>
                <a:gs pos="0">
                  <a:srgbClr val="00FF00"/>
                </a:gs>
                <a:gs pos="50000">
                  <a:schemeClr val="bg1"/>
                </a:gs>
                <a:gs pos="100000">
                  <a:srgbClr val="00FF00"/>
                </a:gs>
              </a:gsLst>
              <a:lin ang="5400000" scaled="1"/>
            </a:gradFill>
            <a:ln w="9525">
              <a:noFill/>
              <a:miter lim="800000"/>
              <a:headEnd/>
              <a:tailEnd/>
            </a:ln>
            <a:effectLst/>
          </p:spPr>
          <p:txBody>
            <a:bodyPr/>
            <a:lstStyle/>
            <a:p>
              <a:pPr>
                <a:defRPr/>
              </a:pPr>
              <a:r>
                <a:rPr lang="zh-CN" altLang="en-US" sz="2000">
                  <a:latin typeface="楷体_GB2312" pitchFamily="49" charset="-122"/>
                </a:rPr>
                <a:t>指针域</a:t>
              </a:r>
            </a:p>
          </p:txBody>
        </p:sp>
        <p:sp>
          <p:nvSpPr>
            <p:cNvPr id="7" name="Rectangle 8"/>
            <p:cNvSpPr>
              <a:spLocks noChangeArrowheads="1"/>
            </p:cNvSpPr>
            <p:nvPr/>
          </p:nvSpPr>
          <p:spPr bwMode="auto">
            <a:xfrm>
              <a:off x="1416" y="2262"/>
              <a:ext cx="696" cy="330"/>
            </a:xfrm>
            <a:prstGeom prst="rect">
              <a:avLst/>
            </a:prstGeom>
            <a:gradFill rotWithShape="1">
              <a:gsLst>
                <a:gs pos="0">
                  <a:srgbClr val="00FF00"/>
                </a:gs>
                <a:gs pos="50000">
                  <a:schemeClr val="bg1"/>
                </a:gs>
                <a:gs pos="100000">
                  <a:srgbClr val="00FF00"/>
                </a:gs>
              </a:gsLst>
              <a:lin ang="5400000" scaled="1"/>
            </a:gradFill>
            <a:ln w="9525">
              <a:solidFill>
                <a:schemeClr val="bg1"/>
              </a:solidFill>
              <a:miter lim="800000"/>
              <a:headEnd/>
              <a:tailEnd/>
            </a:ln>
            <a:effectLst/>
          </p:spPr>
          <p:txBody>
            <a:bodyPr/>
            <a:lstStyle/>
            <a:p>
              <a:pPr>
                <a:defRPr/>
              </a:pPr>
              <a:r>
                <a:rPr lang="zh-CN" altLang="en-US" sz="2000">
                  <a:effectLst>
                    <a:outerShdw blurRad="38100" dist="38100" dir="2700000" algn="tl">
                      <a:srgbClr val="FFFFFF"/>
                    </a:outerShdw>
                  </a:effectLst>
                  <a:latin typeface="楷体_GB2312" pitchFamily="49" charset="-122"/>
                </a:rPr>
                <a:t>数据域</a:t>
              </a:r>
            </a:p>
          </p:txBody>
        </p:sp>
        <p:sp>
          <p:nvSpPr>
            <p:cNvPr id="8" name="Line 10"/>
            <p:cNvSpPr>
              <a:spLocks noChangeShapeType="1"/>
            </p:cNvSpPr>
            <p:nvPr/>
          </p:nvSpPr>
          <p:spPr bwMode="auto">
            <a:xfrm>
              <a:off x="1416" y="2592"/>
              <a:ext cx="1296"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12"/>
            <p:cNvSpPr>
              <a:spLocks noChangeShapeType="1"/>
            </p:cNvSpPr>
            <p:nvPr/>
          </p:nvSpPr>
          <p:spPr bwMode="auto">
            <a:xfrm>
              <a:off x="2112" y="2262"/>
              <a:ext cx="0" cy="33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13"/>
            <p:cNvSpPr>
              <a:spLocks noChangeShapeType="1"/>
            </p:cNvSpPr>
            <p:nvPr/>
          </p:nvSpPr>
          <p:spPr bwMode="auto">
            <a:xfrm>
              <a:off x="2712" y="2262"/>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Rectangle 14"/>
            <p:cNvSpPr>
              <a:spLocks noChangeArrowheads="1"/>
            </p:cNvSpPr>
            <p:nvPr/>
          </p:nvSpPr>
          <p:spPr bwMode="auto">
            <a:xfrm>
              <a:off x="4056" y="2256"/>
              <a:ext cx="576" cy="326"/>
            </a:xfrm>
            <a:prstGeom prst="rect">
              <a:avLst/>
            </a:prstGeom>
            <a:gradFill rotWithShape="1">
              <a:gsLst>
                <a:gs pos="0">
                  <a:srgbClr val="00FF00"/>
                </a:gs>
                <a:gs pos="50000">
                  <a:schemeClr val="bg1"/>
                </a:gs>
                <a:gs pos="100000">
                  <a:srgbClr val="00FF00"/>
                </a:gs>
              </a:gsLst>
              <a:lin ang="5400000" scaled="1"/>
            </a:gradFill>
            <a:ln w="9525">
              <a:noFill/>
              <a:miter lim="800000"/>
              <a:headEnd/>
              <a:tailEnd/>
            </a:ln>
            <a:effectLst/>
          </p:spPr>
          <p:txBody>
            <a:bodyPr/>
            <a:lstStyle/>
            <a:p>
              <a:pPr>
                <a:defRPr/>
              </a:pPr>
              <a:r>
                <a:rPr lang="en-US" altLang="zh-CN">
                  <a:latin typeface="楷体_GB2312" pitchFamily="49" charset="-122"/>
                </a:rPr>
                <a:t>next</a:t>
              </a:r>
            </a:p>
          </p:txBody>
        </p:sp>
        <p:sp>
          <p:nvSpPr>
            <p:cNvPr id="12" name="Rectangle 15"/>
            <p:cNvSpPr>
              <a:spLocks noChangeArrowheads="1"/>
            </p:cNvSpPr>
            <p:nvPr/>
          </p:nvSpPr>
          <p:spPr bwMode="auto">
            <a:xfrm>
              <a:off x="3480" y="2256"/>
              <a:ext cx="576" cy="326"/>
            </a:xfrm>
            <a:prstGeom prst="rect">
              <a:avLst/>
            </a:prstGeom>
            <a:gradFill rotWithShape="1">
              <a:gsLst>
                <a:gs pos="0">
                  <a:srgbClr val="00FF00"/>
                </a:gs>
                <a:gs pos="50000">
                  <a:schemeClr val="bg1"/>
                </a:gs>
                <a:gs pos="100000">
                  <a:srgbClr val="00FF00"/>
                </a:gs>
              </a:gsLst>
              <a:lin ang="5400000" scaled="1"/>
            </a:gradFill>
            <a:ln w="9525">
              <a:noFill/>
              <a:miter lim="800000"/>
              <a:headEnd/>
              <a:tailEnd/>
            </a:ln>
            <a:effectLst/>
          </p:spPr>
          <p:txBody>
            <a:bodyPr/>
            <a:lstStyle/>
            <a:p>
              <a:pPr>
                <a:defRPr/>
              </a:pPr>
              <a:r>
                <a:rPr lang="en-US" altLang="zh-CN">
                  <a:effectLst>
                    <a:outerShdw blurRad="38100" dist="38100" dir="2700000" algn="tl">
                      <a:srgbClr val="FFFFFF"/>
                    </a:outerShdw>
                  </a:effectLst>
                  <a:latin typeface="楷体_GB2312" pitchFamily="49" charset="-122"/>
                </a:rPr>
                <a:t>data</a:t>
              </a:r>
            </a:p>
          </p:txBody>
        </p:sp>
        <p:grpSp>
          <p:nvGrpSpPr>
            <p:cNvPr id="13" name="Group 31"/>
            <p:cNvGrpSpPr>
              <a:grpSpLocks/>
            </p:cNvGrpSpPr>
            <p:nvPr/>
          </p:nvGrpSpPr>
          <p:grpSpPr bwMode="auto">
            <a:xfrm>
              <a:off x="1416" y="2256"/>
              <a:ext cx="3216" cy="330"/>
              <a:chOff x="1416" y="2256"/>
              <a:chExt cx="3216" cy="330"/>
            </a:xfrm>
          </p:grpSpPr>
          <p:sp>
            <p:nvSpPr>
              <p:cNvPr id="19" name="Line 9"/>
              <p:cNvSpPr>
                <a:spLocks noChangeShapeType="1"/>
              </p:cNvSpPr>
              <p:nvPr/>
            </p:nvSpPr>
            <p:spPr bwMode="auto">
              <a:xfrm>
                <a:off x="1416" y="2256"/>
                <a:ext cx="1296" cy="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11"/>
              <p:cNvSpPr>
                <a:spLocks noChangeShapeType="1"/>
              </p:cNvSpPr>
              <p:nvPr/>
            </p:nvSpPr>
            <p:spPr bwMode="auto">
              <a:xfrm>
                <a:off x="1416" y="2256"/>
                <a:ext cx="0" cy="33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16"/>
              <p:cNvSpPr>
                <a:spLocks noChangeShapeType="1"/>
              </p:cNvSpPr>
              <p:nvPr/>
            </p:nvSpPr>
            <p:spPr bwMode="auto">
              <a:xfrm>
                <a:off x="3480" y="2256"/>
                <a:ext cx="1152"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4" name="Line 17"/>
            <p:cNvSpPr>
              <a:spLocks noChangeShapeType="1"/>
            </p:cNvSpPr>
            <p:nvPr/>
          </p:nvSpPr>
          <p:spPr bwMode="auto">
            <a:xfrm flipV="1">
              <a:off x="3480" y="2592"/>
              <a:ext cx="1152" cy="4"/>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8"/>
            <p:cNvSpPr>
              <a:spLocks noChangeShapeType="1"/>
            </p:cNvSpPr>
            <p:nvPr/>
          </p:nvSpPr>
          <p:spPr bwMode="auto">
            <a:xfrm>
              <a:off x="3480" y="2256"/>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9"/>
            <p:cNvSpPr>
              <a:spLocks noChangeShapeType="1"/>
            </p:cNvSpPr>
            <p:nvPr/>
          </p:nvSpPr>
          <p:spPr bwMode="auto">
            <a:xfrm>
              <a:off x="4056" y="2256"/>
              <a:ext cx="0" cy="326"/>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20"/>
            <p:cNvSpPr>
              <a:spLocks noChangeShapeType="1"/>
            </p:cNvSpPr>
            <p:nvPr/>
          </p:nvSpPr>
          <p:spPr bwMode="auto">
            <a:xfrm>
              <a:off x="4632" y="2256"/>
              <a:ext cx="0" cy="326"/>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Rectangle 21"/>
            <p:cNvSpPr>
              <a:spLocks noChangeArrowheads="1"/>
            </p:cNvSpPr>
            <p:nvPr/>
          </p:nvSpPr>
          <p:spPr bwMode="auto">
            <a:xfrm>
              <a:off x="2835" y="2262"/>
              <a:ext cx="431" cy="294"/>
            </a:xfrm>
            <a:prstGeom prst="rect">
              <a:avLst/>
            </a:prstGeom>
            <a:gradFill rotWithShape="1">
              <a:gsLst>
                <a:gs pos="0">
                  <a:srgbClr val="00FF00"/>
                </a:gs>
                <a:gs pos="50000">
                  <a:schemeClr val="bg1"/>
                </a:gs>
                <a:gs pos="100000">
                  <a:srgbClr val="00FF00"/>
                </a:gs>
              </a:gsLst>
              <a:lin ang="5400000" scaled="1"/>
            </a:gradFill>
            <a:ln w="9525">
              <a:solidFill>
                <a:schemeClr val="bg1"/>
              </a:solidFill>
              <a:miter lim="800000"/>
              <a:headEnd/>
              <a:tailEnd/>
            </a:ln>
            <a:effectLst/>
          </p:spPr>
          <p:txBody>
            <a:bodyPr>
              <a:spAutoFit/>
            </a:bodyPr>
            <a:lstStyle/>
            <a:p>
              <a:pPr algn="ctr">
                <a:spcBef>
                  <a:spcPct val="50000"/>
                </a:spcBef>
                <a:defRPr/>
              </a:pPr>
              <a:r>
                <a:rPr lang="zh-CN" altLang="en-US">
                  <a:latin typeface="楷体_GB2312" pitchFamily="49" charset="-122"/>
                </a:rPr>
                <a:t>或</a:t>
              </a:r>
            </a:p>
          </p:txBody>
        </p:sp>
      </p:grpSp>
      <p:sp>
        <p:nvSpPr>
          <p:cNvPr id="22" name="AutoShape 23"/>
          <p:cNvSpPr>
            <a:spLocks noChangeArrowheads="1"/>
          </p:cNvSpPr>
          <p:nvPr/>
        </p:nvSpPr>
        <p:spPr bwMode="auto">
          <a:xfrm>
            <a:off x="827584" y="5471120"/>
            <a:ext cx="2286000" cy="838200"/>
          </a:xfrm>
          <a:prstGeom prst="wedgeRectCallout">
            <a:avLst>
              <a:gd name="adj1" fmla="val 42847"/>
              <a:gd name="adj2" fmla="val -137500"/>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r>
              <a:rPr lang="zh-CN" altLang="en-US">
                <a:solidFill>
                  <a:srgbClr val="0000FF"/>
                </a:solidFill>
                <a:latin typeface="楷体_GB2312" pitchFamily="49" charset="-122"/>
              </a:rPr>
              <a:t>数据域：</a:t>
            </a:r>
            <a:r>
              <a:rPr lang="zh-CN" altLang="en-US">
                <a:solidFill>
                  <a:srgbClr val="080808"/>
                </a:solidFill>
                <a:latin typeface="楷体_GB2312" pitchFamily="49" charset="-122"/>
              </a:rPr>
              <a:t>存储元素数值数据</a:t>
            </a:r>
          </a:p>
        </p:txBody>
      </p:sp>
      <p:sp>
        <p:nvSpPr>
          <p:cNvPr id="23" name="AutoShape 24"/>
          <p:cNvSpPr>
            <a:spLocks noChangeArrowheads="1"/>
          </p:cNvSpPr>
          <p:nvPr/>
        </p:nvSpPr>
        <p:spPr bwMode="auto">
          <a:xfrm>
            <a:off x="4332784" y="5471120"/>
            <a:ext cx="3733800" cy="838200"/>
          </a:xfrm>
          <a:prstGeom prst="wedgeRectCallout">
            <a:avLst>
              <a:gd name="adj1" fmla="val -65477"/>
              <a:gd name="adj2" fmla="val -133144"/>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spcBef>
                <a:spcPct val="10000"/>
              </a:spcBef>
            </a:pPr>
            <a:r>
              <a:rPr lang="zh-CN" altLang="en-US">
                <a:solidFill>
                  <a:srgbClr val="0000FF"/>
                </a:solidFill>
                <a:latin typeface="楷体_GB2312" pitchFamily="49" charset="-122"/>
              </a:rPr>
              <a:t>指针域：</a:t>
            </a:r>
            <a:r>
              <a:rPr lang="zh-CN" altLang="en-US">
                <a:solidFill>
                  <a:srgbClr val="080808"/>
                </a:solidFill>
                <a:latin typeface="楷体_GB2312" pitchFamily="49" charset="-122"/>
              </a:rPr>
              <a:t>存储直接后继的存储位置</a:t>
            </a:r>
          </a:p>
        </p:txBody>
      </p:sp>
      <p:sp>
        <p:nvSpPr>
          <p:cNvPr id="24" name="Text Box 26"/>
          <p:cNvSpPr txBox="1">
            <a:spLocks noChangeArrowheads="1"/>
          </p:cNvSpPr>
          <p:nvPr/>
        </p:nvSpPr>
        <p:spPr bwMode="auto">
          <a:xfrm>
            <a:off x="1115616" y="326132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080808"/>
                </a:solidFill>
              </a:rPr>
              <a:t>结点结构如图示：</a:t>
            </a:r>
          </a:p>
        </p:txBody>
      </p:sp>
    </p:spTree>
    <p:extLst>
      <p:ext uri="{BB962C8B-B14F-4D97-AF65-F5344CB8AC3E}">
        <p14:creationId xmlns:p14="http://schemas.microsoft.com/office/powerpoint/2010/main" val="1195829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0-#ppt_w/2"/>
                                          </p:val>
                                        </p:tav>
                                        <p:tav tm="100000">
                                          <p:val>
                                            <p:strVal val="#ppt_x"/>
                                          </p:val>
                                        </p:tav>
                                      </p:tavLst>
                                    </p:anim>
                                    <p:anim calcmode="lin" valueType="num">
                                      <p:cBhvr additive="base">
                                        <p:cTn id="19" dur="500" fill="hold"/>
                                        <p:tgtEl>
                                          <p:spTgt spid="24"/>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utoUpdateAnimBg="0"/>
      <p:bldP spid="22" grpId="0" animBg="1" autoUpdateAnimBg="0"/>
      <p:bldP spid="23" grpId="0" animBg="1" autoUpdateAnimBg="0"/>
      <p:bldP spid="2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1"/>
          <p:cNvSpPr>
            <a:spLocks noChangeArrowheads="1"/>
          </p:cNvSpPr>
          <p:nvPr/>
        </p:nvSpPr>
        <p:spPr bwMode="auto">
          <a:xfrm>
            <a:off x="4095352" y="1870819"/>
            <a:ext cx="321470" cy="523875"/>
          </a:xfrm>
          <a:prstGeom prst="rect">
            <a:avLst/>
          </a:prstGeom>
          <a:solidFill>
            <a:schemeClr val="tx2">
              <a:lumMod val="20000"/>
              <a:lumOff val="80000"/>
            </a:schemeClr>
          </a:solidFill>
          <a:ln>
            <a:noFill/>
          </a:ln>
          <a:extLst/>
        </p:spPr>
        <p:txBody>
          <a:bodyPr/>
          <a:lstStyle/>
          <a:p>
            <a:endParaRPr lang="zh-CN" altLang="en-US" sz="2000" b="1" dirty="0">
              <a:solidFill>
                <a:srgbClr val="080808"/>
              </a:solidFill>
              <a:latin typeface="楷体_GB2312" pitchFamily="49" charset="-122"/>
            </a:endParaRPr>
          </a:p>
        </p:txBody>
      </p:sp>
      <p:sp>
        <p:nvSpPr>
          <p:cNvPr id="59" name="Rectangle 51"/>
          <p:cNvSpPr>
            <a:spLocks noChangeArrowheads="1"/>
          </p:cNvSpPr>
          <p:nvPr/>
        </p:nvSpPr>
        <p:spPr bwMode="auto">
          <a:xfrm>
            <a:off x="5605462" y="1858913"/>
            <a:ext cx="321470" cy="523875"/>
          </a:xfrm>
          <a:prstGeom prst="rect">
            <a:avLst/>
          </a:prstGeom>
          <a:solidFill>
            <a:schemeClr val="tx2">
              <a:lumMod val="20000"/>
              <a:lumOff val="80000"/>
            </a:schemeClr>
          </a:solidFill>
          <a:ln>
            <a:noFill/>
          </a:ln>
          <a:extLst/>
        </p:spPr>
        <p:txBody>
          <a:bodyPr/>
          <a:lstStyle/>
          <a:p>
            <a:endParaRPr lang="zh-CN" altLang="en-US" sz="2000" b="1" dirty="0">
              <a:solidFill>
                <a:srgbClr val="080808"/>
              </a:solidFill>
              <a:latin typeface="楷体_GB2312" pitchFamily="49" charset="-122"/>
            </a:endParaRPr>
          </a:p>
        </p:txBody>
      </p:sp>
      <p:sp>
        <p:nvSpPr>
          <p:cNvPr id="58" name="Rectangle 51"/>
          <p:cNvSpPr>
            <a:spLocks noChangeArrowheads="1"/>
          </p:cNvSpPr>
          <p:nvPr/>
        </p:nvSpPr>
        <p:spPr bwMode="auto">
          <a:xfrm>
            <a:off x="7229475" y="1881881"/>
            <a:ext cx="321470" cy="523875"/>
          </a:xfrm>
          <a:prstGeom prst="rect">
            <a:avLst/>
          </a:prstGeom>
          <a:solidFill>
            <a:schemeClr val="tx2">
              <a:lumMod val="20000"/>
              <a:lumOff val="80000"/>
            </a:schemeClr>
          </a:solidFill>
          <a:ln>
            <a:noFill/>
          </a:ln>
          <a:extLst/>
        </p:spPr>
        <p:txBody>
          <a:bodyPr/>
          <a:lstStyle/>
          <a:p>
            <a:endParaRPr lang="zh-CN" altLang="en-US" sz="2000" b="1" dirty="0">
              <a:solidFill>
                <a:srgbClr val="080808"/>
              </a:solidFill>
              <a:latin typeface="楷体_GB2312" pitchFamily="49" charset="-122"/>
            </a:endParaRPr>
          </a:p>
        </p:txBody>
      </p:sp>
      <p:sp>
        <p:nvSpPr>
          <p:cNvPr id="2" name="标题 1"/>
          <p:cNvSpPr>
            <a:spLocks noGrp="1"/>
          </p:cNvSpPr>
          <p:nvPr>
            <p:ph type="title"/>
          </p:nvPr>
        </p:nvSpPr>
        <p:spPr/>
        <p:txBody>
          <a:bodyPr/>
          <a:lstStyle/>
          <a:p>
            <a:r>
              <a:rPr lang="zh-CN" altLang="en-US" sz="3600" dirty="0">
                <a:latin typeface="楷体_GB2312" pitchFamily="49" charset="-122"/>
                <a:ea typeface="楷体_GB2312" pitchFamily="49" charset="-122"/>
              </a:rPr>
              <a:t>头指针、头结点和首元结点的区别</a:t>
            </a:r>
          </a:p>
        </p:txBody>
      </p:sp>
      <p:sp>
        <p:nvSpPr>
          <p:cNvPr id="4" name="灯片编号占位符 5"/>
          <p:cNvSpPr>
            <a:spLocks noGrp="1"/>
          </p:cNvSpPr>
          <p:nvPr>
            <p:ph type="sldNum" sz="quarter" idx="12"/>
          </p:nvPr>
        </p:nvSpPr>
        <p:spPr>
          <a:xfrm>
            <a:off x="6553200" y="6553150"/>
            <a:ext cx="2133600" cy="476250"/>
          </a:xfrm>
        </p:spPr>
        <p:txBody>
          <a:bodyPr/>
          <a:lstStyle/>
          <a:p>
            <a:pPr>
              <a:defRPr/>
            </a:pPr>
            <a:fld id="{3A629EC6-15B1-4466-BDE7-D02135B27783}" type="slidenum">
              <a:rPr lang="zh-CN" altLang="en-US"/>
              <a:pPr>
                <a:defRPr/>
              </a:pPr>
              <a:t>32</a:t>
            </a:fld>
            <a:endParaRPr lang="en-US" altLang="zh-CN"/>
          </a:p>
        </p:txBody>
      </p:sp>
      <p:sp>
        <p:nvSpPr>
          <p:cNvPr id="5" name="Line 7"/>
          <p:cNvSpPr>
            <a:spLocks noChangeShapeType="1"/>
          </p:cNvSpPr>
          <p:nvPr/>
        </p:nvSpPr>
        <p:spPr bwMode="auto">
          <a:xfrm flipV="1">
            <a:off x="755650" y="2432000"/>
            <a:ext cx="0" cy="72866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388482" y="3165425"/>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lang="zh-CN" altLang="en-US" b="1" dirty="0">
                <a:solidFill>
                  <a:srgbClr val="080808"/>
                </a:solidFill>
                <a:latin typeface="楷体_GB2312" pitchFamily="49" charset="-122"/>
              </a:rPr>
              <a:t>头指针</a:t>
            </a:r>
          </a:p>
        </p:txBody>
      </p:sp>
      <p:sp>
        <p:nvSpPr>
          <p:cNvPr id="7" name="Rectangle 9"/>
          <p:cNvSpPr>
            <a:spLocks noChangeArrowheads="1"/>
          </p:cNvSpPr>
          <p:nvPr/>
        </p:nvSpPr>
        <p:spPr bwMode="auto">
          <a:xfrm>
            <a:off x="1931532" y="3149550"/>
            <a:ext cx="8819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lang="zh-CN" altLang="en-US" b="1">
                <a:solidFill>
                  <a:srgbClr val="080808"/>
                </a:solidFill>
                <a:latin typeface="楷体_GB2312" pitchFamily="49" charset="-122"/>
              </a:rPr>
              <a:t>头结点</a:t>
            </a:r>
          </a:p>
        </p:txBody>
      </p:sp>
      <p:sp>
        <p:nvSpPr>
          <p:cNvPr id="8" name="AutoShape 10"/>
          <p:cNvSpPr>
            <a:spLocks noChangeArrowheads="1"/>
          </p:cNvSpPr>
          <p:nvPr/>
        </p:nvSpPr>
        <p:spPr bwMode="auto">
          <a:xfrm>
            <a:off x="2266950" y="2390725"/>
            <a:ext cx="454025" cy="803275"/>
          </a:xfrm>
          <a:prstGeom prst="upArrow">
            <a:avLst>
              <a:gd name="adj1" fmla="val 50000"/>
              <a:gd name="adj2" fmla="val 44231"/>
            </a:avLst>
          </a:prstGeom>
          <a:solidFill>
            <a:srgbClr val="FF0000"/>
          </a:solidFill>
          <a:ln w="9525">
            <a:solidFill>
              <a:srgbClr val="FF0000"/>
            </a:solidFill>
            <a:miter lim="800000"/>
            <a:headEnd/>
            <a:tailEnd/>
          </a:ln>
        </p:spPr>
        <p:txBody>
          <a:bodyPr wrap="none" anchor="ctr"/>
          <a:lstStyle/>
          <a:p>
            <a:endParaRPr lang="zh-CN" altLang="en-US"/>
          </a:p>
        </p:txBody>
      </p:sp>
      <p:sp>
        <p:nvSpPr>
          <p:cNvPr id="9" name="Rectangle 11"/>
          <p:cNvSpPr>
            <a:spLocks noChangeArrowheads="1"/>
          </p:cNvSpPr>
          <p:nvPr/>
        </p:nvSpPr>
        <p:spPr bwMode="auto">
          <a:xfrm>
            <a:off x="3535371" y="314955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spcBef>
                <a:spcPct val="50000"/>
              </a:spcBef>
            </a:pPr>
            <a:r>
              <a:rPr lang="zh-CN" altLang="en-US" b="1">
                <a:solidFill>
                  <a:srgbClr val="080808"/>
                </a:solidFill>
                <a:latin typeface="楷体_GB2312" pitchFamily="49" charset="-122"/>
              </a:rPr>
              <a:t>首元结点</a:t>
            </a:r>
          </a:p>
        </p:txBody>
      </p:sp>
      <p:sp>
        <p:nvSpPr>
          <p:cNvPr id="10" name="AutoShape 12"/>
          <p:cNvSpPr>
            <a:spLocks noChangeArrowheads="1"/>
          </p:cNvSpPr>
          <p:nvPr/>
        </p:nvSpPr>
        <p:spPr bwMode="auto">
          <a:xfrm>
            <a:off x="3870325" y="2390725"/>
            <a:ext cx="454025" cy="803275"/>
          </a:xfrm>
          <a:prstGeom prst="upArrow">
            <a:avLst>
              <a:gd name="adj1" fmla="val 50000"/>
              <a:gd name="adj2" fmla="val 44231"/>
            </a:avLst>
          </a:prstGeom>
          <a:solidFill>
            <a:srgbClr val="FF0000"/>
          </a:solidFill>
          <a:ln w="9525">
            <a:solidFill>
              <a:srgbClr val="FF0000"/>
            </a:solidFill>
            <a:miter lim="800000"/>
            <a:headEnd/>
            <a:tailEnd/>
          </a:ln>
        </p:spPr>
        <p:txBody>
          <a:bodyPr wrap="none" anchor="ctr"/>
          <a:lstStyle/>
          <a:p>
            <a:endParaRPr lang="zh-CN" altLang="en-US"/>
          </a:p>
        </p:txBody>
      </p:sp>
      <p:sp>
        <p:nvSpPr>
          <p:cNvPr id="12" name="Rectangle 14"/>
          <p:cNvSpPr>
            <a:spLocks noChangeArrowheads="1"/>
          </p:cNvSpPr>
          <p:nvPr/>
        </p:nvSpPr>
        <p:spPr bwMode="auto">
          <a:xfrm>
            <a:off x="2684463" y="1874788"/>
            <a:ext cx="220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b="1">
              <a:solidFill>
                <a:srgbClr val="080808"/>
              </a:solidFill>
              <a:latin typeface="楷体_GB2312" pitchFamily="49" charset="-122"/>
            </a:endParaRPr>
          </a:p>
        </p:txBody>
      </p:sp>
      <p:sp>
        <p:nvSpPr>
          <p:cNvPr id="13" name="Rectangle 15"/>
          <p:cNvSpPr>
            <a:spLocks noChangeArrowheads="1"/>
          </p:cNvSpPr>
          <p:nvPr/>
        </p:nvSpPr>
        <p:spPr bwMode="auto">
          <a:xfrm>
            <a:off x="3362325" y="1865263"/>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b="1">
                <a:solidFill>
                  <a:srgbClr val="080808"/>
                </a:solidFill>
                <a:latin typeface="楷体_GB2312" pitchFamily="49" charset="-122"/>
              </a:rPr>
              <a:t>a</a:t>
            </a:r>
            <a:r>
              <a:rPr lang="en-US" altLang="zh-CN" sz="2000" b="1" baseline="-8000">
                <a:solidFill>
                  <a:srgbClr val="080808"/>
                </a:solidFill>
                <a:latin typeface="楷体_GB2312" pitchFamily="49" charset="-122"/>
              </a:rPr>
              <a:t>0</a:t>
            </a:r>
          </a:p>
        </p:txBody>
      </p:sp>
      <p:sp>
        <p:nvSpPr>
          <p:cNvPr id="14" name="Line 16"/>
          <p:cNvSpPr>
            <a:spLocks noChangeShapeType="1"/>
          </p:cNvSpPr>
          <p:nvPr/>
        </p:nvSpPr>
        <p:spPr bwMode="auto">
          <a:xfrm>
            <a:off x="1609725" y="1874788"/>
            <a:ext cx="12954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15" name="Line 17"/>
          <p:cNvSpPr>
            <a:spLocks noChangeShapeType="1"/>
          </p:cNvSpPr>
          <p:nvPr/>
        </p:nvSpPr>
        <p:spPr bwMode="auto">
          <a:xfrm>
            <a:off x="1609725" y="2398663"/>
            <a:ext cx="12954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16" name="Line 18"/>
          <p:cNvSpPr>
            <a:spLocks noChangeShapeType="1"/>
          </p:cNvSpPr>
          <p:nvPr/>
        </p:nvSpPr>
        <p:spPr bwMode="auto">
          <a:xfrm>
            <a:off x="1609725" y="1874788"/>
            <a:ext cx="0" cy="5238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17" name="Line 19"/>
          <p:cNvSpPr>
            <a:spLocks noChangeShapeType="1"/>
          </p:cNvSpPr>
          <p:nvPr/>
        </p:nvSpPr>
        <p:spPr bwMode="auto">
          <a:xfrm>
            <a:off x="2483768" y="1876375"/>
            <a:ext cx="0" cy="52387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18" name="Line 20"/>
          <p:cNvSpPr>
            <a:spLocks noChangeShapeType="1"/>
          </p:cNvSpPr>
          <p:nvPr/>
        </p:nvSpPr>
        <p:spPr bwMode="auto">
          <a:xfrm>
            <a:off x="2905125" y="1874788"/>
            <a:ext cx="0" cy="5238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19" name="Rectangle 21"/>
          <p:cNvSpPr>
            <a:spLocks noChangeArrowheads="1"/>
          </p:cNvSpPr>
          <p:nvPr/>
        </p:nvSpPr>
        <p:spPr bwMode="auto">
          <a:xfrm>
            <a:off x="227013" y="1944638"/>
            <a:ext cx="8763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b="1">
                <a:solidFill>
                  <a:srgbClr val="080808"/>
                </a:solidFill>
                <a:latin typeface="楷体_GB2312" pitchFamily="49" charset="-122"/>
              </a:rPr>
              <a:t>head</a:t>
            </a:r>
          </a:p>
        </p:txBody>
      </p:sp>
      <p:sp>
        <p:nvSpPr>
          <p:cNvPr id="20" name="Line 22"/>
          <p:cNvSpPr>
            <a:spLocks noChangeShapeType="1"/>
          </p:cNvSpPr>
          <p:nvPr/>
        </p:nvSpPr>
        <p:spPr bwMode="auto">
          <a:xfrm>
            <a:off x="227013" y="1944638"/>
            <a:ext cx="8763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21" name="Line 23"/>
          <p:cNvSpPr>
            <a:spLocks noChangeShapeType="1"/>
          </p:cNvSpPr>
          <p:nvPr/>
        </p:nvSpPr>
        <p:spPr bwMode="auto">
          <a:xfrm>
            <a:off x="227013" y="2400250"/>
            <a:ext cx="876300"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22" name="Line 24"/>
          <p:cNvSpPr>
            <a:spLocks noChangeShapeType="1"/>
          </p:cNvSpPr>
          <p:nvPr/>
        </p:nvSpPr>
        <p:spPr bwMode="auto">
          <a:xfrm>
            <a:off x="227013" y="1944638"/>
            <a:ext cx="0" cy="4556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23" name="Line 25"/>
          <p:cNvSpPr>
            <a:spLocks noChangeShapeType="1"/>
          </p:cNvSpPr>
          <p:nvPr/>
        </p:nvSpPr>
        <p:spPr bwMode="auto">
          <a:xfrm>
            <a:off x="1103313" y="1944638"/>
            <a:ext cx="0" cy="4556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24" name="Line 26"/>
          <p:cNvSpPr>
            <a:spLocks noChangeShapeType="1"/>
          </p:cNvSpPr>
          <p:nvPr/>
        </p:nvSpPr>
        <p:spPr bwMode="auto">
          <a:xfrm>
            <a:off x="1076325" y="2170063"/>
            <a:ext cx="457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25" name="Rectangle 27"/>
          <p:cNvSpPr>
            <a:spLocks noChangeArrowheads="1"/>
          </p:cNvSpPr>
          <p:nvPr/>
        </p:nvSpPr>
        <p:spPr bwMode="auto">
          <a:xfrm>
            <a:off x="4398963" y="1865263"/>
            <a:ext cx="2587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b="1">
              <a:solidFill>
                <a:srgbClr val="080808"/>
              </a:solidFill>
              <a:latin typeface="楷体_GB2312" pitchFamily="49" charset="-122"/>
            </a:endParaRPr>
          </a:p>
        </p:txBody>
      </p:sp>
      <p:sp>
        <p:nvSpPr>
          <p:cNvPr id="26" name="Rectangle 28"/>
          <p:cNvSpPr>
            <a:spLocks noChangeArrowheads="1"/>
          </p:cNvSpPr>
          <p:nvPr/>
        </p:nvSpPr>
        <p:spPr bwMode="auto">
          <a:xfrm>
            <a:off x="4972050" y="1882725"/>
            <a:ext cx="6334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b="1">
                <a:solidFill>
                  <a:srgbClr val="080808"/>
                </a:solidFill>
                <a:latin typeface="楷体_GB2312" pitchFamily="49" charset="-122"/>
              </a:rPr>
              <a:t>a</a:t>
            </a:r>
            <a:r>
              <a:rPr lang="en-US" altLang="zh-CN" sz="2000" b="1" baseline="-8000">
                <a:solidFill>
                  <a:srgbClr val="080808"/>
                </a:solidFill>
                <a:latin typeface="楷体_GB2312" pitchFamily="49" charset="-122"/>
              </a:rPr>
              <a:t>1</a:t>
            </a:r>
          </a:p>
        </p:txBody>
      </p:sp>
      <p:sp>
        <p:nvSpPr>
          <p:cNvPr id="27" name="Line 29"/>
          <p:cNvSpPr>
            <a:spLocks noChangeShapeType="1"/>
          </p:cNvSpPr>
          <p:nvPr/>
        </p:nvSpPr>
        <p:spPr bwMode="auto">
          <a:xfrm>
            <a:off x="3362325" y="1865263"/>
            <a:ext cx="103663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28" name="Line 30"/>
          <p:cNvSpPr>
            <a:spLocks noChangeShapeType="1"/>
          </p:cNvSpPr>
          <p:nvPr/>
        </p:nvSpPr>
        <p:spPr bwMode="auto">
          <a:xfrm>
            <a:off x="3362325" y="2382788"/>
            <a:ext cx="1036637" cy="476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29" name="Line 31"/>
          <p:cNvSpPr>
            <a:spLocks noChangeShapeType="1"/>
          </p:cNvSpPr>
          <p:nvPr/>
        </p:nvSpPr>
        <p:spPr bwMode="auto">
          <a:xfrm>
            <a:off x="3362325" y="1865263"/>
            <a:ext cx="0" cy="5175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0" name="Line 32"/>
          <p:cNvSpPr>
            <a:spLocks noChangeShapeType="1"/>
          </p:cNvSpPr>
          <p:nvPr/>
        </p:nvSpPr>
        <p:spPr bwMode="auto">
          <a:xfrm>
            <a:off x="4092575" y="1881138"/>
            <a:ext cx="0" cy="51752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1" name="Line 33"/>
          <p:cNvSpPr>
            <a:spLocks noChangeShapeType="1"/>
          </p:cNvSpPr>
          <p:nvPr/>
        </p:nvSpPr>
        <p:spPr bwMode="auto">
          <a:xfrm>
            <a:off x="4398963" y="1865263"/>
            <a:ext cx="0" cy="5175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2" name="Line 34"/>
          <p:cNvSpPr>
            <a:spLocks noChangeShapeType="1"/>
          </p:cNvSpPr>
          <p:nvPr/>
        </p:nvSpPr>
        <p:spPr bwMode="auto">
          <a:xfrm>
            <a:off x="6489700" y="1865263"/>
            <a:ext cx="1066800" cy="952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3" name="Line 35"/>
          <p:cNvSpPr>
            <a:spLocks noChangeShapeType="1"/>
          </p:cNvSpPr>
          <p:nvPr/>
        </p:nvSpPr>
        <p:spPr bwMode="auto">
          <a:xfrm flipV="1">
            <a:off x="6489700" y="2389138"/>
            <a:ext cx="1066800" cy="111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4" name="Line 36"/>
          <p:cNvSpPr>
            <a:spLocks noChangeShapeType="1"/>
          </p:cNvSpPr>
          <p:nvPr/>
        </p:nvSpPr>
        <p:spPr bwMode="auto">
          <a:xfrm>
            <a:off x="6489700" y="1865263"/>
            <a:ext cx="0" cy="5238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5" name="Line 37"/>
          <p:cNvSpPr>
            <a:spLocks noChangeShapeType="1"/>
          </p:cNvSpPr>
          <p:nvPr/>
        </p:nvSpPr>
        <p:spPr bwMode="auto">
          <a:xfrm>
            <a:off x="7229475" y="1863675"/>
            <a:ext cx="0" cy="52387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6" name="Line 38"/>
          <p:cNvSpPr>
            <a:spLocks noChangeShapeType="1"/>
          </p:cNvSpPr>
          <p:nvPr/>
        </p:nvSpPr>
        <p:spPr bwMode="auto">
          <a:xfrm>
            <a:off x="7556500" y="1874788"/>
            <a:ext cx="0" cy="4968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37" name="Rectangle 39"/>
          <p:cNvSpPr>
            <a:spLocks noChangeArrowheads="1"/>
          </p:cNvSpPr>
          <p:nvPr/>
        </p:nvSpPr>
        <p:spPr bwMode="auto">
          <a:xfrm>
            <a:off x="5932488" y="1865263"/>
            <a:ext cx="258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000" b="1">
              <a:solidFill>
                <a:srgbClr val="080808"/>
              </a:solidFill>
              <a:latin typeface="楷体_GB2312" pitchFamily="49" charset="-122"/>
            </a:endParaRPr>
          </a:p>
        </p:txBody>
      </p:sp>
      <p:sp>
        <p:nvSpPr>
          <p:cNvPr id="38" name="Rectangle 40"/>
          <p:cNvSpPr>
            <a:spLocks noChangeArrowheads="1"/>
          </p:cNvSpPr>
          <p:nvPr/>
        </p:nvSpPr>
        <p:spPr bwMode="auto">
          <a:xfrm>
            <a:off x="6489700" y="1876375"/>
            <a:ext cx="739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a:solidFill>
                  <a:srgbClr val="080808"/>
                </a:solidFill>
              </a:rPr>
              <a:t>…</a:t>
            </a:r>
            <a:endParaRPr lang="zh-CN" altLang="en-US" sz="2000" b="1">
              <a:solidFill>
                <a:srgbClr val="080808"/>
              </a:solidFill>
              <a:latin typeface="楷体_GB2312" pitchFamily="49" charset="-122"/>
            </a:endParaRPr>
          </a:p>
        </p:txBody>
      </p:sp>
      <p:sp>
        <p:nvSpPr>
          <p:cNvPr id="39" name="Line 41"/>
          <p:cNvSpPr>
            <a:spLocks noChangeShapeType="1"/>
          </p:cNvSpPr>
          <p:nvPr/>
        </p:nvSpPr>
        <p:spPr bwMode="auto">
          <a:xfrm>
            <a:off x="4972050" y="1865263"/>
            <a:ext cx="960437" cy="0"/>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0" name="Line 42"/>
          <p:cNvSpPr>
            <a:spLocks noChangeShapeType="1"/>
          </p:cNvSpPr>
          <p:nvPr/>
        </p:nvSpPr>
        <p:spPr bwMode="auto">
          <a:xfrm flipV="1">
            <a:off x="4972050" y="2387550"/>
            <a:ext cx="960437" cy="15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1" name="Line 43"/>
          <p:cNvSpPr>
            <a:spLocks noChangeShapeType="1"/>
          </p:cNvSpPr>
          <p:nvPr/>
        </p:nvSpPr>
        <p:spPr bwMode="auto">
          <a:xfrm>
            <a:off x="4972050" y="1865263"/>
            <a:ext cx="0" cy="5238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2" name="Line 44"/>
          <p:cNvSpPr>
            <a:spLocks noChangeShapeType="1"/>
          </p:cNvSpPr>
          <p:nvPr/>
        </p:nvSpPr>
        <p:spPr bwMode="auto">
          <a:xfrm>
            <a:off x="5605463" y="1847800"/>
            <a:ext cx="0" cy="52387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3" name="Line 45"/>
          <p:cNvSpPr>
            <a:spLocks noChangeShapeType="1"/>
          </p:cNvSpPr>
          <p:nvPr/>
        </p:nvSpPr>
        <p:spPr bwMode="auto">
          <a:xfrm>
            <a:off x="5932488" y="1865263"/>
            <a:ext cx="0" cy="5238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4" name="Line 46"/>
          <p:cNvSpPr>
            <a:spLocks noChangeShapeType="1"/>
          </p:cNvSpPr>
          <p:nvPr/>
        </p:nvSpPr>
        <p:spPr bwMode="auto">
          <a:xfrm>
            <a:off x="2752725" y="2093863"/>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5" name="Line 47"/>
          <p:cNvSpPr>
            <a:spLocks noChangeShapeType="1"/>
          </p:cNvSpPr>
          <p:nvPr/>
        </p:nvSpPr>
        <p:spPr bwMode="auto">
          <a:xfrm>
            <a:off x="4352925" y="2093863"/>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6" name="Line 48"/>
          <p:cNvSpPr>
            <a:spLocks noChangeShapeType="1"/>
          </p:cNvSpPr>
          <p:nvPr/>
        </p:nvSpPr>
        <p:spPr bwMode="auto">
          <a:xfrm>
            <a:off x="5816600" y="2093863"/>
            <a:ext cx="6096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47" name="Rectangle 49"/>
          <p:cNvSpPr>
            <a:spLocks noChangeArrowheads="1"/>
          </p:cNvSpPr>
          <p:nvPr/>
        </p:nvSpPr>
        <p:spPr bwMode="auto">
          <a:xfrm>
            <a:off x="1609725" y="1895425"/>
            <a:ext cx="847725" cy="52387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en-US" altLang="zh-CN" sz="2000" b="1">
              <a:solidFill>
                <a:srgbClr val="080808"/>
              </a:solidFill>
              <a:latin typeface="楷体_GB2312" pitchFamily="49" charset="-122"/>
            </a:endParaRPr>
          </a:p>
        </p:txBody>
      </p:sp>
      <p:sp>
        <p:nvSpPr>
          <p:cNvPr id="48" name="Rectangle 50"/>
          <p:cNvSpPr>
            <a:spLocks noChangeArrowheads="1"/>
          </p:cNvSpPr>
          <p:nvPr/>
        </p:nvSpPr>
        <p:spPr bwMode="auto">
          <a:xfrm>
            <a:off x="7858125" y="1911300"/>
            <a:ext cx="5064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000" b="1">
                <a:solidFill>
                  <a:srgbClr val="080808"/>
                </a:solidFill>
                <a:latin typeface="楷体_GB2312" pitchFamily="49" charset="-122"/>
              </a:rPr>
              <a:t>a</a:t>
            </a:r>
            <a:r>
              <a:rPr lang="en-US" altLang="zh-CN" sz="2000" b="1" baseline="-8000">
                <a:solidFill>
                  <a:srgbClr val="080808"/>
                </a:solidFill>
                <a:latin typeface="楷体_GB2312" pitchFamily="49" charset="-122"/>
              </a:rPr>
              <a:t>n</a:t>
            </a:r>
          </a:p>
        </p:txBody>
      </p:sp>
      <p:sp>
        <p:nvSpPr>
          <p:cNvPr id="49" name="Rectangle 51"/>
          <p:cNvSpPr>
            <a:spLocks noChangeArrowheads="1"/>
          </p:cNvSpPr>
          <p:nvPr/>
        </p:nvSpPr>
        <p:spPr bwMode="auto">
          <a:xfrm>
            <a:off x="8524875" y="1908125"/>
            <a:ext cx="466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000" b="1" dirty="0">
                <a:solidFill>
                  <a:srgbClr val="080808"/>
                </a:solidFill>
                <a:latin typeface="楷体_GB2312" pitchFamily="49" charset="-122"/>
              </a:rPr>
              <a:t>^</a:t>
            </a:r>
          </a:p>
        </p:txBody>
      </p:sp>
      <p:sp>
        <p:nvSpPr>
          <p:cNvPr id="50" name="Line 52"/>
          <p:cNvSpPr>
            <a:spLocks noChangeShapeType="1"/>
          </p:cNvSpPr>
          <p:nvPr/>
        </p:nvSpPr>
        <p:spPr bwMode="auto">
          <a:xfrm flipV="1">
            <a:off x="7859713" y="1881138"/>
            <a:ext cx="1058862" cy="1111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51" name="Line 53"/>
          <p:cNvSpPr>
            <a:spLocks noChangeShapeType="1"/>
          </p:cNvSpPr>
          <p:nvPr/>
        </p:nvSpPr>
        <p:spPr bwMode="auto">
          <a:xfrm>
            <a:off x="7861300" y="2417713"/>
            <a:ext cx="1057275" cy="14288"/>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52" name="Line 54"/>
          <p:cNvSpPr>
            <a:spLocks noChangeShapeType="1"/>
          </p:cNvSpPr>
          <p:nvPr/>
        </p:nvSpPr>
        <p:spPr bwMode="auto">
          <a:xfrm>
            <a:off x="7859713" y="1892250"/>
            <a:ext cx="0" cy="525463"/>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53" name="Line 55"/>
          <p:cNvSpPr>
            <a:spLocks noChangeShapeType="1"/>
          </p:cNvSpPr>
          <p:nvPr/>
        </p:nvSpPr>
        <p:spPr bwMode="auto">
          <a:xfrm>
            <a:off x="8523288" y="1893838"/>
            <a:ext cx="1587" cy="523875"/>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54" name="Line 56"/>
          <p:cNvSpPr>
            <a:spLocks noChangeShapeType="1"/>
          </p:cNvSpPr>
          <p:nvPr/>
        </p:nvSpPr>
        <p:spPr bwMode="auto">
          <a:xfrm>
            <a:off x="8918575" y="1893838"/>
            <a:ext cx="0" cy="523875"/>
          </a:xfrm>
          <a:prstGeom prst="line">
            <a:avLst/>
          </a:prstGeom>
          <a:noFill/>
          <a:ln w="28575" cap="sq">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55" name="Line 57"/>
          <p:cNvSpPr>
            <a:spLocks noChangeShapeType="1"/>
          </p:cNvSpPr>
          <p:nvPr/>
        </p:nvSpPr>
        <p:spPr bwMode="auto">
          <a:xfrm>
            <a:off x="7251700" y="2168475"/>
            <a:ext cx="609600" cy="15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000" b="1"/>
          </a:p>
        </p:txBody>
      </p:sp>
      <p:sp>
        <p:nvSpPr>
          <p:cNvPr id="56" name="Text Box 58"/>
          <p:cNvSpPr txBox="1">
            <a:spLocks noChangeArrowheads="1"/>
          </p:cNvSpPr>
          <p:nvPr/>
        </p:nvSpPr>
        <p:spPr bwMode="auto">
          <a:xfrm>
            <a:off x="341313" y="3892500"/>
            <a:ext cx="83343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52500" indent="-952500"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u="sng">
                <a:solidFill>
                  <a:srgbClr val="0000FF"/>
                </a:solidFill>
                <a:latin typeface="楷体_GB2312" pitchFamily="49" charset="-122"/>
              </a:rPr>
              <a:t>头指针</a:t>
            </a:r>
            <a:r>
              <a:rPr lang="zh-CN" altLang="en-US">
                <a:solidFill>
                  <a:srgbClr val="080808"/>
                </a:solidFill>
                <a:latin typeface="楷体_GB2312" pitchFamily="49" charset="-122"/>
              </a:rPr>
              <a:t>是指向链表中第一个结点（或为头结点、或为首元结点）的指针；</a:t>
            </a:r>
          </a:p>
          <a:p>
            <a:pPr eaLnBrk="1" hangingPunct="1">
              <a:spcBef>
                <a:spcPct val="50000"/>
              </a:spcBef>
            </a:pPr>
            <a:r>
              <a:rPr lang="zh-CN" altLang="en-US" u="sng">
                <a:solidFill>
                  <a:srgbClr val="0000FF"/>
                </a:solidFill>
                <a:latin typeface="楷体_GB2312" pitchFamily="49" charset="-122"/>
              </a:rPr>
              <a:t>头结点</a:t>
            </a:r>
            <a:r>
              <a:rPr lang="zh-CN" altLang="en-US">
                <a:solidFill>
                  <a:srgbClr val="080808"/>
                </a:solidFill>
                <a:latin typeface="楷体_GB2312" pitchFamily="49" charset="-122"/>
              </a:rPr>
              <a:t>是在链表的首元结点之前附设的一个结点；数据域内只放空表标志和表长等信息，它不计入表长度。</a:t>
            </a:r>
          </a:p>
          <a:p>
            <a:pPr eaLnBrk="1" hangingPunct="1">
              <a:spcBef>
                <a:spcPct val="50000"/>
              </a:spcBef>
            </a:pPr>
            <a:r>
              <a:rPr lang="zh-CN" altLang="en-US" u="sng">
                <a:solidFill>
                  <a:srgbClr val="0000FF"/>
                </a:solidFill>
                <a:latin typeface="楷体_GB2312" pitchFamily="49" charset="-122"/>
              </a:rPr>
              <a:t>首元结点</a:t>
            </a:r>
            <a:r>
              <a:rPr lang="zh-CN" altLang="en-US">
                <a:solidFill>
                  <a:srgbClr val="080808"/>
                </a:solidFill>
                <a:latin typeface="楷体_GB2312" pitchFamily="49" charset="-122"/>
              </a:rPr>
              <a:t>是指链表中存储线性表第一个数据元素</a:t>
            </a:r>
            <a:r>
              <a:rPr lang="en-US" altLang="zh-CN">
                <a:solidFill>
                  <a:srgbClr val="080808"/>
                </a:solidFill>
                <a:latin typeface="楷体_GB2312" pitchFamily="49" charset="-122"/>
              </a:rPr>
              <a:t>a</a:t>
            </a:r>
            <a:r>
              <a:rPr lang="en-US" altLang="zh-CN" baseline="-30000">
                <a:solidFill>
                  <a:srgbClr val="080808"/>
                </a:solidFill>
                <a:latin typeface="楷体_GB2312" pitchFamily="49" charset="-122"/>
              </a:rPr>
              <a:t>０</a:t>
            </a:r>
            <a:r>
              <a:rPr lang="zh-CN" altLang="en-US">
                <a:solidFill>
                  <a:srgbClr val="080808"/>
                </a:solidFill>
                <a:latin typeface="楷体_GB2312" pitchFamily="49" charset="-122"/>
              </a:rPr>
              <a:t>的结点。 </a:t>
            </a:r>
          </a:p>
        </p:txBody>
      </p:sp>
      <p:sp>
        <p:nvSpPr>
          <p:cNvPr id="57" name="Rectangle 60"/>
          <p:cNvSpPr>
            <a:spLocks noChangeArrowheads="1"/>
          </p:cNvSpPr>
          <p:nvPr/>
        </p:nvSpPr>
        <p:spPr bwMode="auto">
          <a:xfrm>
            <a:off x="467544" y="1196752"/>
            <a:ext cx="2819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r>
              <a:rPr lang="zh-CN" altLang="en-US" sz="2800" dirty="0">
                <a:solidFill>
                  <a:srgbClr val="080808"/>
                </a:solidFill>
                <a:latin typeface="楷体_GB2312" pitchFamily="49" charset="-122"/>
              </a:rPr>
              <a:t>示意图如下：</a:t>
            </a:r>
          </a:p>
        </p:txBody>
      </p:sp>
      <p:sp>
        <p:nvSpPr>
          <p:cNvPr id="61" name="Rectangle 51"/>
          <p:cNvSpPr>
            <a:spLocks noChangeArrowheads="1"/>
          </p:cNvSpPr>
          <p:nvPr/>
        </p:nvSpPr>
        <p:spPr bwMode="auto">
          <a:xfrm>
            <a:off x="2561430" y="1882725"/>
            <a:ext cx="321470" cy="523875"/>
          </a:xfrm>
          <a:prstGeom prst="rect">
            <a:avLst/>
          </a:prstGeom>
          <a:solidFill>
            <a:schemeClr val="tx2">
              <a:lumMod val="20000"/>
              <a:lumOff val="80000"/>
            </a:schemeClr>
          </a:solidFill>
          <a:ln>
            <a:noFill/>
          </a:ln>
          <a:extLst/>
        </p:spPr>
        <p:txBody>
          <a:bodyPr/>
          <a:lstStyle/>
          <a:p>
            <a:endParaRPr lang="zh-CN" altLang="en-US" sz="2000" b="1" dirty="0">
              <a:solidFill>
                <a:srgbClr val="080808"/>
              </a:solidFill>
              <a:latin typeface="楷体_GB2312" pitchFamily="49" charset="-122"/>
            </a:endParaRPr>
          </a:p>
        </p:txBody>
      </p:sp>
    </p:spTree>
    <p:extLst>
      <p:ext uri="{BB962C8B-B14F-4D97-AF65-F5344CB8AC3E}">
        <p14:creationId xmlns:p14="http://schemas.microsoft.com/office/powerpoint/2010/main" val="27465113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6"/>
                                        </p:tgtEl>
                                        <p:attrNameLst>
                                          <p:attrName>style.visibility</p:attrName>
                                        </p:attrNameLst>
                                      </p:cBhvr>
                                      <p:to>
                                        <p:strVal val="visible"/>
                                      </p:to>
                                    </p:se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par>
                          <p:cTn id="23" fill="hold">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grpId="0" nodeType="clickEffect">
                                  <p:stCondLst>
                                    <p:cond delay="0"/>
                                  </p:stCondLst>
                                  <p:childTnLst>
                                    <p:set>
                                      <p:cBhvr>
                                        <p:cTn id="33" dur="1" fill="hold">
                                          <p:stCondLst>
                                            <p:cond delay="0"/>
                                          </p:stCondLst>
                                        </p:cTn>
                                        <p:tgtEl>
                                          <p:spTgt spid="56">
                                            <p:txEl>
                                              <p:pRg st="0" end="0"/>
                                            </p:txEl>
                                          </p:spTgt>
                                        </p:tgtEl>
                                        <p:attrNameLst>
                                          <p:attrName>style.visibility</p:attrName>
                                        </p:attrNameLst>
                                      </p:cBhvr>
                                      <p:to>
                                        <p:strVal val="visible"/>
                                      </p:to>
                                    </p:set>
                                    <p:animEffect transition="in" filter="strips(downRight)">
                                      <p:cBhvr>
                                        <p:cTn id="34" dur="500"/>
                                        <p:tgtEl>
                                          <p:spTgt spid="5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56">
                                            <p:txEl>
                                              <p:pRg st="1" end="1"/>
                                            </p:txEl>
                                          </p:spTgt>
                                        </p:tgtEl>
                                        <p:attrNameLst>
                                          <p:attrName>style.visibility</p:attrName>
                                        </p:attrNameLst>
                                      </p:cBhvr>
                                      <p:to>
                                        <p:strVal val="visible"/>
                                      </p:to>
                                    </p:set>
                                    <p:animEffect transition="in" filter="strips(downRight)">
                                      <p:cBhvr>
                                        <p:cTn id="39" dur="500"/>
                                        <p:tgtEl>
                                          <p:spTgt spid="5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56">
                                            <p:txEl>
                                              <p:pRg st="2" end="2"/>
                                            </p:txEl>
                                          </p:spTgt>
                                        </p:tgtEl>
                                        <p:attrNameLst>
                                          <p:attrName>style.visibility</p:attrName>
                                        </p:attrNameLst>
                                      </p:cBhvr>
                                      <p:to>
                                        <p:strVal val="visible"/>
                                      </p:to>
                                    </p:set>
                                    <p:animEffect transition="in" filter="strips(downRight)">
                                      <p:cBhvr>
                                        <p:cTn id="44" dur="500"/>
                                        <p:tgtEl>
                                          <p:spTgt spid="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utoUpdateAnimBg="0"/>
      <p:bldP spid="7" grpId="0" autoUpdateAnimBg="0"/>
      <p:bldP spid="8" grpId="0" animBg="1"/>
      <p:bldP spid="9" grpId="0" autoUpdateAnimBg="0"/>
      <p:bldP spid="10" grpId="0" animBg="1"/>
      <p:bldP spid="56" grpId="0" uiExpand="1" build="p" autoUpdateAnimBg="0" advAuto="0"/>
      <p:bldP spid="5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带头结点单链表和不带头结点单链表的比较</a:t>
            </a:r>
          </a:p>
        </p:txBody>
      </p:sp>
      <p:sp>
        <p:nvSpPr>
          <p:cNvPr id="5" name="Text Box 73"/>
          <p:cNvSpPr txBox="1">
            <a:spLocks noChangeArrowheads="1"/>
          </p:cNvSpPr>
          <p:nvPr/>
        </p:nvSpPr>
        <p:spPr bwMode="auto">
          <a:xfrm>
            <a:off x="1999232" y="1772816"/>
            <a:ext cx="41349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p</a:t>
            </a:r>
          </a:p>
        </p:txBody>
      </p:sp>
      <p:sp>
        <p:nvSpPr>
          <p:cNvPr id="6" name="Rectangle 51"/>
          <p:cNvSpPr>
            <a:spLocks noChangeArrowheads="1"/>
          </p:cNvSpPr>
          <p:nvPr/>
        </p:nvSpPr>
        <p:spPr bwMode="auto">
          <a:xfrm>
            <a:off x="1916533" y="2534816"/>
            <a:ext cx="496193" cy="304800"/>
          </a:xfrm>
          <a:prstGeom prst="rect">
            <a:avLst/>
          </a:prstGeom>
          <a:solidFill>
            <a:schemeClr val="accent1"/>
          </a:solidFill>
          <a:ln w="28575">
            <a:solidFill>
              <a:schemeClr val="tx1"/>
            </a:solidFill>
            <a:miter lim="800000"/>
            <a:headEnd/>
            <a:tailEnd/>
          </a:ln>
        </p:spPr>
        <p:txBody>
          <a:bodyPr wrap="none" anchor="ctr"/>
          <a:lstStyle/>
          <a:p>
            <a:pPr algn="ctr"/>
            <a:endParaRPr lang="zh-CN" altLang="en-US" sz="2400"/>
          </a:p>
        </p:txBody>
      </p:sp>
      <p:sp>
        <p:nvSpPr>
          <p:cNvPr id="7" name="Rectangle 52"/>
          <p:cNvSpPr>
            <a:spLocks noChangeArrowheads="1"/>
          </p:cNvSpPr>
          <p:nvPr/>
        </p:nvSpPr>
        <p:spPr bwMode="auto">
          <a:xfrm>
            <a:off x="2412726" y="2534816"/>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8" name="Rectangle 56"/>
          <p:cNvSpPr>
            <a:spLocks noChangeArrowheads="1"/>
          </p:cNvSpPr>
          <p:nvPr/>
        </p:nvSpPr>
        <p:spPr bwMode="auto">
          <a:xfrm>
            <a:off x="3322414" y="2534816"/>
            <a:ext cx="496193"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0</a:t>
            </a:r>
            <a:endParaRPr lang="en-US" altLang="zh-CN" sz="2400"/>
          </a:p>
        </p:txBody>
      </p:sp>
      <p:sp>
        <p:nvSpPr>
          <p:cNvPr id="9" name="Rectangle 57"/>
          <p:cNvSpPr>
            <a:spLocks noChangeArrowheads="1"/>
          </p:cNvSpPr>
          <p:nvPr/>
        </p:nvSpPr>
        <p:spPr bwMode="auto">
          <a:xfrm>
            <a:off x="3818607" y="2534816"/>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10" name="Rectangle 58"/>
          <p:cNvSpPr>
            <a:spLocks noChangeArrowheads="1"/>
          </p:cNvSpPr>
          <p:nvPr/>
        </p:nvSpPr>
        <p:spPr bwMode="auto">
          <a:xfrm>
            <a:off x="4728294" y="2534816"/>
            <a:ext cx="496193"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1</a:t>
            </a:r>
            <a:endParaRPr lang="zh-CN" altLang="en-US" sz="2400" baseline="-25000" dirty="0"/>
          </a:p>
        </p:txBody>
      </p:sp>
      <p:sp>
        <p:nvSpPr>
          <p:cNvPr id="11" name="Rectangle 59"/>
          <p:cNvSpPr>
            <a:spLocks noChangeArrowheads="1"/>
          </p:cNvSpPr>
          <p:nvPr/>
        </p:nvSpPr>
        <p:spPr bwMode="auto">
          <a:xfrm>
            <a:off x="5224487" y="2534816"/>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12" name="Rectangle 60"/>
          <p:cNvSpPr>
            <a:spLocks noChangeArrowheads="1"/>
          </p:cNvSpPr>
          <p:nvPr/>
        </p:nvSpPr>
        <p:spPr bwMode="auto">
          <a:xfrm>
            <a:off x="7540054" y="2534816"/>
            <a:ext cx="496193"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13" name="Rectangle 61"/>
          <p:cNvSpPr>
            <a:spLocks noChangeArrowheads="1"/>
          </p:cNvSpPr>
          <p:nvPr/>
        </p:nvSpPr>
        <p:spPr bwMode="auto">
          <a:xfrm>
            <a:off x="8036247" y="2534816"/>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r>
              <a:rPr lang="zh-CN" altLang="en-US" sz="2400"/>
              <a:t>∧</a:t>
            </a:r>
          </a:p>
        </p:txBody>
      </p:sp>
      <p:sp>
        <p:nvSpPr>
          <p:cNvPr id="14" name="Line 62"/>
          <p:cNvSpPr>
            <a:spLocks noChangeShapeType="1"/>
          </p:cNvSpPr>
          <p:nvPr/>
        </p:nvSpPr>
        <p:spPr bwMode="auto">
          <a:xfrm>
            <a:off x="2660823" y="2687216"/>
            <a:ext cx="66159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5" name="Line 63"/>
          <p:cNvSpPr>
            <a:spLocks noChangeShapeType="1"/>
          </p:cNvSpPr>
          <p:nvPr/>
        </p:nvSpPr>
        <p:spPr bwMode="auto">
          <a:xfrm>
            <a:off x="4066703" y="2687216"/>
            <a:ext cx="661591"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6" name="Line 64"/>
          <p:cNvSpPr>
            <a:spLocks noChangeShapeType="1"/>
          </p:cNvSpPr>
          <p:nvPr/>
        </p:nvSpPr>
        <p:spPr bwMode="auto">
          <a:xfrm>
            <a:off x="5472583" y="2687216"/>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7" name="Line 65"/>
          <p:cNvSpPr>
            <a:spLocks noChangeShapeType="1"/>
          </p:cNvSpPr>
          <p:nvPr/>
        </p:nvSpPr>
        <p:spPr bwMode="auto">
          <a:xfrm>
            <a:off x="6878463" y="2687216"/>
            <a:ext cx="661591"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8" name="Text Box 66"/>
          <p:cNvSpPr txBox="1">
            <a:spLocks noChangeArrowheads="1"/>
          </p:cNvSpPr>
          <p:nvPr/>
        </p:nvSpPr>
        <p:spPr bwMode="auto">
          <a:xfrm>
            <a:off x="6299572" y="2382416"/>
            <a:ext cx="74429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19" name="Line 67"/>
          <p:cNvSpPr>
            <a:spLocks noChangeShapeType="1"/>
          </p:cNvSpPr>
          <p:nvPr/>
        </p:nvSpPr>
        <p:spPr bwMode="auto">
          <a:xfrm>
            <a:off x="1254943" y="2687216"/>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0" name="Text Box 71"/>
          <p:cNvSpPr txBox="1">
            <a:spLocks noChangeArrowheads="1"/>
          </p:cNvSpPr>
          <p:nvPr/>
        </p:nvSpPr>
        <p:spPr bwMode="auto">
          <a:xfrm>
            <a:off x="593352" y="2458616"/>
            <a:ext cx="98032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21" name="Text Box 72"/>
          <p:cNvSpPr txBox="1">
            <a:spLocks noChangeArrowheads="1"/>
          </p:cNvSpPr>
          <p:nvPr/>
        </p:nvSpPr>
        <p:spPr bwMode="auto">
          <a:xfrm>
            <a:off x="3239715" y="2153816"/>
            <a:ext cx="14058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data next</a:t>
            </a:r>
          </a:p>
        </p:txBody>
      </p:sp>
      <p:sp>
        <p:nvSpPr>
          <p:cNvPr id="22" name="Line 74"/>
          <p:cNvSpPr>
            <a:spLocks noChangeShapeType="1"/>
          </p:cNvSpPr>
          <p:nvPr/>
        </p:nvSpPr>
        <p:spPr bwMode="auto">
          <a:xfrm>
            <a:off x="2164630" y="2153816"/>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3" name="Rectangle 5"/>
          <p:cNvSpPr>
            <a:spLocks noChangeArrowheads="1"/>
          </p:cNvSpPr>
          <p:nvPr/>
        </p:nvSpPr>
        <p:spPr bwMode="auto">
          <a:xfrm>
            <a:off x="2516049" y="4962770"/>
            <a:ext cx="514229" cy="306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0</a:t>
            </a:r>
            <a:endParaRPr lang="en-US" altLang="zh-CN" sz="2400" dirty="0"/>
          </a:p>
        </p:txBody>
      </p:sp>
      <p:sp>
        <p:nvSpPr>
          <p:cNvPr id="64" name="Rectangle 6"/>
          <p:cNvSpPr>
            <a:spLocks noChangeArrowheads="1"/>
          </p:cNvSpPr>
          <p:nvPr/>
        </p:nvSpPr>
        <p:spPr bwMode="auto">
          <a:xfrm>
            <a:off x="3030279" y="4962770"/>
            <a:ext cx="514229" cy="306453"/>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65" name="Rectangle 7"/>
          <p:cNvSpPr>
            <a:spLocks noChangeArrowheads="1"/>
          </p:cNvSpPr>
          <p:nvPr/>
        </p:nvSpPr>
        <p:spPr bwMode="auto">
          <a:xfrm>
            <a:off x="3973033" y="4962770"/>
            <a:ext cx="514229" cy="306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1</a:t>
            </a:r>
            <a:endParaRPr lang="zh-CN" altLang="en-US" sz="2400" baseline="-25000"/>
          </a:p>
        </p:txBody>
      </p:sp>
      <p:sp>
        <p:nvSpPr>
          <p:cNvPr id="66" name="Rectangle 8"/>
          <p:cNvSpPr>
            <a:spLocks noChangeArrowheads="1"/>
          </p:cNvSpPr>
          <p:nvPr/>
        </p:nvSpPr>
        <p:spPr bwMode="auto">
          <a:xfrm>
            <a:off x="4487262" y="4962770"/>
            <a:ext cx="514229" cy="306453"/>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67" name="Rectangle 9"/>
          <p:cNvSpPr>
            <a:spLocks noChangeArrowheads="1"/>
          </p:cNvSpPr>
          <p:nvPr/>
        </p:nvSpPr>
        <p:spPr bwMode="auto">
          <a:xfrm>
            <a:off x="6886999" y="4962770"/>
            <a:ext cx="514229" cy="306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68" name="Rectangle 10"/>
          <p:cNvSpPr>
            <a:spLocks noChangeArrowheads="1"/>
          </p:cNvSpPr>
          <p:nvPr/>
        </p:nvSpPr>
        <p:spPr bwMode="auto">
          <a:xfrm>
            <a:off x="7401229" y="4962770"/>
            <a:ext cx="514229" cy="306453"/>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r>
              <a:rPr lang="zh-CN" altLang="en-US" sz="2400"/>
              <a:t>∧</a:t>
            </a:r>
          </a:p>
        </p:txBody>
      </p:sp>
      <p:sp>
        <p:nvSpPr>
          <p:cNvPr id="69" name="Line 11"/>
          <p:cNvSpPr>
            <a:spLocks noChangeShapeType="1"/>
          </p:cNvSpPr>
          <p:nvPr/>
        </p:nvSpPr>
        <p:spPr bwMode="auto">
          <a:xfrm>
            <a:off x="1830410" y="5115996"/>
            <a:ext cx="68563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70" name="Line 12"/>
          <p:cNvSpPr>
            <a:spLocks noChangeShapeType="1"/>
          </p:cNvSpPr>
          <p:nvPr/>
        </p:nvSpPr>
        <p:spPr bwMode="auto">
          <a:xfrm>
            <a:off x="3287393" y="5115996"/>
            <a:ext cx="68563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71" name="Line 13"/>
          <p:cNvSpPr>
            <a:spLocks noChangeShapeType="1"/>
          </p:cNvSpPr>
          <p:nvPr/>
        </p:nvSpPr>
        <p:spPr bwMode="auto">
          <a:xfrm>
            <a:off x="4744377" y="5115996"/>
            <a:ext cx="68563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72" name="Line 14"/>
          <p:cNvSpPr>
            <a:spLocks noChangeShapeType="1"/>
          </p:cNvSpPr>
          <p:nvPr/>
        </p:nvSpPr>
        <p:spPr bwMode="auto">
          <a:xfrm>
            <a:off x="6201360" y="5115996"/>
            <a:ext cx="685639"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73" name="Text Box 15"/>
          <p:cNvSpPr txBox="1">
            <a:spLocks noChangeArrowheads="1"/>
          </p:cNvSpPr>
          <p:nvPr/>
        </p:nvSpPr>
        <p:spPr bwMode="auto">
          <a:xfrm>
            <a:off x="5601426" y="4809543"/>
            <a:ext cx="771344" cy="4612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74" name="Text Box 16"/>
          <p:cNvSpPr txBox="1">
            <a:spLocks noChangeArrowheads="1"/>
          </p:cNvSpPr>
          <p:nvPr/>
        </p:nvSpPr>
        <p:spPr bwMode="auto">
          <a:xfrm>
            <a:off x="1144771" y="4886156"/>
            <a:ext cx="976679" cy="46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pic>
        <p:nvPicPr>
          <p:cNvPr id="80" name="Picture 2" descr="http://ts1.mm.bing.net/th?&amp;id=HN.607997769731932932&amp;w=300&amp;h=300&amp;c=0&amp;pid=1.9&amp;rs=0&amp;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325384"/>
            <a:ext cx="1666917" cy="1255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613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8645" y="1283518"/>
            <a:ext cx="7939088" cy="2214563"/>
            <a:chOff x="438645" y="1283518"/>
            <a:chExt cx="7939088" cy="2214563"/>
          </a:xfrm>
        </p:grpSpPr>
        <p:sp>
          <p:nvSpPr>
            <p:cNvPr id="5" name="Text Box 73"/>
            <p:cNvSpPr txBox="1">
              <a:spLocks noChangeArrowheads="1"/>
            </p:cNvSpPr>
            <p:nvPr/>
          </p:nvSpPr>
          <p:spPr bwMode="auto">
            <a:xfrm>
              <a:off x="1844525" y="1283518"/>
              <a:ext cx="41349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solidFill>
                    <a:srgbClr val="080808"/>
                  </a:solidFill>
                </a:rPr>
                <a:t>p</a:t>
              </a:r>
            </a:p>
          </p:txBody>
        </p:sp>
        <p:sp>
          <p:nvSpPr>
            <p:cNvPr id="6" name="Rectangle 51"/>
            <p:cNvSpPr>
              <a:spLocks noChangeArrowheads="1"/>
            </p:cNvSpPr>
            <p:nvPr/>
          </p:nvSpPr>
          <p:spPr bwMode="auto">
            <a:xfrm>
              <a:off x="1761826" y="2045518"/>
              <a:ext cx="496193" cy="304800"/>
            </a:xfrm>
            <a:prstGeom prst="rect">
              <a:avLst/>
            </a:prstGeom>
            <a:solidFill>
              <a:schemeClr val="accent1"/>
            </a:solidFill>
            <a:ln w="28575">
              <a:solidFill>
                <a:schemeClr val="tx1"/>
              </a:solidFill>
              <a:miter lim="800000"/>
              <a:headEnd/>
              <a:tailEnd/>
            </a:ln>
          </p:spPr>
          <p:txBody>
            <a:bodyPr wrap="none" anchor="ctr"/>
            <a:lstStyle/>
            <a:p>
              <a:pPr algn="ctr"/>
              <a:endParaRPr lang="zh-CN" altLang="en-US" sz="2400"/>
            </a:p>
          </p:txBody>
        </p:sp>
        <p:sp>
          <p:nvSpPr>
            <p:cNvPr id="7" name="Rectangle 52"/>
            <p:cNvSpPr>
              <a:spLocks noChangeArrowheads="1"/>
            </p:cNvSpPr>
            <p:nvPr/>
          </p:nvSpPr>
          <p:spPr bwMode="auto">
            <a:xfrm>
              <a:off x="2258019" y="2045518"/>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8" name="Rectangle 56"/>
            <p:cNvSpPr>
              <a:spLocks noChangeArrowheads="1"/>
            </p:cNvSpPr>
            <p:nvPr/>
          </p:nvSpPr>
          <p:spPr bwMode="auto">
            <a:xfrm>
              <a:off x="3167707" y="2045518"/>
              <a:ext cx="496193"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0</a:t>
              </a:r>
              <a:endParaRPr lang="en-US" altLang="zh-CN" sz="2400"/>
            </a:p>
          </p:txBody>
        </p:sp>
        <p:sp>
          <p:nvSpPr>
            <p:cNvPr id="9" name="Rectangle 57"/>
            <p:cNvSpPr>
              <a:spLocks noChangeArrowheads="1"/>
            </p:cNvSpPr>
            <p:nvPr/>
          </p:nvSpPr>
          <p:spPr bwMode="auto">
            <a:xfrm>
              <a:off x="3663900" y="2045518"/>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10" name="Rectangle 58"/>
            <p:cNvSpPr>
              <a:spLocks noChangeArrowheads="1"/>
            </p:cNvSpPr>
            <p:nvPr/>
          </p:nvSpPr>
          <p:spPr bwMode="auto">
            <a:xfrm>
              <a:off x="4573587" y="2045518"/>
              <a:ext cx="496193"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1</a:t>
              </a:r>
              <a:endParaRPr lang="zh-CN" altLang="en-US" sz="2400" baseline="-25000" dirty="0"/>
            </a:p>
          </p:txBody>
        </p:sp>
        <p:sp>
          <p:nvSpPr>
            <p:cNvPr id="11" name="Rectangle 59"/>
            <p:cNvSpPr>
              <a:spLocks noChangeArrowheads="1"/>
            </p:cNvSpPr>
            <p:nvPr/>
          </p:nvSpPr>
          <p:spPr bwMode="auto">
            <a:xfrm>
              <a:off x="5069780" y="2045518"/>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12" name="Rectangle 60"/>
            <p:cNvSpPr>
              <a:spLocks noChangeArrowheads="1"/>
            </p:cNvSpPr>
            <p:nvPr/>
          </p:nvSpPr>
          <p:spPr bwMode="auto">
            <a:xfrm>
              <a:off x="7385347" y="2045518"/>
              <a:ext cx="496193"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13" name="Rectangle 61"/>
            <p:cNvSpPr>
              <a:spLocks noChangeArrowheads="1"/>
            </p:cNvSpPr>
            <p:nvPr/>
          </p:nvSpPr>
          <p:spPr bwMode="auto">
            <a:xfrm>
              <a:off x="7881540" y="2045518"/>
              <a:ext cx="496193"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r>
                <a:rPr lang="zh-CN" altLang="en-US" sz="2400"/>
                <a:t>∧</a:t>
              </a:r>
            </a:p>
          </p:txBody>
        </p:sp>
        <p:sp>
          <p:nvSpPr>
            <p:cNvPr id="14" name="Line 62"/>
            <p:cNvSpPr>
              <a:spLocks noChangeShapeType="1"/>
            </p:cNvSpPr>
            <p:nvPr/>
          </p:nvSpPr>
          <p:spPr bwMode="auto">
            <a:xfrm>
              <a:off x="2506116" y="2197918"/>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5" name="Line 63"/>
            <p:cNvSpPr>
              <a:spLocks noChangeShapeType="1"/>
            </p:cNvSpPr>
            <p:nvPr/>
          </p:nvSpPr>
          <p:spPr bwMode="auto">
            <a:xfrm>
              <a:off x="3911996" y="2197918"/>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6" name="Line 64"/>
            <p:cNvSpPr>
              <a:spLocks noChangeShapeType="1"/>
            </p:cNvSpPr>
            <p:nvPr/>
          </p:nvSpPr>
          <p:spPr bwMode="auto">
            <a:xfrm>
              <a:off x="5317876" y="2197918"/>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7" name="Line 65"/>
            <p:cNvSpPr>
              <a:spLocks noChangeShapeType="1"/>
            </p:cNvSpPr>
            <p:nvPr/>
          </p:nvSpPr>
          <p:spPr bwMode="auto">
            <a:xfrm>
              <a:off x="6723756" y="2197918"/>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8" name="Text Box 66"/>
            <p:cNvSpPr txBox="1">
              <a:spLocks noChangeArrowheads="1"/>
            </p:cNvSpPr>
            <p:nvPr/>
          </p:nvSpPr>
          <p:spPr bwMode="auto">
            <a:xfrm>
              <a:off x="6144865" y="1893118"/>
              <a:ext cx="74429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19" name="Line 67"/>
            <p:cNvSpPr>
              <a:spLocks noChangeShapeType="1"/>
            </p:cNvSpPr>
            <p:nvPr/>
          </p:nvSpPr>
          <p:spPr bwMode="auto">
            <a:xfrm>
              <a:off x="1100236" y="2197918"/>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0" name="Text Box 71"/>
            <p:cNvSpPr txBox="1">
              <a:spLocks noChangeArrowheads="1"/>
            </p:cNvSpPr>
            <p:nvPr/>
          </p:nvSpPr>
          <p:spPr bwMode="auto">
            <a:xfrm>
              <a:off x="438645" y="1969318"/>
              <a:ext cx="826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21" name="Text Box 72"/>
            <p:cNvSpPr txBox="1">
              <a:spLocks noChangeArrowheads="1"/>
            </p:cNvSpPr>
            <p:nvPr/>
          </p:nvSpPr>
          <p:spPr bwMode="auto">
            <a:xfrm>
              <a:off x="3085008" y="1664518"/>
              <a:ext cx="14058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data next</a:t>
              </a:r>
            </a:p>
          </p:txBody>
        </p:sp>
        <p:sp>
          <p:nvSpPr>
            <p:cNvPr id="22" name="Line 74"/>
            <p:cNvSpPr>
              <a:spLocks noChangeShapeType="1"/>
            </p:cNvSpPr>
            <p:nvPr/>
          </p:nvSpPr>
          <p:spPr bwMode="auto">
            <a:xfrm>
              <a:off x="2009923" y="1664518"/>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3" name="Rectangle 68"/>
            <p:cNvSpPr>
              <a:spLocks noChangeArrowheads="1"/>
            </p:cNvSpPr>
            <p:nvPr/>
          </p:nvSpPr>
          <p:spPr bwMode="auto">
            <a:xfrm>
              <a:off x="3333104" y="2655118"/>
              <a:ext cx="496193" cy="3048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CN" sz="2400"/>
                <a:t>x</a:t>
              </a:r>
            </a:p>
          </p:txBody>
        </p:sp>
        <p:sp>
          <p:nvSpPr>
            <p:cNvPr id="24" name="Rectangle 69"/>
            <p:cNvSpPr>
              <a:spLocks noChangeArrowheads="1"/>
            </p:cNvSpPr>
            <p:nvPr/>
          </p:nvSpPr>
          <p:spPr bwMode="auto">
            <a:xfrm>
              <a:off x="3829297" y="2655118"/>
              <a:ext cx="496193" cy="304800"/>
            </a:xfrm>
            <a:prstGeom prst="rect">
              <a:avLst/>
            </a:prstGeom>
            <a:solidFill>
              <a:schemeClr val="tx2">
                <a:lumMod val="20000"/>
                <a:lumOff val="80000"/>
              </a:schemeClr>
            </a:solidFill>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sz="2400"/>
                <a:t>∧</a:t>
              </a:r>
            </a:p>
          </p:txBody>
        </p:sp>
        <p:sp>
          <p:nvSpPr>
            <p:cNvPr id="25" name="Line 70"/>
            <p:cNvSpPr>
              <a:spLocks noChangeShapeType="1"/>
            </p:cNvSpPr>
            <p:nvPr/>
          </p:nvSpPr>
          <p:spPr bwMode="auto">
            <a:xfrm>
              <a:off x="2671514" y="2807518"/>
              <a:ext cx="66159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6" name="Text Box 75"/>
            <p:cNvSpPr txBox="1">
              <a:spLocks noChangeArrowheads="1"/>
            </p:cNvSpPr>
            <p:nvPr/>
          </p:nvSpPr>
          <p:spPr bwMode="auto">
            <a:xfrm>
              <a:off x="2340718" y="2578918"/>
              <a:ext cx="41349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s</a:t>
              </a:r>
            </a:p>
          </p:txBody>
        </p:sp>
        <p:sp>
          <p:nvSpPr>
            <p:cNvPr id="27" name="Text Box 116"/>
            <p:cNvSpPr txBox="1">
              <a:spLocks noChangeArrowheads="1"/>
            </p:cNvSpPr>
            <p:nvPr/>
          </p:nvSpPr>
          <p:spPr bwMode="auto">
            <a:xfrm>
              <a:off x="3829297" y="3036118"/>
              <a:ext cx="198477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80808"/>
                  </a:solidFill>
                </a:rPr>
                <a:t>(</a:t>
              </a:r>
              <a:r>
                <a:rPr lang="en-US" altLang="zh-CN">
                  <a:solidFill>
                    <a:srgbClr val="080808"/>
                  </a:solidFill>
                </a:rPr>
                <a:t>a) </a:t>
              </a:r>
              <a:r>
                <a:rPr lang="zh-CN" altLang="en-US">
                  <a:solidFill>
                    <a:srgbClr val="080808"/>
                  </a:solidFill>
                </a:rPr>
                <a:t>插入前</a:t>
              </a:r>
            </a:p>
          </p:txBody>
        </p:sp>
      </p:grpSp>
      <p:grpSp>
        <p:nvGrpSpPr>
          <p:cNvPr id="3" name="组合 2"/>
          <p:cNvGrpSpPr/>
          <p:nvPr/>
        </p:nvGrpSpPr>
        <p:grpSpPr>
          <a:xfrm>
            <a:off x="373384" y="3573017"/>
            <a:ext cx="8447088" cy="2459038"/>
            <a:chOff x="373384" y="3573017"/>
            <a:chExt cx="8447088" cy="2459038"/>
          </a:xfrm>
        </p:grpSpPr>
        <p:sp>
          <p:nvSpPr>
            <p:cNvPr id="29" name="Text Box 78"/>
            <p:cNvSpPr txBox="1">
              <a:spLocks noChangeArrowheads="1"/>
            </p:cNvSpPr>
            <p:nvPr/>
          </p:nvSpPr>
          <p:spPr bwMode="auto">
            <a:xfrm>
              <a:off x="1754158" y="3573017"/>
              <a:ext cx="40611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p</a:t>
              </a:r>
            </a:p>
          </p:txBody>
        </p:sp>
        <p:sp>
          <p:nvSpPr>
            <p:cNvPr id="30" name="Rectangle 79"/>
            <p:cNvSpPr>
              <a:spLocks noChangeArrowheads="1"/>
            </p:cNvSpPr>
            <p:nvPr/>
          </p:nvSpPr>
          <p:spPr bwMode="auto">
            <a:xfrm>
              <a:off x="1672936" y="4335017"/>
              <a:ext cx="487332" cy="304800"/>
            </a:xfrm>
            <a:prstGeom prst="rect">
              <a:avLst/>
            </a:prstGeom>
            <a:solidFill>
              <a:schemeClr val="accent1"/>
            </a:solidFill>
            <a:ln w="28575">
              <a:solidFill>
                <a:schemeClr val="tx1"/>
              </a:solidFill>
              <a:miter lim="800000"/>
              <a:headEnd/>
              <a:tailEnd/>
            </a:ln>
          </p:spPr>
          <p:txBody>
            <a:bodyPr wrap="none" anchor="ctr"/>
            <a:lstStyle/>
            <a:p>
              <a:pPr algn="ctr"/>
              <a:endParaRPr lang="zh-CN" altLang="en-US" sz="2400"/>
            </a:p>
          </p:txBody>
        </p:sp>
        <p:sp>
          <p:nvSpPr>
            <p:cNvPr id="31" name="Rectangle 80"/>
            <p:cNvSpPr>
              <a:spLocks noChangeArrowheads="1"/>
            </p:cNvSpPr>
            <p:nvPr/>
          </p:nvSpPr>
          <p:spPr bwMode="auto">
            <a:xfrm>
              <a:off x="2160268" y="4335017"/>
              <a:ext cx="487332" cy="304800"/>
            </a:xfrm>
            <a:prstGeom prst="rect">
              <a:avLst/>
            </a:prstGeom>
            <a:solidFill>
              <a:schemeClr val="tx2">
                <a:lumMod val="20000"/>
                <a:lumOff val="80000"/>
              </a:schemeClr>
            </a:solidFill>
            <a:ln w="19050">
              <a:solidFill>
                <a:schemeClr val="tx1"/>
              </a:solidFill>
              <a:miter lim="800000"/>
              <a:headEnd/>
              <a:tailEnd/>
            </a:ln>
            <a:extLst/>
          </p:spPr>
          <p:txBody>
            <a:bodyPr wrap="none" anchor="ctr"/>
            <a:lstStyle/>
            <a:p>
              <a:pPr algn="ctr"/>
              <a:endParaRPr lang="zh-CN" altLang="en-US" sz="2400"/>
            </a:p>
          </p:txBody>
        </p:sp>
        <p:sp>
          <p:nvSpPr>
            <p:cNvPr id="32" name="Rectangle 81"/>
            <p:cNvSpPr>
              <a:spLocks noChangeArrowheads="1"/>
            </p:cNvSpPr>
            <p:nvPr/>
          </p:nvSpPr>
          <p:spPr bwMode="auto">
            <a:xfrm>
              <a:off x="3703486" y="4335017"/>
              <a:ext cx="487332" cy="304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0</a:t>
              </a:r>
              <a:endParaRPr lang="en-US" altLang="zh-CN" sz="2400" dirty="0"/>
            </a:p>
          </p:txBody>
        </p:sp>
        <p:sp>
          <p:nvSpPr>
            <p:cNvPr id="33" name="Rectangle 82"/>
            <p:cNvSpPr>
              <a:spLocks noChangeArrowheads="1"/>
            </p:cNvSpPr>
            <p:nvPr/>
          </p:nvSpPr>
          <p:spPr bwMode="auto">
            <a:xfrm>
              <a:off x="4190818" y="4335017"/>
              <a:ext cx="487332"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34" name="Rectangle 83"/>
            <p:cNvSpPr>
              <a:spLocks noChangeArrowheads="1"/>
            </p:cNvSpPr>
            <p:nvPr/>
          </p:nvSpPr>
          <p:spPr bwMode="auto">
            <a:xfrm>
              <a:off x="5084260" y="4335017"/>
              <a:ext cx="487332"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1</a:t>
              </a:r>
              <a:endParaRPr lang="zh-CN" altLang="en-US" sz="2400" baseline="-25000"/>
            </a:p>
          </p:txBody>
        </p:sp>
        <p:sp>
          <p:nvSpPr>
            <p:cNvPr id="35" name="Rectangle 84"/>
            <p:cNvSpPr>
              <a:spLocks noChangeArrowheads="1"/>
            </p:cNvSpPr>
            <p:nvPr/>
          </p:nvSpPr>
          <p:spPr bwMode="auto">
            <a:xfrm>
              <a:off x="5571592" y="4335017"/>
              <a:ext cx="487332"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36" name="Rectangle 85"/>
            <p:cNvSpPr>
              <a:spLocks noChangeArrowheads="1"/>
            </p:cNvSpPr>
            <p:nvPr/>
          </p:nvSpPr>
          <p:spPr bwMode="auto">
            <a:xfrm>
              <a:off x="7845808" y="4335017"/>
              <a:ext cx="487332"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37" name="Rectangle 86"/>
            <p:cNvSpPr>
              <a:spLocks noChangeArrowheads="1"/>
            </p:cNvSpPr>
            <p:nvPr/>
          </p:nvSpPr>
          <p:spPr bwMode="auto">
            <a:xfrm>
              <a:off x="8333140" y="4335017"/>
              <a:ext cx="487332" cy="304800"/>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r>
                <a:rPr lang="zh-CN" altLang="en-US" sz="2400"/>
                <a:t>∧</a:t>
              </a:r>
            </a:p>
          </p:txBody>
        </p:sp>
        <p:sp>
          <p:nvSpPr>
            <p:cNvPr id="38" name="Line 88"/>
            <p:cNvSpPr>
              <a:spLocks noChangeShapeType="1"/>
            </p:cNvSpPr>
            <p:nvPr/>
          </p:nvSpPr>
          <p:spPr bwMode="auto">
            <a:xfrm>
              <a:off x="4434484" y="4487417"/>
              <a:ext cx="64977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9" name="Line 89"/>
            <p:cNvSpPr>
              <a:spLocks noChangeShapeType="1"/>
            </p:cNvSpPr>
            <p:nvPr/>
          </p:nvSpPr>
          <p:spPr bwMode="auto">
            <a:xfrm>
              <a:off x="5815258" y="4487417"/>
              <a:ext cx="64977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40" name="Line 90"/>
            <p:cNvSpPr>
              <a:spLocks noChangeShapeType="1"/>
            </p:cNvSpPr>
            <p:nvPr/>
          </p:nvSpPr>
          <p:spPr bwMode="auto">
            <a:xfrm>
              <a:off x="7196032" y="4487417"/>
              <a:ext cx="64977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41" name="Text Box 91"/>
            <p:cNvSpPr txBox="1">
              <a:spLocks noChangeArrowheads="1"/>
            </p:cNvSpPr>
            <p:nvPr/>
          </p:nvSpPr>
          <p:spPr bwMode="auto">
            <a:xfrm>
              <a:off x="6627478" y="4182617"/>
              <a:ext cx="7309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42" name="Line 92"/>
            <p:cNvSpPr>
              <a:spLocks noChangeShapeType="1"/>
            </p:cNvSpPr>
            <p:nvPr/>
          </p:nvSpPr>
          <p:spPr bwMode="auto">
            <a:xfrm>
              <a:off x="1023160" y="4487417"/>
              <a:ext cx="64977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43" name="Text Box 93"/>
            <p:cNvSpPr txBox="1">
              <a:spLocks noChangeArrowheads="1"/>
            </p:cNvSpPr>
            <p:nvPr/>
          </p:nvSpPr>
          <p:spPr bwMode="auto">
            <a:xfrm>
              <a:off x="373384" y="4258817"/>
              <a:ext cx="891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44" name="Text Box 94"/>
            <p:cNvSpPr txBox="1">
              <a:spLocks noChangeArrowheads="1"/>
            </p:cNvSpPr>
            <p:nvPr/>
          </p:nvSpPr>
          <p:spPr bwMode="auto">
            <a:xfrm>
              <a:off x="3622264" y="3954017"/>
              <a:ext cx="146199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data next</a:t>
              </a:r>
            </a:p>
          </p:txBody>
        </p:sp>
        <p:sp>
          <p:nvSpPr>
            <p:cNvPr id="45" name="Line 95"/>
            <p:cNvSpPr>
              <a:spLocks noChangeShapeType="1"/>
            </p:cNvSpPr>
            <p:nvPr/>
          </p:nvSpPr>
          <p:spPr bwMode="auto">
            <a:xfrm>
              <a:off x="1916602" y="3954017"/>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46" name="Rectangle 96"/>
            <p:cNvSpPr>
              <a:spLocks noChangeArrowheads="1"/>
            </p:cNvSpPr>
            <p:nvPr/>
          </p:nvSpPr>
          <p:spPr bwMode="auto">
            <a:xfrm>
              <a:off x="2891266" y="5249417"/>
              <a:ext cx="487332" cy="304800"/>
            </a:xfrm>
            <a:prstGeom prst="rect">
              <a:avLst/>
            </a:prstGeom>
            <a:ln w="19050">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CN" sz="2400"/>
                <a:t>x</a:t>
              </a:r>
            </a:p>
          </p:txBody>
        </p:sp>
        <p:sp>
          <p:nvSpPr>
            <p:cNvPr id="47" name="Rectangle 97"/>
            <p:cNvSpPr>
              <a:spLocks noChangeArrowheads="1"/>
            </p:cNvSpPr>
            <p:nvPr/>
          </p:nvSpPr>
          <p:spPr bwMode="auto">
            <a:xfrm>
              <a:off x="3378598" y="5249417"/>
              <a:ext cx="487332" cy="304800"/>
            </a:xfrm>
            <a:prstGeom prst="rect">
              <a:avLst/>
            </a:prstGeom>
            <a:solidFill>
              <a:schemeClr val="tx2">
                <a:lumMod val="20000"/>
                <a:lumOff val="80000"/>
              </a:schemeClr>
            </a:solidFill>
            <a:ln w="19050">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sz="2400" dirty="0"/>
                <a:t>∧</a:t>
              </a:r>
            </a:p>
          </p:txBody>
        </p:sp>
        <p:sp>
          <p:nvSpPr>
            <p:cNvPr id="48" name="Line 98"/>
            <p:cNvSpPr>
              <a:spLocks noChangeShapeType="1"/>
            </p:cNvSpPr>
            <p:nvPr/>
          </p:nvSpPr>
          <p:spPr bwMode="auto">
            <a:xfrm>
              <a:off x="2241490" y="5493892"/>
              <a:ext cx="64977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49" name="Text Box 99"/>
            <p:cNvSpPr txBox="1">
              <a:spLocks noChangeArrowheads="1"/>
            </p:cNvSpPr>
            <p:nvPr/>
          </p:nvSpPr>
          <p:spPr bwMode="auto">
            <a:xfrm>
              <a:off x="1916602" y="5265292"/>
              <a:ext cx="40611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s</a:t>
              </a:r>
            </a:p>
          </p:txBody>
        </p:sp>
        <p:sp>
          <p:nvSpPr>
            <p:cNvPr id="50" name="Line 104"/>
            <p:cNvSpPr>
              <a:spLocks noChangeShapeType="1"/>
            </p:cNvSpPr>
            <p:nvPr/>
          </p:nvSpPr>
          <p:spPr bwMode="auto">
            <a:xfrm>
              <a:off x="2566378" y="5341492"/>
              <a:ext cx="32488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51" name="Line 105"/>
            <p:cNvSpPr>
              <a:spLocks noChangeShapeType="1"/>
            </p:cNvSpPr>
            <p:nvPr/>
          </p:nvSpPr>
          <p:spPr bwMode="auto">
            <a:xfrm flipV="1">
              <a:off x="2566378" y="5036692"/>
              <a:ext cx="0" cy="304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2" name="Line 106"/>
            <p:cNvSpPr>
              <a:spLocks noChangeShapeType="1"/>
            </p:cNvSpPr>
            <p:nvPr/>
          </p:nvSpPr>
          <p:spPr bwMode="auto">
            <a:xfrm>
              <a:off x="2566378" y="5036692"/>
              <a:ext cx="324888"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3" name="Line 107"/>
            <p:cNvSpPr>
              <a:spLocks noChangeShapeType="1"/>
            </p:cNvSpPr>
            <p:nvPr/>
          </p:nvSpPr>
          <p:spPr bwMode="auto">
            <a:xfrm flipV="1">
              <a:off x="2891266" y="4503292"/>
              <a:ext cx="0" cy="533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4" name="Line 108"/>
            <p:cNvSpPr>
              <a:spLocks noChangeShapeType="1"/>
            </p:cNvSpPr>
            <p:nvPr/>
          </p:nvSpPr>
          <p:spPr bwMode="auto">
            <a:xfrm>
              <a:off x="2403934" y="4503292"/>
              <a:ext cx="487332"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5" name="Line 109"/>
            <p:cNvSpPr>
              <a:spLocks noChangeShapeType="1"/>
            </p:cNvSpPr>
            <p:nvPr/>
          </p:nvSpPr>
          <p:spPr bwMode="auto">
            <a:xfrm>
              <a:off x="3865930" y="5417692"/>
              <a:ext cx="162444"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6" name="Line 111"/>
            <p:cNvSpPr>
              <a:spLocks noChangeShapeType="1"/>
            </p:cNvSpPr>
            <p:nvPr/>
          </p:nvSpPr>
          <p:spPr bwMode="auto">
            <a:xfrm>
              <a:off x="4028374" y="5036692"/>
              <a:ext cx="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7" name="Line 112"/>
            <p:cNvSpPr>
              <a:spLocks noChangeShapeType="1"/>
            </p:cNvSpPr>
            <p:nvPr/>
          </p:nvSpPr>
          <p:spPr bwMode="auto">
            <a:xfrm>
              <a:off x="3459820" y="5036692"/>
              <a:ext cx="568554"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8" name="Line 113"/>
            <p:cNvSpPr>
              <a:spLocks noChangeShapeType="1"/>
            </p:cNvSpPr>
            <p:nvPr/>
          </p:nvSpPr>
          <p:spPr bwMode="auto">
            <a:xfrm flipV="1">
              <a:off x="3459820" y="4503292"/>
              <a:ext cx="0" cy="533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9" name="Line 114"/>
            <p:cNvSpPr>
              <a:spLocks noChangeShapeType="1"/>
            </p:cNvSpPr>
            <p:nvPr/>
          </p:nvSpPr>
          <p:spPr bwMode="auto">
            <a:xfrm>
              <a:off x="3459820" y="4503292"/>
              <a:ext cx="24366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60" name="Text Box 117"/>
            <p:cNvSpPr txBox="1">
              <a:spLocks noChangeArrowheads="1"/>
            </p:cNvSpPr>
            <p:nvPr/>
          </p:nvSpPr>
          <p:spPr bwMode="auto">
            <a:xfrm>
              <a:off x="3703486" y="5570092"/>
              <a:ext cx="194932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80808"/>
                  </a:solidFill>
                </a:rPr>
                <a:t>(</a:t>
              </a:r>
              <a:r>
                <a:rPr lang="en-US" altLang="zh-CN">
                  <a:solidFill>
                    <a:srgbClr val="080808"/>
                  </a:solidFill>
                </a:rPr>
                <a:t>b) </a:t>
              </a:r>
              <a:r>
                <a:rPr lang="zh-CN" altLang="en-US">
                  <a:solidFill>
                    <a:srgbClr val="080808"/>
                  </a:solidFill>
                </a:rPr>
                <a:t>插入后</a:t>
              </a:r>
            </a:p>
          </p:txBody>
        </p:sp>
      </p:grpSp>
      <p:sp>
        <p:nvSpPr>
          <p:cNvPr id="61" name="Text Box 118"/>
          <p:cNvSpPr txBox="1">
            <a:spLocks noChangeArrowheads="1"/>
          </p:cNvSpPr>
          <p:nvPr/>
        </p:nvSpPr>
        <p:spPr bwMode="auto">
          <a:xfrm>
            <a:off x="297635" y="424012"/>
            <a:ext cx="7724914"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800">
                <a:solidFill>
                  <a:srgbClr val="0000FF"/>
                </a:solidFill>
              </a:rPr>
              <a:t>1).</a:t>
            </a:r>
            <a:r>
              <a:rPr lang="zh-CN" altLang="en-US" sz="2800">
                <a:solidFill>
                  <a:srgbClr val="080808"/>
                </a:solidFill>
              </a:rPr>
              <a:t>在带头结点单链表第一个数据元素前插入结点</a:t>
            </a:r>
          </a:p>
        </p:txBody>
      </p:sp>
    </p:spTree>
    <p:extLst>
      <p:ext uri="{BB962C8B-B14F-4D97-AF65-F5344CB8AC3E}">
        <p14:creationId xmlns:p14="http://schemas.microsoft.com/office/powerpoint/2010/main" val="19213667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0-#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带头结点单链表的数据插入和删除</a:t>
            </a:r>
          </a:p>
        </p:txBody>
      </p:sp>
      <p:sp>
        <p:nvSpPr>
          <p:cNvPr id="4" name="Text Box 4"/>
          <p:cNvSpPr txBox="1">
            <a:spLocks noChangeArrowheads="1"/>
          </p:cNvSpPr>
          <p:nvPr/>
        </p:nvSpPr>
        <p:spPr bwMode="auto">
          <a:xfrm>
            <a:off x="697139" y="1568758"/>
            <a:ext cx="7129215"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800">
                <a:solidFill>
                  <a:srgbClr val="0000FF"/>
                </a:solidFill>
              </a:rPr>
              <a:t>2).</a:t>
            </a:r>
            <a:r>
              <a:rPr lang="zh-CN" altLang="en-US" sz="2800"/>
              <a:t>删除带头结点单链表第一个数据元素结点</a:t>
            </a:r>
            <a:endParaRPr lang="en-US" altLang="zh-CN" sz="2800"/>
          </a:p>
        </p:txBody>
      </p:sp>
      <p:grpSp>
        <p:nvGrpSpPr>
          <p:cNvPr id="3" name="组合 2"/>
          <p:cNvGrpSpPr/>
          <p:nvPr/>
        </p:nvGrpSpPr>
        <p:grpSpPr>
          <a:xfrm>
            <a:off x="448443" y="2564879"/>
            <a:ext cx="8228013" cy="1151320"/>
            <a:chOff x="448443" y="2564879"/>
            <a:chExt cx="8228013" cy="1151320"/>
          </a:xfrm>
        </p:grpSpPr>
        <p:sp>
          <p:nvSpPr>
            <p:cNvPr id="6" name="Text Box 6"/>
            <p:cNvSpPr txBox="1">
              <a:spLocks noChangeArrowheads="1"/>
            </p:cNvSpPr>
            <p:nvPr/>
          </p:nvSpPr>
          <p:spPr bwMode="auto">
            <a:xfrm>
              <a:off x="1905487" y="2564879"/>
              <a:ext cx="428542" cy="46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p</a:t>
              </a:r>
            </a:p>
          </p:txBody>
        </p:sp>
        <p:sp>
          <p:nvSpPr>
            <p:cNvPr id="7" name="Rectangle 7"/>
            <p:cNvSpPr>
              <a:spLocks noChangeArrowheads="1"/>
            </p:cNvSpPr>
            <p:nvPr/>
          </p:nvSpPr>
          <p:spPr bwMode="auto">
            <a:xfrm>
              <a:off x="1819779" y="3331361"/>
              <a:ext cx="514251" cy="306593"/>
            </a:xfrm>
            <a:prstGeom prst="rect">
              <a:avLst/>
            </a:prstGeom>
            <a:solidFill>
              <a:schemeClr val="accent1"/>
            </a:solidFill>
            <a:ln w="19050">
              <a:solidFill>
                <a:schemeClr val="tx1"/>
              </a:solidFill>
              <a:miter lim="800000"/>
              <a:headEnd/>
              <a:tailEnd/>
            </a:ln>
          </p:spPr>
          <p:txBody>
            <a:bodyPr wrap="none" anchor="ctr"/>
            <a:lstStyle/>
            <a:p>
              <a:pPr algn="ctr"/>
              <a:endParaRPr lang="zh-CN" altLang="en-US" sz="2400"/>
            </a:p>
          </p:txBody>
        </p:sp>
        <p:sp>
          <p:nvSpPr>
            <p:cNvPr id="8" name="Rectangle 8"/>
            <p:cNvSpPr>
              <a:spLocks noChangeArrowheads="1"/>
            </p:cNvSpPr>
            <p:nvPr/>
          </p:nvSpPr>
          <p:spPr bwMode="auto">
            <a:xfrm>
              <a:off x="2334029" y="3331361"/>
              <a:ext cx="514251" cy="30659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p>
          </p:txBody>
        </p:sp>
        <p:sp>
          <p:nvSpPr>
            <p:cNvPr id="9" name="Rectangle 9"/>
            <p:cNvSpPr>
              <a:spLocks noChangeArrowheads="1"/>
            </p:cNvSpPr>
            <p:nvPr/>
          </p:nvSpPr>
          <p:spPr bwMode="auto">
            <a:xfrm>
              <a:off x="3276822" y="3331361"/>
              <a:ext cx="514251" cy="306593"/>
            </a:xfrm>
            <a:prstGeom prst="rect">
              <a:avLst/>
            </a:prstGeom>
            <a:solidFill>
              <a:schemeClr val="hlink"/>
            </a:solidFill>
            <a:ln w="19050">
              <a:solidFill>
                <a:schemeClr val="tx1"/>
              </a:solidFill>
              <a:miter lim="800000"/>
              <a:headEnd/>
              <a:tailEnd/>
            </a:ln>
          </p:spPr>
          <p:txBody>
            <a:bodyPr wrap="none" anchor="ctr"/>
            <a:lstStyle/>
            <a:p>
              <a:pPr algn="ctr"/>
              <a:r>
                <a:rPr lang="en-US" altLang="zh-CN" sz="2400" i="1"/>
                <a:t>a</a:t>
              </a:r>
              <a:r>
                <a:rPr lang="en-US" altLang="zh-CN" sz="2400" baseline="-25000"/>
                <a:t>0</a:t>
              </a:r>
              <a:endParaRPr lang="en-US" altLang="zh-CN" sz="2400"/>
            </a:p>
          </p:txBody>
        </p:sp>
        <p:sp>
          <p:nvSpPr>
            <p:cNvPr id="10" name="Rectangle 10"/>
            <p:cNvSpPr>
              <a:spLocks noChangeArrowheads="1"/>
            </p:cNvSpPr>
            <p:nvPr/>
          </p:nvSpPr>
          <p:spPr bwMode="auto">
            <a:xfrm>
              <a:off x="3791073" y="3331361"/>
              <a:ext cx="514251" cy="306593"/>
            </a:xfrm>
            <a:prstGeom prst="rect">
              <a:avLst/>
            </a:prstGeom>
            <a:solidFill>
              <a:schemeClr val="tx2">
                <a:lumMod val="20000"/>
                <a:lumOff val="80000"/>
              </a:schemeClr>
            </a:solidFill>
            <a:ln w="19050">
              <a:solidFill>
                <a:schemeClr val="tx1"/>
              </a:solidFill>
              <a:miter lim="800000"/>
              <a:headEnd/>
              <a:tailEnd/>
            </a:ln>
          </p:spPr>
          <p:txBody>
            <a:bodyPr wrap="none" anchor="ctr"/>
            <a:lstStyle/>
            <a:p>
              <a:pPr algn="ctr"/>
              <a:endParaRPr lang="zh-CN" altLang="en-US" sz="2400"/>
            </a:p>
          </p:txBody>
        </p:sp>
        <p:sp>
          <p:nvSpPr>
            <p:cNvPr id="11" name="Rectangle 11"/>
            <p:cNvSpPr>
              <a:spLocks noChangeArrowheads="1"/>
            </p:cNvSpPr>
            <p:nvPr/>
          </p:nvSpPr>
          <p:spPr bwMode="auto">
            <a:xfrm>
              <a:off x="4733866" y="3331361"/>
              <a:ext cx="514251" cy="30659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1</a:t>
              </a:r>
              <a:endParaRPr lang="zh-CN" altLang="en-US" sz="2400" baseline="-25000"/>
            </a:p>
          </p:txBody>
        </p:sp>
        <p:sp>
          <p:nvSpPr>
            <p:cNvPr id="12" name="Rectangle 12"/>
            <p:cNvSpPr>
              <a:spLocks noChangeArrowheads="1"/>
            </p:cNvSpPr>
            <p:nvPr/>
          </p:nvSpPr>
          <p:spPr bwMode="auto">
            <a:xfrm>
              <a:off x="5248117" y="3331361"/>
              <a:ext cx="514251" cy="306593"/>
            </a:xfrm>
            <a:prstGeom prst="rect">
              <a:avLst/>
            </a:prstGeom>
            <a:solidFill>
              <a:schemeClr val="tx2">
                <a:lumMod val="20000"/>
                <a:lumOff val="80000"/>
              </a:schemeClr>
            </a:solidFill>
            <a:ln w="19050">
              <a:solidFill>
                <a:schemeClr val="tx1"/>
              </a:solidFill>
              <a:miter lim="800000"/>
              <a:headEnd/>
              <a:tailEnd/>
            </a:ln>
            <a:extLst/>
          </p:spPr>
          <p:txBody>
            <a:bodyPr wrap="none" anchor="ctr"/>
            <a:lstStyle/>
            <a:p>
              <a:pPr algn="ctr"/>
              <a:endParaRPr lang="zh-CN" altLang="en-US" sz="2400"/>
            </a:p>
          </p:txBody>
        </p:sp>
        <p:sp>
          <p:nvSpPr>
            <p:cNvPr id="13" name="Rectangle 13"/>
            <p:cNvSpPr>
              <a:spLocks noChangeArrowheads="1"/>
            </p:cNvSpPr>
            <p:nvPr/>
          </p:nvSpPr>
          <p:spPr bwMode="auto">
            <a:xfrm>
              <a:off x="7647954" y="3331361"/>
              <a:ext cx="514251" cy="30659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14" name="Rectangle 14"/>
            <p:cNvSpPr>
              <a:spLocks noChangeArrowheads="1"/>
            </p:cNvSpPr>
            <p:nvPr/>
          </p:nvSpPr>
          <p:spPr bwMode="auto">
            <a:xfrm>
              <a:off x="8162205" y="3331361"/>
              <a:ext cx="514251" cy="306593"/>
            </a:xfrm>
            <a:prstGeom prst="rect">
              <a:avLst/>
            </a:prstGeom>
            <a:solidFill>
              <a:schemeClr val="tx2">
                <a:lumMod val="20000"/>
                <a:lumOff val="80000"/>
              </a:schemeClr>
            </a:solidFill>
            <a:ln w="19050">
              <a:solidFill>
                <a:schemeClr val="tx1"/>
              </a:solidFill>
              <a:miter lim="800000"/>
              <a:headEnd/>
              <a:tailEnd/>
            </a:ln>
            <a:extLst/>
          </p:spPr>
          <p:txBody>
            <a:bodyPr wrap="none" anchor="ctr"/>
            <a:lstStyle/>
            <a:p>
              <a:pPr algn="ctr"/>
              <a:r>
                <a:rPr lang="zh-CN" altLang="en-US" sz="2400" dirty="0"/>
                <a:t>∧</a:t>
              </a:r>
            </a:p>
          </p:txBody>
        </p:sp>
        <p:sp>
          <p:nvSpPr>
            <p:cNvPr id="15" name="Line 15"/>
            <p:cNvSpPr>
              <a:spLocks noChangeShapeType="1"/>
            </p:cNvSpPr>
            <p:nvPr/>
          </p:nvSpPr>
          <p:spPr bwMode="auto">
            <a:xfrm>
              <a:off x="2591155" y="3484658"/>
              <a:ext cx="68566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6" name="Line 16"/>
            <p:cNvSpPr>
              <a:spLocks noChangeShapeType="1"/>
            </p:cNvSpPr>
            <p:nvPr/>
          </p:nvSpPr>
          <p:spPr bwMode="auto">
            <a:xfrm>
              <a:off x="4048199" y="3484658"/>
              <a:ext cx="68566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7" name="Line 17"/>
            <p:cNvSpPr>
              <a:spLocks noChangeShapeType="1"/>
            </p:cNvSpPr>
            <p:nvPr/>
          </p:nvSpPr>
          <p:spPr bwMode="auto">
            <a:xfrm>
              <a:off x="5505243" y="3484658"/>
              <a:ext cx="68566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8" name="Line 18"/>
            <p:cNvSpPr>
              <a:spLocks noChangeShapeType="1"/>
            </p:cNvSpPr>
            <p:nvPr/>
          </p:nvSpPr>
          <p:spPr bwMode="auto">
            <a:xfrm>
              <a:off x="6962287" y="3484658"/>
              <a:ext cx="68566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9" name="Text Box 19"/>
            <p:cNvSpPr txBox="1">
              <a:spLocks noChangeArrowheads="1"/>
            </p:cNvSpPr>
            <p:nvPr/>
          </p:nvSpPr>
          <p:spPr bwMode="auto">
            <a:xfrm>
              <a:off x="6362327" y="3178065"/>
              <a:ext cx="771376" cy="46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0" name="Line 20"/>
            <p:cNvSpPr>
              <a:spLocks noChangeShapeType="1"/>
            </p:cNvSpPr>
            <p:nvPr/>
          </p:nvSpPr>
          <p:spPr bwMode="auto">
            <a:xfrm>
              <a:off x="1134111" y="3484658"/>
              <a:ext cx="68566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1" name="Text Box 21"/>
            <p:cNvSpPr txBox="1">
              <a:spLocks noChangeArrowheads="1"/>
            </p:cNvSpPr>
            <p:nvPr/>
          </p:nvSpPr>
          <p:spPr bwMode="auto">
            <a:xfrm>
              <a:off x="448443" y="3254713"/>
              <a:ext cx="1028502" cy="46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22" name="Text Box 22"/>
            <p:cNvSpPr txBox="1">
              <a:spLocks noChangeArrowheads="1"/>
            </p:cNvSpPr>
            <p:nvPr/>
          </p:nvSpPr>
          <p:spPr bwMode="auto">
            <a:xfrm>
              <a:off x="4648158" y="2948120"/>
              <a:ext cx="1542752" cy="46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data next</a:t>
              </a:r>
            </a:p>
          </p:txBody>
        </p:sp>
        <p:sp>
          <p:nvSpPr>
            <p:cNvPr id="23" name="Line 23"/>
            <p:cNvSpPr>
              <a:spLocks noChangeShapeType="1"/>
            </p:cNvSpPr>
            <p:nvPr/>
          </p:nvSpPr>
          <p:spPr bwMode="auto">
            <a:xfrm>
              <a:off x="2076904" y="2948120"/>
              <a:ext cx="0" cy="383241"/>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4" name="Line 24"/>
            <p:cNvSpPr>
              <a:spLocks noChangeShapeType="1"/>
            </p:cNvSpPr>
            <p:nvPr/>
          </p:nvSpPr>
          <p:spPr bwMode="auto">
            <a:xfrm>
              <a:off x="2848280" y="3408009"/>
              <a:ext cx="342834" cy="0"/>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25" name="Line 25"/>
            <p:cNvSpPr>
              <a:spLocks noChangeShapeType="1"/>
            </p:cNvSpPr>
            <p:nvPr/>
          </p:nvSpPr>
          <p:spPr bwMode="auto">
            <a:xfrm flipV="1">
              <a:off x="3191114" y="3178065"/>
              <a:ext cx="0" cy="229945"/>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26" name="Line 26"/>
            <p:cNvSpPr>
              <a:spLocks noChangeShapeType="1"/>
            </p:cNvSpPr>
            <p:nvPr/>
          </p:nvSpPr>
          <p:spPr bwMode="auto">
            <a:xfrm>
              <a:off x="3191114" y="3178065"/>
              <a:ext cx="1199919" cy="0"/>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27" name="Line 27"/>
            <p:cNvSpPr>
              <a:spLocks noChangeShapeType="1"/>
            </p:cNvSpPr>
            <p:nvPr/>
          </p:nvSpPr>
          <p:spPr bwMode="auto">
            <a:xfrm>
              <a:off x="4391033" y="3178065"/>
              <a:ext cx="0" cy="229945"/>
            </a:xfrm>
            <a:prstGeom prst="line">
              <a:avLst/>
            </a:prstGeom>
            <a:noFill/>
            <a:ln w="1905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28" name="Line 28"/>
            <p:cNvSpPr>
              <a:spLocks noChangeShapeType="1"/>
            </p:cNvSpPr>
            <p:nvPr/>
          </p:nvSpPr>
          <p:spPr bwMode="auto">
            <a:xfrm>
              <a:off x="4391033" y="3408009"/>
              <a:ext cx="342834" cy="0"/>
            </a:xfrm>
            <a:prstGeom prst="line">
              <a:avLst/>
            </a:prstGeom>
            <a:noFill/>
            <a:ln w="19050">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grpSp>
    </p:spTree>
    <p:extLst>
      <p:ext uri="{BB962C8B-B14F-4D97-AF65-F5344CB8AC3E}">
        <p14:creationId xmlns:p14="http://schemas.microsoft.com/office/powerpoint/2010/main" val="18180871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32768" y="1967148"/>
            <a:ext cx="6770687" cy="1533860"/>
            <a:chOff x="1032768" y="1967148"/>
            <a:chExt cx="6770687" cy="1533860"/>
          </a:xfrm>
        </p:grpSpPr>
        <p:sp>
          <p:nvSpPr>
            <p:cNvPr id="5" name="Rectangle 5"/>
            <p:cNvSpPr>
              <a:spLocks noChangeArrowheads="1"/>
            </p:cNvSpPr>
            <p:nvPr/>
          </p:nvSpPr>
          <p:spPr bwMode="auto">
            <a:xfrm>
              <a:off x="2404046" y="2120374"/>
              <a:ext cx="514229" cy="306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0</a:t>
              </a:r>
              <a:endParaRPr lang="en-US" altLang="zh-CN" sz="2400" dirty="0"/>
            </a:p>
          </p:txBody>
        </p:sp>
        <p:sp>
          <p:nvSpPr>
            <p:cNvPr id="6" name="Rectangle 6"/>
            <p:cNvSpPr>
              <a:spLocks noChangeArrowheads="1"/>
            </p:cNvSpPr>
            <p:nvPr/>
          </p:nvSpPr>
          <p:spPr bwMode="auto">
            <a:xfrm>
              <a:off x="2918276" y="2120374"/>
              <a:ext cx="514229" cy="306453"/>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7" name="Rectangle 7"/>
            <p:cNvSpPr>
              <a:spLocks noChangeArrowheads="1"/>
            </p:cNvSpPr>
            <p:nvPr/>
          </p:nvSpPr>
          <p:spPr bwMode="auto">
            <a:xfrm>
              <a:off x="3861030" y="2120374"/>
              <a:ext cx="514229" cy="306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1</a:t>
              </a:r>
              <a:endParaRPr lang="zh-CN" altLang="en-US" sz="2400" baseline="-25000" dirty="0"/>
            </a:p>
          </p:txBody>
        </p:sp>
        <p:sp>
          <p:nvSpPr>
            <p:cNvPr id="8" name="Rectangle 8"/>
            <p:cNvSpPr>
              <a:spLocks noChangeArrowheads="1"/>
            </p:cNvSpPr>
            <p:nvPr/>
          </p:nvSpPr>
          <p:spPr bwMode="auto">
            <a:xfrm>
              <a:off x="4375259" y="2120374"/>
              <a:ext cx="514229" cy="306453"/>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9" name="Rectangle 9"/>
            <p:cNvSpPr>
              <a:spLocks noChangeArrowheads="1"/>
            </p:cNvSpPr>
            <p:nvPr/>
          </p:nvSpPr>
          <p:spPr bwMode="auto">
            <a:xfrm>
              <a:off x="6774996" y="2120374"/>
              <a:ext cx="514229" cy="30645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n-1</a:t>
              </a:r>
              <a:endParaRPr lang="zh-CN" altLang="en-US" sz="2400" baseline="-25000" dirty="0"/>
            </a:p>
          </p:txBody>
        </p:sp>
        <p:sp>
          <p:nvSpPr>
            <p:cNvPr id="10" name="Rectangle 10"/>
            <p:cNvSpPr>
              <a:spLocks noChangeArrowheads="1"/>
            </p:cNvSpPr>
            <p:nvPr/>
          </p:nvSpPr>
          <p:spPr bwMode="auto">
            <a:xfrm>
              <a:off x="7289226" y="2120374"/>
              <a:ext cx="514229" cy="306453"/>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r>
                <a:rPr lang="zh-CN" altLang="en-US" sz="2400" dirty="0"/>
                <a:t>∧</a:t>
              </a:r>
            </a:p>
          </p:txBody>
        </p:sp>
        <p:sp>
          <p:nvSpPr>
            <p:cNvPr id="11" name="Line 11"/>
            <p:cNvSpPr>
              <a:spLocks noChangeShapeType="1"/>
            </p:cNvSpPr>
            <p:nvPr/>
          </p:nvSpPr>
          <p:spPr bwMode="auto">
            <a:xfrm>
              <a:off x="1718407" y="2273601"/>
              <a:ext cx="685639"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2" name="Line 12"/>
            <p:cNvSpPr>
              <a:spLocks noChangeShapeType="1"/>
            </p:cNvSpPr>
            <p:nvPr/>
          </p:nvSpPr>
          <p:spPr bwMode="auto">
            <a:xfrm>
              <a:off x="3175390" y="2273601"/>
              <a:ext cx="685639"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3" name="Line 13"/>
            <p:cNvSpPr>
              <a:spLocks noChangeShapeType="1"/>
            </p:cNvSpPr>
            <p:nvPr/>
          </p:nvSpPr>
          <p:spPr bwMode="auto">
            <a:xfrm>
              <a:off x="4632374" y="2273601"/>
              <a:ext cx="685639"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4" name="Line 14"/>
            <p:cNvSpPr>
              <a:spLocks noChangeShapeType="1"/>
            </p:cNvSpPr>
            <p:nvPr/>
          </p:nvSpPr>
          <p:spPr bwMode="auto">
            <a:xfrm>
              <a:off x="6089357" y="2273601"/>
              <a:ext cx="685639"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5" name="Text Box 15"/>
            <p:cNvSpPr txBox="1">
              <a:spLocks noChangeArrowheads="1"/>
            </p:cNvSpPr>
            <p:nvPr/>
          </p:nvSpPr>
          <p:spPr bwMode="auto">
            <a:xfrm>
              <a:off x="5489423" y="1967148"/>
              <a:ext cx="771344" cy="46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16" name="Text Box 16"/>
            <p:cNvSpPr txBox="1">
              <a:spLocks noChangeArrowheads="1"/>
            </p:cNvSpPr>
            <p:nvPr/>
          </p:nvSpPr>
          <p:spPr bwMode="auto">
            <a:xfrm>
              <a:off x="1032768" y="2043761"/>
              <a:ext cx="942754" cy="46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17" name="Rectangle 17"/>
            <p:cNvSpPr>
              <a:spLocks noChangeArrowheads="1"/>
            </p:cNvSpPr>
            <p:nvPr/>
          </p:nvSpPr>
          <p:spPr bwMode="auto">
            <a:xfrm>
              <a:off x="2575456" y="2733280"/>
              <a:ext cx="514229" cy="306453"/>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CN" sz="2400"/>
                <a:t>x</a:t>
              </a:r>
            </a:p>
          </p:txBody>
        </p:sp>
        <p:sp>
          <p:nvSpPr>
            <p:cNvPr id="18" name="Rectangle 18"/>
            <p:cNvSpPr>
              <a:spLocks noChangeArrowheads="1"/>
            </p:cNvSpPr>
            <p:nvPr/>
          </p:nvSpPr>
          <p:spPr bwMode="auto">
            <a:xfrm>
              <a:off x="3089686" y="2733280"/>
              <a:ext cx="514229" cy="306453"/>
            </a:xfrm>
            <a:prstGeom prst="rect">
              <a:avLst/>
            </a:prstGeom>
            <a:solidFill>
              <a:schemeClr val="tx2">
                <a:lumMod val="20000"/>
                <a:lumOff val="80000"/>
              </a:schemeClr>
            </a:solidFill>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zh-CN" altLang="en-US" sz="2400"/>
                <a:t>∧</a:t>
              </a:r>
            </a:p>
          </p:txBody>
        </p:sp>
        <p:sp>
          <p:nvSpPr>
            <p:cNvPr id="19" name="Line 19"/>
            <p:cNvSpPr>
              <a:spLocks noChangeShapeType="1"/>
            </p:cNvSpPr>
            <p:nvPr/>
          </p:nvSpPr>
          <p:spPr bwMode="auto">
            <a:xfrm>
              <a:off x="1889817" y="2886506"/>
              <a:ext cx="685639"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0" name="Text Box 20"/>
            <p:cNvSpPr txBox="1">
              <a:spLocks noChangeArrowheads="1"/>
            </p:cNvSpPr>
            <p:nvPr/>
          </p:nvSpPr>
          <p:spPr bwMode="auto">
            <a:xfrm>
              <a:off x="1546997" y="2656667"/>
              <a:ext cx="428524" cy="46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s</a:t>
              </a:r>
            </a:p>
          </p:txBody>
        </p:sp>
        <p:sp>
          <p:nvSpPr>
            <p:cNvPr id="21" name="Text Box 21"/>
            <p:cNvSpPr txBox="1">
              <a:spLocks noChangeArrowheads="1"/>
            </p:cNvSpPr>
            <p:nvPr/>
          </p:nvSpPr>
          <p:spPr bwMode="auto">
            <a:xfrm>
              <a:off x="3861030" y="3039733"/>
              <a:ext cx="2056918" cy="46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080808"/>
                  </a:solidFill>
                </a:rPr>
                <a:t>(</a:t>
              </a:r>
              <a:r>
                <a:rPr lang="en-US" altLang="zh-CN" dirty="0">
                  <a:solidFill>
                    <a:srgbClr val="080808"/>
                  </a:solidFill>
                </a:rPr>
                <a:t>a) </a:t>
              </a:r>
              <a:r>
                <a:rPr lang="zh-CN" altLang="en-US" dirty="0">
                  <a:solidFill>
                    <a:srgbClr val="080808"/>
                  </a:solidFill>
                </a:rPr>
                <a:t>插入前</a:t>
              </a:r>
            </a:p>
          </p:txBody>
        </p:sp>
      </p:grpSp>
      <p:grpSp>
        <p:nvGrpSpPr>
          <p:cNvPr id="3" name="组合 2"/>
          <p:cNvGrpSpPr/>
          <p:nvPr/>
        </p:nvGrpSpPr>
        <p:grpSpPr>
          <a:xfrm>
            <a:off x="959743" y="3973371"/>
            <a:ext cx="6856412" cy="1687877"/>
            <a:chOff x="959743" y="3973371"/>
            <a:chExt cx="6856412" cy="1687877"/>
          </a:xfrm>
        </p:grpSpPr>
        <p:sp>
          <p:nvSpPr>
            <p:cNvPr id="23" name="Rectangle 23"/>
            <p:cNvSpPr>
              <a:spLocks noChangeArrowheads="1"/>
            </p:cNvSpPr>
            <p:nvPr/>
          </p:nvSpPr>
          <p:spPr bwMode="auto">
            <a:xfrm>
              <a:off x="2416731" y="4126669"/>
              <a:ext cx="514231" cy="3065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0</a:t>
              </a:r>
              <a:endParaRPr lang="en-US" altLang="zh-CN" sz="2400" dirty="0"/>
            </a:p>
          </p:txBody>
        </p:sp>
        <p:sp>
          <p:nvSpPr>
            <p:cNvPr id="24" name="Rectangle 24"/>
            <p:cNvSpPr>
              <a:spLocks noChangeArrowheads="1"/>
            </p:cNvSpPr>
            <p:nvPr/>
          </p:nvSpPr>
          <p:spPr bwMode="auto">
            <a:xfrm>
              <a:off x="2930961" y="4126669"/>
              <a:ext cx="514231" cy="306596"/>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25" name="Rectangle 25"/>
            <p:cNvSpPr>
              <a:spLocks noChangeArrowheads="1"/>
            </p:cNvSpPr>
            <p:nvPr/>
          </p:nvSpPr>
          <p:spPr bwMode="auto">
            <a:xfrm>
              <a:off x="3873718" y="4126669"/>
              <a:ext cx="514231" cy="3065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1</a:t>
              </a:r>
              <a:endParaRPr lang="zh-CN" altLang="en-US" sz="2400" baseline="-25000"/>
            </a:p>
          </p:txBody>
        </p:sp>
        <p:sp>
          <p:nvSpPr>
            <p:cNvPr id="26" name="Rectangle 26"/>
            <p:cNvSpPr>
              <a:spLocks noChangeArrowheads="1"/>
            </p:cNvSpPr>
            <p:nvPr/>
          </p:nvSpPr>
          <p:spPr bwMode="auto">
            <a:xfrm>
              <a:off x="4387949" y="4126669"/>
              <a:ext cx="514231" cy="306596"/>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endParaRPr lang="zh-CN" altLang="en-US" sz="2400"/>
            </a:p>
          </p:txBody>
        </p:sp>
        <p:sp>
          <p:nvSpPr>
            <p:cNvPr id="27" name="Rectangle 27"/>
            <p:cNvSpPr>
              <a:spLocks noChangeArrowheads="1"/>
            </p:cNvSpPr>
            <p:nvPr/>
          </p:nvSpPr>
          <p:spPr bwMode="auto">
            <a:xfrm>
              <a:off x="6787693" y="4126669"/>
              <a:ext cx="514231" cy="30659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28" name="Rectangle 28"/>
            <p:cNvSpPr>
              <a:spLocks noChangeArrowheads="1"/>
            </p:cNvSpPr>
            <p:nvPr/>
          </p:nvSpPr>
          <p:spPr bwMode="auto">
            <a:xfrm>
              <a:off x="7301924" y="4126669"/>
              <a:ext cx="514231" cy="306596"/>
            </a:xfrm>
            <a:prstGeom prst="rect">
              <a:avLst/>
            </a:prstGeom>
            <a:solidFill>
              <a:schemeClr val="tx2">
                <a:lumMod val="20000"/>
                <a:lumOff val="80000"/>
              </a:schemeClr>
            </a:solidFill>
            <a:ln w="28575">
              <a:solidFill>
                <a:schemeClr val="tx1"/>
              </a:solidFill>
              <a:miter lim="800000"/>
              <a:headEnd/>
              <a:tailEnd/>
            </a:ln>
            <a:extLst/>
          </p:spPr>
          <p:txBody>
            <a:bodyPr wrap="none" anchor="ctr"/>
            <a:lstStyle/>
            <a:p>
              <a:pPr algn="ctr"/>
              <a:r>
                <a:rPr lang="zh-CN" altLang="en-US" sz="2400" dirty="0"/>
                <a:t>∧</a:t>
              </a:r>
            </a:p>
          </p:txBody>
        </p:sp>
        <p:sp>
          <p:nvSpPr>
            <p:cNvPr id="29" name="Line 29"/>
            <p:cNvSpPr>
              <a:spLocks noChangeShapeType="1"/>
            </p:cNvSpPr>
            <p:nvPr/>
          </p:nvSpPr>
          <p:spPr bwMode="auto">
            <a:xfrm>
              <a:off x="3188077" y="4279967"/>
              <a:ext cx="68564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0" name="Line 30"/>
            <p:cNvSpPr>
              <a:spLocks noChangeShapeType="1"/>
            </p:cNvSpPr>
            <p:nvPr/>
          </p:nvSpPr>
          <p:spPr bwMode="auto">
            <a:xfrm>
              <a:off x="4645064" y="4279967"/>
              <a:ext cx="68564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1" name="Line 31"/>
            <p:cNvSpPr>
              <a:spLocks noChangeShapeType="1"/>
            </p:cNvSpPr>
            <p:nvPr/>
          </p:nvSpPr>
          <p:spPr bwMode="auto">
            <a:xfrm>
              <a:off x="6102052" y="4279967"/>
              <a:ext cx="68564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2" name="Text Box 32"/>
            <p:cNvSpPr txBox="1">
              <a:spLocks noChangeArrowheads="1"/>
            </p:cNvSpPr>
            <p:nvPr/>
          </p:nvSpPr>
          <p:spPr bwMode="auto">
            <a:xfrm>
              <a:off x="5502116" y="3973371"/>
              <a:ext cx="771346" cy="4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33" name="Text Box 33"/>
            <p:cNvSpPr txBox="1">
              <a:spLocks noChangeArrowheads="1"/>
            </p:cNvSpPr>
            <p:nvPr/>
          </p:nvSpPr>
          <p:spPr bwMode="auto">
            <a:xfrm>
              <a:off x="959743" y="4050020"/>
              <a:ext cx="930258" cy="4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34" name="Rectangle 34"/>
            <p:cNvSpPr>
              <a:spLocks noChangeArrowheads="1"/>
            </p:cNvSpPr>
            <p:nvPr/>
          </p:nvSpPr>
          <p:spPr bwMode="auto">
            <a:xfrm>
              <a:off x="2245320" y="5046458"/>
              <a:ext cx="514231" cy="306596"/>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r>
                <a:rPr lang="en-US" altLang="zh-CN" sz="2400"/>
                <a:t>x</a:t>
              </a:r>
            </a:p>
          </p:txBody>
        </p:sp>
        <p:sp>
          <p:nvSpPr>
            <p:cNvPr id="35" name="Rectangle 35"/>
            <p:cNvSpPr>
              <a:spLocks noChangeArrowheads="1"/>
            </p:cNvSpPr>
            <p:nvPr/>
          </p:nvSpPr>
          <p:spPr bwMode="auto">
            <a:xfrm>
              <a:off x="2759551" y="5046458"/>
              <a:ext cx="514231" cy="306596"/>
            </a:xfrm>
            <a:prstGeom prst="rect">
              <a:avLst/>
            </a:prstGeom>
            <a:solidFill>
              <a:schemeClr val="tx2">
                <a:lumMod val="20000"/>
                <a:lumOff val="80000"/>
              </a:schemeClr>
            </a:solidFill>
            <a:ln>
              <a:headEnd/>
              <a:tailEnd/>
            </a:ln>
            <a:extLst/>
          </p:spPr>
          <p:style>
            <a:lnRef idx="1">
              <a:schemeClr val="accent2"/>
            </a:lnRef>
            <a:fillRef idx="2">
              <a:schemeClr val="accent2"/>
            </a:fillRef>
            <a:effectRef idx="1">
              <a:schemeClr val="accent2"/>
            </a:effectRef>
            <a:fontRef idx="minor">
              <a:schemeClr val="dk1"/>
            </a:fontRef>
          </p:style>
          <p:txBody>
            <a:bodyPr wrap="none" anchor="ctr"/>
            <a:lstStyle/>
            <a:p>
              <a:pPr algn="ctr"/>
              <a:endParaRPr lang="zh-CN" altLang="en-US" sz="2400"/>
            </a:p>
          </p:txBody>
        </p:sp>
        <p:sp>
          <p:nvSpPr>
            <p:cNvPr id="36" name="Line 36"/>
            <p:cNvSpPr>
              <a:spLocks noChangeShapeType="1"/>
            </p:cNvSpPr>
            <p:nvPr/>
          </p:nvSpPr>
          <p:spPr bwMode="auto">
            <a:xfrm>
              <a:off x="1559679" y="5292374"/>
              <a:ext cx="68564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7" name="Text Box 37"/>
            <p:cNvSpPr txBox="1">
              <a:spLocks noChangeArrowheads="1"/>
            </p:cNvSpPr>
            <p:nvPr/>
          </p:nvSpPr>
          <p:spPr bwMode="auto">
            <a:xfrm>
              <a:off x="1216858" y="5062427"/>
              <a:ext cx="428526" cy="4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s</a:t>
              </a:r>
            </a:p>
          </p:txBody>
        </p:sp>
        <p:sp>
          <p:nvSpPr>
            <p:cNvPr id="38" name="Line 38"/>
            <p:cNvSpPr>
              <a:spLocks noChangeShapeType="1"/>
            </p:cNvSpPr>
            <p:nvPr/>
          </p:nvSpPr>
          <p:spPr bwMode="auto">
            <a:xfrm>
              <a:off x="1902500" y="5139076"/>
              <a:ext cx="34282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9" name="Text Box 39"/>
            <p:cNvSpPr txBox="1">
              <a:spLocks noChangeArrowheads="1"/>
            </p:cNvSpPr>
            <p:nvPr/>
          </p:nvSpPr>
          <p:spPr bwMode="auto">
            <a:xfrm>
              <a:off x="3788013" y="5199757"/>
              <a:ext cx="2056924" cy="46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80808"/>
                  </a:solidFill>
                </a:rPr>
                <a:t>(</a:t>
              </a:r>
              <a:r>
                <a:rPr lang="en-US" altLang="zh-CN">
                  <a:solidFill>
                    <a:srgbClr val="080808"/>
                  </a:solidFill>
                </a:rPr>
                <a:t>b) </a:t>
              </a:r>
              <a:r>
                <a:rPr lang="zh-CN" altLang="en-US">
                  <a:solidFill>
                    <a:srgbClr val="080808"/>
                  </a:solidFill>
                </a:rPr>
                <a:t>插入后</a:t>
              </a:r>
            </a:p>
          </p:txBody>
        </p:sp>
        <p:sp>
          <p:nvSpPr>
            <p:cNvPr id="40" name="Line 40"/>
            <p:cNvSpPr>
              <a:spLocks noChangeShapeType="1"/>
            </p:cNvSpPr>
            <p:nvPr/>
          </p:nvSpPr>
          <p:spPr bwMode="auto">
            <a:xfrm>
              <a:off x="1559679" y="4235255"/>
              <a:ext cx="342821"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41" name="Line 41"/>
            <p:cNvSpPr>
              <a:spLocks noChangeShapeType="1"/>
            </p:cNvSpPr>
            <p:nvPr/>
          </p:nvSpPr>
          <p:spPr bwMode="auto">
            <a:xfrm>
              <a:off x="1902500" y="4235255"/>
              <a:ext cx="0" cy="91978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42" name="Line 42"/>
            <p:cNvSpPr>
              <a:spLocks noChangeShapeType="1"/>
            </p:cNvSpPr>
            <p:nvPr/>
          </p:nvSpPr>
          <p:spPr bwMode="auto">
            <a:xfrm>
              <a:off x="3016667" y="5231694"/>
              <a:ext cx="4285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43" name="Line 43"/>
            <p:cNvSpPr>
              <a:spLocks noChangeShapeType="1"/>
            </p:cNvSpPr>
            <p:nvPr/>
          </p:nvSpPr>
          <p:spPr bwMode="auto">
            <a:xfrm flipV="1">
              <a:off x="3445192" y="4925097"/>
              <a:ext cx="0" cy="3065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44" name="Line 44"/>
            <p:cNvSpPr>
              <a:spLocks noChangeShapeType="1"/>
            </p:cNvSpPr>
            <p:nvPr/>
          </p:nvSpPr>
          <p:spPr bwMode="auto">
            <a:xfrm>
              <a:off x="2073910" y="4925097"/>
              <a:ext cx="137128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45" name="Line 45"/>
            <p:cNvSpPr>
              <a:spLocks noChangeShapeType="1"/>
            </p:cNvSpPr>
            <p:nvPr/>
          </p:nvSpPr>
          <p:spPr bwMode="auto">
            <a:xfrm flipV="1">
              <a:off x="2073910" y="4235255"/>
              <a:ext cx="0" cy="68984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46" name="Line 46"/>
            <p:cNvSpPr>
              <a:spLocks noChangeShapeType="1"/>
            </p:cNvSpPr>
            <p:nvPr/>
          </p:nvSpPr>
          <p:spPr bwMode="auto">
            <a:xfrm>
              <a:off x="2073910" y="4235255"/>
              <a:ext cx="342821"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grpSp>
      <p:sp>
        <p:nvSpPr>
          <p:cNvPr id="47" name="Text Box 47"/>
          <p:cNvSpPr txBox="1">
            <a:spLocks noChangeArrowheads="1"/>
          </p:cNvSpPr>
          <p:nvPr/>
        </p:nvSpPr>
        <p:spPr bwMode="auto">
          <a:xfrm>
            <a:off x="251520" y="1146522"/>
            <a:ext cx="8259621"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800" dirty="0">
                <a:solidFill>
                  <a:srgbClr val="0000FF"/>
                </a:solidFill>
              </a:rPr>
              <a:t>3).</a:t>
            </a:r>
            <a:r>
              <a:rPr lang="zh-CN" altLang="en-US" sz="2800" dirty="0">
                <a:solidFill>
                  <a:srgbClr val="080808"/>
                </a:solidFill>
              </a:rPr>
              <a:t>在不带头结点单链表第一个数据元素前插入结点</a:t>
            </a:r>
            <a:endParaRPr lang="en-US" altLang="zh-CN" sz="2800" dirty="0">
              <a:solidFill>
                <a:srgbClr val="080808"/>
              </a:solidFill>
            </a:endParaRPr>
          </a:p>
        </p:txBody>
      </p:sp>
      <p:sp>
        <p:nvSpPr>
          <p:cNvPr id="48" name="标题 1"/>
          <p:cNvSpPr>
            <a:spLocks noGrp="1"/>
          </p:cNvSpPr>
          <p:nvPr>
            <p:ph type="title"/>
          </p:nvPr>
        </p:nvSpPr>
        <p:spPr>
          <a:xfrm>
            <a:off x="457200" y="122238"/>
            <a:ext cx="7505700" cy="930275"/>
          </a:xfrm>
        </p:spPr>
        <p:txBody>
          <a:bodyPr/>
          <a:lstStyle/>
          <a:p>
            <a:r>
              <a:rPr lang="zh-CN" altLang="en-US" sz="2800" dirty="0" smtClean="0"/>
              <a:t>不带头</a:t>
            </a:r>
            <a:r>
              <a:rPr lang="zh-CN" altLang="en-US" sz="2800" dirty="0"/>
              <a:t>结点单</a:t>
            </a:r>
            <a:r>
              <a:rPr lang="zh-CN" altLang="en-US" sz="2800" dirty="0" smtClean="0"/>
              <a:t>链表的数据插入和删除</a:t>
            </a:r>
            <a:endParaRPr lang="zh-CN" altLang="en-US" sz="2800" dirty="0"/>
          </a:p>
        </p:txBody>
      </p:sp>
    </p:spTree>
    <p:extLst>
      <p:ext uri="{BB962C8B-B14F-4D97-AF65-F5344CB8AC3E}">
        <p14:creationId xmlns:p14="http://schemas.microsoft.com/office/powerpoint/2010/main" val="5949506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680436" y="980728"/>
            <a:ext cx="41824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p</a:t>
            </a:r>
          </a:p>
        </p:txBody>
      </p:sp>
      <p:sp>
        <p:nvSpPr>
          <p:cNvPr id="6" name="Rectangle 5"/>
          <p:cNvSpPr>
            <a:spLocks noChangeArrowheads="1"/>
          </p:cNvSpPr>
          <p:nvPr/>
        </p:nvSpPr>
        <p:spPr bwMode="auto">
          <a:xfrm>
            <a:off x="3596787" y="1742728"/>
            <a:ext cx="501894"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i="1" baseline="-25000"/>
              <a:t>i-</a:t>
            </a:r>
            <a:r>
              <a:rPr lang="en-US" altLang="zh-CN" sz="2400" baseline="-25000"/>
              <a:t>1</a:t>
            </a:r>
            <a:endParaRPr lang="zh-CN" altLang="en-US" sz="2400" baseline="-25000"/>
          </a:p>
        </p:txBody>
      </p:sp>
      <p:sp>
        <p:nvSpPr>
          <p:cNvPr id="7" name="Rectangle 6"/>
          <p:cNvSpPr>
            <a:spLocks noChangeArrowheads="1"/>
          </p:cNvSpPr>
          <p:nvPr/>
        </p:nvSpPr>
        <p:spPr bwMode="auto">
          <a:xfrm>
            <a:off x="4098681" y="1742728"/>
            <a:ext cx="501894" cy="304800"/>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8" name="Rectangle 7"/>
          <p:cNvSpPr>
            <a:spLocks noChangeArrowheads="1"/>
          </p:cNvSpPr>
          <p:nvPr/>
        </p:nvSpPr>
        <p:spPr bwMode="auto">
          <a:xfrm>
            <a:off x="1254613" y="1742728"/>
            <a:ext cx="501894"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dirty="0"/>
              <a:t>a</a:t>
            </a:r>
            <a:r>
              <a:rPr lang="en-US" altLang="zh-CN" sz="2400" baseline="-25000" dirty="0"/>
              <a:t>0</a:t>
            </a:r>
            <a:endParaRPr lang="en-US" altLang="zh-CN" sz="2400" dirty="0"/>
          </a:p>
        </p:txBody>
      </p:sp>
      <p:sp>
        <p:nvSpPr>
          <p:cNvPr id="9" name="Rectangle 8"/>
          <p:cNvSpPr>
            <a:spLocks noChangeArrowheads="1"/>
          </p:cNvSpPr>
          <p:nvPr/>
        </p:nvSpPr>
        <p:spPr bwMode="auto">
          <a:xfrm>
            <a:off x="1756508" y="1742728"/>
            <a:ext cx="501894" cy="304800"/>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10" name="Rectangle 9"/>
          <p:cNvSpPr>
            <a:spLocks noChangeArrowheads="1"/>
          </p:cNvSpPr>
          <p:nvPr/>
        </p:nvSpPr>
        <p:spPr bwMode="auto">
          <a:xfrm>
            <a:off x="5520714" y="1742728"/>
            <a:ext cx="501894"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i="1" baseline="-25000"/>
              <a:t>i</a:t>
            </a:r>
            <a:endParaRPr lang="zh-CN" altLang="en-US" sz="2400" i="1" baseline="-25000"/>
          </a:p>
        </p:txBody>
      </p:sp>
      <p:sp>
        <p:nvSpPr>
          <p:cNvPr id="11" name="Rectangle 10"/>
          <p:cNvSpPr>
            <a:spLocks noChangeArrowheads="1"/>
          </p:cNvSpPr>
          <p:nvPr/>
        </p:nvSpPr>
        <p:spPr bwMode="auto">
          <a:xfrm>
            <a:off x="6022609" y="1742728"/>
            <a:ext cx="501894" cy="304800"/>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12" name="Rectangle 11"/>
          <p:cNvSpPr>
            <a:spLocks noChangeArrowheads="1"/>
          </p:cNvSpPr>
          <p:nvPr/>
        </p:nvSpPr>
        <p:spPr bwMode="auto">
          <a:xfrm>
            <a:off x="7946537" y="1742728"/>
            <a:ext cx="501894"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13" name="Rectangle 12"/>
          <p:cNvSpPr>
            <a:spLocks noChangeArrowheads="1"/>
          </p:cNvSpPr>
          <p:nvPr/>
        </p:nvSpPr>
        <p:spPr bwMode="auto">
          <a:xfrm>
            <a:off x="8448431" y="1742728"/>
            <a:ext cx="501894" cy="304800"/>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r>
              <a:rPr lang="zh-CN" altLang="en-US" sz="2400" dirty="0"/>
              <a:t>∧</a:t>
            </a:r>
          </a:p>
        </p:txBody>
      </p:sp>
      <p:sp>
        <p:nvSpPr>
          <p:cNvPr id="14" name="Line 13"/>
          <p:cNvSpPr>
            <a:spLocks noChangeShapeType="1"/>
          </p:cNvSpPr>
          <p:nvPr/>
        </p:nvSpPr>
        <p:spPr bwMode="auto">
          <a:xfrm>
            <a:off x="4349628" y="1895128"/>
            <a:ext cx="1171087"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5" name="Line 14"/>
          <p:cNvSpPr>
            <a:spLocks noChangeShapeType="1"/>
          </p:cNvSpPr>
          <p:nvPr/>
        </p:nvSpPr>
        <p:spPr bwMode="auto">
          <a:xfrm>
            <a:off x="2007455" y="1895128"/>
            <a:ext cx="669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6" name="Line 15"/>
          <p:cNvSpPr>
            <a:spLocks noChangeShapeType="1"/>
          </p:cNvSpPr>
          <p:nvPr/>
        </p:nvSpPr>
        <p:spPr bwMode="auto">
          <a:xfrm>
            <a:off x="6273556" y="1895128"/>
            <a:ext cx="669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7" name="Line 16"/>
          <p:cNvSpPr>
            <a:spLocks noChangeShapeType="1"/>
          </p:cNvSpPr>
          <p:nvPr/>
        </p:nvSpPr>
        <p:spPr bwMode="auto">
          <a:xfrm>
            <a:off x="7611940" y="1895128"/>
            <a:ext cx="33459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8" name="Text Box 17"/>
          <p:cNvSpPr txBox="1">
            <a:spLocks noChangeArrowheads="1"/>
          </p:cNvSpPr>
          <p:nvPr/>
        </p:nvSpPr>
        <p:spPr bwMode="auto">
          <a:xfrm>
            <a:off x="7026397" y="1590328"/>
            <a:ext cx="75284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19" name="Line 18"/>
          <p:cNvSpPr>
            <a:spLocks noChangeShapeType="1"/>
          </p:cNvSpPr>
          <p:nvPr/>
        </p:nvSpPr>
        <p:spPr bwMode="auto">
          <a:xfrm>
            <a:off x="920017" y="1895128"/>
            <a:ext cx="33459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0" name="Text Box 19"/>
          <p:cNvSpPr txBox="1">
            <a:spLocks noChangeArrowheads="1"/>
          </p:cNvSpPr>
          <p:nvPr/>
        </p:nvSpPr>
        <p:spPr bwMode="auto">
          <a:xfrm>
            <a:off x="250825" y="1666528"/>
            <a:ext cx="92013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21" name="Text Box 20"/>
          <p:cNvSpPr txBox="1">
            <a:spLocks noChangeArrowheads="1"/>
          </p:cNvSpPr>
          <p:nvPr/>
        </p:nvSpPr>
        <p:spPr bwMode="auto">
          <a:xfrm>
            <a:off x="1170964" y="1361728"/>
            <a:ext cx="142203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dirty="0">
                <a:solidFill>
                  <a:srgbClr val="080808"/>
                </a:solidFill>
              </a:rPr>
              <a:t>data next</a:t>
            </a:r>
          </a:p>
        </p:txBody>
      </p:sp>
      <p:sp>
        <p:nvSpPr>
          <p:cNvPr id="22" name="Line 21"/>
          <p:cNvSpPr>
            <a:spLocks noChangeShapeType="1"/>
          </p:cNvSpPr>
          <p:nvPr/>
        </p:nvSpPr>
        <p:spPr bwMode="auto">
          <a:xfrm>
            <a:off x="3847734" y="1361728"/>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3" name="Rectangle 22"/>
          <p:cNvSpPr>
            <a:spLocks noChangeArrowheads="1"/>
          </p:cNvSpPr>
          <p:nvPr/>
        </p:nvSpPr>
        <p:spPr bwMode="auto">
          <a:xfrm>
            <a:off x="4684224" y="2428528"/>
            <a:ext cx="501894"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a:t>x</a:t>
            </a:r>
          </a:p>
        </p:txBody>
      </p:sp>
      <p:sp>
        <p:nvSpPr>
          <p:cNvPr id="24" name="Rectangle 23"/>
          <p:cNvSpPr>
            <a:spLocks noChangeArrowheads="1"/>
          </p:cNvSpPr>
          <p:nvPr/>
        </p:nvSpPr>
        <p:spPr bwMode="auto">
          <a:xfrm>
            <a:off x="5186118" y="2428528"/>
            <a:ext cx="501894" cy="304800"/>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25" name="Line 24"/>
          <p:cNvSpPr>
            <a:spLocks noChangeShapeType="1"/>
          </p:cNvSpPr>
          <p:nvPr/>
        </p:nvSpPr>
        <p:spPr bwMode="auto">
          <a:xfrm>
            <a:off x="4265979" y="2580928"/>
            <a:ext cx="41824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6" name="Text Box 25"/>
          <p:cNvSpPr txBox="1">
            <a:spLocks noChangeArrowheads="1"/>
          </p:cNvSpPr>
          <p:nvPr/>
        </p:nvSpPr>
        <p:spPr bwMode="auto">
          <a:xfrm>
            <a:off x="4015032" y="2352328"/>
            <a:ext cx="41824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s</a:t>
            </a:r>
          </a:p>
        </p:txBody>
      </p:sp>
      <p:sp>
        <p:nvSpPr>
          <p:cNvPr id="27" name="Text Box 27"/>
          <p:cNvSpPr txBox="1">
            <a:spLocks noChangeArrowheads="1"/>
          </p:cNvSpPr>
          <p:nvPr/>
        </p:nvSpPr>
        <p:spPr bwMode="auto">
          <a:xfrm>
            <a:off x="2676647" y="1590328"/>
            <a:ext cx="75284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8" name="Line 28"/>
          <p:cNvSpPr>
            <a:spLocks noChangeShapeType="1"/>
          </p:cNvSpPr>
          <p:nvPr/>
        </p:nvSpPr>
        <p:spPr bwMode="auto">
          <a:xfrm>
            <a:off x="3178541" y="1895128"/>
            <a:ext cx="41824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9" name="Text Box 30"/>
          <p:cNvSpPr txBox="1">
            <a:spLocks noChangeArrowheads="1"/>
          </p:cNvSpPr>
          <p:nvPr/>
        </p:nvSpPr>
        <p:spPr bwMode="auto">
          <a:xfrm>
            <a:off x="4684224" y="1666528"/>
            <a:ext cx="50189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30" name="Line 31"/>
          <p:cNvSpPr>
            <a:spLocks noChangeShapeType="1"/>
          </p:cNvSpPr>
          <p:nvPr/>
        </p:nvSpPr>
        <p:spPr bwMode="auto">
          <a:xfrm>
            <a:off x="4600575" y="1971328"/>
            <a:ext cx="16729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1" name="Line 32"/>
          <p:cNvSpPr>
            <a:spLocks noChangeShapeType="1"/>
          </p:cNvSpPr>
          <p:nvPr/>
        </p:nvSpPr>
        <p:spPr bwMode="auto">
          <a:xfrm>
            <a:off x="4767873" y="1971328"/>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2" name="Line 33"/>
          <p:cNvSpPr>
            <a:spLocks noChangeShapeType="1"/>
          </p:cNvSpPr>
          <p:nvPr/>
        </p:nvSpPr>
        <p:spPr bwMode="auto">
          <a:xfrm>
            <a:off x="4349628" y="2276128"/>
            <a:ext cx="418245"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3" name="Line 36"/>
          <p:cNvSpPr>
            <a:spLocks noChangeShapeType="1"/>
          </p:cNvSpPr>
          <p:nvPr/>
        </p:nvSpPr>
        <p:spPr bwMode="auto">
          <a:xfrm>
            <a:off x="4349628" y="2276128"/>
            <a:ext cx="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4" name="Line 37"/>
          <p:cNvSpPr>
            <a:spLocks noChangeShapeType="1"/>
          </p:cNvSpPr>
          <p:nvPr/>
        </p:nvSpPr>
        <p:spPr bwMode="auto">
          <a:xfrm>
            <a:off x="4349628" y="2428528"/>
            <a:ext cx="33459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5" name="Line 38"/>
          <p:cNvSpPr>
            <a:spLocks noChangeShapeType="1"/>
          </p:cNvSpPr>
          <p:nvPr/>
        </p:nvSpPr>
        <p:spPr bwMode="auto">
          <a:xfrm>
            <a:off x="5102469" y="2047528"/>
            <a:ext cx="41824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6" name="Line 39"/>
          <p:cNvSpPr>
            <a:spLocks noChangeShapeType="1"/>
          </p:cNvSpPr>
          <p:nvPr/>
        </p:nvSpPr>
        <p:spPr bwMode="auto">
          <a:xfrm>
            <a:off x="5102469" y="2047528"/>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7" name="Line 40"/>
          <p:cNvSpPr>
            <a:spLocks noChangeShapeType="1"/>
          </p:cNvSpPr>
          <p:nvPr/>
        </p:nvSpPr>
        <p:spPr bwMode="auto">
          <a:xfrm>
            <a:off x="5102469" y="2276128"/>
            <a:ext cx="752841"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8" name="Line 41"/>
          <p:cNvSpPr>
            <a:spLocks noChangeShapeType="1"/>
          </p:cNvSpPr>
          <p:nvPr/>
        </p:nvSpPr>
        <p:spPr bwMode="auto">
          <a:xfrm>
            <a:off x="5688013" y="2580928"/>
            <a:ext cx="16729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9" name="Line 42"/>
          <p:cNvSpPr>
            <a:spLocks noChangeShapeType="1"/>
          </p:cNvSpPr>
          <p:nvPr/>
        </p:nvSpPr>
        <p:spPr bwMode="auto">
          <a:xfrm>
            <a:off x="5855311" y="2276128"/>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40" name="Text Box 44"/>
          <p:cNvSpPr txBox="1">
            <a:spLocks noChangeArrowheads="1"/>
          </p:cNvSpPr>
          <p:nvPr/>
        </p:nvSpPr>
        <p:spPr bwMode="auto">
          <a:xfrm>
            <a:off x="395536" y="556836"/>
            <a:ext cx="8136904"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800" dirty="0">
                <a:solidFill>
                  <a:srgbClr val="0000FF"/>
                </a:solidFill>
              </a:rPr>
              <a:t>4).</a:t>
            </a:r>
            <a:r>
              <a:rPr lang="zh-CN" altLang="en-US" sz="2800" dirty="0">
                <a:solidFill>
                  <a:srgbClr val="080808"/>
                </a:solidFill>
              </a:rPr>
              <a:t>在不带头结点单链表其他数据元素前插入结点</a:t>
            </a:r>
            <a:endParaRPr lang="en-US" altLang="zh-CN" sz="2800" dirty="0">
              <a:solidFill>
                <a:srgbClr val="080808"/>
              </a:solidFill>
            </a:endParaRPr>
          </a:p>
        </p:txBody>
      </p:sp>
      <p:sp>
        <p:nvSpPr>
          <p:cNvPr id="41" name="Text Box 68"/>
          <p:cNvSpPr txBox="1">
            <a:spLocks noChangeArrowheads="1"/>
          </p:cNvSpPr>
          <p:nvPr/>
        </p:nvSpPr>
        <p:spPr bwMode="auto">
          <a:xfrm>
            <a:off x="777528" y="3717032"/>
            <a:ext cx="7419956"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800">
                <a:solidFill>
                  <a:srgbClr val="0000FF"/>
                </a:solidFill>
              </a:rPr>
              <a:t>5).</a:t>
            </a:r>
            <a:r>
              <a:rPr lang="zh-CN" altLang="en-US" sz="2800"/>
              <a:t>删除不带头结点单链表第一个数据元素结点</a:t>
            </a:r>
            <a:endParaRPr lang="en-US" altLang="zh-CN" sz="2800"/>
          </a:p>
        </p:txBody>
      </p:sp>
      <p:sp>
        <p:nvSpPr>
          <p:cNvPr id="43" name="Rectangle 48"/>
          <p:cNvSpPr>
            <a:spLocks noChangeArrowheads="1"/>
          </p:cNvSpPr>
          <p:nvPr/>
        </p:nvSpPr>
        <p:spPr bwMode="auto">
          <a:xfrm>
            <a:off x="1734020" y="4878290"/>
            <a:ext cx="501931" cy="304800"/>
          </a:xfrm>
          <a:prstGeom prst="rect">
            <a:avLst/>
          </a:prstGeom>
          <a:solidFill>
            <a:schemeClr val="hlink"/>
          </a:solidFill>
          <a:ln w="9525">
            <a:solidFill>
              <a:schemeClr val="tx1"/>
            </a:solidFill>
            <a:miter lim="800000"/>
            <a:headEnd/>
            <a:tailEnd/>
          </a:ln>
        </p:spPr>
        <p:txBody>
          <a:bodyPr wrap="none" anchor="ctr"/>
          <a:lstStyle/>
          <a:p>
            <a:pPr algn="ctr"/>
            <a:r>
              <a:rPr lang="en-US" altLang="zh-CN" sz="2400" i="1"/>
              <a:t>a</a:t>
            </a:r>
            <a:r>
              <a:rPr lang="en-US" altLang="zh-CN" sz="2400" baseline="-25000"/>
              <a:t>0</a:t>
            </a:r>
            <a:endParaRPr lang="en-US" altLang="zh-CN" sz="2400"/>
          </a:p>
        </p:txBody>
      </p:sp>
      <p:sp>
        <p:nvSpPr>
          <p:cNvPr id="44" name="Rectangle 49"/>
          <p:cNvSpPr>
            <a:spLocks noChangeArrowheads="1"/>
          </p:cNvSpPr>
          <p:nvPr/>
        </p:nvSpPr>
        <p:spPr bwMode="auto">
          <a:xfrm>
            <a:off x="2235951" y="4878290"/>
            <a:ext cx="501931" cy="304800"/>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endParaRPr lang="zh-CN" altLang="en-US" sz="2400"/>
          </a:p>
        </p:txBody>
      </p:sp>
      <p:sp>
        <p:nvSpPr>
          <p:cNvPr id="45" name="Rectangle 50"/>
          <p:cNvSpPr>
            <a:spLocks noChangeArrowheads="1"/>
          </p:cNvSpPr>
          <p:nvPr/>
        </p:nvSpPr>
        <p:spPr bwMode="auto">
          <a:xfrm>
            <a:off x="3156159" y="4878290"/>
            <a:ext cx="501931"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1</a:t>
            </a:r>
            <a:endParaRPr lang="zh-CN" altLang="en-US" sz="2400" baseline="-25000"/>
          </a:p>
        </p:txBody>
      </p:sp>
      <p:sp>
        <p:nvSpPr>
          <p:cNvPr id="46" name="Rectangle 51"/>
          <p:cNvSpPr>
            <a:spLocks noChangeArrowheads="1"/>
          </p:cNvSpPr>
          <p:nvPr/>
        </p:nvSpPr>
        <p:spPr bwMode="auto">
          <a:xfrm>
            <a:off x="3658090" y="4878290"/>
            <a:ext cx="501931" cy="304800"/>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47" name="Rectangle 52"/>
          <p:cNvSpPr>
            <a:spLocks noChangeArrowheads="1"/>
          </p:cNvSpPr>
          <p:nvPr/>
        </p:nvSpPr>
        <p:spPr bwMode="auto">
          <a:xfrm>
            <a:off x="6000436" y="4878290"/>
            <a:ext cx="501931"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48" name="Rectangle 53"/>
          <p:cNvSpPr>
            <a:spLocks noChangeArrowheads="1"/>
          </p:cNvSpPr>
          <p:nvPr/>
        </p:nvSpPr>
        <p:spPr bwMode="auto">
          <a:xfrm>
            <a:off x="6502368" y="4878290"/>
            <a:ext cx="501931" cy="304800"/>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r>
              <a:rPr lang="zh-CN" altLang="en-US" sz="2400" dirty="0"/>
              <a:t>∧</a:t>
            </a:r>
          </a:p>
        </p:txBody>
      </p:sp>
      <p:sp>
        <p:nvSpPr>
          <p:cNvPr id="49" name="Line 54"/>
          <p:cNvSpPr>
            <a:spLocks noChangeShapeType="1"/>
          </p:cNvSpPr>
          <p:nvPr/>
        </p:nvSpPr>
        <p:spPr bwMode="auto">
          <a:xfrm>
            <a:off x="1064778" y="5030690"/>
            <a:ext cx="66924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50" name="Line 55"/>
          <p:cNvSpPr>
            <a:spLocks noChangeShapeType="1"/>
          </p:cNvSpPr>
          <p:nvPr/>
        </p:nvSpPr>
        <p:spPr bwMode="auto">
          <a:xfrm>
            <a:off x="2486917" y="5030690"/>
            <a:ext cx="66924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51" name="Line 56"/>
          <p:cNvSpPr>
            <a:spLocks noChangeShapeType="1"/>
          </p:cNvSpPr>
          <p:nvPr/>
        </p:nvSpPr>
        <p:spPr bwMode="auto">
          <a:xfrm>
            <a:off x="3909056" y="5030690"/>
            <a:ext cx="66924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52" name="Line 57"/>
          <p:cNvSpPr>
            <a:spLocks noChangeShapeType="1"/>
          </p:cNvSpPr>
          <p:nvPr/>
        </p:nvSpPr>
        <p:spPr bwMode="auto">
          <a:xfrm>
            <a:off x="5331194" y="5030690"/>
            <a:ext cx="66924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53" name="Text Box 58"/>
          <p:cNvSpPr txBox="1">
            <a:spLocks noChangeArrowheads="1"/>
          </p:cNvSpPr>
          <p:nvPr/>
        </p:nvSpPr>
        <p:spPr bwMode="auto">
          <a:xfrm>
            <a:off x="4745608" y="4725890"/>
            <a:ext cx="75289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54" name="Text Box 60"/>
          <p:cNvSpPr txBox="1">
            <a:spLocks noChangeArrowheads="1"/>
          </p:cNvSpPr>
          <p:nvPr/>
        </p:nvSpPr>
        <p:spPr bwMode="auto">
          <a:xfrm>
            <a:off x="395536" y="4802090"/>
            <a:ext cx="96203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55" name="Text Box 61"/>
          <p:cNvSpPr txBox="1">
            <a:spLocks noChangeArrowheads="1"/>
          </p:cNvSpPr>
          <p:nvPr/>
        </p:nvSpPr>
        <p:spPr bwMode="auto">
          <a:xfrm>
            <a:off x="3072503" y="4497290"/>
            <a:ext cx="142213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data next</a:t>
            </a:r>
          </a:p>
        </p:txBody>
      </p:sp>
      <p:sp>
        <p:nvSpPr>
          <p:cNvPr id="56" name="Text Box 67"/>
          <p:cNvSpPr txBox="1">
            <a:spLocks noChangeArrowheads="1"/>
          </p:cNvSpPr>
          <p:nvPr/>
        </p:nvSpPr>
        <p:spPr bwMode="auto">
          <a:xfrm>
            <a:off x="1148433" y="4802090"/>
            <a:ext cx="50193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57" name="Line 69"/>
          <p:cNvSpPr>
            <a:spLocks noChangeShapeType="1"/>
          </p:cNvSpPr>
          <p:nvPr/>
        </p:nvSpPr>
        <p:spPr bwMode="auto">
          <a:xfrm>
            <a:off x="2905193" y="4954490"/>
            <a:ext cx="25096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58" name="Line 70"/>
          <p:cNvSpPr>
            <a:spLocks noChangeShapeType="1"/>
          </p:cNvSpPr>
          <p:nvPr/>
        </p:nvSpPr>
        <p:spPr bwMode="auto">
          <a:xfrm flipV="1">
            <a:off x="2905193" y="4802090"/>
            <a:ext cx="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59" name="Line 71"/>
          <p:cNvSpPr>
            <a:spLocks noChangeShapeType="1"/>
          </p:cNvSpPr>
          <p:nvPr/>
        </p:nvSpPr>
        <p:spPr bwMode="auto">
          <a:xfrm>
            <a:off x="1566709" y="4802090"/>
            <a:ext cx="13384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60" name="Line 72"/>
          <p:cNvSpPr>
            <a:spLocks noChangeShapeType="1"/>
          </p:cNvSpPr>
          <p:nvPr/>
        </p:nvSpPr>
        <p:spPr bwMode="auto">
          <a:xfrm>
            <a:off x="1566709" y="4802090"/>
            <a:ext cx="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61" name="Line 74"/>
          <p:cNvSpPr>
            <a:spLocks noChangeShapeType="1"/>
          </p:cNvSpPr>
          <p:nvPr/>
        </p:nvSpPr>
        <p:spPr bwMode="auto">
          <a:xfrm>
            <a:off x="1148433" y="4954490"/>
            <a:ext cx="4182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Tree>
    <p:extLst>
      <p:ext uri="{BB962C8B-B14F-4D97-AF65-F5344CB8AC3E}">
        <p14:creationId xmlns:p14="http://schemas.microsoft.com/office/powerpoint/2010/main" val="636616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fill="hold"/>
                                        <p:tgtEl>
                                          <p:spTgt spid="41"/>
                                        </p:tgtEl>
                                        <p:attrNameLst>
                                          <p:attrName>ppt_x</p:attrName>
                                        </p:attrNameLst>
                                      </p:cBhvr>
                                      <p:tavLst>
                                        <p:tav tm="0">
                                          <p:val>
                                            <p:strVal val="0-#ppt_w/2"/>
                                          </p:val>
                                        </p:tav>
                                        <p:tav tm="100000">
                                          <p:val>
                                            <p:strVal val="#ppt_x"/>
                                          </p:val>
                                        </p:tav>
                                      </p:tavLst>
                                    </p:anim>
                                    <p:anim calcmode="lin" valueType="num">
                                      <p:cBhvr additive="base">
                                        <p:cTn id="1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autoUpdateAnimBg="0"/>
      <p:bldP spid="41"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7"/>
          <p:cNvSpPr txBox="1">
            <a:spLocks noChangeArrowheads="1"/>
          </p:cNvSpPr>
          <p:nvPr/>
        </p:nvSpPr>
        <p:spPr bwMode="auto">
          <a:xfrm>
            <a:off x="743636" y="980728"/>
            <a:ext cx="7072012" cy="523220"/>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800">
                <a:solidFill>
                  <a:srgbClr val="0000FF"/>
                </a:solidFill>
              </a:rPr>
              <a:t>6).</a:t>
            </a:r>
            <a:r>
              <a:rPr lang="zh-CN" altLang="en-US" sz="2800"/>
              <a:t>删除不带头结点单链表其他数据元素结点</a:t>
            </a:r>
            <a:endParaRPr lang="en-US" altLang="zh-CN" sz="2800"/>
          </a:p>
        </p:txBody>
      </p:sp>
      <p:grpSp>
        <p:nvGrpSpPr>
          <p:cNvPr id="2" name="组合 1"/>
          <p:cNvGrpSpPr/>
          <p:nvPr/>
        </p:nvGrpSpPr>
        <p:grpSpPr>
          <a:xfrm>
            <a:off x="107950" y="1700808"/>
            <a:ext cx="8820150" cy="1110992"/>
            <a:chOff x="107950" y="1700808"/>
            <a:chExt cx="8820150" cy="1110992"/>
          </a:xfrm>
        </p:grpSpPr>
        <p:sp>
          <p:nvSpPr>
            <p:cNvPr id="6" name="Text Box 29"/>
            <p:cNvSpPr txBox="1">
              <a:spLocks noChangeArrowheads="1"/>
            </p:cNvSpPr>
            <p:nvPr/>
          </p:nvSpPr>
          <p:spPr bwMode="auto">
            <a:xfrm>
              <a:off x="3127461" y="1700808"/>
              <a:ext cx="397304" cy="4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p</a:t>
              </a:r>
            </a:p>
          </p:txBody>
        </p:sp>
        <p:sp>
          <p:nvSpPr>
            <p:cNvPr id="7" name="Rectangle 30"/>
            <p:cNvSpPr>
              <a:spLocks noChangeArrowheads="1"/>
            </p:cNvSpPr>
            <p:nvPr/>
          </p:nvSpPr>
          <p:spPr bwMode="auto">
            <a:xfrm>
              <a:off x="3048000" y="2421451"/>
              <a:ext cx="476765" cy="288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i="1" baseline="-25000"/>
                <a:t>i-</a:t>
              </a:r>
              <a:r>
                <a:rPr lang="en-US" altLang="zh-CN" sz="2400" baseline="-25000"/>
                <a:t>1</a:t>
              </a:r>
              <a:endParaRPr lang="zh-CN" altLang="en-US" sz="2400" baseline="-25000"/>
            </a:p>
          </p:txBody>
        </p:sp>
        <p:sp>
          <p:nvSpPr>
            <p:cNvPr id="8" name="Rectangle 31"/>
            <p:cNvSpPr>
              <a:spLocks noChangeArrowheads="1"/>
            </p:cNvSpPr>
            <p:nvPr/>
          </p:nvSpPr>
          <p:spPr bwMode="auto">
            <a:xfrm>
              <a:off x="3524765" y="2421451"/>
              <a:ext cx="476765" cy="288257"/>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9" name="Rectangle 32"/>
            <p:cNvSpPr>
              <a:spLocks noChangeArrowheads="1"/>
            </p:cNvSpPr>
            <p:nvPr/>
          </p:nvSpPr>
          <p:spPr bwMode="auto">
            <a:xfrm>
              <a:off x="1061480" y="2421451"/>
              <a:ext cx="476765" cy="288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0</a:t>
              </a:r>
              <a:endParaRPr lang="en-US" altLang="zh-CN" sz="2400"/>
            </a:p>
          </p:txBody>
        </p:sp>
        <p:sp>
          <p:nvSpPr>
            <p:cNvPr id="10" name="Rectangle 33"/>
            <p:cNvSpPr>
              <a:spLocks noChangeArrowheads="1"/>
            </p:cNvSpPr>
            <p:nvPr/>
          </p:nvSpPr>
          <p:spPr bwMode="auto">
            <a:xfrm>
              <a:off x="1538245" y="2421451"/>
              <a:ext cx="476765" cy="288257"/>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11" name="Rectangle 34"/>
            <p:cNvSpPr>
              <a:spLocks noChangeArrowheads="1"/>
            </p:cNvSpPr>
            <p:nvPr/>
          </p:nvSpPr>
          <p:spPr bwMode="auto">
            <a:xfrm>
              <a:off x="4557755" y="2421451"/>
              <a:ext cx="476765" cy="288257"/>
            </a:xfrm>
            <a:prstGeom prst="rect">
              <a:avLst/>
            </a:prstGeom>
            <a:solidFill>
              <a:schemeClr val="hlink"/>
            </a:solidFill>
            <a:ln w="9525">
              <a:solidFill>
                <a:schemeClr val="tx1"/>
              </a:solidFill>
              <a:miter lim="800000"/>
              <a:headEnd/>
              <a:tailEnd/>
            </a:ln>
          </p:spPr>
          <p:txBody>
            <a:bodyPr wrap="none" anchor="ctr"/>
            <a:lstStyle/>
            <a:p>
              <a:pPr algn="ctr"/>
              <a:r>
                <a:rPr lang="en-US" altLang="zh-CN" sz="2400" i="1"/>
                <a:t>a</a:t>
              </a:r>
              <a:r>
                <a:rPr lang="en-US" altLang="zh-CN" sz="2400" i="1" baseline="-25000"/>
                <a:t>i</a:t>
              </a:r>
              <a:endParaRPr lang="zh-CN" altLang="en-US" sz="2400" i="1" baseline="-25000"/>
            </a:p>
          </p:txBody>
        </p:sp>
        <p:sp>
          <p:nvSpPr>
            <p:cNvPr id="12" name="Rectangle 35"/>
            <p:cNvSpPr>
              <a:spLocks noChangeArrowheads="1"/>
            </p:cNvSpPr>
            <p:nvPr/>
          </p:nvSpPr>
          <p:spPr bwMode="auto">
            <a:xfrm>
              <a:off x="5034520" y="2421451"/>
              <a:ext cx="476765" cy="288257"/>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a:endParaRPr lang="zh-CN" altLang="en-US" sz="2400"/>
            </a:p>
          </p:txBody>
        </p:sp>
        <p:sp>
          <p:nvSpPr>
            <p:cNvPr id="13" name="Rectangle 36"/>
            <p:cNvSpPr>
              <a:spLocks noChangeArrowheads="1"/>
            </p:cNvSpPr>
            <p:nvPr/>
          </p:nvSpPr>
          <p:spPr bwMode="auto">
            <a:xfrm>
              <a:off x="7974570" y="2421451"/>
              <a:ext cx="476765" cy="288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baseline="-25000"/>
                <a:t>n-1</a:t>
              </a:r>
              <a:endParaRPr lang="zh-CN" altLang="en-US" sz="2400" baseline="-25000"/>
            </a:p>
          </p:txBody>
        </p:sp>
        <p:sp>
          <p:nvSpPr>
            <p:cNvPr id="14" name="Rectangle 37"/>
            <p:cNvSpPr>
              <a:spLocks noChangeArrowheads="1"/>
            </p:cNvSpPr>
            <p:nvPr/>
          </p:nvSpPr>
          <p:spPr bwMode="auto">
            <a:xfrm>
              <a:off x="8451335" y="2421451"/>
              <a:ext cx="476765" cy="288257"/>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r>
                <a:rPr lang="zh-CN" altLang="en-US" sz="2400" dirty="0"/>
                <a:t>∧</a:t>
              </a:r>
            </a:p>
          </p:txBody>
        </p:sp>
        <p:sp>
          <p:nvSpPr>
            <p:cNvPr id="15" name="Line 38"/>
            <p:cNvSpPr>
              <a:spLocks noChangeShapeType="1"/>
            </p:cNvSpPr>
            <p:nvPr/>
          </p:nvSpPr>
          <p:spPr bwMode="auto">
            <a:xfrm>
              <a:off x="3683686" y="2565580"/>
              <a:ext cx="874069"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6" name="Line 39"/>
            <p:cNvSpPr>
              <a:spLocks noChangeShapeType="1"/>
            </p:cNvSpPr>
            <p:nvPr/>
          </p:nvSpPr>
          <p:spPr bwMode="auto">
            <a:xfrm>
              <a:off x="1776627" y="2565580"/>
              <a:ext cx="476765"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7" name="Line 40"/>
            <p:cNvSpPr>
              <a:spLocks noChangeShapeType="1"/>
            </p:cNvSpPr>
            <p:nvPr/>
          </p:nvSpPr>
          <p:spPr bwMode="auto">
            <a:xfrm>
              <a:off x="5272903" y="2565580"/>
              <a:ext cx="63568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8" name="Line 41"/>
            <p:cNvSpPr>
              <a:spLocks noChangeShapeType="1"/>
            </p:cNvSpPr>
            <p:nvPr/>
          </p:nvSpPr>
          <p:spPr bwMode="auto">
            <a:xfrm>
              <a:off x="7656727" y="2565580"/>
              <a:ext cx="31784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19" name="Text Box 42"/>
            <p:cNvSpPr txBox="1">
              <a:spLocks noChangeArrowheads="1"/>
            </p:cNvSpPr>
            <p:nvPr/>
          </p:nvSpPr>
          <p:spPr bwMode="auto">
            <a:xfrm>
              <a:off x="7179962" y="2277323"/>
              <a:ext cx="715147" cy="4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0" name="Line 43"/>
            <p:cNvSpPr>
              <a:spLocks noChangeShapeType="1"/>
            </p:cNvSpPr>
            <p:nvPr/>
          </p:nvSpPr>
          <p:spPr bwMode="auto">
            <a:xfrm>
              <a:off x="743636" y="2565580"/>
              <a:ext cx="31784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1" name="Text Box 44"/>
            <p:cNvSpPr txBox="1">
              <a:spLocks noChangeArrowheads="1"/>
            </p:cNvSpPr>
            <p:nvPr/>
          </p:nvSpPr>
          <p:spPr bwMode="auto">
            <a:xfrm>
              <a:off x="107950" y="2349387"/>
              <a:ext cx="953530" cy="4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head</a:t>
              </a:r>
            </a:p>
          </p:txBody>
        </p:sp>
        <p:sp>
          <p:nvSpPr>
            <p:cNvPr id="22" name="Text Box 45"/>
            <p:cNvSpPr txBox="1">
              <a:spLocks noChangeArrowheads="1"/>
            </p:cNvSpPr>
            <p:nvPr/>
          </p:nvSpPr>
          <p:spPr bwMode="auto">
            <a:xfrm>
              <a:off x="982019" y="2061130"/>
              <a:ext cx="1628947" cy="4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a:solidFill>
                    <a:srgbClr val="080808"/>
                  </a:solidFill>
                </a:rPr>
                <a:t>data next</a:t>
              </a:r>
            </a:p>
          </p:txBody>
        </p:sp>
        <p:sp>
          <p:nvSpPr>
            <p:cNvPr id="23" name="Line 46"/>
            <p:cNvSpPr>
              <a:spLocks noChangeShapeType="1"/>
            </p:cNvSpPr>
            <p:nvPr/>
          </p:nvSpPr>
          <p:spPr bwMode="auto">
            <a:xfrm>
              <a:off x="3286382" y="2061130"/>
              <a:ext cx="0" cy="36032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4" name="Text Box 51"/>
            <p:cNvSpPr txBox="1">
              <a:spLocks noChangeArrowheads="1"/>
            </p:cNvSpPr>
            <p:nvPr/>
          </p:nvSpPr>
          <p:spPr bwMode="auto">
            <a:xfrm>
              <a:off x="2253392" y="2277323"/>
              <a:ext cx="715147" cy="4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5" name="Line 52"/>
            <p:cNvSpPr>
              <a:spLocks noChangeShapeType="1"/>
            </p:cNvSpPr>
            <p:nvPr/>
          </p:nvSpPr>
          <p:spPr bwMode="auto">
            <a:xfrm>
              <a:off x="2650696" y="2565580"/>
              <a:ext cx="39730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26" name="Text Box 53"/>
            <p:cNvSpPr txBox="1">
              <a:spLocks noChangeArrowheads="1"/>
            </p:cNvSpPr>
            <p:nvPr/>
          </p:nvSpPr>
          <p:spPr bwMode="auto">
            <a:xfrm>
              <a:off x="4001530" y="2349387"/>
              <a:ext cx="476765" cy="45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7" name="Rectangle 64"/>
            <p:cNvSpPr>
              <a:spLocks noChangeArrowheads="1"/>
            </p:cNvSpPr>
            <p:nvPr/>
          </p:nvSpPr>
          <p:spPr bwMode="auto">
            <a:xfrm>
              <a:off x="5908589" y="2421451"/>
              <a:ext cx="476765" cy="2882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i="1"/>
                <a:t>a</a:t>
              </a:r>
              <a:r>
                <a:rPr lang="en-US" altLang="zh-CN" sz="2400" i="1" baseline="-25000"/>
                <a:t>i+</a:t>
              </a:r>
              <a:r>
                <a:rPr lang="en-US" altLang="zh-CN" sz="2400" baseline="-25000"/>
                <a:t>1</a:t>
              </a:r>
              <a:endParaRPr lang="zh-CN" altLang="en-US" sz="2400" baseline="-25000"/>
            </a:p>
          </p:txBody>
        </p:sp>
        <p:sp>
          <p:nvSpPr>
            <p:cNvPr id="28" name="Rectangle 65"/>
            <p:cNvSpPr>
              <a:spLocks noChangeArrowheads="1"/>
            </p:cNvSpPr>
            <p:nvPr/>
          </p:nvSpPr>
          <p:spPr bwMode="auto">
            <a:xfrm>
              <a:off x="6385354" y="2421451"/>
              <a:ext cx="476765" cy="288257"/>
            </a:xfrm>
            <a:prstGeom prst="rect">
              <a:avLst/>
            </a:prstGeom>
            <a:solidFill>
              <a:schemeClr val="tx2">
                <a:lumMod val="20000"/>
                <a:lumOff val="80000"/>
              </a:schemeClr>
            </a:solidFill>
            <a:ln w="9525">
              <a:solidFill>
                <a:schemeClr val="tx1"/>
              </a:solidFill>
              <a:miter lim="800000"/>
              <a:headEnd/>
              <a:tailEnd/>
            </a:ln>
            <a:extLst/>
          </p:spPr>
          <p:txBody>
            <a:bodyPr wrap="none" anchor="ctr"/>
            <a:lstStyle/>
            <a:p>
              <a:pPr algn="ctr"/>
              <a:endParaRPr lang="zh-CN" altLang="en-US" sz="2400"/>
            </a:p>
          </p:txBody>
        </p:sp>
        <p:sp>
          <p:nvSpPr>
            <p:cNvPr id="29" name="Line 66"/>
            <p:cNvSpPr>
              <a:spLocks noChangeShapeType="1"/>
            </p:cNvSpPr>
            <p:nvPr/>
          </p:nvSpPr>
          <p:spPr bwMode="auto">
            <a:xfrm>
              <a:off x="6544276" y="2565580"/>
              <a:ext cx="63568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0" name="Line 67"/>
            <p:cNvSpPr>
              <a:spLocks noChangeShapeType="1"/>
            </p:cNvSpPr>
            <p:nvPr/>
          </p:nvSpPr>
          <p:spPr bwMode="auto">
            <a:xfrm>
              <a:off x="3683686" y="2493516"/>
              <a:ext cx="55622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1" name="Line 68"/>
            <p:cNvSpPr>
              <a:spLocks noChangeShapeType="1"/>
            </p:cNvSpPr>
            <p:nvPr/>
          </p:nvSpPr>
          <p:spPr bwMode="auto">
            <a:xfrm flipV="1">
              <a:off x="4239912" y="2349387"/>
              <a:ext cx="0" cy="14412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2" name="Line 69"/>
            <p:cNvSpPr>
              <a:spLocks noChangeShapeType="1"/>
            </p:cNvSpPr>
            <p:nvPr/>
          </p:nvSpPr>
          <p:spPr bwMode="auto">
            <a:xfrm>
              <a:off x="4239912" y="2349387"/>
              <a:ext cx="135083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sp>
          <p:nvSpPr>
            <p:cNvPr id="33" name="Line 70"/>
            <p:cNvSpPr>
              <a:spLocks noChangeShapeType="1"/>
            </p:cNvSpPr>
            <p:nvPr/>
          </p:nvSpPr>
          <p:spPr bwMode="auto">
            <a:xfrm>
              <a:off x="5590746" y="2493516"/>
              <a:ext cx="317843"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400"/>
            </a:p>
          </p:txBody>
        </p:sp>
        <p:sp>
          <p:nvSpPr>
            <p:cNvPr id="34" name="Line 71"/>
            <p:cNvSpPr>
              <a:spLocks noChangeShapeType="1"/>
            </p:cNvSpPr>
            <p:nvPr/>
          </p:nvSpPr>
          <p:spPr bwMode="auto">
            <a:xfrm>
              <a:off x="5590746" y="2349387"/>
              <a:ext cx="0" cy="144129"/>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sz="2400"/>
            </a:p>
          </p:txBody>
        </p:sp>
      </p:grpSp>
      <p:sp>
        <p:nvSpPr>
          <p:cNvPr id="35" name="AutoShape 75"/>
          <p:cNvSpPr>
            <a:spLocks noChangeArrowheads="1"/>
          </p:cNvSpPr>
          <p:nvPr/>
        </p:nvSpPr>
        <p:spPr bwMode="auto">
          <a:xfrm>
            <a:off x="1557037" y="3789040"/>
            <a:ext cx="5622925" cy="1784225"/>
          </a:xfrm>
          <a:prstGeom prst="flowChartInputOutput">
            <a:avLst/>
          </a:prstGeom>
          <a:gradFill rotWithShape="1">
            <a:gsLst>
              <a:gs pos="0">
                <a:srgbClr val="00FF00"/>
              </a:gs>
              <a:gs pos="50000">
                <a:schemeClr val="bg1"/>
              </a:gs>
              <a:gs pos="100000">
                <a:srgbClr val="00FF00"/>
              </a:gs>
            </a:gsLst>
            <a:lin ang="5400000" scaled="1"/>
          </a:gra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FF00"/>
            </a:extrusionClr>
          </a:sp3d>
        </p:spPr>
        <p:txBody>
          <a:bodyPr wrap="none" anchor="ctr">
            <a:flatTx/>
          </a:bodyPr>
          <a:lstStyle/>
          <a:p>
            <a:pPr algn="ctr">
              <a:defRPr/>
            </a:pPr>
            <a:r>
              <a:rPr lang="zh-CN" altLang="en-US" sz="2800" b="1" dirty="0">
                <a:solidFill>
                  <a:srgbClr val="0000FF"/>
                </a:solidFill>
              </a:rPr>
              <a:t>单链表一般构造成带头结</a:t>
            </a:r>
          </a:p>
          <a:p>
            <a:pPr algn="ctr">
              <a:defRPr/>
            </a:pPr>
            <a:r>
              <a:rPr lang="zh-CN" altLang="en-US" sz="2800" b="1" dirty="0">
                <a:solidFill>
                  <a:srgbClr val="0000FF"/>
                </a:solidFill>
              </a:rPr>
              <a:t>点的单链表。</a:t>
            </a:r>
            <a:endParaRPr lang="en-US" altLang="zh-CN" sz="2800" b="1" dirty="0">
              <a:solidFill>
                <a:srgbClr val="0000FF"/>
              </a:solidFill>
            </a:endParaRPr>
          </a:p>
        </p:txBody>
      </p:sp>
    </p:spTree>
    <p:extLst>
      <p:ext uri="{BB962C8B-B14F-4D97-AF65-F5344CB8AC3E}">
        <p14:creationId xmlns:p14="http://schemas.microsoft.com/office/powerpoint/2010/main" val="22714204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ox(in)">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3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&lt;1&gt; </a:t>
            </a:r>
            <a:r>
              <a:rPr lang="zh-CN" altLang="en-US" sz="3600" dirty="0"/>
              <a:t>链表</a:t>
            </a:r>
            <a:r>
              <a:rPr lang="en-US" altLang="zh-CN" sz="3600" dirty="0"/>
              <a:t>---</a:t>
            </a:r>
            <a:r>
              <a:rPr lang="zh-CN" altLang="en-US" sz="3600" dirty="0"/>
              <a:t>单</a:t>
            </a:r>
            <a:r>
              <a:rPr lang="zh-CN" altLang="en-US" dirty="0"/>
              <a:t>链表</a:t>
            </a:r>
          </a:p>
        </p:txBody>
      </p:sp>
      <p:sp>
        <p:nvSpPr>
          <p:cNvPr id="3" name="内容占位符 2"/>
          <p:cNvSpPr>
            <a:spLocks noGrp="1"/>
          </p:cNvSpPr>
          <p:nvPr>
            <p:ph idx="1"/>
          </p:nvPr>
        </p:nvSpPr>
        <p:spPr/>
        <p:txBody>
          <a:bodyPr/>
          <a:lstStyle/>
          <a:p>
            <a:r>
              <a:rPr lang="zh-CN" altLang="en-US" dirty="0" smtClean="0"/>
              <a:t>单链表</a:t>
            </a:r>
            <a:r>
              <a:rPr lang="zh-CN" altLang="en-US" dirty="0"/>
              <a:t>的存储结构</a:t>
            </a:r>
            <a:r>
              <a:rPr lang="zh-CN" altLang="en-US" dirty="0" smtClean="0"/>
              <a:t>；</a:t>
            </a:r>
            <a:endParaRPr lang="en-US" altLang="zh-CN" dirty="0" smtClean="0"/>
          </a:p>
          <a:p>
            <a:r>
              <a:rPr lang="zh-CN" altLang="en-US" dirty="0"/>
              <a:t>单</a:t>
            </a:r>
            <a:r>
              <a:rPr lang="zh-CN" altLang="en-US" dirty="0" smtClean="0"/>
              <a:t>链表类的定义 </a:t>
            </a:r>
            <a:r>
              <a:rPr lang="en-US" altLang="zh-CN" dirty="0" smtClean="0"/>
              <a:t>&amp; </a:t>
            </a:r>
            <a:r>
              <a:rPr lang="zh-CN" altLang="en-US" dirty="0" smtClean="0"/>
              <a:t>类实现</a:t>
            </a:r>
            <a:endParaRPr lang="en-US" altLang="zh-CN" dirty="0"/>
          </a:p>
          <a:p>
            <a:pPr lvl="1"/>
            <a:r>
              <a:rPr lang="zh-CN" altLang="en-US" sz="2800" dirty="0" smtClean="0"/>
              <a:t>节点类的定义与实现</a:t>
            </a:r>
            <a:endParaRPr lang="zh-CN" altLang="en-US" sz="2800" dirty="0"/>
          </a:p>
        </p:txBody>
      </p:sp>
      <p:sp>
        <p:nvSpPr>
          <p:cNvPr id="5" name="AutoShape 33"/>
          <p:cNvSpPr>
            <a:spLocks noChangeArrowheads="1"/>
          </p:cNvSpPr>
          <p:nvPr/>
        </p:nvSpPr>
        <p:spPr bwMode="auto">
          <a:xfrm>
            <a:off x="3203848" y="3573016"/>
            <a:ext cx="1066800" cy="381000"/>
          </a:xfrm>
          <a:prstGeom prst="rightArrow">
            <a:avLst>
              <a:gd name="adj1" fmla="val 50000"/>
              <a:gd name="adj2" fmla="val 70000"/>
            </a:avLst>
          </a:prstGeom>
          <a:solidFill>
            <a:srgbClr val="00FF00"/>
          </a:solidFill>
          <a:ln w="25400">
            <a:solidFill>
              <a:srgbClr val="3333FF"/>
            </a:solidFill>
            <a:miter lim="800000"/>
            <a:headEnd/>
            <a:tailEnd/>
          </a:ln>
        </p:spPr>
        <p:txBody>
          <a:bodyPr anchor="ctr">
            <a:spAutoFit/>
          </a:bodyPr>
          <a:lstStyle/>
          <a:p>
            <a:endParaRPr lang="zh-CN" altLang="en-US"/>
          </a:p>
        </p:txBody>
      </p:sp>
    </p:spTree>
    <p:extLst>
      <p:ext uri="{BB962C8B-B14F-4D97-AF65-F5344CB8AC3E}">
        <p14:creationId xmlns:p14="http://schemas.microsoft.com/office/powerpoint/2010/main" val="34596915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6156176" y="447055"/>
            <a:ext cx="1793231" cy="461665"/>
          </a:xfrm>
          <a:prstGeom prst="rect">
            <a:avLst/>
          </a:prstGeom>
          <a:ln>
            <a:solidFill>
              <a:schemeClr val="bg1"/>
            </a:solidFill>
          </a:ln>
          <a:effectLst>
            <a:reflection blurRad="6350" stA="50000" endA="275" endPos="40000" dist="101600" dir="5400000" sy="-100000" algn="bl" rotWithShape="0"/>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smtClean="0">
                <a:solidFill>
                  <a:srgbClr val="0000CC"/>
                </a:solidFill>
                <a:effectLst>
                  <a:outerShdw blurRad="38100" dist="38100" dir="2700000" algn="tl">
                    <a:srgbClr val="000000">
                      <a:alpha val="43137"/>
                    </a:srgbClr>
                  </a:outerShdw>
                </a:effectLst>
                <a:latin typeface="+mj-ea"/>
                <a:ea typeface="+mj-ea"/>
              </a:rPr>
              <a:t>Motivation</a:t>
            </a:r>
            <a:endParaRPr lang="zh-CN" altLang="en-US" sz="2400" dirty="0">
              <a:solidFill>
                <a:srgbClr val="0000CC"/>
              </a:solidFill>
              <a:effectLst>
                <a:outerShdw blurRad="38100" dist="38100" dir="2700000" algn="tl">
                  <a:srgbClr val="000000">
                    <a:alpha val="43137"/>
                  </a:srgbClr>
                </a:outerShdw>
              </a:effectLst>
              <a:latin typeface="+mj-ea"/>
              <a:ea typeface="+mj-ea"/>
            </a:endParaRPr>
          </a:p>
        </p:txBody>
      </p:sp>
      <p:sp>
        <p:nvSpPr>
          <p:cNvPr id="2" name="标题 1"/>
          <p:cNvSpPr>
            <a:spLocks noGrp="1"/>
          </p:cNvSpPr>
          <p:nvPr>
            <p:ph type="title"/>
          </p:nvPr>
        </p:nvSpPr>
        <p:spPr/>
        <p:txBody>
          <a:bodyPr/>
          <a:lstStyle/>
          <a:p>
            <a:pPr marL="514350" indent="-514350"/>
            <a:r>
              <a:rPr lang="en-US" altLang="zh-CN" dirty="0" smtClean="0"/>
              <a:t>1.</a:t>
            </a:r>
            <a:r>
              <a:rPr lang="zh-CN" altLang="en-US" dirty="0" smtClean="0"/>
              <a:t>什么</a:t>
            </a:r>
            <a:r>
              <a:rPr lang="zh-CN" altLang="en-US" dirty="0"/>
              <a:t>是线性表？</a:t>
            </a:r>
            <a:endParaRPr lang="en-US" altLang="zh-CN" dirty="0"/>
          </a:p>
        </p:txBody>
      </p:sp>
      <p:sp>
        <p:nvSpPr>
          <p:cNvPr id="4" name="灯片编号占位符 3"/>
          <p:cNvSpPr>
            <a:spLocks noGrp="1"/>
          </p:cNvSpPr>
          <p:nvPr>
            <p:ph type="sldNum" sz="quarter" idx="12"/>
          </p:nvPr>
        </p:nvSpPr>
        <p:spPr>
          <a:xfrm>
            <a:off x="6553200" y="7076256"/>
            <a:ext cx="2133600" cy="457200"/>
          </a:xfrm>
        </p:spPr>
        <p:txBody>
          <a:bodyPr/>
          <a:lstStyle/>
          <a:p>
            <a:fld id="{6C2F6244-3875-4DD9-BBC1-D3FFBEB8DA09}" type="slidenum">
              <a:rPr lang="zh-CN" altLang="en-US"/>
              <a:pPr/>
              <a:t>4</a:t>
            </a:fld>
            <a:endParaRPr lang="en-US" altLang="zh-CN"/>
          </a:p>
        </p:txBody>
      </p:sp>
      <p:grpSp>
        <p:nvGrpSpPr>
          <p:cNvPr id="5" name="Group 2"/>
          <p:cNvGrpSpPr>
            <a:grpSpLocks/>
          </p:cNvGrpSpPr>
          <p:nvPr/>
        </p:nvGrpSpPr>
        <p:grpSpPr bwMode="auto">
          <a:xfrm>
            <a:off x="1614488" y="2448694"/>
            <a:ext cx="5753100" cy="3765550"/>
            <a:chOff x="1668" y="892"/>
            <a:chExt cx="3624" cy="2744"/>
          </a:xfrm>
        </p:grpSpPr>
        <p:sp>
          <p:nvSpPr>
            <p:cNvPr id="6" name="AutoShape 3"/>
            <p:cNvSpPr>
              <a:spLocks noChangeArrowheads="1"/>
            </p:cNvSpPr>
            <p:nvPr/>
          </p:nvSpPr>
          <p:spPr bwMode="auto">
            <a:xfrm>
              <a:off x="1668" y="900"/>
              <a:ext cx="3624" cy="2736"/>
            </a:xfrm>
            <a:prstGeom prst="roundRect">
              <a:avLst>
                <a:gd name="adj" fmla="val 16667"/>
              </a:avLst>
            </a:prstGeom>
            <a:solidFill>
              <a:schemeClr val="bg1"/>
            </a:solidFill>
            <a:ln w="381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b="1">
                <a:latin typeface="楷体_GB2312" pitchFamily="49" charset="-122"/>
              </a:endParaRPr>
            </a:p>
          </p:txBody>
        </p:sp>
        <p:sp>
          <p:nvSpPr>
            <p:cNvPr id="7" name="Text Box 4"/>
            <p:cNvSpPr txBox="1">
              <a:spLocks noChangeArrowheads="1"/>
            </p:cNvSpPr>
            <p:nvPr/>
          </p:nvSpPr>
          <p:spPr bwMode="auto">
            <a:xfrm>
              <a:off x="2198" y="1321"/>
              <a:ext cx="888"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登录号：</a:t>
              </a:r>
            </a:p>
          </p:txBody>
        </p:sp>
        <p:sp>
          <p:nvSpPr>
            <p:cNvPr id="8" name="Text Box 5"/>
            <p:cNvSpPr txBox="1">
              <a:spLocks noChangeArrowheads="1"/>
            </p:cNvSpPr>
            <p:nvPr/>
          </p:nvSpPr>
          <p:spPr bwMode="auto">
            <a:xfrm>
              <a:off x="2198" y="1647"/>
              <a:ext cx="69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书名：</a:t>
              </a:r>
            </a:p>
          </p:txBody>
        </p:sp>
        <p:sp>
          <p:nvSpPr>
            <p:cNvPr id="9" name="Text Box 6"/>
            <p:cNvSpPr txBox="1">
              <a:spLocks noChangeArrowheads="1"/>
            </p:cNvSpPr>
            <p:nvPr/>
          </p:nvSpPr>
          <p:spPr bwMode="auto">
            <a:xfrm>
              <a:off x="2198" y="1972"/>
              <a:ext cx="888"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作者名：</a:t>
              </a:r>
            </a:p>
          </p:txBody>
        </p:sp>
        <p:sp>
          <p:nvSpPr>
            <p:cNvPr id="10" name="Text Box 7"/>
            <p:cNvSpPr txBox="1">
              <a:spLocks noChangeArrowheads="1"/>
            </p:cNvSpPr>
            <p:nvPr/>
          </p:nvSpPr>
          <p:spPr bwMode="auto">
            <a:xfrm>
              <a:off x="2198" y="2299"/>
              <a:ext cx="888"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分类号：</a:t>
              </a:r>
            </a:p>
          </p:txBody>
        </p:sp>
        <p:sp>
          <p:nvSpPr>
            <p:cNvPr id="11" name="Text Box 8"/>
            <p:cNvSpPr txBox="1">
              <a:spLocks noChangeArrowheads="1"/>
            </p:cNvSpPr>
            <p:nvPr/>
          </p:nvSpPr>
          <p:spPr bwMode="auto">
            <a:xfrm>
              <a:off x="2198" y="2625"/>
              <a:ext cx="108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出版单位：</a:t>
              </a:r>
            </a:p>
          </p:txBody>
        </p:sp>
        <p:sp>
          <p:nvSpPr>
            <p:cNvPr id="12" name="Text Box 9"/>
            <p:cNvSpPr txBox="1">
              <a:spLocks noChangeArrowheads="1"/>
            </p:cNvSpPr>
            <p:nvPr/>
          </p:nvSpPr>
          <p:spPr bwMode="auto">
            <a:xfrm>
              <a:off x="2198" y="2951"/>
              <a:ext cx="108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出版时间：</a:t>
              </a:r>
            </a:p>
          </p:txBody>
        </p:sp>
        <p:sp>
          <p:nvSpPr>
            <p:cNvPr id="13" name="Text Box 10"/>
            <p:cNvSpPr txBox="1">
              <a:spLocks noChangeArrowheads="1"/>
            </p:cNvSpPr>
            <p:nvPr/>
          </p:nvSpPr>
          <p:spPr bwMode="auto">
            <a:xfrm>
              <a:off x="2198" y="3277"/>
              <a:ext cx="695"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400" b="1">
                  <a:latin typeface="楷体_GB2312" pitchFamily="49" charset="-122"/>
                </a:rPr>
                <a:t>价格：</a:t>
              </a:r>
            </a:p>
          </p:txBody>
        </p:sp>
        <p:sp>
          <p:nvSpPr>
            <p:cNvPr id="14" name="Text Box 11"/>
            <p:cNvSpPr txBox="1">
              <a:spLocks noChangeArrowheads="1"/>
            </p:cNvSpPr>
            <p:nvPr/>
          </p:nvSpPr>
          <p:spPr bwMode="auto">
            <a:xfrm>
              <a:off x="2846" y="892"/>
              <a:ext cx="1016"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zh-CN" altLang="en-US" sz="2800" b="1">
                  <a:solidFill>
                    <a:srgbClr val="0000FF"/>
                  </a:solidFill>
                  <a:latin typeface="楷体_GB2312" pitchFamily="49" charset="-122"/>
                </a:rPr>
                <a:t>书目卡片</a:t>
              </a:r>
            </a:p>
          </p:txBody>
        </p:sp>
      </p:grpSp>
      <p:grpSp>
        <p:nvGrpSpPr>
          <p:cNvPr id="15" name="Group 12"/>
          <p:cNvGrpSpPr>
            <a:grpSpLocks/>
          </p:cNvGrpSpPr>
          <p:nvPr/>
        </p:nvGrpSpPr>
        <p:grpSpPr bwMode="auto">
          <a:xfrm>
            <a:off x="1333500" y="1924819"/>
            <a:ext cx="7448550" cy="2779712"/>
            <a:chOff x="843" y="1363"/>
            <a:chExt cx="4692" cy="1751"/>
          </a:xfrm>
        </p:grpSpPr>
        <p:graphicFrame>
          <p:nvGraphicFramePr>
            <p:cNvPr id="16" name="Object 13"/>
            <p:cNvGraphicFramePr>
              <a:graphicFrameLocks noChangeAspect="1"/>
            </p:cNvGraphicFramePr>
            <p:nvPr/>
          </p:nvGraphicFramePr>
          <p:xfrm>
            <a:off x="843" y="1812"/>
            <a:ext cx="4229" cy="1302"/>
          </p:xfrm>
          <a:graphic>
            <a:graphicData uri="http://schemas.openxmlformats.org/presentationml/2006/ole">
              <mc:AlternateContent xmlns:mc="http://schemas.openxmlformats.org/markup-compatibility/2006">
                <mc:Choice xmlns:v="urn:schemas-microsoft-com:vml" Requires="v">
                  <p:oleObj spid="_x0000_s1226" name="文档" r:id="rId5" imgW="7167960" imgH="2208240" progId="Word.Document.8">
                    <p:embed/>
                  </p:oleObj>
                </mc:Choice>
                <mc:Fallback>
                  <p:oleObj name="文档" r:id="rId5" imgW="7167960" imgH="220824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 y="1812"/>
                          <a:ext cx="4229" cy="1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14"/>
            <p:cNvSpPr>
              <a:spLocks noChangeArrowheads="1"/>
            </p:cNvSpPr>
            <p:nvPr/>
          </p:nvSpPr>
          <p:spPr bwMode="auto">
            <a:xfrm>
              <a:off x="4486" y="1363"/>
              <a:ext cx="1049" cy="354"/>
            </a:xfrm>
            <a:prstGeom prst="wedgeEllipseCallout">
              <a:avLst>
                <a:gd name="adj1" fmla="val -69157"/>
                <a:gd name="adj2" fmla="val 79380"/>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zh-CN" altLang="en-US" b="1" dirty="0">
                  <a:latin typeface="楷体_GB2312" pitchFamily="49" charset="-122"/>
                </a:rPr>
                <a:t>书目文件</a:t>
              </a:r>
            </a:p>
          </p:txBody>
        </p:sp>
      </p:grpSp>
      <p:grpSp>
        <p:nvGrpSpPr>
          <p:cNvPr id="18" name="Group 15"/>
          <p:cNvGrpSpPr>
            <a:grpSpLocks/>
          </p:cNvGrpSpPr>
          <p:nvPr/>
        </p:nvGrpSpPr>
        <p:grpSpPr bwMode="auto">
          <a:xfrm>
            <a:off x="-4763" y="3236094"/>
            <a:ext cx="9147176" cy="3351212"/>
            <a:chOff x="0" y="2189"/>
            <a:chExt cx="5762" cy="2111"/>
          </a:xfrm>
        </p:grpSpPr>
        <p:grpSp>
          <p:nvGrpSpPr>
            <p:cNvPr id="19" name="Group 16"/>
            <p:cNvGrpSpPr>
              <a:grpSpLocks/>
            </p:cNvGrpSpPr>
            <p:nvPr/>
          </p:nvGrpSpPr>
          <p:grpSpPr bwMode="auto">
            <a:xfrm>
              <a:off x="0" y="2830"/>
              <a:ext cx="5762" cy="387"/>
              <a:chOff x="0" y="2830"/>
              <a:chExt cx="5762" cy="387"/>
            </a:xfrm>
          </p:grpSpPr>
          <p:sp>
            <p:nvSpPr>
              <p:cNvPr id="25" name="AutoShape 17"/>
              <p:cNvSpPr>
                <a:spLocks noChangeArrowheads="1"/>
              </p:cNvSpPr>
              <p:nvPr/>
            </p:nvSpPr>
            <p:spPr bwMode="auto">
              <a:xfrm>
                <a:off x="0" y="2849"/>
                <a:ext cx="803" cy="336"/>
              </a:xfrm>
              <a:prstGeom prst="wedgeEllipseCallout">
                <a:avLst>
                  <a:gd name="adj1" fmla="val 27431"/>
                  <a:gd name="adj2" fmla="val 90208"/>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zh-CN" altLang="en-US" b="1">
                    <a:latin typeface="楷体_GB2312" pitchFamily="49" charset="-122"/>
                  </a:rPr>
                  <a:t>按书名</a:t>
                </a:r>
              </a:p>
            </p:txBody>
          </p:sp>
          <p:sp>
            <p:nvSpPr>
              <p:cNvPr id="26" name="AutoShape 18"/>
              <p:cNvSpPr>
                <a:spLocks noChangeArrowheads="1"/>
              </p:cNvSpPr>
              <p:nvPr/>
            </p:nvSpPr>
            <p:spPr bwMode="auto">
              <a:xfrm>
                <a:off x="2991" y="2881"/>
                <a:ext cx="1031" cy="336"/>
              </a:xfrm>
              <a:prstGeom prst="wedgeEllipseCallout">
                <a:avLst>
                  <a:gd name="adj1" fmla="val -64329"/>
                  <a:gd name="adj2" fmla="val 58630"/>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zh-CN" altLang="en-US" b="1">
                    <a:latin typeface="楷体_GB2312" pitchFamily="49" charset="-122"/>
                  </a:rPr>
                  <a:t>按作者名</a:t>
                </a:r>
              </a:p>
            </p:txBody>
          </p:sp>
          <p:sp>
            <p:nvSpPr>
              <p:cNvPr id="27" name="AutoShape 19"/>
              <p:cNvSpPr>
                <a:spLocks noChangeArrowheads="1"/>
              </p:cNvSpPr>
              <p:nvPr/>
            </p:nvSpPr>
            <p:spPr bwMode="auto">
              <a:xfrm>
                <a:off x="4731" y="2830"/>
                <a:ext cx="1031" cy="336"/>
              </a:xfrm>
              <a:prstGeom prst="wedgeEllipseCallout">
                <a:avLst>
                  <a:gd name="adj1" fmla="val -50347"/>
                  <a:gd name="adj2" fmla="val 86815"/>
                </a:avLst>
              </a:prstGeom>
              <a:solidFill>
                <a:schemeClr val="bg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zh-CN" altLang="en-US" b="1">
                    <a:latin typeface="楷体_GB2312" pitchFamily="49" charset="-122"/>
                  </a:rPr>
                  <a:t>按分类号</a:t>
                </a:r>
              </a:p>
            </p:txBody>
          </p:sp>
        </p:grpSp>
        <p:grpSp>
          <p:nvGrpSpPr>
            <p:cNvPr id="20" name="Group 20"/>
            <p:cNvGrpSpPr>
              <a:grpSpLocks/>
            </p:cNvGrpSpPr>
            <p:nvPr/>
          </p:nvGrpSpPr>
          <p:grpSpPr bwMode="auto">
            <a:xfrm>
              <a:off x="189" y="2189"/>
              <a:ext cx="5367" cy="2111"/>
              <a:chOff x="189" y="2189"/>
              <a:chExt cx="5367" cy="2111"/>
            </a:xfrm>
          </p:grpSpPr>
          <p:graphicFrame>
            <p:nvGraphicFramePr>
              <p:cNvPr id="21" name="Object 21"/>
              <p:cNvGraphicFramePr>
                <a:graphicFrameLocks noChangeAspect="1"/>
              </p:cNvGraphicFramePr>
              <p:nvPr/>
            </p:nvGraphicFramePr>
            <p:xfrm>
              <a:off x="189" y="3267"/>
              <a:ext cx="3022" cy="966"/>
            </p:xfrm>
            <a:graphic>
              <a:graphicData uri="http://schemas.openxmlformats.org/presentationml/2006/ole">
                <mc:AlternateContent xmlns:mc="http://schemas.openxmlformats.org/markup-compatibility/2006">
                  <mc:Choice xmlns:v="urn:schemas-microsoft-com:vml" Requires="v">
                    <p:oleObj spid="_x0000_s1227" name="文档" r:id="rId7" imgW="4882680" imgH="1753920" progId="Word.Document.8">
                      <p:embed/>
                    </p:oleObj>
                  </mc:Choice>
                  <mc:Fallback>
                    <p:oleObj name="文档" r:id="rId7" imgW="4882680" imgH="1753920"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 y="3267"/>
                            <a:ext cx="3022" cy="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2300" y="3267"/>
              <a:ext cx="1478" cy="1033"/>
            </p:xfrm>
            <a:graphic>
              <a:graphicData uri="http://schemas.openxmlformats.org/presentationml/2006/ole">
                <mc:AlternateContent xmlns:mc="http://schemas.openxmlformats.org/markup-compatibility/2006">
                  <mc:Choice xmlns:v="urn:schemas-microsoft-com:vml" Requires="v">
                    <p:oleObj spid="_x0000_s1228" name="文档" r:id="rId9" imgW="2386440" imgH="1781280" progId="Word.Document.8">
                      <p:embed/>
                    </p:oleObj>
                  </mc:Choice>
                  <mc:Fallback>
                    <p:oleObj name="文档" r:id="rId9" imgW="2386440" imgH="1781280"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0" y="3267"/>
                            <a:ext cx="1478" cy="1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3933" y="3267"/>
              <a:ext cx="1623" cy="822"/>
            </p:xfrm>
            <a:graphic>
              <a:graphicData uri="http://schemas.openxmlformats.org/presentationml/2006/ole">
                <mc:AlternateContent xmlns:mc="http://schemas.openxmlformats.org/markup-compatibility/2006">
                  <mc:Choice xmlns:v="urn:schemas-microsoft-com:vml" Requires="v">
                    <p:oleObj spid="_x0000_s1229" name="文档" r:id="rId11" imgW="2620800" imgH="1397520" progId="Word.Document.8">
                      <p:embed/>
                    </p:oleObj>
                  </mc:Choice>
                  <mc:Fallback>
                    <p:oleObj name="文档" r:id="rId11" imgW="2620800" imgH="139752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33" y="3267"/>
                            <a:ext cx="1623" cy="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AutoShape 24"/>
              <p:cNvSpPr>
                <a:spLocks noChangeArrowheads="1"/>
              </p:cNvSpPr>
              <p:nvPr/>
            </p:nvSpPr>
            <p:spPr bwMode="auto">
              <a:xfrm>
                <a:off x="4621" y="2189"/>
                <a:ext cx="821" cy="354"/>
              </a:xfrm>
              <a:prstGeom prst="wedgeEllipseCallout">
                <a:avLst>
                  <a:gd name="adj1" fmla="val -64546"/>
                  <a:gd name="adj2" fmla="val 235028"/>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algn="ctr" eaLnBrk="0" hangingPunct="0"/>
                <a:r>
                  <a:rPr lang="zh-CN" altLang="en-US" b="1">
                    <a:latin typeface="楷体_GB2312" pitchFamily="49" charset="-122"/>
                  </a:rPr>
                  <a:t>索引表</a:t>
                </a:r>
              </a:p>
            </p:txBody>
          </p:sp>
        </p:grpSp>
      </p:grpSp>
      <p:grpSp>
        <p:nvGrpSpPr>
          <p:cNvPr id="28" name="Group 25"/>
          <p:cNvGrpSpPr>
            <a:grpSpLocks/>
          </p:cNvGrpSpPr>
          <p:nvPr/>
        </p:nvGrpSpPr>
        <p:grpSpPr bwMode="auto">
          <a:xfrm>
            <a:off x="4419600" y="1058044"/>
            <a:ext cx="2943225" cy="927100"/>
            <a:chOff x="3072" y="1201"/>
            <a:chExt cx="1854" cy="584"/>
          </a:xfrm>
        </p:grpSpPr>
        <p:sp>
          <p:nvSpPr>
            <p:cNvPr id="29" name="AutoShape 26"/>
            <p:cNvSpPr>
              <a:spLocks noChangeArrowheads="1"/>
            </p:cNvSpPr>
            <p:nvPr/>
          </p:nvSpPr>
          <p:spPr bwMode="auto">
            <a:xfrm>
              <a:off x="3455" y="1201"/>
              <a:ext cx="1471" cy="584"/>
            </a:xfrm>
            <a:prstGeom prst="irregularSeal2">
              <a:avLst/>
            </a:prstGeom>
            <a:gradFill rotWithShape="1">
              <a:gsLst>
                <a:gs pos="0">
                  <a:schemeClr val="bg1"/>
                </a:gs>
                <a:gs pos="50000">
                  <a:srgbClr val="66FF33"/>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2400" b="1">
                  <a:latin typeface="楷体_GB2312" pitchFamily="49" charset="-122"/>
                </a:rPr>
                <a:t>线性表</a:t>
              </a:r>
            </a:p>
          </p:txBody>
        </p:sp>
        <p:sp>
          <p:nvSpPr>
            <p:cNvPr id="30" name="Line 27"/>
            <p:cNvSpPr>
              <a:spLocks noChangeShapeType="1"/>
            </p:cNvSpPr>
            <p:nvPr/>
          </p:nvSpPr>
          <p:spPr bwMode="auto">
            <a:xfrm>
              <a:off x="3072" y="1536"/>
              <a:ext cx="384" cy="0"/>
            </a:xfrm>
            <a:prstGeom prst="line">
              <a:avLst/>
            </a:prstGeom>
            <a:no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 name="Text Box 28"/>
          <p:cNvSpPr txBox="1">
            <a:spLocks noChangeArrowheads="1"/>
          </p:cNvSpPr>
          <p:nvPr/>
        </p:nvSpPr>
        <p:spPr bwMode="auto">
          <a:xfrm>
            <a:off x="601663" y="1285056"/>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Char char="§"/>
            </a:pPr>
            <a:r>
              <a:rPr lang="zh-CN" altLang="en-US" sz="2800" b="1" dirty="0" smtClean="0">
                <a:latin typeface="楷体_GB2312" pitchFamily="49" charset="-122"/>
              </a:rPr>
              <a:t>例</a:t>
            </a:r>
            <a:r>
              <a:rPr lang="en-US" altLang="zh-CN" sz="2800" b="1" dirty="0" smtClean="0">
                <a:latin typeface="楷体_GB2312" pitchFamily="49" charset="-122"/>
              </a:rPr>
              <a:t>2</a:t>
            </a:r>
            <a:r>
              <a:rPr lang="en-US" altLang="zh-CN" sz="2800" b="1" dirty="0">
                <a:latin typeface="楷体_GB2312" pitchFamily="49" charset="-122"/>
              </a:rPr>
              <a:t>.</a:t>
            </a:r>
            <a:r>
              <a:rPr lang="en-US" altLang="zh-CN" sz="2800" b="1" dirty="0" smtClean="0">
                <a:latin typeface="楷体_GB2312" pitchFamily="49" charset="-122"/>
              </a:rPr>
              <a:t>1 </a:t>
            </a:r>
            <a:r>
              <a:rPr lang="zh-CN" altLang="en-US" sz="2800" b="1" dirty="0">
                <a:latin typeface="楷体_GB2312" pitchFamily="49" charset="-122"/>
              </a:rPr>
              <a:t>书目自动检索系统</a:t>
            </a:r>
          </a:p>
        </p:txBody>
      </p:sp>
    </p:spTree>
    <p:extLst>
      <p:ext uri="{BB962C8B-B14F-4D97-AF65-F5344CB8AC3E}">
        <p14:creationId xmlns:p14="http://schemas.microsoft.com/office/powerpoint/2010/main" val="4188742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out)">
                                      <p:cBhvr>
                                        <p:cTn id="17" dur="500"/>
                                        <p:tgtEl>
                                          <p:spTgt spid="1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10368" y="44624"/>
            <a:ext cx="8066088" cy="6914713"/>
          </a:xfrm>
          <a:prstGeom prst="rect">
            <a:avLst/>
          </a:prstGeom>
          <a:solidFill>
            <a:schemeClr val="tx1"/>
          </a:solidFill>
          <a:ln>
            <a:noFill/>
          </a:ln>
        </p:spPr>
        <p:txBody>
          <a:bodyPr>
            <a:spAutoFit/>
          </a:bodyPr>
          <a:lstStyle/>
          <a:p>
            <a:pPr>
              <a:lnSpc>
                <a:spcPts val="2000"/>
              </a:lnSpc>
              <a:spcBef>
                <a:spcPct val="50000"/>
              </a:spcBef>
            </a:pPr>
            <a:r>
              <a:rPr lang="en-US" altLang="zh-CN" sz="2000" b="1" dirty="0" smtClean="0">
                <a:solidFill>
                  <a:schemeClr val="bg1"/>
                </a:solidFill>
              </a:rPr>
              <a:t>class </a:t>
            </a:r>
            <a:r>
              <a:rPr lang="en-US" altLang="zh-CN" sz="2000" b="1" dirty="0" err="1">
                <a:solidFill>
                  <a:schemeClr val="bg1"/>
                </a:solidFill>
              </a:rPr>
              <a:t>LinList</a:t>
            </a:r>
            <a:r>
              <a:rPr lang="en-US" altLang="zh-CN" sz="2000" b="1" dirty="0">
                <a:solidFill>
                  <a:schemeClr val="bg1"/>
                </a:solidFill>
              </a:rPr>
              <a:t>;                     </a:t>
            </a:r>
            <a:r>
              <a:rPr lang="en-US" altLang="zh-CN" sz="2000" b="1" dirty="0">
                <a:solidFill>
                  <a:srgbClr val="FFFF00"/>
                </a:solidFill>
              </a:rPr>
              <a:t>//</a:t>
            </a:r>
            <a:r>
              <a:rPr lang="zh-CN" altLang="en-US" sz="2000" b="1" dirty="0">
                <a:solidFill>
                  <a:srgbClr val="FFFF00"/>
                </a:solidFill>
              </a:rPr>
              <a:t>前视定义，否则友元无法定义</a:t>
            </a:r>
          </a:p>
          <a:p>
            <a:pPr>
              <a:lnSpc>
                <a:spcPts val="2000"/>
              </a:lnSpc>
              <a:spcBef>
                <a:spcPct val="50000"/>
              </a:spcBef>
            </a:pPr>
            <a:r>
              <a:rPr lang="en-US" altLang="zh-CN" sz="2000" b="1" dirty="0">
                <a:solidFill>
                  <a:schemeClr val="bg1"/>
                </a:solidFill>
              </a:rPr>
              <a:t>template &lt;class T&gt;            </a:t>
            </a:r>
            <a:r>
              <a:rPr lang="en-US" altLang="zh-CN" sz="2000" b="1" dirty="0">
                <a:solidFill>
                  <a:srgbClr val="FFFF00"/>
                </a:solidFill>
              </a:rPr>
              <a:t>//</a:t>
            </a:r>
            <a:r>
              <a:rPr lang="zh-CN" altLang="en-US" sz="2000" b="1" dirty="0">
                <a:solidFill>
                  <a:srgbClr val="FFFF00"/>
                </a:solidFill>
              </a:rPr>
              <a:t>摸板类型为</a:t>
            </a:r>
            <a:r>
              <a:rPr lang="en-US" altLang="zh-CN" sz="2000" b="1" dirty="0">
                <a:solidFill>
                  <a:srgbClr val="FFFF00"/>
                </a:solidFill>
              </a:rPr>
              <a:t>T</a:t>
            </a:r>
          </a:p>
          <a:p>
            <a:pPr>
              <a:lnSpc>
                <a:spcPts val="2000"/>
              </a:lnSpc>
              <a:spcBef>
                <a:spcPct val="50000"/>
              </a:spcBef>
            </a:pPr>
            <a:r>
              <a:rPr lang="en-US" altLang="zh-CN" sz="2000" b="1" dirty="0">
                <a:solidFill>
                  <a:schemeClr val="bg1"/>
                </a:solidFill>
              </a:rPr>
              <a:t>class </a:t>
            </a:r>
            <a:r>
              <a:rPr lang="en-US" altLang="zh-CN" sz="2000" b="1" dirty="0" err="1">
                <a:solidFill>
                  <a:schemeClr val="bg1"/>
                </a:solidFill>
              </a:rPr>
              <a:t>ListNode</a:t>
            </a:r>
            <a:endParaRPr lang="en-US" altLang="zh-CN" sz="2000" b="1" dirty="0">
              <a:solidFill>
                <a:schemeClr val="bg1"/>
              </a:solidFill>
            </a:endParaRPr>
          </a:p>
          <a:p>
            <a:pPr>
              <a:lnSpc>
                <a:spcPts val="2000"/>
              </a:lnSpc>
              <a:spcBef>
                <a:spcPct val="50000"/>
              </a:spcBef>
            </a:pPr>
            <a:r>
              <a:rPr lang="en-US" altLang="zh-CN" sz="2000" b="1" dirty="0">
                <a:solidFill>
                  <a:schemeClr val="bg1"/>
                </a:solidFill>
              </a:rPr>
              <a:t>{</a:t>
            </a:r>
          </a:p>
          <a:p>
            <a:pPr>
              <a:lnSpc>
                <a:spcPts val="2000"/>
              </a:lnSpc>
              <a:spcBef>
                <a:spcPct val="50000"/>
              </a:spcBef>
            </a:pPr>
            <a:r>
              <a:rPr lang="en-US" altLang="zh-CN" sz="2000" b="1" dirty="0" smtClean="0">
                <a:solidFill>
                  <a:schemeClr val="bg1"/>
                </a:solidFill>
              </a:rPr>
              <a:t>	friend </a:t>
            </a:r>
            <a:r>
              <a:rPr lang="en-US" altLang="zh-CN" sz="2000" b="1" dirty="0">
                <a:solidFill>
                  <a:schemeClr val="bg1"/>
                </a:solidFill>
              </a:rPr>
              <a:t>class </a:t>
            </a:r>
            <a:r>
              <a:rPr lang="en-US" altLang="zh-CN" sz="2000" b="1" dirty="0" err="1">
                <a:solidFill>
                  <a:schemeClr val="bg1"/>
                </a:solidFill>
              </a:rPr>
              <a:t>LinList</a:t>
            </a:r>
            <a:r>
              <a:rPr lang="en-US" altLang="zh-CN" sz="2000" b="1" dirty="0">
                <a:solidFill>
                  <a:schemeClr val="bg1"/>
                </a:solidFill>
              </a:rPr>
              <a:t> &lt;T&gt;;  </a:t>
            </a:r>
            <a:r>
              <a:rPr lang="en-US" altLang="zh-CN" sz="2000" b="1" dirty="0">
                <a:solidFill>
                  <a:srgbClr val="FFFF00"/>
                </a:solidFill>
              </a:rPr>
              <a:t>//</a:t>
            </a:r>
            <a:r>
              <a:rPr lang="zh-CN" altLang="en-US" sz="2000" b="1" dirty="0">
                <a:solidFill>
                  <a:srgbClr val="FFFF00"/>
                </a:solidFill>
              </a:rPr>
              <a:t>定义类</a:t>
            </a:r>
            <a:r>
              <a:rPr lang="en-US" altLang="zh-CN" sz="2000" b="1" dirty="0" err="1">
                <a:solidFill>
                  <a:srgbClr val="FFFF00"/>
                </a:solidFill>
              </a:rPr>
              <a:t>LinList</a:t>
            </a:r>
            <a:r>
              <a:rPr lang="en-US" altLang="zh-CN" sz="2000" b="1" dirty="0">
                <a:solidFill>
                  <a:srgbClr val="FFFF00"/>
                </a:solidFill>
              </a:rPr>
              <a:t> &lt;T&gt;</a:t>
            </a:r>
            <a:r>
              <a:rPr lang="zh-CN" altLang="en-US" sz="2000" b="1" dirty="0">
                <a:solidFill>
                  <a:srgbClr val="FFFF00"/>
                </a:solidFill>
              </a:rPr>
              <a:t>为友元</a:t>
            </a:r>
          </a:p>
          <a:p>
            <a:pPr>
              <a:lnSpc>
                <a:spcPts val="2000"/>
              </a:lnSpc>
              <a:spcBef>
                <a:spcPct val="50000"/>
              </a:spcBef>
            </a:pPr>
            <a:r>
              <a:rPr lang="en-US" altLang="zh-CN" sz="2000" b="1" dirty="0" smtClean="0">
                <a:solidFill>
                  <a:schemeClr val="bg1"/>
                </a:solidFill>
              </a:rPr>
              <a:t>private</a:t>
            </a: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err="1" smtClean="0">
                <a:solidFill>
                  <a:schemeClr val="bg1"/>
                </a:solidFill>
              </a:rPr>
              <a:t>ListNode</a:t>
            </a:r>
            <a:r>
              <a:rPr lang="en-US" altLang="zh-CN" sz="2000" b="1" dirty="0" smtClean="0">
                <a:solidFill>
                  <a:schemeClr val="bg1"/>
                </a:solidFill>
              </a:rPr>
              <a:t> </a:t>
            </a:r>
            <a:r>
              <a:rPr lang="en-US" altLang="zh-CN" sz="2000" b="1" dirty="0">
                <a:solidFill>
                  <a:schemeClr val="bg1"/>
                </a:solidFill>
              </a:rPr>
              <a:t>&lt;T&gt; *next;     </a:t>
            </a:r>
            <a:r>
              <a:rPr lang="en-US" altLang="zh-CN" sz="2000" b="1" dirty="0">
                <a:solidFill>
                  <a:srgbClr val="FFFF00"/>
                </a:solidFill>
              </a:rPr>
              <a:t>//</a:t>
            </a:r>
            <a:r>
              <a:rPr lang="zh-CN" altLang="en-US" sz="2000" b="1" dirty="0">
                <a:solidFill>
                  <a:srgbClr val="FFFF00"/>
                </a:solidFill>
              </a:rPr>
              <a:t>指向下一结点的指针</a:t>
            </a:r>
          </a:p>
          <a:p>
            <a:pPr>
              <a:lnSpc>
                <a:spcPts val="2000"/>
              </a:lnSpc>
              <a:spcBef>
                <a:spcPct val="50000"/>
              </a:spcBef>
            </a:pPr>
            <a:r>
              <a:rPr lang="en-US" altLang="zh-CN" sz="2000" b="1" dirty="0" smtClean="0">
                <a:solidFill>
                  <a:schemeClr val="bg1"/>
                </a:solidFill>
              </a:rPr>
              <a:t>	T </a:t>
            </a:r>
            <a:r>
              <a:rPr lang="en-US" altLang="zh-CN" sz="2000" b="1" dirty="0">
                <a:solidFill>
                  <a:schemeClr val="bg1"/>
                </a:solidFill>
              </a:rPr>
              <a:t>data;                          </a:t>
            </a:r>
            <a:r>
              <a:rPr lang="en-US" altLang="zh-CN" sz="2000" b="1" dirty="0">
                <a:solidFill>
                  <a:srgbClr val="FFFF00"/>
                </a:solidFill>
              </a:rPr>
              <a:t>//</a:t>
            </a:r>
            <a:r>
              <a:rPr lang="zh-CN" altLang="en-US" sz="2000" b="1" dirty="0">
                <a:solidFill>
                  <a:srgbClr val="FFFF00"/>
                </a:solidFill>
              </a:rPr>
              <a:t>定义为公有成员方便使用</a:t>
            </a:r>
          </a:p>
          <a:p>
            <a:pPr>
              <a:lnSpc>
                <a:spcPts val="2000"/>
              </a:lnSpc>
              <a:spcBef>
                <a:spcPct val="50000"/>
              </a:spcBef>
            </a:pPr>
            <a:r>
              <a:rPr lang="en-US" altLang="zh-CN" sz="2000" b="1" dirty="0" smtClean="0">
                <a:solidFill>
                  <a:schemeClr val="bg1"/>
                </a:solidFill>
              </a:rPr>
              <a:t>public</a:t>
            </a: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a:solidFill>
                  <a:srgbClr val="FFFF00"/>
                </a:solidFill>
              </a:rPr>
              <a:t>//</a:t>
            </a:r>
            <a:r>
              <a:rPr lang="zh-CN" altLang="en-US" sz="2000" b="1" dirty="0">
                <a:solidFill>
                  <a:srgbClr val="FFFF00"/>
                </a:solidFill>
              </a:rPr>
              <a:t>构造函数1，用于构造头结点</a:t>
            </a:r>
          </a:p>
          <a:p>
            <a:pPr>
              <a:lnSpc>
                <a:spcPts val="2000"/>
              </a:lnSpc>
              <a:spcBef>
                <a:spcPct val="50000"/>
              </a:spcBef>
            </a:pPr>
            <a:r>
              <a:rPr lang="zh-CN" altLang="en-US" sz="2000" b="1" dirty="0">
                <a:solidFill>
                  <a:schemeClr val="bg1"/>
                </a:solidFill>
              </a:rPr>
              <a:t>	</a:t>
            </a:r>
            <a:r>
              <a:rPr lang="en-US" altLang="zh-CN" sz="2000" b="1" dirty="0" err="1">
                <a:solidFill>
                  <a:schemeClr val="bg1"/>
                </a:solidFill>
              </a:rPr>
              <a:t>ListNode</a:t>
            </a:r>
            <a:r>
              <a:rPr lang="en-US" altLang="zh-CN" sz="2000" b="1" dirty="0">
                <a:solidFill>
                  <a:schemeClr val="bg1"/>
                </a:solidFill>
              </a:rPr>
              <a:t>(</a:t>
            </a:r>
            <a:r>
              <a:rPr lang="en-US" altLang="zh-CN" sz="2000" b="1" dirty="0" err="1">
                <a:solidFill>
                  <a:schemeClr val="bg1"/>
                </a:solidFill>
              </a:rPr>
              <a:t>ListNode</a:t>
            </a:r>
            <a:r>
              <a:rPr lang="en-US" altLang="zh-CN" sz="2000" b="1" dirty="0">
                <a:solidFill>
                  <a:schemeClr val="bg1"/>
                </a:solidFill>
              </a:rPr>
              <a:t>&lt;T&gt; *</a:t>
            </a:r>
            <a:r>
              <a:rPr lang="en-US" altLang="zh-CN" sz="2000" b="1" dirty="0" err="1">
                <a:solidFill>
                  <a:schemeClr val="bg1"/>
                </a:solidFill>
              </a:rPr>
              <a:t>ptrNext</a:t>
            </a:r>
            <a:r>
              <a:rPr lang="en-US" altLang="zh-CN" sz="2000" b="1" dirty="0">
                <a:solidFill>
                  <a:schemeClr val="bg1"/>
                </a:solidFill>
              </a:rPr>
              <a:t>=NULL)</a:t>
            </a:r>
          </a:p>
          <a:p>
            <a:pPr>
              <a:lnSpc>
                <a:spcPts val="2000"/>
              </a:lnSpc>
              <a:spcBef>
                <a:spcPct val="50000"/>
              </a:spcBef>
            </a:pPr>
            <a:r>
              <a:rPr lang="en-US" altLang="zh-CN" sz="2000" b="1" dirty="0">
                <a:solidFill>
                  <a:schemeClr val="bg1"/>
                </a:solidFill>
              </a:rPr>
              <a:t>	{next=</a:t>
            </a:r>
            <a:r>
              <a:rPr lang="en-US" altLang="zh-CN" sz="2000" b="1" dirty="0" err="1">
                <a:solidFill>
                  <a:schemeClr val="bg1"/>
                </a:solidFill>
              </a:rPr>
              <a:t>ptrNext</a:t>
            </a:r>
            <a:r>
              <a:rPr lang="en-US" altLang="zh-CN" sz="2000" b="1" dirty="0" smtClean="0">
                <a:solidFill>
                  <a:schemeClr val="bg1"/>
                </a:solidFill>
              </a:rPr>
              <a:t>;}</a:t>
            </a:r>
            <a:r>
              <a:rPr lang="en-US" altLang="zh-CN" sz="2000" b="1" dirty="0">
                <a:solidFill>
                  <a:schemeClr val="bg1"/>
                </a:solidFill>
              </a:rPr>
              <a:t>		</a:t>
            </a:r>
          </a:p>
          <a:p>
            <a:pPr>
              <a:lnSpc>
                <a:spcPts val="2000"/>
              </a:lnSpc>
              <a:spcBef>
                <a:spcPct val="50000"/>
              </a:spcBef>
            </a:pPr>
            <a:r>
              <a:rPr lang="en-US" altLang="zh-CN" sz="2000" b="1" dirty="0">
                <a:solidFill>
                  <a:schemeClr val="bg1"/>
                </a:solidFill>
              </a:rPr>
              <a:t>	</a:t>
            </a:r>
            <a:r>
              <a:rPr lang="en-US" altLang="zh-CN" sz="2000" b="1" dirty="0">
                <a:solidFill>
                  <a:srgbClr val="FFFF00"/>
                </a:solidFill>
              </a:rPr>
              <a:t>//</a:t>
            </a:r>
            <a:r>
              <a:rPr lang="zh-CN" altLang="en-US" sz="2000" b="1" dirty="0">
                <a:solidFill>
                  <a:srgbClr val="FFFF00"/>
                </a:solidFill>
              </a:rPr>
              <a:t>构造函数2，用于构造其他结点</a:t>
            </a:r>
          </a:p>
          <a:p>
            <a:pPr>
              <a:lnSpc>
                <a:spcPts val="2000"/>
              </a:lnSpc>
              <a:spcBef>
                <a:spcPct val="50000"/>
              </a:spcBef>
            </a:pPr>
            <a:r>
              <a:rPr lang="zh-CN" altLang="en-US" sz="2000" b="1" dirty="0">
                <a:solidFill>
                  <a:schemeClr val="bg1"/>
                </a:solidFill>
              </a:rPr>
              <a:t>	</a:t>
            </a:r>
            <a:r>
              <a:rPr lang="en-US" altLang="zh-CN" sz="2000" b="1" dirty="0" err="1">
                <a:solidFill>
                  <a:schemeClr val="bg1"/>
                </a:solidFill>
              </a:rPr>
              <a:t>ListNode</a:t>
            </a:r>
            <a:r>
              <a:rPr lang="en-US" altLang="zh-CN" sz="2000" b="1" dirty="0">
                <a:solidFill>
                  <a:schemeClr val="bg1"/>
                </a:solidFill>
              </a:rPr>
              <a:t>(</a:t>
            </a:r>
            <a:r>
              <a:rPr lang="en-US" altLang="zh-CN" sz="2000" b="1" dirty="0" err="1">
                <a:solidFill>
                  <a:schemeClr val="bg1"/>
                </a:solidFill>
              </a:rPr>
              <a:t>const</a:t>
            </a:r>
            <a:r>
              <a:rPr lang="en-US" altLang="zh-CN" sz="2000" b="1" dirty="0">
                <a:solidFill>
                  <a:schemeClr val="bg1"/>
                </a:solidFill>
              </a:rPr>
              <a:t> </a:t>
            </a:r>
            <a:r>
              <a:rPr lang="en-US" altLang="zh-CN" sz="2000" b="1" dirty="0" smtClean="0">
                <a:solidFill>
                  <a:schemeClr val="bg1"/>
                </a:solidFill>
              </a:rPr>
              <a:t>T &amp; </a:t>
            </a:r>
            <a:r>
              <a:rPr lang="en-US" altLang="zh-CN" sz="2000" b="1" dirty="0">
                <a:solidFill>
                  <a:schemeClr val="bg1"/>
                </a:solidFill>
              </a:rPr>
              <a:t>item</a:t>
            </a:r>
            <a:r>
              <a:rPr lang="en-US" altLang="zh-CN" sz="2000" b="1" dirty="0" smtClean="0">
                <a:solidFill>
                  <a:schemeClr val="bg1"/>
                </a:solidFill>
              </a:rPr>
              <a:t>, </a:t>
            </a:r>
            <a:r>
              <a:rPr lang="en-US" altLang="zh-CN" sz="2000" b="1" dirty="0" err="1" smtClean="0">
                <a:solidFill>
                  <a:schemeClr val="bg1"/>
                </a:solidFill>
              </a:rPr>
              <a:t>ListNode</a:t>
            </a:r>
            <a:r>
              <a:rPr lang="en-US" altLang="zh-CN" sz="2000" b="1" dirty="0" smtClean="0">
                <a:solidFill>
                  <a:schemeClr val="bg1"/>
                </a:solidFill>
              </a:rPr>
              <a:t>&lt;T</a:t>
            </a:r>
            <a:r>
              <a:rPr lang="en-US" altLang="zh-CN" sz="2000" b="1" dirty="0">
                <a:solidFill>
                  <a:schemeClr val="bg1"/>
                </a:solidFill>
              </a:rPr>
              <a:t>&gt; *</a:t>
            </a:r>
            <a:r>
              <a:rPr lang="en-US" altLang="zh-CN" sz="2000" b="1" dirty="0" err="1">
                <a:solidFill>
                  <a:schemeClr val="bg1"/>
                </a:solidFill>
              </a:rPr>
              <a:t>ptrNext</a:t>
            </a:r>
            <a:r>
              <a:rPr lang="en-US" altLang="zh-CN" sz="2000" b="1" dirty="0">
                <a:solidFill>
                  <a:schemeClr val="bg1"/>
                </a:solidFill>
              </a:rPr>
              <a:t>=NULL)</a:t>
            </a:r>
          </a:p>
          <a:p>
            <a:pPr>
              <a:lnSpc>
                <a:spcPts val="2000"/>
              </a:lnSpc>
              <a:spcBef>
                <a:spcPct val="50000"/>
              </a:spcBef>
            </a:pPr>
            <a:r>
              <a:rPr lang="en-US" altLang="zh-CN" sz="2000" b="1" dirty="0" smtClean="0">
                <a:solidFill>
                  <a:schemeClr val="bg1"/>
                </a:solidFill>
              </a:rPr>
              <a:t>	{</a:t>
            </a:r>
            <a:r>
              <a:rPr lang="en-US" altLang="zh-CN" sz="2000" b="1" dirty="0">
                <a:solidFill>
                  <a:schemeClr val="bg1"/>
                </a:solidFill>
              </a:rPr>
              <a:t>data=</a:t>
            </a:r>
            <a:r>
              <a:rPr lang="en-US" altLang="zh-CN" sz="2000" b="1" dirty="0" err="1">
                <a:solidFill>
                  <a:schemeClr val="bg1"/>
                </a:solidFill>
              </a:rPr>
              <a:t>item;next</a:t>
            </a:r>
            <a:r>
              <a:rPr lang="en-US" altLang="zh-CN" sz="2000" b="1" dirty="0">
                <a:solidFill>
                  <a:schemeClr val="bg1"/>
                </a:solidFill>
              </a:rPr>
              <a:t>=</a:t>
            </a:r>
            <a:r>
              <a:rPr lang="en-US" altLang="zh-CN" sz="2000" b="1" dirty="0" err="1">
                <a:solidFill>
                  <a:schemeClr val="bg1"/>
                </a:solidFill>
              </a:rPr>
              <a:t>ptrNext</a:t>
            </a:r>
            <a:r>
              <a:rPr lang="en-US" altLang="zh-CN" sz="2000" b="1" dirty="0">
                <a:solidFill>
                  <a:schemeClr val="bg1"/>
                </a:solidFill>
              </a:rPr>
              <a:t>;}</a:t>
            </a:r>
          </a:p>
          <a:p>
            <a:pPr>
              <a:lnSpc>
                <a:spcPts val="2000"/>
              </a:lnSpc>
              <a:spcBef>
                <a:spcPct val="50000"/>
              </a:spcBef>
            </a:pPr>
            <a:r>
              <a:rPr lang="en-US" altLang="zh-CN" sz="2000" b="1" dirty="0" smtClean="0">
                <a:solidFill>
                  <a:schemeClr val="bg1"/>
                </a:solidFill>
              </a:rPr>
              <a:t>	~</a:t>
            </a:r>
            <a:r>
              <a:rPr lang="en-US" altLang="zh-CN" sz="2000" b="1" dirty="0" err="1">
                <a:solidFill>
                  <a:schemeClr val="bg1"/>
                </a:solidFill>
              </a:rPr>
              <a:t>ListNode</a:t>
            </a:r>
            <a:r>
              <a:rPr lang="en-US" altLang="zh-CN" sz="2000" b="1" dirty="0">
                <a:solidFill>
                  <a:schemeClr val="bg1"/>
                </a:solidFill>
              </a:rPr>
              <a:t>(void){}                 </a:t>
            </a:r>
            <a:r>
              <a:rPr lang="en-US" altLang="zh-CN" sz="2000" b="1" dirty="0">
                <a:solidFill>
                  <a:srgbClr val="FFFF00"/>
                </a:solidFill>
              </a:rPr>
              <a:t>//</a:t>
            </a:r>
            <a:r>
              <a:rPr lang="zh-CN" altLang="en-US" sz="2000" b="1" dirty="0">
                <a:solidFill>
                  <a:srgbClr val="FFFF00"/>
                </a:solidFill>
              </a:rPr>
              <a:t>析构函数</a:t>
            </a:r>
          </a:p>
          <a:p>
            <a:pPr>
              <a:lnSpc>
                <a:spcPts val="2000"/>
              </a:lnSpc>
              <a:spcBef>
                <a:spcPct val="50000"/>
              </a:spcBef>
            </a:pPr>
            <a:r>
              <a:rPr lang="zh-CN" altLang="en-US" sz="2000" b="1" dirty="0">
                <a:solidFill>
                  <a:schemeClr val="bg1"/>
                </a:solidFill>
              </a:rPr>
              <a:t>}；</a:t>
            </a:r>
          </a:p>
        </p:txBody>
      </p:sp>
    </p:spTree>
    <p:extLst>
      <p:ext uri="{BB962C8B-B14F-4D97-AF65-F5344CB8AC3E}">
        <p14:creationId xmlns:p14="http://schemas.microsoft.com/office/powerpoint/2010/main" val="3836722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down)">
                                      <p:cBhvr>
                                        <p:cTn id="24" dur="500"/>
                                        <p:tgtEl>
                                          <p:spTgt spid="4">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wipe(down)">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arn(inVertical)">
                                      <p:cBhvr>
                                        <p:cTn id="35" dur="500"/>
                                        <p:tgtEl>
                                          <p:spTgt spid="4">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barn(inVertical)">
                                      <p:cBhvr>
                                        <p:cTn id="38" dur="500"/>
                                        <p:tgtEl>
                                          <p:spTgt spid="4">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barn(inVertical)">
                                      <p:cBhvr>
                                        <p:cTn id="41" dur="500"/>
                                        <p:tgtEl>
                                          <p:spTgt spid="4">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barn(inVertical)">
                                      <p:cBhvr>
                                        <p:cTn id="44" dur="500"/>
                                        <p:tgtEl>
                                          <p:spTgt spid="4">
                                            <p:txEl>
                                              <p:pRg st="11" end="1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barn(inVertical)">
                                      <p:cBhvr>
                                        <p:cTn id="47" dur="500"/>
                                        <p:tgtEl>
                                          <p:spTgt spid="4">
                                            <p:txEl>
                                              <p:pRg st="12" end="12"/>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barn(inVertical)">
                                      <p:cBhvr>
                                        <p:cTn id="50" dur="500"/>
                                        <p:tgtEl>
                                          <p:spTgt spid="4">
                                            <p:txEl>
                                              <p:pRg st="13" end="13"/>
                                            </p:txEl>
                                          </p:spTgt>
                                        </p:tgtEl>
                                      </p:cBhvr>
                                    </p:animEffect>
                                  </p:childTnLst>
                                </p:cTn>
                              </p:par>
                              <p:par>
                                <p:cTn id="51" presetID="16" presetClass="entr" presetSubtype="21"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Effect transition="in" filter="barn(inVertical)">
                                      <p:cBhvr>
                                        <p:cTn id="53" dur="500"/>
                                        <p:tgtEl>
                                          <p:spTgt spid="4">
                                            <p:txEl>
                                              <p:pRg st="14" end="14"/>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4">
                                            <p:txEl>
                                              <p:pRg st="15" end="15"/>
                                            </p:txEl>
                                          </p:spTgt>
                                        </p:tgtEl>
                                        <p:attrNameLst>
                                          <p:attrName>style.visibility</p:attrName>
                                        </p:attrNameLst>
                                      </p:cBhvr>
                                      <p:to>
                                        <p:strVal val="visible"/>
                                      </p:to>
                                    </p:set>
                                    <p:animEffect transition="in" filter="barn(inVertical)">
                                      <p:cBhvr>
                                        <p:cTn id="56" dur="500"/>
                                        <p:tgtEl>
                                          <p:spTgt spid="4">
                                            <p:txEl>
                                              <p:pRg st="15" end="15"/>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4">
                                            <p:txEl>
                                              <p:pRg st="16" end="16"/>
                                            </p:txEl>
                                          </p:spTgt>
                                        </p:tgtEl>
                                        <p:attrNameLst>
                                          <p:attrName>style.visibility</p:attrName>
                                        </p:attrNameLst>
                                      </p:cBhvr>
                                      <p:to>
                                        <p:strVal val="visible"/>
                                      </p:to>
                                    </p:set>
                                    <p:animEffect transition="in" filter="barn(inVertical)">
                                      <p:cBhvr>
                                        <p:cTn id="59"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&lt;1&gt; </a:t>
            </a:r>
            <a:r>
              <a:rPr lang="zh-CN" altLang="en-US" sz="4000" dirty="0"/>
              <a:t>链表</a:t>
            </a:r>
            <a:r>
              <a:rPr lang="en-US" altLang="zh-CN" sz="4000" dirty="0"/>
              <a:t>---</a:t>
            </a:r>
            <a:r>
              <a:rPr lang="zh-CN" altLang="en-US" sz="4000" dirty="0"/>
              <a:t>单</a:t>
            </a:r>
            <a:r>
              <a:rPr lang="zh-CN" altLang="en-US" dirty="0"/>
              <a:t>链表</a:t>
            </a:r>
          </a:p>
        </p:txBody>
      </p:sp>
      <p:sp>
        <p:nvSpPr>
          <p:cNvPr id="3" name="内容占位符 2"/>
          <p:cNvSpPr>
            <a:spLocks noGrp="1"/>
          </p:cNvSpPr>
          <p:nvPr>
            <p:ph idx="1"/>
          </p:nvPr>
        </p:nvSpPr>
        <p:spPr/>
        <p:txBody>
          <a:bodyPr/>
          <a:lstStyle/>
          <a:p>
            <a:r>
              <a:rPr lang="zh-CN" altLang="en-US" sz="2400" dirty="0"/>
              <a:t>单链表的存储结构；</a:t>
            </a:r>
            <a:endParaRPr lang="en-US" altLang="zh-CN" sz="2400" dirty="0"/>
          </a:p>
          <a:p>
            <a:r>
              <a:rPr lang="zh-CN" altLang="en-US" dirty="0"/>
              <a:t>单链表类的定义 </a:t>
            </a:r>
            <a:r>
              <a:rPr lang="en-US" altLang="zh-CN" dirty="0"/>
              <a:t>&amp; </a:t>
            </a:r>
            <a:r>
              <a:rPr lang="zh-CN" altLang="en-US" dirty="0"/>
              <a:t>类实现</a:t>
            </a:r>
            <a:endParaRPr lang="en-US" altLang="zh-CN" dirty="0"/>
          </a:p>
          <a:p>
            <a:pPr lvl="1"/>
            <a:r>
              <a:rPr lang="zh-CN" altLang="en-US" dirty="0"/>
              <a:t>节点类的定义与实现</a:t>
            </a:r>
          </a:p>
          <a:p>
            <a:pPr lvl="1"/>
            <a:r>
              <a:rPr lang="zh-CN" altLang="en-US" dirty="0"/>
              <a:t>单链表类的</a:t>
            </a:r>
            <a:r>
              <a:rPr lang="zh-CN" altLang="en-US" dirty="0" smtClean="0"/>
              <a:t>定义与实现</a:t>
            </a:r>
            <a:endParaRPr lang="zh-CN" altLang="en-US" dirty="0"/>
          </a:p>
          <a:p>
            <a:pPr lvl="1"/>
            <a:endParaRPr lang="zh-CN" altLang="en-US" dirty="0"/>
          </a:p>
        </p:txBody>
      </p:sp>
    </p:spTree>
    <p:extLst>
      <p:ext uri="{BB962C8B-B14F-4D97-AF65-F5344CB8AC3E}">
        <p14:creationId xmlns:p14="http://schemas.microsoft.com/office/powerpoint/2010/main" val="184760870"/>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10368" y="237023"/>
            <a:ext cx="8066088" cy="6093976"/>
          </a:xfrm>
          <a:prstGeom prst="rect">
            <a:avLst/>
          </a:prstGeom>
          <a:solidFill>
            <a:schemeClr val="tx1"/>
          </a:solidFill>
          <a:ln>
            <a:noFill/>
          </a:ln>
        </p:spPr>
        <p:txBody>
          <a:bodyPr>
            <a:spAutoFit/>
          </a:bodyPr>
          <a:lstStyle/>
          <a:p>
            <a:pPr>
              <a:lnSpc>
                <a:spcPts val="2000"/>
              </a:lnSpc>
              <a:spcBef>
                <a:spcPct val="50000"/>
              </a:spcBef>
            </a:pPr>
            <a:r>
              <a:rPr lang="en-US" altLang="zh-CN" sz="2000" b="1" dirty="0">
                <a:solidFill>
                  <a:schemeClr val="bg1"/>
                </a:solidFill>
              </a:rPr>
              <a:t>template &lt;class T&gt;</a:t>
            </a:r>
          </a:p>
          <a:p>
            <a:pPr>
              <a:lnSpc>
                <a:spcPts val="2000"/>
              </a:lnSpc>
              <a:spcBef>
                <a:spcPct val="50000"/>
              </a:spcBef>
            </a:pPr>
            <a:r>
              <a:rPr lang="en-US" altLang="zh-CN" sz="2000" b="1" dirty="0">
                <a:solidFill>
                  <a:schemeClr val="bg1"/>
                </a:solidFill>
              </a:rPr>
              <a:t>class </a:t>
            </a:r>
            <a:r>
              <a:rPr lang="en-US" altLang="zh-CN" sz="2000" b="1" dirty="0" err="1">
                <a:solidFill>
                  <a:schemeClr val="bg1"/>
                </a:solidFill>
              </a:rPr>
              <a:t>LinList</a:t>
            </a:r>
            <a:endParaRPr lang="en-US" altLang="zh-CN" sz="2000" b="1" dirty="0">
              <a:solidFill>
                <a:schemeClr val="bg1"/>
              </a:solidFill>
            </a:endParaRPr>
          </a:p>
          <a:p>
            <a:pPr>
              <a:lnSpc>
                <a:spcPts val="2000"/>
              </a:lnSpc>
              <a:spcBef>
                <a:spcPct val="50000"/>
              </a:spcBef>
            </a:pPr>
            <a:r>
              <a:rPr lang="en-US" altLang="zh-CN" sz="2000" b="1" dirty="0">
                <a:solidFill>
                  <a:schemeClr val="bg1"/>
                </a:solidFill>
              </a:rPr>
              <a:t>{	</a:t>
            </a:r>
            <a:endParaRPr lang="en-US" altLang="zh-CN" sz="2000" b="1" dirty="0" smtClean="0">
              <a:solidFill>
                <a:schemeClr val="bg1"/>
              </a:solidFill>
            </a:endParaRPr>
          </a:p>
          <a:p>
            <a:pPr>
              <a:lnSpc>
                <a:spcPts val="2000"/>
              </a:lnSpc>
              <a:spcBef>
                <a:spcPct val="50000"/>
              </a:spcBef>
            </a:pPr>
            <a:r>
              <a:rPr lang="en-US" altLang="zh-CN" sz="2000" b="1" dirty="0" smtClean="0">
                <a:solidFill>
                  <a:schemeClr val="bg1"/>
                </a:solidFill>
              </a:rPr>
              <a:t>private</a:t>
            </a: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err="1" smtClean="0">
                <a:solidFill>
                  <a:schemeClr val="bg1"/>
                </a:solidFill>
              </a:rPr>
              <a:t>ListNode</a:t>
            </a:r>
            <a:r>
              <a:rPr lang="en-US" altLang="zh-CN" sz="2000" b="1" dirty="0" smtClean="0">
                <a:solidFill>
                  <a:schemeClr val="bg1"/>
                </a:solidFill>
              </a:rPr>
              <a:t> </a:t>
            </a:r>
            <a:r>
              <a:rPr lang="en-US" altLang="zh-CN" sz="2000" b="1" dirty="0">
                <a:solidFill>
                  <a:schemeClr val="bg1"/>
                </a:solidFill>
              </a:rPr>
              <a:t>&lt;T&gt; *head;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头指针</a:t>
            </a:r>
          </a:p>
          <a:p>
            <a:pPr>
              <a:lnSpc>
                <a:spcPts val="2000"/>
              </a:lnSpc>
              <a:spcBef>
                <a:spcPct val="50000"/>
              </a:spcBef>
            </a:pPr>
            <a:r>
              <a:rPr lang="zh-CN" altLang="en-US" sz="2000" b="1" dirty="0">
                <a:solidFill>
                  <a:schemeClr val="bg1"/>
                </a:solidFill>
              </a:rPr>
              <a:t>	</a:t>
            </a:r>
            <a:r>
              <a:rPr lang="en-US" altLang="zh-CN" sz="2000" b="1" dirty="0" err="1" smtClean="0">
                <a:solidFill>
                  <a:schemeClr val="bg1"/>
                </a:solidFill>
              </a:rPr>
              <a:t>int</a:t>
            </a:r>
            <a:r>
              <a:rPr lang="en-US" altLang="zh-CN" sz="2000" b="1" dirty="0" smtClean="0">
                <a:solidFill>
                  <a:schemeClr val="bg1"/>
                </a:solidFill>
              </a:rPr>
              <a:t> </a:t>
            </a:r>
            <a:r>
              <a:rPr lang="en-US" altLang="zh-CN" sz="2000" b="1" dirty="0">
                <a:solidFill>
                  <a:schemeClr val="bg1"/>
                </a:solidFill>
              </a:rPr>
              <a:t>size;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当前的数据元素个数</a:t>
            </a:r>
          </a:p>
          <a:p>
            <a:pPr>
              <a:lnSpc>
                <a:spcPts val="2000"/>
              </a:lnSpc>
              <a:spcBef>
                <a:spcPct val="50000"/>
              </a:spcBef>
            </a:pPr>
            <a:r>
              <a:rPr lang="zh-CN" altLang="en-US" sz="2000" b="1" dirty="0">
                <a:solidFill>
                  <a:schemeClr val="bg1"/>
                </a:solidFill>
              </a:rPr>
              <a:t>	</a:t>
            </a:r>
            <a:r>
              <a:rPr lang="en-US" altLang="zh-CN" sz="2000" b="1" dirty="0" err="1" smtClean="0">
                <a:solidFill>
                  <a:schemeClr val="bg1"/>
                </a:solidFill>
              </a:rPr>
              <a:t>ListNode</a:t>
            </a:r>
            <a:r>
              <a:rPr lang="en-US" altLang="zh-CN" sz="2000" b="1" dirty="0" smtClean="0">
                <a:solidFill>
                  <a:schemeClr val="bg1"/>
                </a:solidFill>
              </a:rPr>
              <a:t> </a:t>
            </a:r>
            <a:r>
              <a:rPr lang="en-US" altLang="zh-CN" sz="2000" b="1" dirty="0">
                <a:solidFill>
                  <a:schemeClr val="bg1"/>
                </a:solidFill>
              </a:rPr>
              <a:t>&lt;T&gt; *Index(</a:t>
            </a:r>
            <a:r>
              <a:rPr lang="en-US" altLang="zh-CN" sz="2000" b="1" dirty="0" err="1">
                <a:solidFill>
                  <a:schemeClr val="bg1"/>
                </a:solidFill>
              </a:rPr>
              <a:t>int</a:t>
            </a:r>
            <a:r>
              <a:rPr lang="en-US" altLang="zh-CN" sz="2000" b="1" dirty="0">
                <a:solidFill>
                  <a:schemeClr val="bg1"/>
                </a:solidFill>
              </a:rPr>
              <a:t> i);        </a:t>
            </a:r>
            <a:r>
              <a:rPr lang="en-US" altLang="zh-CN" sz="2000" b="1" dirty="0" smtClean="0">
                <a:solidFill>
                  <a:schemeClr val="bg1"/>
                </a:solidFill>
              </a:rPr>
              <a:t>	</a:t>
            </a:r>
            <a:r>
              <a:rPr lang="en-US" altLang="zh-CN" sz="2000" b="1" dirty="0" smtClean="0">
                <a:solidFill>
                  <a:srgbClr val="FFFF00"/>
                </a:solidFill>
              </a:rPr>
              <a:t>//</a:t>
            </a:r>
            <a:r>
              <a:rPr lang="zh-CN" altLang="en-US" sz="2000" b="1" dirty="0" smtClean="0">
                <a:solidFill>
                  <a:srgbClr val="FFFF00"/>
                </a:solidFill>
              </a:rPr>
              <a:t>定位</a:t>
            </a:r>
            <a:endParaRPr lang="en-US" altLang="zh-CN" sz="2000" b="1" dirty="0" smtClean="0">
              <a:solidFill>
                <a:srgbClr val="FFFF00"/>
              </a:solidFill>
            </a:endParaRPr>
          </a:p>
          <a:p>
            <a:pPr>
              <a:lnSpc>
                <a:spcPts val="2000"/>
              </a:lnSpc>
              <a:spcBef>
                <a:spcPct val="50000"/>
              </a:spcBef>
            </a:pPr>
            <a:r>
              <a:rPr lang="en-US" altLang="zh-CN" sz="2000" b="1" dirty="0">
                <a:solidFill>
                  <a:schemeClr val="bg1"/>
                </a:solidFill>
              </a:rPr>
              <a:t>public:</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LinList</a:t>
            </a:r>
            <a:r>
              <a:rPr lang="en-US" altLang="zh-CN" sz="2000" b="1" dirty="0">
                <a:solidFill>
                  <a:schemeClr val="bg1"/>
                </a:solidFill>
              </a:rPr>
              <a:t>(void);                </a:t>
            </a:r>
            <a:r>
              <a:rPr lang="en-US" altLang="zh-CN" sz="2000" b="1" dirty="0" smtClean="0">
                <a:solidFill>
                  <a:schemeClr val="bg1"/>
                </a:solidFill>
              </a:rPr>
              <a:t>		</a:t>
            </a:r>
            <a:r>
              <a:rPr lang="en-US" altLang="zh-CN" sz="2000" b="1" dirty="0" smtClean="0">
                <a:solidFill>
                  <a:srgbClr val="FFFF00"/>
                </a:solidFill>
              </a:rPr>
              <a:t> </a:t>
            </a:r>
            <a:r>
              <a:rPr lang="en-US" altLang="zh-CN" sz="2000" b="1" dirty="0">
                <a:solidFill>
                  <a:srgbClr val="FFFF00"/>
                </a:solidFill>
              </a:rPr>
              <a:t>//</a:t>
            </a:r>
            <a:r>
              <a:rPr lang="zh-CN" altLang="en-US" sz="2000" b="1" dirty="0">
                <a:solidFill>
                  <a:srgbClr val="FFFF00"/>
                </a:solidFill>
              </a:rPr>
              <a:t>构造函数</a:t>
            </a:r>
          </a:p>
          <a:p>
            <a:pPr>
              <a:lnSpc>
                <a:spcPts val="2000"/>
              </a:lnSpc>
              <a:spcBef>
                <a:spcPct val="50000"/>
              </a:spcBef>
            </a:pPr>
            <a:r>
              <a:rPr lang="zh-CN" altLang="en-US" sz="2000" b="1" dirty="0">
                <a:solidFill>
                  <a:schemeClr val="bg1"/>
                </a:solidFill>
              </a:rPr>
              <a:t>	</a:t>
            </a:r>
            <a:r>
              <a:rPr lang="en-US" altLang="zh-CN" sz="2000" b="1" dirty="0">
                <a:solidFill>
                  <a:schemeClr val="bg1"/>
                </a:solidFill>
              </a:rPr>
              <a:t>~</a:t>
            </a:r>
            <a:r>
              <a:rPr lang="en-US" altLang="zh-CN" sz="2000" b="1" dirty="0" err="1">
                <a:solidFill>
                  <a:schemeClr val="bg1"/>
                </a:solidFill>
              </a:rPr>
              <a:t>LinList</a:t>
            </a:r>
            <a:r>
              <a:rPr lang="en-US" altLang="zh-CN" sz="2000" b="1" dirty="0">
                <a:solidFill>
                  <a:schemeClr val="bg1"/>
                </a:solidFill>
              </a:rPr>
              <a:t>(void);             </a:t>
            </a:r>
            <a:r>
              <a:rPr lang="en-US" altLang="zh-CN" sz="2000" b="1" dirty="0" smtClean="0">
                <a:solidFill>
                  <a:schemeClr val="bg1"/>
                </a:solidFill>
              </a:rPr>
              <a:t>		 </a:t>
            </a:r>
            <a:r>
              <a:rPr lang="en-US" altLang="zh-CN" sz="2000" b="1" dirty="0">
                <a:solidFill>
                  <a:srgbClr val="FFFF00"/>
                </a:solidFill>
              </a:rPr>
              <a:t>//</a:t>
            </a:r>
            <a:r>
              <a:rPr lang="zh-CN" altLang="en-US" sz="2000" b="1" dirty="0">
                <a:solidFill>
                  <a:srgbClr val="FFFF00"/>
                </a:solidFill>
              </a:rPr>
              <a:t>析构函数</a:t>
            </a:r>
          </a:p>
          <a:p>
            <a:pPr>
              <a:lnSpc>
                <a:spcPts val="2000"/>
              </a:lnSpc>
              <a:spcBef>
                <a:spcPct val="50000"/>
              </a:spcBef>
            </a:pPr>
            <a:r>
              <a:rPr lang="zh-CN" altLang="en-US" sz="2000" b="1" dirty="0">
                <a:solidFill>
                  <a:schemeClr val="bg1"/>
                </a:solidFill>
              </a:rPr>
              <a:t>	</a:t>
            </a:r>
            <a:r>
              <a:rPr lang="en-US" altLang="zh-CN" sz="2000" b="1" dirty="0" err="1">
                <a:solidFill>
                  <a:schemeClr val="bg1"/>
                </a:solidFill>
              </a:rPr>
              <a:t>int</a:t>
            </a:r>
            <a:r>
              <a:rPr lang="en-US" altLang="zh-CN" sz="2000" b="1" dirty="0">
                <a:solidFill>
                  <a:schemeClr val="bg1"/>
                </a:solidFill>
              </a:rPr>
              <a:t> Size(void) </a:t>
            </a:r>
            <a:r>
              <a:rPr lang="en-US" altLang="zh-CN" sz="2000" b="1" dirty="0" err="1">
                <a:solidFill>
                  <a:schemeClr val="bg1"/>
                </a:solidFill>
              </a:rPr>
              <a:t>const</a:t>
            </a:r>
            <a:r>
              <a:rPr lang="en-US" altLang="zh-CN" sz="2000" b="1" dirty="0">
                <a:solidFill>
                  <a:schemeClr val="bg1"/>
                </a:solidFill>
              </a:rPr>
              <a:t>;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取当前数据元素</a:t>
            </a:r>
          </a:p>
          <a:p>
            <a:pPr>
              <a:lnSpc>
                <a:spcPts val="2000"/>
              </a:lnSpc>
              <a:spcBef>
                <a:spcPct val="50000"/>
              </a:spcBef>
            </a:pPr>
            <a:r>
              <a:rPr lang="zh-CN" altLang="en-US" sz="2000" b="1" dirty="0">
                <a:solidFill>
                  <a:schemeClr val="bg1"/>
                </a:solidFill>
              </a:rPr>
              <a:t>	</a:t>
            </a:r>
            <a:r>
              <a:rPr lang="en-US" altLang="zh-CN" sz="2000" b="1" dirty="0">
                <a:solidFill>
                  <a:schemeClr val="bg1"/>
                </a:solidFill>
              </a:rPr>
              <a:t>void Insert(</a:t>
            </a:r>
            <a:r>
              <a:rPr lang="en-US" altLang="zh-CN" sz="2000" b="1" dirty="0" err="1">
                <a:solidFill>
                  <a:schemeClr val="bg1"/>
                </a:solidFill>
              </a:rPr>
              <a:t>const</a:t>
            </a:r>
            <a:r>
              <a:rPr lang="en-US" altLang="zh-CN" sz="2000" b="1" dirty="0">
                <a:solidFill>
                  <a:schemeClr val="bg1"/>
                </a:solidFill>
              </a:rPr>
              <a:t> T&amp; </a:t>
            </a:r>
            <a:r>
              <a:rPr lang="en-US" altLang="zh-CN" sz="2000" b="1" dirty="0" err="1">
                <a:solidFill>
                  <a:schemeClr val="bg1"/>
                </a:solidFill>
              </a:rPr>
              <a:t>item,int</a:t>
            </a:r>
            <a:r>
              <a:rPr lang="en-US" altLang="zh-CN" sz="2000" b="1" dirty="0">
                <a:solidFill>
                  <a:schemeClr val="bg1"/>
                </a:solidFill>
              </a:rPr>
              <a:t> i);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插入</a:t>
            </a:r>
          </a:p>
          <a:p>
            <a:pPr>
              <a:lnSpc>
                <a:spcPts val="2000"/>
              </a:lnSpc>
              <a:spcBef>
                <a:spcPct val="50000"/>
              </a:spcBef>
            </a:pPr>
            <a:r>
              <a:rPr lang="zh-CN" altLang="en-US" sz="2000" b="1" dirty="0">
                <a:solidFill>
                  <a:schemeClr val="bg1"/>
                </a:solidFill>
              </a:rPr>
              <a:t>	</a:t>
            </a:r>
            <a:r>
              <a:rPr lang="en-US" altLang="zh-CN" sz="2000" b="1" dirty="0">
                <a:solidFill>
                  <a:schemeClr val="bg1"/>
                </a:solidFill>
              </a:rPr>
              <a:t>T Delete(</a:t>
            </a:r>
            <a:r>
              <a:rPr lang="en-US" altLang="zh-CN" sz="2000" b="1" dirty="0" err="1">
                <a:solidFill>
                  <a:schemeClr val="bg1"/>
                </a:solidFill>
              </a:rPr>
              <a:t>int</a:t>
            </a:r>
            <a:r>
              <a:rPr lang="en-US" altLang="zh-CN" sz="2000" b="1" dirty="0">
                <a:solidFill>
                  <a:schemeClr val="bg1"/>
                </a:solidFill>
              </a:rPr>
              <a:t> i);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删除</a:t>
            </a:r>
          </a:p>
          <a:p>
            <a:pPr>
              <a:lnSpc>
                <a:spcPts val="2000"/>
              </a:lnSpc>
              <a:spcBef>
                <a:spcPct val="50000"/>
              </a:spcBef>
            </a:pPr>
            <a:r>
              <a:rPr lang="zh-CN" altLang="en-US" sz="2000" b="1" dirty="0">
                <a:solidFill>
                  <a:schemeClr val="bg1"/>
                </a:solidFill>
              </a:rPr>
              <a:t>	</a:t>
            </a:r>
            <a:r>
              <a:rPr lang="en-US" altLang="zh-CN" sz="2000" b="1" dirty="0">
                <a:solidFill>
                  <a:schemeClr val="bg1"/>
                </a:solidFill>
              </a:rPr>
              <a:t>T </a:t>
            </a:r>
            <a:r>
              <a:rPr lang="en-US" altLang="zh-CN" sz="2000" b="1" dirty="0" err="1">
                <a:solidFill>
                  <a:schemeClr val="bg1"/>
                </a:solidFill>
              </a:rPr>
              <a:t>GetData</a:t>
            </a:r>
            <a:r>
              <a:rPr lang="en-US" altLang="zh-CN" sz="2000" b="1" dirty="0">
                <a:solidFill>
                  <a:schemeClr val="bg1"/>
                </a:solidFill>
              </a:rPr>
              <a:t>(</a:t>
            </a:r>
            <a:r>
              <a:rPr lang="en-US" altLang="zh-CN" sz="2000" b="1" dirty="0" err="1">
                <a:solidFill>
                  <a:schemeClr val="bg1"/>
                </a:solidFill>
              </a:rPr>
              <a:t>int</a:t>
            </a:r>
            <a:r>
              <a:rPr lang="en-US" altLang="zh-CN" sz="2000" b="1" dirty="0">
                <a:solidFill>
                  <a:schemeClr val="bg1"/>
                </a:solidFill>
              </a:rPr>
              <a:t> i);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取数据元素</a:t>
            </a:r>
          </a:p>
          <a:p>
            <a:pPr>
              <a:lnSpc>
                <a:spcPts val="2000"/>
              </a:lnSpc>
              <a:spcBef>
                <a:spcPct val="50000"/>
              </a:spcBef>
            </a:pPr>
            <a:r>
              <a:rPr lang="en-US" altLang="zh-CN" sz="2000" b="1" dirty="0" smtClean="0">
                <a:solidFill>
                  <a:schemeClr val="bg1"/>
                </a:solidFill>
              </a:rPr>
              <a:t>};</a:t>
            </a:r>
            <a:endParaRPr lang="zh-CN" altLang="en-US" sz="2000" b="1" dirty="0">
              <a:solidFill>
                <a:schemeClr val="bg1"/>
              </a:solidFill>
            </a:endParaRPr>
          </a:p>
        </p:txBody>
      </p:sp>
    </p:spTree>
    <p:extLst>
      <p:ext uri="{BB962C8B-B14F-4D97-AF65-F5344CB8AC3E}">
        <p14:creationId xmlns:p14="http://schemas.microsoft.com/office/powerpoint/2010/main" val="20955538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arn(inVertical)">
                                      <p:cBhvr>
                                        <p:cTn id="18" dur="500"/>
                                        <p:tgtEl>
                                          <p:spTgt spid="4">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arn(inVertical)">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barn(inVertical)">
                                      <p:cBhvr>
                                        <p:cTn id="35" dur="500"/>
                                        <p:tgtEl>
                                          <p:spTgt spid="4">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barn(inVertical)">
                                      <p:cBhvr>
                                        <p:cTn id="38" dur="500"/>
                                        <p:tgtEl>
                                          <p:spTgt spid="4">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animEffect transition="in" filter="barn(inVertical)">
                                      <p:cBhvr>
                                        <p:cTn id="43" dur="500"/>
                                        <p:tgtEl>
                                          <p:spTgt spid="4">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barn(inVertical)">
                                      <p:cBhvr>
                                        <p:cTn id="46" dur="500"/>
                                        <p:tgtEl>
                                          <p:spTgt spid="4">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barn(inVertical)">
                                      <p:cBhvr>
                                        <p:cTn id="49" dur="500"/>
                                        <p:tgtEl>
                                          <p:spTgt spid="4">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barn(inVertical)">
                                      <p:cBhvr>
                                        <p:cTn id="52" dur="500"/>
                                        <p:tgtEl>
                                          <p:spTgt spid="4">
                                            <p:txEl>
                                              <p:pRg st="13" end="13"/>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barn(inVertical)">
                                      <p:cBhvr>
                                        <p:cTn id="55"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10368" y="3068960"/>
            <a:ext cx="8066088" cy="2400657"/>
          </a:xfrm>
          <a:prstGeom prst="rect">
            <a:avLst/>
          </a:prstGeom>
          <a:solidFill>
            <a:schemeClr val="tx1"/>
          </a:solidFill>
          <a:ln>
            <a:noFill/>
          </a:ln>
        </p:spPr>
        <p:txBody>
          <a:bodyPr>
            <a:spAutoFit/>
          </a:bodyPr>
          <a:lstStyle/>
          <a:p>
            <a:pPr>
              <a:lnSpc>
                <a:spcPts val="2000"/>
              </a:lnSpc>
              <a:spcBef>
                <a:spcPct val="50000"/>
              </a:spcBef>
            </a:pPr>
            <a:r>
              <a:rPr lang="en-US" altLang="zh-CN" sz="2000" b="1" dirty="0">
                <a:solidFill>
                  <a:schemeClr val="bg1"/>
                </a:solidFill>
              </a:rPr>
              <a:t>template &lt;class T&gt;</a:t>
            </a:r>
          </a:p>
          <a:p>
            <a:pPr>
              <a:lnSpc>
                <a:spcPts val="2000"/>
              </a:lnSpc>
              <a:spcBef>
                <a:spcPct val="50000"/>
              </a:spcBef>
            </a:pPr>
            <a:r>
              <a:rPr lang="en-US" altLang="zh-CN" sz="2000" b="1" dirty="0" err="1">
                <a:solidFill>
                  <a:schemeClr val="bg1"/>
                </a:solidFill>
              </a:rPr>
              <a:t>LinList</a:t>
            </a:r>
            <a:r>
              <a:rPr lang="en-US" altLang="zh-CN" sz="2000" b="1" dirty="0">
                <a:solidFill>
                  <a:schemeClr val="bg1"/>
                </a:solidFill>
              </a:rPr>
              <a:t> &lt;T&gt;::</a:t>
            </a:r>
            <a:r>
              <a:rPr lang="en-US" altLang="zh-CN" sz="2000" b="1" dirty="0" err="1">
                <a:solidFill>
                  <a:schemeClr val="bg1"/>
                </a:solidFill>
              </a:rPr>
              <a:t>LinList</a:t>
            </a:r>
            <a:r>
              <a:rPr lang="en-US" altLang="zh-CN" sz="2000" b="1" dirty="0">
                <a:solidFill>
                  <a:schemeClr val="bg1"/>
                </a:solidFill>
              </a:rPr>
              <a:t>( )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构造函数</a:t>
            </a:r>
          </a:p>
          <a:p>
            <a:pPr>
              <a:lnSpc>
                <a:spcPts val="2000"/>
              </a:lnSpc>
              <a:spcBef>
                <a:spcPct val="50000"/>
              </a:spcBef>
            </a:pPr>
            <a:r>
              <a:rPr lang="en-US" altLang="zh-CN" sz="2000" b="1" dirty="0">
                <a:solidFill>
                  <a:schemeClr val="bg1"/>
                </a:solidFill>
              </a:rPr>
              <a:t>{</a:t>
            </a:r>
          </a:p>
          <a:p>
            <a:pPr>
              <a:lnSpc>
                <a:spcPts val="2000"/>
              </a:lnSpc>
              <a:spcBef>
                <a:spcPct val="50000"/>
              </a:spcBef>
            </a:pPr>
            <a:r>
              <a:rPr lang="en-US" altLang="zh-CN" sz="2000" b="1" dirty="0">
                <a:solidFill>
                  <a:schemeClr val="bg1"/>
                </a:solidFill>
              </a:rPr>
              <a:t>	head=new </a:t>
            </a:r>
            <a:r>
              <a:rPr lang="en-US" altLang="zh-CN" sz="2000" b="1" dirty="0" err="1">
                <a:solidFill>
                  <a:schemeClr val="bg1"/>
                </a:solidFill>
              </a:rPr>
              <a:t>ListNode</a:t>
            </a:r>
            <a:r>
              <a:rPr lang="en-US" altLang="zh-CN" sz="2000" b="1" dirty="0">
                <a:solidFill>
                  <a:schemeClr val="bg1"/>
                </a:solidFill>
              </a:rPr>
              <a:t> &lt;T&gt;( );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头指针指向头结点</a:t>
            </a:r>
          </a:p>
          <a:p>
            <a:pPr>
              <a:lnSpc>
                <a:spcPts val="2000"/>
              </a:lnSpc>
              <a:spcBef>
                <a:spcPct val="50000"/>
              </a:spcBef>
            </a:pPr>
            <a:r>
              <a:rPr lang="zh-CN" altLang="en-US" sz="2000" b="1" dirty="0">
                <a:solidFill>
                  <a:schemeClr val="bg1"/>
                </a:solidFill>
              </a:rPr>
              <a:t>	</a:t>
            </a:r>
            <a:r>
              <a:rPr lang="en-US" altLang="zh-CN" sz="2000" b="1" dirty="0">
                <a:solidFill>
                  <a:schemeClr val="bg1"/>
                </a:solidFill>
              </a:rPr>
              <a:t>size=0;                                </a:t>
            </a:r>
            <a:r>
              <a:rPr lang="en-US" altLang="zh-CN" sz="2000" b="1" dirty="0" smtClean="0">
                <a:solidFill>
                  <a:schemeClr val="bg1"/>
                </a:solidFill>
              </a:rPr>
              <a:t>	</a:t>
            </a:r>
            <a:r>
              <a:rPr lang="en-US" altLang="zh-CN" sz="2000" b="1" dirty="0" smtClean="0">
                <a:solidFill>
                  <a:srgbClr val="FFFF00"/>
                </a:solidFill>
              </a:rPr>
              <a:t>//</a:t>
            </a:r>
            <a:r>
              <a:rPr lang="en-US" altLang="zh-CN" sz="2000" b="1" dirty="0">
                <a:solidFill>
                  <a:srgbClr val="FFFF00"/>
                </a:solidFill>
              </a:rPr>
              <a:t>size</a:t>
            </a:r>
            <a:r>
              <a:rPr lang="zh-CN" altLang="en-US" sz="2000" b="1" dirty="0">
                <a:solidFill>
                  <a:srgbClr val="FFFF00"/>
                </a:solidFill>
              </a:rPr>
              <a:t>的初值为</a:t>
            </a:r>
            <a:r>
              <a:rPr lang="en-US" altLang="zh-CN" sz="2000" b="1" dirty="0">
                <a:solidFill>
                  <a:srgbClr val="FFFF00"/>
                </a:solidFill>
              </a:rPr>
              <a:t>0</a:t>
            </a:r>
          </a:p>
          <a:p>
            <a:pPr>
              <a:lnSpc>
                <a:spcPts val="2000"/>
              </a:lnSpc>
              <a:spcBef>
                <a:spcPct val="50000"/>
              </a:spcBef>
            </a:pPr>
            <a:r>
              <a:rPr lang="en-US" altLang="zh-CN" sz="2000" b="1" dirty="0">
                <a:solidFill>
                  <a:schemeClr val="bg1"/>
                </a:solidFill>
              </a:rPr>
              <a:t>}</a:t>
            </a:r>
          </a:p>
        </p:txBody>
      </p:sp>
      <p:sp>
        <p:nvSpPr>
          <p:cNvPr id="2" name="TextBox 1"/>
          <p:cNvSpPr txBox="1"/>
          <p:nvPr/>
        </p:nvSpPr>
        <p:spPr>
          <a:xfrm>
            <a:off x="611560" y="1340768"/>
            <a:ext cx="7200800" cy="1477328"/>
          </a:xfrm>
          <a:prstGeom prst="rect">
            <a:avLst/>
          </a:prstGeom>
          <a:noFill/>
        </p:spPr>
        <p:txBody>
          <a:bodyPr wrap="square" rtlCol="0">
            <a:spAutoFit/>
          </a:bodyPr>
          <a:lstStyle/>
          <a:p>
            <a:r>
              <a:rPr lang="zh-CN" altLang="en-US" sz="2400" dirty="0"/>
              <a:t>所设计的单链表带头结点，所以构造函数要用</a:t>
            </a:r>
            <a:r>
              <a:rPr lang="en-US" altLang="zh-CN" sz="2400" dirty="0">
                <a:solidFill>
                  <a:srgbClr val="C00000"/>
                </a:solidFill>
              </a:rPr>
              <a:t>new</a:t>
            </a:r>
            <a:r>
              <a:rPr lang="zh-CN" altLang="en-US" sz="2400" dirty="0">
                <a:solidFill>
                  <a:srgbClr val="C00000"/>
                </a:solidFill>
              </a:rPr>
              <a:t>运算符</a:t>
            </a:r>
            <a:r>
              <a:rPr lang="zh-CN" altLang="en-US" sz="2400" dirty="0"/>
              <a:t>动态申请一个头结点并由头指针指示，</a:t>
            </a:r>
            <a:r>
              <a:rPr lang="zh-CN" altLang="en-US" sz="2400" dirty="0">
                <a:solidFill>
                  <a:srgbClr val="C00000"/>
                </a:solidFill>
              </a:rPr>
              <a:t>初始</a:t>
            </a:r>
            <a:r>
              <a:rPr lang="zh-CN" altLang="en-US" sz="2400" dirty="0"/>
              <a:t>时当前数据元素个数为</a:t>
            </a:r>
            <a:r>
              <a:rPr lang="en-US" altLang="zh-CN" sz="2400" dirty="0"/>
              <a:t>0</a:t>
            </a:r>
            <a:r>
              <a:rPr lang="zh-CN" altLang="en-US" sz="2400" dirty="0"/>
              <a:t>，程序如下：</a:t>
            </a:r>
          </a:p>
          <a:p>
            <a:endParaRPr lang="zh-CN" altLang="en-US" dirty="0"/>
          </a:p>
        </p:txBody>
      </p:sp>
    </p:spTree>
    <p:extLst>
      <p:ext uri="{BB962C8B-B14F-4D97-AF65-F5344CB8AC3E}">
        <p14:creationId xmlns:p14="http://schemas.microsoft.com/office/powerpoint/2010/main" val="33665486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95536" y="620688"/>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solidFill>
                  <a:srgbClr val="080808"/>
                </a:solidFill>
              </a:rPr>
              <a:t>单链表所有结点都是用动态内存分配方法分配的内存空间，所以</a:t>
            </a:r>
            <a:r>
              <a:rPr lang="zh-CN" altLang="en-US" sz="2400" b="1" dirty="0">
                <a:solidFill>
                  <a:srgbClr val="3333FF"/>
                </a:solidFill>
              </a:rPr>
              <a:t>析构函数</a:t>
            </a:r>
            <a:r>
              <a:rPr lang="zh-CN" altLang="en-US" sz="2400" b="1" dirty="0">
                <a:solidFill>
                  <a:srgbClr val="080808"/>
                </a:solidFill>
              </a:rPr>
              <a:t>要完成单链表中所有结点内存空间的释放。</a:t>
            </a:r>
            <a:r>
              <a:rPr lang="zh-CN" altLang="en-US" sz="2400" b="1" dirty="0">
                <a:solidFill>
                  <a:srgbClr val="3333FF"/>
                </a:solidFill>
              </a:rPr>
              <a:t>实现方法如图示：</a:t>
            </a:r>
          </a:p>
        </p:txBody>
      </p:sp>
      <p:grpSp>
        <p:nvGrpSpPr>
          <p:cNvPr id="5" name="Group 50"/>
          <p:cNvGrpSpPr>
            <a:grpSpLocks/>
          </p:cNvGrpSpPr>
          <p:nvPr/>
        </p:nvGrpSpPr>
        <p:grpSpPr bwMode="auto">
          <a:xfrm>
            <a:off x="844624" y="1700808"/>
            <a:ext cx="7086600" cy="1616075"/>
            <a:chOff x="576" y="816"/>
            <a:chExt cx="4464" cy="1018"/>
          </a:xfrm>
        </p:grpSpPr>
        <p:sp>
          <p:nvSpPr>
            <p:cNvPr id="6" name="Text Box 7"/>
            <p:cNvSpPr txBox="1">
              <a:spLocks noChangeArrowheads="1"/>
            </p:cNvSpPr>
            <p:nvPr/>
          </p:nvSpPr>
          <p:spPr bwMode="auto">
            <a:xfrm>
              <a:off x="1392"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sp>
          <p:nvSpPr>
            <p:cNvPr id="7" name="Rectangle 8"/>
            <p:cNvSpPr>
              <a:spLocks noChangeArrowheads="1"/>
            </p:cNvSpPr>
            <p:nvPr/>
          </p:nvSpPr>
          <p:spPr bwMode="auto">
            <a:xfrm>
              <a:off x="1344" y="1296"/>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8" name="Rectangle 9"/>
            <p:cNvSpPr>
              <a:spLocks noChangeArrowheads="1"/>
            </p:cNvSpPr>
            <p:nvPr/>
          </p:nvSpPr>
          <p:spPr bwMode="auto">
            <a:xfrm>
              <a:off x="1632" y="12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9" name="Rectangle 10"/>
            <p:cNvSpPr>
              <a:spLocks noChangeArrowheads="1"/>
            </p:cNvSpPr>
            <p:nvPr/>
          </p:nvSpPr>
          <p:spPr bwMode="auto">
            <a:xfrm>
              <a:off x="2160" y="12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endParaRPr lang="en-US" altLang="zh-CN" sz="2000"/>
            </a:p>
          </p:txBody>
        </p:sp>
        <p:sp>
          <p:nvSpPr>
            <p:cNvPr id="10" name="Rectangle 11"/>
            <p:cNvSpPr>
              <a:spLocks noChangeArrowheads="1"/>
            </p:cNvSpPr>
            <p:nvPr/>
          </p:nvSpPr>
          <p:spPr bwMode="auto">
            <a:xfrm>
              <a:off x="2448" y="12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1" name="Rectangle 12"/>
            <p:cNvSpPr>
              <a:spLocks noChangeArrowheads="1"/>
            </p:cNvSpPr>
            <p:nvPr/>
          </p:nvSpPr>
          <p:spPr bwMode="auto">
            <a:xfrm>
              <a:off x="2976" y="12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1</a:t>
              </a:r>
              <a:endParaRPr lang="zh-CN" altLang="en-US" sz="2000" baseline="-25000"/>
            </a:p>
          </p:txBody>
        </p:sp>
        <p:sp>
          <p:nvSpPr>
            <p:cNvPr id="12" name="Rectangle 13"/>
            <p:cNvSpPr>
              <a:spLocks noChangeArrowheads="1"/>
            </p:cNvSpPr>
            <p:nvPr/>
          </p:nvSpPr>
          <p:spPr bwMode="auto">
            <a:xfrm>
              <a:off x="3264" y="12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3" name="Rectangle 14"/>
            <p:cNvSpPr>
              <a:spLocks noChangeArrowheads="1"/>
            </p:cNvSpPr>
            <p:nvPr/>
          </p:nvSpPr>
          <p:spPr bwMode="auto">
            <a:xfrm>
              <a:off x="4464" y="12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14" name="Rectangle 15"/>
            <p:cNvSpPr>
              <a:spLocks noChangeArrowheads="1"/>
            </p:cNvSpPr>
            <p:nvPr/>
          </p:nvSpPr>
          <p:spPr bwMode="auto">
            <a:xfrm>
              <a:off x="4752" y="12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15" name="Line 16"/>
            <p:cNvSpPr>
              <a:spLocks noChangeShapeType="1"/>
            </p:cNvSpPr>
            <p:nvPr/>
          </p:nvSpPr>
          <p:spPr bwMode="auto">
            <a:xfrm>
              <a:off x="1776" y="139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7"/>
            <p:cNvSpPr>
              <a:spLocks noChangeShapeType="1"/>
            </p:cNvSpPr>
            <p:nvPr/>
          </p:nvSpPr>
          <p:spPr bwMode="auto">
            <a:xfrm>
              <a:off x="2592" y="139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8"/>
            <p:cNvSpPr>
              <a:spLocks noChangeShapeType="1"/>
            </p:cNvSpPr>
            <p:nvPr/>
          </p:nvSpPr>
          <p:spPr bwMode="auto">
            <a:xfrm>
              <a:off x="3408" y="139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9"/>
            <p:cNvSpPr>
              <a:spLocks noChangeShapeType="1"/>
            </p:cNvSpPr>
            <p:nvPr/>
          </p:nvSpPr>
          <p:spPr bwMode="auto">
            <a:xfrm>
              <a:off x="4224" y="1392"/>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20"/>
            <p:cNvSpPr txBox="1">
              <a:spLocks noChangeArrowheads="1"/>
            </p:cNvSpPr>
            <p:nvPr/>
          </p:nvSpPr>
          <p:spPr bwMode="auto">
            <a:xfrm>
              <a:off x="3888" y="12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0" name="Line 21"/>
            <p:cNvSpPr>
              <a:spLocks noChangeShapeType="1"/>
            </p:cNvSpPr>
            <p:nvPr/>
          </p:nvSpPr>
          <p:spPr bwMode="auto">
            <a:xfrm>
              <a:off x="960" y="139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Text Box 22"/>
            <p:cNvSpPr txBox="1">
              <a:spLocks noChangeArrowheads="1"/>
            </p:cNvSpPr>
            <p:nvPr/>
          </p:nvSpPr>
          <p:spPr bwMode="auto">
            <a:xfrm>
              <a:off x="576" y="12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b="0">
                  <a:solidFill>
                    <a:srgbClr val="080808"/>
                  </a:solidFill>
                </a:rPr>
                <a:t>head</a:t>
              </a:r>
            </a:p>
          </p:txBody>
        </p:sp>
        <p:sp>
          <p:nvSpPr>
            <p:cNvPr id="22" name="Line 24"/>
            <p:cNvSpPr>
              <a:spLocks noChangeShapeType="1"/>
            </p:cNvSpPr>
            <p:nvPr/>
          </p:nvSpPr>
          <p:spPr bwMode="auto">
            <a:xfrm>
              <a:off x="1488" y="105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29"/>
            <p:cNvSpPr txBox="1">
              <a:spLocks noChangeArrowheads="1"/>
            </p:cNvSpPr>
            <p:nvPr/>
          </p:nvSpPr>
          <p:spPr bwMode="auto">
            <a:xfrm>
              <a:off x="1632" y="1584"/>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solidFill>
                    <a:srgbClr val="080808"/>
                  </a:solidFill>
                </a:rPr>
                <a:t>(</a:t>
              </a:r>
              <a:r>
                <a:rPr lang="en-US" altLang="zh-CN" sz="2000">
                  <a:solidFill>
                    <a:srgbClr val="080808"/>
                  </a:solidFill>
                </a:rPr>
                <a:t>a) p</a:t>
              </a:r>
              <a:r>
                <a:rPr lang="zh-CN" altLang="en-US" sz="2000">
                  <a:solidFill>
                    <a:srgbClr val="080808"/>
                  </a:solidFill>
                </a:rPr>
                <a:t>指向第一个结点</a:t>
              </a:r>
            </a:p>
          </p:txBody>
        </p:sp>
      </p:grpSp>
      <p:grpSp>
        <p:nvGrpSpPr>
          <p:cNvPr id="24" name="Group 51"/>
          <p:cNvGrpSpPr>
            <a:grpSpLocks/>
          </p:cNvGrpSpPr>
          <p:nvPr/>
        </p:nvGrpSpPr>
        <p:grpSpPr bwMode="auto">
          <a:xfrm>
            <a:off x="844624" y="3361779"/>
            <a:ext cx="7162800" cy="1616075"/>
            <a:chOff x="576" y="1728"/>
            <a:chExt cx="4512" cy="1018"/>
          </a:xfrm>
        </p:grpSpPr>
        <p:sp>
          <p:nvSpPr>
            <p:cNvPr id="25" name="Text Box 30"/>
            <p:cNvSpPr txBox="1">
              <a:spLocks noChangeArrowheads="1"/>
            </p:cNvSpPr>
            <p:nvPr/>
          </p:nvSpPr>
          <p:spPr bwMode="auto">
            <a:xfrm>
              <a:off x="1392"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q</a:t>
              </a:r>
            </a:p>
          </p:txBody>
        </p:sp>
        <p:sp>
          <p:nvSpPr>
            <p:cNvPr id="26" name="Rectangle 31"/>
            <p:cNvSpPr>
              <a:spLocks noChangeArrowheads="1"/>
            </p:cNvSpPr>
            <p:nvPr/>
          </p:nvSpPr>
          <p:spPr bwMode="auto">
            <a:xfrm>
              <a:off x="1344" y="2208"/>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27" name="Rectangle 32"/>
            <p:cNvSpPr>
              <a:spLocks noChangeArrowheads="1"/>
            </p:cNvSpPr>
            <p:nvPr/>
          </p:nvSpPr>
          <p:spPr bwMode="auto">
            <a:xfrm>
              <a:off x="1632"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8" name="Rectangle 33"/>
            <p:cNvSpPr>
              <a:spLocks noChangeArrowheads="1"/>
            </p:cNvSpPr>
            <p:nvPr/>
          </p:nvSpPr>
          <p:spPr bwMode="auto">
            <a:xfrm>
              <a:off x="2160"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endParaRPr lang="en-US" altLang="zh-CN" sz="2000"/>
            </a:p>
          </p:txBody>
        </p:sp>
        <p:sp>
          <p:nvSpPr>
            <p:cNvPr id="29" name="Rectangle 34"/>
            <p:cNvSpPr>
              <a:spLocks noChangeArrowheads="1"/>
            </p:cNvSpPr>
            <p:nvPr/>
          </p:nvSpPr>
          <p:spPr bwMode="auto">
            <a:xfrm>
              <a:off x="2448"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0" name="Rectangle 35"/>
            <p:cNvSpPr>
              <a:spLocks noChangeArrowheads="1"/>
            </p:cNvSpPr>
            <p:nvPr/>
          </p:nvSpPr>
          <p:spPr bwMode="auto">
            <a:xfrm>
              <a:off x="2976"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1</a:t>
              </a:r>
              <a:endParaRPr lang="zh-CN" altLang="en-US" sz="2000" baseline="-25000"/>
            </a:p>
          </p:txBody>
        </p:sp>
        <p:sp>
          <p:nvSpPr>
            <p:cNvPr id="31" name="Rectangle 36"/>
            <p:cNvSpPr>
              <a:spLocks noChangeArrowheads="1"/>
            </p:cNvSpPr>
            <p:nvPr/>
          </p:nvSpPr>
          <p:spPr bwMode="auto">
            <a:xfrm>
              <a:off x="3264"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2" name="Rectangle 37"/>
            <p:cNvSpPr>
              <a:spLocks noChangeArrowheads="1"/>
            </p:cNvSpPr>
            <p:nvPr/>
          </p:nvSpPr>
          <p:spPr bwMode="auto">
            <a:xfrm>
              <a:off x="4512"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33" name="Rectangle 38"/>
            <p:cNvSpPr>
              <a:spLocks noChangeArrowheads="1"/>
            </p:cNvSpPr>
            <p:nvPr/>
          </p:nvSpPr>
          <p:spPr bwMode="auto">
            <a:xfrm>
              <a:off x="4800"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34" name="Line 39"/>
            <p:cNvSpPr>
              <a:spLocks noChangeShapeType="1"/>
            </p:cNvSpPr>
            <p:nvPr/>
          </p:nvSpPr>
          <p:spPr bwMode="auto">
            <a:xfrm>
              <a:off x="1776" y="230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40"/>
            <p:cNvSpPr>
              <a:spLocks noChangeShapeType="1"/>
            </p:cNvSpPr>
            <p:nvPr/>
          </p:nvSpPr>
          <p:spPr bwMode="auto">
            <a:xfrm>
              <a:off x="2592" y="230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41"/>
            <p:cNvSpPr>
              <a:spLocks noChangeShapeType="1"/>
            </p:cNvSpPr>
            <p:nvPr/>
          </p:nvSpPr>
          <p:spPr bwMode="auto">
            <a:xfrm>
              <a:off x="3408" y="230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42"/>
            <p:cNvSpPr>
              <a:spLocks noChangeShapeType="1"/>
            </p:cNvSpPr>
            <p:nvPr/>
          </p:nvSpPr>
          <p:spPr bwMode="auto">
            <a:xfrm>
              <a:off x="4224" y="2304"/>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Text Box 43"/>
            <p:cNvSpPr txBox="1">
              <a:spLocks noChangeArrowheads="1"/>
            </p:cNvSpPr>
            <p:nvPr/>
          </p:nvSpPr>
          <p:spPr bwMode="auto">
            <a:xfrm>
              <a:off x="3888" y="211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39" name="Line 44"/>
            <p:cNvSpPr>
              <a:spLocks noChangeShapeType="1"/>
            </p:cNvSpPr>
            <p:nvPr/>
          </p:nvSpPr>
          <p:spPr bwMode="auto">
            <a:xfrm>
              <a:off x="960" y="2304"/>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 name="Text Box 45"/>
            <p:cNvSpPr txBox="1">
              <a:spLocks noChangeArrowheads="1"/>
            </p:cNvSpPr>
            <p:nvPr/>
          </p:nvSpPr>
          <p:spPr bwMode="auto">
            <a:xfrm>
              <a:off x="576" y="216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b="0">
                  <a:solidFill>
                    <a:srgbClr val="080808"/>
                  </a:solidFill>
                </a:rPr>
                <a:t>head</a:t>
              </a:r>
            </a:p>
          </p:txBody>
        </p:sp>
        <p:sp>
          <p:nvSpPr>
            <p:cNvPr id="41" name="Line 46"/>
            <p:cNvSpPr>
              <a:spLocks noChangeShapeType="1"/>
            </p:cNvSpPr>
            <p:nvPr/>
          </p:nvSpPr>
          <p:spPr bwMode="auto">
            <a:xfrm>
              <a:off x="1488"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 name="Text Box 47"/>
            <p:cNvSpPr txBox="1">
              <a:spLocks noChangeArrowheads="1"/>
            </p:cNvSpPr>
            <p:nvPr/>
          </p:nvSpPr>
          <p:spPr bwMode="auto">
            <a:xfrm>
              <a:off x="1728" y="2496"/>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solidFill>
                    <a:srgbClr val="080808"/>
                  </a:solidFill>
                </a:rPr>
                <a:t>(</a:t>
              </a:r>
              <a:r>
                <a:rPr lang="en-US" altLang="zh-CN" sz="2000">
                  <a:solidFill>
                    <a:srgbClr val="080808"/>
                  </a:solidFill>
                </a:rPr>
                <a:t>b) p</a:t>
              </a:r>
              <a:r>
                <a:rPr lang="zh-CN" altLang="en-US" sz="2000">
                  <a:solidFill>
                    <a:srgbClr val="080808"/>
                  </a:solidFill>
                </a:rPr>
                <a:t>后移</a:t>
              </a:r>
            </a:p>
          </p:txBody>
        </p:sp>
        <p:sp>
          <p:nvSpPr>
            <p:cNvPr id="43" name="Line 48"/>
            <p:cNvSpPr>
              <a:spLocks noChangeShapeType="1"/>
            </p:cNvSpPr>
            <p:nvPr/>
          </p:nvSpPr>
          <p:spPr bwMode="auto">
            <a:xfrm>
              <a:off x="2304" y="196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Text Box 49"/>
            <p:cNvSpPr txBox="1">
              <a:spLocks noChangeArrowheads="1"/>
            </p:cNvSpPr>
            <p:nvPr/>
          </p:nvSpPr>
          <p:spPr bwMode="auto">
            <a:xfrm>
              <a:off x="2208"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grpSp>
      <p:grpSp>
        <p:nvGrpSpPr>
          <p:cNvPr id="45" name="Group 73"/>
          <p:cNvGrpSpPr>
            <a:grpSpLocks/>
          </p:cNvGrpSpPr>
          <p:nvPr/>
        </p:nvGrpSpPr>
        <p:grpSpPr bwMode="auto">
          <a:xfrm>
            <a:off x="2063824" y="4873947"/>
            <a:ext cx="4648200" cy="1616075"/>
            <a:chOff x="1344" y="2726"/>
            <a:chExt cx="2928" cy="1018"/>
          </a:xfrm>
        </p:grpSpPr>
        <p:sp>
          <p:nvSpPr>
            <p:cNvPr id="46" name="Rectangle 56"/>
            <p:cNvSpPr>
              <a:spLocks noChangeArrowheads="1"/>
            </p:cNvSpPr>
            <p:nvPr/>
          </p:nvSpPr>
          <p:spPr bwMode="auto">
            <a:xfrm>
              <a:off x="1344" y="320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endParaRPr lang="en-US" altLang="zh-CN" sz="2000"/>
            </a:p>
          </p:txBody>
        </p:sp>
        <p:sp>
          <p:nvSpPr>
            <p:cNvPr id="47" name="Rectangle 57"/>
            <p:cNvSpPr>
              <a:spLocks noChangeArrowheads="1"/>
            </p:cNvSpPr>
            <p:nvPr/>
          </p:nvSpPr>
          <p:spPr bwMode="auto">
            <a:xfrm>
              <a:off x="1632" y="320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8" name="Rectangle 58"/>
            <p:cNvSpPr>
              <a:spLocks noChangeArrowheads="1"/>
            </p:cNvSpPr>
            <p:nvPr/>
          </p:nvSpPr>
          <p:spPr bwMode="auto">
            <a:xfrm>
              <a:off x="2160" y="320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1</a:t>
              </a:r>
              <a:endParaRPr lang="zh-CN" altLang="en-US" sz="2000" baseline="-25000"/>
            </a:p>
          </p:txBody>
        </p:sp>
        <p:sp>
          <p:nvSpPr>
            <p:cNvPr id="49" name="Rectangle 59"/>
            <p:cNvSpPr>
              <a:spLocks noChangeArrowheads="1"/>
            </p:cNvSpPr>
            <p:nvPr/>
          </p:nvSpPr>
          <p:spPr bwMode="auto">
            <a:xfrm>
              <a:off x="2448" y="320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0" name="Rectangle 60"/>
            <p:cNvSpPr>
              <a:spLocks noChangeArrowheads="1"/>
            </p:cNvSpPr>
            <p:nvPr/>
          </p:nvSpPr>
          <p:spPr bwMode="auto">
            <a:xfrm>
              <a:off x="3696" y="320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51" name="Rectangle 61"/>
            <p:cNvSpPr>
              <a:spLocks noChangeArrowheads="1"/>
            </p:cNvSpPr>
            <p:nvPr/>
          </p:nvSpPr>
          <p:spPr bwMode="auto">
            <a:xfrm>
              <a:off x="3984" y="320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52" name="Line 63"/>
            <p:cNvSpPr>
              <a:spLocks noChangeShapeType="1"/>
            </p:cNvSpPr>
            <p:nvPr/>
          </p:nvSpPr>
          <p:spPr bwMode="auto">
            <a:xfrm>
              <a:off x="1776" y="330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 name="Line 64"/>
            <p:cNvSpPr>
              <a:spLocks noChangeShapeType="1"/>
            </p:cNvSpPr>
            <p:nvPr/>
          </p:nvSpPr>
          <p:spPr bwMode="auto">
            <a:xfrm>
              <a:off x="2592" y="3302"/>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65"/>
            <p:cNvSpPr>
              <a:spLocks noChangeShapeType="1"/>
            </p:cNvSpPr>
            <p:nvPr/>
          </p:nvSpPr>
          <p:spPr bwMode="auto">
            <a:xfrm>
              <a:off x="3408" y="3302"/>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5" name="Text Box 66"/>
            <p:cNvSpPr txBox="1">
              <a:spLocks noChangeArrowheads="1"/>
            </p:cNvSpPr>
            <p:nvPr/>
          </p:nvSpPr>
          <p:spPr bwMode="auto">
            <a:xfrm>
              <a:off x="3072" y="311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56" name="Text Box 70"/>
            <p:cNvSpPr txBox="1">
              <a:spLocks noChangeArrowheads="1"/>
            </p:cNvSpPr>
            <p:nvPr/>
          </p:nvSpPr>
          <p:spPr bwMode="auto">
            <a:xfrm>
              <a:off x="1728" y="3494"/>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solidFill>
                    <a:srgbClr val="080808"/>
                  </a:solidFill>
                </a:rPr>
                <a:t>(</a:t>
              </a:r>
              <a:r>
                <a:rPr lang="en-US" altLang="zh-CN" sz="2000">
                  <a:solidFill>
                    <a:srgbClr val="080808"/>
                  </a:solidFill>
                </a:rPr>
                <a:t>c) </a:t>
              </a:r>
              <a:r>
                <a:rPr lang="zh-CN" altLang="en-US" sz="2000">
                  <a:solidFill>
                    <a:srgbClr val="080808"/>
                  </a:solidFill>
                </a:rPr>
                <a:t>释放第一个结点</a:t>
              </a:r>
            </a:p>
          </p:txBody>
        </p:sp>
        <p:sp>
          <p:nvSpPr>
            <p:cNvPr id="57" name="Line 71"/>
            <p:cNvSpPr>
              <a:spLocks noChangeShapeType="1"/>
            </p:cNvSpPr>
            <p:nvPr/>
          </p:nvSpPr>
          <p:spPr bwMode="auto">
            <a:xfrm>
              <a:off x="1488" y="2966"/>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 name="Text Box 72"/>
            <p:cNvSpPr txBox="1">
              <a:spLocks noChangeArrowheads="1"/>
            </p:cNvSpPr>
            <p:nvPr/>
          </p:nvSpPr>
          <p:spPr bwMode="auto">
            <a:xfrm>
              <a:off x="1392" y="272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grpSp>
    </p:spTree>
    <p:extLst>
      <p:ext uri="{BB962C8B-B14F-4D97-AF65-F5344CB8AC3E}">
        <p14:creationId xmlns:p14="http://schemas.microsoft.com/office/powerpoint/2010/main" val="36735198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par>
                          <p:cTn id="21" fill="hold">
                            <p:stCondLst>
                              <p:cond delay="1500"/>
                            </p:stCondLst>
                            <p:childTnLst>
                              <p:par>
                                <p:cTn id="22" presetID="12" presetClass="entr" presetSubtype="4" fill="hold"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slide(fromBottom)">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7"/>
          <p:cNvSpPr>
            <a:spLocks noChangeArrowheads="1"/>
          </p:cNvSpPr>
          <p:nvPr/>
        </p:nvSpPr>
        <p:spPr bwMode="auto">
          <a:xfrm>
            <a:off x="610368" y="942394"/>
            <a:ext cx="8066088" cy="5273238"/>
          </a:xfrm>
          <a:prstGeom prst="rect">
            <a:avLst/>
          </a:prstGeom>
          <a:solidFill>
            <a:schemeClr val="tx1"/>
          </a:solidFill>
          <a:ln>
            <a:noFill/>
          </a:ln>
        </p:spPr>
        <p:txBody>
          <a:bodyPr>
            <a:spAutoFit/>
          </a:bodyPr>
          <a:lstStyle/>
          <a:p>
            <a:pPr>
              <a:lnSpc>
                <a:spcPts val="2000"/>
              </a:lnSpc>
              <a:spcBef>
                <a:spcPct val="50000"/>
              </a:spcBef>
            </a:pPr>
            <a:r>
              <a:rPr lang="en-US" altLang="zh-CN" sz="2000" b="1" dirty="0">
                <a:solidFill>
                  <a:schemeClr val="bg1"/>
                </a:solidFill>
              </a:rPr>
              <a:t>template &lt;class T&gt;</a:t>
            </a:r>
          </a:p>
          <a:p>
            <a:pPr>
              <a:lnSpc>
                <a:spcPts val="2000"/>
              </a:lnSpc>
              <a:spcBef>
                <a:spcPct val="50000"/>
              </a:spcBef>
            </a:pPr>
            <a:r>
              <a:rPr lang="en-US" altLang="zh-CN" sz="2000" b="1" dirty="0" err="1">
                <a:solidFill>
                  <a:schemeClr val="bg1"/>
                </a:solidFill>
              </a:rPr>
              <a:t>LinList</a:t>
            </a:r>
            <a:r>
              <a:rPr lang="en-US" altLang="zh-CN" sz="2000" b="1" dirty="0">
                <a:solidFill>
                  <a:schemeClr val="bg1"/>
                </a:solidFill>
              </a:rPr>
              <a:t> &lt;T&gt;::~</a:t>
            </a:r>
            <a:r>
              <a:rPr lang="en-US" altLang="zh-CN" sz="2000" b="1" dirty="0" err="1">
                <a:solidFill>
                  <a:schemeClr val="bg1"/>
                </a:solidFill>
              </a:rPr>
              <a:t>LinList</a:t>
            </a:r>
            <a:r>
              <a:rPr lang="en-US" altLang="zh-CN" sz="2000" b="1" dirty="0">
                <a:solidFill>
                  <a:schemeClr val="bg1"/>
                </a:solidFill>
              </a:rPr>
              <a:t>(void)            </a:t>
            </a:r>
            <a:r>
              <a:rPr lang="en-US" altLang="zh-CN" sz="2000" b="1" dirty="0" smtClean="0">
                <a:solidFill>
                  <a:srgbClr val="FFFF00"/>
                </a:solidFill>
              </a:rPr>
              <a:t>//</a:t>
            </a:r>
            <a:r>
              <a:rPr lang="zh-CN" altLang="en-US" sz="2000" b="1" dirty="0">
                <a:solidFill>
                  <a:srgbClr val="FFFF00"/>
                </a:solidFill>
              </a:rPr>
              <a:t>析构函数</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ListNode</a:t>
            </a:r>
            <a:r>
              <a:rPr lang="en-US" altLang="zh-CN" sz="2000" b="1" dirty="0">
                <a:solidFill>
                  <a:schemeClr val="bg1"/>
                </a:solidFill>
              </a:rPr>
              <a:t> &lt;T&gt; *p,*q;</a:t>
            </a:r>
          </a:p>
          <a:p>
            <a:pPr>
              <a:lnSpc>
                <a:spcPts val="2000"/>
              </a:lnSpc>
              <a:spcBef>
                <a:spcPct val="50000"/>
              </a:spcBef>
            </a:pPr>
            <a:r>
              <a:rPr lang="en-US" altLang="zh-CN" sz="2000" b="1" dirty="0">
                <a:solidFill>
                  <a:schemeClr val="bg1"/>
                </a:solidFill>
              </a:rPr>
              <a:t>	p=head;                        </a:t>
            </a:r>
            <a:r>
              <a:rPr lang="en-US" altLang="zh-CN" sz="2000" b="1" dirty="0" smtClean="0">
                <a:solidFill>
                  <a:schemeClr val="bg1"/>
                </a:solidFill>
              </a:rPr>
              <a:t>	</a:t>
            </a:r>
            <a:r>
              <a:rPr lang="en-US" altLang="zh-CN" sz="2000" b="1" dirty="0" smtClean="0">
                <a:solidFill>
                  <a:srgbClr val="FFFF00"/>
                </a:solidFill>
              </a:rPr>
              <a:t>//</a:t>
            </a:r>
            <a:r>
              <a:rPr lang="en-US" altLang="zh-CN" sz="2000" b="1" dirty="0">
                <a:solidFill>
                  <a:srgbClr val="FFFF00"/>
                </a:solidFill>
              </a:rPr>
              <a:t>p</a:t>
            </a:r>
            <a:r>
              <a:rPr lang="zh-CN" altLang="en-US" sz="2000" b="1" dirty="0">
                <a:solidFill>
                  <a:srgbClr val="FFFF00"/>
                </a:solidFill>
              </a:rPr>
              <a:t>指向第一个结点</a:t>
            </a:r>
          </a:p>
          <a:p>
            <a:pPr>
              <a:lnSpc>
                <a:spcPts val="2000"/>
              </a:lnSpc>
              <a:spcBef>
                <a:spcPct val="50000"/>
              </a:spcBef>
            </a:pPr>
            <a:r>
              <a:rPr lang="zh-CN" altLang="en-US" sz="2000" b="1" dirty="0">
                <a:solidFill>
                  <a:schemeClr val="bg1"/>
                </a:solidFill>
              </a:rPr>
              <a:t>	</a:t>
            </a:r>
            <a:r>
              <a:rPr lang="en-US" altLang="zh-CN" sz="2000" b="1" dirty="0">
                <a:solidFill>
                  <a:schemeClr val="bg1"/>
                </a:solidFill>
              </a:rPr>
              <a:t>while(p!=NULL)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循环释放结点空间直至初始化状态</a:t>
            </a:r>
          </a:p>
          <a:p>
            <a:pPr>
              <a:lnSpc>
                <a:spcPts val="2000"/>
              </a:lnSpc>
              <a:spcBef>
                <a:spcPct val="50000"/>
              </a:spcBef>
            </a:pPr>
            <a:r>
              <a:rPr lang="zh-CN" altLang="en-US" sz="2000" b="1" dirty="0">
                <a:solidFill>
                  <a:schemeClr val="bg1"/>
                </a:solidFill>
              </a:rPr>
              <a:t>	</a:t>
            </a:r>
            <a:r>
              <a:rPr lang="en-US" altLang="zh-CN" sz="2000" b="1" dirty="0">
                <a:solidFill>
                  <a:schemeClr val="bg1"/>
                </a:solidFill>
              </a:rPr>
              <a:t>{      </a:t>
            </a:r>
            <a:endParaRPr lang="en-US" altLang="zh-CN" sz="2000" b="1" dirty="0" smtClean="0">
              <a:solidFill>
                <a:schemeClr val="bg1"/>
              </a:solidFill>
            </a:endParaRPr>
          </a:p>
          <a:p>
            <a:pPr>
              <a:lnSpc>
                <a:spcPts val="2000"/>
              </a:lnSpc>
              <a:spcBef>
                <a:spcPct val="50000"/>
              </a:spcBef>
            </a:pPr>
            <a:r>
              <a:rPr lang="en-US" altLang="zh-CN" sz="2000" b="1" dirty="0">
                <a:solidFill>
                  <a:schemeClr val="bg1"/>
                </a:solidFill>
              </a:rPr>
              <a:t>	 </a:t>
            </a:r>
            <a:r>
              <a:rPr lang="en-US" altLang="zh-CN" sz="2000" b="1" dirty="0" smtClean="0">
                <a:solidFill>
                  <a:schemeClr val="bg1"/>
                </a:solidFill>
              </a:rPr>
              <a:t>       q=p</a:t>
            </a:r>
            <a:r>
              <a:rPr lang="en-US" altLang="zh-CN" sz="2000" b="1" dirty="0">
                <a:solidFill>
                  <a:schemeClr val="bg1"/>
                </a:solidFill>
              </a:rPr>
              <a:t>;</a:t>
            </a:r>
          </a:p>
          <a:p>
            <a:pPr>
              <a:lnSpc>
                <a:spcPts val="2000"/>
              </a:lnSpc>
              <a:spcBef>
                <a:spcPct val="50000"/>
              </a:spcBef>
            </a:pPr>
            <a:r>
              <a:rPr lang="en-US" altLang="zh-CN" sz="2000" b="1" dirty="0">
                <a:solidFill>
                  <a:schemeClr val="bg1"/>
                </a:solidFill>
              </a:rPr>
              <a:t>	        p=p-&gt;next;</a:t>
            </a:r>
          </a:p>
          <a:p>
            <a:pPr>
              <a:lnSpc>
                <a:spcPts val="2000"/>
              </a:lnSpc>
              <a:spcBef>
                <a:spcPct val="50000"/>
              </a:spcBef>
            </a:pPr>
            <a:r>
              <a:rPr lang="en-US" altLang="zh-CN" sz="2000" b="1" dirty="0">
                <a:solidFill>
                  <a:schemeClr val="bg1"/>
                </a:solidFill>
              </a:rPr>
              <a:t>	       </a:t>
            </a:r>
            <a:r>
              <a:rPr lang="en-US" altLang="zh-CN" sz="2000" b="1" dirty="0" smtClean="0">
                <a:solidFill>
                  <a:schemeClr val="bg1"/>
                </a:solidFill>
              </a:rPr>
              <a:t> delete </a:t>
            </a:r>
            <a:r>
              <a:rPr lang="en-US" altLang="zh-CN" sz="2000" b="1" dirty="0">
                <a:solidFill>
                  <a:schemeClr val="bg1"/>
                </a:solidFill>
              </a:rPr>
              <a:t>q;</a:t>
            </a:r>
          </a:p>
          <a:p>
            <a:pPr>
              <a:lnSpc>
                <a:spcPts val="2000"/>
              </a:lnSpc>
              <a:spcBef>
                <a:spcPct val="50000"/>
              </a:spcBef>
            </a:pPr>
            <a:r>
              <a:rPr lang="en-US" altLang="zh-CN" sz="2000" b="1" dirty="0">
                <a:solidFill>
                  <a:schemeClr val="bg1"/>
                </a:solidFill>
              </a:rPr>
              <a:t>	}</a:t>
            </a:r>
          </a:p>
          <a:p>
            <a:pPr>
              <a:lnSpc>
                <a:spcPts val="2000"/>
              </a:lnSpc>
              <a:spcBef>
                <a:spcPct val="50000"/>
              </a:spcBef>
            </a:pPr>
            <a:r>
              <a:rPr lang="en-US" altLang="zh-CN" sz="2000" b="1" dirty="0">
                <a:solidFill>
                  <a:schemeClr val="bg1"/>
                </a:solidFill>
              </a:rPr>
              <a:t>	size=0;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结点个数置为初始化值</a:t>
            </a:r>
            <a:r>
              <a:rPr lang="en-US" altLang="zh-CN" sz="2000" b="1" dirty="0">
                <a:solidFill>
                  <a:schemeClr val="bg1"/>
                </a:solidFill>
              </a:rPr>
              <a:t>0</a:t>
            </a:r>
          </a:p>
          <a:p>
            <a:pPr>
              <a:lnSpc>
                <a:spcPts val="2000"/>
              </a:lnSpc>
              <a:spcBef>
                <a:spcPct val="50000"/>
              </a:spcBef>
            </a:pPr>
            <a:r>
              <a:rPr lang="en-US" altLang="zh-CN" sz="2000" b="1" dirty="0">
                <a:solidFill>
                  <a:schemeClr val="bg1"/>
                </a:solidFill>
              </a:rPr>
              <a:t>	head=NULL;</a:t>
            </a:r>
          </a:p>
          <a:p>
            <a:pPr>
              <a:lnSpc>
                <a:spcPts val="2000"/>
              </a:lnSpc>
              <a:spcBef>
                <a:spcPct val="50000"/>
              </a:spcBef>
            </a:pPr>
            <a:r>
              <a:rPr lang="en-US" altLang="zh-CN" sz="2000" b="1" dirty="0">
                <a:solidFill>
                  <a:schemeClr val="bg1"/>
                </a:solidFill>
              </a:rPr>
              <a:t>}</a:t>
            </a:r>
          </a:p>
        </p:txBody>
      </p:sp>
    </p:spTree>
    <p:extLst>
      <p:ext uri="{BB962C8B-B14F-4D97-AF65-F5344CB8AC3E}">
        <p14:creationId xmlns:p14="http://schemas.microsoft.com/office/powerpoint/2010/main" val="40854832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barn(inVertical)">
                                      <p:cBhvr>
                                        <p:cTn id="7" dur="500"/>
                                        <p:tgtEl>
                                          <p:spTgt spid="5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9">
                                            <p:txEl>
                                              <p:pRg st="1" end="1"/>
                                            </p:txEl>
                                          </p:spTgt>
                                        </p:tgtEl>
                                        <p:attrNameLst>
                                          <p:attrName>style.visibility</p:attrName>
                                        </p:attrNameLst>
                                      </p:cBhvr>
                                      <p:to>
                                        <p:strVal val="visible"/>
                                      </p:to>
                                    </p:set>
                                    <p:animEffect transition="in" filter="barn(inVertical)">
                                      <p:cBhvr>
                                        <p:cTn id="10" dur="500"/>
                                        <p:tgtEl>
                                          <p:spTgt spid="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9">
                                            <p:txEl>
                                              <p:pRg st="2" end="2"/>
                                            </p:txEl>
                                          </p:spTgt>
                                        </p:tgtEl>
                                        <p:attrNameLst>
                                          <p:attrName>style.visibility</p:attrName>
                                        </p:attrNameLst>
                                      </p:cBhvr>
                                      <p:to>
                                        <p:strVal val="visible"/>
                                      </p:to>
                                    </p:set>
                                    <p:animEffect transition="in" filter="barn(inVertical)">
                                      <p:cBhvr>
                                        <p:cTn id="15" dur="500"/>
                                        <p:tgtEl>
                                          <p:spTgt spid="5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59">
                                            <p:txEl>
                                              <p:pRg st="3" end="3"/>
                                            </p:txEl>
                                          </p:spTgt>
                                        </p:tgtEl>
                                        <p:attrNameLst>
                                          <p:attrName>style.visibility</p:attrName>
                                        </p:attrNameLst>
                                      </p:cBhvr>
                                      <p:to>
                                        <p:strVal val="visible"/>
                                      </p:to>
                                    </p:set>
                                    <p:animEffect transition="in" filter="barn(inVertical)">
                                      <p:cBhvr>
                                        <p:cTn id="18" dur="500"/>
                                        <p:tgtEl>
                                          <p:spTgt spid="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9">
                                            <p:txEl>
                                              <p:pRg st="4" end="4"/>
                                            </p:txEl>
                                          </p:spTgt>
                                        </p:tgtEl>
                                        <p:attrNameLst>
                                          <p:attrName>style.visibility</p:attrName>
                                        </p:attrNameLst>
                                      </p:cBhvr>
                                      <p:to>
                                        <p:strVal val="visible"/>
                                      </p:to>
                                    </p:set>
                                    <p:animEffect transition="in" filter="barn(inVertical)">
                                      <p:cBhvr>
                                        <p:cTn id="23" dur="500"/>
                                        <p:tgtEl>
                                          <p:spTgt spid="59">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9">
                                            <p:txEl>
                                              <p:pRg st="5" end="5"/>
                                            </p:txEl>
                                          </p:spTgt>
                                        </p:tgtEl>
                                        <p:attrNameLst>
                                          <p:attrName>style.visibility</p:attrName>
                                        </p:attrNameLst>
                                      </p:cBhvr>
                                      <p:to>
                                        <p:strVal val="visible"/>
                                      </p:to>
                                    </p:set>
                                    <p:animEffect transition="in" filter="barn(inVertical)">
                                      <p:cBhvr>
                                        <p:cTn id="26" dur="500"/>
                                        <p:tgtEl>
                                          <p:spTgt spid="59">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59">
                                            <p:txEl>
                                              <p:pRg st="6" end="6"/>
                                            </p:txEl>
                                          </p:spTgt>
                                        </p:tgtEl>
                                        <p:attrNameLst>
                                          <p:attrName>style.visibility</p:attrName>
                                        </p:attrNameLst>
                                      </p:cBhvr>
                                      <p:to>
                                        <p:strVal val="visible"/>
                                      </p:to>
                                    </p:set>
                                    <p:animEffect transition="in" filter="barn(inVertical)">
                                      <p:cBhvr>
                                        <p:cTn id="29" dur="500"/>
                                        <p:tgtEl>
                                          <p:spTgt spid="59">
                                            <p:txEl>
                                              <p:pRg st="6" end="6"/>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59">
                                            <p:txEl>
                                              <p:pRg st="7" end="7"/>
                                            </p:txEl>
                                          </p:spTgt>
                                        </p:tgtEl>
                                        <p:attrNameLst>
                                          <p:attrName>style.visibility</p:attrName>
                                        </p:attrNameLst>
                                      </p:cBhvr>
                                      <p:to>
                                        <p:strVal val="visible"/>
                                      </p:to>
                                    </p:set>
                                    <p:animEffect transition="in" filter="barn(inVertical)">
                                      <p:cBhvr>
                                        <p:cTn id="32" dur="500"/>
                                        <p:tgtEl>
                                          <p:spTgt spid="59">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59">
                                            <p:txEl>
                                              <p:pRg st="8" end="8"/>
                                            </p:txEl>
                                          </p:spTgt>
                                        </p:tgtEl>
                                        <p:attrNameLst>
                                          <p:attrName>style.visibility</p:attrName>
                                        </p:attrNameLst>
                                      </p:cBhvr>
                                      <p:to>
                                        <p:strVal val="visible"/>
                                      </p:to>
                                    </p:set>
                                    <p:animEffect transition="in" filter="barn(inVertical)">
                                      <p:cBhvr>
                                        <p:cTn id="35" dur="500"/>
                                        <p:tgtEl>
                                          <p:spTgt spid="59">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59">
                                            <p:txEl>
                                              <p:pRg st="9" end="9"/>
                                            </p:txEl>
                                          </p:spTgt>
                                        </p:tgtEl>
                                        <p:attrNameLst>
                                          <p:attrName>style.visibility</p:attrName>
                                        </p:attrNameLst>
                                      </p:cBhvr>
                                      <p:to>
                                        <p:strVal val="visible"/>
                                      </p:to>
                                    </p:set>
                                    <p:animEffect transition="in" filter="barn(inVertical)">
                                      <p:cBhvr>
                                        <p:cTn id="38" dur="500"/>
                                        <p:tgtEl>
                                          <p:spTgt spid="59">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59">
                                            <p:txEl>
                                              <p:pRg st="10" end="10"/>
                                            </p:txEl>
                                          </p:spTgt>
                                        </p:tgtEl>
                                        <p:attrNameLst>
                                          <p:attrName>style.visibility</p:attrName>
                                        </p:attrNameLst>
                                      </p:cBhvr>
                                      <p:to>
                                        <p:strVal val="visible"/>
                                      </p:to>
                                    </p:set>
                                    <p:animEffect transition="in" filter="barn(inVertical)">
                                      <p:cBhvr>
                                        <p:cTn id="41" dur="500"/>
                                        <p:tgtEl>
                                          <p:spTgt spid="59">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59">
                                            <p:txEl>
                                              <p:pRg st="11" end="11"/>
                                            </p:txEl>
                                          </p:spTgt>
                                        </p:tgtEl>
                                        <p:attrNameLst>
                                          <p:attrName>style.visibility</p:attrName>
                                        </p:attrNameLst>
                                      </p:cBhvr>
                                      <p:to>
                                        <p:strVal val="visible"/>
                                      </p:to>
                                    </p:set>
                                    <p:animEffect transition="in" filter="barn(inVertical)">
                                      <p:cBhvr>
                                        <p:cTn id="44" dur="500"/>
                                        <p:tgtEl>
                                          <p:spTgt spid="59">
                                            <p:txEl>
                                              <p:pRg st="11" end="11"/>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59">
                                            <p:txEl>
                                              <p:pRg st="12" end="12"/>
                                            </p:txEl>
                                          </p:spTgt>
                                        </p:tgtEl>
                                        <p:attrNameLst>
                                          <p:attrName>style.visibility</p:attrName>
                                        </p:attrNameLst>
                                      </p:cBhvr>
                                      <p:to>
                                        <p:strVal val="visible"/>
                                      </p:to>
                                    </p:set>
                                    <p:animEffect transition="in" filter="barn(inVertical)">
                                      <p:cBhvr>
                                        <p:cTn id="47" dur="500"/>
                                        <p:tgtEl>
                                          <p:spTgt spid="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7"/>
          <p:cNvSpPr>
            <a:spLocks noChangeArrowheads="1"/>
          </p:cNvSpPr>
          <p:nvPr/>
        </p:nvSpPr>
        <p:spPr bwMode="auto">
          <a:xfrm>
            <a:off x="395536" y="116632"/>
            <a:ext cx="8640960" cy="6504345"/>
          </a:xfrm>
          <a:prstGeom prst="rect">
            <a:avLst/>
          </a:prstGeom>
          <a:solidFill>
            <a:schemeClr val="tx1"/>
          </a:solidFill>
          <a:ln>
            <a:noFill/>
          </a:ln>
        </p:spPr>
        <p:txBody>
          <a:bodyPr wrap="square">
            <a:spAutoFit/>
          </a:bodyPr>
          <a:lstStyle/>
          <a:p>
            <a:pPr>
              <a:lnSpc>
                <a:spcPts val="2000"/>
              </a:lnSpc>
              <a:spcBef>
                <a:spcPct val="50000"/>
              </a:spcBef>
            </a:pPr>
            <a:r>
              <a:rPr lang="en-US" altLang="zh-CN" sz="2000" b="1" dirty="0">
                <a:solidFill>
                  <a:schemeClr val="bg1"/>
                </a:solidFill>
              </a:rPr>
              <a:t>template &lt;class	T&gt;	</a:t>
            </a:r>
          </a:p>
          <a:p>
            <a:pPr>
              <a:lnSpc>
                <a:spcPts val="2000"/>
              </a:lnSpc>
              <a:spcBef>
                <a:spcPct val="50000"/>
              </a:spcBef>
            </a:pPr>
            <a:r>
              <a:rPr lang="en-US" altLang="zh-CN" sz="2000" b="1" dirty="0" err="1">
                <a:solidFill>
                  <a:schemeClr val="bg1"/>
                </a:solidFill>
              </a:rPr>
              <a:t>ListNode</a:t>
            </a:r>
            <a:r>
              <a:rPr lang="en-US" altLang="zh-CN" sz="2000" b="1" dirty="0">
                <a:solidFill>
                  <a:schemeClr val="bg1"/>
                </a:solidFill>
              </a:rPr>
              <a:t>&lt;T&gt; *</a:t>
            </a:r>
            <a:r>
              <a:rPr lang="en-US" altLang="zh-CN" sz="2000" b="1" dirty="0" err="1">
                <a:solidFill>
                  <a:schemeClr val="bg1"/>
                </a:solidFill>
              </a:rPr>
              <a:t>LinList</a:t>
            </a:r>
            <a:r>
              <a:rPr lang="en-US" altLang="zh-CN" sz="2000" b="1" dirty="0">
                <a:solidFill>
                  <a:schemeClr val="bg1"/>
                </a:solidFill>
              </a:rPr>
              <a:t>&lt;T&gt;::Index(</a:t>
            </a:r>
            <a:r>
              <a:rPr lang="en-US" altLang="zh-CN" sz="2000" b="1" dirty="0" err="1">
                <a:solidFill>
                  <a:schemeClr val="bg1"/>
                </a:solidFill>
              </a:rPr>
              <a:t>int</a:t>
            </a:r>
            <a:r>
              <a:rPr lang="en-US" altLang="zh-CN" sz="2000" b="1" dirty="0">
                <a:solidFill>
                  <a:schemeClr val="bg1"/>
                </a:solidFill>
              </a:rPr>
              <a:t> i)		</a:t>
            </a:r>
            <a:r>
              <a:rPr lang="en-US" altLang="zh-CN" sz="2000" b="1" dirty="0">
                <a:solidFill>
                  <a:srgbClr val="FFFF00"/>
                </a:solidFill>
              </a:rPr>
              <a:t>//</a:t>
            </a:r>
            <a:r>
              <a:rPr lang="zh-CN" altLang="en-US" sz="2000" b="1" dirty="0">
                <a:solidFill>
                  <a:srgbClr val="FFFF00"/>
                </a:solidFill>
              </a:rPr>
              <a:t>定位</a:t>
            </a:r>
          </a:p>
          <a:p>
            <a:pPr>
              <a:lnSpc>
                <a:spcPts val="2000"/>
              </a:lnSpc>
              <a:spcBef>
                <a:spcPct val="50000"/>
              </a:spcBef>
            </a:pPr>
            <a:r>
              <a:rPr lang="en-US" altLang="zh-CN" sz="2000" b="1" dirty="0">
                <a:solidFill>
                  <a:srgbClr val="FFFF00"/>
                </a:solidFill>
              </a:rPr>
              <a:t>//</a:t>
            </a:r>
            <a:r>
              <a:rPr lang="zh-CN" altLang="en-US" sz="2000" b="1" dirty="0">
                <a:solidFill>
                  <a:srgbClr val="FFFF00"/>
                </a:solidFill>
              </a:rPr>
              <a:t>返回指向第</a:t>
            </a:r>
            <a:r>
              <a:rPr lang="en-US" altLang="zh-CN" sz="2000" b="1" dirty="0">
                <a:solidFill>
                  <a:srgbClr val="FFFF00"/>
                </a:solidFill>
              </a:rPr>
              <a:t>i</a:t>
            </a:r>
            <a:r>
              <a:rPr lang="zh-CN" altLang="en-US" sz="2000" b="1" dirty="0">
                <a:solidFill>
                  <a:srgbClr val="FFFF00"/>
                </a:solidFill>
              </a:rPr>
              <a:t>个数据元素结点的指针</a:t>
            </a:r>
          </a:p>
          <a:p>
            <a:pPr>
              <a:lnSpc>
                <a:spcPts val="2000"/>
              </a:lnSpc>
              <a:spcBef>
                <a:spcPct val="50000"/>
              </a:spcBef>
            </a:pPr>
            <a:r>
              <a:rPr lang="en-US" altLang="zh-CN" sz="2000" b="1" dirty="0">
                <a:solidFill>
                  <a:srgbClr val="FFFF00"/>
                </a:solidFill>
              </a:rPr>
              <a:t>//</a:t>
            </a:r>
            <a:r>
              <a:rPr lang="zh-CN" altLang="en-US" sz="2000" b="1" dirty="0">
                <a:solidFill>
                  <a:srgbClr val="FFFF00"/>
                </a:solidFill>
              </a:rPr>
              <a:t>参数</a:t>
            </a:r>
            <a:r>
              <a:rPr lang="en-US" altLang="zh-CN" sz="2000" b="1" dirty="0">
                <a:solidFill>
                  <a:srgbClr val="FFFF00"/>
                </a:solidFill>
              </a:rPr>
              <a:t>i</a:t>
            </a:r>
            <a:r>
              <a:rPr lang="zh-CN" altLang="en-US" sz="2000" b="1" dirty="0">
                <a:solidFill>
                  <a:srgbClr val="FFFF00"/>
                </a:solidFill>
              </a:rPr>
              <a:t>的取值范围为：</a:t>
            </a:r>
            <a:r>
              <a:rPr lang="en-US" altLang="zh-CN" sz="2000" b="1" dirty="0">
                <a:solidFill>
                  <a:srgbClr val="FFFF00"/>
                </a:solidFill>
              </a:rPr>
              <a:t>-1≤i≤size-1</a:t>
            </a:r>
            <a:r>
              <a:rPr lang="zh-CN" altLang="en-US" sz="2000" b="1" dirty="0">
                <a:solidFill>
                  <a:srgbClr val="FFFF00"/>
                </a:solidFill>
              </a:rPr>
              <a:t>；</a:t>
            </a:r>
            <a:r>
              <a:rPr lang="en-US" altLang="zh-CN" sz="2000" b="1" dirty="0">
                <a:solidFill>
                  <a:srgbClr val="FFFF00"/>
                </a:solidFill>
              </a:rPr>
              <a:t>i=-1</a:t>
            </a:r>
            <a:r>
              <a:rPr lang="zh-CN" altLang="en-US" sz="2000" b="1" dirty="0">
                <a:solidFill>
                  <a:srgbClr val="FFFF00"/>
                </a:solidFill>
              </a:rPr>
              <a:t>时返回头指针</a:t>
            </a:r>
          </a:p>
          <a:p>
            <a:pPr>
              <a:lnSpc>
                <a:spcPts val="2000"/>
              </a:lnSpc>
              <a:spcBef>
                <a:spcPct val="50000"/>
              </a:spcBef>
            </a:pPr>
            <a:r>
              <a:rPr lang="en-US" altLang="zh-CN" sz="2000" b="1" dirty="0">
                <a:solidFill>
                  <a:schemeClr val="bg1"/>
                </a:solidFill>
              </a:rPr>
              <a:t>{</a:t>
            </a:r>
          </a:p>
          <a:p>
            <a:pPr>
              <a:lnSpc>
                <a:spcPts val="2000"/>
              </a:lnSpc>
              <a:spcBef>
                <a:spcPct val="50000"/>
              </a:spcBef>
            </a:pPr>
            <a:r>
              <a:rPr lang="en-US" altLang="zh-CN" sz="2000" b="1" dirty="0">
                <a:solidFill>
                  <a:schemeClr val="bg1"/>
                </a:solidFill>
              </a:rPr>
              <a:t>	if(i &lt; -1 || i &gt; size-1</a:t>
            </a:r>
            <a:r>
              <a:rPr lang="en-US" altLang="zh-CN" sz="2000" b="1" dirty="0" smtClean="0">
                <a:solidFill>
                  <a:schemeClr val="bg1"/>
                </a:solidFill>
              </a:rPr>
              <a:t>) {</a:t>
            </a:r>
            <a:r>
              <a:rPr lang="en-US" altLang="zh-CN" sz="2000" b="1" dirty="0" err="1" smtClean="0">
                <a:solidFill>
                  <a:schemeClr val="bg1"/>
                </a:solidFill>
              </a:rPr>
              <a:t>cout</a:t>
            </a:r>
            <a:r>
              <a:rPr lang="en-US" altLang="zh-CN" sz="2000" b="1" dirty="0" smtClean="0">
                <a:solidFill>
                  <a:schemeClr val="bg1"/>
                </a:solidFill>
              </a:rPr>
              <a:t> </a:t>
            </a:r>
            <a:r>
              <a:rPr lang="en-US" altLang="zh-CN" sz="2000" b="1" dirty="0">
                <a:solidFill>
                  <a:schemeClr val="bg1"/>
                </a:solidFill>
              </a:rPr>
              <a:t>&lt;&lt; "</a:t>
            </a:r>
            <a:r>
              <a:rPr lang="zh-CN" altLang="en-US" sz="2000" b="1" dirty="0">
                <a:solidFill>
                  <a:schemeClr val="bg1"/>
                </a:solidFill>
              </a:rPr>
              <a:t>参数</a:t>
            </a:r>
            <a:r>
              <a:rPr lang="en-US" altLang="zh-CN" sz="2000" b="1" dirty="0">
                <a:solidFill>
                  <a:schemeClr val="bg1"/>
                </a:solidFill>
              </a:rPr>
              <a:t>i</a:t>
            </a:r>
            <a:r>
              <a:rPr lang="zh-CN" altLang="en-US" sz="2000" b="1" dirty="0">
                <a:solidFill>
                  <a:schemeClr val="bg1"/>
                </a:solidFill>
              </a:rPr>
              <a:t>越界出错！</a:t>
            </a:r>
            <a:r>
              <a:rPr lang="en-US" altLang="zh-CN" sz="2000" b="1" dirty="0">
                <a:solidFill>
                  <a:schemeClr val="bg1"/>
                </a:solidFill>
              </a:rPr>
              <a:t>" &lt;&lt; </a:t>
            </a:r>
            <a:r>
              <a:rPr lang="en-US" altLang="zh-CN" sz="2000" b="1" dirty="0" err="1" smtClean="0">
                <a:solidFill>
                  <a:schemeClr val="bg1"/>
                </a:solidFill>
              </a:rPr>
              <a:t>endl;exit</a:t>
            </a:r>
            <a:r>
              <a:rPr lang="en-US" altLang="zh-CN" sz="2000" b="1" dirty="0" smtClean="0">
                <a:solidFill>
                  <a:schemeClr val="bg1"/>
                </a:solidFill>
              </a:rPr>
              <a:t>(0);}</a:t>
            </a:r>
          </a:p>
          <a:p>
            <a:pPr>
              <a:lnSpc>
                <a:spcPts val="2000"/>
              </a:lnSpc>
              <a:spcBef>
                <a:spcPct val="50000"/>
              </a:spcBef>
            </a:pPr>
            <a:r>
              <a:rPr lang="en-US" altLang="zh-CN" sz="2000" b="1" dirty="0" smtClean="0">
                <a:solidFill>
                  <a:schemeClr val="bg1"/>
                </a:solidFill>
              </a:rPr>
              <a:t>	if(i </a:t>
            </a:r>
            <a:r>
              <a:rPr lang="en-US" altLang="zh-CN" sz="2000" b="1" dirty="0">
                <a:solidFill>
                  <a:schemeClr val="bg1"/>
                </a:solidFill>
              </a:rPr>
              <a:t>== -1) return head;		</a:t>
            </a:r>
            <a:r>
              <a:rPr lang="en-US" altLang="zh-CN" sz="2000" b="1" dirty="0" smtClean="0">
                <a:solidFill>
                  <a:srgbClr val="FFFF00"/>
                </a:solidFill>
              </a:rPr>
              <a:t>//</a:t>
            </a:r>
            <a:r>
              <a:rPr lang="en-US" altLang="zh-CN" sz="2000" b="1" dirty="0">
                <a:solidFill>
                  <a:srgbClr val="FFFF00"/>
                </a:solidFill>
              </a:rPr>
              <a:t>i</a:t>
            </a:r>
            <a:r>
              <a:rPr lang="zh-CN" altLang="en-US" sz="2000" b="1" dirty="0">
                <a:solidFill>
                  <a:srgbClr val="FFFF00"/>
                </a:solidFill>
              </a:rPr>
              <a:t>为</a:t>
            </a:r>
            <a:r>
              <a:rPr lang="en-US" altLang="zh-CN" sz="2000" b="1" dirty="0">
                <a:solidFill>
                  <a:srgbClr val="FFFF00"/>
                </a:solidFill>
              </a:rPr>
              <a:t>-1</a:t>
            </a:r>
            <a:r>
              <a:rPr lang="zh-CN" altLang="en-US" sz="2000" b="1" dirty="0">
                <a:solidFill>
                  <a:srgbClr val="FFFF00"/>
                </a:solidFill>
              </a:rPr>
              <a:t>时返回头指针</a:t>
            </a:r>
            <a:r>
              <a:rPr lang="en-US" altLang="zh-CN" sz="2000" b="1" dirty="0">
                <a:solidFill>
                  <a:srgbClr val="FFFF00"/>
                </a:solidFill>
              </a:rPr>
              <a:t>head</a:t>
            </a:r>
          </a:p>
          <a:p>
            <a:pPr>
              <a:lnSpc>
                <a:spcPts val="2000"/>
              </a:lnSpc>
              <a:spcBef>
                <a:spcPct val="50000"/>
              </a:spcBef>
            </a:pPr>
            <a:r>
              <a:rPr lang="en-US" altLang="zh-CN" sz="2000" b="1" dirty="0" smtClean="0">
                <a:solidFill>
                  <a:schemeClr val="bg1"/>
                </a:solidFill>
              </a:rPr>
              <a:t>	</a:t>
            </a:r>
            <a:r>
              <a:rPr lang="en-US" altLang="zh-CN" sz="2000" b="1" dirty="0" err="1" smtClean="0">
                <a:solidFill>
                  <a:schemeClr val="bg1"/>
                </a:solidFill>
              </a:rPr>
              <a:t>ListNode</a:t>
            </a:r>
            <a:r>
              <a:rPr lang="en-US" altLang="zh-CN" sz="2000" b="1" dirty="0" smtClean="0">
                <a:solidFill>
                  <a:schemeClr val="bg1"/>
                </a:solidFill>
              </a:rPr>
              <a:t>&lt;T</a:t>
            </a:r>
            <a:r>
              <a:rPr lang="en-US" altLang="zh-CN" sz="2000" b="1" dirty="0">
                <a:solidFill>
                  <a:schemeClr val="bg1"/>
                </a:solidFill>
              </a:rPr>
              <a:t>&gt; *p = head-&gt;next</a:t>
            </a:r>
            <a:r>
              <a:rPr lang="en-US" altLang="zh-CN" sz="2000" b="1">
                <a:solidFill>
                  <a:schemeClr val="bg1"/>
                </a:solidFill>
              </a:rPr>
              <a:t>;  </a:t>
            </a:r>
            <a:r>
              <a:rPr lang="en-US" altLang="zh-CN" sz="2000" b="1" smtClean="0">
                <a:solidFill>
                  <a:srgbClr val="FFFF00"/>
                </a:solidFill>
              </a:rPr>
              <a:t>//</a:t>
            </a:r>
            <a:r>
              <a:rPr lang="en-US" altLang="zh-CN" sz="2000" b="1" dirty="0">
                <a:solidFill>
                  <a:srgbClr val="FFFF00"/>
                </a:solidFill>
              </a:rPr>
              <a:t>p</a:t>
            </a:r>
            <a:r>
              <a:rPr lang="zh-CN" altLang="en-US" sz="2000" b="1" dirty="0">
                <a:solidFill>
                  <a:srgbClr val="FFFF00"/>
                </a:solidFill>
              </a:rPr>
              <a:t>指向第一个数据元素结点</a:t>
            </a:r>
          </a:p>
          <a:p>
            <a:pPr>
              <a:lnSpc>
                <a:spcPts val="2000"/>
              </a:lnSpc>
              <a:spcBef>
                <a:spcPct val="50000"/>
              </a:spcBef>
            </a:pPr>
            <a:r>
              <a:rPr lang="en-US" altLang="zh-CN" sz="2000" b="1" dirty="0" smtClean="0">
                <a:solidFill>
                  <a:schemeClr val="bg1"/>
                </a:solidFill>
              </a:rPr>
              <a:t>	</a:t>
            </a:r>
            <a:r>
              <a:rPr lang="en-US" altLang="zh-CN" sz="2000" b="1" dirty="0" err="1" smtClean="0">
                <a:solidFill>
                  <a:schemeClr val="bg1"/>
                </a:solidFill>
              </a:rPr>
              <a:t>int</a:t>
            </a:r>
            <a:r>
              <a:rPr lang="en-US" altLang="zh-CN" sz="2000" b="1" dirty="0" smtClean="0">
                <a:solidFill>
                  <a:schemeClr val="bg1"/>
                </a:solidFill>
              </a:rPr>
              <a:t> </a:t>
            </a:r>
            <a:r>
              <a:rPr lang="en-US" altLang="zh-CN" sz="2000" b="1" dirty="0">
                <a:solidFill>
                  <a:schemeClr val="bg1"/>
                </a:solidFill>
              </a:rPr>
              <a:t>j = 0;			</a:t>
            </a:r>
            <a:r>
              <a:rPr lang="en-US" altLang="zh-CN" sz="2000" b="1" smtClean="0">
                <a:solidFill>
                  <a:schemeClr val="bg1"/>
                </a:solidFill>
              </a:rPr>
              <a:t>	</a:t>
            </a:r>
            <a:r>
              <a:rPr lang="en-US" altLang="zh-CN" sz="2000" b="1" smtClean="0">
                <a:solidFill>
                  <a:srgbClr val="FFFF00"/>
                </a:solidFill>
              </a:rPr>
              <a:t>//</a:t>
            </a:r>
            <a:r>
              <a:rPr lang="zh-CN" altLang="en-US" sz="2000" b="1" dirty="0">
                <a:solidFill>
                  <a:srgbClr val="FFFF00"/>
                </a:solidFill>
              </a:rPr>
              <a:t>从</a:t>
            </a:r>
            <a:r>
              <a:rPr lang="en-US" altLang="zh-CN" sz="2000" b="1" dirty="0">
                <a:solidFill>
                  <a:srgbClr val="FFFF00"/>
                </a:solidFill>
              </a:rPr>
              <a:t>0</a:t>
            </a:r>
            <a:r>
              <a:rPr lang="zh-CN" altLang="en-US" sz="2000" b="1" dirty="0">
                <a:solidFill>
                  <a:srgbClr val="FFFF00"/>
                </a:solidFill>
              </a:rPr>
              <a:t>开始计数</a:t>
            </a:r>
          </a:p>
          <a:p>
            <a:pPr>
              <a:lnSpc>
                <a:spcPts val="2000"/>
              </a:lnSpc>
              <a:spcBef>
                <a:spcPct val="50000"/>
              </a:spcBef>
            </a:pPr>
            <a:r>
              <a:rPr lang="en-US" altLang="zh-CN" sz="2000" b="1" dirty="0" smtClean="0">
                <a:solidFill>
                  <a:schemeClr val="bg1"/>
                </a:solidFill>
              </a:rPr>
              <a:t>	while(p </a:t>
            </a:r>
            <a:r>
              <a:rPr lang="en-US" altLang="zh-CN" sz="2000" b="1" dirty="0">
                <a:solidFill>
                  <a:schemeClr val="bg1"/>
                </a:solidFill>
              </a:rPr>
              <a:t>!= NULL &amp;&amp; j &lt; i)		</a:t>
            </a:r>
            <a:r>
              <a:rPr lang="en-US" altLang="zh-CN" sz="2000" b="1" dirty="0">
                <a:solidFill>
                  <a:srgbClr val="FFFF00"/>
                </a:solidFill>
              </a:rPr>
              <a:t>//</a:t>
            </a:r>
            <a:r>
              <a:rPr lang="zh-CN" altLang="en-US" sz="2000" b="1" dirty="0">
                <a:solidFill>
                  <a:srgbClr val="FFFF00"/>
                </a:solidFill>
              </a:rPr>
              <a:t>寻找第</a:t>
            </a:r>
            <a:r>
              <a:rPr lang="en-US" altLang="zh-CN" sz="2000" b="1" dirty="0">
                <a:solidFill>
                  <a:srgbClr val="FFFF00"/>
                </a:solidFill>
              </a:rPr>
              <a:t>i</a:t>
            </a:r>
            <a:r>
              <a:rPr lang="zh-CN" altLang="en-US" sz="2000" b="1" dirty="0">
                <a:solidFill>
                  <a:srgbClr val="FFFF00"/>
                </a:solidFill>
              </a:rPr>
              <a:t>个结点</a:t>
            </a:r>
          </a:p>
          <a:p>
            <a:pPr>
              <a:lnSpc>
                <a:spcPts val="2000"/>
              </a:lnSpc>
              <a:spcBef>
                <a:spcPct val="50000"/>
              </a:spcBef>
            </a:pPr>
            <a:r>
              <a:rPr lang="zh-CN" altLang="en-US" sz="2000" b="1" dirty="0">
                <a:solidFill>
                  <a:schemeClr val="bg1"/>
                </a:solidFill>
              </a:rPr>
              <a:t>	</a:t>
            </a: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smtClean="0">
                <a:solidFill>
                  <a:schemeClr val="bg1"/>
                </a:solidFill>
              </a:rPr>
              <a:t>	p </a:t>
            </a:r>
            <a:r>
              <a:rPr lang="en-US" altLang="zh-CN" sz="2000" b="1" dirty="0">
                <a:solidFill>
                  <a:schemeClr val="bg1"/>
                </a:solidFill>
              </a:rPr>
              <a:t>= p-&gt;next;</a:t>
            </a:r>
          </a:p>
          <a:p>
            <a:pPr>
              <a:lnSpc>
                <a:spcPts val="2000"/>
              </a:lnSpc>
              <a:spcBef>
                <a:spcPct val="50000"/>
              </a:spcBef>
            </a:pPr>
            <a:r>
              <a:rPr lang="en-US" altLang="zh-CN" sz="2000" b="1" dirty="0">
                <a:solidFill>
                  <a:schemeClr val="bg1"/>
                </a:solidFill>
              </a:rPr>
              <a:t>		j++;</a:t>
            </a:r>
          </a:p>
          <a:p>
            <a:pPr>
              <a:lnSpc>
                <a:spcPts val="2000"/>
              </a:lnSpc>
              <a:spcBef>
                <a:spcPct val="50000"/>
              </a:spcBef>
            </a:pPr>
            <a:r>
              <a:rPr lang="en-US" altLang="zh-CN" sz="2000" b="1" dirty="0">
                <a:solidFill>
                  <a:schemeClr val="bg1"/>
                </a:solidFill>
              </a:rPr>
              <a:t>	}</a:t>
            </a:r>
          </a:p>
          <a:p>
            <a:pPr>
              <a:lnSpc>
                <a:spcPts val="2000"/>
              </a:lnSpc>
              <a:spcBef>
                <a:spcPct val="50000"/>
              </a:spcBef>
            </a:pPr>
            <a:r>
              <a:rPr lang="en-US" altLang="zh-CN" sz="2000" b="1" dirty="0">
                <a:solidFill>
                  <a:schemeClr val="bg1"/>
                </a:solidFill>
              </a:rPr>
              <a:t>	return p</a:t>
            </a:r>
            <a:r>
              <a:rPr lang="en-US" altLang="zh-CN" sz="2000" b="1" dirty="0" smtClean="0">
                <a:solidFill>
                  <a:schemeClr val="bg1"/>
                </a:solidFill>
              </a:rPr>
              <a:t>;</a:t>
            </a:r>
            <a:r>
              <a:rPr lang="en-US" altLang="zh-CN" sz="2000" b="1" dirty="0">
                <a:solidFill>
                  <a:schemeClr val="bg1"/>
                </a:solidFill>
              </a:rPr>
              <a:t>		</a:t>
            </a:r>
            <a:r>
              <a:rPr lang="en-US" altLang="zh-CN" sz="2000" b="1" dirty="0">
                <a:solidFill>
                  <a:srgbClr val="FFFF00"/>
                </a:solidFill>
              </a:rPr>
              <a:t>//</a:t>
            </a:r>
            <a:r>
              <a:rPr lang="zh-CN" altLang="en-US" sz="2000" b="1" dirty="0">
                <a:solidFill>
                  <a:srgbClr val="FFFF00"/>
                </a:solidFill>
              </a:rPr>
              <a:t>返回第</a:t>
            </a:r>
            <a:r>
              <a:rPr lang="en-US" altLang="zh-CN" sz="2000" b="1" dirty="0">
                <a:solidFill>
                  <a:srgbClr val="FFFF00"/>
                </a:solidFill>
              </a:rPr>
              <a:t>i</a:t>
            </a:r>
            <a:r>
              <a:rPr lang="zh-CN" altLang="en-US" sz="2000" b="1" dirty="0">
                <a:solidFill>
                  <a:srgbClr val="FFFF00"/>
                </a:solidFill>
              </a:rPr>
              <a:t>个结点的指针</a:t>
            </a:r>
          </a:p>
          <a:p>
            <a:pPr>
              <a:lnSpc>
                <a:spcPts val="2000"/>
              </a:lnSpc>
              <a:spcBef>
                <a:spcPct val="50000"/>
              </a:spcBef>
            </a:pPr>
            <a:r>
              <a:rPr lang="en-US" altLang="zh-CN" sz="2000" b="1" dirty="0" smtClean="0">
                <a:solidFill>
                  <a:schemeClr val="bg1"/>
                </a:solidFill>
              </a:rPr>
              <a:t>}</a:t>
            </a:r>
            <a:endParaRPr lang="en-US" altLang="zh-CN" sz="2000" b="1" dirty="0">
              <a:solidFill>
                <a:schemeClr val="bg1"/>
              </a:solidFill>
            </a:endParaRPr>
          </a:p>
        </p:txBody>
      </p:sp>
    </p:spTree>
    <p:extLst>
      <p:ext uri="{BB962C8B-B14F-4D97-AF65-F5344CB8AC3E}">
        <p14:creationId xmlns:p14="http://schemas.microsoft.com/office/powerpoint/2010/main" val="12782561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Effect transition="in" filter="barn(inVertical)">
                                      <p:cBhvr>
                                        <p:cTn id="7" dur="500"/>
                                        <p:tgtEl>
                                          <p:spTgt spid="5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9">
                                            <p:txEl>
                                              <p:pRg st="1" end="1"/>
                                            </p:txEl>
                                          </p:spTgt>
                                        </p:tgtEl>
                                        <p:attrNameLst>
                                          <p:attrName>style.visibility</p:attrName>
                                        </p:attrNameLst>
                                      </p:cBhvr>
                                      <p:to>
                                        <p:strVal val="visible"/>
                                      </p:to>
                                    </p:set>
                                    <p:animEffect transition="in" filter="barn(inVertical)">
                                      <p:cBhvr>
                                        <p:cTn id="10" dur="500"/>
                                        <p:tgtEl>
                                          <p:spTgt spid="5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9">
                                            <p:txEl>
                                              <p:pRg st="2" end="2"/>
                                            </p:txEl>
                                          </p:spTgt>
                                        </p:tgtEl>
                                        <p:attrNameLst>
                                          <p:attrName>style.visibility</p:attrName>
                                        </p:attrNameLst>
                                      </p:cBhvr>
                                      <p:to>
                                        <p:strVal val="visible"/>
                                      </p:to>
                                    </p:set>
                                    <p:animEffect transition="in" filter="barn(inVertical)">
                                      <p:cBhvr>
                                        <p:cTn id="13" dur="500"/>
                                        <p:tgtEl>
                                          <p:spTgt spid="5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9">
                                            <p:txEl>
                                              <p:pRg st="3" end="3"/>
                                            </p:txEl>
                                          </p:spTgt>
                                        </p:tgtEl>
                                        <p:attrNameLst>
                                          <p:attrName>style.visibility</p:attrName>
                                        </p:attrNameLst>
                                      </p:cBhvr>
                                      <p:to>
                                        <p:strVal val="visible"/>
                                      </p:to>
                                    </p:set>
                                    <p:animEffect transition="in" filter="barn(inVertical)">
                                      <p:cBhvr>
                                        <p:cTn id="16" dur="500"/>
                                        <p:tgtEl>
                                          <p:spTgt spid="5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9">
                                            <p:txEl>
                                              <p:pRg st="4" end="4"/>
                                            </p:txEl>
                                          </p:spTgt>
                                        </p:tgtEl>
                                        <p:attrNameLst>
                                          <p:attrName>style.visibility</p:attrName>
                                        </p:attrNameLst>
                                      </p:cBhvr>
                                      <p:to>
                                        <p:strVal val="visible"/>
                                      </p:to>
                                    </p:set>
                                    <p:animEffect transition="in" filter="barn(inVertical)">
                                      <p:cBhvr>
                                        <p:cTn id="21" dur="500"/>
                                        <p:tgtEl>
                                          <p:spTgt spid="59">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9">
                                            <p:txEl>
                                              <p:pRg st="5" end="5"/>
                                            </p:txEl>
                                          </p:spTgt>
                                        </p:tgtEl>
                                        <p:attrNameLst>
                                          <p:attrName>style.visibility</p:attrName>
                                        </p:attrNameLst>
                                      </p:cBhvr>
                                      <p:to>
                                        <p:strVal val="visible"/>
                                      </p:to>
                                    </p:set>
                                    <p:animEffect transition="in" filter="barn(inVertical)">
                                      <p:cBhvr>
                                        <p:cTn id="24" dur="500"/>
                                        <p:tgtEl>
                                          <p:spTgt spid="59">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9">
                                            <p:txEl>
                                              <p:pRg st="6" end="6"/>
                                            </p:txEl>
                                          </p:spTgt>
                                        </p:tgtEl>
                                        <p:attrNameLst>
                                          <p:attrName>style.visibility</p:attrName>
                                        </p:attrNameLst>
                                      </p:cBhvr>
                                      <p:to>
                                        <p:strVal val="visible"/>
                                      </p:to>
                                    </p:set>
                                    <p:animEffect transition="in" filter="barn(inVertical)">
                                      <p:cBhvr>
                                        <p:cTn id="27" dur="500"/>
                                        <p:tgtEl>
                                          <p:spTgt spid="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9">
                                            <p:txEl>
                                              <p:pRg st="7" end="7"/>
                                            </p:txEl>
                                          </p:spTgt>
                                        </p:tgtEl>
                                        <p:attrNameLst>
                                          <p:attrName>style.visibility</p:attrName>
                                        </p:attrNameLst>
                                      </p:cBhvr>
                                      <p:to>
                                        <p:strVal val="visible"/>
                                      </p:to>
                                    </p:set>
                                    <p:animEffect transition="in" filter="barn(inVertical)">
                                      <p:cBhvr>
                                        <p:cTn id="32" dur="500"/>
                                        <p:tgtEl>
                                          <p:spTgt spid="59">
                                            <p:txEl>
                                              <p:pRg st="7" end="7"/>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59">
                                            <p:txEl>
                                              <p:pRg st="8" end="8"/>
                                            </p:txEl>
                                          </p:spTgt>
                                        </p:tgtEl>
                                        <p:attrNameLst>
                                          <p:attrName>style.visibility</p:attrName>
                                        </p:attrNameLst>
                                      </p:cBhvr>
                                      <p:to>
                                        <p:strVal val="visible"/>
                                      </p:to>
                                    </p:set>
                                    <p:animEffect transition="in" filter="barn(inVertical)">
                                      <p:cBhvr>
                                        <p:cTn id="35" dur="500"/>
                                        <p:tgtEl>
                                          <p:spTgt spid="5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9">
                                            <p:txEl>
                                              <p:pRg st="9" end="9"/>
                                            </p:txEl>
                                          </p:spTgt>
                                        </p:tgtEl>
                                        <p:attrNameLst>
                                          <p:attrName>style.visibility</p:attrName>
                                        </p:attrNameLst>
                                      </p:cBhvr>
                                      <p:to>
                                        <p:strVal val="visible"/>
                                      </p:to>
                                    </p:set>
                                    <p:animEffect transition="in" filter="barn(inVertical)">
                                      <p:cBhvr>
                                        <p:cTn id="40" dur="500"/>
                                        <p:tgtEl>
                                          <p:spTgt spid="59">
                                            <p:txEl>
                                              <p:pRg st="9" end="9"/>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59">
                                            <p:txEl>
                                              <p:pRg st="10" end="10"/>
                                            </p:txEl>
                                          </p:spTgt>
                                        </p:tgtEl>
                                        <p:attrNameLst>
                                          <p:attrName>style.visibility</p:attrName>
                                        </p:attrNameLst>
                                      </p:cBhvr>
                                      <p:to>
                                        <p:strVal val="visible"/>
                                      </p:to>
                                    </p:set>
                                    <p:animEffect transition="in" filter="barn(inVertical)">
                                      <p:cBhvr>
                                        <p:cTn id="43" dur="500"/>
                                        <p:tgtEl>
                                          <p:spTgt spid="59">
                                            <p:txEl>
                                              <p:pRg st="10" end="10"/>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59">
                                            <p:txEl>
                                              <p:pRg st="11" end="11"/>
                                            </p:txEl>
                                          </p:spTgt>
                                        </p:tgtEl>
                                        <p:attrNameLst>
                                          <p:attrName>style.visibility</p:attrName>
                                        </p:attrNameLst>
                                      </p:cBhvr>
                                      <p:to>
                                        <p:strVal val="visible"/>
                                      </p:to>
                                    </p:set>
                                    <p:animEffect transition="in" filter="barn(inVertical)">
                                      <p:cBhvr>
                                        <p:cTn id="46" dur="500"/>
                                        <p:tgtEl>
                                          <p:spTgt spid="59">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59">
                                            <p:txEl>
                                              <p:pRg st="12" end="12"/>
                                            </p:txEl>
                                          </p:spTgt>
                                        </p:tgtEl>
                                        <p:attrNameLst>
                                          <p:attrName>style.visibility</p:attrName>
                                        </p:attrNameLst>
                                      </p:cBhvr>
                                      <p:to>
                                        <p:strVal val="visible"/>
                                      </p:to>
                                    </p:set>
                                    <p:animEffect transition="in" filter="barn(inVertical)">
                                      <p:cBhvr>
                                        <p:cTn id="49" dur="500"/>
                                        <p:tgtEl>
                                          <p:spTgt spid="59">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59">
                                            <p:txEl>
                                              <p:pRg st="13" end="13"/>
                                            </p:txEl>
                                          </p:spTgt>
                                        </p:tgtEl>
                                        <p:attrNameLst>
                                          <p:attrName>style.visibility</p:attrName>
                                        </p:attrNameLst>
                                      </p:cBhvr>
                                      <p:to>
                                        <p:strVal val="visible"/>
                                      </p:to>
                                    </p:set>
                                    <p:animEffect transition="in" filter="barn(inVertical)">
                                      <p:cBhvr>
                                        <p:cTn id="52" dur="500"/>
                                        <p:tgtEl>
                                          <p:spTgt spid="59">
                                            <p:txEl>
                                              <p:pRg st="13" end="13"/>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59">
                                            <p:txEl>
                                              <p:pRg st="14" end="14"/>
                                            </p:txEl>
                                          </p:spTgt>
                                        </p:tgtEl>
                                        <p:attrNameLst>
                                          <p:attrName>style.visibility</p:attrName>
                                        </p:attrNameLst>
                                      </p:cBhvr>
                                      <p:to>
                                        <p:strVal val="visible"/>
                                      </p:to>
                                    </p:set>
                                    <p:animEffect transition="in" filter="barn(inVertical)">
                                      <p:cBhvr>
                                        <p:cTn id="55" dur="500"/>
                                        <p:tgtEl>
                                          <p:spTgt spid="59">
                                            <p:txEl>
                                              <p:pRg st="14" end="14"/>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59">
                                            <p:txEl>
                                              <p:pRg st="15" end="15"/>
                                            </p:txEl>
                                          </p:spTgt>
                                        </p:tgtEl>
                                        <p:attrNameLst>
                                          <p:attrName>style.visibility</p:attrName>
                                        </p:attrNameLst>
                                      </p:cBhvr>
                                      <p:to>
                                        <p:strVal val="visible"/>
                                      </p:to>
                                    </p:set>
                                    <p:animEffect transition="in" filter="barn(inVertical)">
                                      <p:cBhvr>
                                        <p:cTn id="58" dur="500"/>
                                        <p:tgtEl>
                                          <p:spTgt spid="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7"/>
          <p:cNvSpPr>
            <a:spLocks noChangeArrowheads="1"/>
          </p:cNvSpPr>
          <p:nvPr/>
        </p:nvSpPr>
        <p:spPr bwMode="auto">
          <a:xfrm>
            <a:off x="467544" y="2418616"/>
            <a:ext cx="8210104" cy="1990288"/>
          </a:xfrm>
          <a:prstGeom prst="rect">
            <a:avLst/>
          </a:prstGeom>
          <a:solidFill>
            <a:schemeClr val="tx1"/>
          </a:solidFill>
          <a:ln>
            <a:noFill/>
          </a:ln>
        </p:spPr>
        <p:txBody>
          <a:bodyPr wrap="square">
            <a:spAutoFit/>
          </a:bodyPr>
          <a:lstStyle/>
          <a:p>
            <a:pPr>
              <a:lnSpc>
                <a:spcPts val="2000"/>
              </a:lnSpc>
              <a:spcBef>
                <a:spcPct val="50000"/>
              </a:spcBef>
            </a:pPr>
            <a:r>
              <a:rPr lang="en-US" altLang="zh-CN" sz="2000" b="1" dirty="0">
                <a:solidFill>
                  <a:schemeClr val="bg1"/>
                </a:solidFill>
              </a:rPr>
              <a:t>template &lt;class T&gt;</a:t>
            </a:r>
          </a:p>
          <a:p>
            <a:pPr>
              <a:lnSpc>
                <a:spcPts val="2000"/>
              </a:lnSpc>
              <a:spcBef>
                <a:spcPct val="50000"/>
              </a:spcBef>
            </a:pPr>
            <a:r>
              <a:rPr lang="en-US" altLang="zh-CN" sz="2000" b="1" dirty="0" err="1">
                <a:solidFill>
                  <a:schemeClr val="bg1"/>
                </a:solidFill>
              </a:rPr>
              <a:t>int</a:t>
            </a:r>
            <a:r>
              <a:rPr lang="en-US" altLang="zh-CN" sz="2000" b="1" dirty="0">
                <a:solidFill>
                  <a:schemeClr val="bg1"/>
                </a:solidFill>
              </a:rPr>
              <a:t> </a:t>
            </a:r>
            <a:r>
              <a:rPr lang="en-US" altLang="zh-CN" sz="2000" b="1" dirty="0" err="1">
                <a:solidFill>
                  <a:schemeClr val="bg1"/>
                </a:solidFill>
              </a:rPr>
              <a:t>LinList</a:t>
            </a:r>
            <a:r>
              <a:rPr lang="en-US" altLang="zh-CN" sz="2000" b="1" dirty="0">
                <a:solidFill>
                  <a:schemeClr val="bg1"/>
                </a:solidFill>
              </a:rPr>
              <a:t>&lt;T&gt;::</a:t>
            </a:r>
            <a:r>
              <a:rPr lang="en-US" altLang="zh-CN" sz="2000" b="1" dirty="0" err="1">
                <a:solidFill>
                  <a:schemeClr val="bg1"/>
                </a:solidFill>
              </a:rPr>
              <a:t>ListSize</a:t>
            </a:r>
            <a:r>
              <a:rPr lang="en-US" altLang="zh-CN" sz="2000" b="1" dirty="0">
                <a:solidFill>
                  <a:schemeClr val="bg1"/>
                </a:solidFill>
              </a:rPr>
              <a:t>(void) </a:t>
            </a:r>
            <a:r>
              <a:rPr lang="en-US" altLang="zh-CN" sz="2000" b="1" dirty="0" err="1">
                <a:solidFill>
                  <a:schemeClr val="bg1"/>
                </a:solidFill>
              </a:rPr>
              <a:t>const</a:t>
            </a:r>
            <a:r>
              <a:rPr lang="en-US" altLang="zh-CN" sz="2000" b="1" dirty="0">
                <a:solidFill>
                  <a:schemeClr val="bg1"/>
                </a:solidFill>
              </a:rPr>
              <a:t>	</a:t>
            </a:r>
            <a:r>
              <a:rPr lang="en-US" altLang="zh-CN" sz="2000" b="1" dirty="0" smtClean="0">
                <a:solidFill>
                  <a:srgbClr val="FFFF00"/>
                </a:solidFill>
              </a:rPr>
              <a:t>//</a:t>
            </a:r>
            <a:r>
              <a:rPr lang="zh-CN" altLang="en-US" sz="2000" b="1" dirty="0">
                <a:solidFill>
                  <a:srgbClr val="FFFF00"/>
                </a:solidFill>
              </a:rPr>
              <a:t>取当前数据元素个数并返回</a:t>
            </a:r>
          </a:p>
          <a:p>
            <a:pPr>
              <a:lnSpc>
                <a:spcPts val="2000"/>
              </a:lnSpc>
              <a:spcBef>
                <a:spcPct val="50000"/>
              </a:spcBef>
            </a:pPr>
            <a:r>
              <a:rPr lang="en-US" altLang="zh-CN" sz="2000" b="1" dirty="0">
                <a:solidFill>
                  <a:schemeClr val="bg1"/>
                </a:solidFill>
              </a:rPr>
              <a:t>{</a:t>
            </a:r>
          </a:p>
          <a:p>
            <a:pPr>
              <a:lnSpc>
                <a:spcPts val="2000"/>
              </a:lnSpc>
              <a:spcBef>
                <a:spcPct val="50000"/>
              </a:spcBef>
            </a:pPr>
            <a:r>
              <a:rPr lang="en-US" altLang="zh-CN" sz="2000" b="1" dirty="0">
                <a:solidFill>
                  <a:schemeClr val="bg1"/>
                </a:solidFill>
              </a:rPr>
              <a:t>	return size;</a:t>
            </a:r>
          </a:p>
          <a:p>
            <a:pPr>
              <a:lnSpc>
                <a:spcPts val="2000"/>
              </a:lnSpc>
              <a:spcBef>
                <a:spcPct val="50000"/>
              </a:spcBef>
            </a:pPr>
            <a:r>
              <a:rPr lang="en-US" altLang="zh-CN" sz="2000" b="1" dirty="0">
                <a:solidFill>
                  <a:schemeClr val="bg1"/>
                </a:solidFill>
              </a:rPr>
              <a:t>}</a:t>
            </a:r>
          </a:p>
        </p:txBody>
      </p:sp>
    </p:spTree>
    <p:extLst>
      <p:ext uri="{BB962C8B-B14F-4D97-AF65-F5344CB8AC3E}">
        <p14:creationId xmlns:p14="http://schemas.microsoft.com/office/powerpoint/2010/main" val="3726289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39626" y="188640"/>
            <a:ext cx="8229600" cy="2076450"/>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600" dirty="0">
                <a:solidFill>
                  <a:srgbClr val="3333FF"/>
                </a:solidFill>
              </a:rPr>
              <a:t>        插入的实现方法</a:t>
            </a:r>
            <a:r>
              <a:rPr lang="zh-CN" altLang="en-US" sz="2600" dirty="0">
                <a:solidFill>
                  <a:srgbClr val="080808"/>
                </a:solidFill>
              </a:rPr>
              <a:t>是：首先要在单链表中寻找到第</a:t>
            </a:r>
            <a:r>
              <a:rPr lang="en-US" altLang="zh-CN" sz="2600" dirty="0">
                <a:solidFill>
                  <a:srgbClr val="080808"/>
                </a:solidFill>
              </a:rPr>
              <a:t>i-1</a:t>
            </a:r>
            <a:r>
              <a:rPr lang="zh-CN" altLang="en-US" sz="2600" dirty="0">
                <a:solidFill>
                  <a:srgbClr val="080808"/>
                </a:solidFill>
              </a:rPr>
              <a:t>个结点并由指针</a:t>
            </a:r>
            <a:r>
              <a:rPr lang="en-US" altLang="zh-CN" sz="2600" dirty="0">
                <a:solidFill>
                  <a:srgbClr val="080808"/>
                </a:solidFill>
              </a:rPr>
              <a:t>p</a:t>
            </a:r>
            <a:r>
              <a:rPr lang="zh-CN" altLang="en-US" sz="2600" dirty="0">
                <a:solidFill>
                  <a:srgbClr val="080808"/>
                </a:solidFill>
              </a:rPr>
              <a:t>指示，然后动态申请一个结点存储空间并</a:t>
            </a:r>
            <a:r>
              <a:rPr lang="zh-CN" altLang="en-US" sz="2600">
                <a:solidFill>
                  <a:srgbClr val="080808"/>
                </a:solidFill>
              </a:rPr>
              <a:t>由</a:t>
            </a:r>
            <a:r>
              <a:rPr lang="zh-CN" altLang="en-US" sz="2600" smtClean="0">
                <a:solidFill>
                  <a:srgbClr val="080808"/>
                </a:solidFill>
              </a:rPr>
              <a:t>指针</a:t>
            </a:r>
            <a:r>
              <a:rPr lang="en-US" altLang="zh-CN" sz="2600" smtClean="0">
                <a:solidFill>
                  <a:srgbClr val="080808"/>
                </a:solidFill>
              </a:rPr>
              <a:t>s</a:t>
            </a:r>
            <a:r>
              <a:rPr lang="zh-CN" altLang="en-US" sz="2600" smtClean="0">
                <a:solidFill>
                  <a:srgbClr val="080808"/>
                </a:solidFill>
              </a:rPr>
              <a:t>指示</a:t>
            </a:r>
            <a:r>
              <a:rPr lang="zh-CN" altLang="en-US" sz="2600" dirty="0">
                <a:solidFill>
                  <a:srgbClr val="080808"/>
                </a:solidFill>
              </a:rPr>
              <a:t>，并把数据元素</a:t>
            </a:r>
            <a:r>
              <a:rPr lang="en-US" altLang="zh-CN" sz="2600" dirty="0">
                <a:solidFill>
                  <a:srgbClr val="080808"/>
                </a:solidFill>
              </a:rPr>
              <a:t>x</a:t>
            </a:r>
            <a:r>
              <a:rPr lang="zh-CN" altLang="en-US" sz="2600" dirty="0">
                <a:solidFill>
                  <a:srgbClr val="080808"/>
                </a:solidFill>
              </a:rPr>
              <a:t>的值赋予新结点的数据元素域，最后修改新结点的指针域指向</a:t>
            </a:r>
            <a:r>
              <a:rPr lang="en-US" altLang="zh-CN" sz="2600" i="1" dirty="0" err="1">
                <a:solidFill>
                  <a:srgbClr val="080808"/>
                </a:solidFill>
              </a:rPr>
              <a:t>a</a:t>
            </a:r>
            <a:r>
              <a:rPr lang="en-US" altLang="zh-CN" sz="2600" i="1" baseline="-25000" dirty="0" err="1">
                <a:solidFill>
                  <a:srgbClr val="080808"/>
                </a:solidFill>
              </a:rPr>
              <a:t>i</a:t>
            </a:r>
            <a:r>
              <a:rPr lang="zh-CN" altLang="en-US" sz="2600" dirty="0">
                <a:solidFill>
                  <a:srgbClr val="080808"/>
                </a:solidFill>
              </a:rPr>
              <a:t>结点，并修改</a:t>
            </a:r>
            <a:r>
              <a:rPr lang="en-US" altLang="zh-CN" sz="2600" i="1" dirty="0">
                <a:solidFill>
                  <a:srgbClr val="080808"/>
                </a:solidFill>
              </a:rPr>
              <a:t>a</a:t>
            </a:r>
            <a:r>
              <a:rPr lang="en-US" altLang="zh-CN" sz="2600" i="1" baseline="-25000" dirty="0">
                <a:solidFill>
                  <a:srgbClr val="080808"/>
                </a:solidFill>
              </a:rPr>
              <a:t>i</a:t>
            </a:r>
            <a:r>
              <a:rPr lang="en-US" altLang="zh-CN" sz="2600" baseline="-25000" dirty="0">
                <a:solidFill>
                  <a:srgbClr val="080808"/>
                </a:solidFill>
              </a:rPr>
              <a:t>-1</a:t>
            </a:r>
            <a:r>
              <a:rPr lang="zh-CN" altLang="en-US" sz="2600" dirty="0">
                <a:solidFill>
                  <a:srgbClr val="080808"/>
                </a:solidFill>
              </a:rPr>
              <a:t>结点的指针域指向</a:t>
            </a:r>
            <a:r>
              <a:rPr lang="zh-CN" altLang="en-US" sz="2600">
                <a:solidFill>
                  <a:srgbClr val="080808"/>
                </a:solidFill>
              </a:rPr>
              <a:t>新</a:t>
            </a:r>
            <a:r>
              <a:rPr lang="zh-CN" altLang="en-US" sz="2600" smtClean="0">
                <a:solidFill>
                  <a:srgbClr val="080808"/>
                </a:solidFill>
              </a:rPr>
              <a:t>结点</a:t>
            </a:r>
            <a:r>
              <a:rPr lang="en-US" altLang="zh-CN" sz="2600" smtClean="0">
                <a:solidFill>
                  <a:srgbClr val="080808"/>
                </a:solidFill>
              </a:rPr>
              <a:t>s。</a:t>
            </a:r>
            <a:r>
              <a:rPr lang="zh-CN" altLang="en-US" sz="2600" dirty="0">
                <a:solidFill>
                  <a:srgbClr val="080808"/>
                </a:solidFill>
              </a:rPr>
              <a:t>如图所示：</a:t>
            </a:r>
          </a:p>
        </p:txBody>
      </p:sp>
      <p:grpSp>
        <p:nvGrpSpPr>
          <p:cNvPr id="5" name="Group 113"/>
          <p:cNvGrpSpPr>
            <a:grpSpLocks/>
          </p:cNvGrpSpPr>
          <p:nvPr/>
        </p:nvGrpSpPr>
        <p:grpSpPr bwMode="auto">
          <a:xfrm>
            <a:off x="71313" y="2276202"/>
            <a:ext cx="8893175" cy="1519238"/>
            <a:chOff x="96" y="1104"/>
            <a:chExt cx="5424" cy="1039"/>
          </a:xfrm>
        </p:grpSpPr>
        <p:sp>
          <p:nvSpPr>
            <p:cNvPr id="6" name="Rectangle 7"/>
            <p:cNvSpPr>
              <a:spLocks noChangeArrowheads="1"/>
            </p:cNvSpPr>
            <p:nvPr/>
          </p:nvSpPr>
          <p:spPr bwMode="auto">
            <a:xfrm>
              <a:off x="768" y="1584"/>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7" name="Rectangle 8"/>
            <p:cNvSpPr>
              <a:spLocks noChangeArrowheads="1"/>
            </p:cNvSpPr>
            <p:nvPr/>
          </p:nvSpPr>
          <p:spPr bwMode="auto">
            <a:xfrm>
              <a:off x="1056"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 name="Line 15"/>
            <p:cNvSpPr>
              <a:spLocks noChangeShapeType="1"/>
            </p:cNvSpPr>
            <p:nvPr/>
          </p:nvSpPr>
          <p:spPr bwMode="auto">
            <a:xfrm>
              <a:off x="1200" y="168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20"/>
            <p:cNvSpPr>
              <a:spLocks noChangeShapeType="1"/>
            </p:cNvSpPr>
            <p:nvPr/>
          </p:nvSpPr>
          <p:spPr bwMode="auto">
            <a:xfrm>
              <a:off x="480" y="168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21"/>
            <p:cNvSpPr txBox="1">
              <a:spLocks noChangeArrowheads="1"/>
            </p:cNvSpPr>
            <p:nvPr/>
          </p:nvSpPr>
          <p:spPr bwMode="auto">
            <a:xfrm>
              <a:off x="96" y="1536"/>
              <a:ext cx="43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head</a:t>
              </a:r>
            </a:p>
          </p:txBody>
        </p:sp>
        <p:sp>
          <p:nvSpPr>
            <p:cNvPr id="11" name="Text Box 65"/>
            <p:cNvSpPr txBox="1">
              <a:spLocks noChangeArrowheads="1"/>
            </p:cNvSpPr>
            <p:nvPr/>
          </p:nvSpPr>
          <p:spPr bwMode="auto">
            <a:xfrm>
              <a:off x="2928" y="1104"/>
              <a:ext cx="24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sp>
          <p:nvSpPr>
            <p:cNvPr id="12" name="Rectangle 66"/>
            <p:cNvSpPr>
              <a:spLocks noChangeArrowheads="1"/>
            </p:cNvSpPr>
            <p:nvPr/>
          </p:nvSpPr>
          <p:spPr bwMode="auto">
            <a:xfrm>
              <a:off x="2880"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13" name="Rectangle 67"/>
            <p:cNvSpPr>
              <a:spLocks noChangeArrowheads="1"/>
            </p:cNvSpPr>
            <p:nvPr/>
          </p:nvSpPr>
          <p:spPr bwMode="auto">
            <a:xfrm>
              <a:off x="3168"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4" name="Rectangle 68"/>
            <p:cNvSpPr>
              <a:spLocks noChangeArrowheads="1"/>
            </p:cNvSpPr>
            <p:nvPr/>
          </p:nvSpPr>
          <p:spPr bwMode="auto">
            <a:xfrm>
              <a:off x="3744"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endParaRPr lang="zh-CN" altLang="en-US" sz="2000" i="1" baseline="-25000"/>
            </a:p>
          </p:txBody>
        </p:sp>
        <p:sp>
          <p:nvSpPr>
            <p:cNvPr id="15" name="Rectangle 69"/>
            <p:cNvSpPr>
              <a:spLocks noChangeArrowheads="1"/>
            </p:cNvSpPr>
            <p:nvPr/>
          </p:nvSpPr>
          <p:spPr bwMode="auto">
            <a:xfrm>
              <a:off x="4032"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6" name="Rectangle 70"/>
            <p:cNvSpPr>
              <a:spLocks noChangeArrowheads="1"/>
            </p:cNvSpPr>
            <p:nvPr/>
          </p:nvSpPr>
          <p:spPr bwMode="auto">
            <a:xfrm>
              <a:off x="4944"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17" name="Rectangle 71"/>
            <p:cNvSpPr>
              <a:spLocks noChangeArrowheads="1"/>
            </p:cNvSpPr>
            <p:nvPr/>
          </p:nvSpPr>
          <p:spPr bwMode="auto">
            <a:xfrm>
              <a:off x="5232"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18" name="Line 72"/>
            <p:cNvSpPr>
              <a:spLocks noChangeShapeType="1"/>
            </p:cNvSpPr>
            <p:nvPr/>
          </p:nvSpPr>
          <p:spPr bwMode="auto">
            <a:xfrm>
              <a:off x="3312" y="1680"/>
              <a:ext cx="43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73"/>
            <p:cNvSpPr>
              <a:spLocks noChangeShapeType="1"/>
            </p:cNvSpPr>
            <p:nvPr/>
          </p:nvSpPr>
          <p:spPr bwMode="auto">
            <a:xfrm>
              <a:off x="4176" y="168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74"/>
            <p:cNvSpPr>
              <a:spLocks noChangeShapeType="1"/>
            </p:cNvSpPr>
            <p:nvPr/>
          </p:nvSpPr>
          <p:spPr bwMode="auto">
            <a:xfrm>
              <a:off x="4752" y="168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Text Box 75"/>
            <p:cNvSpPr txBox="1">
              <a:spLocks noChangeArrowheads="1"/>
            </p:cNvSpPr>
            <p:nvPr/>
          </p:nvSpPr>
          <p:spPr bwMode="auto">
            <a:xfrm>
              <a:off x="4512" y="1489"/>
              <a:ext cx="43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2" name="Line 76"/>
            <p:cNvSpPr>
              <a:spLocks noChangeShapeType="1"/>
            </p:cNvSpPr>
            <p:nvPr/>
          </p:nvSpPr>
          <p:spPr bwMode="auto">
            <a:xfrm>
              <a:off x="3024" y="134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Rectangle 92"/>
            <p:cNvSpPr>
              <a:spLocks noChangeArrowheads="1"/>
            </p:cNvSpPr>
            <p:nvPr/>
          </p:nvSpPr>
          <p:spPr bwMode="auto">
            <a:xfrm>
              <a:off x="1584"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solidFill>
                    <a:srgbClr val="080808"/>
                  </a:solidFill>
                </a:rPr>
                <a:t>a</a:t>
              </a:r>
              <a:r>
                <a:rPr lang="en-US" altLang="zh-CN" sz="2000" baseline="-25000">
                  <a:solidFill>
                    <a:srgbClr val="080808"/>
                  </a:solidFill>
                </a:rPr>
                <a:t>0</a:t>
              </a:r>
              <a:endParaRPr lang="en-US" altLang="zh-CN" sz="2000">
                <a:solidFill>
                  <a:srgbClr val="080808"/>
                </a:solidFill>
              </a:endParaRPr>
            </a:p>
          </p:txBody>
        </p:sp>
        <p:sp>
          <p:nvSpPr>
            <p:cNvPr id="24" name="Rectangle 93"/>
            <p:cNvSpPr>
              <a:spLocks noChangeArrowheads="1"/>
            </p:cNvSpPr>
            <p:nvPr/>
          </p:nvSpPr>
          <p:spPr bwMode="auto">
            <a:xfrm>
              <a:off x="1872" y="158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5" name="Text Box 94"/>
            <p:cNvSpPr txBox="1">
              <a:spLocks noChangeArrowheads="1"/>
            </p:cNvSpPr>
            <p:nvPr/>
          </p:nvSpPr>
          <p:spPr bwMode="auto">
            <a:xfrm>
              <a:off x="2400" y="1489"/>
              <a:ext cx="43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6" name="Line 95"/>
            <p:cNvSpPr>
              <a:spLocks noChangeShapeType="1"/>
            </p:cNvSpPr>
            <p:nvPr/>
          </p:nvSpPr>
          <p:spPr bwMode="auto">
            <a:xfrm>
              <a:off x="2016" y="168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96"/>
            <p:cNvSpPr>
              <a:spLocks noChangeShapeType="1"/>
            </p:cNvSpPr>
            <p:nvPr/>
          </p:nvSpPr>
          <p:spPr bwMode="auto">
            <a:xfrm>
              <a:off x="2688" y="168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Text Box 97"/>
            <p:cNvSpPr txBox="1">
              <a:spLocks noChangeArrowheads="1"/>
            </p:cNvSpPr>
            <p:nvPr/>
          </p:nvSpPr>
          <p:spPr bwMode="auto">
            <a:xfrm>
              <a:off x="2064" y="1872"/>
              <a:ext cx="120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solidFill>
                    <a:srgbClr val="080808"/>
                  </a:solidFill>
                </a:rPr>
                <a:t>(</a:t>
              </a:r>
              <a:r>
                <a:rPr lang="en-US" altLang="zh-CN" sz="2000">
                  <a:solidFill>
                    <a:srgbClr val="080808"/>
                  </a:solidFill>
                </a:rPr>
                <a:t>a)</a:t>
              </a:r>
              <a:r>
                <a:rPr lang="zh-CN" altLang="en-US" sz="2000">
                  <a:solidFill>
                    <a:srgbClr val="080808"/>
                  </a:solidFill>
                </a:rPr>
                <a:t>寻找</a:t>
              </a:r>
              <a:r>
                <a:rPr lang="en-US" altLang="zh-CN" sz="2000" i="1">
                  <a:solidFill>
                    <a:srgbClr val="080808"/>
                  </a:solidFill>
                </a:rPr>
                <a:t>a</a:t>
              </a:r>
              <a:r>
                <a:rPr lang="en-US" altLang="zh-CN" sz="2000" i="1" baseline="-25000">
                  <a:solidFill>
                    <a:srgbClr val="080808"/>
                  </a:solidFill>
                </a:rPr>
                <a:t>i-</a:t>
              </a:r>
              <a:r>
                <a:rPr lang="en-US" altLang="zh-CN" sz="2000" baseline="-25000">
                  <a:solidFill>
                    <a:srgbClr val="080808"/>
                  </a:solidFill>
                </a:rPr>
                <a:t>1</a:t>
              </a:r>
              <a:r>
                <a:rPr lang="zh-CN" altLang="en-US" sz="2000">
                  <a:solidFill>
                    <a:srgbClr val="080808"/>
                  </a:solidFill>
                </a:rPr>
                <a:t>结点</a:t>
              </a:r>
            </a:p>
          </p:txBody>
        </p:sp>
      </p:grpSp>
      <p:grpSp>
        <p:nvGrpSpPr>
          <p:cNvPr id="29" name="Group 115"/>
          <p:cNvGrpSpPr>
            <a:grpSpLocks/>
          </p:cNvGrpSpPr>
          <p:nvPr/>
        </p:nvGrpSpPr>
        <p:grpSpPr bwMode="auto">
          <a:xfrm>
            <a:off x="3222104" y="4005064"/>
            <a:ext cx="2286000" cy="854075"/>
            <a:chOff x="2112" y="2160"/>
            <a:chExt cx="1440" cy="538"/>
          </a:xfrm>
        </p:grpSpPr>
        <p:sp>
          <p:nvSpPr>
            <p:cNvPr id="30" name="Rectangle 109"/>
            <p:cNvSpPr>
              <a:spLocks noChangeArrowheads="1"/>
            </p:cNvSpPr>
            <p:nvPr/>
          </p:nvSpPr>
          <p:spPr bwMode="auto">
            <a:xfrm>
              <a:off x="2592"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x</a:t>
              </a:r>
            </a:p>
          </p:txBody>
        </p:sp>
        <p:sp>
          <p:nvSpPr>
            <p:cNvPr id="31" name="Rectangle 110"/>
            <p:cNvSpPr>
              <a:spLocks noChangeArrowheads="1"/>
            </p:cNvSpPr>
            <p:nvPr/>
          </p:nvSpPr>
          <p:spPr bwMode="auto">
            <a:xfrm>
              <a:off x="2880" y="220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p>
          </p:txBody>
        </p:sp>
        <p:sp>
          <p:nvSpPr>
            <p:cNvPr id="32" name="Line 111"/>
            <p:cNvSpPr>
              <a:spLocks noChangeShapeType="1"/>
            </p:cNvSpPr>
            <p:nvPr/>
          </p:nvSpPr>
          <p:spPr bwMode="auto">
            <a:xfrm>
              <a:off x="2352" y="2304"/>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112"/>
            <p:cNvSpPr txBox="1">
              <a:spLocks noChangeArrowheads="1"/>
            </p:cNvSpPr>
            <p:nvPr/>
          </p:nvSpPr>
          <p:spPr bwMode="auto">
            <a:xfrm>
              <a:off x="2208" y="21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s</a:t>
              </a:r>
            </a:p>
          </p:txBody>
        </p:sp>
        <p:sp>
          <p:nvSpPr>
            <p:cNvPr id="34" name="Text Box 114"/>
            <p:cNvSpPr txBox="1">
              <a:spLocks noChangeArrowheads="1"/>
            </p:cNvSpPr>
            <p:nvPr/>
          </p:nvSpPr>
          <p:spPr bwMode="auto">
            <a:xfrm>
              <a:off x="2112" y="2448"/>
              <a:ext cx="14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dirty="0">
                  <a:solidFill>
                    <a:srgbClr val="080808"/>
                  </a:solidFill>
                </a:rPr>
                <a:t>(</a:t>
              </a:r>
              <a:r>
                <a:rPr lang="en-US" altLang="zh-CN" sz="2000" dirty="0">
                  <a:solidFill>
                    <a:srgbClr val="080808"/>
                  </a:solidFill>
                </a:rPr>
                <a:t>b)</a:t>
              </a:r>
              <a:r>
                <a:rPr lang="zh-CN" altLang="en-US" sz="2000" dirty="0">
                  <a:solidFill>
                    <a:srgbClr val="080808"/>
                  </a:solidFill>
                </a:rPr>
                <a:t>申请一个新结点</a:t>
              </a:r>
            </a:p>
          </p:txBody>
        </p:sp>
      </p:grpSp>
      <p:grpSp>
        <p:nvGrpSpPr>
          <p:cNvPr id="35" name="Group 4"/>
          <p:cNvGrpSpPr>
            <a:grpSpLocks/>
          </p:cNvGrpSpPr>
          <p:nvPr/>
        </p:nvGrpSpPr>
        <p:grpSpPr bwMode="auto">
          <a:xfrm>
            <a:off x="0" y="4941168"/>
            <a:ext cx="8893175" cy="1852260"/>
            <a:chOff x="144" y="2774"/>
            <a:chExt cx="5424" cy="1261"/>
          </a:xfrm>
        </p:grpSpPr>
        <p:sp>
          <p:nvSpPr>
            <p:cNvPr id="36" name="Text Box 5"/>
            <p:cNvSpPr txBox="1">
              <a:spLocks noChangeArrowheads="1"/>
            </p:cNvSpPr>
            <p:nvPr/>
          </p:nvSpPr>
          <p:spPr bwMode="auto">
            <a:xfrm>
              <a:off x="2976" y="2774"/>
              <a:ext cx="2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sp>
          <p:nvSpPr>
            <p:cNvPr id="37" name="Rectangle 6"/>
            <p:cNvSpPr>
              <a:spLocks noChangeArrowheads="1"/>
            </p:cNvSpPr>
            <p:nvPr/>
          </p:nvSpPr>
          <p:spPr bwMode="auto">
            <a:xfrm>
              <a:off x="2928" y="325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38" name="Rectangle 7"/>
            <p:cNvSpPr>
              <a:spLocks noChangeArrowheads="1"/>
            </p:cNvSpPr>
            <p:nvPr/>
          </p:nvSpPr>
          <p:spPr bwMode="auto">
            <a:xfrm>
              <a:off x="3216" y="325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9" name="Rectangle 8"/>
            <p:cNvSpPr>
              <a:spLocks noChangeArrowheads="1"/>
            </p:cNvSpPr>
            <p:nvPr/>
          </p:nvSpPr>
          <p:spPr bwMode="auto">
            <a:xfrm>
              <a:off x="3840" y="325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endParaRPr lang="zh-CN" altLang="en-US" sz="2000" i="1" baseline="-25000"/>
            </a:p>
          </p:txBody>
        </p:sp>
        <p:sp>
          <p:nvSpPr>
            <p:cNvPr id="40" name="Rectangle 9"/>
            <p:cNvSpPr>
              <a:spLocks noChangeArrowheads="1"/>
            </p:cNvSpPr>
            <p:nvPr/>
          </p:nvSpPr>
          <p:spPr bwMode="auto">
            <a:xfrm>
              <a:off x="4128" y="325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41" name="Rectangle 10"/>
            <p:cNvSpPr>
              <a:spLocks noChangeArrowheads="1"/>
            </p:cNvSpPr>
            <p:nvPr/>
          </p:nvSpPr>
          <p:spPr bwMode="auto">
            <a:xfrm>
              <a:off x="4992" y="325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42" name="Rectangle 11"/>
            <p:cNvSpPr>
              <a:spLocks noChangeArrowheads="1"/>
            </p:cNvSpPr>
            <p:nvPr/>
          </p:nvSpPr>
          <p:spPr bwMode="auto">
            <a:xfrm>
              <a:off x="5280" y="325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43" name="Line 12"/>
            <p:cNvSpPr>
              <a:spLocks noChangeShapeType="1"/>
            </p:cNvSpPr>
            <p:nvPr/>
          </p:nvSpPr>
          <p:spPr bwMode="auto">
            <a:xfrm flipV="1">
              <a:off x="3504" y="3350"/>
              <a:ext cx="336" cy="1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13"/>
            <p:cNvSpPr>
              <a:spLocks noChangeShapeType="1"/>
            </p:cNvSpPr>
            <p:nvPr/>
          </p:nvSpPr>
          <p:spPr bwMode="auto">
            <a:xfrm>
              <a:off x="4224" y="335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14"/>
            <p:cNvSpPr>
              <a:spLocks noChangeShapeType="1"/>
            </p:cNvSpPr>
            <p:nvPr/>
          </p:nvSpPr>
          <p:spPr bwMode="auto">
            <a:xfrm>
              <a:off x="4800" y="335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Text Box 15"/>
            <p:cNvSpPr txBox="1">
              <a:spLocks noChangeArrowheads="1"/>
            </p:cNvSpPr>
            <p:nvPr/>
          </p:nvSpPr>
          <p:spPr bwMode="auto">
            <a:xfrm>
              <a:off x="4560" y="3158"/>
              <a:ext cx="43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47" name="Line 16"/>
            <p:cNvSpPr>
              <a:spLocks noChangeShapeType="1"/>
            </p:cNvSpPr>
            <p:nvPr/>
          </p:nvSpPr>
          <p:spPr bwMode="auto">
            <a:xfrm>
              <a:off x="3072" y="301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 name="Rectangle 17"/>
            <p:cNvSpPr>
              <a:spLocks noChangeArrowheads="1"/>
            </p:cNvSpPr>
            <p:nvPr/>
          </p:nvSpPr>
          <p:spPr bwMode="auto">
            <a:xfrm>
              <a:off x="3408" y="368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x</a:t>
              </a:r>
            </a:p>
          </p:txBody>
        </p:sp>
        <p:sp>
          <p:nvSpPr>
            <p:cNvPr id="49" name="Rectangle 18"/>
            <p:cNvSpPr>
              <a:spLocks noChangeArrowheads="1"/>
            </p:cNvSpPr>
            <p:nvPr/>
          </p:nvSpPr>
          <p:spPr bwMode="auto">
            <a:xfrm>
              <a:off x="3696" y="368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p>
          </p:txBody>
        </p:sp>
        <p:sp>
          <p:nvSpPr>
            <p:cNvPr id="50" name="Line 19"/>
            <p:cNvSpPr>
              <a:spLocks noChangeShapeType="1"/>
            </p:cNvSpPr>
            <p:nvPr/>
          </p:nvSpPr>
          <p:spPr bwMode="auto">
            <a:xfrm>
              <a:off x="3168" y="3782"/>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 name="Text Box 20"/>
            <p:cNvSpPr txBox="1">
              <a:spLocks noChangeArrowheads="1"/>
            </p:cNvSpPr>
            <p:nvPr/>
          </p:nvSpPr>
          <p:spPr bwMode="auto">
            <a:xfrm>
              <a:off x="3024" y="3638"/>
              <a:ext cx="2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s</a:t>
              </a:r>
            </a:p>
          </p:txBody>
        </p:sp>
        <p:sp>
          <p:nvSpPr>
            <p:cNvPr id="52" name="Text Box 21"/>
            <p:cNvSpPr txBox="1">
              <a:spLocks noChangeArrowheads="1"/>
            </p:cNvSpPr>
            <p:nvPr/>
          </p:nvSpPr>
          <p:spPr bwMode="auto">
            <a:xfrm>
              <a:off x="3504" y="3205"/>
              <a:ext cx="288"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t>×</a:t>
              </a:r>
            </a:p>
          </p:txBody>
        </p:sp>
        <p:sp>
          <p:nvSpPr>
            <p:cNvPr id="53" name="Rectangle 22"/>
            <p:cNvSpPr>
              <a:spLocks noChangeArrowheads="1"/>
            </p:cNvSpPr>
            <p:nvPr/>
          </p:nvSpPr>
          <p:spPr bwMode="auto">
            <a:xfrm>
              <a:off x="816" y="3264"/>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54" name="Rectangle 23"/>
            <p:cNvSpPr>
              <a:spLocks noChangeArrowheads="1"/>
            </p:cNvSpPr>
            <p:nvPr/>
          </p:nvSpPr>
          <p:spPr bwMode="auto">
            <a:xfrm>
              <a:off x="1104" y="326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5" name="Line 24"/>
            <p:cNvSpPr>
              <a:spLocks noChangeShapeType="1"/>
            </p:cNvSpPr>
            <p:nvPr/>
          </p:nvSpPr>
          <p:spPr bwMode="auto">
            <a:xfrm>
              <a:off x="1248" y="33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5"/>
            <p:cNvSpPr>
              <a:spLocks noChangeShapeType="1"/>
            </p:cNvSpPr>
            <p:nvPr/>
          </p:nvSpPr>
          <p:spPr bwMode="auto">
            <a:xfrm>
              <a:off x="528" y="336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7" name="Text Box 26"/>
            <p:cNvSpPr txBox="1">
              <a:spLocks noChangeArrowheads="1"/>
            </p:cNvSpPr>
            <p:nvPr/>
          </p:nvSpPr>
          <p:spPr bwMode="auto">
            <a:xfrm>
              <a:off x="144" y="3216"/>
              <a:ext cx="43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head</a:t>
              </a:r>
            </a:p>
          </p:txBody>
        </p:sp>
        <p:sp>
          <p:nvSpPr>
            <p:cNvPr id="58" name="Rectangle 27"/>
            <p:cNvSpPr>
              <a:spLocks noChangeArrowheads="1"/>
            </p:cNvSpPr>
            <p:nvPr/>
          </p:nvSpPr>
          <p:spPr bwMode="auto">
            <a:xfrm>
              <a:off x="1632" y="326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solidFill>
                    <a:srgbClr val="080808"/>
                  </a:solidFill>
                </a:rPr>
                <a:t>a</a:t>
              </a:r>
              <a:r>
                <a:rPr lang="en-US" altLang="zh-CN" sz="2000" baseline="-25000">
                  <a:solidFill>
                    <a:srgbClr val="080808"/>
                  </a:solidFill>
                </a:rPr>
                <a:t>0</a:t>
              </a:r>
              <a:endParaRPr lang="en-US" altLang="zh-CN" sz="2000">
                <a:solidFill>
                  <a:srgbClr val="080808"/>
                </a:solidFill>
              </a:endParaRPr>
            </a:p>
          </p:txBody>
        </p:sp>
        <p:sp>
          <p:nvSpPr>
            <p:cNvPr id="59" name="Rectangle 28"/>
            <p:cNvSpPr>
              <a:spLocks noChangeArrowheads="1"/>
            </p:cNvSpPr>
            <p:nvPr/>
          </p:nvSpPr>
          <p:spPr bwMode="auto">
            <a:xfrm>
              <a:off x="1920" y="326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0" name="Text Box 29"/>
            <p:cNvSpPr txBox="1">
              <a:spLocks noChangeArrowheads="1"/>
            </p:cNvSpPr>
            <p:nvPr/>
          </p:nvSpPr>
          <p:spPr bwMode="auto">
            <a:xfrm>
              <a:off x="2448" y="3168"/>
              <a:ext cx="43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61" name="Line 30"/>
            <p:cNvSpPr>
              <a:spLocks noChangeShapeType="1"/>
            </p:cNvSpPr>
            <p:nvPr/>
          </p:nvSpPr>
          <p:spPr bwMode="auto">
            <a:xfrm>
              <a:off x="2064" y="336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31"/>
            <p:cNvSpPr>
              <a:spLocks noChangeShapeType="1"/>
            </p:cNvSpPr>
            <p:nvPr/>
          </p:nvSpPr>
          <p:spPr bwMode="auto">
            <a:xfrm>
              <a:off x="2736" y="336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3" name="Text Box 32"/>
            <p:cNvSpPr txBox="1">
              <a:spLocks noChangeArrowheads="1"/>
            </p:cNvSpPr>
            <p:nvPr/>
          </p:nvSpPr>
          <p:spPr bwMode="auto">
            <a:xfrm>
              <a:off x="2096" y="3765"/>
              <a:ext cx="105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dirty="0">
                  <a:solidFill>
                    <a:srgbClr val="080808"/>
                  </a:solidFill>
                </a:rPr>
                <a:t> (</a:t>
              </a:r>
              <a:r>
                <a:rPr lang="en-US" altLang="zh-CN" sz="2000" dirty="0">
                  <a:solidFill>
                    <a:srgbClr val="080808"/>
                  </a:solidFill>
                </a:rPr>
                <a:t>c) </a:t>
              </a:r>
              <a:r>
                <a:rPr lang="zh-CN" altLang="en-US" sz="2000" dirty="0">
                  <a:solidFill>
                    <a:srgbClr val="080808"/>
                  </a:solidFill>
                </a:rPr>
                <a:t>插入</a:t>
              </a:r>
            </a:p>
          </p:txBody>
        </p:sp>
        <p:sp>
          <p:nvSpPr>
            <p:cNvPr id="64" name="Line 33"/>
            <p:cNvSpPr>
              <a:spLocks noChangeShapeType="1"/>
            </p:cNvSpPr>
            <p:nvPr/>
          </p:nvSpPr>
          <p:spPr bwMode="auto">
            <a:xfrm>
              <a:off x="3216" y="355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34"/>
            <p:cNvSpPr>
              <a:spLocks noChangeShapeType="1"/>
            </p:cNvSpPr>
            <p:nvPr/>
          </p:nvSpPr>
          <p:spPr bwMode="auto">
            <a:xfrm>
              <a:off x="3504" y="3408"/>
              <a:ext cx="4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35"/>
            <p:cNvSpPr>
              <a:spLocks noChangeShapeType="1"/>
            </p:cNvSpPr>
            <p:nvPr/>
          </p:nvSpPr>
          <p:spPr bwMode="auto">
            <a:xfrm>
              <a:off x="3552" y="3408"/>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 name="Line 36"/>
            <p:cNvSpPr>
              <a:spLocks noChangeShapeType="1"/>
            </p:cNvSpPr>
            <p:nvPr/>
          </p:nvSpPr>
          <p:spPr bwMode="auto">
            <a:xfrm>
              <a:off x="3696" y="3408"/>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8" name="Line 37"/>
            <p:cNvSpPr>
              <a:spLocks noChangeShapeType="1"/>
            </p:cNvSpPr>
            <p:nvPr/>
          </p:nvSpPr>
          <p:spPr bwMode="auto">
            <a:xfrm>
              <a:off x="3696" y="3408"/>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 name="Line 38"/>
            <p:cNvSpPr>
              <a:spLocks noChangeShapeType="1"/>
            </p:cNvSpPr>
            <p:nvPr/>
          </p:nvSpPr>
          <p:spPr bwMode="auto">
            <a:xfrm>
              <a:off x="3696" y="3552"/>
              <a:ext cx="33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0" name="Line 39"/>
            <p:cNvSpPr>
              <a:spLocks noChangeShapeType="1"/>
            </p:cNvSpPr>
            <p:nvPr/>
          </p:nvSpPr>
          <p:spPr bwMode="auto">
            <a:xfrm>
              <a:off x="4032" y="3552"/>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40"/>
            <p:cNvSpPr>
              <a:spLocks noChangeShapeType="1"/>
            </p:cNvSpPr>
            <p:nvPr/>
          </p:nvSpPr>
          <p:spPr bwMode="auto">
            <a:xfrm>
              <a:off x="3984" y="3744"/>
              <a:ext cx="4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41"/>
            <p:cNvSpPr>
              <a:spLocks noChangeShapeType="1"/>
            </p:cNvSpPr>
            <p:nvPr/>
          </p:nvSpPr>
          <p:spPr bwMode="auto">
            <a:xfrm>
              <a:off x="3216" y="3552"/>
              <a:ext cx="0" cy="1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42"/>
            <p:cNvSpPr>
              <a:spLocks noChangeShapeType="1"/>
            </p:cNvSpPr>
            <p:nvPr/>
          </p:nvSpPr>
          <p:spPr bwMode="auto">
            <a:xfrm>
              <a:off x="3216" y="3732"/>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4151471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Horizontal)">
                                      <p:cBhvr>
                                        <p:cTn id="13" dur="500"/>
                                        <p:tgtEl>
                                          <p:spTgt spid="5"/>
                                        </p:tgtEl>
                                      </p:cBhvr>
                                    </p:animEffect>
                                  </p:childTnLst>
                                </p:cTn>
                              </p:par>
                            </p:childTnLst>
                          </p:cTn>
                        </p:par>
                        <p:par>
                          <p:cTn id="14" fill="hold">
                            <p:stCondLst>
                              <p:cond delay="500"/>
                            </p:stCondLst>
                            <p:childTnLst>
                              <p:par>
                                <p:cTn id="15" presetID="12" presetClass="entr" presetSubtype="4" fill="hold" nodeType="afterEffect">
                                  <p:stCondLst>
                                    <p:cond delay="1000"/>
                                  </p:stCondLst>
                                  <p:childTnLst>
                                    <p:set>
                                      <p:cBhvr>
                                        <p:cTn id="16" dur="1" fill="hold">
                                          <p:stCondLst>
                                            <p:cond delay="0"/>
                                          </p:stCondLst>
                                        </p:cTn>
                                        <p:tgtEl>
                                          <p:spTgt spid="29"/>
                                        </p:tgtEl>
                                        <p:attrNameLst>
                                          <p:attrName>style.visibility</p:attrName>
                                        </p:attrNameLst>
                                      </p:cBhvr>
                                      <p:to>
                                        <p:strVal val="visible"/>
                                      </p:to>
                                    </p:set>
                                    <p:animEffect transition="in" filter="slide(fromBottom)">
                                      <p:cBhvr>
                                        <p:cTn id="17" dur="500"/>
                                        <p:tgtEl>
                                          <p:spTgt spid="29"/>
                                        </p:tgtEl>
                                      </p:cBhvr>
                                    </p:animEffect>
                                  </p:childTnLst>
                                </p:cTn>
                              </p:par>
                            </p:childTnLst>
                          </p:cTn>
                        </p:par>
                        <p:par>
                          <p:cTn id="18" fill="hold">
                            <p:stCondLst>
                              <p:cond delay="2000"/>
                            </p:stCondLst>
                            <p:childTnLst>
                              <p:par>
                                <p:cTn id="19" presetID="3" presetClass="entr" presetSubtype="10" fill="hold" nodeType="afterEffect">
                                  <p:stCondLst>
                                    <p:cond delay="100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7"/>
          <p:cNvSpPr>
            <a:spLocks noChangeArrowheads="1"/>
          </p:cNvSpPr>
          <p:nvPr/>
        </p:nvSpPr>
        <p:spPr bwMode="auto">
          <a:xfrm>
            <a:off x="610368" y="116632"/>
            <a:ext cx="8210104" cy="5273238"/>
          </a:xfrm>
          <a:prstGeom prst="rect">
            <a:avLst/>
          </a:prstGeom>
          <a:solidFill>
            <a:schemeClr val="tx1"/>
          </a:solidFill>
          <a:ln>
            <a:noFill/>
          </a:ln>
        </p:spPr>
        <p:txBody>
          <a:bodyPr wrap="square">
            <a:spAutoFit/>
          </a:bodyPr>
          <a:lstStyle/>
          <a:p>
            <a:pPr>
              <a:lnSpc>
                <a:spcPts val="2000"/>
              </a:lnSpc>
              <a:spcBef>
                <a:spcPct val="50000"/>
              </a:spcBef>
            </a:pPr>
            <a:r>
              <a:rPr lang="en-US" altLang="zh-CN" sz="2000" dirty="0">
                <a:solidFill>
                  <a:schemeClr val="bg1"/>
                </a:solidFill>
              </a:rPr>
              <a:t>template &lt;class T&gt;</a:t>
            </a:r>
          </a:p>
          <a:p>
            <a:pPr>
              <a:lnSpc>
                <a:spcPts val="2000"/>
              </a:lnSpc>
              <a:spcBef>
                <a:spcPct val="50000"/>
              </a:spcBef>
            </a:pPr>
            <a:r>
              <a:rPr lang="en-US" altLang="zh-CN" sz="2000" dirty="0">
                <a:solidFill>
                  <a:schemeClr val="bg1"/>
                </a:solidFill>
              </a:rPr>
              <a:t>void </a:t>
            </a:r>
            <a:r>
              <a:rPr lang="en-US" altLang="zh-CN" sz="2000" dirty="0" err="1">
                <a:solidFill>
                  <a:schemeClr val="bg1"/>
                </a:solidFill>
              </a:rPr>
              <a:t>LinList</a:t>
            </a:r>
            <a:r>
              <a:rPr lang="en-US" altLang="zh-CN" sz="2000" dirty="0">
                <a:solidFill>
                  <a:schemeClr val="bg1"/>
                </a:solidFill>
              </a:rPr>
              <a:t>&lt;T&gt;::Insert(</a:t>
            </a:r>
            <a:r>
              <a:rPr lang="en-US" altLang="zh-CN" sz="2000" dirty="0" err="1">
                <a:solidFill>
                  <a:schemeClr val="bg1"/>
                </a:solidFill>
              </a:rPr>
              <a:t>const</a:t>
            </a:r>
            <a:r>
              <a:rPr lang="en-US" altLang="zh-CN" sz="2000" dirty="0">
                <a:solidFill>
                  <a:schemeClr val="bg1"/>
                </a:solidFill>
              </a:rPr>
              <a:t> T&amp; </a:t>
            </a:r>
            <a:r>
              <a:rPr lang="en-US" altLang="zh-CN" sz="2000" dirty="0" smtClean="0">
                <a:solidFill>
                  <a:schemeClr val="bg1"/>
                </a:solidFill>
              </a:rPr>
              <a:t>e, </a:t>
            </a:r>
            <a:r>
              <a:rPr lang="en-US" altLang="zh-CN" sz="2000" dirty="0" err="1" smtClean="0">
                <a:solidFill>
                  <a:schemeClr val="bg1"/>
                </a:solidFill>
              </a:rPr>
              <a:t>int</a:t>
            </a:r>
            <a:r>
              <a:rPr lang="en-US" altLang="zh-CN" sz="2000" dirty="0" smtClean="0">
                <a:solidFill>
                  <a:schemeClr val="bg1"/>
                </a:solidFill>
              </a:rPr>
              <a:t> </a:t>
            </a:r>
            <a:r>
              <a:rPr lang="en-US" altLang="zh-CN" sz="2000" dirty="0">
                <a:solidFill>
                  <a:schemeClr val="bg1"/>
                </a:solidFill>
              </a:rPr>
              <a:t>i</a:t>
            </a:r>
            <a:r>
              <a:rPr lang="en-US" altLang="zh-CN" sz="2000" dirty="0" smtClean="0">
                <a:solidFill>
                  <a:schemeClr val="bg1"/>
                </a:solidFill>
              </a:rPr>
              <a:t>)</a:t>
            </a:r>
            <a:r>
              <a:rPr lang="en-US" altLang="zh-CN" sz="2000" dirty="0">
                <a:solidFill>
                  <a:schemeClr val="bg1"/>
                </a:solidFill>
              </a:rPr>
              <a:t>	</a:t>
            </a:r>
            <a:r>
              <a:rPr lang="en-US" altLang="zh-CN" sz="2000" dirty="0" smtClean="0">
                <a:solidFill>
                  <a:schemeClr val="bg1"/>
                </a:solidFill>
              </a:rPr>
              <a:t>	</a:t>
            </a:r>
            <a:r>
              <a:rPr lang="en-US" altLang="zh-CN" sz="2000" dirty="0" smtClean="0">
                <a:solidFill>
                  <a:srgbClr val="FFFF00"/>
                </a:solidFill>
              </a:rPr>
              <a:t>//</a:t>
            </a:r>
            <a:r>
              <a:rPr lang="zh-CN" altLang="en-US" sz="2000" dirty="0" smtClean="0">
                <a:solidFill>
                  <a:srgbClr val="FFFF00"/>
                </a:solidFill>
              </a:rPr>
              <a:t>插入</a:t>
            </a:r>
            <a:endParaRPr lang="zh-CN" altLang="en-US" sz="2000" dirty="0">
              <a:solidFill>
                <a:srgbClr val="FFFF00"/>
              </a:solidFill>
            </a:endParaRPr>
          </a:p>
          <a:p>
            <a:pPr>
              <a:lnSpc>
                <a:spcPts val="2000"/>
              </a:lnSpc>
              <a:spcBef>
                <a:spcPct val="50000"/>
              </a:spcBef>
            </a:pPr>
            <a:r>
              <a:rPr lang="en-US" altLang="zh-CN" sz="2000" dirty="0">
                <a:solidFill>
                  <a:schemeClr val="bg1"/>
                </a:solidFill>
              </a:rPr>
              <a:t>{</a:t>
            </a:r>
          </a:p>
          <a:p>
            <a:pPr>
              <a:lnSpc>
                <a:spcPts val="2000"/>
              </a:lnSpc>
              <a:spcBef>
                <a:spcPct val="50000"/>
              </a:spcBef>
            </a:pPr>
            <a:r>
              <a:rPr lang="en-US" altLang="zh-CN" sz="2000" dirty="0">
                <a:solidFill>
                  <a:schemeClr val="bg1"/>
                </a:solidFill>
              </a:rPr>
              <a:t>	</a:t>
            </a:r>
            <a:r>
              <a:rPr lang="en-US" altLang="zh-CN" sz="2000" dirty="0" smtClean="0">
                <a:solidFill>
                  <a:schemeClr val="bg1"/>
                </a:solidFill>
              </a:rPr>
              <a:t>… …</a:t>
            </a:r>
          </a:p>
          <a:p>
            <a:pPr>
              <a:lnSpc>
                <a:spcPts val="2000"/>
              </a:lnSpc>
              <a:spcBef>
                <a:spcPct val="50000"/>
              </a:spcBef>
            </a:pPr>
            <a:r>
              <a:rPr lang="en-US" altLang="zh-CN" sz="2000" dirty="0">
                <a:solidFill>
                  <a:schemeClr val="bg1"/>
                </a:solidFill>
              </a:rPr>
              <a:t>	</a:t>
            </a:r>
            <a:r>
              <a:rPr lang="en-US" altLang="zh-CN" sz="2000" dirty="0" err="1">
                <a:solidFill>
                  <a:schemeClr val="bg1"/>
                </a:solidFill>
              </a:rPr>
              <a:t>ListNode</a:t>
            </a:r>
            <a:r>
              <a:rPr lang="en-US" altLang="zh-CN" sz="2000" dirty="0">
                <a:solidFill>
                  <a:schemeClr val="bg1"/>
                </a:solidFill>
              </a:rPr>
              <a:t> </a:t>
            </a:r>
            <a:r>
              <a:rPr lang="en-US" altLang="zh-CN" sz="2000" dirty="0" smtClean="0">
                <a:solidFill>
                  <a:schemeClr val="bg1"/>
                </a:solidFill>
              </a:rPr>
              <a:t>&lt;T&gt; </a:t>
            </a:r>
            <a:r>
              <a:rPr lang="en-US" altLang="zh-CN" sz="2000" dirty="0">
                <a:solidFill>
                  <a:schemeClr val="bg1"/>
                </a:solidFill>
              </a:rPr>
              <a:t>*p=Index(i-1);   </a:t>
            </a:r>
            <a:r>
              <a:rPr lang="en-US" altLang="zh-CN" sz="2000" dirty="0" smtClean="0">
                <a:solidFill>
                  <a:schemeClr val="bg1"/>
                </a:solidFill>
              </a:rPr>
              <a:t>	</a:t>
            </a:r>
            <a:r>
              <a:rPr lang="en-US" altLang="zh-CN" sz="2000" dirty="0" smtClean="0">
                <a:solidFill>
                  <a:srgbClr val="FFFF00"/>
                </a:solidFill>
              </a:rPr>
              <a:t>//</a:t>
            </a:r>
            <a:r>
              <a:rPr lang="en-US" altLang="zh-CN" sz="2000" dirty="0">
                <a:solidFill>
                  <a:srgbClr val="FFFF00"/>
                </a:solidFill>
              </a:rPr>
              <a:t>p</a:t>
            </a:r>
            <a:r>
              <a:rPr lang="zh-CN" altLang="en-US" sz="2000" dirty="0">
                <a:solidFill>
                  <a:srgbClr val="FFFF00"/>
                </a:solidFill>
              </a:rPr>
              <a:t>为指向第</a:t>
            </a:r>
            <a:r>
              <a:rPr lang="en-US" altLang="zh-CN" sz="2000" dirty="0">
                <a:solidFill>
                  <a:srgbClr val="FFFF00"/>
                </a:solidFill>
              </a:rPr>
              <a:t>i-1</a:t>
            </a:r>
            <a:r>
              <a:rPr lang="zh-CN" altLang="en-US" sz="2000" dirty="0">
                <a:solidFill>
                  <a:srgbClr val="FFFF00"/>
                </a:solidFill>
              </a:rPr>
              <a:t>个结点的指针</a:t>
            </a:r>
          </a:p>
          <a:p>
            <a:pPr>
              <a:lnSpc>
                <a:spcPts val="2000"/>
              </a:lnSpc>
              <a:spcBef>
                <a:spcPct val="50000"/>
              </a:spcBef>
            </a:pPr>
            <a:endParaRPr lang="zh-CN" altLang="en-US" sz="2000" dirty="0">
              <a:solidFill>
                <a:schemeClr val="bg1"/>
              </a:solidFill>
            </a:endParaRPr>
          </a:p>
          <a:p>
            <a:pPr lvl="2">
              <a:lnSpc>
                <a:spcPts val="2000"/>
              </a:lnSpc>
              <a:spcBef>
                <a:spcPct val="50000"/>
              </a:spcBef>
            </a:pPr>
            <a:r>
              <a:rPr lang="en-US" altLang="zh-CN" sz="2000" dirty="0">
                <a:solidFill>
                  <a:srgbClr val="FFFF00"/>
                </a:solidFill>
              </a:rPr>
              <a:t>//</a:t>
            </a:r>
            <a:r>
              <a:rPr lang="zh-CN" altLang="en-US" sz="2000" dirty="0">
                <a:solidFill>
                  <a:srgbClr val="FFFF00"/>
                </a:solidFill>
              </a:rPr>
              <a:t>构造新</a:t>
            </a:r>
            <a:r>
              <a:rPr lang="zh-CN" altLang="en-US" sz="2000" dirty="0" smtClean="0">
                <a:solidFill>
                  <a:srgbClr val="FFFF00"/>
                </a:solidFill>
              </a:rPr>
              <a:t>结点</a:t>
            </a:r>
            <a:r>
              <a:rPr lang="en-US" altLang="zh-CN" sz="2000" dirty="0" smtClean="0">
                <a:solidFill>
                  <a:srgbClr val="FFFF00"/>
                </a:solidFill>
              </a:rPr>
              <a:t>s</a:t>
            </a:r>
            <a:r>
              <a:rPr lang="zh-CN" altLang="en-US" sz="2000" dirty="0" smtClean="0">
                <a:solidFill>
                  <a:srgbClr val="FFFF00"/>
                </a:solidFill>
              </a:rPr>
              <a:t>的</a:t>
            </a:r>
            <a:r>
              <a:rPr lang="en-US" altLang="zh-CN" sz="2000" dirty="0">
                <a:solidFill>
                  <a:srgbClr val="FFFF00"/>
                </a:solidFill>
              </a:rPr>
              <a:t>data</a:t>
            </a:r>
            <a:r>
              <a:rPr lang="zh-CN" altLang="en-US" sz="2000" dirty="0">
                <a:solidFill>
                  <a:srgbClr val="FFFF00"/>
                </a:solidFill>
              </a:rPr>
              <a:t>域值为</a:t>
            </a:r>
            <a:r>
              <a:rPr lang="en-US" altLang="zh-CN" sz="2000" dirty="0" err="1">
                <a:solidFill>
                  <a:srgbClr val="FFFF00"/>
                </a:solidFill>
              </a:rPr>
              <a:t>item,next</a:t>
            </a:r>
            <a:r>
              <a:rPr lang="zh-CN" altLang="en-US" sz="2000" dirty="0">
                <a:solidFill>
                  <a:srgbClr val="FFFF00"/>
                </a:solidFill>
              </a:rPr>
              <a:t>域值为</a:t>
            </a:r>
            <a:r>
              <a:rPr lang="en-US" altLang="zh-CN" sz="2000" dirty="0">
                <a:solidFill>
                  <a:srgbClr val="FFFF00"/>
                </a:solidFill>
              </a:rPr>
              <a:t>p-&gt;next</a:t>
            </a:r>
          </a:p>
          <a:p>
            <a:pPr lvl="2">
              <a:lnSpc>
                <a:spcPts val="2000"/>
              </a:lnSpc>
              <a:spcBef>
                <a:spcPct val="50000"/>
              </a:spcBef>
            </a:pPr>
            <a:r>
              <a:rPr lang="en-US" altLang="zh-CN" sz="2000" dirty="0" err="1">
                <a:solidFill>
                  <a:schemeClr val="bg1"/>
                </a:solidFill>
              </a:rPr>
              <a:t>ListNode</a:t>
            </a:r>
            <a:r>
              <a:rPr lang="en-US" altLang="zh-CN" sz="2000" dirty="0">
                <a:solidFill>
                  <a:schemeClr val="bg1"/>
                </a:solidFill>
              </a:rPr>
              <a:t> &lt;T&gt; </a:t>
            </a:r>
            <a:r>
              <a:rPr lang="en-US" altLang="zh-CN" sz="2000" dirty="0" smtClean="0">
                <a:solidFill>
                  <a:schemeClr val="bg1"/>
                </a:solidFill>
              </a:rPr>
              <a:t>*s=new </a:t>
            </a:r>
            <a:r>
              <a:rPr lang="en-US" altLang="zh-CN" sz="2000" dirty="0" err="1">
                <a:solidFill>
                  <a:schemeClr val="bg1"/>
                </a:solidFill>
              </a:rPr>
              <a:t>ListNode</a:t>
            </a:r>
            <a:r>
              <a:rPr lang="en-US" altLang="zh-CN" sz="2000" dirty="0">
                <a:solidFill>
                  <a:schemeClr val="bg1"/>
                </a:solidFill>
              </a:rPr>
              <a:t> &lt;T&gt; </a:t>
            </a:r>
            <a:r>
              <a:rPr lang="en-US" altLang="zh-CN" sz="2000" smtClean="0">
                <a:solidFill>
                  <a:schemeClr val="bg1"/>
                </a:solidFill>
              </a:rPr>
              <a:t>(e, NULL);</a:t>
            </a:r>
          </a:p>
          <a:p>
            <a:pPr lvl="2">
              <a:lnSpc>
                <a:spcPts val="2000"/>
              </a:lnSpc>
              <a:spcBef>
                <a:spcPct val="50000"/>
              </a:spcBef>
            </a:pPr>
            <a:r>
              <a:rPr lang="en-US" altLang="zh-CN" sz="2000" smtClean="0">
                <a:solidFill>
                  <a:schemeClr val="bg1"/>
                </a:solidFill>
              </a:rPr>
              <a:t>s-&gt;next= </a:t>
            </a:r>
            <a:r>
              <a:rPr lang="en-US" altLang="zh-CN" sz="2000">
                <a:solidFill>
                  <a:schemeClr val="bg1"/>
                </a:solidFill>
              </a:rPr>
              <a:t>p-&gt;</a:t>
            </a:r>
            <a:r>
              <a:rPr lang="en-US" altLang="zh-CN" sz="2000" smtClean="0">
                <a:solidFill>
                  <a:schemeClr val="bg1"/>
                </a:solidFill>
              </a:rPr>
              <a:t>next;</a:t>
            </a:r>
            <a:endParaRPr lang="en-US" altLang="zh-CN" sz="2000" dirty="0">
              <a:solidFill>
                <a:schemeClr val="bg1"/>
              </a:solidFill>
            </a:endParaRPr>
          </a:p>
          <a:p>
            <a:pPr lvl="2">
              <a:lnSpc>
                <a:spcPts val="2000"/>
              </a:lnSpc>
              <a:spcBef>
                <a:spcPct val="50000"/>
              </a:spcBef>
            </a:pPr>
            <a:r>
              <a:rPr lang="en-US" altLang="zh-CN" sz="2000" dirty="0">
                <a:solidFill>
                  <a:schemeClr val="bg1"/>
                </a:solidFill>
              </a:rPr>
              <a:t>p-&gt;</a:t>
            </a:r>
            <a:r>
              <a:rPr lang="en-US" altLang="zh-CN" sz="2000" dirty="0" smtClean="0">
                <a:solidFill>
                  <a:schemeClr val="bg1"/>
                </a:solidFill>
              </a:rPr>
              <a:t>next=s;                        </a:t>
            </a:r>
            <a:r>
              <a:rPr lang="en-US" altLang="zh-CN" sz="2000" dirty="0">
                <a:solidFill>
                  <a:srgbClr val="FFFF00"/>
                </a:solidFill>
              </a:rPr>
              <a:t>//</a:t>
            </a:r>
            <a:r>
              <a:rPr lang="zh-CN" altLang="en-US" sz="2000" dirty="0">
                <a:solidFill>
                  <a:srgbClr val="FFFF00"/>
                </a:solidFill>
              </a:rPr>
              <a:t>新结点插入第</a:t>
            </a:r>
            <a:r>
              <a:rPr lang="en-US" altLang="zh-CN" sz="2000" dirty="0">
                <a:solidFill>
                  <a:srgbClr val="FFFF00"/>
                </a:solidFill>
              </a:rPr>
              <a:t>i</a:t>
            </a:r>
            <a:r>
              <a:rPr lang="zh-CN" altLang="en-US" sz="2000" dirty="0">
                <a:solidFill>
                  <a:srgbClr val="FFFF00"/>
                </a:solidFill>
              </a:rPr>
              <a:t>个结点前</a:t>
            </a:r>
          </a:p>
          <a:p>
            <a:pPr lvl="2">
              <a:lnSpc>
                <a:spcPts val="2000"/>
              </a:lnSpc>
              <a:spcBef>
                <a:spcPct val="50000"/>
              </a:spcBef>
            </a:pPr>
            <a:r>
              <a:rPr lang="en-US" altLang="zh-CN" sz="2000" dirty="0">
                <a:solidFill>
                  <a:schemeClr val="bg1"/>
                </a:solidFill>
              </a:rPr>
              <a:t>size++;                         </a:t>
            </a:r>
            <a:r>
              <a:rPr lang="en-US" altLang="zh-CN" sz="2000" dirty="0" smtClean="0">
                <a:solidFill>
                  <a:schemeClr val="bg1"/>
                </a:solidFill>
              </a:rPr>
              <a:t>	 </a:t>
            </a:r>
            <a:r>
              <a:rPr lang="en-US" altLang="zh-CN" sz="2000" dirty="0">
                <a:solidFill>
                  <a:srgbClr val="FFFF00"/>
                </a:solidFill>
              </a:rPr>
              <a:t>//</a:t>
            </a:r>
            <a:r>
              <a:rPr lang="zh-CN" altLang="en-US" sz="2000" dirty="0">
                <a:solidFill>
                  <a:srgbClr val="FFFF00"/>
                </a:solidFill>
              </a:rPr>
              <a:t>元素个数加</a:t>
            </a:r>
            <a:r>
              <a:rPr lang="en-US" altLang="zh-CN" sz="2000" dirty="0">
                <a:solidFill>
                  <a:srgbClr val="FFFF00"/>
                </a:solidFill>
              </a:rPr>
              <a:t>1</a:t>
            </a:r>
          </a:p>
          <a:p>
            <a:pPr lvl="2">
              <a:lnSpc>
                <a:spcPts val="2000"/>
              </a:lnSpc>
              <a:spcBef>
                <a:spcPct val="50000"/>
              </a:spcBef>
            </a:pPr>
            <a:r>
              <a:rPr lang="en-US" altLang="zh-CN" sz="2000" dirty="0" smtClean="0">
                <a:solidFill>
                  <a:schemeClr val="bg1"/>
                </a:solidFill>
              </a:rPr>
              <a:t>… …</a:t>
            </a:r>
            <a:endParaRPr lang="en-US" altLang="zh-CN" sz="2000" dirty="0">
              <a:solidFill>
                <a:schemeClr val="bg1"/>
              </a:solidFill>
            </a:endParaRPr>
          </a:p>
          <a:p>
            <a:pPr>
              <a:lnSpc>
                <a:spcPts val="2000"/>
              </a:lnSpc>
              <a:spcBef>
                <a:spcPct val="50000"/>
              </a:spcBef>
            </a:pPr>
            <a:r>
              <a:rPr lang="en-US" altLang="zh-CN" sz="2000" dirty="0">
                <a:solidFill>
                  <a:schemeClr val="bg1"/>
                </a:solidFill>
              </a:rPr>
              <a:t>}</a:t>
            </a:r>
          </a:p>
        </p:txBody>
      </p:sp>
      <p:sp>
        <p:nvSpPr>
          <p:cNvPr id="3" name="圆角矩形 2"/>
          <p:cNvSpPr/>
          <p:nvPr/>
        </p:nvSpPr>
        <p:spPr>
          <a:xfrm>
            <a:off x="1259632" y="2348880"/>
            <a:ext cx="6552728" cy="10081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5"/>
          <p:cNvGrpSpPr>
            <a:grpSpLocks/>
          </p:cNvGrpSpPr>
          <p:nvPr/>
        </p:nvGrpSpPr>
        <p:grpSpPr bwMode="auto">
          <a:xfrm>
            <a:off x="4427960" y="6272039"/>
            <a:ext cx="1033462" cy="433387"/>
            <a:chOff x="2544" y="3600"/>
            <a:chExt cx="672" cy="384"/>
          </a:xfrm>
        </p:grpSpPr>
        <p:sp>
          <p:nvSpPr>
            <p:cNvPr id="6" name="Rectangle 6"/>
            <p:cNvSpPr>
              <a:spLocks noChangeArrowheads="1"/>
            </p:cNvSpPr>
            <p:nvPr/>
          </p:nvSpPr>
          <p:spPr bwMode="auto">
            <a:xfrm>
              <a:off x="2544" y="3600"/>
              <a:ext cx="672" cy="384"/>
            </a:xfrm>
            <a:prstGeom prst="rect">
              <a:avLst/>
            </a:prstGeom>
            <a:solidFill>
              <a:srgbClr val="FFCC99">
                <a:alpha val="50195"/>
              </a:srgbClr>
            </a:solidFill>
            <a:ln w="38100">
              <a:solidFill>
                <a:srgbClr val="993300"/>
              </a:solidFill>
              <a:miter lim="800000"/>
              <a:headEnd/>
              <a:tailEnd/>
            </a:ln>
          </p:spPr>
          <p:txBody>
            <a:bodyPr wrap="none" anchor="ctr"/>
            <a:lstStyle/>
            <a:p>
              <a:r>
                <a:rPr lang="zh-CN" altLang="en-US">
                  <a:ea typeface="宋体" pitchFamily="2" charset="-122"/>
                </a:rPr>
                <a:t> </a:t>
              </a:r>
              <a:r>
                <a:rPr lang="en-US" altLang="zh-CN">
                  <a:ea typeface="宋体" pitchFamily="2" charset="-122"/>
                </a:rPr>
                <a:t>e</a:t>
              </a:r>
              <a:endParaRPr lang="en-US" altLang="zh-CN" b="0">
                <a:ea typeface="宋体" pitchFamily="2" charset="-122"/>
              </a:endParaRPr>
            </a:p>
          </p:txBody>
        </p:sp>
        <p:sp>
          <p:nvSpPr>
            <p:cNvPr id="7" name="Line 7"/>
            <p:cNvSpPr>
              <a:spLocks noChangeShapeType="1"/>
            </p:cNvSpPr>
            <p:nvPr/>
          </p:nvSpPr>
          <p:spPr bwMode="auto">
            <a:xfrm>
              <a:off x="3024" y="3600"/>
              <a:ext cx="0" cy="384"/>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8"/>
          <p:cNvGrpSpPr>
            <a:grpSpLocks/>
          </p:cNvGrpSpPr>
          <p:nvPr/>
        </p:nvGrpSpPr>
        <p:grpSpPr bwMode="auto">
          <a:xfrm>
            <a:off x="1840335" y="5460826"/>
            <a:ext cx="1920875" cy="433388"/>
            <a:chOff x="864" y="2784"/>
            <a:chExt cx="1248" cy="384"/>
          </a:xfrm>
        </p:grpSpPr>
        <p:sp>
          <p:nvSpPr>
            <p:cNvPr id="9" name="Rectangle 9"/>
            <p:cNvSpPr>
              <a:spLocks noChangeArrowheads="1"/>
            </p:cNvSpPr>
            <p:nvPr/>
          </p:nvSpPr>
          <p:spPr bwMode="auto">
            <a:xfrm>
              <a:off x="1440" y="2784"/>
              <a:ext cx="672" cy="384"/>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a:ea typeface="宋体" pitchFamily="2" charset="-122"/>
                </a:rPr>
                <a:t>a</a:t>
              </a:r>
              <a:r>
                <a:rPr lang="en-US" altLang="zh-CN" baseline="-25000">
                  <a:ea typeface="宋体" pitchFamily="2" charset="-122"/>
                </a:rPr>
                <a:t>i-1</a:t>
              </a:r>
              <a:endParaRPr lang="en-US" altLang="zh-CN" b="0">
                <a:ea typeface="宋体" pitchFamily="2" charset="-122"/>
              </a:endParaRPr>
            </a:p>
          </p:txBody>
        </p:sp>
        <p:sp>
          <p:nvSpPr>
            <p:cNvPr id="10" name="Line 10"/>
            <p:cNvSpPr>
              <a:spLocks noChangeShapeType="1"/>
            </p:cNvSpPr>
            <p:nvPr/>
          </p:nvSpPr>
          <p:spPr bwMode="auto">
            <a:xfrm>
              <a:off x="1920" y="2784"/>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864" y="2976"/>
              <a:ext cx="576"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2"/>
          <p:cNvGrpSpPr>
            <a:grpSpLocks/>
          </p:cNvGrpSpPr>
          <p:nvPr/>
        </p:nvGrpSpPr>
        <p:grpSpPr bwMode="auto">
          <a:xfrm>
            <a:off x="3615160" y="5460826"/>
            <a:ext cx="3768725" cy="433388"/>
            <a:chOff x="2016" y="2784"/>
            <a:chExt cx="2448" cy="384"/>
          </a:xfrm>
        </p:grpSpPr>
        <p:sp>
          <p:nvSpPr>
            <p:cNvPr id="13" name="Rectangle 13"/>
            <p:cNvSpPr>
              <a:spLocks noChangeArrowheads="1"/>
            </p:cNvSpPr>
            <p:nvPr/>
          </p:nvSpPr>
          <p:spPr bwMode="auto">
            <a:xfrm>
              <a:off x="3360" y="2784"/>
              <a:ext cx="672" cy="384"/>
            </a:xfrm>
            <a:prstGeom prst="rect">
              <a:avLst/>
            </a:prstGeom>
            <a:solidFill>
              <a:srgbClr val="99CCFF">
                <a:alpha val="50195"/>
              </a:srgbClr>
            </a:solidFill>
            <a:ln w="38100">
              <a:solidFill>
                <a:srgbClr val="000080"/>
              </a:solidFill>
              <a:miter lim="800000"/>
              <a:headEnd/>
              <a:tailEnd/>
            </a:ln>
          </p:spPr>
          <p:txBody>
            <a:bodyPr wrap="none" anchor="ctr"/>
            <a:lstStyle/>
            <a:p>
              <a:r>
                <a:rPr lang="en-US" altLang="zh-CN">
                  <a:ea typeface="宋体" pitchFamily="2" charset="-122"/>
                </a:rPr>
                <a:t>a</a:t>
              </a:r>
              <a:r>
                <a:rPr lang="en-US" altLang="zh-CN" baseline="-25000">
                  <a:ea typeface="宋体" pitchFamily="2" charset="-122"/>
                </a:rPr>
                <a:t>i</a:t>
              </a:r>
              <a:endParaRPr lang="en-US" altLang="zh-CN" b="0">
                <a:ea typeface="宋体" pitchFamily="2" charset="-122"/>
              </a:endParaRPr>
            </a:p>
          </p:txBody>
        </p:sp>
        <p:sp>
          <p:nvSpPr>
            <p:cNvPr id="14" name="Line 14"/>
            <p:cNvSpPr>
              <a:spLocks noChangeShapeType="1"/>
            </p:cNvSpPr>
            <p:nvPr/>
          </p:nvSpPr>
          <p:spPr bwMode="auto">
            <a:xfrm>
              <a:off x="3840" y="2784"/>
              <a:ext cx="0" cy="38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5"/>
            <p:cNvSpPr>
              <a:spLocks noChangeShapeType="1"/>
            </p:cNvSpPr>
            <p:nvPr/>
          </p:nvSpPr>
          <p:spPr bwMode="auto">
            <a:xfrm>
              <a:off x="2016" y="2976"/>
              <a:ext cx="1344" cy="0"/>
            </a:xfrm>
            <a:prstGeom prst="line">
              <a:avLst/>
            </a:prstGeom>
            <a:noFill/>
            <a:ln w="3810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6"/>
            <p:cNvSpPr>
              <a:spLocks noChangeShapeType="1"/>
            </p:cNvSpPr>
            <p:nvPr/>
          </p:nvSpPr>
          <p:spPr bwMode="auto">
            <a:xfrm>
              <a:off x="3936" y="2976"/>
              <a:ext cx="528" cy="0"/>
            </a:xfrm>
            <a:prstGeom prst="line">
              <a:avLst/>
            </a:prstGeom>
            <a:noFill/>
            <a:ln w="3810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useBgFill="1">
        <p:nvSpPr>
          <p:cNvPr id="17" name="Rectangle 17"/>
          <p:cNvSpPr>
            <a:spLocks noChangeArrowheads="1"/>
          </p:cNvSpPr>
          <p:nvPr/>
        </p:nvSpPr>
        <p:spPr bwMode="auto">
          <a:xfrm>
            <a:off x="3615160" y="5622751"/>
            <a:ext cx="2068512" cy="1079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18" name="Group 18"/>
          <p:cNvGrpSpPr>
            <a:grpSpLocks/>
          </p:cNvGrpSpPr>
          <p:nvPr/>
        </p:nvGrpSpPr>
        <p:grpSpPr bwMode="auto">
          <a:xfrm>
            <a:off x="2727747" y="5460826"/>
            <a:ext cx="1033463" cy="433388"/>
            <a:chOff x="1440" y="3504"/>
            <a:chExt cx="672" cy="384"/>
          </a:xfrm>
        </p:grpSpPr>
        <p:sp>
          <p:nvSpPr>
            <p:cNvPr id="19" name="Rectangle 19"/>
            <p:cNvSpPr>
              <a:spLocks noChangeArrowheads="1"/>
            </p:cNvSpPr>
            <p:nvPr/>
          </p:nvSpPr>
          <p:spPr bwMode="auto">
            <a:xfrm>
              <a:off x="1440" y="3504"/>
              <a:ext cx="672" cy="384"/>
            </a:xfrm>
            <a:prstGeom prst="rect">
              <a:avLst/>
            </a:prstGeom>
            <a:solidFill>
              <a:srgbClr val="99CCFF">
                <a:alpha val="50195"/>
              </a:srgbClr>
            </a:solidFill>
            <a:ln w="38100">
              <a:solidFill>
                <a:srgbClr val="000080"/>
              </a:solidFill>
              <a:miter lim="800000"/>
              <a:headEnd/>
              <a:tailEnd/>
            </a:ln>
          </p:spPr>
          <p:txBody>
            <a:bodyPr wrap="none" anchor="ctr"/>
            <a:lstStyle/>
            <a:p>
              <a:r>
                <a:rPr lang="en-US" altLang="zh-CN">
                  <a:ea typeface="宋体" pitchFamily="2" charset="-122"/>
                </a:rPr>
                <a:t>a</a:t>
              </a:r>
              <a:r>
                <a:rPr lang="en-US" altLang="zh-CN" baseline="-25000">
                  <a:ea typeface="宋体" pitchFamily="2" charset="-122"/>
                </a:rPr>
                <a:t>i-1</a:t>
              </a:r>
              <a:endParaRPr lang="en-US" altLang="zh-CN" b="0">
                <a:ea typeface="宋体" pitchFamily="2" charset="-122"/>
              </a:endParaRPr>
            </a:p>
          </p:txBody>
        </p:sp>
        <p:sp>
          <p:nvSpPr>
            <p:cNvPr id="20" name="Line 20"/>
            <p:cNvSpPr>
              <a:spLocks noChangeShapeType="1"/>
            </p:cNvSpPr>
            <p:nvPr/>
          </p:nvSpPr>
          <p:spPr bwMode="auto">
            <a:xfrm>
              <a:off x="1920" y="3504"/>
              <a:ext cx="0" cy="38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21" name="AutoShape 21"/>
          <p:cNvCxnSpPr>
            <a:cxnSpLocks noChangeShapeType="1"/>
          </p:cNvCxnSpPr>
          <p:nvPr/>
        </p:nvCxnSpPr>
        <p:spPr bwMode="auto">
          <a:xfrm>
            <a:off x="3761210" y="5676726"/>
            <a:ext cx="628650" cy="812800"/>
          </a:xfrm>
          <a:prstGeom prst="bentConnector3">
            <a:avLst>
              <a:gd name="adj1" fmla="val 50000"/>
            </a:avLst>
          </a:prstGeom>
          <a:noFill/>
          <a:ln w="31750">
            <a:solidFill>
              <a:srgbClr val="0066FF"/>
            </a:solidFill>
            <a:miter lim="800000"/>
            <a:headEnd type="oval" w="sm" len="sm"/>
            <a:tailEnd type="triangle" w="med" len="lg"/>
          </a:ln>
          <a:extLst>
            <a:ext uri="{909E8E84-426E-40DD-AFC4-6F175D3DCCD1}">
              <a14:hiddenFill xmlns:a14="http://schemas.microsoft.com/office/drawing/2010/main">
                <a:noFill/>
              </a14:hiddenFill>
            </a:ext>
          </a:extLst>
        </p:spPr>
      </p:cxnSp>
      <p:cxnSp>
        <p:nvCxnSpPr>
          <p:cNvPr id="22" name="AutoShape 22"/>
          <p:cNvCxnSpPr>
            <a:cxnSpLocks noChangeShapeType="1"/>
            <a:stCxn id="6" idx="3"/>
            <a:endCxn id="13" idx="2"/>
          </p:cNvCxnSpPr>
          <p:nvPr/>
        </p:nvCxnSpPr>
        <p:spPr bwMode="auto">
          <a:xfrm flipV="1">
            <a:off x="5480472" y="5913264"/>
            <a:ext cx="720725" cy="576262"/>
          </a:xfrm>
          <a:prstGeom prst="bentConnector2">
            <a:avLst/>
          </a:prstGeom>
          <a:noFill/>
          <a:ln w="31750">
            <a:solidFill>
              <a:srgbClr val="0066FF"/>
            </a:solidFill>
            <a:miter lim="800000"/>
            <a:headEnd type="oval" w="sm" len="sm"/>
            <a:tailEnd type="triangle" w="med" len="lg"/>
          </a:ln>
          <a:extLst>
            <a:ext uri="{909E8E84-426E-40DD-AFC4-6F175D3DCCD1}">
              <a14:hiddenFill xmlns:a14="http://schemas.microsoft.com/office/drawing/2010/main">
                <a:noFill/>
              </a14:hiddenFill>
            </a:ext>
          </a:extLst>
        </p:spPr>
      </p:cxnSp>
      <p:sp>
        <p:nvSpPr>
          <p:cNvPr id="23" name="AutoShape 23"/>
          <p:cNvSpPr>
            <a:spLocks noChangeArrowheads="1"/>
          </p:cNvSpPr>
          <p:nvPr/>
        </p:nvSpPr>
        <p:spPr bwMode="auto">
          <a:xfrm>
            <a:off x="3023022" y="6543501"/>
            <a:ext cx="1331913" cy="269875"/>
          </a:xfrm>
          <a:prstGeom prst="rightArrowCallout">
            <a:avLst>
              <a:gd name="adj1" fmla="val 25000"/>
              <a:gd name="adj2" fmla="val 26667"/>
              <a:gd name="adj3" fmla="val 143946"/>
              <a:gd name="adj4" fmla="val 33333"/>
            </a:avLst>
          </a:prstGeom>
          <a:solidFill>
            <a:srgbClr val="FFFF99">
              <a:alpha val="50195"/>
            </a:srgbClr>
          </a:solidFill>
          <a:ln w="38100">
            <a:solidFill>
              <a:srgbClr val="993300"/>
            </a:solidFill>
            <a:miter lim="800000"/>
            <a:headEnd/>
            <a:tailEnd/>
          </a:ln>
        </p:spPr>
        <p:txBody>
          <a:bodyPr wrap="none" anchor="ctr"/>
          <a:lstStyle/>
          <a:p>
            <a:pPr algn="ctr"/>
            <a:r>
              <a:rPr lang="en-US" altLang="zh-CN">
                <a:ea typeface="宋体" pitchFamily="2" charset="-122"/>
              </a:rPr>
              <a:t>s</a:t>
            </a:r>
            <a:endParaRPr lang="en-US" altLang="zh-CN" b="0">
              <a:ea typeface="宋体" pitchFamily="2" charset="-122"/>
            </a:endParaRPr>
          </a:p>
        </p:txBody>
      </p:sp>
      <p:sp>
        <p:nvSpPr>
          <p:cNvPr id="24" name="AutoShape 24"/>
          <p:cNvSpPr>
            <a:spLocks noChangeArrowheads="1"/>
          </p:cNvSpPr>
          <p:nvPr/>
        </p:nvSpPr>
        <p:spPr bwMode="auto">
          <a:xfrm>
            <a:off x="1619672" y="5298901"/>
            <a:ext cx="1108075" cy="271463"/>
          </a:xfrm>
          <a:prstGeom prst="rightArrowCallout">
            <a:avLst>
              <a:gd name="adj1" fmla="val 25000"/>
              <a:gd name="adj2" fmla="val 25000"/>
              <a:gd name="adj3" fmla="val 68031"/>
              <a:gd name="adj4" fmla="val 36667"/>
            </a:avLst>
          </a:prstGeom>
          <a:solidFill>
            <a:srgbClr val="CCFFCC"/>
          </a:solidFill>
          <a:ln w="38100">
            <a:solidFill>
              <a:schemeClr val="tx2"/>
            </a:solidFill>
            <a:miter lim="800000"/>
            <a:headEnd/>
            <a:tailEnd/>
          </a:ln>
        </p:spPr>
        <p:txBody>
          <a:bodyPr wrap="none" anchor="ctr"/>
          <a:lstStyle/>
          <a:p>
            <a:pPr algn="ctr"/>
            <a:r>
              <a:rPr lang="en-US" altLang="zh-CN">
                <a:ea typeface="宋体" pitchFamily="2" charset="-122"/>
              </a:rPr>
              <a:t>p</a:t>
            </a:r>
            <a:endParaRPr lang="en-US" altLang="zh-CN" b="0">
              <a:ea typeface="宋体" pitchFamily="2" charset="-122"/>
            </a:endParaRPr>
          </a:p>
        </p:txBody>
      </p:sp>
    </p:spTree>
    <p:extLst>
      <p:ext uri="{BB962C8B-B14F-4D97-AF65-F5344CB8AC3E}">
        <p14:creationId xmlns:p14="http://schemas.microsoft.com/office/powerpoint/2010/main" val="5169413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499"/>
                                          </p:stCondLst>
                                        </p:cTn>
                                        <p:tgtEl>
                                          <p:spTgt spid="18"/>
                                        </p:tgtEl>
                                        <p:attrNameLst>
                                          <p:attrName>style.visibility</p:attrName>
                                        </p:attrNameLst>
                                      </p:cBhvr>
                                      <p:to>
                                        <p:strVal val="visible"/>
                                      </p:to>
                                    </p:se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 grpId="0" animBg="1"/>
      <p:bldP spid="17" grpId="0" animBg="1"/>
      <p:bldP spid="23" grpId="0" animBg="1" autoUpdateAnimBg="0"/>
      <p:bldP spid="2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什么是线性表？</a:t>
            </a:r>
          </a:p>
        </p:txBody>
      </p:sp>
      <p:sp>
        <p:nvSpPr>
          <p:cNvPr id="3" name="内容占位符 2"/>
          <p:cNvSpPr>
            <a:spLocks noGrp="1"/>
          </p:cNvSpPr>
          <p:nvPr>
            <p:ph idx="1"/>
          </p:nvPr>
        </p:nvSpPr>
        <p:spPr/>
        <p:txBody>
          <a:bodyPr/>
          <a:lstStyle/>
          <a:p>
            <a:r>
              <a:rPr lang="zh-CN" altLang="en-US" dirty="0"/>
              <a:t>在实际应用中，线性表是最常用而且是最简单的一种</a:t>
            </a:r>
            <a:r>
              <a:rPr lang="zh-CN" altLang="en-US" dirty="0" smtClean="0"/>
              <a:t>数据结构</a:t>
            </a:r>
            <a:endParaRPr lang="en-US" altLang="zh-CN" dirty="0" smtClean="0"/>
          </a:p>
          <a:p>
            <a:r>
              <a:rPr lang="zh-CN" altLang="en-US" dirty="0" smtClean="0"/>
              <a:t>例如：</a:t>
            </a:r>
            <a:endParaRPr lang="en-US" altLang="zh-CN" dirty="0" smtClean="0"/>
          </a:p>
          <a:p>
            <a:pPr lvl="1"/>
            <a:r>
              <a:rPr lang="zh-CN" altLang="en-US" dirty="0" smtClean="0"/>
              <a:t>一</a:t>
            </a:r>
            <a:r>
              <a:rPr lang="zh-CN" altLang="en-US" dirty="0"/>
              <a:t>副扑克牌的点数是一个线性表，可表示</a:t>
            </a:r>
            <a:r>
              <a:rPr lang="zh-CN" altLang="en-US" dirty="0" smtClean="0"/>
              <a:t>为</a:t>
            </a:r>
            <a:r>
              <a:rPr lang="en-US" altLang="zh-CN" dirty="0"/>
              <a:t>(</a:t>
            </a:r>
            <a:r>
              <a:rPr lang="en-US" altLang="zh-CN" dirty="0" smtClean="0"/>
              <a:t>2,3,4,5,6,7,8,9,1 0,J,Q,K,A)</a:t>
            </a:r>
            <a:endParaRPr lang="en-US" altLang="zh-CN" dirty="0"/>
          </a:p>
          <a:p>
            <a:pPr lvl="1"/>
            <a:r>
              <a:rPr lang="zh-CN" altLang="en-US" dirty="0" smtClean="0"/>
              <a:t>城市名字列表可</a:t>
            </a:r>
            <a:r>
              <a:rPr lang="zh-CN" altLang="en-US" dirty="0"/>
              <a:t>表示</a:t>
            </a:r>
            <a:r>
              <a:rPr lang="zh-CN" altLang="en-US" dirty="0" smtClean="0"/>
              <a:t>为</a:t>
            </a:r>
            <a:r>
              <a:rPr lang="en-US" altLang="zh-CN" dirty="0" smtClean="0"/>
              <a:t>(</a:t>
            </a:r>
            <a:r>
              <a:rPr lang="en-US" altLang="zh-CN" dirty="0" err="1" smtClean="0"/>
              <a:t>Changsha,Beijing,Shanghai,Guangzhou,Wuhan</a:t>
            </a:r>
            <a:r>
              <a:rPr lang="en-US" altLang="zh-CN" dirty="0" smtClean="0"/>
              <a:t>)</a:t>
            </a:r>
            <a:endParaRPr lang="zh-CN" altLang="en-US" dirty="0"/>
          </a:p>
          <a:p>
            <a:endParaRPr lang="zh-CN" altLang="en-US" dirty="0"/>
          </a:p>
        </p:txBody>
      </p:sp>
      <p:sp>
        <p:nvSpPr>
          <p:cNvPr id="4" name="Text Box 6"/>
          <p:cNvSpPr txBox="1">
            <a:spLocks noChangeArrowheads="1"/>
          </p:cNvSpPr>
          <p:nvPr/>
        </p:nvSpPr>
        <p:spPr bwMode="auto">
          <a:xfrm>
            <a:off x="514672" y="5140349"/>
            <a:ext cx="8305800" cy="138499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080808"/>
                </a:solidFill>
              </a:rPr>
              <a:t>线性表是一种可以在</a:t>
            </a:r>
            <a:r>
              <a:rPr lang="zh-CN" altLang="en-US" dirty="0">
                <a:solidFill>
                  <a:srgbClr val="0000FF"/>
                </a:solidFill>
              </a:rPr>
              <a:t>任意位置</a:t>
            </a:r>
            <a:r>
              <a:rPr lang="zh-CN" altLang="en-US" dirty="0">
                <a:solidFill>
                  <a:srgbClr val="080808"/>
                </a:solidFill>
              </a:rPr>
              <a:t>插入和删除数据元素操作、由</a:t>
            </a:r>
            <a:r>
              <a:rPr lang="en-US" altLang="zh-CN" i="1" dirty="0">
                <a:solidFill>
                  <a:srgbClr val="080808"/>
                </a:solidFill>
              </a:rPr>
              <a:t>n</a:t>
            </a:r>
            <a:r>
              <a:rPr lang="en-US" altLang="zh-CN" dirty="0">
                <a:solidFill>
                  <a:srgbClr val="080808"/>
                </a:solidFill>
              </a:rPr>
              <a:t>(</a:t>
            </a:r>
            <a:r>
              <a:rPr lang="en-US" altLang="zh-CN" i="1" dirty="0">
                <a:solidFill>
                  <a:srgbClr val="080808"/>
                </a:solidFill>
              </a:rPr>
              <a:t>n</a:t>
            </a:r>
            <a:r>
              <a:rPr lang="en-US" altLang="zh-CN" sz="1800" dirty="0">
                <a:solidFill>
                  <a:srgbClr val="080808"/>
                </a:solidFill>
              </a:rPr>
              <a:t>≥</a:t>
            </a:r>
            <a:r>
              <a:rPr lang="en-US" altLang="zh-CN" dirty="0">
                <a:solidFill>
                  <a:srgbClr val="080808"/>
                </a:solidFill>
              </a:rPr>
              <a:t>0)</a:t>
            </a:r>
            <a:r>
              <a:rPr lang="zh-CN" altLang="en-US" dirty="0">
                <a:solidFill>
                  <a:srgbClr val="080808"/>
                </a:solidFill>
              </a:rPr>
              <a:t>个相同类型数据元素</a:t>
            </a:r>
            <a:r>
              <a:rPr lang="en-US" altLang="zh-CN" i="1" dirty="0">
                <a:solidFill>
                  <a:srgbClr val="080808"/>
                </a:solidFill>
              </a:rPr>
              <a:t>a</a:t>
            </a:r>
            <a:r>
              <a:rPr lang="en-US" altLang="zh-CN" baseline="-25000" dirty="0">
                <a:solidFill>
                  <a:srgbClr val="080808"/>
                </a:solidFill>
              </a:rPr>
              <a:t>0</a:t>
            </a:r>
            <a:r>
              <a:rPr lang="en-US" altLang="zh-CN" dirty="0">
                <a:solidFill>
                  <a:srgbClr val="080808"/>
                </a:solidFill>
              </a:rPr>
              <a:t>, </a:t>
            </a:r>
            <a:r>
              <a:rPr lang="en-US" altLang="zh-CN" i="1" dirty="0">
                <a:solidFill>
                  <a:srgbClr val="080808"/>
                </a:solidFill>
              </a:rPr>
              <a:t>a</a:t>
            </a:r>
            <a:r>
              <a:rPr lang="en-US" altLang="zh-CN" baseline="-25000" dirty="0">
                <a:solidFill>
                  <a:srgbClr val="080808"/>
                </a:solidFill>
              </a:rPr>
              <a:t>1</a:t>
            </a:r>
            <a:r>
              <a:rPr lang="en-US" altLang="zh-CN" dirty="0">
                <a:solidFill>
                  <a:srgbClr val="080808"/>
                </a:solidFill>
              </a:rPr>
              <a:t>,…, </a:t>
            </a:r>
            <a:r>
              <a:rPr lang="en-US" altLang="zh-CN" i="1" dirty="0">
                <a:solidFill>
                  <a:srgbClr val="080808"/>
                </a:solidFill>
              </a:rPr>
              <a:t>a</a:t>
            </a:r>
            <a:r>
              <a:rPr lang="en-US" altLang="zh-CN" baseline="-25000" dirty="0">
                <a:solidFill>
                  <a:srgbClr val="080808"/>
                </a:solidFill>
              </a:rPr>
              <a:t>n-1</a:t>
            </a:r>
            <a:r>
              <a:rPr lang="zh-CN" altLang="en-US" dirty="0">
                <a:solidFill>
                  <a:srgbClr val="080808"/>
                </a:solidFill>
              </a:rPr>
              <a:t>组成的线性结构</a:t>
            </a:r>
            <a:r>
              <a:rPr lang="zh-CN" altLang="en-US" dirty="0" smtClean="0">
                <a:solidFill>
                  <a:srgbClr val="080808"/>
                </a:solidFill>
              </a:rPr>
              <a:t>。</a:t>
            </a:r>
            <a:endParaRPr lang="en-US" altLang="zh-CN" dirty="0" smtClean="0">
              <a:solidFill>
                <a:srgbClr val="080808"/>
              </a:solidFill>
            </a:endParaRPr>
          </a:p>
          <a:p>
            <a:pPr eaLnBrk="1" hangingPunct="1">
              <a:spcBef>
                <a:spcPct val="50000"/>
              </a:spcBef>
            </a:pPr>
            <a:endParaRPr lang="zh-CN" altLang="en-US" dirty="0">
              <a:solidFill>
                <a:srgbClr val="080808"/>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198" y="5835501"/>
            <a:ext cx="5809114" cy="761851"/>
          </a:xfrm>
          <a:prstGeom prst="rect">
            <a:avLst/>
          </a:prstGeom>
        </p:spPr>
      </p:pic>
    </p:spTree>
    <p:extLst>
      <p:ext uri="{BB962C8B-B14F-4D97-AF65-F5344CB8AC3E}">
        <p14:creationId xmlns:p14="http://schemas.microsoft.com/office/powerpoint/2010/main" val="15374100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p:cNvGrpSpPr>
            <a:grpSpLocks/>
          </p:cNvGrpSpPr>
          <p:nvPr/>
        </p:nvGrpSpPr>
        <p:grpSpPr bwMode="auto">
          <a:xfrm>
            <a:off x="4427960" y="6200031"/>
            <a:ext cx="1033462" cy="433387"/>
            <a:chOff x="2544" y="3600"/>
            <a:chExt cx="672" cy="384"/>
          </a:xfrm>
        </p:grpSpPr>
        <p:sp>
          <p:nvSpPr>
            <p:cNvPr id="8" name="Rectangle 6"/>
            <p:cNvSpPr>
              <a:spLocks noChangeArrowheads="1"/>
            </p:cNvSpPr>
            <p:nvPr/>
          </p:nvSpPr>
          <p:spPr bwMode="auto">
            <a:xfrm>
              <a:off x="2544" y="3600"/>
              <a:ext cx="672" cy="384"/>
            </a:xfrm>
            <a:prstGeom prst="rect">
              <a:avLst/>
            </a:prstGeom>
            <a:solidFill>
              <a:srgbClr val="FFCC99">
                <a:alpha val="50195"/>
              </a:srgbClr>
            </a:solidFill>
            <a:ln w="38100">
              <a:solidFill>
                <a:srgbClr val="993300"/>
              </a:solidFill>
              <a:miter lim="800000"/>
              <a:headEnd/>
              <a:tailEnd/>
            </a:ln>
          </p:spPr>
          <p:txBody>
            <a:bodyPr wrap="none" anchor="ctr"/>
            <a:lstStyle/>
            <a:p>
              <a:r>
                <a:rPr lang="zh-CN" altLang="en-US">
                  <a:ea typeface="宋体" pitchFamily="2" charset="-122"/>
                </a:rPr>
                <a:t> </a:t>
              </a:r>
              <a:r>
                <a:rPr lang="en-US" altLang="zh-CN">
                  <a:ea typeface="宋体" pitchFamily="2" charset="-122"/>
                </a:rPr>
                <a:t>e</a:t>
              </a:r>
              <a:endParaRPr lang="en-US" altLang="zh-CN" b="0">
                <a:ea typeface="宋体" pitchFamily="2" charset="-122"/>
              </a:endParaRPr>
            </a:p>
          </p:txBody>
        </p:sp>
        <p:sp>
          <p:nvSpPr>
            <p:cNvPr id="9" name="Line 7"/>
            <p:cNvSpPr>
              <a:spLocks noChangeShapeType="1"/>
            </p:cNvSpPr>
            <p:nvPr/>
          </p:nvSpPr>
          <p:spPr bwMode="auto">
            <a:xfrm>
              <a:off x="3024" y="3600"/>
              <a:ext cx="0" cy="384"/>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8"/>
          <p:cNvGrpSpPr>
            <a:grpSpLocks/>
          </p:cNvGrpSpPr>
          <p:nvPr/>
        </p:nvGrpSpPr>
        <p:grpSpPr bwMode="auto">
          <a:xfrm>
            <a:off x="1840335" y="5388818"/>
            <a:ext cx="1920875" cy="433388"/>
            <a:chOff x="864" y="2784"/>
            <a:chExt cx="1248" cy="384"/>
          </a:xfrm>
        </p:grpSpPr>
        <p:sp>
          <p:nvSpPr>
            <p:cNvPr id="11" name="Rectangle 9"/>
            <p:cNvSpPr>
              <a:spLocks noChangeArrowheads="1"/>
            </p:cNvSpPr>
            <p:nvPr/>
          </p:nvSpPr>
          <p:spPr bwMode="auto">
            <a:xfrm>
              <a:off x="1440" y="2784"/>
              <a:ext cx="672" cy="384"/>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a:ea typeface="宋体" pitchFamily="2" charset="-122"/>
                </a:rPr>
                <a:t>a</a:t>
              </a:r>
              <a:r>
                <a:rPr lang="en-US" altLang="zh-CN" baseline="-25000">
                  <a:ea typeface="宋体" pitchFamily="2" charset="-122"/>
                </a:rPr>
                <a:t>i-1</a:t>
              </a:r>
              <a:endParaRPr lang="en-US" altLang="zh-CN" b="0">
                <a:ea typeface="宋体" pitchFamily="2" charset="-122"/>
              </a:endParaRPr>
            </a:p>
          </p:txBody>
        </p:sp>
        <p:sp>
          <p:nvSpPr>
            <p:cNvPr id="12" name="Line 10"/>
            <p:cNvSpPr>
              <a:spLocks noChangeShapeType="1"/>
            </p:cNvSpPr>
            <p:nvPr/>
          </p:nvSpPr>
          <p:spPr bwMode="auto">
            <a:xfrm>
              <a:off x="1920" y="2784"/>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864" y="2976"/>
              <a:ext cx="576"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12"/>
          <p:cNvGrpSpPr>
            <a:grpSpLocks/>
          </p:cNvGrpSpPr>
          <p:nvPr/>
        </p:nvGrpSpPr>
        <p:grpSpPr bwMode="auto">
          <a:xfrm>
            <a:off x="3615160" y="5388818"/>
            <a:ext cx="3768725" cy="433388"/>
            <a:chOff x="2016" y="2784"/>
            <a:chExt cx="2448" cy="384"/>
          </a:xfrm>
        </p:grpSpPr>
        <p:sp>
          <p:nvSpPr>
            <p:cNvPr id="15" name="Rectangle 13"/>
            <p:cNvSpPr>
              <a:spLocks noChangeArrowheads="1"/>
            </p:cNvSpPr>
            <p:nvPr/>
          </p:nvSpPr>
          <p:spPr bwMode="auto">
            <a:xfrm>
              <a:off x="3360" y="2784"/>
              <a:ext cx="672" cy="384"/>
            </a:xfrm>
            <a:prstGeom prst="rect">
              <a:avLst/>
            </a:prstGeom>
            <a:solidFill>
              <a:srgbClr val="99CCFF">
                <a:alpha val="50195"/>
              </a:srgbClr>
            </a:solidFill>
            <a:ln w="38100">
              <a:solidFill>
                <a:srgbClr val="000080"/>
              </a:solidFill>
              <a:miter lim="800000"/>
              <a:headEnd/>
              <a:tailEnd/>
            </a:ln>
          </p:spPr>
          <p:txBody>
            <a:bodyPr wrap="none" anchor="ctr"/>
            <a:lstStyle/>
            <a:p>
              <a:r>
                <a:rPr lang="en-US" altLang="zh-CN">
                  <a:ea typeface="宋体" pitchFamily="2" charset="-122"/>
                </a:rPr>
                <a:t>a</a:t>
              </a:r>
              <a:r>
                <a:rPr lang="en-US" altLang="zh-CN" baseline="-25000">
                  <a:ea typeface="宋体" pitchFamily="2" charset="-122"/>
                </a:rPr>
                <a:t>i</a:t>
              </a:r>
              <a:endParaRPr lang="en-US" altLang="zh-CN" b="0">
                <a:ea typeface="宋体" pitchFamily="2" charset="-122"/>
              </a:endParaRPr>
            </a:p>
          </p:txBody>
        </p:sp>
        <p:sp>
          <p:nvSpPr>
            <p:cNvPr id="16" name="Line 14"/>
            <p:cNvSpPr>
              <a:spLocks noChangeShapeType="1"/>
            </p:cNvSpPr>
            <p:nvPr/>
          </p:nvSpPr>
          <p:spPr bwMode="auto">
            <a:xfrm>
              <a:off x="3840" y="2784"/>
              <a:ext cx="0" cy="38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p:cNvSpPr>
              <a:spLocks noChangeShapeType="1"/>
            </p:cNvSpPr>
            <p:nvPr/>
          </p:nvSpPr>
          <p:spPr bwMode="auto">
            <a:xfrm>
              <a:off x="2016" y="2976"/>
              <a:ext cx="1344" cy="0"/>
            </a:xfrm>
            <a:prstGeom prst="line">
              <a:avLst/>
            </a:prstGeom>
            <a:noFill/>
            <a:ln w="3810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3936" y="2976"/>
              <a:ext cx="528" cy="0"/>
            </a:xfrm>
            <a:prstGeom prst="line">
              <a:avLst/>
            </a:prstGeom>
            <a:noFill/>
            <a:ln w="3810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useBgFill="1">
        <p:nvSpPr>
          <p:cNvPr id="19" name="Rectangle 17"/>
          <p:cNvSpPr>
            <a:spLocks noChangeArrowheads="1"/>
          </p:cNvSpPr>
          <p:nvPr/>
        </p:nvSpPr>
        <p:spPr bwMode="auto">
          <a:xfrm>
            <a:off x="3615160" y="5550743"/>
            <a:ext cx="2068512" cy="10795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0" name="Group 18"/>
          <p:cNvGrpSpPr>
            <a:grpSpLocks/>
          </p:cNvGrpSpPr>
          <p:nvPr/>
        </p:nvGrpSpPr>
        <p:grpSpPr bwMode="auto">
          <a:xfrm>
            <a:off x="2727747" y="5388818"/>
            <a:ext cx="1033463" cy="433388"/>
            <a:chOff x="1440" y="3504"/>
            <a:chExt cx="672" cy="384"/>
          </a:xfrm>
        </p:grpSpPr>
        <p:sp>
          <p:nvSpPr>
            <p:cNvPr id="21" name="Rectangle 19"/>
            <p:cNvSpPr>
              <a:spLocks noChangeArrowheads="1"/>
            </p:cNvSpPr>
            <p:nvPr/>
          </p:nvSpPr>
          <p:spPr bwMode="auto">
            <a:xfrm>
              <a:off x="1440" y="3504"/>
              <a:ext cx="672" cy="384"/>
            </a:xfrm>
            <a:prstGeom prst="rect">
              <a:avLst/>
            </a:prstGeom>
            <a:solidFill>
              <a:srgbClr val="99CCFF">
                <a:alpha val="50195"/>
              </a:srgbClr>
            </a:solidFill>
            <a:ln w="38100">
              <a:solidFill>
                <a:srgbClr val="000080"/>
              </a:solidFill>
              <a:miter lim="800000"/>
              <a:headEnd/>
              <a:tailEnd/>
            </a:ln>
          </p:spPr>
          <p:txBody>
            <a:bodyPr wrap="none" anchor="ctr"/>
            <a:lstStyle/>
            <a:p>
              <a:r>
                <a:rPr lang="en-US" altLang="zh-CN">
                  <a:ea typeface="宋体" pitchFamily="2" charset="-122"/>
                </a:rPr>
                <a:t>a</a:t>
              </a:r>
              <a:r>
                <a:rPr lang="en-US" altLang="zh-CN" baseline="-25000">
                  <a:ea typeface="宋体" pitchFamily="2" charset="-122"/>
                </a:rPr>
                <a:t>i-1</a:t>
              </a:r>
              <a:endParaRPr lang="en-US" altLang="zh-CN" b="0">
                <a:ea typeface="宋体" pitchFamily="2" charset="-122"/>
              </a:endParaRPr>
            </a:p>
          </p:txBody>
        </p:sp>
        <p:sp>
          <p:nvSpPr>
            <p:cNvPr id="22" name="Line 20"/>
            <p:cNvSpPr>
              <a:spLocks noChangeShapeType="1"/>
            </p:cNvSpPr>
            <p:nvPr/>
          </p:nvSpPr>
          <p:spPr bwMode="auto">
            <a:xfrm>
              <a:off x="1920" y="3504"/>
              <a:ext cx="0" cy="38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23" name="AutoShape 21"/>
          <p:cNvCxnSpPr>
            <a:cxnSpLocks noChangeShapeType="1"/>
          </p:cNvCxnSpPr>
          <p:nvPr/>
        </p:nvCxnSpPr>
        <p:spPr bwMode="auto">
          <a:xfrm>
            <a:off x="3761210" y="5604718"/>
            <a:ext cx="628650" cy="812800"/>
          </a:xfrm>
          <a:prstGeom prst="bentConnector3">
            <a:avLst>
              <a:gd name="adj1" fmla="val 50000"/>
            </a:avLst>
          </a:prstGeom>
          <a:noFill/>
          <a:ln w="31750">
            <a:solidFill>
              <a:srgbClr val="0066FF"/>
            </a:solidFill>
            <a:miter lim="800000"/>
            <a:headEnd type="oval" w="sm" len="sm"/>
            <a:tailEnd type="triangle" w="med" len="lg"/>
          </a:ln>
          <a:extLst>
            <a:ext uri="{909E8E84-426E-40DD-AFC4-6F175D3DCCD1}">
              <a14:hiddenFill xmlns:a14="http://schemas.microsoft.com/office/drawing/2010/main">
                <a:noFill/>
              </a14:hiddenFill>
            </a:ext>
          </a:extLst>
        </p:spPr>
      </p:cxnSp>
      <p:cxnSp>
        <p:nvCxnSpPr>
          <p:cNvPr id="24" name="AutoShape 22"/>
          <p:cNvCxnSpPr>
            <a:cxnSpLocks noChangeShapeType="1"/>
            <a:stCxn id="8" idx="3"/>
            <a:endCxn id="15" idx="2"/>
          </p:cNvCxnSpPr>
          <p:nvPr/>
        </p:nvCxnSpPr>
        <p:spPr bwMode="auto">
          <a:xfrm flipV="1">
            <a:off x="5480472" y="5841256"/>
            <a:ext cx="720725" cy="576262"/>
          </a:xfrm>
          <a:prstGeom prst="bentConnector2">
            <a:avLst/>
          </a:prstGeom>
          <a:noFill/>
          <a:ln w="31750">
            <a:solidFill>
              <a:srgbClr val="0066FF"/>
            </a:solidFill>
            <a:miter lim="800000"/>
            <a:headEnd type="oval" w="sm" len="sm"/>
            <a:tailEnd type="triangle" w="med" len="lg"/>
          </a:ln>
          <a:extLst>
            <a:ext uri="{909E8E84-426E-40DD-AFC4-6F175D3DCCD1}">
              <a14:hiddenFill xmlns:a14="http://schemas.microsoft.com/office/drawing/2010/main">
                <a:noFill/>
              </a14:hiddenFill>
            </a:ext>
          </a:extLst>
        </p:spPr>
      </p:cxnSp>
      <p:sp>
        <p:nvSpPr>
          <p:cNvPr id="25" name="AutoShape 23"/>
          <p:cNvSpPr>
            <a:spLocks noChangeArrowheads="1"/>
          </p:cNvSpPr>
          <p:nvPr/>
        </p:nvSpPr>
        <p:spPr bwMode="auto">
          <a:xfrm>
            <a:off x="3023022" y="6471493"/>
            <a:ext cx="1331913" cy="269875"/>
          </a:xfrm>
          <a:prstGeom prst="rightArrowCallout">
            <a:avLst>
              <a:gd name="adj1" fmla="val 25000"/>
              <a:gd name="adj2" fmla="val 26667"/>
              <a:gd name="adj3" fmla="val 143946"/>
              <a:gd name="adj4" fmla="val 33333"/>
            </a:avLst>
          </a:prstGeom>
          <a:solidFill>
            <a:srgbClr val="FFFF99">
              <a:alpha val="50195"/>
            </a:srgbClr>
          </a:solidFill>
          <a:ln w="38100">
            <a:solidFill>
              <a:srgbClr val="993300"/>
            </a:solidFill>
            <a:miter lim="800000"/>
            <a:headEnd/>
            <a:tailEnd/>
          </a:ln>
        </p:spPr>
        <p:txBody>
          <a:bodyPr wrap="none" anchor="ctr"/>
          <a:lstStyle/>
          <a:p>
            <a:pPr algn="ctr"/>
            <a:r>
              <a:rPr lang="en-US" altLang="zh-CN">
                <a:ea typeface="宋体" pitchFamily="2" charset="-122"/>
              </a:rPr>
              <a:t>s</a:t>
            </a:r>
            <a:endParaRPr lang="en-US" altLang="zh-CN" b="0">
              <a:ea typeface="宋体" pitchFamily="2" charset="-122"/>
            </a:endParaRPr>
          </a:p>
        </p:txBody>
      </p:sp>
      <p:sp>
        <p:nvSpPr>
          <p:cNvPr id="26" name="AutoShape 24"/>
          <p:cNvSpPr>
            <a:spLocks noChangeArrowheads="1"/>
          </p:cNvSpPr>
          <p:nvPr/>
        </p:nvSpPr>
        <p:spPr bwMode="auto">
          <a:xfrm>
            <a:off x="1619672" y="5226893"/>
            <a:ext cx="1108075" cy="271463"/>
          </a:xfrm>
          <a:prstGeom prst="rightArrowCallout">
            <a:avLst>
              <a:gd name="adj1" fmla="val 25000"/>
              <a:gd name="adj2" fmla="val 25000"/>
              <a:gd name="adj3" fmla="val 68031"/>
              <a:gd name="adj4" fmla="val 36667"/>
            </a:avLst>
          </a:prstGeom>
          <a:solidFill>
            <a:srgbClr val="CCFFCC"/>
          </a:solidFill>
          <a:ln w="38100">
            <a:solidFill>
              <a:schemeClr val="tx2"/>
            </a:solidFill>
            <a:miter lim="800000"/>
            <a:headEnd/>
            <a:tailEnd/>
          </a:ln>
        </p:spPr>
        <p:txBody>
          <a:bodyPr wrap="none" anchor="ctr"/>
          <a:lstStyle/>
          <a:p>
            <a:pPr algn="ctr"/>
            <a:r>
              <a:rPr lang="en-US" altLang="zh-CN">
                <a:ea typeface="宋体" pitchFamily="2" charset="-122"/>
              </a:rPr>
              <a:t>p</a:t>
            </a:r>
            <a:endParaRPr lang="en-US" altLang="zh-CN" b="0">
              <a:ea typeface="宋体" pitchFamily="2" charset="-122"/>
            </a:endParaRPr>
          </a:p>
        </p:txBody>
      </p:sp>
      <p:sp>
        <p:nvSpPr>
          <p:cNvPr id="27" name="Text Box 25"/>
          <p:cNvSpPr txBox="1">
            <a:spLocks noChangeArrowheads="1"/>
          </p:cNvSpPr>
          <p:nvPr/>
        </p:nvSpPr>
        <p:spPr bwMode="auto">
          <a:xfrm>
            <a:off x="395288" y="116632"/>
            <a:ext cx="5973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latin typeface="Tahoma" pitchFamily="34" charset="0"/>
                <a:ea typeface="宋体" pitchFamily="2" charset="-122"/>
              </a:rPr>
              <a:t>在单链表上的插入操作</a:t>
            </a:r>
          </a:p>
        </p:txBody>
      </p:sp>
      <p:sp>
        <p:nvSpPr>
          <p:cNvPr id="30" name="Rectangle 7"/>
          <p:cNvSpPr>
            <a:spLocks noChangeArrowheads="1"/>
          </p:cNvSpPr>
          <p:nvPr/>
        </p:nvSpPr>
        <p:spPr bwMode="auto">
          <a:xfrm>
            <a:off x="755576" y="548680"/>
            <a:ext cx="8210104" cy="4452501"/>
          </a:xfrm>
          <a:prstGeom prst="rect">
            <a:avLst/>
          </a:prstGeom>
          <a:solidFill>
            <a:schemeClr val="tx1"/>
          </a:solidFill>
          <a:ln>
            <a:noFill/>
          </a:ln>
        </p:spPr>
        <p:txBody>
          <a:bodyPr wrap="square">
            <a:spAutoFit/>
          </a:bodyPr>
          <a:lstStyle/>
          <a:p>
            <a:pPr>
              <a:lnSpc>
                <a:spcPts val="2000"/>
              </a:lnSpc>
              <a:spcBef>
                <a:spcPct val="50000"/>
              </a:spcBef>
            </a:pPr>
            <a:r>
              <a:rPr lang="en-US" altLang="zh-CN" sz="2000" b="1" dirty="0">
                <a:solidFill>
                  <a:schemeClr val="bg1"/>
                </a:solidFill>
              </a:rPr>
              <a:t>template &lt;class T&gt;</a:t>
            </a:r>
          </a:p>
          <a:p>
            <a:pPr>
              <a:lnSpc>
                <a:spcPts val="2000"/>
              </a:lnSpc>
              <a:spcBef>
                <a:spcPct val="50000"/>
              </a:spcBef>
            </a:pPr>
            <a:r>
              <a:rPr lang="en-US" altLang="zh-CN" sz="2000" b="1" dirty="0">
                <a:solidFill>
                  <a:schemeClr val="bg1"/>
                </a:solidFill>
              </a:rPr>
              <a:t>void </a:t>
            </a:r>
            <a:r>
              <a:rPr lang="en-US" altLang="zh-CN" sz="2000" b="1" dirty="0" err="1">
                <a:solidFill>
                  <a:schemeClr val="bg1"/>
                </a:solidFill>
              </a:rPr>
              <a:t>LinList</a:t>
            </a:r>
            <a:r>
              <a:rPr lang="en-US" altLang="zh-CN" sz="2000" b="1" dirty="0">
                <a:solidFill>
                  <a:schemeClr val="bg1"/>
                </a:solidFill>
              </a:rPr>
              <a:t>&lt;T&gt;::Insert(</a:t>
            </a:r>
            <a:r>
              <a:rPr lang="en-US" altLang="zh-CN" sz="2000" b="1" dirty="0" err="1">
                <a:solidFill>
                  <a:schemeClr val="bg1"/>
                </a:solidFill>
              </a:rPr>
              <a:t>const</a:t>
            </a:r>
            <a:r>
              <a:rPr lang="en-US" altLang="zh-CN" sz="2000" b="1" dirty="0">
                <a:solidFill>
                  <a:schemeClr val="bg1"/>
                </a:solidFill>
              </a:rPr>
              <a:t> T&amp; </a:t>
            </a:r>
            <a:r>
              <a:rPr lang="en-US" altLang="zh-CN" sz="2000" b="1" dirty="0" smtClean="0">
                <a:solidFill>
                  <a:schemeClr val="bg1"/>
                </a:solidFill>
              </a:rPr>
              <a:t>e, </a:t>
            </a:r>
            <a:r>
              <a:rPr lang="en-US" altLang="zh-CN" sz="2000" b="1" dirty="0" err="1" smtClean="0">
                <a:solidFill>
                  <a:schemeClr val="bg1"/>
                </a:solidFill>
              </a:rPr>
              <a:t>int</a:t>
            </a:r>
            <a:r>
              <a:rPr lang="en-US" altLang="zh-CN" sz="2000" b="1" dirty="0" smtClean="0">
                <a:solidFill>
                  <a:schemeClr val="bg1"/>
                </a:solidFill>
              </a:rPr>
              <a:t> </a:t>
            </a:r>
            <a:r>
              <a:rPr lang="en-US" altLang="zh-CN" sz="2000" b="1" dirty="0">
                <a:solidFill>
                  <a:schemeClr val="bg1"/>
                </a:solidFill>
              </a:rPr>
              <a:t>i</a:t>
            </a:r>
            <a:r>
              <a:rPr lang="en-US" altLang="zh-CN" sz="2000" b="1" dirty="0" smtClean="0">
                <a:solidFill>
                  <a:schemeClr val="bg1"/>
                </a:solidFill>
              </a:rPr>
              <a:t>)</a:t>
            </a:r>
            <a:r>
              <a:rPr lang="en-US" altLang="zh-CN" sz="2000" b="1" dirty="0">
                <a:solidFill>
                  <a:schemeClr val="bg1"/>
                </a:solidFill>
              </a:rPr>
              <a:t>	</a:t>
            </a:r>
            <a:r>
              <a:rPr lang="en-US" altLang="zh-CN" sz="2000" b="1" dirty="0" smtClean="0">
                <a:solidFill>
                  <a:schemeClr val="bg1"/>
                </a:solidFill>
              </a:rPr>
              <a:t>	</a:t>
            </a:r>
            <a:r>
              <a:rPr lang="en-US" altLang="zh-CN" sz="2000" b="1" dirty="0" smtClean="0">
                <a:solidFill>
                  <a:srgbClr val="FFFF00"/>
                </a:solidFill>
              </a:rPr>
              <a:t>//</a:t>
            </a:r>
            <a:r>
              <a:rPr lang="zh-CN" altLang="en-US" sz="2000" b="1" dirty="0" smtClean="0">
                <a:solidFill>
                  <a:srgbClr val="FFFF00"/>
                </a:solidFill>
              </a:rPr>
              <a:t>插入</a:t>
            </a:r>
            <a:endParaRPr lang="zh-CN" altLang="en-US" sz="2000" b="1" dirty="0">
              <a:solidFill>
                <a:srgbClr val="FFFF00"/>
              </a:solidFill>
            </a:endParaRPr>
          </a:p>
          <a:p>
            <a:pPr>
              <a:lnSpc>
                <a:spcPts val="2000"/>
              </a:lnSpc>
              <a:spcBef>
                <a:spcPct val="50000"/>
              </a:spcBef>
            </a:pP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smtClean="0">
                <a:solidFill>
                  <a:schemeClr val="bg1"/>
                </a:solidFill>
              </a:rPr>
              <a:t>… …</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ListNode</a:t>
            </a:r>
            <a:r>
              <a:rPr lang="en-US" altLang="zh-CN" sz="2000" b="1" dirty="0">
                <a:solidFill>
                  <a:schemeClr val="bg1"/>
                </a:solidFill>
              </a:rPr>
              <a:t> &lt;T&gt; *s=new </a:t>
            </a:r>
            <a:r>
              <a:rPr lang="en-US" altLang="zh-CN" sz="2000" b="1" dirty="0" err="1">
                <a:solidFill>
                  <a:schemeClr val="bg1"/>
                </a:solidFill>
              </a:rPr>
              <a:t>ListNode</a:t>
            </a:r>
            <a:r>
              <a:rPr lang="en-US" altLang="zh-CN" sz="2000" b="1" dirty="0">
                <a:solidFill>
                  <a:schemeClr val="bg1"/>
                </a:solidFill>
              </a:rPr>
              <a:t> &lt;T</a:t>
            </a:r>
            <a:r>
              <a:rPr lang="en-US" altLang="zh-CN" sz="2000" b="1" smtClean="0">
                <a:solidFill>
                  <a:schemeClr val="bg1"/>
                </a:solidFill>
              </a:rPr>
              <a:t>&gt;                 </a:t>
            </a:r>
            <a:r>
              <a:rPr lang="en-US" altLang="zh-CN" sz="2000" b="1" dirty="0">
                <a:solidFill>
                  <a:srgbClr val="FFFF00"/>
                </a:solidFill>
              </a:rPr>
              <a:t>// </a:t>
            </a:r>
            <a:r>
              <a:rPr lang="zh-CN" altLang="en-US" sz="2000" b="1" dirty="0">
                <a:solidFill>
                  <a:srgbClr val="FFFF00"/>
                </a:solidFill>
              </a:rPr>
              <a:t>生成新结点</a:t>
            </a:r>
          </a:p>
          <a:p>
            <a:pPr lvl="2">
              <a:lnSpc>
                <a:spcPts val="2000"/>
              </a:lnSpc>
              <a:spcBef>
                <a:spcPct val="50000"/>
              </a:spcBef>
            </a:pPr>
            <a:r>
              <a:rPr lang="en-US" altLang="zh-CN" sz="2000" b="1" dirty="0">
                <a:solidFill>
                  <a:schemeClr val="bg1"/>
                </a:solidFill>
              </a:rPr>
              <a:t>s-&gt;data = e; </a:t>
            </a:r>
          </a:p>
          <a:p>
            <a:pPr lvl="2">
              <a:lnSpc>
                <a:spcPts val="2000"/>
              </a:lnSpc>
              <a:spcBef>
                <a:spcPct val="50000"/>
              </a:spcBef>
            </a:pPr>
            <a:r>
              <a:rPr lang="en-US" altLang="zh-CN" sz="2000" b="1" dirty="0">
                <a:solidFill>
                  <a:schemeClr val="bg1"/>
                </a:solidFill>
              </a:rPr>
              <a:t>s-&gt;next = p-&gt;next;      </a:t>
            </a:r>
          </a:p>
          <a:p>
            <a:pPr lvl="2">
              <a:lnSpc>
                <a:spcPts val="2000"/>
              </a:lnSpc>
              <a:spcBef>
                <a:spcPct val="50000"/>
              </a:spcBef>
            </a:pPr>
            <a:r>
              <a:rPr lang="en-US" altLang="zh-CN" sz="2000" b="1" dirty="0">
                <a:solidFill>
                  <a:schemeClr val="bg1"/>
                </a:solidFill>
              </a:rPr>
              <a:t>p-&gt;next = s; </a:t>
            </a:r>
            <a:r>
              <a:rPr lang="en-US" altLang="zh-CN" sz="2000" b="1" dirty="0" smtClean="0">
                <a:solidFill>
                  <a:schemeClr val="bg1"/>
                </a:solidFill>
              </a:rPr>
              <a:t>		</a:t>
            </a:r>
            <a:r>
              <a:rPr lang="en-US" altLang="zh-CN" sz="2000" b="1" dirty="0" smtClean="0">
                <a:solidFill>
                  <a:srgbClr val="FFFF00"/>
                </a:solidFill>
              </a:rPr>
              <a:t>// </a:t>
            </a:r>
            <a:r>
              <a:rPr lang="zh-CN" altLang="en-US" sz="2000" b="1" dirty="0">
                <a:solidFill>
                  <a:srgbClr val="FFFF00"/>
                </a:solidFill>
              </a:rPr>
              <a:t>插入</a:t>
            </a:r>
          </a:p>
          <a:p>
            <a:pPr lvl="2">
              <a:lnSpc>
                <a:spcPts val="2000"/>
              </a:lnSpc>
              <a:spcBef>
                <a:spcPct val="50000"/>
              </a:spcBef>
            </a:pPr>
            <a:r>
              <a:rPr lang="en-US" altLang="zh-CN" sz="2000" b="1" dirty="0">
                <a:solidFill>
                  <a:schemeClr val="bg1"/>
                </a:solidFill>
              </a:rPr>
              <a:t>return OK;</a:t>
            </a:r>
          </a:p>
          <a:p>
            <a:pPr lvl="2">
              <a:lnSpc>
                <a:spcPts val="2000"/>
              </a:lnSpc>
              <a:spcBef>
                <a:spcPct val="50000"/>
              </a:spcBef>
            </a:pPr>
            <a:r>
              <a:rPr lang="en-US" altLang="zh-CN" sz="2000" b="1" dirty="0" smtClean="0">
                <a:solidFill>
                  <a:schemeClr val="bg1"/>
                </a:solidFill>
              </a:rPr>
              <a:t>… …</a:t>
            </a:r>
            <a:endParaRPr lang="en-US" altLang="zh-CN" sz="2000" b="1" dirty="0">
              <a:solidFill>
                <a:schemeClr val="bg1"/>
              </a:solidFill>
            </a:endParaRPr>
          </a:p>
          <a:p>
            <a:pPr>
              <a:lnSpc>
                <a:spcPts val="2000"/>
              </a:lnSpc>
              <a:spcBef>
                <a:spcPct val="50000"/>
              </a:spcBef>
            </a:pPr>
            <a:r>
              <a:rPr lang="en-US" altLang="zh-CN" sz="2000" b="1" dirty="0">
                <a:solidFill>
                  <a:schemeClr val="bg1"/>
                </a:solidFill>
              </a:rPr>
              <a:t>}</a:t>
            </a:r>
          </a:p>
        </p:txBody>
      </p:sp>
      <p:sp>
        <p:nvSpPr>
          <p:cNvPr id="5" name="Line 3"/>
          <p:cNvSpPr>
            <a:spLocks noChangeShapeType="1"/>
          </p:cNvSpPr>
          <p:nvPr/>
        </p:nvSpPr>
        <p:spPr bwMode="auto">
          <a:xfrm>
            <a:off x="1763688" y="3356992"/>
            <a:ext cx="2304256"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p:cNvSpPr>
            <a:spLocks noChangeShapeType="1"/>
          </p:cNvSpPr>
          <p:nvPr/>
        </p:nvSpPr>
        <p:spPr bwMode="auto">
          <a:xfrm>
            <a:off x="1736248" y="3789040"/>
            <a:ext cx="2331696" cy="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矩形标注 27"/>
          <p:cNvSpPr/>
          <p:nvPr/>
        </p:nvSpPr>
        <p:spPr>
          <a:xfrm>
            <a:off x="4226986" y="79620"/>
            <a:ext cx="4392488" cy="1340768"/>
          </a:xfrm>
          <a:prstGeom prst="wedgeRectCallout">
            <a:avLst>
              <a:gd name="adj1" fmla="val -51649"/>
              <a:gd name="adj2" fmla="val 1041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作业</a:t>
            </a:r>
            <a:r>
              <a:rPr lang="en-US" altLang="zh-CN" b="1" dirty="0" smtClean="0"/>
              <a:t>3</a:t>
            </a:r>
            <a:r>
              <a:rPr lang="zh-CN" altLang="en-US" b="1" dirty="0" smtClean="0"/>
              <a:t>：在链表中元素值为</a:t>
            </a:r>
            <a:r>
              <a:rPr lang="en-US" altLang="zh-CN" b="1" dirty="0" smtClean="0"/>
              <a:t>x</a:t>
            </a:r>
            <a:r>
              <a:rPr lang="zh-CN" altLang="en-US" b="1" dirty="0" smtClean="0"/>
              <a:t>的节点后插入元素值</a:t>
            </a:r>
            <a:r>
              <a:rPr lang="en-US" altLang="zh-CN" b="1" dirty="0" smtClean="0"/>
              <a:t>e</a:t>
            </a:r>
          </a:p>
          <a:p>
            <a:pPr algn="ctr"/>
            <a:endParaRPr lang="en-US" altLang="zh-CN" b="1" dirty="0"/>
          </a:p>
          <a:p>
            <a:pPr algn="ctr"/>
            <a:r>
              <a:rPr lang="en-US" altLang="zh-CN" b="1" dirty="0" smtClean="0"/>
              <a:t>Tips</a:t>
            </a:r>
            <a:r>
              <a:rPr lang="zh-CN" altLang="en-US" b="1" dirty="0" smtClean="0"/>
              <a:t>：考虑存在多个元素值为</a:t>
            </a:r>
            <a:r>
              <a:rPr lang="en-US" altLang="zh-CN" b="1" dirty="0" smtClean="0"/>
              <a:t>x</a:t>
            </a:r>
            <a:r>
              <a:rPr lang="zh-CN" altLang="en-US" b="1" dirty="0" smtClean="0"/>
              <a:t>的节点的情况</a:t>
            </a:r>
            <a:endParaRPr lang="zh-CN" altLang="en-US" b="1" dirty="0"/>
          </a:p>
        </p:txBody>
      </p:sp>
      <p:sp>
        <p:nvSpPr>
          <p:cNvPr id="2" name="爆炸形 1 1"/>
          <p:cNvSpPr/>
          <p:nvPr/>
        </p:nvSpPr>
        <p:spPr>
          <a:xfrm>
            <a:off x="5295137" y="2774931"/>
            <a:ext cx="3453327" cy="22262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课前提问：如果交换了这两步会有什么问题？</a:t>
            </a:r>
            <a:endParaRPr lang="zh-CN" altLang="en-US" b="1" dirty="0"/>
          </a:p>
        </p:txBody>
      </p:sp>
      <p:pic>
        <p:nvPicPr>
          <p:cNvPr id="29" name="图片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2750" y="5388818"/>
            <a:ext cx="1158905" cy="1296144"/>
          </a:xfrm>
          <a:prstGeom prst="rect">
            <a:avLst/>
          </a:prstGeom>
        </p:spPr>
      </p:pic>
    </p:spTree>
    <p:extLst>
      <p:ext uri="{BB962C8B-B14F-4D97-AF65-F5344CB8AC3E}">
        <p14:creationId xmlns:p14="http://schemas.microsoft.com/office/powerpoint/2010/main" val="42946455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ppt_x</p:attrName>
                                        </p:attrNameLst>
                                      </p:cBhvr>
                                      <p:tavLst>
                                        <p:tav tm="0">
                                          <p:val>
                                            <p:strVal val="#ppt_x-#ppt_w/2"/>
                                          </p:val>
                                        </p:tav>
                                        <p:tav tm="100000">
                                          <p:val>
                                            <p:strVal val="#ppt_x"/>
                                          </p:val>
                                        </p:tav>
                                      </p:tavLst>
                                    </p:anim>
                                    <p:anim calcmode="lin" valueType="num">
                                      <p:cBhvr>
                                        <p:cTn id="31" dur="500" fill="hold"/>
                                        <p:tgtEl>
                                          <p:spTgt spid="5"/>
                                        </p:tgtEl>
                                        <p:attrNameLst>
                                          <p:attrName>ppt_y</p:attrName>
                                        </p:attrNameLst>
                                      </p:cBhvr>
                                      <p:tavLst>
                                        <p:tav tm="0">
                                          <p:val>
                                            <p:strVal val="#ppt_y"/>
                                          </p:val>
                                        </p:tav>
                                        <p:tav tm="100000">
                                          <p:val>
                                            <p:strVal val="#ppt_y"/>
                                          </p:val>
                                        </p:tav>
                                      </p:tavLst>
                                    </p:anim>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ppt_x</p:attrName>
                                        </p:attrNameLst>
                                      </p:cBhvr>
                                      <p:tavLst>
                                        <p:tav tm="0">
                                          <p:val>
                                            <p:strVal val="#ppt_x-#ppt_w/2"/>
                                          </p:val>
                                        </p:tav>
                                        <p:tav tm="100000">
                                          <p:val>
                                            <p:strVal val="#ppt_x"/>
                                          </p:val>
                                        </p:tav>
                                      </p:tavLst>
                                    </p:anim>
                                    <p:anim calcmode="lin" valueType="num">
                                      <p:cBhvr>
                                        <p:cTn id="44" dur="500" fill="hold"/>
                                        <p:tgtEl>
                                          <p:spTgt spid="6"/>
                                        </p:tgtEl>
                                        <p:attrNameLst>
                                          <p:attrName>ppt_y</p:attrName>
                                        </p:attrNameLst>
                                      </p:cBhvr>
                                      <p:tavLst>
                                        <p:tav tm="0">
                                          <p:val>
                                            <p:strVal val="#ppt_y"/>
                                          </p:val>
                                        </p:tav>
                                        <p:tav tm="100000">
                                          <p:val>
                                            <p:strVal val="#ppt_y"/>
                                          </p:val>
                                        </p:tav>
                                      </p:tavLst>
                                    </p:anim>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499"/>
                                          </p:stCondLst>
                                        </p:cTn>
                                        <p:tgtEl>
                                          <p:spTgt spid="20"/>
                                        </p:tgtEl>
                                        <p:attrNameLst>
                                          <p:attrName>style.visibility</p:attrName>
                                        </p:attrNameLst>
                                      </p:cBhvr>
                                      <p:to>
                                        <p:strVal val="visible"/>
                                      </p:to>
                                    </p:se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down)">
                                      <p:cBhvr>
                                        <p:cTn id="63" dur="580">
                                          <p:stCondLst>
                                            <p:cond delay="0"/>
                                          </p:stCondLst>
                                        </p:cTn>
                                        <p:tgtEl>
                                          <p:spTgt spid="28"/>
                                        </p:tgtEl>
                                      </p:cBhvr>
                                    </p:animEffect>
                                    <p:anim calcmode="lin" valueType="num">
                                      <p:cBhvr>
                                        <p:cTn id="64"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69" dur="26">
                                          <p:stCondLst>
                                            <p:cond delay="650"/>
                                          </p:stCondLst>
                                        </p:cTn>
                                        <p:tgtEl>
                                          <p:spTgt spid="28"/>
                                        </p:tgtEl>
                                      </p:cBhvr>
                                      <p:to x="100000" y="60000"/>
                                    </p:animScale>
                                    <p:animScale>
                                      <p:cBhvr>
                                        <p:cTn id="70" dur="166" decel="50000">
                                          <p:stCondLst>
                                            <p:cond delay="676"/>
                                          </p:stCondLst>
                                        </p:cTn>
                                        <p:tgtEl>
                                          <p:spTgt spid="28"/>
                                        </p:tgtEl>
                                      </p:cBhvr>
                                      <p:to x="100000" y="100000"/>
                                    </p:animScale>
                                    <p:animScale>
                                      <p:cBhvr>
                                        <p:cTn id="71" dur="26">
                                          <p:stCondLst>
                                            <p:cond delay="1312"/>
                                          </p:stCondLst>
                                        </p:cTn>
                                        <p:tgtEl>
                                          <p:spTgt spid="28"/>
                                        </p:tgtEl>
                                      </p:cBhvr>
                                      <p:to x="100000" y="80000"/>
                                    </p:animScale>
                                    <p:animScale>
                                      <p:cBhvr>
                                        <p:cTn id="72" dur="166" decel="50000">
                                          <p:stCondLst>
                                            <p:cond delay="1338"/>
                                          </p:stCondLst>
                                        </p:cTn>
                                        <p:tgtEl>
                                          <p:spTgt spid="28"/>
                                        </p:tgtEl>
                                      </p:cBhvr>
                                      <p:to x="100000" y="100000"/>
                                    </p:animScale>
                                    <p:animScale>
                                      <p:cBhvr>
                                        <p:cTn id="73" dur="26">
                                          <p:stCondLst>
                                            <p:cond delay="1642"/>
                                          </p:stCondLst>
                                        </p:cTn>
                                        <p:tgtEl>
                                          <p:spTgt spid="28"/>
                                        </p:tgtEl>
                                      </p:cBhvr>
                                      <p:to x="100000" y="90000"/>
                                    </p:animScale>
                                    <p:animScale>
                                      <p:cBhvr>
                                        <p:cTn id="74" dur="166" decel="50000">
                                          <p:stCondLst>
                                            <p:cond delay="1668"/>
                                          </p:stCondLst>
                                        </p:cTn>
                                        <p:tgtEl>
                                          <p:spTgt spid="28"/>
                                        </p:tgtEl>
                                      </p:cBhvr>
                                      <p:to x="100000" y="100000"/>
                                    </p:animScale>
                                    <p:animScale>
                                      <p:cBhvr>
                                        <p:cTn id="75" dur="26">
                                          <p:stCondLst>
                                            <p:cond delay="1808"/>
                                          </p:stCondLst>
                                        </p:cTn>
                                        <p:tgtEl>
                                          <p:spTgt spid="28"/>
                                        </p:tgtEl>
                                      </p:cBhvr>
                                      <p:to x="100000" y="95000"/>
                                    </p:animScale>
                                    <p:animScale>
                                      <p:cBhvr>
                                        <p:cTn id="76" dur="166" decel="50000">
                                          <p:stCondLst>
                                            <p:cond delay="1834"/>
                                          </p:stCondLst>
                                        </p:cTn>
                                        <p:tgtEl>
                                          <p:spTgt spid="28"/>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down)">
                                      <p:cBhvr>
                                        <p:cTn id="79" dur="580">
                                          <p:stCondLst>
                                            <p:cond delay="0"/>
                                          </p:stCondLst>
                                        </p:cTn>
                                        <p:tgtEl>
                                          <p:spTgt spid="29"/>
                                        </p:tgtEl>
                                      </p:cBhvr>
                                    </p:animEffect>
                                    <p:anim calcmode="lin" valueType="num">
                                      <p:cBhvr>
                                        <p:cTn id="80"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85" dur="26">
                                          <p:stCondLst>
                                            <p:cond delay="650"/>
                                          </p:stCondLst>
                                        </p:cTn>
                                        <p:tgtEl>
                                          <p:spTgt spid="29"/>
                                        </p:tgtEl>
                                      </p:cBhvr>
                                      <p:to x="100000" y="60000"/>
                                    </p:animScale>
                                    <p:animScale>
                                      <p:cBhvr>
                                        <p:cTn id="86" dur="166" decel="50000">
                                          <p:stCondLst>
                                            <p:cond delay="676"/>
                                          </p:stCondLst>
                                        </p:cTn>
                                        <p:tgtEl>
                                          <p:spTgt spid="29"/>
                                        </p:tgtEl>
                                      </p:cBhvr>
                                      <p:to x="100000" y="100000"/>
                                    </p:animScale>
                                    <p:animScale>
                                      <p:cBhvr>
                                        <p:cTn id="87" dur="26">
                                          <p:stCondLst>
                                            <p:cond delay="1312"/>
                                          </p:stCondLst>
                                        </p:cTn>
                                        <p:tgtEl>
                                          <p:spTgt spid="29"/>
                                        </p:tgtEl>
                                      </p:cBhvr>
                                      <p:to x="100000" y="80000"/>
                                    </p:animScale>
                                    <p:animScale>
                                      <p:cBhvr>
                                        <p:cTn id="88" dur="166" decel="50000">
                                          <p:stCondLst>
                                            <p:cond delay="1338"/>
                                          </p:stCondLst>
                                        </p:cTn>
                                        <p:tgtEl>
                                          <p:spTgt spid="29"/>
                                        </p:tgtEl>
                                      </p:cBhvr>
                                      <p:to x="100000" y="100000"/>
                                    </p:animScale>
                                    <p:animScale>
                                      <p:cBhvr>
                                        <p:cTn id="89" dur="26">
                                          <p:stCondLst>
                                            <p:cond delay="1642"/>
                                          </p:stCondLst>
                                        </p:cTn>
                                        <p:tgtEl>
                                          <p:spTgt spid="29"/>
                                        </p:tgtEl>
                                      </p:cBhvr>
                                      <p:to x="100000" y="90000"/>
                                    </p:animScale>
                                    <p:animScale>
                                      <p:cBhvr>
                                        <p:cTn id="90" dur="166" decel="50000">
                                          <p:stCondLst>
                                            <p:cond delay="1668"/>
                                          </p:stCondLst>
                                        </p:cTn>
                                        <p:tgtEl>
                                          <p:spTgt spid="29"/>
                                        </p:tgtEl>
                                      </p:cBhvr>
                                      <p:to x="100000" y="100000"/>
                                    </p:animScale>
                                    <p:animScale>
                                      <p:cBhvr>
                                        <p:cTn id="91" dur="26">
                                          <p:stCondLst>
                                            <p:cond delay="1808"/>
                                          </p:stCondLst>
                                        </p:cTn>
                                        <p:tgtEl>
                                          <p:spTgt spid="29"/>
                                        </p:tgtEl>
                                      </p:cBhvr>
                                      <p:to x="100000" y="95000"/>
                                    </p:animScale>
                                    <p:animScale>
                                      <p:cBhvr>
                                        <p:cTn id="92" dur="166" decel="50000">
                                          <p:stCondLst>
                                            <p:cond delay="1834"/>
                                          </p:stCondLst>
                                        </p:cTn>
                                        <p:tgtEl>
                                          <p:spTgt spid="2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autoUpdateAnimBg="0"/>
      <p:bldP spid="26" grpId="0" animBg="1" autoUpdateAnimBg="0"/>
      <p:bldP spid="5" grpId="0" animBg="1"/>
      <p:bldP spid="6" grpId="0" animBg="1"/>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95288" y="548680"/>
            <a:ext cx="8229600" cy="1552575"/>
          </a:xfrm>
          <a:prstGeom prst="rect">
            <a:avLst/>
          </a:prstGeom>
          <a:ln/>
          <a:extLst/>
        </p:spPr>
        <p:style>
          <a:lnRef idx="2">
            <a:schemeClr val="accent1"/>
          </a:lnRef>
          <a:fillRef idx="1">
            <a:schemeClr val="lt1"/>
          </a:fillRef>
          <a:effectRef idx="0">
            <a:schemeClr val="accent1"/>
          </a:effectRef>
          <a:fontRef idx="minor">
            <a:schemeClr val="dk1"/>
          </a:fontRef>
        </p:style>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3333FF"/>
                </a:solidFill>
              </a:rPr>
              <a:t>        删除的实现方法</a:t>
            </a:r>
            <a:r>
              <a:rPr lang="zh-CN" altLang="en-US">
                <a:solidFill>
                  <a:srgbClr val="080808"/>
                </a:solidFill>
              </a:rPr>
              <a:t>是：首先要在单链表中寻找到第</a:t>
            </a:r>
            <a:r>
              <a:rPr lang="en-US" altLang="zh-CN">
                <a:solidFill>
                  <a:srgbClr val="080808"/>
                </a:solidFill>
              </a:rPr>
              <a:t>i-1</a:t>
            </a:r>
            <a:r>
              <a:rPr lang="zh-CN" altLang="en-US">
                <a:solidFill>
                  <a:srgbClr val="080808"/>
                </a:solidFill>
              </a:rPr>
              <a:t>个结点并由指针</a:t>
            </a:r>
            <a:r>
              <a:rPr lang="en-US" altLang="zh-CN">
                <a:solidFill>
                  <a:srgbClr val="080808"/>
                </a:solidFill>
              </a:rPr>
              <a:t>p</a:t>
            </a:r>
            <a:r>
              <a:rPr lang="zh-CN" altLang="en-US">
                <a:solidFill>
                  <a:srgbClr val="080808"/>
                </a:solidFill>
              </a:rPr>
              <a:t>指示，然后让指针</a:t>
            </a:r>
            <a:r>
              <a:rPr lang="en-US" altLang="zh-CN">
                <a:solidFill>
                  <a:srgbClr val="080808"/>
                </a:solidFill>
              </a:rPr>
              <a:t>s</a:t>
            </a:r>
            <a:r>
              <a:rPr lang="zh-CN" altLang="en-US">
                <a:solidFill>
                  <a:srgbClr val="080808"/>
                </a:solidFill>
              </a:rPr>
              <a:t>指向</a:t>
            </a:r>
            <a:r>
              <a:rPr lang="en-US" altLang="zh-CN" i="1">
                <a:solidFill>
                  <a:srgbClr val="080808"/>
                </a:solidFill>
              </a:rPr>
              <a:t>a</a:t>
            </a:r>
            <a:r>
              <a:rPr lang="en-US" altLang="zh-CN" i="1" baseline="-25000">
                <a:solidFill>
                  <a:srgbClr val="080808"/>
                </a:solidFill>
              </a:rPr>
              <a:t>i</a:t>
            </a:r>
            <a:r>
              <a:rPr lang="zh-CN" altLang="en-US">
                <a:solidFill>
                  <a:srgbClr val="080808"/>
                </a:solidFill>
              </a:rPr>
              <a:t>结点，并把数据元素</a:t>
            </a:r>
            <a:r>
              <a:rPr lang="en-US" altLang="zh-CN" i="1">
                <a:solidFill>
                  <a:srgbClr val="080808"/>
                </a:solidFill>
              </a:rPr>
              <a:t>a</a:t>
            </a:r>
            <a:r>
              <a:rPr lang="en-US" altLang="zh-CN" i="1" baseline="-25000">
                <a:solidFill>
                  <a:srgbClr val="080808"/>
                </a:solidFill>
              </a:rPr>
              <a:t>i</a:t>
            </a:r>
            <a:r>
              <a:rPr lang="zh-CN" altLang="en-US">
                <a:solidFill>
                  <a:srgbClr val="080808"/>
                </a:solidFill>
              </a:rPr>
              <a:t> 的值赋予</a:t>
            </a:r>
            <a:r>
              <a:rPr lang="en-US" altLang="zh-CN">
                <a:solidFill>
                  <a:srgbClr val="080808"/>
                </a:solidFill>
              </a:rPr>
              <a:t>x，</a:t>
            </a:r>
            <a:r>
              <a:rPr lang="zh-CN" altLang="en-US">
                <a:solidFill>
                  <a:srgbClr val="080808"/>
                </a:solidFill>
              </a:rPr>
              <a:t>最后把</a:t>
            </a:r>
            <a:r>
              <a:rPr lang="en-US" altLang="zh-CN" i="1">
                <a:solidFill>
                  <a:srgbClr val="080808"/>
                </a:solidFill>
              </a:rPr>
              <a:t>a</a:t>
            </a:r>
            <a:r>
              <a:rPr lang="en-US" altLang="zh-CN" i="1" baseline="-25000">
                <a:solidFill>
                  <a:srgbClr val="080808"/>
                </a:solidFill>
              </a:rPr>
              <a:t>i</a:t>
            </a:r>
            <a:r>
              <a:rPr lang="zh-CN" altLang="en-US">
                <a:solidFill>
                  <a:srgbClr val="080808"/>
                </a:solidFill>
              </a:rPr>
              <a:t> 结点脱链，并释放</a:t>
            </a:r>
            <a:r>
              <a:rPr lang="en-US" altLang="zh-CN" i="1">
                <a:solidFill>
                  <a:srgbClr val="080808"/>
                </a:solidFill>
              </a:rPr>
              <a:t>a</a:t>
            </a:r>
            <a:r>
              <a:rPr lang="en-US" altLang="zh-CN" i="1" baseline="-25000">
                <a:solidFill>
                  <a:srgbClr val="080808"/>
                </a:solidFill>
              </a:rPr>
              <a:t>i</a:t>
            </a:r>
            <a:r>
              <a:rPr lang="zh-CN" altLang="en-US">
                <a:solidFill>
                  <a:srgbClr val="080808"/>
                </a:solidFill>
              </a:rPr>
              <a:t> 结点的存储空间。如图所示：</a:t>
            </a:r>
          </a:p>
        </p:txBody>
      </p:sp>
      <p:grpSp>
        <p:nvGrpSpPr>
          <p:cNvPr id="5" name="Group 98"/>
          <p:cNvGrpSpPr>
            <a:grpSpLocks/>
          </p:cNvGrpSpPr>
          <p:nvPr/>
        </p:nvGrpSpPr>
        <p:grpSpPr bwMode="auto">
          <a:xfrm>
            <a:off x="38100" y="1736130"/>
            <a:ext cx="8991600" cy="1631950"/>
            <a:chOff x="24" y="1094"/>
            <a:chExt cx="5664" cy="1028"/>
          </a:xfrm>
        </p:grpSpPr>
        <p:sp>
          <p:nvSpPr>
            <p:cNvPr id="6" name="Text Box 58"/>
            <p:cNvSpPr txBox="1">
              <a:spLocks noChangeArrowheads="1"/>
            </p:cNvSpPr>
            <p:nvPr/>
          </p:nvSpPr>
          <p:spPr bwMode="auto">
            <a:xfrm>
              <a:off x="1992" y="187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solidFill>
                    <a:srgbClr val="080808"/>
                  </a:solidFill>
                </a:rPr>
                <a:t>(</a:t>
              </a:r>
              <a:r>
                <a:rPr lang="en-US" altLang="zh-CN" sz="2000">
                  <a:solidFill>
                    <a:srgbClr val="080808"/>
                  </a:solidFill>
                </a:rPr>
                <a:t>a)</a:t>
              </a:r>
              <a:r>
                <a:rPr lang="zh-CN" altLang="en-US" sz="2000">
                  <a:solidFill>
                    <a:srgbClr val="080808"/>
                  </a:solidFill>
                </a:rPr>
                <a:t>寻找</a:t>
              </a:r>
              <a:r>
                <a:rPr lang="en-US" altLang="zh-CN" sz="2000" i="1">
                  <a:solidFill>
                    <a:srgbClr val="080808"/>
                  </a:solidFill>
                </a:rPr>
                <a:t>a</a:t>
              </a:r>
              <a:r>
                <a:rPr lang="en-US" altLang="zh-CN" sz="2000" i="1" baseline="-25000">
                  <a:solidFill>
                    <a:srgbClr val="080808"/>
                  </a:solidFill>
                </a:rPr>
                <a:t>i-</a:t>
              </a:r>
              <a:r>
                <a:rPr lang="en-US" altLang="zh-CN" sz="2000" baseline="-25000">
                  <a:solidFill>
                    <a:srgbClr val="080808"/>
                  </a:solidFill>
                </a:rPr>
                <a:t>1</a:t>
              </a:r>
              <a:r>
                <a:rPr lang="zh-CN" altLang="en-US" sz="2000">
                  <a:solidFill>
                    <a:srgbClr val="080808"/>
                  </a:solidFill>
                </a:rPr>
                <a:t>结点</a:t>
              </a:r>
            </a:p>
          </p:txBody>
        </p:sp>
        <p:sp>
          <p:nvSpPr>
            <p:cNvPr id="7" name="Text Box 66"/>
            <p:cNvSpPr txBox="1">
              <a:spLocks noChangeArrowheads="1"/>
            </p:cNvSpPr>
            <p:nvPr/>
          </p:nvSpPr>
          <p:spPr bwMode="auto">
            <a:xfrm>
              <a:off x="2520" y="109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sp>
          <p:nvSpPr>
            <p:cNvPr id="8" name="Rectangle 67"/>
            <p:cNvSpPr>
              <a:spLocks noChangeArrowheads="1"/>
            </p:cNvSpPr>
            <p:nvPr/>
          </p:nvSpPr>
          <p:spPr bwMode="auto">
            <a:xfrm>
              <a:off x="2472"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9" name="Rectangle 68"/>
            <p:cNvSpPr>
              <a:spLocks noChangeArrowheads="1"/>
            </p:cNvSpPr>
            <p:nvPr/>
          </p:nvSpPr>
          <p:spPr bwMode="auto">
            <a:xfrm>
              <a:off x="2760"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0" name="Rectangle 69"/>
            <p:cNvSpPr>
              <a:spLocks noChangeArrowheads="1"/>
            </p:cNvSpPr>
            <p:nvPr/>
          </p:nvSpPr>
          <p:spPr bwMode="auto">
            <a:xfrm>
              <a:off x="1320"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endParaRPr lang="en-US" altLang="zh-CN" sz="2000"/>
            </a:p>
          </p:txBody>
        </p:sp>
        <p:sp>
          <p:nvSpPr>
            <p:cNvPr id="11" name="Rectangle 70"/>
            <p:cNvSpPr>
              <a:spLocks noChangeArrowheads="1"/>
            </p:cNvSpPr>
            <p:nvPr/>
          </p:nvSpPr>
          <p:spPr bwMode="auto">
            <a:xfrm>
              <a:off x="1608"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2" name="Rectangle 71"/>
            <p:cNvSpPr>
              <a:spLocks noChangeArrowheads="1"/>
            </p:cNvSpPr>
            <p:nvPr/>
          </p:nvSpPr>
          <p:spPr bwMode="auto">
            <a:xfrm>
              <a:off x="3208"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endParaRPr lang="zh-CN" altLang="en-US" sz="2000" i="1" baseline="-25000"/>
            </a:p>
          </p:txBody>
        </p:sp>
        <p:sp>
          <p:nvSpPr>
            <p:cNvPr id="13" name="Rectangle 72"/>
            <p:cNvSpPr>
              <a:spLocks noChangeArrowheads="1"/>
            </p:cNvSpPr>
            <p:nvPr/>
          </p:nvSpPr>
          <p:spPr bwMode="auto">
            <a:xfrm>
              <a:off x="3496"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4" name="Rectangle 73"/>
            <p:cNvSpPr>
              <a:spLocks noChangeArrowheads="1"/>
            </p:cNvSpPr>
            <p:nvPr/>
          </p:nvSpPr>
          <p:spPr bwMode="auto">
            <a:xfrm>
              <a:off x="5112"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15" name="Rectangle 74"/>
            <p:cNvSpPr>
              <a:spLocks noChangeArrowheads="1"/>
            </p:cNvSpPr>
            <p:nvPr/>
          </p:nvSpPr>
          <p:spPr bwMode="auto">
            <a:xfrm>
              <a:off x="5400"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16" name="Line 75"/>
            <p:cNvSpPr>
              <a:spLocks noChangeShapeType="1"/>
            </p:cNvSpPr>
            <p:nvPr/>
          </p:nvSpPr>
          <p:spPr bwMode="auto">
            <a:xfrm>
              <a:off x="1752" y="167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76"/>
            <p:cNvSpPr>
              <a:spLocks noChangeShapeType="1"/>
            </p:cNvSpPr>
            <p:nvPr/>
          </p:nvSpPr>
          <p:spPr bwMode="auto">
            <a:xfrm>
              <a:off x="4920" y="167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Text Box 77"/>
            <p:cNvSpPr txBox="1">
              <a:spLocks noChangeArrowheads="1"/>
            </p:cNvSpPr>
            <p:nvPr/>
          </p:nvSpPr>
          <p:spPr bwMode="auto">
            <a:xfrm>
              <a:off x="4680" y="147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19" name="Line 78"/>
            <p:cNvSpPr>
              <a:spLocks noChangeShapeType="1"/>
            </p:cNvSpPr>
            <p:nvPr/>
          </p:nvSpPr>
          <p:spPr bwMode="auto">
            <a:xfrm>
              <a:off x="360" y="167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Text Box 79"/>
            <p:cNvSpPr txBox="1">
              <a:spLocks noChangeArrowheads="1"/>
            </p:cNvSpPr>
            <p:nvPr/>
          </p:nvSpPr>
          <p:spPr bwMode="auto">
            <a:xfrm>
              <a:off x="24" y="152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b="0">
                  <a:solidFill>
                    <a:srgbClr val="080808"/>
                  </a:solidFill>
                </a:rPr>
                <a:t>head</a:t>
              </a:r>
            </a:p>
          </p:txBody>
        </p:sp>
        <p:sp>
          <p:nvSpPr>
            <p:cNvPr id="21" name="Line 80"/>
            <p:cNvSpPr>
              <a:spLocks noChangeShapeType="1"/>
            </p:cNvSpPr>
            <p:nvPr/>
          </p:nvSpPr>
          <p:spPr bwMode="auto">
            <a:xfrm>
              <a:off x="2616" y="1334"/>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Text Box 81"/>
            <p:cNvSpPr txBox="1">
              <a:spLocks noChangeArrowheads="1"/>
            </p:cNvSpPr>
            <p:nvPr/>
          </p:nvSpPr>
          <p:spPr bwMode="auto">
            <a:xfrm>
              <a:off x="1992" y="147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3" name="Line 82"/>
            <p:cNvSpPr>
              <a:spLocks noChangeShapeType="1"/>
            </p:cNvSpPr>
            <p:nvPr/>
          </p:nvSpPr>
          <p:spPr bwMode="auto">
            <a:xfrm>
              <a:off x="2232" y="167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Rectangle 83"/>
            <p:cNvSpPr>
              <a:spLocks noChangeArrowheads="1"/>
            </p:cNvSpPr>
            <p:nvPr/>
          </p:nvSpPr>
          <p:spPr bwMode="auto">
            <a:xfrm>
              <a:off x="4008"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25" name="Rectangle 84"/>
            <p:cNvSpPr>
              <a:spLocks noChangeArrowheads="1"/>
            </p:cNvSpPr>
            <p:nvPr/>
          </p:nvSpPr>
          <p:spPr bwMode="auto">
            <a:xfrm>
              <a:off x="4296"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6" name="Line 85"/>
            <p:cNvSpPr>
              <a:spLocks noChangeShapeType="1"/>
            </p:cNvSpPr>
            <p:nvPr/>
          </p:nvSpPr>
          <p:spPr bwMode="auto">
            <a:xfrm>
              <a:off x="4440" y="167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Rectangle 91"/>
            <p:cNvSpPr>
              <a:spLocks noChangeArrowheads="1"/>
            </p:cNvSpPr>
            <p:nvPr/>
          </p:nvSpPr>
          <p:spPr bwMode="auto">
            <a:xfrm>
              <a:off x="552" y="1574"/>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28" name="Rectangle 92"/>
            <p:cNvSpPr>
              <a:spLocks noChangeArrowheads="1"/>
            </p:cNvSpPr>
            <p:nvPr/>
          </p:nvSpPr>
          <p:spPr bwMode="auto">
            <a:xfrm>
              <a:off x="840" y="15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9" name="Line 93"/>
            <p:cNvSpPr>
              <a:spLocks noChangeShapeType="1"/>
            </p:cNvSpPr>
            <p:nvPr/>
          </p:nvSpPr>
          <p:spPr bwMode="auto">
            <a:xfrm>
              <a:off x="1032" y="1670"/>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96"/>
            <p:cNvSpPr>
              <a:spLocks noChangeShapeType="1"/>
            </p:cNvSpPr>
            <p:nvPr/>
          </p:nvSpPr>
          <p:spPr bwMode="auto">
            <a:xfrm>
              <a:off x="3048" y="1680"/>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97"/>
            <p:cNvSpPr>
              <a:spLocks noChangeShapeType="1"/>
            </p:cNvSpPr>
            <p:nvPr/>
          </p:nvSpPr>
          <p:spPr bwMode="auto">
            <a:xfrm>
              <a:off x="3672" y="1680"/>
              <a:ext cx="336"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 name="Group 100"/>
          <p:cNvGrpSpPr>
            <a:grpSpLocks/>
          </p:cNvGrpSpPr>
          <p:nvPr/>
        </p:nvGrpSpPr>
        <p:grpSpPr bwMode="auto">
          <a:xfrm>
            <a:off x="0" y="3504605"/>
            <a:ext cx="8991600" cy="1920875"/>
            <a:chOff x="0" y="2688"/>
            <a:chExt cx="5664" cy="1210"/>
          </a:xfrm>
        </p:grpSpPr>
        <p:sp>
          <p:nvSpPr>
            <p:cNvPr id="33" name="Text Box 6"/>
            <p:cNvSpPr txBox="1">
              <a:spLocks noChangeArrowheads="1"/>
            </p:cNvSpPr>
            <p:nvPr/>
          </p:nvSpPr>
          <p:spPr bwMode="auto">
            <a:xfrm>
              <a:off x="2496" y="26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sp>
          <p:nvSpPr>
            <p:cNvPr id="34" name="Rectangle 7"/>
            <p:cNvSpPr>
              <a:spLocks noChangeArrowheads="1"/>
            </p:cNvSpPr>
            <p:nvPr/>
          </p:nvSpPr>
          <p:spPr bwMode="auto">
            <a:xfrm>
              <a:off x="2448"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35" name="Rectangle 8"/>
            <p:cNvSpPr>
              <a:spLocks noChangeArrowheads="1"/>
            </p:cNvSpPr>
            <p:nvPr/>
          </p:nvSpPr>
          <p:spPr bwMode="auto">
            <a:xfrm>
              <a:off x="273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6" name="Rectangle 9"/>
            <p:cNvSpPr>
              <a:spLocks noChangeArrowheads="1"/>
            </p:cNvSpPr>
            <p:nvPr/>
          </p:nvSpPr>
          <p:spPr bwMode="auto">
            <a:xfrm>
              <a:off x="129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endParaRPr lang="en-US" altLang="zh-CN" sz="2000"/>
            </a:p>
          </p:txBody>
        </p:sp>
        <p:sp>
          <p:nvSpPr>
            <p:cNvPr id="37" name="Rectangle 10"/>
            <p:cNvSpPr>
              <a:spLocks noChangeArrowheads="1"/>
            </p:cNvSpPr>
            <p:nvPr/>
          </p:nvSpPr>
          <p:spPr bwMode="auto">
            <a:xfrm>
              <a:off x="1584"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8" name="Rectangle 11"/>
            <p:cNvSpPr>
              <a:spLocks noChangeArrowheads="1"/>
            </p:cNvSpPr>
            <p:nvPr/>
          </p:nvSpPr>
          <p:spPr bwMode="auto">
            <a:xfrm>
              <a:off x="3184" y="3168"/>
              <a:ext cx="288" cy="192"/>
            </a:xfrm>
            <a:prstGeom prst="rect">
              <a:avLst/>
            </a:prstGeom>
            <a:solidFill>
              <a:schemeClr val="hlink"/>
            </a:solidFill>
            <a:ln w="9525">
              <a:solidFill>
                <a:schemeClr val="tx1"/>
              </a:solidFill>
              <a:miter lim="800000"/>
              <a:headEnd/>
              <a:tailEnd/>
            </a:ln>
          </p:spPr>
          <p:txBody>
            <a:bodyPr wrap="none" anchor="ctr"/>
            <a:lstStyle/>
            <a:p>
              <a:pPr algn="ctr"/>
              <a:r>
                <a:rPr lang="en-US" altLang="zh-CN" sz="2000" i="1"/>
                <a:t>a</a:t>
              </a:r>
              <a:r>
                <a:rPr lang="en-US" altLang="zh-CN" sz="2000" i="1" baseline="-25000"/>
                <a:t>i</a:t>
              </a:r>
              <a:endParaRPr lang="zh-CN" altLang="en-US" sz="2000" i="1" baseline="-25000"/>
            </a:p>
          </p:txBody>
        </p:sp>
        <p:sp>
          <p:nvSpPr>
            <p:cNvPr id="39" name="Rectangle 12"/>
            <p:cNvSpPr>
              <a:spLocks noChangeArrowheads="1"/>
            </p:cNvSpPr>
            <p:nvPr/>
          </p:nvSpPr>
          <p:spPr bwMode="auto">
            <a:xfrm>
              <a:off x="3472" y="3168"/>
              <a:ext cx="288" cy="192"/>
            </a:xfrm>
            <a:prstGeom prst="rect">
              <a:avLst/>
            </a:prstGeom>
            <a:solidFill>
              <a:schemeClr val="hlink"/>
            </a:solidFill>
            <a:ln w="9525">
              <a:solidFill>
                <a:schemeClr val="tx1"/>
              </a:solidFill>
              <a:miter lim="800000"/>
              <a:headEnd/>
              <a:tailEnd/>
            </a:ln>
          </p:spPr>
          <p:txBody>
            <a:bodyPr wrap="none" anchor="ctr"/>
            <a:lstStyle/>
            <a:p>
              <a:pPr algn="ctr"/>
              <a:endParaRPr lang="zh-CN" altLang="en-US"/>
            </a:p>
          </p:txBody>
        </p:sp>
        <p:sp>
          <p:nvSpPr>
            <p:cNvPr id="40" name="Rectangle 13"/>
            <p:cNvSpPr>
              <a:spLocks noChangeArrowheads="1"/>
            </p:cNvSpPr>
            <p:nvPr/>
          </p:nvSpPr>
          <p:spPr bwMode="auto">
            <a:xfrm>
              <a:off x="5088"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41" name="Rectangle 14"/>
            <p:cNvSpPr>
              <a:spLocks noChangeArrowheads="1"/>
            </p:cNvSpPr>
            <p:nvPr/>
          </p:nvSpPr>
          <p:spPr bwMode="auto">
            <a:xfrm>
              <a:off x="537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42" name="Line 16"/>
            <p:cNvSpPr>
              <a:spLocks noChangeShapeType="1"/>
            </p:cNvSpPr>
            <p:nvPr/>
          </p:nvSpPr>
          <p:spPr bwMode="auto">
            <a:xfrm>
              <a:off x="1728" y="3264"/>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18"/>
            <p:cNvSpPr>
              <a:spLocks noChangeShapeType="1"/>
            </p:cNvSpPr>
            <p:nvPr/>
          </p:nvSpPr>
          <p:spPr bwMode="auto">
            <a:xfrm>
              <a:off x="4896" y="326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Text Box 19"/>
            <p:cNvSpPr txBox="1">
              <a:spLocks noChangeArrowheads="1"/>
            </p:cNvSpPr>
            <p:nvPr/>
          </p:nvSpPr>
          <p:spPr bwMode="auto">
            <a:xfrm>
              <a:off x="4656" y="30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45" name="Line 20"/>
            <p:cNvSpPr>
              <a:spLocks noChangeShapeType="1"/>
            </p:cNvSpPr>
            <p:nvPr/>
          </p:nvSpPr>
          <p:spPr bwMode="auto">
            <a:xfrm>
              <a:off x="336" y="326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Text Box 21"/>
            <p:cNvSpPr txBox="1">
              <a:spLocks noChangeArrowheads="1"/>
            </p:cNvSpPr>
            <p:nvPr/>
          </p:nvSpPr>
          <p:spPr bwMode="auto">
            <a:xfrm>
              <a:off x="0"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b="0">
                  <a:solidFill>
                    <a:srgbClr val="080808"/>
                  </a:solidFill>
                </a:rPr>
                <a:t>head</a:t>
              </a:r>
            </a:p>
          </p:txBody>
        </p:sp>
        <p:sp>
          <p:nvSpPr>
            <p:cNvPr id="47" name="Line 23"/>
            <p:cNvSpPr>
              <a:spLocks noChangeShapeType="1"/>
            </p:cNvSpPr>
            <p:nvPr/>
          </p:nvSpPr>
          <p:spPr bwMode="auto">
            <a:xfrm>
              <a:off x="2592" y="292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 name="Text Box 24"/>
            <p:cNvSpPr txBox="1">
              <a:spLocks noChangeArrowheads="1"/>
            </p:cNvSpPr>
            <p:nvPr/>
          </p:nvSpPr>
          <p:spPr bwMode="auto">
            <a:xfrm>
              <a:off x="1968" y="30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49" name="Line 25"/>
            <p:cNvSpPr>
              <a:spLocks noChangeShapeType="1"/>
            </p:cNvSpPr>
            <p:nvPr/>
          </p:nvSpPr>
          <p:spPr bwMode="auto">
            <a:xfrm>
              <a:off x="2208" y="3264"/>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 name="Rectangle 27"/>
            <p:cNvSpPr>
              <a:spLocks noChangeArrowheads="1"/>
            </p:cNvSpPr>
            <p:nvPr/>
          </p:nvSpPr>
          <p:spPr bwMode="auto">
            <a:xfrm>
              <a:off x="3984"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51" name="Rectangle 28"/>
            <p:cNvSpPr>
              <a:spLocks noChangeArrowheads="1"/>
            </p:cNvSpPr>
            <p:nvPr/>
          </p:nvSpPr>
          <p:spPr bwMode="auto">
            <a:xfrm>
              <a:off x="4272"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52" name="Line 29"/>
            <p:cNvSpPr>
              <a:spLocks noChangeShapeType="1"/>
            </p:cNvSpPr>
            <p:nvPr/>
          </p:nvSpPr>
          <p:spPr bwMode="auto">
            <a:xfrm>
              <a:off x="4416" y="3264"/>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3" name="Line 30"/>
            <p:cNvSpPr>
              <a:spLocks noChangeShapeType="1"/>
            </p:cNvSpPr>
            <p:nvPr/>
          </p:nvSpPr>
          <p:spPr bwMode="auto">
            <a:xfrm>
              <a:off x="2928" y="32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4" name="Line 31"/>
            <p:cNvSpPr>
              <a:spLocks noChangeShapeType="1"/>
            </p:cNvSpPr>
            <p:nvPr/>
          </p:nvSpPr>
          <p:spPr bwMode="auto">
            <a:xfrm flipV="1">
              <a:off x="3120"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32"/>
            <p:cNvSpPr>
              <a:spLocks noChangeShapeType="1"/>
            </p:cNvSpPr>
            <p:nvPr/>
          </p:nvSpPr>
          <p:spPr bwMode="auto">
            <a:xfrm>
              <a:off x="3120" y="3024"/>
              <a:ext cx="7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33"/>
            <p:cNvSpPr>
              <a:spLocks noChangeShapeType="1"/>
            </p:cNvSpPr>
            <p:nvPr/>
          </p:nvSpPr>
          <p:spPr bwMode="auto">
            <a:xfrm>
              <a:off x="3840" y="3264"/>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34"/>
            <p:cNvSpPr>
              <a:spLocks noChangeShapeType="1"/>
            </p:cNvSpPr>
            <p:nvPr/>
          </p:nvSpPr>
          <p:spPr bwMode="auto">
            <a:xfrm>
              <a:off x="3840"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Rectangle 59"/>
            <p:cNvSpPr>
              <a:spLocks noChangeArrowheads="1"/>
            </p:cNvSpPr>
            <p:nvPr/>
          </p:nvSpPr>
          <p:spPr bwMode="auto">
            <a:xfrm>
              <a:off x="528" y="3168"/>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59" name="Rectangle 60"/>
            <p:cNvSpPr>
              <a:spLocks noChangeArrowheads="1"/>
            </p:cNvSpPr>
            <p:nvPr/>
          </p:nvSpPr>
          <p:spPr bwMode="auto">
            <a:xfrm>
              <a:off x="81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60" name="Line 61"/>
            <p:cNvSpPr>
              <a:spLocks noChangeShapeType="1"/>
            </p:cNvSpPr>
            <p:nvPr/>
          </p:nvSpPr>
          <p:spPr bwMode="auto">
            <a:xfrm>
              <a:off x="1008" y="3264"/>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 name="Line 64"/>
            <p:cNvSpPr>
              <a:spLocks noChangeShapeType="1"/>
            </p:cNvSpPr>
            <p:nvPr/>
          </p:nvSpPr>
          <p:spPr bwMode="auto">
            <a:xfrm flipV="1">
              <a:off x="3312" y="3360"/>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2" name="Text Box 65"/>
            <p:cNvSpPr txBox="1">
              <a:spLocks noChangeArrowheads="1"/>
            </p:cNvSpPr>
            <p:nvPr/>
          </p:nvSpPr>
          <p:spPr bwMode="auto">
            <a:xfrm>
              <a:off x="3216" y="34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s</a:t>
              </a:r>
            </a:p>
          </p:txBody>
        </p:sp>
        <p:sp>
          <p:nvSpPr>
            <p:cNvPr id="63" name="Text Box 99"/>
            <p:cNvSpPr txBox="1">
              <a:spLocks noChangeArrowheads="1"/>
            </p:cNvSpPr>
            <p:nvPr/>
          </p:nvSpPr>
          <p:spPr bwMode="auto">
            <a:xfrm>
              <a:off x="1968" y="3648"/>
              <a:ext cx="13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solidFill>
                    <a:srgbClr val="080808"/>
                  </a:solidFill>
                </a:rPr>
                <a:t>(</a:t>
              </a:r>
              <a:r>
                <a:rPr lang="en-US" altLang="zh-CN" sz="2000">
                  <a:solidFill>
                    <a:srgbClr val="080808"/>
                  </a:solidFill>
                </a:rPr>
                <a:t>b)</a:t>
              </a:r>
              <a:r>
                <a:rPr lang="zh-CN" altLang="en-US" sz="2000">
                  <a:solidFill>
                    <a:srgbClr val="080808"/>
                  </a:solidFill>
                </a:rPr>
                <a:t>删除</a:t>
              </a:r>
              <a:r>
                <a:rPr lang="en-US" altLang="zh-CN" sz="2000" i="1">
                  <a:solidFill>
                    <a:srgbClr val="080808"/>
                  </a:solidFill>
                </a:rPr>
                <a:t>a</a:t>
              </a:r>
              <a:r>
                <a:rPr lang="en-US" altLang="zh-CN" sz="2000" i="1" baseline="-25000">
                  <a:solidFill>
                    <a:srgbClr val="080808"/>
                  </a:solidFill>
                </a:rPr>
                <a:t>i</a:t>
              </a:r>
              <a:r>
                <a:rPr lang="zh-CN" altLang="en-US" sz="2000">
                  <a:solidFill>
                    <a:srgbClr val="080808"/>
                  </a:solidFill>
                </a:rPr>
                <a:t>结点</a:t>
              </a:r>
            </a:p>
          </p:txBody>
        </p:sp>
      </p:grpSp>
    </p:spTree>
    <p:extLst>
      <p:ext uri="{BB962C8B-B14F-4D97-AF65-F5344CB8AC3E}">
        <p14:creationId xmlns:p14="http://schemas.microsoft.com/office/powerpoint/2010/main" val="351489079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16" presetClass="entr" presetSubtype="42" fill="hold" nodeType="afterEffect">
                                  <p:stCondLst>
                                    <p:cond delay="1000"/>
                                  </p:stCondLst>
                                  <p:childTnLst>
                                    <p:set>
                                      <p:cBhvr>
                                        <p:cTn id="18" dur="1" fill="hold">
                                          <p:stCondLst>
                                            <p:cond delay="0"/>
                                          </p:stCondLst>
                                        </p:cTn>
                                        <p:tgtEl>
                                          <p:spTgt spid="32"/>
                                        </p:tgtEl>
                                        <p:attrNameLst>
                                          <p:attrName>style.visibility</p:attrName>
                                        </p:attrNameLst>
                                      </p:cBhvr>
                                      <p:to>
                                        <p:strVal val="visible"/>
                                      </p:to>
                                    </p:set>
                                    <p:animEffect transition="in" filter="barn(outHorizontal)">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7"/>
          <p:cNvSpPr>
            <a:spLocks noChangeArrowheads="1"/>
          </p:cNvSpPr>
          <p:nvPr/>
        </p:nvSpPr>
        <p:spPr bwMode="auto">
          <a:xfrm>
            <a:off x="539552" y="188640"/>
            <a:ext cx="8210104" cy="4862870"/>
          </a:xfrm>
          <a:prstGeom prst="rect">
            <a:avLst/>
          </a:prstGeom>
          <a:solidFill>
            <a:schemeClr val="tx1"/>
          </a:solidFill>
          <a:ln>
            <a:noFill/>
          </a:ln>
        </p:spPr>
        <p:txBody>
          <a:bodyPr wrap="square">
            <a:spAutoFit/>
          </a:bodyPr>
          <a:lstStyle/>
          <a:p>
            <a:pPr>
              <a:lnSpc>
                <a:spcPts val="2000"/>
              </a:lnSpc>
              <a:spcBef>
                <a:spcPct val="50000"/>
              </a:spcBef>
            </a:pPr>
            <a:r>
              <a:rPr lang="en-US" altLang="zh-CN" sz="2000" b="1" dirty="0">
                <a:solidFill>
                  <a:schemeClr val="bg1"/>
                </a:solidFill>
              </a:rPr>
              <a:t>template &lt;class T&gt;</a:t>
            </a:r>
          </a:p>
          <a:p>
            <a:pPr>
              <a:lnSpc>
                <a:spcPts val="2000"/>
              </a:lnSpc>
              <a:spcBef>
                <a:spcPct val="50000"/>
              </a:spcBef>
            </a:pPr>
            <a:r>
              <a:rPr lang="en-US" altLang="zh-CN" sz="2000" b="1" dirty="0" err="1">
                <a:solidFill>
                  <a:schemeClr val="bg1"/>
                </a:solidFill>
              </a:rPr>
              <a:t>ListNode</a:t>
            </a:r>
            <a:r>
              <a:rPr lang="en-US" altLang="zh-CN" sz="2000" b="1" dirty="0">
                <a:solidFill>
                  <a:schemeClr val="bg1"/>
                </a:solidFill>
              </a:rPr>
              <a:t>&lt;T&gt; *</a:t>
            </a:r>
            <a:r>
              <a:rPr lang="en-US" altLang="zh-CN" sz="2000" b="1" dirty="0" smtClean="0">
                <a:solidFill>
                  <a:schemeClr val="bg1"/>
                </a:solidFill>
              </a:rPr>
              <a:t> </a:t>
            </a:r>
            <a:r>
              <a:rPr lang="en-US" altLang="zh-CN" sz="2000" b="1" dirty="0" err="1">
                <a:solidFill>
                  <a:schemeClr val="bg1"/>
                </a:solidFill>
              </a:rPr>
              <a:t>LinList</a:t>
            </a:r>
            <a:r>
              <a:rPr lang="en-US" altLang="zh-CN" sz="2000" b="1" dirty="0">
                <a:solidFill>
                  <a:schemeClr val="bg1"/>
                </a:solidFill>
              </a:rPr>
              <a:t>&lt;T&gt;:: </a:t>
            </a:r>
            <a:r>
              <a:rPr lang="en-US" altLang="zh-CN" sz="2000" b="1" dirty="0" smtClean="0">
                <a:solidFill>
                  <a:schemeClr val="bg1"/>
                </a:solidFill>
              </a:rPr>
              <a:t>Delete(</a:t>
            </a:r>
            <a:r>
              <a:rPr lang="en-US" altLang="zh-CN" sz="2000" b="1" dirty="0" err="1" smtClean="0">
                <a:solidFill>
                  <a:schemeClr val="bg1"/>
                </a:solidFill>
              </a:rPr>
              <a:t>int</a:t>
            </a:r>
            <a:r>
              <a:rPr lang="en-US" altLang="zh-CN" sz="2000" b="1" dirty="0" smtClean="0">
                <a:solidFill>
                  <a:schemeClr val="bg1"/>
                </a:solidFill>
              </a:rPr>
              <a:t> </a:t>
            </a:r>
            <a:r>
              <a:rPr lang="en-US" altLang="zh-CN" sz="2000" b="1" dirty="0">
                <a:solidFill>
                  <a:schemeClr val="bg1"/>
                </a:solidFill>
              </a:rPr>
              <a:t>i</a:t>
            </a:r>
            <a:r>
              <a:rPr lang="en-US" altLang="zh-CN" sz="2000" b="1" dirty="0" smtClean="0">
                <a:solidFill>
                  <a:schemeClr val="bg1"/>
                </a:solidFill>
              </a:rPr>
              <a:t>)</a:t>
            </a:r>
            <a:r>
              <a:rPr lang="en-US" altLang="zh-CN" sz="2000" b="1" dirty="0">
                <a:solidFill>
                  <a:schemeClr val="bg1"/>
                </a:solidFill>
              </a:rPr>
              <a:t>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删除</a:t>
            </a:r>
          </a:p>
          <a:p>
            <a:pPr>
              <a:lnSpc>
                <a:spcPts val="2000"/>
              </a:lnSpc>
              <a:spcBef>
                <a:spcPct val="50000"/>
              </a:spcBef>
            </a:pP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smtClean="0">
                <a:solidFill>
                  <a:schemeClr val="bg1"/>
                </a:solidFill>
              </a:rPr>
              <a:t>… …</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ListNode</a:t>
            </a:r>
            <a:r>
              <a:rPr lang="en-US" altLang="zh-CN" sz="2000" b="1" dirty="0">
                <a:solidFill>
                  <a:schemeClr val="bg1"/>
                </a:solidFill>
              </a:rPr>
              <a:t> &lt;T&gt; *s,*</a:t>
            </a:r>
            <a:r>
              <a:rPr lang="en-US" altLang="zh-CN" sz="2000" b="1" dirty="0" smtClean="0">
                <a:solidFill>
                  <a:schemeClr val="bg1"/>
                </a:solidFill>
              </a:rPr>
              <a:t>p=Index(i-1</a:t>
            </a:r>
            <a:r>
              <a:rPr lang="en-US" altLang="zh-CN" sz="2000" b="1" dirty="0">
                <a:solidFill>
                  <a:schemeClr val="bg1"/>
                </a:solidFill>
              </a:rPr>
              <a:t>);      </a:t>
            </a:r>
            <a:r>
              <a:rPr lang="en-US" altLang="zh-CN" sz="2000" b="1" dirty="0">
                <a:solidFill>
                  <a:srgbClr val="FFFF00"/>
                </a:solidFill>
              </a:rPr>
              <a:t>//p</a:t>
            </a:r>
            <a:r>
              <a:rPr lang="zh-CN" altLang="en-US" sz="2000" b="1" dirty="0">
                <a:solidFill>
                  <a:srgbClr val="FFFF00"/>
                </a:solidFill>
              </a:rPr>
              <a:t>为指向第</a:t>
            </a:r>
            <a:r>
              <a:rPr lang="en-US" altLang="zh-CN" sz="2000" b="1" dirty="0">
                <a:solidFill>
                  <a:srgbClr val="FFFF00"/>
                </a:solidFill>
              </a:rPr>
              <a:t>i-1</a:t>
            </a:r>
            <a:r>
              <a:rPr lang="zh-CN" altLang="en-US" sz="2000" b="1" dirty="0">
                <a:solidFill>
                  <a:srgbClr val="FFFF00"/>
                </a:solidFill>
              </a:rPr>
              <a:t>个结点指针</a:t>
            </a:r>
          </a:p>
          <a:p>
            <a:pPr lvl="2">
              <a:lnSpc>
                <a:spcPts val="2000"/>
              </a:lnSpc>
              <a:spcBef>
                <a:spcPct val="50000"/>
              </a:spcBef>
            </a:pPr>
            <a:r>
              <a:rPr lang="en-US" altLang="zh-CN" sz="2000" b="1" dirty="0">
                <a:solidFill>
                  <a:schemeClr val="bg1"/>
                </a:solidFill>
              </a:rPr>
              <a:t>s=p-&gt;next;                            </a:t>
            </a:r>
            <a:r>
              <a:rPr lang="en-US" altLang="zh-CN" sz="2000" b="1" dirty="0" smtClean="0">
                <a:solidFill>
                  <a:schemeClr val="bg1"/>
                </a:solidFill>
              </a:rPr>
              <a:t>	  </a:t>
            </a:r>
            <a:r>
              <a:rPr lang="en-US" altLang="zh-CN" sz="2000" b="1" dirty="0" smtClean="0">
                <a:solidFill>
                  <a:srgbClr val="FFFF00"/>
                </a:solidFill>
              </a:rPr>
              <a:t>//</a:t>
            </a:r>
            <a:r>
              <a:rPr lang="en-US" altLang="zh-CN" sz="2000" b="1" dirty="0">
                <a:solidFill>
                  <a:srgbClr val="FFFF00"/>
                </a:solidFill>
              </a:rPr>
              <a:t>s</a:t>
            </a:r>
            <a:r>
              <a:rPr lang="zh-CN" altLang="en-US" sz="2000" b="1" dirty="0">
                <a:solidFill>
                  <a:srgbClr val="FFFF00"/>
                </a:solidFill>
              </a:rPr>
              <a:t>指向第</a:t>
            </a:r>
            <a:r>
              <a:rPr lang="en-US" altLang="zh-CN" sz="2000" b="1" dirty="0">
                <a:solidFill>
                  <a:srgbClr val="FFFF00"/>
                </a:solidFill>
              </a:rPr>
              <a:t>i</a:t>
            </a:r>
            <a:r>
              <a:rPr lang="zh-CN" altLang="en-US" sz="2000" b="1" dirty="0">
                <a:solidFill>
                  <a:srgbClr val="FFFF00"/>
                </a:solidFill>
              </a:rPr>
              <a:t>个结点</a:t>
            </a:r>
          </a:p>
          <a:p>
            <a:pPr lvl="2">
              <a:lnSpc>
                <a:spcPts val="2000"/>
              </a:lnSpc>
              <a:spcBef>
                <a:spcPct val="50000"/>
              </a:spcBef>
            </a:pPr>
            <a:r>
              <a:rPr lang="en-US" altLang="zh-CN" sz="2000" b="1" dirty="0">
                <a:solidFill>
                  <a:schemeClr val="bg1"/>
                </a:solidFill>
              </a:rPr>
              <a:t>p-&gt;next=p-&gt;next-&gt;next;                </a:t>
            </a:r>
            <a:r>
              <a:rPr lang="en-US" altLang="zh-CN" sz="2000" b="1" dirty="0">
                <a:solidFill>
                  <a:srgbClr val="FFFF00"/>
                </a:solidFill>
              </a:rPr>
              <a:t>//</a:t>
            </a:r>
            <a:r>
              <a:rPr lang="zh-CN" altLang="en-US" sz="2000" b="1" dirty="0">
                <a:solidFill>
                  <a:srgbClr val="FFFF00"/>
                </a:solidFill>
              </a:rPr>
              <a:t>第</a:t>
            </a:r>
            <a:r>
              <a:rPr lang="en-US" altLang="zh-CN" sz="2000" b="1" dirty="0">
                <a:solidFill>
                  <a:srgbClr val="FFFF00"/>
                </a:solidFill>
              </a:rPr>
              <a:t>i</a:t>
            </a:r>
            <a:r>
              <a:rPr lang="zh-CN" altLang="en-US" sz="2000" b="1" dirty="0">
                <a:solidFill>
                  <a:srgbClr val="FFFF00"/>
                </a:solidFill>
              </a:rPr>
              <a:t>个结点脱链</a:t>
            </a:r>
          </a:p>
          <a:p>
            <a:pPr lvl="2">
              <a:lnSpc>
                <a:spcPts val="2000"/>
              </a:lnSpc>
              <a:spcBef>
                <a:spcPct val="50000"/>
              </a:spcBef>
            </a:pPr>
            <a:r>
              <a:rPr lang="en-US" altLang="zh-CN" sz="2000" b="1" dirty="0">
                <a:solidFill>
                  <a:schemeClr val="bg1"/>
                </a:solidFill>
              </a:rPr>
              <a:t>T x=s-&gt;data;</a:t>
            </a:r>
          </a:p>
          <a:p>
            <a:pPr lvl="2">
              <a:lnSpc>
                <a:spcPts val="2000"/>
              </a:lnSpc>
              <a:spcBef>
                <a:spcPct val="50000"/>
              </a:spcBef>
            </a:pPr>
            <a:r>
              <a:rPr lang="en-US" altLang="zh-CN" sz="2000" b="1" dirty="0">
                <a:solidFill>
                  <a:schemeClr val="bg1"/>
                </a:solidFill>
              </a:rPr>
              <a:t>delete s;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释放第</a:t>
            </a:r>
            <a:r>
              <a:rPr lang="en-US" altLang="zh-CN" sz="2000" b="1" dirty="0">
                <a:solidFill>
                  <a:srgbClr val="FFFF00"/>
                </a:solidFill>
              </a:rPr>
              <a:t>i</a:t>
            </a:r>
            <a:r>
              <a:rPr lang="zh-CN" altLang="en-US" sz="2000" b="1" dirty="0">
                <a:solidFill>
                  <a:srgbClr val="FFFF00"/>
                </a:solidFill>
              </a:rPr>
              <a:t>个结点空间</a:t>
            </a:r>
          </a:p>
          <a:p>
            <a:pPr lvl="2">
              <a:lnSpc>
                <a:spcPts val="2000"/>
              </a:lnSpc>
              <a:spcBef>
                <a:spcPct val="50000"/>
              </a:spcBef>
            </a:pPr>
            <a:r>
              <a:rPr lang="en-US" altLang="zh-CN" sz="2000" b="1" dirty="0">
                <a:solidFill>
                  <a:schemeClr val="bg1"/>
                </a:solidFill>
              </a:rPr>
              <a:t>size--;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结点个数减</a:t>
            </a:r>
            <a:r>
              <a:rPr lang="en-US" altLang="zh-CN" sz="2000" b="1" dirty="0">
                <a:solidFill>
                  <a:srgbClr val="FFFF00"/>
                </a:solidFill>
              </a:rPr>
              <a:t>1</a:t>
            </a:r>
          </a:p>
          <a:p>
            <a:pPr lvl="2">
              <a:lnSpc>
                <a:spcPts val="2000"/>
              </a:lnSpc>
              <a:spcBef>
                <a:spcPct val="50000"/>
              </a:spcBef>
            </a:pPr>
            <a:r>
              <a:rPr lang="en-US" altLang="zh-CN" sz="2000" b="1" dirty="0">
                <a:solidFill>
                  <a:schemeClr val="bg1"/>
                </a:solidFill>
              </a:rPr>
              <a:t>return x;                            </a:t>
            </a:r>
            <a:r>
              <a:rPr lang="en-US" altLang="zh-CN" sz="2000" b="1" dirty="0" smtClean="0">
                <a:solidFill>
                  <a:schemeClr val="bg1"/>
                </a:solidFill>
              </a:rPr>
              <a:t>	</a:t>
            </a:r>
            <a:r>
              <a:rPr lang="en-US" altLang="zh-CN" sz="2000" b="1" dirty="0" smtClean="0">
                <a:solidFill>
                  <a:srgbClr val="FFFF00"/>
                </a:solidFill>
              </a:rPr>
              <a:t> </a:t>
            </a:r>
            <a:r>
              <a:rPr lang="en-US" altLang="zh-CN" sz="2000" b="1" dirty="0">
                <a:solidFill>
                  <a:srgbClr val="FFFF00"/>
                </a:solidFill>
              </a:rPr>
              <a:t>//</a:t>
            </a:r>
            <a:r>
              <a:rPr lang="zh-CN" altLang="en-US" sz="2000" b="1" dirty="0">
                <a:solidFill>
                  <a:srgbClr val="FFFF00"/>
                </a:solidFill>
              </a:rPr>
              <a:t>返回第</a:t>
            </a:r>
            <a:r>
              <a:rPr lang="en-US" altLang="zh-CN" sz="2000" b="1" dirty="0">
                <a:solidFill>
                  <a:srgbClr val="FFFF00"/>
                </a:solidFill>
              </a:rPr>
              <a:t>i</a:t>
            </a:r>
            <a:r>
              <a:rPr lang="zh-CN" altLang="en-US" sz="2000" b="1" dirty="0">
                <a:solidFill>
                  <a:srgbClr val="FFFF00"/>
                </a:solidFill>
              </a:rPr>
              <a:t>个结点的</a:t>
            </a:r>
            <a:r>
              <a:rPr lang="en-US" altLang="zh-CN" sz="2000" b="1" dirty="0">
                <a:solidFill>
                  <a:srgbClr val="FFFF00"/>
                </a:solidFill>
              </a:rPr>
              <a:t>data</a:t>
            </a:r>
            <a:r>
              <a:rPr lang="zh-CN" altLang="en-US" sz="2000" b="1" dirty="0">
                <a:solidFill>
                  <a:srgbClr val="FFFF00"/>
                </a:solidFill>
              </a:rPr>
              <a:t>域值</a:t>
            </a:r>
          </a:p>
          <a:p>
            <a:pPr>
              <a:lnSpc>
                <a:spcPts val="2000"/>
              </a:lnSpc>
              <a:spcBef>
                <a:spcPct val="50000"/>
              </a:spcBef>
            </a:pPr>
            <a:r>
              <a:rPr lang="en-US" altLang="zh-CN" sz="2000" b="1" dirty="0" smtClean="0">
                <a:solidFill>
                  <a:schemeClr val="bg1"/>
                </a:solidFill>
              </a:rPr>
              <a:t>}</a:t>
            </a:r>
            <a:endParaRPr lang="en-US" altLang="zh-CN" sz="2000" b="1" dirty="0">
              <a:solidFill>
                <a:schemeClr val="bg1"/>
              </a:solidFill>
            </a:endParaRPr>
          </a:p>
        </p:txBody>
      </p:sp>
      <p:grpSp>
        <p:nvGrpSpPr>
          <p:cNvPr id="3" name="Group 100"/>
          <p:cNvGrpSpPr>
            <a:grpSpLocks/>
          </p:cNvGrpSpPr>
          <p:nvPr/>
        </p:nvGrpSpPr>
        <p:grpSpPr bwMode="auto">
          <a:xfrm>
            <a:off x="44896" y="5013176"/>
            <a:ext cx="8991600" cy="1616075"/>
            <a:chOff x="0" y="2688"/>
            <a:chExt cx="5664" cy="1018"/>
          </a:xfrm>
        </p:grpSpPr>
        <p:sp>
          <p:nvSpPr>
            <p:cNvPr id="4" name="Text Box 6"/>
            <p:cNvSpPr txBox="1">
              <a:spLocks noChangeArrowheads="1"/>
            </p:cNvSpPr>
            <p:nvPr/>
          </p:nvSpPr>
          <p:spPr bwMode="auto">
            <a:xfrm>
              <a:off x="2496" y="26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p</a:t>
              </a:r>
            </a:p>
          </p:txBody>
        </p:sp>
        <p:sp>
          <p:nvSpPr>
            <p:cNvPr id="5" name="Rectangle 7"/>
            <p:cNvSpPr>
              <a:spLocks noChangeArrowheads="1"/>
            </p:cNvSpPr>
            <p:nvPr/>
          </p:nvSpPr>
          <p:spPr bwMode="auto">
            <a:xfrm>
              <a:off x="2448"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6" name="Rectangle 8"/>
            <p:cNvSpPr>
              <a:spLocks noChangeArrowheads="1"/>
            </p:cNvSpPr>
            <p:nvPr/>
          </p:nvSpPr>
          <p:spPr bwMode="auto">
            <a:xfrm>
              <a:off x="273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 name="Rectangle 9"/>
            <p:cNvSpPr>
              <a:spLocks noChangeArrowheads="1"/>
            </p:cNvSpPr>
            <p:nvPr/>
          </p:nvSpPr>
          <p:spPr bwMode="auto">
            <a:xfrm>
              <a:off x="129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endParaRPr lang="en-US" altLang="zh-CN" sz="2000"/>
            </a:p>
          </p:txBody>
        </p:sp>
        <p:sp>
          <p:nvSpPr>
            <p:cNvPr id="8" name="Rectangle 10"/>
            <p:cNvSpPr>
              <a:spLocks noChangeArrowheads="1"/>
            </p:cNvSpPr>
            <p:nvPr/>
          </p:nvSpPr>
          <p:spPr bwMode="auto">
            <a:xfrm>
              <a:off x="1584"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9" name="Rectangle 11"/>
            <p:cNvSpPr>
              <a:spLocks noChangeArrowheads="1"/>
            </p:cNvSpPr>
            <p:nvPr/>
          </p:nvSpPr>
          <p:spPr bwMode="auto">
            <a:xfrm>
              <a:off x="3184" y="3168"/>
              <a:ext cx="288" cy="192"/>
            </a:xfrm>
            <a:prstGeom prst="rect">
              <a:avLst/>
            </a:prstGeom>
            <a:solidFill>
              <a:schemeClr val="hlink"/>
            </a:solidFill>
            <a:ln w="9525">
              <a:solidFill>
                <a:schemeClr val="tx1"/>
              </a:solidFill>
              <a:miter lim="800000"/>
              <a:headEnd/>
              <a:tailEnd/>
            </a:ln>
          </p:spPr>
          <p:txBody>
            <a:bodyPr wrap="none" anchor="ctr"/>
            <a:lstStyle/>
            <a:p>
              <a:pPr algn="ctr"/>
              <a:r>
                <a:rPr lang="en-US" altLang="zh-CN" sz="2000" i="1"/>
                <a:t>a</a:t>
              </a:r>
              <a:r>
                <a:rPr lang="en-US" altLang="zh-CN" sz="2000" i="1" baseline="-25000"/>
                <a:t>i</a:t>
              </a:r>
              <a:endParaRPr lang="zh-CN" altLang="en-US" sz="2000" i="1" baseline="-25000"/>
            </a:p>
          </p:txBody>
        </p:sp>
        <p:sp>
          <p:nvSpPr>
            <p:cNvPr id="10" name="Rectangle 12"/>
            <p:cNvSpPr>
              <a:spLocks noChangeArrowheads="1"/>
            </p:cNvSpPr>
            <p:nvPr/>
          </p:nvSpPr>
          <p:spPr bwMode="auto">
            <a:xfrm>
              <a:off x="3472" y="3168"/>
              <a:ext cx="288" cy="192"/>
            </a:xfrm>
            <a:prstGeom prst="rect">
              <a:avLst/>
            </a:prstGeom>
            <a:solidFill>
              <a:schemeClr val="hlink"/>
            </a:solidFill>
            <a:ln w="9525">
              <a:solidFill>
                <a:schemeClr val="tx1"/>
              </a:solidFill>
              <a:miter lim="800000"/>
              <a:headEnd/>
              <a:tailEnd/>
            </a:ln>
          </p:spPr>
          <p:txBody>
            <a:bodyPr wrap="none" anchor="ctr"/>
            <a:lstStyle/>
            <a:p>
              <a:pPr algn="ctr"/>
              <a:endParaRPr lang="zh-CN" altLang="en-US"/>
            </a:p>
          </p:txBody>
        </p:sp>
        <p:sp>
          <p:nvSpPr>
            <p:cNvPr id="11" name="Rectangle 13"/>
            <p:cNvSpPr>
              <a:spLocks noChangeArrowheads="1"/>
            </p:cNvSpPr>
            <p:nvPr/>
          </p:nvSpPr>
          <p:spPr bwMode="auto">
            <a:xfrm>
              <a:off x="5088"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12" name="Rectangle 14"/>
            <p:cNvSpPr>
              <a:spLocks noChangeArrowheads="1"/>
            </p:cNvSpPr>
            <p:nvPr/>
          </p:nvSpPr>
          <p:spPr bwMode="auto">
            <a:xfrm>
              <a:off x="537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13" name="Line 16"/>
            <p:cNvSpPr>
              <a:spLocks noChangeShapeType="1"/>
            </p:cNvSpPr>
            <p:nvPr/>
          </p:nvSpPr>
          <p:spPr bwMode="auto">
            <a:xfrm>
              <a:off x="1728" y="3264"/>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8"/>
            <p:cNvSpPr>
              <a:spLocks noChangeShapeType="1"/>
            </p:cNvSpPr>
            <p:nvPr/>
          </p:nvSpPr>
          <p:spPr bwMode="auto">
            <a:xfrm>
              <a:off x="4896" y="326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Text Box 19"/>
            <p:cNvSpPr txBox="1">
              <a:spLocks noChangeArrowheads="1"/>
            </p:cNvSpPr>
            <p:nvPr/>
          </p:nvSpPr>
          <p:spPr bwMode="auto">
            <a:xfrm>
              <a:off x="4656" y="30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16" name="Line 20"/>
            <p:cNvSpPr>
              <a:spLocks noChangeShapeType="1"/>
            </p:cNvSpPr>
            <p:nvPr/>
          </p:nvSpPr>
          <p:spPr bwMode="auto">
            <a:xfrm>
              <a:off x="336" y="3264"/>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21"/>
            <p:cNvSpPr txBox="1">
              <a:spLocks noChangeArrowheads="1"/>
            </p:cNvSpPr>
            <p:nvPr/>
          </p:nvSpPr>
          <p:spPr bwMode="auto">
            <a:xfrm>
              <a:off x="0"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b="0">
                  <a:solidFill>
                    <a:srgbClr val="080808"/>
                  </a:solidFill>
                </a:rPr>
                <a:t>head</a:t>
              </a:r>
            </a:p>
          </p:txBody>
        </p:sp>
        <p:sp>
          <p:nvSpPr>
            <p:cNvPr id="18" name="Line 23"/>
            <p:cNvSpPr>
              <a:spLocks noChangeShapeType="1"/>
            </p:cNvSpPr>
            <p:nvPr/>
          </p:nvSpPr>
          <p:spPr bwMode="auto">
            <a:xfrm>
              <a:off x="2592" y="2928"/>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24"/>
            <p:cNvSpPr txBox="1">
              <a:spLocks noChangeArrowheads="1"/>
            </p:cNvSpPr>
            <p:nvPr/>
          </p:nvSpPr>
          <p:spPr bwMode="auto">
            <a:xfrm>
              <a:off x="1968" y="307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20" name="Line 25"/>
            <p:cNvSpPr>
              <a:spLocks noChangeShapeType="1"/>
            </p:cNvSpPr>
            <p:nvPr/>
          </p:nvSpPr>
          <p:spPr bwMode="auto">
            <a:xfrm>
              <a:off x="2208" y="3264"/>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Rectangle 27"/>
            <p:cNvSpPr>
              <a:spLocks noChangeArrowheads="1"/>
            </p:cNvSpPr>
            <p:nvPr/>
          </p:nvSpPr>
          <p:spPr bwMode="auto">
            <a:xfrm>
              <a:off x="3984"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i="1" baseline="-25000"/>
                <a:t>i+</a:t>
              </a:r>
              <a:r>
                <a:rPr lang="en-US" altLang="zh-CN" sz="2000" baseline="-25000"/>
                <a:t>1</a:t>
              </a:r>
              <a:endParaRPr lang="zh-CN" altLang="en-US" sz="2000" baseline="-25000"/>
            </a:p>
          </p:txBody>
        </p:sp>
        <p:sp>
          <p:nvSpPr>
            <p:cNvPr id="22" name="Rectangle 28"/>
            <p:cNvSpPr>
              <a:spLocks noChangeArrowheads="1"/>
            </p:cNvSpPr>
            <p:nvPr/>
          </p:nvSpPr>
          <p:spPr bwMode="auto">
            <a:xfrm>
              <a:off x="4272"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3" name="Line 29"/>
            <p:cNvSpPr>
              <a:spLocks noChangeShapeType="1"/>
            </p:cNvSpPr>
            <p:nvPr/>
          </p:nvSpPr>
          <p:spPr bwMode="auto">
            <a:xfrm>
              <a:off x="4416" y="3264"/>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30"/>
            <p:cNvSpPr>
              <a:spLocks noChangeShapeType="1"/>
            </p:cNvSpPr>
            <p:nvPr/>
          </p:nvSpPr>
          <p:spPr bwMode="auto">
            <a:xfrm>
              <a:off x="2928" y="32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31"/>
            <p:cNvSpPr>
              <a:spLocks noChangeShapeType="1"/>
            </p:cNvSpPr>
            <p:nvPr/>
          </p:nvSpPr>
          <p:spPr bwMode="auto">
            <a:xfrm flipV="1">
              <a:off x="3120"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32"/>
            <p:cNvSpPr>
              <a:spLocks noChangeShapeType="1"/>
            </p:cNvSpPr>
            <p:nvPr/>
          </p:nvSpPr>
          <p:spPr bwMode="auto">
            <a:xfrm>
              <a:off x="3120" y="3024"/>
              <a:ext cx="7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33"/>
            <p:cNvSpPr>
              <a:spLocks noChangeShapeType="1"/>
            </p:cNvSpPr>
            <p:nvPr/>
          </p:nvSpPr>
          <p:spPr bwMode="auto">
            <a:xfrm>
              <a:off x="3840" y="3264"/>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34"/>
            <p:cNvSpPr>
              <a:spLocks noChangeShapeType="1"/>
            </p:cNvSpPr>
            <p:nvPr/>
          </p:nvSpPr>
          <p:spPr bwMode="auto">
            <a:xfrm>
              <a:off x="3840" y="302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Rectangle 59"/>
            <p:cNvSpPr>
              <a:spLocks noChangeArrowheads="1"/>
            </p:cNvSpPr>
            <p:nvPr/>
          </p:nvSpPr>
          <p:spPr bwMode="auto">
            <a:xfrm>
              <a:off x="528" y="3168"/>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30" name="Rectangle 60"/>
            <p:cNvSpPr>
              <a:spLocks noChangeArrowheads="1"/>
            </p:cNvSpPr>
            <p:nvPr/>
          </p:nvSpPr>
          <p:spPr bwMode="auto">
            <a:xfrm>
              <a:off x="816" y="316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1" name="Line 61"/>
            <p:cNvSpPr>
              <a:spLocks noChangeShapeType="1"/>
            </p:cNvSpPr>
            <p:nvPr/>
          </p:nvSpPr>
          <p:spPr bwMode="auto">
            <a:xfrm>
              <a:off x="1008" y="3264"/>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64"/>
            <p:cNvSpPr>
              <a:spLocks noChangeShapeType="1"/>
            </p:cNvSpPr>
            <p:nvPr/>
          </p:nvSpPr>
          <p:spPr bwMode="auto">
            <a:xfrm flipV="1">
              <a:off x="3312" y="3360"/>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65"/>
            <p:cNvSpPr txBox="1">
              <a:spLocks noChangeArrowheads="1"/>
            </p:cNvSpPr>
            <p:nvPr/>
          </p:nvSpPr>
          <p:spPr bwMode="auto">
            <a:xfrm>
              <a:off x="3216" y="34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s</a:t>
              </a:r>
            </a:p>
          </p:txBody>
        </p:sp>
      </p:grpSp>
      <p:sp>
        <p:nvSpPr>
          <p:cNvPr id="36" name="矩形标注 35"/>
          <p:cNvSpPr/>
          <p:nvPr/>
        </p:nvSpPr>
        <p:spPr>
          <a:xfrm>
            <a:off x="4226986" y="79620"/>
            <a:ext cx="4392488" cy="1340768"/>
          </a:xfrm>
          <a:prstGeom prst="wedgeRectCallout">
            <a:avLst>
              <a:gd name="adj1" fmla="val -51649"/>
              <a:gd name="adj2" fmla="val 10410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作业</a:t>
            </a:r>
            <a:r>
              <a:rPr lang="en-US" altLang="zh-CN" b="1" dirty="0"/>
              <a:t>4</a:t>
            </a:r>
            <a:r>
              <a:rPr lang="zh-CN" altLang="en-US" b="1" dirty="0" smtClean="0"/>
              <a:t>：删除链表中元素值为</a:t>
            </a:r>
            <a:r>
              <a:rPr lang="en-US" altLang="zh-CN" b="1" dirty="0" smtClean="0"/>
              <a:t>x</a:t>
            </a:r>
            <a:r>
              <a:rPr lang="zh-CN" altLang="en-US" b="1" dirty="0" smtClean="0"/>
              <a:t>的节点</a:t>
            </a:r>
            <a:endParaRPr lang="en-US" altLang="zh-CN" b="1" dirty="0" smtClean="0"/>
          </a:p>
          <a:p>
            <a:pPr algn="ctr"/>
            <a:endParaRPr lang="en-US" altLang="zh-CN" b="1" dirty="0"/>
          </a:p>
          <a:p>
            <a:pPr algn="ctr"/>
            <a:r>
              <a:rPr lang="en-US" altLang="zh-CN" b="1" dirty="0" smtClean="0"/>
              <a:t>Tips</a:t>
            </a:r>
            <a:r>
              <a:rPr lang="zh-CN" altLang="en-US" b="1" dirty="0" smtClean="0"/>
              <a:t>：考虑存在多个元素值为</a:t>
            </a:r>
            <a:r>
              <a:rPr lang="en-US" altLang="zh-CN" b="1" dirty="0" smtClean="0"/>
              <a:t>x</a:t>
            </a:r>
            <a:r>
              <a:rPr lang="zh-CN" altLang="en-US" b="1" dirty="0" smtClean="0"/>
              <a:t>的节点的情况</a:t>
            </a:r>
            <a:endParaRPr lang="zh-CN" altLang="en-US" b="1" dirty="0"/>
          </a:p>
        </p:txBody>
      </p:sp>
      <p:sp>
        <p:nvSpPr>
          <p:cNvPr id="37" name="爆炸形 1 36"/>
          <p:cNvSpPr/>
          <p:nvPr/>
        </p:nvSpPr>
        <p:spPr>
          <a:xfrm>
            <a:off x="2204432" y="2774931"/>
            <a:ext cx="3453327" cy="222625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rgbClr val="0000FF"/>
                </a:solidFill>
              </a:rPr>
              <a:t>提问：如果交换了这两步会有什么问题？</a:t>
            </a:r>
            <a:endParaRPr lang="zh-CN" altLang="en-US" b="1" dirty="0">
              <a:solidFill>
                <a:srgbClr val="0000FF"/>
              </a:solidFill>
            </a:endParaRPr>
          </a:p>
        </p:txBody>
      </p:sp>
      <p:cxnSp>
        <p:nvCxnSpPr>
          <p:cNvPr id="38" name="直接连接符 37"/>
          <p:cNvCxnSpPr/>
          <p:nvPr/>
        </p:nvCxnSpPr>
        <p:spPr>
          <a:xfrm>
            <a:off x="1568896" y="2620075"/>
            <a:ext cx="1219200" cy="0"/>
          </a:xfrm>
          <a:prstGeom prst="line">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40" name="直接连接符 39"/>
          <p:cNvCxnSpPr/>
          <p:nvPr/>
        </p:nvCxnSpPr>
        <p:spPr>
          <a:xfrm>
            <a:off x="1547664" y="2996952"/>
            <a:ext cx="2650132" cy="0"/>
          </a:xfrm>
          <a:prstGeom prst="line">
            <a:avLst/>
          </a:prstGeom>
          <a:ln>
            <a:headEnd type="none"/>
            <a:tailEnd type="none"/>
          </a:ln>
        </p:spPr>
        <p:style>
          <a:lnRef idx="2">
            <a:schemeClr val="accent1"/>
          </a:lnRef>
          <a:fillRef idx="0">
            <a:schemeClr val="accent1"/>
          </a:fillRef>
          <a:effectRef idx="1">
            <a:schemeClr val="accent1"/>
          </a:effectRef>
          <a:fontRef idx="minor">
            <a:schemeClr val="tx1"/>
          </a:fontRef>
        </p:style>
      </p:cxnSp>
      <p:pic>
        <p:nvPicPr>
          <p:cNvPr id="42" name="图片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461" y="1427110"/>
            <a:ext cx="1158905" cy="1296144"/>
          </a:xfrm>
          <a:prstGeom prst="rect">
            <a:avLst/>
          </a:prstGeom>
        </p:spPr>
      </p:pic>
    </p:spTree>
    <p:extLst>
      <p:ext uri="{BB962C8B-B14F-4D97-AF65-F5344CB8AC3E}">
        <p14:creationId xmlns:p14="http://schemas.microsoft.com/office/powerpoint/2010/main" val="14858823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42" fill="hold" nodeType="afterEffect">
                                  <p:stCondLst>
                                    <p:cond delay="1000"/>
                                  </p:stCondLst>
                                  <p:childTnLst>
                                    <p:set>
                                      <p:cBhvr>
                                        <p:cTn id="12" dur="1" fill="hold">
                                          <p:stCondLst>
                                            <p:cond delay="0"/>
                                          </p:stCondLst>
                                        </p:cTn>
                                        <p:tgtEl>
                                          <p:spTgt spid="3"/>
                                        </p:tgtEl>
                                        <p:attrNameLst>
                                          <p:attrName>style.visibility</p:attrName>
                                        </p:attrNameLst>
                                      </p:cBhvr>
                                      <p:to>
                                        <p:strVal val="visible"/>
                                      </p:to>
                                    </p:set>
                                    <p:animEffect transition="in" filter="barn(out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barn(inVertical)">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80">
                                          <p:stCondLst>
                                            <p:cond delay="0"/>
                                          </p:stCondLst>
                                        </p:cTn>
                                        <p:tgtEl>
                                          <p:spTgt spid="36"/>
                                        </p:tgtEl>
                                      </p:cBhvr>
                                    </p:animEffect>
                                    <p:anim calcmode="lin" valueType="num">
                                      <p:cBhvr>
                                        <p:cTn id="24"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29" dur="26">
                                          <p:stCondLst>
                                            <p:cond delay="650"/>
                                          </p:stCondLst>
                                        </p:cTn>
                                        <p:tgtEl>
                                          <p:spTgt spid="36"/>
                                        </p:tgtEl>
                                      </p:cBhvr>
                                      <p:to x="100000" y="60000"/>
                                    </p:animScale>
                                    <p:animScale>
                                      <p:cBhvr>
                                        <p:cTn id="30" dur="166" decel="50000">
                                          <p:stCondLst>
                                            <p:cond delay="676"/>
                                          </p:stCondLst>
                                        </p:cTn>
                                        <p:tgtEl>
                                          <p:spTgt spid="36"/>
                                        </p:tgtEl>
                                      </p:cBhvr>
                                      <p:to x="100000" y="100000"/>
                                    </p:animScale>
                                    <p:animScale>
                                      <p:cBhvr>
                                        <p:cTn id="31" dur="26">
                                          <p:stCondLst>
                                            <p:cond delay="1312"/>
                                          </p:stCondLst>
                                        </p:cTn>
                                        <p:tgtEl>
                                          <p:spTgt spid="36"/>
                                        </p:tgtEl>
                                      </p:cBhvr>
                                      <p:to x="100000" y="80000"/>
                                    </p:animScale>
                                    <p:animScale>
                                      <p:cBhvr>
                                        <p:cTn id="32" dur="166" decel="50000">
                                          <p:stCondLst>
                                            <p:cond delay="1338"/>
                                          </p:stCondLst>
                                        </p:cTn>
                                        <p:tgtEl>
                                          <p:spTgt spid="36"/>
                                        </p:tgtEl>
                                      </p:cBhvr>
                                      <p:to x="100000" y="100000"/>
                                    </p:animScale>
                                    <p:animScale>
                                      <p:cBhvr>
                                        <p:cTn id="33" dur="26">
                                          <p:stCondLst>
                                            <p:cond delay="1642"/>
                                          </p:stCondLst>
                                        </p:cTn>
                                        <p:tgtEl>
                                          <p:spTgt spid="36"/>
                                        </p:tgtEl>
                                      </p:cBhvr>
                                      <p:to x="100000" y="90000"/>
                                    </p:animScale>
                                    <p:animScale>
                                      <p:cBhvr>
                                        <p:cTn id="34" dur="166" decel="50000">
                                          <p:stCondLst>
                                            <p:cond delay="1668"/>
                                          </p:stCondLst>
                                        </p:cTn>
                                        <p:tgtEl>
                                          <p:spTgt spid="36"/>
                                        </p:tgtEl>
                                      </p:cBhvr>
                                      <p:to x="100000" y="100000"/>
                                    </p:animScale>
                                    <p:animScale>
                                      <p:cBhvr>
                                        <p:cTn id="35" dur="26">
                                          <p:stCondLst>
                                            <p:cond delay="1808"/>
                                          </p:stCondLst>
                                        </p:cTn>
                                        <p:tgtEl>
                                          <p:spTgt spid="36"/>
                                        </p:tgtEl>
                                      </p:cBhvr>
                                      <p:to x="100000" y="95000"/>
                                    </p:animScale>
                                    <p:animScale>
                                      <p:cBhvr>
                                        <p:cTn id="36" dur="166" decel="50000">
                                          <p:stCondLst>
                                            <p:cond delay="1834"/>
                                          </p:stCondLst>
                                        </p:cTn>
                                        <p:tgtEl>
                                          <p:spTgt spid="3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down)">
                                      <p:cBhvr>
                                        <p:cTn id="39" dur="580">
                                          <p:stCondLst>
                                            <p:cond delay="0"/>
                                          </p:stCondLst>
                                        </p:cTn>
                                        <p:tgtEl>
                                          <p:spTgt spid="42"/>
                                        </p:tgtEl>
                                      </p:cBhvr>
                                    </p:animEffect>
                                    <p:anim calcmode="lin" valueType="num">
                                      <p:cBhvr>
                                        <p:cTn id="40"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45" dur="26">
                                          <p:stCondLst>
                                            <p:cond delay="650"/>
                                          </p:stCondLst>
                                        </p:cTn>
                                        <p:tgtEl>
                                          <p:spTgt spid="42"/>
                                        </p:tgtEl>
                                      </p:cBhvr>
                                      <p:to x="100000" y="60000"/>
                                    </p:animScale>
                                    <p:animScale>
                                      <p:cBhvr>
                                        <p:cTn id="46" dur="166" decel="50000">
                                          <p:stCondLst>
                                            <p:cond delay="676"/>
                                          </p:stCondLst>
                                        </p:cTn>
                                        <p:tgtEl>
                                          <p:spTgt spid="42"/>
                                        </p:tgtEl>
                                      </p:cBhvr>
                                      <p:to x="100000" y="100000"/>
                                    </p:animScale>
                                    <p:animScale>
                                      <p:cBhvr>
                                        <p:cTn id="47" dur="26">
                                          <p:stCondLst>
                                            <p:cond delay="1312"/>
                                          </p:stCondLst>
                                        </p:cTn>
                                        <p:tgtEl>
                                          <p:spTgt spid="42"/>
                                        </p:tgtEl>
                                      </p:cBhvr>
                                      <p:to x="100000" y="80000"/>
                                    </p:animScale>
                                    <p:animScale>
                                      <p:cBhvr>
                                        <p:cTn id="48" dur="166" decel="50000">
                                          <p:stCondLst>
                                            <p:cond delay="1338"/>
                                          </p:stCondLst>
                                        </p:cTn>
                                        <p:tgtEl>
                                          <p:spTgt spid="42"/>
                                        </p:tgtEl>
                                      </p:cBhvr>
                                      <p:to x="100000" y="100000"/>
                                    </p:animScale>
                                    <p:animScale>
                                      <p:cBhvr>
                                        <p:cTn id="49" dur="26">
                                          <p:stCondLst>
                                            <p:cond delay="1642"/>
                                          </p:stCondLst>
                                        </p:cTn>
                                        <p:tgtEl>
                                          <p:spTgt spid="42"/>
                                        </p:tgtEl>
                                      </p:cBhvr>
                                      <p:to x="100000" y="90000"/>
                                    </p:animScale>
                                    <p:animScale>
                                      <p:cBhvr>
                                        <p:cTn id="50" dur="166" decel="50000">
                                          <p:stCondLst>
                                            <p:cond delay="1668"/>
                                          </p:stCondLst>
                                        </p:cTn>
                                        <p:tgtEl>
                                          <p:spTgt spid="42"/>
                                        </p:tgtEl>
                                      </p:cBhvr>
                                      <p:to x="100000" y="100000"/>
                                    </p:animScale>
                                    <p:animScale>
                                      <p:cBhvr>
                                        <p:cTn id="51" dur="26">
                                          <p:stCondLst>
                                            <p:cond delay="1808"/>
                                          </p:stCondLst>
                                        </p:cTn>
                                        <p:tgtEl>
                                          <p:spTgt spid="42"/>
                                        </p:tgtEl>
                                      </p:cBhvr>
                                      <p:to x="100000" y="95000"/>
                                    </p:animScale>
                                    <p:animScale>
                                      <p:cBhvr>
                                        <p:cTn id="52" dur="166" decel="50000">
                                          <p:stCondLst>
                                            <p:cond delay="1834"/>
                                          </p:stCondLst>
                                        </p:cTn>
                                        <p:tgtEl>
                                          <p:spTgt spid="42"/>
                                        </p:tgtEl>
                                      </p:cBhvr>
                                      <p:to x="100000" y="100000"/>
                                    </p:animScale>
                                  </p:childTnLst>
                                </p:cTn>
                              </p:par>
                              <p:par>
                                <p:cTn id="53" presetID="16" presetClass="entr" presetSubtype="21"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barn(inVertical)">
                                      <p:cBhvr>
                                        <p:cTn id="55" dur="500"/>
                                        <p:tgtEl>
                                          <p:spTgt spid="38"/>
                                        </p:tgtEl>
                                      </p:cBhvr>
                                    </p:animEffect>
                                  </p:childTnLst>
                                </p:cTn>
                              </p:par>
                              <p:par>
                                <p:cTn id="56" presetID="16" presetClass="entr" presetSubtype="21" fill="hold"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arn(inVertical)">
                                      <p:cBhvr>
                                        <p:cTn id="5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6" grpId="0" animBg="1"/>
      <p:bldP spid="3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81000" y="762000"/>
            <a:ext cx="8763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20000"/>
              </a:lnSpc>
            </a:pPr>
            <a:r>
              <a:rPr lang="zh-CN" altLang="en-US">
                <a:ea typeface="宋体" pitchFamily="2" charset="-122"/>
              </a:rPr>
              <a:t>在链表中删除结点的实现</a:t>
            </a:r>
            <a:r>
              <a:rPr lang="en-US" altLang="zh-CN">
                <a:ea typeface="宋体" pitchFamily="2" charset="-122"/>
              </a:rPr>
              <a:t>:</a:t>
            </a:r>
          </a:p>
        </p:txBody>
      </p:sp>
      <p:sp>
        <p:nvSpPr>
          <p:cNvPr id="5" name="Text Box 3"/>
          <p:cNvSpPr txBox="1">
            <a:spLocks noChangeArrowheads="1"/>
          </p:cNvSpPr>
          <p:nvPr/>
        </p:nvSpPr>
        <p:spPr bwMode="auto">
          <a:xfrm>
            <a:off x="685800" y="1366838"/>
            <a:ext cx="7239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lnSpc>
                <a:spcPct val="140000"/>
              </a:lnSpc>
            </a:pPr>
            <a:r>
              <a:rPr lang="zh-CN" altLang="en-US">
                <a:solidFill>
                  <a:srgbClr val="000099"/>
                </a:solidFill>
                <a:latin typeface="楷体_GB2312" pitchFamily="49" charset="-122"/>
              </a:rPr>
              <a:t>有序对</a:t>
            </a:r>
            <a:r>
              <a:rPr lang="en-US" altLang="zh-CN">
                <a:solidFill>
                  <a:srgbClr val="000099"/>
                </a:solidFill>
                <a:latin typeface="楷体_GB2312" pitchFamily="49" charset="-122"/>
              </a:rPr>
              <a:t>&lt;</a:t>
            </a:r>
            <a:r>
              <a:rPr lang="en-US" altLang="zh-CN">
                <a:solidFill>
                  <a:srgbClr val="000099"/>
                </a:solidFill>
              </a:rPr>
              <a:t>a</a:t>
            </a:r>
            <a:r>
              <a:rPr lang="en-US" altLang="zh-CN" baseline="-25000">
                <a:solidFill>
                  <a:srgbClr val="000099"/>
                </a:solidFill>
              </a:rPr>
              <a:t>i-1</a:t>
            </a:r>
            <a:r>
              <a:rPr lang="en-US" altLang="zh-CN">
                <a:solidFill>
                  <a:srgbClr val="000099"/>
                </a:solidFill>
              </a:rPr>
              <a:t>, a</a:t>
            </a:r>
            <a:r>
              <a:rPr lang="en-US" altLang="zh-CN" baseline="-25000">
                <a:solidFill>
                  <a:srgbClr val="000099"/>
                </a:solidFill>
              </a:rPr>
              <a:t>i</a:t>
            </a:r>
            <a:r>
              <a:rPr lang="en-US" altLang="zh-CN">
                <a:solidFill>
                  <a:srgbClr val="000099"/>
                </a:solidFill>
                <a:latin typeface="楷体_GB2312" pitchFamily="49" charset="-122"/>
              </a:rPr>
              <a:t>&gt; </a:t>
            </a:r>
            <a:r>
              <a:rPr lang="zh-CN" altLang="en-US">
                <a:solidFill>
                  <a:srgbClr val="000099"/>
                </a:solidFill>
                <a:latin typeface="楷体_GB2312" pitchFamily="49" charset="-122"/>
              </a:rPr>
              <a:t>和 </a:t>
            </a:r>
            <a:r>
              <a:rPr lang="en-US" altLang="zh-CN">
                <a:solidFill>
                  <a:srgbClr val="000099"/>
                </a:solidFill>
                <a:latin typeface="楷体_GB2312" pitchFamily="49" charset="-122"/>
              </a:rPr>
              <a:t>&lt;</a:t>
            </a:r>
            <a:r>
              <a:rPr lang="en-US" altLang="zh-CN">
                <a:solidFill>
                  <a:srgbClr val="000099"/>
                </a:solidFill>
              </a:rPr>
              <a:t>a</a:t>
            </a:r>
            <a:r>
              <a:rPr lang="en-US" altLang="zh-CN" baseline="-25000">
                <a:solidFill>
                  <a:srgbClr val="000099"/>
                </a:solidFill>
              </a:rPr>
              <a:t>i</a:t>
            </a:r>
            <a:r>
              <a:rPr lang="en-US" altLang="zh-CN">
                <a:solidFill>
                  <a:srgbClr val="000099"/>
                </a:solidFill>
              </a:rPr>
              <a:t>, a</a:t>
            </a:r>
            <a:r>
              <a:rPr lang="en-US" altLang="zh-CN" baseline="-25000">
                <a:solidFill>
                  <a:srgbClr val="000099"/>
                </a:solidFill>
              </a:rPr>
              <a:t>i+1</a:t>
            </a:r>
            <a:r>
              <a:rPr lang="en-US" altLang="zh-CN">
                <a:solidFill>
                  <a:srgbClr val="000099"/>
                </a:solidFill>
                <a:latin typeface="楷体_GB2312" pitchFamily="49" charset="-122"/>
              </a:rPr>
              <a:t>&gt; </a:t>
            </a:r>
            <a:r>
              <a:rPr lang="zh-CN" altLang="en-US">
                <a:solidFill>
                  <a:srgbClr val="000099"/>
                </a:solidFill>
                <a:latin typeface="楷体_GB2312" pitchFamily="49" charset="-122"/>
              </a:rPr>
              <a:t>改变为</a:t>
            </a:r>
            <a:r>
              <a:rPr lang="zh-CN" altLang="en-US">
                <a:solidFill>
                  <a:srgbClr val="FF0000"/>
                </a:solidFill>
                <a:latin typeface="楷体_GB2312" pitchFamily="49" charset="-122"/>
              </a:rPr>
              <a:t> </a:t>
            </a:r>
            <a:r>
              <a:rPr lang="en-US" altLang="zh-CN">
                <a:solidFill>
                  <a:srgbClr val="FF0000"/>
                </a:solidFill>
                <a:latin typeface="楷体_GB2312" pitchFamily="49" charset="-122"/>
              </a:rPr>
              <a:t>&lt;</a:t>
            </a:r>
            <a:r>
              <a:rPr lang="en-US" altLang="zh-CN">
                <a:solidFill>
                  <a:srgbClr val="FF0000"/>
                </a:solidFill>
              </a:rPr>
              <a:t>a</a:t>
            </a:r>
            <a:r>
              <a:rPr lang="en-US" altLang="zh-CN" baseline="-25000">
                <a:solidFill>
                  <a:srgbClr val="FF0000"/>
                </a:solidFill>
              </a:rPr>
              <a:t>i-1</a:t>
            </a:r>
            <a:r>
              <a:rPr lang="en-US" altLang="zh-CN">
                <a:solidFill>
                  <a:srgbClr val="FF0000"/>
                </a:solidFill>
              </a:rPr>
              <a:t>, a</a:t>
            </a:r>
            <a:r>
              <a:rPr lang="en-US" altLang="zh-CN" baseline="-25000">
                <a:solidFill>
                  <a:srgbClr val="FF0000"/>
                </a:solidFill>
              </a:rPr>
              <a:t>i+1</a:t>
            </a:r>
            <a:r>
              <a:rPr lang="en-US" altLang="zh-CN">
                <a:solidFill>
                  <a:srgbClr val="FF0000"/>
                </a:solidFill>
                <a:latin typeface="楷体_GB2312" pitchFamily="49" charset="-122"/>
              </a:rPr>
              <a:t>&gt;</a:t>
            </a:r>
          </a:p>
        </p:txBody>
      </p:sp>
      <p:grpSp>
        <p:nvGrpSpPr>
          <p:cNvPr id="6" name="Group 4"/>
          <p:cNvGrpSpPr>
            <a:grpSpLocks/>
          </p:cNvGrpSpPr>
          <p:nvPr/>
        </p:nvGrpSpPr>
        <p:grpSpPr bwMode="auto">
          <a:xfrm>
            <a:off x="1143000" y="2174875"/>
            <a:ext cx="1854200" cy="365125"/>
            <a:chOff x="672" y="2976"/>
            <a:chExt cx="1296" cy="384"/>
          </a:xfrm>
        </p:grpSpPr>
        <p:sp>
          <p:nvSpPr>
            <p:cNvPr id="7" name="Rectangle 5"/>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a:solidFill>
                    <a:srgbClr val="000099"/>
                  </a:solidFill>
                  <a:ea typeface="宋体" pitchFamily="2" charset="-122"/>
                </a:rPr>
                <a:t>a</a:t>
              </a:r>
              <a:r>
                <a:rPr lang="en-US" altLang="zh-CN" baseline="-25000">
                  <a:solidFill>
                    <a:srgbClr val="000099"/>
                  </a:solidFill>
                  <a:ea typeface="宋体" pitchFamily="2" charset="-122"/>
                </a:rPr>
                <a:t>i-1</a:t>
              </a:r>
              <a:endParaRPr lang="en-US" altLang="zh-CN">
                <a:ea typeface="宋体" pitchFamily="2" charset="-122"/>
              </a:endParaRPr>
            </a:p>
          </p:txBody>
        </p:sp>
        <p:sp>
          <p:nvSpPr>
            <p:cNvPr id="8" name="Line 6"/>
            <p:cNvSpPr>
              <a:spLocks noChangeShapeType="1"/>
            </p:cNvSpPr>
            <p:nvPr/>
          </p:nvSpPr>
          <p:spPr bwMode="auto">
            <a:xfrm>
              <a:off x="1776" y="2976"/>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7"/>
            <p:cNvSpPr>
              <a:spLocks noChangeShapeType="1"/>
            </p:cNvSpPr>
            <p:nvPr/>
          </p:nvSpPr>
          <p:spPr bwMode="auto">
            <a:xfrm>
              <a:off x="672" y="3168"/>
              <a:ext cx="624"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8"/>
          <p:cNvGrpSpPr>
            <a:grpSpLocks/>
          </p:cNvGrpSpPr>
          <p:nvPr/>
        </p:nvGrpSpPr>
        <p:grpSpPr bwMode="auto">
          <a:xfrm>
            <a:off x="2859088" y="2174875"/>
            <a:ext cx="1922462" cy="365125"/>
            <a:chOff x="1872" y="2976"/>
            <a:chExt cx="1344" cy="384"/>
          </a:xfrm>
        </p:grpSpPr>
        <p:sp>
          <p:nvSpPr>
            <p:cNvPr id="11" name="Rectangle 9"/>
            <p:cNvSpPr>
              <a:spLocks noChangeArrowheads="1"/>
            </p:cNvSpPr>
            <p:nvPr/>
          </p:nvSpPr>
          <p:spPr bwMode="auto">
            <a:xfrm>
              <a:off x="2544" y="2976"/>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a:solidFill>
                    <a:srgbClr val="000099"/>
                  </a:solidFill>
                  <a:ea typeface="宋体" pitchFamily="2" charset="-122"/>
                </a:rPr>
                <a:t>a</a:t>
              </a:r>
              <a:r>
                <a:rPr lang="en-US" altLang="zh-CN" baseline="-25000">
                  <a:solidFill>
                    <a:srgbClr val="000099"/>
                  </a:solidFill>
                  <a:ea typeface="宋体" pitchFamily="2" charset="-122"/>
                </a:rPr>
                <a:t>i</a:t>
              </a:r>
              <a:endParaRPr lang="en-US" altLang="zh-CN">
                <a:ea typeface="宋体" pitchFamily="2" charset="-122"/>
              </a:endParaRPr>
            </a:p>
          </p:txBody>
        </p:sp>
        <p:sp>
          <p:nvSpPr>
            <p:cNvPr id="12" name="Line 10"/>
            <p:cNvSpPr>
              <a:spLocks noChangeShapeType="1"/>
            </p:cNvSpPr>
            <p:nvPr/>
          </p:nvSpPr>
          <p:spPr bwMode="auto">
            <a:xfrm>
              <a:off x="3024" y="2976"/>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1"/>
            <p:cNvSpPr>
              <a:spLocks noChangeShapeType="1"/>
            </p:cNvSpPr>
            <p:nvPr/>
          </p:nvSpPr>
          <p:spPr bwMode="auto">
            <a:xfrm>
              <a:off x="1872" y="3168"/>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12"/>
          <p:cNvGrpSpPr>
            <a:grpSpLocks/>
          </p:cNvGrpSpPr>
          <p:nvPr/>
        </p:nvGrpSpPr>
        <p:grpSpPr bwMode="auto">
          <a:xfrm>
            <a:off x="4645025" y="2174875"/>
            <a:ext cx="2746375" cy="365125"/>
            <a:chOff x="3120" y="2976"/>
            <a:chExt cx="1920" cy="384"/>
          </a:xfrm>
        </p:grpSpPr>
        <p:sp>
          <p:nvSpPr>
            <p:cNvPr id="15" name="Rectangle 13"/>
            <p:cNvSpPr>
              <a:spLocks noChangeArrowheads="1"/>
            </p:cNvSpPr>
            <p:nvPr/>
          </p:nvSpPr>
          <p:spPr bwMode="auto">
            <a:xfrm>
              <a:off x="3792" y="2976"/>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a:solidFill>
                    <a:srgbClr val="000099"/>
                  </a:solidFill>
                  <a:ea typeface="宋体" pitchFamily="2" charset="-122"/>
                </a:rPr>
                <a:t>a</a:t>
              </a:r>
              <a:r>
                <a:rPr lang="en-US" altLang="zh-CN" baseline="-25000">
                  <a:solidFill>
                    <a:srgbClr val="000099"/>
                  </a:solidFill>
                  <a:ea typeface="宋体" pitchFamily="2" charset="-122"/>
                </a:rPr>
                <a:t>i+1</a:t>
              </a:r>
              <a:endParaRPr lang="en-US" altLang="zh-CN">
                <a:ea typeface="宋体" pitchFamily="2" charset="-122"/>
              </a:endParaRPr>
            </a:p>
          </p:txBody>
        </p:sp>
        <p:sp>
          <p:nvSpPr>
            <p:cNvPr id="16" name="Line 14"/>
            <p:cNvSpPr>
              <a:spLocks noChangeShapeType="1"/>
            </p:cNvSpPr>
            <p:nvPr/>
          </p:nvSpPr>
          <p:spPr bwMode="auto">
            <a:xfrm>
              <a:off x="4272" y="2976"/>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5"/>
            <p:cNvSpPr>
              <a:spLocks noChangeShapeType="1"/>
            </p:cNvSpPr>
            <p:nvPr/>
          </p:nvSpPr>
          <p:spPr bwMode="auto">
            <a:xfrm>
              <a:off x="3120" y="3168"/>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6"/>
            <p:cNvSpPr>
              <a:spLocks noChangeShapeType="1"/>
            </p:cNvSpPr>
            <p:nvPr/>
          </p:nvSpPr>
          <p:spPr bwMode="auto">
            <a:xfrm>
              <a:off x="4368" y="3168"/>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useBgFill="1">
        <p:nvSpPr>
          <p:cNvPr id="19" name="Rectangle 17"/>
          <p:cNvSpPr>
            <a:spLocks noChangeArrowheads="1"/>
          </p:cNvSpPr>
          <p:nvPr/>
        </p:nvSpPr>
        <p:spPr bwMode="auto">
          <a:xfrm>
            <a:off x="2790825" y="2311400"/>
            <a:ext cx="1030288" cy="138113"/>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20" name="Group 18"/>
          <p:cNvGrpSpPr>
            <a:grpSpLocks/>
          </p:cNvGrpSpPr>
          <p:nvPr/>
        </p:nvGrpSpPr>
        <p:grpSpPr bwMode="auto">
          <a:xfrm>
            <a:off x="2035175" y="2174875"/>
            <a:ext cx="962025" cy="365125"/>
            <a:chOff x="1296" y="2976"/>
            <a:chExt cx="672" cy="384"/>
          </a:xfrm>
        </p:grpSpPr>
        <p:sp>
          <p:nvSpPr>
            <p:cNvPr id="21" name="Rectangle 19"/>
            <p:cNvSpPr>
              <a:spLocks noChangeArrowheads="1"/>
            </p:cNvSpPr>
            <p:nvPr/>
          </p:nvSpPr>
          <p:spPr bwMode="auto">
            <a:xfrm>
              <a:off x="1296" y="2976"/>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a:solidFill>
                    <a:srgbClr val="000099"/>
                  </a:solidFill>
                  <a:ea typeface="宋体" pitchFamily="2" charset="-122"/>
                </a:rPr>
                <a:t>a</a:t>
              </a:r>
              <a:r>
                <a:rPr lang="en-US" altLang="zh-CN" baseline="-25000">
                  <a:solidFill>
                    <a:srgbClr val="000099"/>
                  </a:solidFill>
                  <a:ea typeface="宋体" pitchFamily="2" charset="-122"/>
                </a:rPr>
                <a:t>i-1</a:t>
              </a:r>
              <a:endParaRPr lang="en-US" altLang="zh-CN">
                <a:ea typeface="宋体" pitchFamily="2" charset="-122"/>
              </a:endParaRPr>
            </a:p>
          </p:txBody>
        </p:sp>
        <p:sp>
          <p:nvSpPr>
            <p:cNvPr id="22" name="Line 20"/>
            <p:cNvSpPr>
              <a:spLocks noChangeShapeType="1"/>
            </p:cNvSpPr>
            <p:nvPr/>
          </p:nvSpPr>
          <p:spPr bwMode="auto">
            <a:xfrm>
              <a:off x="1776" y="2976"/>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23" name="AutoShape 21"/>
          <p:cNvCxnSpPr>
            <a:cxnSpLocks noChangeShapeType="1"/>
          </p:cNvCxnSpPr>
          <p:nvPr/>
        </p:nvCxnSpPr>
        <p:spPr bwMode="auto">
          <a:xfrm>
            <a:off x="2997200" y="2357438"/>
            <a:ext cx="3076575" cy="192087"/>
          </a:xfrm>
          <a:prstGeom prst="bentConnector4">
            <a:avLst>
              <a:gd name="adj1" fmla="val 12972"/>
              <a:gd name="adj2" fmla="val 364181"/>
            </a:avLst>
          </a:prstGeom>
          <a:noFill/>
          <a:ln w="31750">
            <a:solidFill>
              <a:srgbClr val="0066FF"/>
            </a:solidFill>
            <a:miter lim="800000"/>
            <a:headEnd type="oval" w="sm" len="med"/>
            <a:tailEnd type="triangle" w="med" len="lg"/>
          </a:ln>
          <a:extLst>
            <a:ext uri="{909E8E84-426E-40DD-AFC4-6F175D3DCCD1}">
              <a14:hiddenFill xmlns:a14="http://schemas.microsoft.com/office/drawing/2010/main">
                <a:noFill/>
              </a14:hiddenFill>
            </a:ext>
          </a:extLst>
        </p:spPr>
      </p:cxnSp>
      <p:sp useBgFill="1">
        <p:nvSpPr>
          <p:cNvPr id="24" name="Rectangle 22"/>
          <p:cNvSpPr>
            <a:spLocks noChangeArrowheads="1"/>
          </p:cNvSpPr>
          <p:nvPr/>
        </p:nvSpPr>
        <p:spPr bwMode="auto">
          <a:xfrm>
            <a:off x="3752850" y="2128838"/>
            <a:ext cx="1852613" cy="4572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3"/>
          <p:cNvSpPr>
            <a:spLocks noChangeArrowheads="1"/>
          </p:cNvSpPr>
          <p:nvPr/>
        </p:nvSpPr>
        <p:spPr bwMode="auto">
          <a:xfrm>
            <a:off x="609600" y="3348038"/>
            <a:ext cx="8105775" cy="88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2000" b="1" dirty="0">
                <a:solidFill>
                  <a:srgbClr val="9900CC"/>
                </a:solidFill>
                <a:latin typeface="楷体_GB2312" pitchFamily="49" charset="-122"/>
              </a:rPr>
              <a:t>在单链表中删除第 </a:t>
            </a:r>
            <a:r>
              <a:rPr lang="en-US" altLang="zh-CN" sz="2000" b="1" dirty="0">
                <a:solidFill>
                  <a:srgbClr val="9900CC"/>
                </a:solidFill>
                <a:latin typeface="楷体_GB2312" pitchFamily="49" charset="-122"/>
              </a:rPr>
              <a:t>i </a:t>
            </a:r>
            <a:r>
              <a:rPr lang="zh-CN" altLang="en-US" sz="2000" b="1" dirty="0">
                <a:solidFill>
                  <a:srgbClr val="9900CC"/>
                </a:solidFill>
                <a:latin typeface="楷体_GB2312" pitchFamily="49" charset="-122"/>
              </a:rPr>
              <a:t>个结点的基本操作为</a:t>
            </a:r>
            <a:r>
              <a:rPr lang="en-US" altLang="zh-CN" sz="2000" b="1" dirty="0" smtClean="0">
                <a:solidFill>
                  <a:srgbClr val="9900CC"/>
                </a:solidFill>
                <a:latin typeface="楷体_GB2312" pitchFamily="49" charset="-122"/>
              </a:rPr>
              <a:t>:</a:t>
            </a:r>
          </a:p>
          <a:p>
            <a:pPr>
              <a:lnSpc>
                <a:spcPct val="140000"/>
              </a:lnSpc>
            </a:pPr>
            <a:r>
              <a:rPr lang="zh-CN" altLang="en-US" sz="2000" b="1" dirty="0" smtClean="0">
                <a:solidFill>
                  <a:srgbClr val="000099"/>
                </a:solidFill>
                <a:latin typeface="楷体_GB2312" pitchFamily="49" charset="-122"/>
              </a:rPr>
              <a:t>找到</a:t>
            </a:r>
            <a:r>
              <a:rPr lang="zh-CN" altLang="en-US" sz="2000" b="1" dirty="0">
                <a:solidFill>
                  <a:srgbClr val="000099"/>
                </a:solidFill>
                <a:latin typeface="楷体_GB2312" pitchFamily="49" charset="-122"/>
              </a:rPr>
              <a:t>线性表中第</a:t>
            </a:r>
            <a:r>
              <a:rPr lang="en-US" altLang="zh-CN" sz="2000" b="1" dirty="0">
                <a:solidFill>
                  <a:srgbClr val="000099"/>
                </a:solidFill>
                <a:latin typeface="楷体_GB2312" pitchFamily="49" charset="-122"/>
              </a:rPr>
              <a:t>i-1</a:t>
            </a:r>
            <a:r>
              <a:rPr lang="zh-CN" altLang="en-US" sz="2000" b="1" dirty="0">
                <a:solidFill>
                  <a:srgbClr val="000099"/>
                </a:solidFill>
                <a:latin typeface="楷体_GB2312" pitchFamily="49" charset="-122"/>
              </a:rPr>
              <a:t>个结点，修改其指向后继的指针。</a:t>
            </a:r>
          </a:p>
        </p:txBody>
      </p:sp>
      <p:sp>
        <p:nvSpPr>
          <p:cNvPr id="26" name="Rectangle 24"/>
          <p:cNvSpPr>
            <a:spLocks noChangeArrowheads="1"/>
          </p:cNvSpPr>
          <p:nvPr/>
        </p:nvSpPr>
        <p:spPr bwMode="auto">
          <a:xfrm>
            <a:off x="1872208" y="4293096"/>
            <a:ext cx="4572000" cy="2400657"/>
          </a:xfrm>
          <a:prstGeom prst="rect">
            <a:avLst/>
          </a:prstGeom>
          <a:solidFill>
            <a:schemeClr val="tx1"/>
          </a:solidFill>
          <a:ln>
            <a:noFill/>
          </a:ln>
        </p:spPr>
        <p:txBody>
          <a:bodyPr>
            <a:spAutoFit/>
          </a:bodyPr>
          <a:lstStyle/>
          <a:p>
            <a:pPr>
              <a:lnSpc>
                <a:spcPct val="150000"/>
              </a:lnSpc>
              <a:spcBef>
                <a:spcPct val="50000"/>
              </a:spcBef>
            </a:pPr>
            <a:r>
              <a:rPr lang="en-US" altLang="zh-CN" sz="2000" b="1" dirty="0">
                <a:solidFill>
                  <a:schemeClr val="bg1"/>
                </a:solidFill>
                <a:ea typeface="宋体" pitchFamily="2" charset="-122"/>
              </a:rPr>
              <a:t>q = p-&gt;next;   </a:t>
            </a:r>
            <a:endParaRPr lang="en-US" altLang="zh-CN" sz="2000" b="1" dirty="0" smtClean="0">
              <a:solidFill>
                <a:schemeClr val="bg1"/>
              </a:solidFill>
              <a:ea typeface="宋体" pitchFamily="2" charset="-122"/>
            </a:endParaRPr>
          </a:p>
          <a:p>
            <a:pPr>
              <a:lnSpc>
                <a:spcPct val="150000"/>
              </a:lnSpc>
              <a:spcBef>
                <a:spcPct val="50000"/>
              </a:spcBef>
            </a:pPr>
            <a:r>
              <a:rPr lang="en-US" altLang="zh-CN" sz="2000" b="1" dirty="0" smtClean="0">
                <a:solidFill>
                  <a:schemeClr val="bg1"/>
                </a:solidFill>
                <a:ea typeface="宋体" pitchFamily="2" charset="-122"/>
              </a:rPr>
              <a:t>p-</a:t>
            </a:r>
            <a:r>
              <a:rPr lang="en-US" altLang="zh-CN" sz="2000" b="1" dirty="0">
                <a:solidFill>
                  <a:schemeClr val="bg1"/>
                </a:solidFill>
                <a:ea typeface="宋体" pitchFamily="2" charset="-122"/>
              </a:rPr>
              <a:t>&gt;next = q-&gt;next;  </a:t>
            </a:r>
          </a:p>
          <a:p>
            <a:pPr>
              <a:lnSpc>
                <a:spcPct val="150000"/>
              </a:lnSpc>
              <a:spcBef>
                <a:spcPct val="50000"/>
              </a:spcBef>
            </a:pPr>
            <a:r>
              <a:rPr lang="en-US" altLang="zh-CN" sz="2000" b="1" dirty="0">
                <a:solidFill>
                  <a:schemeClr val="bg1"/>
                </a:solidFill>
                <a:ea typeface="宋体" pitchFamily="2" charset="-122"/>
              </a:rPr>
              <a:t>e = q-&gt;data;    </a:t>
            </a:r>
            <a:endParaRPr lang="en-US" altLang="zh-CN" sz="2000" b="1" dirty="0" smtClean="0">
              <a:solidFill>
                <a:schemeClr val="bg1"/>
              </a:solidFill>
              <a:ea typeface="宋体" pitchFamily="2" charset="-122"/>
            </a:endParaRPr>
          </a:p>
          <a:p>
            <a:pPr>
              <a:lnSpc>
                <a:spcPct val="150000"/>
              </a:lnSpc>
              <a:spcBef>
                <a:spcPct val="50000"/>
              </a:spcBef>
            </a:pPr>
            <a:r>
              <a:rPr lang="en-US" altLang="zh-CN" sz="2000" b="1" dirty="0" smtClean="0">
                <a:solidFill>
                  <a:schemeClr val="bg1"/>
                </a:solidFill>
                <a:ea typeface="宋体" pitchFamily="2" charset="-122"/>
              </a:rPr>
              <a:t>delete</a:t>
            </a:r>
            <a:r>
              <a:rPr lang="en-US" altLang="zh-CN" sz="2000" b="1" i="1" dirty="0" smtClean="0">
                <a:solidFill>
                  <a:schemeClr val="bg1"/>
                </a:solidFill>
                <a:ea typeface="宋体" pitchFamily="2" charset="-122"/>
              </a:rPr>
              <a:t>(q</a:t>
            </a:r>
            <a:r>
              <a:rPr lang="en-US" altLang="zh-CN" sz="2000" b="1" i="1" dirty="0">
                <a:solidFill>
                  <a:schemeClr val="bg1"/>
                </a:solidFill>
                <a:ea typeface="宋体" pitchFamily="2" charset="-122"/>
              </a:rPr>
              <a:t>);</a:t>
            </a:r>
          </a:p>
        </p:txBody>
      </p:sp>
    </p:spTree>
    <p:extLst>
      <p:ext uri="{BB962C8B-B14F-4D97-AF65-F5344CB8AC3E}">
        <p14:creationId xmlns:p14="http://schemas.microsoft.com/office/powerpoint/2010/main" val="4176075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0"/>
                                        </p:tgtEl>
                                        <p:attrNameLst>
                                          <p:attrName>style.visibility</p:attrName>
                                        </p:attrNameLst>
                                      </p:cBhvr>
                                      <p:to>
                                        <p:strVal val="visible"/>
                                      </p:to>
                                    </p:se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19" grpId="0" animBg="1"/>
      <p:bldP spid="24" grpId="0" animBg="1"/>
      <p:bldP spid="25" grpId="0"/>
      <p:bldP spid="2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&lt;1&gt; </a:t>
            </a:r>
            <a:r>
              <a:rPr lang="zh-CN" altLang="en-US" sz="3600" dirty="0"/>
              <a:t>链表</a:t>
            </a:r>
            <a:r>
              <a:rPr lang="en-US" altLang="zh-CN" sz="3600" dirty="0"/>
              <a:t>---</a:t>
            </a:r>
            <a:r>
              <a:rPr lang="zh-CN" altLang="en-US" sz="3600" dirty="0"/>
              <a:t>单</a:t>
            </a:r>
            <a:r>
              <a:rPr lang="zh-CN" altLang="en-US" dirty="0"/>
              <a:t>链表</a:t>
            </a:r>
          </a:p>
        </p:txBody>
      </p:sp>
      <p:sp>
        <p:nvSpPr>
          <p:cNvPr id="3" name="内容占位符 2"/>
          <p:cNvSpPr>
            <a:spLocks noGrp="1"/>
          </p:cNvSpPr>
          <p:nvPr>
            <p:ph idx="1"/>
          </p:nvPr>
        </p:nvSpPr>
        <p:spPr/>
        <p:txBody>
          <a:bodyPr/>
          <a:lstStyle/>
          <a:p>
            <a:r>
              <a:rPr lang="zh-CN" altLang="en-US" sz="2400" dirty="0"/>
              <a:t>单链表的存储结构</a:t>
            </a:r>
            <a:r>
              <a:rPr lang="zh-CN" altLang="en-US" sz="2400" dirty="0" smtClean="0"/>
              <a:t>；单</a:t>
            </a:r>
            <a:r>
              <a:rPr lang="zh-CN" altLang="en-US" sz="2400" dirty="0"/>
              <a:t>链表类的</a:t>
            </a:r>
            <a:r>
              <a:rPr lang="zh-CN" altLang="en-US" sz="2400" dirty="0" smtClean="0"/>
              <a:t>定义</a:t>
            </a:r>
            <a:r>
              <a:rPr lang="en-US" altLang="zh-CN" sz="2400" dirty="0" smtClean="0"/>
              <a:t>&amp;</a:t>
            </a:r>
            <a:r>
              <a:rPr lang="zh-CN" altLang="en-US" sz="2400" dirty="0" smtClean="0"/>
              <a:t>类实现；</a:t>
            </a:r>
            <a:endParaRPr lang="en-US" altLang="zh-CN" sz="2400" dirty="0"/>
          </a:p>
          <a:p>
            <a:r>
              <a:rPr lang="zh-CN" altLang="en-US" dirty="0" smtClean="0">
                <a:solidFill>
                  <a:schemeClr val="tx1"/>
                </a:solidFill>
              </a:rPr>
              <a:t>单</a:t>
            </a:r>
            <a:r>
              <a:rPr lang="zh-CN" altLang="en-US" dirty="0">
                <a:solidFill>
                  <a:schemeClr val="tx1"/>
                </a:solidFill>
              </a:rPr>
              <a:t>链表操作的效率分析</a:t>
            </a:r>
          </a:p>
          <a:p>
            <a:endParaRPr lang="zh-CN" altLang="en-US" dirty="0"/>
          </a:p>
        </p:txBody>
      </p:sp>
      <p:sp>
        <p:nvSpPr>
          <p:cNvPr id="4" name="Text Box 7"/>
          <p:cNvSpPr txBox="1">
            <a:spLocks noChangeArrowheads="1"/>
          </p:cNvSpPr>
          <p:nvPr/>
        </p:nvSpPr>
        <p:spPr bwMode="auto">
          <a:xfrm>
            <a:off x="251520" y="2348880"/>
            <a:ext cx="878497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080808"/>
                </a:solidFill>
              </a:rPr>
              <a:t>单链表的插入和删除操作不需移动数据元素，只需比较数据元素。因此，当在单链表的任何位置上插入数据元素的概率相等时，在单链表中插入一个数据元素时比较数据元素的平均次数为：</a:t>
            </a:r>
          </a:p>
        </p:txBody>
      </p:sp>
      <p:graphicFrame>
        <p:nvGraphicFramePr>
          <p:cNvPr id="5" name="对象 4"/>
          <p:cNvGraphicFramePr>
            <a:graphicFrameLocks noChangeAspect="1"/>
          </p:cNvGraphicFramePr>
          <p:nvPr>
            <p:extLst>
              <p:ext uri="{D42A27DB-BD31-4B8C-83A1-F6EECF244321}">
                <p14:modId xmlns:p14="http://schemas.microsoft.com/office/powerpoint/2010/main" val="981959754"/>
              </p:ext>
            </p:extLst>
          </p:nvPr>
        </p:nvGraphicFramePr>
        <p:xfrm>
          <a:off x="1692275" y="3621217"/>
          <a:ext cx="5495925" cy="969963"/>
        </p:xfrm>
        <a:graphic>
          <a:graphicData uri="http://schemas.openxmlformats.org/presentationml/2006/ole">
            <mc:AlternateContent xmlns:mc="http://schemas.openxmlformats.org/markup-compatibility/2006">
              <mc:Choice xmlns:v="urn:schemas-microsoft-com:vml" Requires="v">
                <p:oleObj spid="_x0000_s24669" name="Equation" r:id="rId3" imgW="2311400" imgH="431800" progId="Equation.DSMT4">
                  <p:embed/>
                </p:oleObj>
              </mc:Choice>
              <mc:Fallback>
                <p:oleObj name="Equation" r:id="rId3" imgW="23114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621217"/>
                        <a:ext cx="5495925" cy="969963"/>
                      </a:xfrm>
                      <a:prstGeom prst="rect">
                        <a:avLst/>
                      </a:prstGeom>
                      <a:solidFill>
                        <a:srgbClr val="080808"/>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83252992"/>
              </p:ext>
            </p:extLst>
          </p:nvPr>
        </p:nvGraphicFramePr>
        <p:xfrm>
          <a:off x="1692275" y="5421461"/>
          <a:ext cx="5486400" cy="1031875"/>
        </p:xfrm>
        <a:graphic>
          <a:graphicData uri="http://schemas.openxmlformats.org/presentationml/2006/ole">
            <mc:AlternateContent xmlns:mc="http://schemas.openxmlformats.org/markup-compatibility/2006">
              <mc:Choice xmlns:v="urn:schemas-microsoft-com:vml" Requires="v">
                <p:oleObj spid="_x0000_s24670" name="Equation" r:id="rId5" imgW="2298600" imgH="431640" progId="Equation.DSMT4">
                  <p:embed/>
                </p:oleObj>
              </mc:Choice>
              <mc:Fallback>
                <p:oleObj name="Equation" r:id="rId5" imgW="229860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421461"/>
                        <a:ext cx="5486400" cy="1031875"/>
                      </a:xfrm>
                      <a:prstGeom prst="rect">
                        <a:avLst/>
                      </a:prstGeom>
                      <a:solidFill>
                        <a:schemeClr val="tx1"/>
                      </a:solidFill>
                      <a:ln>
                        <a:noFill/>
                      </a:ln>
                      <a:effectLst/>
                    </p:spPr>
                  </p:pic>
                </p:oleObj>
              </mc:Fallback>
            </mc:AlternateContent>
          </a:graphicData>
        </a:graphic>
      </p:graphicFrame>
      <p:sp>
        <p:nvSpPr>
          <p:cNvPr id="7" name="Rectangle 6"/>
          <p:cNvSpPr>
            <a:spLocks noChangeArrowheads="1"/>
          </p:cNvSpPr>
          <p:nvPr/>
        </p:nvSpPr>
        <p:spPr bwMode="auto">
          <a:xfrm>
            <a:off x="323528" y="4830341"/>
            <a:ext cx="6955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zh-CN" altLang="en-US" sz="2400" dirty="0">
                <a:solidFill>
                  <a:srgbClr val="080808"/>
                </a:solidFill>
              </a:rPr>
              <a:t>删除一个数据元素时比较数据元素的平均次数为：</a:t>
            </a:r>
          </a:p>
        </p:txBody>
      </p:sp>
      <p:sp>
        <p:nvSpPr>
          <p:cNvPr id="8" name="Rectangle 8"/>
          <p:cNvSpPr>
            <a:spLocks noChangeArrowheads="1"/>
          </p:cNvSpPr>
          <p:nvPr/>
        </p:nvSpPr>
        <p:spPr bwMode="auto">
          <a:xfrm>
            <a:off x="3276600" y="5758631"/>
            <a:ext cx="574675" cy="433388"/>
          </a:xfrm>
          <a:prstGeom prst="rect">
            <a:avLst/>
          </a:prstGeom>
          <a:solidFill>
            <a:schemeClr val="tx1"/>
          </a:solidFill>
          <a:ln w="9525">
            <a:solidFill>
              <a:schemeClr val="tx1"/>
            </a:solidFill>
            <a:miter lim="800000"/>
            <a:headEnd/>
            <a:tailEnd/>
          </a:ln>
        </p:spPr>
        <p:txBody>
          <a:bodyPr wrap="none" anchor="ctr"/>
          <a:lstStyle/>
          <a:p>
            <a:pPr algn="ctr"/>
            <a:r>
              <a:rPr lang="zh-CN" altLang="en-US">
                <a:solidFill>
                  <a:srgbClr val="FFCC00"/>
                </a:solidFill>
              </a:rPr>
              <a:t>*</a:t>
            </a:r>
          </a:p>
        </p:txBody>
      </p:sp>
      <p:sp>
        <p:nvSpPr>
          <p:cNvPr id="9" name="Rectangle 9"/>
          <p:cNvSpPr>
            <a:spLocks noChangeArrowheads="1"/>
          </p:cNvSpPr>
          <p:nvPr/>
        </p:nvSpPr>
        <p:spPr bwMode="auto">
          <a:xfrm>
            <a:off x="3995738" y="5758631"/>
            <a:ext cx="144462" cy="5032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0" name="Rectangle 10"/>
          <p:cNvSpPr>
            <a:spLocks noChangeArrowheads="1"/>
          </p:cNvSpPr>
          <p:nvPr/>
        </p:nvSpPr>
        <p:spPr bwMode="auto">
          <a:xfrm>
            <a:off x="5940425" y="5758631"/>
            <a:ext cx="144463" cy="503238"/>
          </a:xfrm>
          <a:prstGeom prst="rect">
            <a:avLst/>
          </a:prstGeom>
          <a:solidFill>
            <a:schemeClr val="tx1"/>
          </a:solidFill>
          <a:ln w="9525">
            <a:solidFill>
              <a:schemeClr val="tx1"/>
            </a:solidFill>
            <a:miter lim="800000"/>
            <a:headEnd/>
            <a:tailEnd/>
          </a:ln>
        </p:spPr>
        <p:txBody>
          <a:bodyPr wrap="none" anchor="ctr"/>
          <a:lstStyle/>
          <a:p>
            <a:endParaRPr lang="zh-CN" altLang="en-US"/>
          </a:p>
        </p:txBody>
      </p:sp>
      <p:sp>
        <p:nvSpPr>
          <p:cNvPr id="11" name="Rectangle 11"/>
          <p:cNvSpPr>
            <a:spLocks noChangeArrowheads="1"/>
          </p:cNvSpPr>
          <p:nvPr/>
        </p:nvSpPr>
        <p:spPr bwMode="auto">
          <a:xfrm>
            <a:off x="5219700" y="5685606"/>
            <a:ext cx="574675" cy="577850"/>
          </a:xfrm>
          <a:prstGeom prst="rect">
            <a:avLst/>
          </a:prstGeom>
          <a:solidFill>
            <a:schemeClr val="tx1"/>
          </a:solidFill>
          <a:ln w="9525">
            <a:solidFill>
              <a:schemeClr val="tx1"/>
            </a:solidFill>
            <a:miter lim="800000"/>
            <a:headEnd/>
            <a:tailEnd/>
          </a:ln>
        </p:spPr>
        <p:txBody>
          <a:bodyPr wrap="none" anchor="ctr"/>
          <a:lstStyle/>
          <a:p>
            <a:pPr algn="ctr"/>
            <a:r>
              <a:rPr lang="zh-CN" altLang="en-US"/>
              <a:t>*</a:t>
            </a:r>
          </a:p>
        </p:txBody>
      </p:sp>
    </p:spTree>
    <p:extLst>
      <p:ext uri="{BB962C8B-B14F-4D97-AF65-F5344CB8AC3E}">
        <p14:creationId xmlns:p14="http://schemas.microsoft.com/office/powerpoint/2010/main" val="33568103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arn(inVertical)">
                                      <p:cBhvr>
                                        <p:cTn id="38" dur="500"/>
                                        <p:tgtEl>
                                          <p:spTgt spid="9"/>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8" grpId="0" animBg="1"/>
      <p:bldP spid="9" grpId="0" animBg="1"/>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http://ts1.mm.bing.net/th?&amp;id=HN.608029337740577098&amp;w=300&amp;h=300&amp;c=0&amp;pid=1.9&amp;rs=0&amp;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4509120"/>
            <a:ext cx="1237320" cy="8248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ts1.mm.bing.net/th?&amp;id=HN.608016405586577299&amp;w=300&amp;h=300&amp;c=0&amp;pid=1.9&amp;rs=0&amp;p=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16" y="2996952"/>
            <a:ext cx="1029234" cy="1152128"/>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&lt;1&gt; </a:t>
            </a:r>
            <a:r>
              <a:rPr lang="zh-CN" altLang="en-US" sz="4000" dirty="0"/>
              <a:t>链表</a:t>
            </a:r>
            <a:r>
              <a:rPr lang="en-US" altLang="zh-CN" sz="4000" dirty="0"/>
              <a:t>---</a:t>
            </a:r>
            <a:r>
              <a:rPr lang="zh-CN" altLang="en-US" sz="4000" dirty="0"/>
              <a:t>单</a:t>
            </a:r>
            <a:r>
              <a:rPr lang="zh-CN" altLang="en-US" dirty="0"/>
              <a:t>链表</a:t>
            </a:r>
          </a:p>
        </p:txBody>
      </p:sp>
      <p:sp>
        <p:nvSpPr>
          <p:cNvPr id="3" name="内容占位符 2"/>
          <p:cNvSpPr>
            <a:spLocks noGrp="1"/>
          </p:cNvSpPr>
          <p:nvPr>
            <p:ph idx="1"/>
          </p:nvPr>
        </p:nvSpPr>
        <p:spPr/>
        <p:txBody>
          <a:bodyPr/>
          <a:lstStyle/>
          <a:p>
            <a:r>
              <a:rPr lang="zh-CN" altLang="en-US" sz="2400" dirty="0"/>
              <a:t>单链表的存储结构；单链表类的定义</a:t>
            </a:r>
            <a:r>
              <a:rPr lang="en-US" altLang="zh-CN" sz="2400" dirty="0"/>
              <a:t>&amp;</a:t>
            </a:r>
            <a:r>
              <a:rPr lang="zh-CN" altLang="en-US" sz="2400" dirty="0"/>
              <a:t>类实现</a:t>
            </a:r>
            <a:r>
              <a:rPr lang="zh-CN" altLang="en-US" sz="2400" dirty="0" smtClean="0"/>
              <a:t>；单</a:t>
            </a:r>
            <a:r>
              <a:rPr lang="zh-CN" altLang="en-US" sz="2400" dirty="0"/>
              <a:t>链表操作的效率</a:t>
            </a:r>
            <a:r>
              <a:rPr lang="zh-CN" altLang="en-US" sz="2400" dirty="0" smtClean="0"/>
              <a:t>分析；</a:t>
            </a:r>
            <a:endParaRPr lang="zh-CN" altLang="en-US" sz="2400" dirty="0"/>
          </a:p>
          <a:p>
            <a:r>
              <a:rPr lang="zh-CN" altLang="en-US" dirty="0"/>
              <a:t>单链表的优缺点</a:t>
            </a:r>
          </a:p>
        </p:txBody>
      </p:sp>
      <p:sp>
        <p:nvSpPr>
          <p:cNvPr id="5" name="Rectangle 6"/>
          <p:cNvSpPr>
            <a:spLocks noChangeArrowheads="1"/>
          </p:cNvSpPr>
          <p:nvPr/>
        </p:nvSpPr>
        <p:spPr bwMode="auto">
          <a:xfrm>
            <a:off x="1951931" y="3050957"/>
            <a:ext cx="719207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080808"/>
                </a:solidFill>
              </a:rPr>
              <a:t>主要优点是不需要预先确定数据元素的最大</a:t>
            </a:r>
          </a:p>
          <a:p>
            <a:r>
              <a:rPr lang="zh-CN" altLang="en-US" sz="2800" dirty="0">
                <a:solidFill>
                  <a:srgbClr val="080808"/>
                </a:solidFill>
              </a:rPr>
              <a:t>个数，插入和删除操作不需要移动数据元素；</a:t>
            </a:r>
          </a:p>
        </p:txBody>
      </p:sp>
      <p:sp>
        <p:nvSpPr>
          <p:cNvPr id="6" name="Rectangle 7"/>
          <p:cNvSpPr>
            <a:spLocks noChangeArrowheads="1"/>
          </p:cNvSpPr>
          <p:nvPr/>
        </p:nvSpPr>
        <p:spPr bwMode="auto">
          <a:xfrm>
            <a:off x="1944960" y="4413274"/>
            <a:ext cx="68755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080808"/>
                </a:solidFill>
              </a:rPr>
              <a:t>主要缺点是每个结点中要有一个指针域，因此空间单元利用率不高。而且单链表操作的算法也较复杂。</a:t>
            </a:r>
          </a:p>
        </p:txBody>
      </p:sp>
    </p:spTree>
    <p:extLst>
      <p:ext uri="{BB962C8B-B14F-4D97-AF65-F5344CB8AC3E}">
        <p14:creationId xmlns:p14="http://schemas.microsoft.com/office/powerpoint/2010/main" val="21359214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&lt;1&gt; </a:t>
            </a:r>
            <a:r>
              <a:rPr lang="zh-CN" altLang="en-US" sz="4000" dirty="0"/>
              <a:t>链表</a:t>
            </a:r>
            <a:r>
              <a:rPr lang="en-US" altLang="zh-CN" sz="4000" dirty="0"/>
              <a:t>---</a:t>
            </a:r>
            <a:r>
              <a:rPr lang="zh-CN" altLang="en-US" sz="4000" dirty="0"/>
              <a:t>单</a:t>
            </a:r>
            <a:r>
              <a:rPr lang="zh-CN" altLang="en-US" dirty="0"/>
              <a:t>链表</a:t>
            </a:r>
          </a:p>
        </p:txBody>
      </p:sp>
      <p:sp>
        <p:nvSpPr>
          <p:cNvPr id="3" name="内容占位符 2"/>
          <p:cNvSpPr>
            <a:spLocks noGrp="1"/>
          </p:cNvSpPr>
          <p:nvPr>
            <p:ph idx="1"/>
          </p:nvPr>
        </p:nvSpPr>
        <p:spPr/>
        <p:txBody>
          <a:bodyPr/>
          <a:lstStyle/>
          <a:p>
            <a:r>
              <a:rPr lang="zh-CN" altLang="en-US" sz="2400" dirty="0"/>
              <a:t>单链表的存储结构；单链表类的定义</a:t>
            </a:r>
            <a:r>
              <a:rPr lang="en-US" altLang="zh-CN" sz="2400" dirty="0"/>
              <a:t>&amp;</a:t>
            </a:r>
            <a:r>
              <a:rPr lang="zh-CN" altLang="en-US" sz="2400" dirty="0"/>
              <a:t>类实现</a:t>
            </a:r>
            <a:r>
              <a:rPr lang="zh-CN" altLang="en-US" sz="2400" dirty="0" smtClean="0"/>
              <a:t>；单</a:t>
            </a:r>
            <a:r>
              <a:rPr lang="zh-CN" altLang="en-US" sz="2400" dirty="0"/>
              <a:t>链表操作的效率分析；单链表的</a:t>
            </a:r>
            <a:r>
              <a:rPr lang="zh-CN" altLang="en-US" sz="2400" dirty="0" smtClean="0"/>
              <a:t>优缺点；</a:t>
            </a:r>
            <a:endParaRPr lang="zh-CN" altLang="en-US" sz="2400" dirty="0"/>
          </a:p>
          <a:p>
            <a:r>
              <a:rPr lang="zh-CN" altLang="en-US" dirty="0"/>
              <a:t>单链表</a:t>
            </a:r>
            <a:r>
              <a:rPr lang="zh-CN" altLang="en-US" dirty="0" smtClean="0"/>
              <a:t>的应用实例</a:t>
            </a:r>
            <a:endParaRPr lang="zh-CN" altLang="en-US" dirty="0"/>
          </a:p>
        </p:txBody>
      </p:sp>
      <p:sp>
        <p:nvSpPr>
          <p:cNvPr id="10" name="Text Box 6"/>
          <p:cNvSpPr txBox="1">
            <a:spLocks noChangeArrowheads="1"/>
          </p:cNvSpPr>
          <p:nvPr/>
        </p:nvSpPr>
        <p:spPr bwMode="auto">
          <a:xfrm>
            <a:off x="457200" y="2636912"/>
            <a:ext cx="83058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600" dirty="0">
                <a:solidFill>
                  <a:srgbClr val="080808"/>
                </a:solidFill>
                <a:latin typeface="楷体_GB2312" pitchFamily="49" charset="-122"/>
              </a:rPr>
              <a:t>    </a:t>
            </a:r>
            <a:r>
              <a:rPr lang="zh-CN" altLang="en-US" sz="2600" dirty="0" smtClean="0">
                <a:solidFill>
                  <a:srgbClr val="080808"/>
                </a:solidFill>
                <a:latin typeface="楷体_GB2312" pitchFamily="49" charset="-122"/>
              </a:rPr>
              <a:t>例</a:t>
            </a:r>
            <a:r>
              <a:rPr lang="en-US" altLang="zh-CN" sz="2600" dirty="0" smtClean="0">
                <a:solidFill>
                  <a:srgbClr val="080808"/>
                </a:solidFill>
                <a:latin typeface="楷体_GB2312" pitchFamily="49" charset="-122"/>
              </a:rPr>
              <a:t>2-3</a:t>
            </a:r>
            <a:r>
              <a:rPr lang="zh-CN" altLang="en-US" sz="2600" dirty="0" smtClean="0">
                <a:solidFill>
                  <a:srgbClr val="080808"/>
                </a:solidFill>
                <a:latin typeface="楷体_GB2312" pitchFamily="49" charset="-122"/>
              </a:rPr>
              <a:t>：</a:t>
            </a:r>
            <a:r>
              <a:rPr lang="zh-CN" altLang="en-US" sz="2600" dirty="0">
                <a:solidFill>
                  <a:srgbClr val="080808"/>
                </a:solidFill>
                <a:latin typeface="楷体_GB2312" pitchFamily="49" charset="-122"/>
              </a:rPr>
              <a:t>编程实现如下任务:建立一个线性表，首先依次输入数据元素1，2，3，</a:t>
            </a:r>
            <a:r>
              <a:rPr lang="zh-CN" altLang="en-US" sz="2600" dirty="0">
                <a:solidFill>
                  <a:srgbClr val="080808"/>
                </a:solidFill>
              </a:rPr>
              <a:t>…</a:t>
            </a:r>
            <a:r>
              <a:rPr lang="zh-CN" altLang="en-US" sz="2600" dirty="0">
                <a:solidFill>
                  <a:srgbClr val="080808"/>
                </a:solidFill>
                <a:latin typeface="楷体_GB2312" pitchFamily="49" charset="-122"/>
              </a:rPr>
              <a:t>，10，然后删除数据元素5，最后依次显示当前线性表中的数据元素。要求采用单链表实现。</a:t>
            </a:r>
          </a:p>
          <a:p>
            <a:pPr eaLnBrk="1" hangingPunct="1">
              <a:spcBef>
                <a:spcPct val="50000"/>
              </a:spcBef>
            </a:pPr>
            <a:r>
              <a:rPr lang="zh-CN" altLang="en-US" sz="2600" dirty="0">
                <a:solidFill>
                  <a:srgbClr val="0000FF"/>
                </a:solidFill>
                <a:latin typeface="楷体_GB2312" pitchFamily="49" charset="-122"/>
              </a:rPr>
              <a:t>实现方法：</a:t>
            </a:r>
            <a:br>
              <a:rPr lang="zh-CN" altLang="en-US" sz="2600" dirty="0">
                <a:solidFill>
                  <a:srgbClr val="0000FF"/>
                </a:solidFill>
                <a:latin typeface="楷体_GB2312" pitchFamily="49" charset="-122"/>
              </a:rPr>
            </a:br>
            <a:r>
              <a:rPr lang="zh-CN" altLang="en-US" sz="2600" dirty="0">
                <a:solidFill>
                  <a:srgbClr val="0000FF"/>
                </a:solidFill>
                <a:latin typeface="楷体_GB2312" pitchFamily="49" charset="-122"/>
              </a:rPr>
              <a:t>1、采用直接编写一个主函数实现。</a:t>
            </a:r>
            <a:br>
              <a:rPr lang="zh-CN" altLang="en-US" sz="2600" dirty="0">
                <a:solidFill>
                  <a:srgbClr val="0000FF"/>
                </a:solidFill>
                <a:latin typeface="楷体_GB2312" pitchFamily="49" charset="-122"/>
              </a:rPr>
            </a:br>
            <a:r>
              <a:rPr lang="zh-CN" altLang="en-US" sz="2600" dirty="0">
                <a:solidFill>
                  <a:srgbClr val="0000FF"/>
                </a:solidFill>
                <a:latin typeface="楷体_GB2312" pitchFamily="49" charset="-122"/>
              </a:rPr>
              <a:t>2、结点类和单链表类的定义和实现代码存放在文件</a:t>
            </a:r>
            <a:r>
              <a:rPr lang="en-US" altLang="zh-CN" sz="2600" dirty="0" err="1">
                <a:solidFill>
                  <a:srgbClr val="0000FF"/>
                </a:solidFill>
                <a:latin typeface="楷体_GB2312" pitchFamily="49" charset="-122"/>
              </a:rPr>
              <a:t>LinList.h</a:t>
            </a:r>
            <a:r>
              <a:rPr lang="zh-CN" altLang="en-US" sz="2600" dirty="0">
                <a:solidFill>
                  <a:srgbClr val="0000FF"/>
                </a:solidFill>
                <a:latin typeface="楷体_GB2312" pitchFamily="49" charset="-122"/>
              </a:rPr>
              <a:t>中</a:t>
            </a:r>
          </a:p>
          <a:p>
            <a:pPr eaLnBrk="1" hangingPunct="1">
              <a:spcBef>
                <a:spcPct val="50000"/>
              </a:spcBef>
            </a:pPr>
            <a:r>
              <a:rPr lang="zh-CN" altLang="en-US" sz="2600" dirty="0">
                <a:solidFill>
                  <a:srgbClr val="080808"/>
                </a:solidFill>
                <a:latin typeface="楷体_GB2312" pitchFamily="49" charset="-122"/>
              </a:rPr>
              <a:t>程序设计如下：</a:t>
            </a:r>
          </a:p>
        </p:txBody>
      </p:sp>
    </p:spTree>
    <p:extLst>
      <p:ext uri="{BB962C8B-B14F-4D97-AF65-F5344CB8AC3E}">
        <p14:creationId xmlns:p14="http://schemas.microsoft.com/office/powerpoint/2010/main" val="25995594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barn(inVertical)">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barn(inVertical)">
                                      <p:cBhvr>
                                        <p:cTn id="22" dur="500"/>
                                        <p:tgtEl>
                                          <p:spTgt spid="10">
                                            <p:txEl>
                                              <p:pRg st="1" end="1"/>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Effect transition="in" filter="barn(inVertical)">
                                      <p:cBhvr>
                                        <p:cTn id="25"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539552" y="-27384"/>
            <a:ext cx="8210104" cy="6914713"/>
          </a:xfrm>
          <a:prstGeom prst="rect">
            <a:avLst/>
          </a:prstGeom>
          <a:solidFill>
            <a:schemeClr val="tx1"/>
          </a:solidFill>
          <a:ln>
            <a:noFill/>
          </a:ln>
        </p:spPr>
        <p:txBody>
          <a:bodyPr wrap="square">
            <a:spAutoFit/>
          </a:bodyPr>
          <a:lstStyle/>
          <a:p>
            <a:pPr>
              <a:lnSpc>
                <a:spcPts val="2000"/>
              </a:lnSpc>
              <a:spcBef>
                <a:spcPct val="50000"/>
              </a:spcBef>
            </a:pPr>
            <a:r>
              <a:rPr lang="en-US" altLang="zh-CN" sz="2000" b="1" dirty="0">
                <a:solidFill>
                  <a:schemeClr val="bg1"/>
                </a:solidFill>
              </a:rPr>
              <a:t>#include &lt;</a:t>
            </a:r>
            <a:r>
              <a:rPr lang="en-US" altLang="zh-CN" sz="2000" b="1" dirty="0" err="1">
                <a:solidFill>
                  <a:schemeClr val="bg1"/>
                </a:solidFill>
              </a:rPr>
              <a:t>iostream.h</a:t>
            </a:r>
            <a:r>
              <a:rPr lang="en-US" altLang="zh-CN" sz="2000" b="1" dirty="0">
                <a:solidFill>
                  <a:schemeClr val="bg1"/>
                </a:solidFill>
              </a:rPr>
              <a:t>&gt;</a:t>
            </a:r>
          </a:p>
          <a:p>
            <a:pPr>
              <a:lnSpc>
                <a:spcPts val="2000"/>
              </a:lnSpc>
              <a:spcBef>
                <a:spcPct val="50000"/>
              </a:spcBef>
            </a:pPr>
            <a:r>
              <a:rPr lang="en-US" altLang="zh-CN" sz="2000" b="1" dirty="0">
                <a:solidFill>
                  <a:schemeClr val="bg1"/>
                </a:solidFill>
              </a:rPr>
              <a:t>#include &lt;</a:t>
            </a:r>
            <a:r>
              <a:rPr lang="en-US" altLang="zh-CN" sz="2000" b="1" dirty="0" err="1">
                <a:solidFill>
                  <a:schemeClr val="bg1"/>
                </a:solidFill>
              </a:rPr>
              <a:t>stdlib.h</a:t>
            </a:r>
            <a:r>
              <a:rPr lang="en-US" altLang="zh-CN" sz="2000" b="1" dirty="0">
                <a:solidFill>
                  <a:schemeClr val="bg1"/>
                </a:solidFill>
              </a:rPr>
              <a:t>&gt;</a:t>
            </a:r>
          </a:p>
          <a:p>
            <a:pPr>
              <a:lnSpc>
                <a:spcPts val="2000"/>
              </a:lnSpc>
              <a:spcBef>
                <a:spcPct val="50000"/>
              </a:spcBef>
            </a:pPr>
            <a:r>
              <a:rPr lang="en-US" altLang="zh-CN" sz="2000" b="1" dirty="0" smtClean="0">
                <a:solidFill>
                  <a:schemeClr val="bg1"/>
                </a:solidFill>
              </a:rPr>
              <a:t>#</a:t>
            </a:r>
            <a:r>
              <a:rPr lang="en-US" altLang="zh-CN" sz="2000" b="1" dirty="0">
                <a:solidFill>
                  <a:schemeClr val="bg1"/>
                </a:solidFill>
              </a:rPr>
              <a:t>include “</a:t>
            </a:r>
            <a:r>
              <a:rPr lang="en-US" altLang="zh-CN" sz="2000" b="1" dirty="0" err="1">
                <a:solidFill>
                  <a:schemeClr val="bg1"/>
                </a:solidFill>
              </a:rPr>
              <a:t>LinList.h</a:t>
            </a:r>
            <a:r>
              <a:rPr lang="en-US" altLang="zh-CN" sz="2000" b="1" dirty="0">
                <a:solidFill>
                  <a:schemeClr val="bg1"/>
                </a:solidFill>
              </a:rPr>
              <a:t>”           </a:t>
            </a:r>
            <a:r>
              <a:rPr lang="en-US" altLang="zh-CN" sz="2000" b="1" dirty="0" smtClean="0">
                <a:solidFill>
                  <a:schemeClr val="bg1"/>
                </a:solidFill>
              </a:rPr>
              <a:t>	</a:t>
            </a:r>
            <a:r>
              <a:rPr lang="en-US" altLang="zh-CN" sz="2000" b="1" dirty="0" smtClean="0">
                <a:solidFill>
                  <a:srgbClr val="FFFF00"/>
                </a:solidFill>
              </a:rPr>
              <a:t>//</a:t>
            </a:r>
            <a:r>
              <a:rPr lang="zh-CN" altLang="en-US" sz="2000" b="1" dirty="0">
                <a:solidFill>
                  <a:srgbClr val="FFFF00"/>
                </a:solidFill>
              </a:rPr>
              <a:t>包含结点类和单链表</a:t>
            </a:r>
            <a:r>
              <a:rPr lang="zh-CN" altLang="en-US" sz="2000" b="1" dirty="0" smtClean="0">
                <a:solidFill>
                  <a:srgbClr val="FFFF00"/>
                </a:solidFill>
              </a:rPr>
              <a:t>类</a:t>
            </a:r>
            <a:endParaRPr lang="en-US" altLang="zh-CN" sz="2000" b="1" dirty="0" smtClean="0">
              <a:solidFill>
                <a:srgbClr val="FFFF00"/>
              </a:solidFill>
            </a:endParaRPr>
          </a:p>
          <a:p>
            <a:pPr>
              <a:lnSpc>
                <a:spcPts val="2000"/>
              </a:lnSpc>
              <a:spcBef>
                <a:spcPct val="50000"/>
              </a:spcBef>
            </a:pPr>
            <a:r>
              <a:rPr lang="en-US" altLang="zh-CN" sz="2000" b="1" dirty="0">
                <a:solidFill>
                  <a:schemeClr val="bg1"/>
                </a:solidFill>
              </a:rPr>
              <a:t>void main(void)</a:t>
            </a:r>
          </a:p>
          <a:p>
            <a:pPr>
              <a:lnSpc>
                <a:spcPts val="2000"/>
              </a:lnSpc>
              <a:spcBef>
                <a:spcPct val="50000"/>
              </a:spcBef>
            </a:pP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LinList</a:t>
            </a:r>
            <a:r>
              <a:rPr lang="en-US" altLang="zh-CN" sz="2000" b="1" dirty="0">
                <a:solidFill>
                  <a:schemeClr val="bg1"/>
                </a:solidFill>
              </a:rPr>
              <a:t> &lt;</a:t>
            </a:r>
            <a:r>
              <a:rPr lang="en-US" altLang="zh-CN" sz="2000" b="1" dirty="0" err="1">
                <a:solidFill>
                  <a:schemeClr val="bg1"/>
                </a:solidFill>
              </a:rPr>
              <a:t>int</a:t>
            </a:r>
            <a:r>
              <a:rPr lang="en-US" altLang="zh-CN" sz="2000" b="1" dirty="0">
                <a:solidFill>
                  <a:schemeClr val="bg1"/>
                </a:solidFill>
              </a:rPr>
              <a:t>&gt; </a:t>
            </a:r>
            <a:r>
              <a:rPr lang="en-US" altLang="zh-CN" sz="2000" b="1" dirty="0" err="1">
                <a:solidFill>
                  <a:schemeClr val="bg1"/>
                </a:solidFill>
              </a:rPr>
              <a:t>myList</a:t>
            </a: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int</a:t>
            </a:r>
            <a:r>
              <a:rPr lang="en-US" altLang="zh-CN" sz="2000" b="1" dirty="0">
                <a:solidFill>
                  <a:schemeClr val="bg1"/>
                </a:solidFill>
              </a:rPr>
              <a:t> s[]={1,2,3,4,5,6,7,8,9,10},n=10;</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int</a:t>
            </a:r>
            <a:r>
              <a:rPr lang="en-US" altLang="zh-CN" sz="2000" b="1" dirty="0">
                <a:solidFill>
                  <a:schemeClr val="bg1"/>
                </a:solidFill>
              </a:rPr>
              <a:t> temp;</a:t>
            </a:r>
          </a:p>
          <a:p>
            <a:pPr>
              <a:lnSpc>
                <a:spcPts val="2000"/>
              </a:lnSpc>
              <a:spcBef>
                <a:spcPct val="50000"/>
              </a:spcBef>
            </a:pPr>
            <a:r>
              <a:rPr lang="en-US" altLang="zh-CN" sz="2000" b="1" dirty="0">
                <a:solidFill>
                  <a:schemeClr val="bg1"/>
                </a:solidFill>
              </a:rPr>
              <a:t>	for(</a:t>
            </a:r>
            <a:r>
              <a:rPr lang="en-US" altLang="zh-CN" sz="2000" b="1" dirty="0" err="1">
                <a:solidFill>
                  <a:schemeClr val="bg1"/>
                </a:solidFill>
              </a:rPr>
              <a:t>int</a:t>
            </a:r>
            <a:r>
              <a:rPr lang="en-US" altLang="zh-CN" sz="2000" b="1" dirty="0">
                <a:solidFill>
                  <a:schemeClr val="bg1"/>
                </a:solidFill>
              </a:rPr>
              <a:t> i=0;i&lt;</a:t>
            </a:r>
            <a:r>
              <a:rPr lang="en-US" altLang="zh-CN" sz="2000" b="1" dirty="0" err="1">
                <a:solidFill>
                  <a:schemeClr val="bg1"/>
                </a:solidFill>
              </a:rPr>
              <a:t>n;i</a:t>
            </a:r>
            <a:r>
              <a:rPr lang="en-US" altLang="zh-CN" sz="2000" b="1" dirty="0">
                <a:solidFill>
                  <a:schemeClr val="bg1"/>
                </a:solidFill>
              </a:rPr>
              <a:t>++)</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myList.Insert</a:t>
            </a:r>
            <a:r>
              <a:rPr lang="en-US" altLang="zh-CN" sz="2000" b="1" dirty="0">
                <a:solidFill>
                  <a:schemeClr val="bg1"/>
                </a:solidFill>
              </a:rPr>
              <a:t>(s[i],i);</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myList.Delete</a:t>
            </a:r>
            <a:r>
              <a:rPr lang="en-US" altLang="zh-CN" sz="2000" b="1" dirty="0">
                <a:solidFill>
                  <a:schemeClr val="bg1"/>
                </a:solidFill>
              </a:rPr>
              <a:t>(4);</a:t>
            </a:r>
          </a:p>
          <a:p>
            <a:pPr>
              <a:lnSpc>
                <a:spcPts val="2000"/>
              </a:lnSpc>
              <a:spcBef>
                <a:spcPct val="50000"/>
              </a:spcBef>
            </a:pPr>
            <a:r>
              <a:rPr lang="en-US" altLang="zh-CN" sz="2000" b="1" dirty="0">
                <a:solidFill>
                  <a:schemeClr val="bg1"/>
                </a:solidFill>
              </a:rPr>
              <a:t>	for(i=0;i&lt;</a:t>
            </a:r>
            <a:r>
              <a:rPr lang="en-US" altLang="zh-CN" sz="2000" b="1" dirty="0" err="1">
                <a:solidFill>
                  <a:schemeClr val="bg1"/>
                </a:solidFill>
              </a:rPr>
              <a:t>myList.Size</a:t>
            </a:r>
            <a:r>
              <a:rPr lang="en-US" altLang="zh-CN" sz="2000" b="1" dirty="0">
                <a:solidFill>
                  <a:schemeClr val="bg1"/>
                </a:solidFill>
              </a:rPr>
              <a:t>();i++)</a:t>
            </a:r>
          </a:p>
          <a:p>
            <a:pPr>
              <a:lnSpc>
                <a:spcPts val="2000"/>
              </a:lnSpc>
              <a:spcBef>
                <a:spcPct val="50000"/>
              </a:spcBef>
            </a:pPr>
            <a:r>
              <a:rPr lang="en-US" altLang="zh-CN" sz="2000" b="1" dirty="0">
                <a:solidFill>
                  <a:schemeClr val="bg1"/>
                </a:solidFill>
              </a:rPr>
              <a:t>	{</a:t>
            </a:r>
          </a:p>
          <a:p>
            <a:pPr>
              <a:lnSpc>
                <a:spcPts val="2000"/>
              </a:lnSpc>
              <a:spcBef>
                <a:spcPct val="50000"/>
              </a:spcBef>
            </a:pPr>
            <a:r>
              <a:rPr lang="en-US" altLang="zh-CN" sz="2000" b="1" dirty="0">
                <a:solidFill>
                  <a:schemeClr val="bg1"/>
                </a:solidFill>
              </a:rPr>
              <a:t>		temp=</a:t>
            </a:r>
            <a:r>
              <a:rPr lang="en-US" altLang="zh-CN" sz="2000" b="1" dirty="0" err="1">
                <a:solidFill>
                  <a:schemeClr val="bg1"/>
                </a:solidFill>
              </a:rPr>
              <a:t>myList.GetData</a:t>
            </a:r>
            <a:r>
              <a:rPr lang="en-US" altLang="zh-CN" sz="2000" b="1" dirty="0">
                <a:solidFill>
                  <a:schemeClr val="bg1"/>
                </a:solidFill>
              </a:rPr>
              <a:t>(i);</a:t>
            </a:r>
          </a:p>
          <a:p>
            <a:pPr>
              <a:lnSpc>
                <a:spcPts val="2000"/>
              </a:lnSpc>
              <a:spcBef>
                <a:spcPct val="50000"/>
              </a:spcBef>
            </a:pPr>
            <a:r>
              <a:rPr lang="en-US" altLang="zh-CN" sz="2000" b="1" dirty="0">
                <a:solidFill>
                  <a:schemeClr val="bg1"/>
                </a:solidFill>
              </a:rPr>
              <a:t>		</a:t>
            </a:r>
            <a:r>
              <a:rPr lang="en-US" altLang="zh-CN" sz="2000" b="1" dirty="0" err="1">
                <a:solidFill>
                  <a:schemeClr val="bg1"/>
                </a:solidFill>
              </a:rPr>
              <a:t>cout</a:t>
            </a:r>
            <a:r>
              <a:rPr lang="en-US" altLang="zh-CN" sz="2000" b="1" dirty="0">
                <a:solidFill>
                  <a:schemeClr val="bg1"/>
                </a:solidFill>
              </a:rPr>
              <a:t>&lt;&lt;temp&lt;&lt;" ";</a:t>
            </a:r>
          </a:p>
          <a:p>
            <a:pPr>
              <a:lnSpc>
                <a:spcPts val="2000"/>
              </a:lnSpc>
              <a:spcBef>
                <a:spcPct val="50000"/>
              </a:spcBef>
            </a:pPr>
            <a:r>
              <a:rPr lang="en-US" altLang="zh-CN" sz="2000" b="1" dirty="0">
                <a:solidFill>
                  <a:schemeClr val="bg1"/>
                </a:solidFill>
              </a:rPr>
              <a:t>	}</a:t>
            </a:r>
          </a:p>
          <a:p>
            <a:pPr>
              <a:lnSpc>
                <a:spcPts val="2000"/>
              </a:lnSpc>
              <a:spcBef>
                <a:spcPct val="50000"/>
              </a:spcBef>
            </a:pPr>
            <a:r>
              <a:rPr lang="en-US" altLang="zh-CN" sz="2000" b="1" dirty="0" smtClean="0">
                <a:solidFill>
                  <a:schemeClr val="bg1"/>
                </a:solidFill>
              </a:rPr>
              <a:t>}</a:t>
            </a:r>
            <a:endParaRPr lang="en-US" altLang="zh-CN" sz="2000" b="1" dirty="0">
              <a:solidFill>
                <a:schemeClr val="bg1"/>
              </a:solidFill>
            </a:endParaRPr>
          </a:p>
        </p:txBody>
      </p:sp>
    </p:spTree>
    <p:extLst>
      <p:ext uri="{BB962C8B-B14F-4D97-AF65-F5344CB8AC3E}">
        <p14:creationId xmlns:p14="http://schemas.microsoft.com/office/powerpoint/2010/main" val="1787177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arn(inVertical)">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wipe(down)">
                                      <p:cBhvr>
                                        <p:cTn id="24" dur="500"/>
                                        <p:tgtEl>
                                          <p:spTgt spid="4">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wipe(down)">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ipe(down)">
                                      <p:cBhvr>
                                        <p:cTn id="35" dur="500"/>
                                        <p:tgtEl>
                                          <p:spTgt spid="4">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wipe(down)">
                                      <p:cBhvr>
                                        <p:cTn id="38" dur="500"/>
                                        <p:tgtEl>
                                          <p:spTgt spid="4">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wipe(down)">
                                      <p:cBhvr>
                                        <p:cTn id="41" dur="500"/>
                                        <p:tgtEl>
                                          <p:spTgt spid="4">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4">
                                            <p:txEl>
                                              <p:pRg st="11" end="11"/>
                                            </p:txEl>
                                          </p:spTgt>
                                        </p:tgtEl>
                                        <p:attrNameLst>
                                          <p:attrName>style.visibility</p:attrName>
                                        </p:attrNameLst>
                                      </p:cBhvr>
                                      <p:to>
                                        <p:strVal val="visible"/>
                                      </p:to>
                                    </p:set>
                                    <p:animEffect transition="in" filter="barn(inVertical)">
                                      <p:cBhvr>
                                        <p:cTn id="46" dur="500"/>
                                        <p:tgtEl>
                                          <p:spTgt spid="4">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barn(inVertical)">
                                      <p:cBhvr>
                                        <p:cTn id="49" dur="500"/>
                                        <p:tgtEl>
                                          <p:spTgt spid="4">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barn(inVertical)">
                                      <p:cBhvr>
                                        <p:cTn id="52" dur="500"/>
                                        <p:tgtEl>
                                          <p:spTgt spid="4">
                                            <p:txEl>
                                              <p:pRg st="13" end="13"/>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barn(inVertical)">
                                      <p:cBhvr>
                                        <p:cTn id="55" dur="500"/>
                                        <p:tgtEl>
                                          <p:spTgt spid="4">
                                            <p:txEl>
                                              <p:pRg st="14" end="14"/>
                                            </p:txEl>
                                          </p:spTgt>
                                        </p:tgtEl>
                                      </p:cBhvr>
                                    </p:animEffect>
                                  </p:childTnLst>
                                </p:cTn>
                              </p:par>
                              <p:par>
                                <p:cTn id="56" presetID="16" presetClass="entr" presetSubtype="21"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barn(inVertical)">
                                      <p:cBhvr>
                                        <p:cTn id="58" dur="500"/>
                                        <p:tgtEl>
                                          <p:spTgt spid="4">
                                            <p:txEl>
                                              <p:pRg st="15" end="15"/>
                                            </p:txEl>
                                          </p:spTgt>
                                        </p:tgtEl>
                                      </p:cBhvr>
                                    </p:animEffect>
                                  </p:childTnLst>
                                </p:cTn>
                              </p:par>
                              <p:par>
                                <p:cTn id="59" presetID="16" presetClass="entr" presetSubtype="21" fill="hold" nodeType="withEffect">
                                  <p:stCondLst>
                                    <p:cond delay="0"/>
                                  </p:stCondLst>
                                  <p:childTnLst>
                                    <p:set>
                                      <p:cBhvr>
                                        <p:cTn id="60" dur="1" fill="hold">
                                          <p:stCondLst>
                                            <p:cond delay="0"/>
                                          </p:stCondLst>
                                        </p:cTn>
                                        <p:tgtEl>
                                          <p:spTgt spid="4">
                                            <p:txEl>
                                              <p:pRg st="16" end="16"/>
                                            </p:txEl>
                                          </p:spTgt>
                                        </p:tgtEl>
                                        <p:attrNameLst>
                                          <p:attrName>style.visibility</p:attrName>
                                        </p:attrNameLst>
                                      </p:cBhvr>
                                      <p:to>
                                        <p:strVal val="visible"/>
                                      </p:to>
                                    </p:set>
                                    <p:animEffect transition="in" filter="barn(inVertical)">
                                      <p:cBhvr>
                                        <p:cTn id="6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&lt;2&gt; </a:t>
            </a:r>
            <a:r>
              <a:rPr lang="zh-CN" altLang="en-US" sz="4000" dirty="0"/>
              <a:t>链表</a:t>
            </a:r>
            <a:r>
              <a:rPr lang="en-US" altLang="zh-CN" sz="4000" dirty="0" smtClean="0"/>
              <a:t>---</a:t>
            </a:r>
            <a:r>
              <a:rPr lang="zh-CN" altLang="en-US" sz="4000" dirty="0" smtClean="0"/>
              <a:t>循环单</a:t>
            </a:r>
            <a:r>
              <a:rPr lang="zh-CN" altLang="en-US" dirty="0" smtClean="0"/>
              <a:t>链表</a:t>
            </a:r>
            <a:endParaRPr lang="zh-CN" altLang="en-US" dirty="0"/>
          </a:p>
        </p:txBody>
      </p:sp>
      <p:sp>
        <p:nvSpPr>
          <p:cNvPr id="4" name="Text Box 6"/>
          <p:cNvSpPr txBox="1">
            <a:spLocks noChangeArrowheads="1"/>
          </p:cNvSpPr>
          <p:nvPr/>
        </p:nvSpPr>
        <p:spPr bwMode="auto">
          <a:xfrm>
            <a:off x="304800" y="1270992"/>
            <a:ext cx="85344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80808"/>
                </a:solidFill>
              </a:rPr>
              <a:t>       循环单链表是单链表的另一种形式，其结构特点是链表中最后一个结点的指针域指向整个链表的第一个结点，从而使链表形成一个环。它的优点是从链尾到链头比较方便。循环单链表也有带头结点和不带头结点两种结构。一个带头结点的循环单链表如下图示：</a:t>
            </a:r>
          </a:p>
        </p:txBody>
      </p:sp>
      <p:grpSp>
        <p:nvGrpSpPr>
          <p:cNvPr id="5" name="Group 49"/>
          <p:cNvGrpSpPr>
            <a:grpSpLocks/>
          </p:cNvGrpSpPr>
          <p:nvPr/>
        </p:nvGrpSpPr>
        <p:grpSpPr bwMode="auto">
          <a:xfrm>
            <a:off x="304800" y="3861792"/>
            <a:ext cx="8610600" cy="1295400"/>
            <a:chOff x="192" y="2160"/>
            <a:chExt cx="5424" cy="816"/>
          </a:xfrm>
        </p:grpSpPr>
        <p:sp>
          <p:nvSpPr>
            <p:cNvPr id="6" name="Rectangle 9"/>
            <p:cNvSpPr>
              <a:spLocks noChangeArrowheads="1"/>
            </p:cNvSpPr>
            <p:nvPr/>
          </p:nvSpPr>
          <p:spPr bwMode="auto">
            <a:xfrm>
              <a:off x="2112" y="2390"/>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7" name="Rectangle 10"/>
            <p:cNvSpPr>
              <a:spLocks noChangeArrowheads="1"/>
            </p:cNvSpPr>
            <p:nvPr/>
          </p:nvSpPr>
          <p:spPr bwMode="auto">
            <a:xfrm>
              <a:off x="2400"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8" name="Rectangle 11"/>
            <p:cNvSpPr>
              <a:spLocks noChangeArrowheads="1"/>
            </p:cNvSpPr>
            <p:nvPr/>
          </p:nvSpPr>
          <p:spPr bwMode="auto">
            <a:xfrm>
              <a:off x="2928"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endParaRPr lang="en-US" altLang="zh-CN" sz="2000"/>
            </a:p>
          </p:txBody>
        </p:sp>
        <p:sp>
          <p:nvSpPr>
            <p:cNvPr id="9" name="Rectangle 12"/>
            <p:cNvSpPr>
              <a:spLocks noChangeArrowheads="1"/>
            </p:cNvSpPr>
            <p:nvPr/>
          </p:nvSpPr>
          <p:spPr bwMode="auto">
            <a:xfrm>
              <a:off x="3216"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0" name="Rectangle 13"/>
            <p:cNvSpPr>
              <a:spLocks noChangeArrowheads="1"/>
            </p:cNvSpPr>
            <p:nvPr/>
          </p:nvSpPr>
          <p:spPr bwMode="auto">
            <a:xfrm>
              <a:off x="3744"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1</a:t>
              </a:r>
              <a:endParaRPr lang="zh-CN" altLang="en-US" sz="2000" baseline="-25000"/>
            </a:p>
          </p:txBody>
        </p:sp>
        <p:sp>
          <p:nvSpPr>
            <p:cNvPr id="11" name="Rectangle 14"/>
            <p:cNvSpPr>
              <a:spLocks noChangeArrowheads="1"/>
            </p:cNvSpPr>
            <p:nvPr/>
          </p:nvSpPr>
          <p:spPr bwMode="auto">
            <a:xfrm>
              <a:off x="4032"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2" name="Rectangle 15"/>
            <p:cNvSpPr>
              <a:spLocks noChangeArrowheads="1"/>
            </p:cNvSpPr>
            <p:nvPr/>
          </p:nvSpPr>
          <p:spPr bwMode="auto">
            <a:xfrm>
              <a:off x="4992"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endParaRPr lang="zh-CN" altLang="en-US" sz="2000" baseline="-25000"/>
            </a:p>
          </p:txBody>
        </p:sp>
        <p:sp>
          <p:nvSpPr>
            <p:cNvPr id="13" name="Rectangle 16"/>
            <p:cNvSpPr>
              <a:spLocks noChangeArrowheads="1"/>
            </p:cNvSpPr>
            <p:nvPr/>
          </p:nvSpPr>
          <p:spPr bwMode="auto">
            <a:xfrm>
              <a:off x="5280"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p>
          </p:txBody>
        </p:sp>
        <p:sp>
          <p:nvSpPr>
            <p:cNvPr id="14" name="Line 17"/>
            <p:cNvSpPr>
              <a:spLocks noChangeShapeType="1"/>
            </p:cNvSpPr>
            <p:nvPr/>
          </p:nvSpPr>
          <p:spPr bwMode="auto">
            <a:xfrm>
              <a:off x="2544" y="248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8"/>
            <p:cNvSpPr>
              <a:spLocks noChangeShapeType="1"/>
            </p:cNvSpPr>
            <p:nvPr/>
          </p:nvSpPr>
          <p:spPr bwMode="auto">
            <a:xfrm>
              <a:off x="3360" y="248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9"/>
            <p:cNvSpPr>
              <a:spLocks noChangeShapeType="1"/>
            </p:cNvSpPr>
            <p:nvPr/>
          </p:nvSpPr>
          <p:spPr bwMode="auto">
            <a:xfrm>
              <a:off x="4128" y="2486"/>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Text Box 21"/>
            <p:cNvSpPr txBox="1">
              <a:spLocks noChangeArrowheads="1"/>
            </p:cNvSpPr>
            <p:nvPr/>
          </p:nvSpPr>
          <p:spPr bwMode="auto">
            <a:xfrm>
              <a:off x="4464" y="229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p>
          </p:txBody>
        </p:sp>
        <p:sp>
          <p:nvSpPr>
            <p:cNvPr id="18" name="Text Box 23"/>
            <p:cNvSpPr txBox="1">
              <a:spLocks noChangeArrowheads="1"/>
            </p:cNvSpPr>
            <p:nvPr/>
          </p:nvSpPr>
          <p:spPr bwMode="auto">
            <a:xfrm>
              <a:off x="1536" y="234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b="0">
                  <a:solidFill>
                    <a:srgbClr val="080808"/>
                  </a:solidFill>
                </a:rPr>
                <a:t>head</a:t>
              </a:r>
            </a:p>
          </p:txBody>
        </p:sp>
        <p:sp>
          <p:nvSpPr>
            <p:cNvPr id="19" name="Line 32"/>
            <p:cNvSpPr>
              <a:spLocks noChangeShapeType="1"/>
            </p:cNvSpPr>
            <p:nvPr/>
          </p:nvSpPr>
          <p:spPr bwMode="auto">
            <a:xfrm>
              <a:off x="4704" y="2496"/>
              <a:ext cx="28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33"/>
            <p:cNvSpPr>
              <a:spLocks noChangeShapeType="1"/>
            </p:cNvSpPr>
            <p:nvPr/>
          </p:nvSpPr>
          <p:spPr bwMode="auto">
            <a:xfrm>
              <a:off x="1920" y="249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34"/>
            <p:cNvSpPr>
              <a:spLocks noChangeShapeType="1"/>
            </p:cNvSpPr>
            <p:nvPr/>
          </p:nvSpPr>
          <p:spPr bwMode="auto">
            <a:xfrm>
              <a:off x="2400" y="2160"/>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35"/>
            <p:cNvSpPr>
              <a:spLocks noChangeShapeType="1"/>
            </p:cNvSpPr>
            <p:nvPr/>
          </p:nvSpPr>
          <p:spPr bwMode="auto">
            <a:xfrm>
              <a:off x="2400" y="2160"/>
              <a:ext cx="321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37"/>
            <p:cNvSpPr>
              <a:spLocks noChangeShapeType="1"/>
            </p:cNvSpPr>
            <p:nvPr/>
          </p:nvSpPr>
          <p:spPr bwMode="auto">
            <a:xfrm>
              <a:off x="5568" y="2496"/>
              <a:ext cx="4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38"/>
            <p:cNvSpPr>
              <a:spLocks noChangeShapeType="1"/>
            </p:cNvSpPr>
            <p:nvPr/>
          </p:nvSpPr>
          <p:spPr bwMode="auto">
            <a:xfrm>
              <a:off x="5616" y="2160"/>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Rectangle 39"/>
            <p:cNvSpPr>
              <a:spLocks noChangeArrowheads="1"/>
            </p:cNvSpPr>
            <p:nvPr/>
          </p:nvSpPr>
          <p:spPr bwMode="auto">
            <a:xfrm>
              <a:off x="768" y="2390"/>
              <a:ext cx="288" cy="192"/>
            </a:xfrm>
            <a:prstGeom prst="rect">
              <a:avLst/>
            </a:prstGeom>
            <a:solidFill>
              <a:schemeClr val="accent1"/>
            </a:solidFill>
            <a:ln w="9525">
              <a:solidFill>
                <a:schemeClr val="tx1"/>
              </a:solidFill>
              <a:miter lim="800000"/>
              <a:headEnd/>
              <a:tailEnd/>
            </a:ln>
          </p:spPr>
          <p:txBody>
            <a:bodyPr wrap="none" anchor="ctr"/>
            <a:lstStyle/>
            <a:p>
              <a:pPr algn="ctr"/>
              <a:endParaRPr lang="zh-CN" altLang="en-US"/>
            </a:p>
          </p:txBody>
        </p:sp>
        <p:sp>
          <p:nvSpPr>
            <p:cNvPr id="26" name="Rectangle 40"/>
            <p:cNvSpPr>
              <a:spLocks noChangeArrowheads="1"/>
            </p:cNvSpPr>
            <p:nvPr/>
          </p:nvSpPr>
          <p:spPr bwMode="auto">
            <a:xfrm>
              <a:off x="1056" y="23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7" name="Text Box 41"/>
            <p:cNvSpPr txBox="1">
              <a:spLocks noChangeArrowheads="1"/>
            </p:cNvSpPr>
            <p:nvPr/>
          </p:nvSpPr>
          <p:spPr bwMode="auto">
            <a:xfrm>
              <a:off x="192" y="2342"/>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b="0">
                  <a:solidFill>
                    <a:srgbClr val="080808"/>
                  </a:solidFill>
                </a:rPr>
                <a:t>head</a:t>
              </a:r>
            </a:p>
          </p:txBody>
        </p:sp>
        <p:sp>
          <p:nvSpPr>
            <p:cNvPr id="28" name="Line 42"/>
            <p:cNvSpPr>
              <a:spLocks noChangeShapeType="1"/>
            </p:cNvSpPr>
            <p:nvPr/>
          </p:nvSpPr>
          <p:spPr bwMode="auto">
            <a:xfrm>
              <a:off x="576" y="2496"/>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43"/>
            <p:cNvSpPr>
              <a:spLocks noChangeShapeType="1"/>
            </p:cNvSpPr>
            <p:nvPr/>
          </p:nvSpPr>
          <p:spPr bwMode="auto">
            <a:xfrm>
              <a:off x="1056" y="2160"/>
              <a:ext cx="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44"/>
            <p:cNvSpPr>
              <a:spLocks noChangeShapeType="1"/>
            </p:cNvSpPr>
            <p:nvPr/>
          </p:nvSpPr>
          <p:spPr bwMode="auto">
            <a:xfrm>
              <a:off x="1056" y="2160"/>
              <a:ext cx="3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1" name="Line 45"/>
            <p:cNvSpPr>
              <a:spLocks noChangeShapeType="1"/>
            </p:cNvSpPr>
            <p:nvPr/>
          </p:nvSpPr>
          <p:spPr bwMode="auto">
            <a:xfrm>
              <a:off x="1440" y="2160"/>
              <a:ext cx="0" cy="33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46"/>
            <p:cNvSpPr>
              <a:spLocks noChangeShapeType="1"/>
            </p:cNvSpPr>
            <p:nvPr/>
          </p:nvSpPr>
          <p:spPr bwMode="auto">
            <a:xfrm>
              <a:off x="1344" y="2496"/>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47"/>
            <p:cNvSpPr txBox="1">
              <a:spLocks noChangeArrowheads="1"/>
            </p:cNvSpPr>
            <p:nvPr/>
          </p:nvSpPr>
          <p:spPr bwMode="auto">
            <a:xfrm>
              <a:off x="480" y="2688"/>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80808"/>
                  </a:solidFill>
                </a:rPr>
                <a:t>(</a:t>
              </a:r>
              <a:r>
                <a:rPr lang="en-US" altLang="zh-CN">
                  <a:solidFill>
                    <a:srgbClr val="080808"/>
                  </a:solidFill>
                </a:rPr>
                <a:t>a) </a:t>
              </a:r>
              <a:r>
                <a:rPr lang="zh-CN" altLang="en-US">
                  <a:solidFill>
                    <a:srgbClr val="080808"/>
                  </a:solidFill>
                </a:rPr>
                <a:t>空链表</a:t>
              </a:r>
            </a:p>
          </p:txBody>
        </p:sp>
        <p:sp>
          <p:nvSpPr>
            <p:cNvPr id="34" name="Text Box 48"/>
            <p:cNvSpPr txBox="1">
              <a:spLocks noChangeArrowheads="1"/>
            </p:cNvSpPr>
            <p:nvPr/>
          </p:nvSpPr>
          <p:spPr bwMode="auto">
            <a:xfrm>
              <a:off x="2880" y="268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80808"/>
                  </a:solidFill>
                </a:rPr>
                <a:t>(</a:t>
              </a:r>
              <a:r>
                <a:rPr lang="en-US" altLang="zh-CN">
                  <a:solidFill>
                    <a:srgbClr val="080808"/>
                  </a:solidFill>
                </a:rPr>
                <a:t>b) </a:t>
              </a:r>
              <a:r>
                <a:rPr lang="zh-CN" altLang="en-US">
                  <a:solidFill>
                    <a:srgbClr val="080808"/>
                  </a:solidFill>
                </a:rPr>
                <a:t>非空链表</a:t>
              </a:r>
            </a:p>
          </p:txBody>
        </p:sp>
      </p:grpSp>
      <p:pic>
        <p:nvPicPr>
          <p:cNvPr id="35" name="Picture 2" descr="http://ts1.mm.bing.net/th?&amp;id=HN.608051654393007869&amp;w=300&amp;h=300&amp;c=0&amp;pid=1.9&amp;rs=0&amp;p=0">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5166824"/>
            <a:ext cx="2196244" cy="131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521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2" descr="http://ts1.mm.bing.net/th?&amp;id=HN.608051654393007869&amp;w=300&amp;h=300&amp;c=0&amp;pid=1.9&amp;rs=0&amp;p=0">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67038"/>
            <a:ext cx="2196244" cy="131774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smtClean="0"/>
              <a:t>如何判断单链表中有环？</a:t>
            </a:r>
            <a:endParaRPr lang="zh-CN" altLang="en-US" dirty="0"/>
          </a:p>
        </p:txBody>
      </p:sp>
      <p:sp>
        <p:nvSpPr>
          <p:cNvPr id="3" name="内容占位符 2"/>
          <p:cNvSpPr>
            <a:spLocks noGrp="1"/>
          </p:cNvSpPr>
          <p:nvPr>
            <p:ph idx="1"/>
          </p:nvPr>
        </p:nvSpPr>
        <p:spPr>
          <a:xfrm>
            <a:off x="467544" y="1195735"/>
            <a:ext cx="8229600" cy="4681537"/>
          </a:xfrm>
        </p:spPr>
        <p:txBody>
          <a:bodyPr/>
          <a:lstStyle/>
          <a:p>
            <a:r>
              <a:rPr lang="zh-CN" altLang="en-US" dirty="0" smtClean="0"/>
              <a:t>如何判断</a:t>
            </a:r>
            <a:r>
              <a:rPr lang="zh-CN" altLang="en-US" dirty="0"/>
              <a:t>链表是否存在</a:t>
            </a:r>
            <a:r>
              <a:rPr lang="zh-CN" altLang="en-US" dirty="0" smtClean="0"/>
              <a:t>环？</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smtClean="0"/>
          </a:p>
          <a:p>
            <a:r>
              <a:rPr lang="zh-CN" altLang="en-US" dirty="0" smtClean="0"/>
              <a:t>如何找到</a:t>
            </a:r>
            <a:r>
              <a:rPr lang="zh-CN" altLang="en-US" dirty="0"/>
              <a:t>环的入口</a:t>
            </a:r>
            <a:r>
              <a:rPr lang="zh-CN" altLang="en-US" dirty="0" smtClean="0"/>
              <a:t>点？</a:t>
            </a:r>
            <a:endParaRPr lang="zh-CN" altLang="en-US" dirty="0"/>
          </a:p>
        </p:txBody>
      </p:sp>
      <p:sp>
        <p:nvSpPr>
          <p:cNvPr id="5" name="Rectangle 24"/>
          <p:cNvSpPr>
            <a:spLocks noChangeArrowheads="1"/>
          </p:cNvSpPr>
          <p:nvPr/>
        </p:nvSpPr>
        <p:spPr bwMode="auto">
          <a:xfrm>
            <a:off x="1043608" y="1772816"/>
            <a:ext cx="6480720" cy="4452501"/>
          </a:xfrm>
          <a:prstGeom prst="rect">
            <a:avLst/>
          </a:prstGeom>
          <a:solidFill>
            <a:schemeClr val="tx1"/>
          </a:solidFill>
          <a:ln>
            <a:noFill/>
          </a:ln>
        </p:spPr>
        <p:txBody>
          <a:bodyPr wrap="square">
            <a:spAutoFit/>
          </a:bodyPr>
          <a:lstStyle/>
          <a:p>
            <a:pPr>
              <a:lnSpc>
                <a:spcPts val="2000"/>
              </a:lnSpc>
              <a:spcBef>
                <a:spcPct val="50000"/>
              </a:spcBef>
            </a:pPr>
            <a:r>
              <a:rPr lang="en-US" altLang="zh-CN" sz="2000" b="1" dirty="0">
                <a:solidFill>
                  <a:schemeClr val="bg1"/>
                </a:solidFill>
              </a:rPr>
              <a:t>bool </a:t>
            </a:r>
            <a:r>
              <a:rPr lang="en-US" altLang="zh-CN" sz="2000" b="1" dirty="0" err="1">
                <a:solidFill>
                  <a:schemeClr val="bg1"/>
                </a:solidFill>
              </a:rPr>
              <a:t>IsExitsLoop</a:t>
            </a:r>
            <a:r>
              <a:rPr lang="en-US" altLang="zh-CN" sz="2000" b="1" dirty="0">
                <a:solidFill>
                  <a:schemeClr val="bg1"/>
                </a:solidFill>
              </a:rPr>
              <a:t>(</a:t>
            </a:r>
            <a:r>
              <a:rPr lang="en-US" altLang="zh-CN" sz="2000" b="1" dirty="0" err="1">
                <a:solidFill>
                  <a:schemeClr val="bg1"/>
                </a:solidFill>
              </a:rPr>
              <a:t>slist</a:t>
            </a:r>
            <a:r>
              <a:rPr lang="en-US" altLang="zh-CN" sz="2000" b="1" dirty="0">
                <a:solidFill>
                  <a:schemeClr val="bg1"/>
                </a:solidFill>
              </a:rPr>
              <a:t> *head) </a:t>
            </a:r>
            <a:endParaRPr lang="en-US" altLang="zh-CN" sz="2000" b="1" dirty="0" smtClean="0">
              <a:solidFill>
                <a:schemeClr val="bg1"/>
              </a:solidFill>
            </a:endParaRPr>
          </a:p>
          <a:p>
            <a:pPr>
              <a:lnSpc>
                <a:spcPts val="2000"/>
              </a:lnSpc>
              <a:spcBef>
                <a:spcPct val="50000"/>
              </a:spcBef>
            </a:pPr>
            <a:r>
              <a:rPr lang="en-US" altLang="zh-CN" sz="2000" b="1" dirty="0" smtClean="0">
                <a:solidFill>
                  <a:schemeClr val="bg1"/>
                </a:solidFill>
              </a:rPr>
              <a:t>{ </a:t>
            </a:r>
          </a:p>
          <a:p>
            <a:pPr>
              <a:lnSpc>
                <a:spcPts val="2000"/>
              </a:lnSpc>
              <a:spcBef>
                <a:spcPct val="50000"/>
              </a:spcBef>
            </a:pPr>
            <a:r>
              <a:rPr lang="en-US" altLang="zh-CN" sz="2000" b="1" dirty="0">
                <a:solidFill>
                  <a:schemeClr val="bg1"/>
                </a:solidFill>
              </a:rPr>
              <a:t>	</a:t>
            </a:r>
            <a:r>
              <a:rPr lang="en-US" altLang="zh-CN" sz="2000" b="1" dirty="0" err="1" smtClean="0">
                <a:solidFill>
                  <a:schemeClr val="bg1"/>
                </a:solidFill>
              </a:rPr>
              <a:t>slist</a:t>
            </a:r>
            <a:r>
              <a:rPr lang="en-US" altLang="zh-CN" sz="2000" b="1" dirty="0" smtClean="0">
                <a:solidFill>
                  <a:schemeClr val="bg1"/>
                </a:solidFill>
              </a:rPr>
              <a:t> </a:t>
            </a:r>
            <a:r>
              <a:rPr lang="en-US" altLang="zh-CN" sz="2000" b="1" dirty="0">
                <a:solidFill>
                  <a:schemeClr val="bg1"/>
                </a:solidFill>
              </a:rPr>
              <a:t>*slow = head, *fast = head; </a:t>
            </a:r>
            <a:endParaRPr lang="en-US" altLang="zh-CN" sz="2000" b="1" dirty="0" smtClean="0">
              <a:solidFill>
                <a:schemeClr val="bg1"/>
              </a:solidFill>
            </a:endParaRPr>
          </a:p>
          <a:p>
            <a:pPr>
              <a:lnSpc>
                <a:spcPts val="2000"/>
              </a:lnSpc>
              <a:spcBef>
                <a:spcPct val="50000"/>
              </a:spcBef>
            </a:pPr>
            <a:r>
              <a:rPr lang="en-US" altLang="zh-CN" sz="2000" b="1" dirty="0">
                <a:solidFill>
                  <a:schemeClr val="bg1"/>
                </a:solidFill>
              </a:rPr>
              <a:t>	</a:t>
            </a:r>
            <a:r>
              <a:rPr lang="en-US" altLang="zh-CN" sz="2000" b="1" dirty="0" smtClean="0">
                <a:solidFill>
                  <a:schemeClr val="bg1"/>
                </a:solidFill>
              </a:rPr>
              <a:t>while </a:t>
            </a:r>
            <a:r>
              <a:rPr lang="en-US" altLang="zh-CN" sz="2000" b="1" dirty="0">
                <a:solidFill>
                  <a:schemeClr val="bg1"/>
                </a:solidFill>
              </a:rPr>
              <a:t>( fast &amp;&amp; fast-&gt;next )     </a:t>
            </a:r>
            <a:endParaRPr lang="en-US" altLang="zh-CN" sz="2000" b="1" dirty="0" smtClean="0">
              <a:solidFill>
                <a:schemeClr val="bg1"/>
              </a:solidFill>
            </a:endParaRPr>
          </a:p>
          <a:p>
            <a:pPr lvl="2">
              <a:lnSpc>
                <a:spcPts val="2000"/>
              </a:lnSpc>
              <a:spcBef>
                <a:spcPct val="50000"/>
              </a:spcBef>
            </a:pPr>
            <a:r>
              <a:rPr lang="en-US" altLang="zh-CN" sz="2000" b="1" dirty="0" smtClean="0">
                <a:solidFill>
                  <a:schemeClr val="bg1"/>
                </a:solidFill>
              </a:rPr>
              <a:t>{</a:t>
            </a:r>
          </a:p>
          <a:p>
            <a:pPr lvl="3">
              <a:lnSpc>
                <a:spcPts val="2000"/>
              </a:lnSpc>
              <a:spcBef>
                <a:spcPct val="50000"/>
              </a:spcBef>
            </a:pPr>
            <a:r>
              <a:rPr lang="en-US" altLang="zh-CN" sz="2000" b="1" dirty="0" smtClean="0">
                <a:solidFill>
                  <a:schemeClr val="bg1"/>
                </a:solidFill>
              </a:rPr>
              <a:t>slow </a:t>
            </a:r>
            <a:r>
              <a:rPr lang="en-US" altLang="zh-CN" sz="2000" b="1" dirty="0">
                <a:solidFill>
                  <a:schemeClr val="bg1"/>
                </a:solidFill>
              </a:rPr>
              <a:t>= slow-&gt;next; </a:t>
            </a:r>
            <a:endParaRPr lang="en-US" altLang="zh-CN" sz="2000" b="1" dirty="0" smtClean="0">
              <a:solidFill>
                <a:schemeClr val="bg1"/>
              </a:solidFill>
            </a:endParaRPr>
          </a:p>
          <a:p>
            <a:pPr lvl="3">
              <a:lnSpc>
                <a:spcPts val="2000"/>
              </a:lnSpc>
              <a:spcBef>
                <a:spcPct val="50000"/>
              </a:spcBef>
            </a:pPr>
            <a:r>
              <a:rPr lang="en-US" altLang="zh-CN" sz="2000" b="1" dirty="0" smtClean="0">
                <a:solidFill>
                  <a:schemeClr val="bg1"/>
                </a:solidFill>
              </a:rPr>
              <a:t>fast </a:t>
            </a:r>
            <a:r>
              <a:rPr lang="en-US" altLang="zh-CN" sz="2000" b="1" dirty="0">
                <a:solidFill>
                  <a:schemeClr val="bg1"/>
                </a:solidFill>
              </a:rPr>
              <a:t>= fast-&gt;next-&gt;next; </a:t>
            </a:r>
            <a:endParaRPr lang="en-US" altLang="zh-CN" sz="2000" b="1" dirty="0" smtClean="0">
              <a:solidFill>
                <a:schemeClr val="bg1"/>
              </a:solidFill>
            </a:endParaRPr>
          </a:p>
          <a:p>
            <a:pPr lvl="3">
              <a:lnSpc>
                <a:spcPts val="2000"/>
              </a:lnSpc>
              <a:spcBef>
                <a:spcPct val="50000"/>
              </a:spcBef>
            </a:pPr>
            <a:r>
              <a:rPr lang="en-US" altLang="zh-CN" sz="2000" b="1" dirty="0" smtClean="0">
                <a:solidFill>
                  <a:schemeClr val="bg1"/>
                </a:solidFill>
              </a:rPr>
              <a:t>if </a:t>
            </a:r>
            <a:r>
              <a:rPr lang="en-US" altLang="zh-CN" sz="2000" b="1" dirty="0">
                <a:solidFill>
                  <a:schemeClr val="bg1"/>
                </a:solidFill>
              </a:rPr>
              <a:t>( slow == fast ) break</a:t>
            </a:r>
            <a:r>
              <a:rPr lang="en-US" altLang="zh-CN" sz="2000" b="1" dirty="0" smtClean="0">
                <a:solidFill>
                  <a:schemeClr val="bg1"/>
                </a:solidFill>
              </a:rPr>
              <a:t>;</a:t>
            </a:r>
          </a:p>
          <a:p>
            <a:pPr lvl="2">
              <a:lnSpc>
                <a:spcPts val="2000"/>
              </a:lnSpc>
              <a:spcBef>
                <a:spcPct val="50000"/>
              </a:spcBef>
            </a:pPr>
            <a:r>
              <a:rPr lang="en-US" altLang="zh-CN" sz="2000" b="1" dirty="0" smtClean="0">
                <a:solidFill>
                  <a:schemeClr val="bg1"/>
                </a:solidFill>
              </a:rPr>
              <a:t>} </a:t>
            </a:r>
          </a:p>
          <a:p>
            <a:pPr lvl="2">
              <a:lnSpc>
                <a:spcPts val="2000"/>
              </a:lnSpc>
              <a:spcBef>
                <a:spcPct val="50000"/>
              </a:spcBef>
            </a:pPr>
            <a:r>
              <a:rPr lang="en-US" altLang="zh-CN" sz="2000" b="1" dirty="0" smtClean="0">
                <a:solidFill>
                  <a:schemeClr val="bg1"/>
                </a:solidFill>
              </a:rPr>
              <a:t>return </a:t>
            </a:r>
            <a:r>
              <a:rPr lang="en-US" altLang="zh-CN" sz="2000" b="1" dirty="0">
                <a:solidFill>
                  <a:schemeClr val="bg1"/>
                </a:solidFill>
              </a:rPr>
              <a:t>!(fast == NULL || fast-&gt;next == NULL); </a:t>
            </a:r>
            <a:endParaRPr lang="en-US" altLang="zh-CN" sz="2000" b="1" dirty="0" smtClean="0">
              <a:solidFill>
                <a:schemeClr val="bg1"/>
              </a:solidFill>
            </a:endParaRPr>
          </a:p>
          <a:p>
            <a:pPr>
              <a:lnSpc>
                <a:spcPts val="2000"/>
              </a:lnSpc>
              <a:spcBef>
                <a:spcPct val="50000"/>
              </a:spcBef>
            </a:pPr>
            <a:r>
              <a:rPr lang="en-US" altLang="zh-CN" sz="2000" b="1" dirty="0" smtClean="0">
                <a:solidFill>
                  <a:schemeClr val="bg1"/>
                </a:solidFill>
              </a:rPr>
              <a:t>}</a:t>
            </a:r>
            <a:endParaRPr lang="en-US" altLang="zh-CN" sz="2000" b="1" i="1" dirty="0">
              <a:solidFill>
                <a:schemeClr val="bg1"/>
              </a:solidFill>
            </a:endParaRPr>
          </a:p>
        </p:txBody>
      </p:sp>
      <p:sp>
        <p:nvSpPr>
          <p:cNvPr id="6" name="TextBox 5">
            <a:hlinkClick r:id="rId4" action="ppaction://hlinksldjump"/>
          </p:cNvPr>
          <p:cNvSpPr txBox="1"/>
          <p:nvPr/>
        </p:nvSpPr>
        <p:spPr>
          <a:xfrm>
            <a:off x="7992380" y="6309320"/>
            <a:ext cx="1151620" cy="369332"/>
          </a:xfrm>
          <a:prstGeom prst="rect">
            <a:avLst/>
          </a:prstGeom>
          <a:noFill/>
        </p:spPr>
        <p:txBody>
          <a:bodyPr wrap="square" rtlCol="0">
            <a:spAutoFit/>
          </a:bodyPr>
          <a:lstStyle/>
          <a:p>
            <a:r>
              <a:rPr lang="zh-CN" altLang="en-US" dirty="0" smtClean="0"/>
              <a:t>返回</a:t>
            </a:r>
            <a:endParaRPr lang="zh-CN" altLang="en-US" dirty="0"/>
          </a:p>
        </p:txBody>
      </p:sp>
    </p:spTree>
    <p:extLst>
      <p:ext uri="{BB962C8B-B14F-4D97-AF65-F5344CB8AC3E}">
        <p14:creationId xmlns:p14="http://schemas.microsoft.com/office/powerpoint/2010/main" val="27160738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arn(inVertical)">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线性表抽象数据类型</a:t>
            </a:r>
          </a:p>
        </p:txBody>
      </p:sp>
      <p:sp>
        <p:nvSpPr>
          <p:cNvPr id="3" name="内容占位符 2"/>
          <p:cNvSpPr>
            <a:spLocks noGrp="1"/>
          </p:cNvSpPr>
          <p:nvPr>
            <p:ph idx="1"/>
          </p:nvPr>
        </p:nvSpPr>
        <p:spPr>
          <a:xfrm>
            <a:off x="467544" y="1268760"/>
            <a:ext cx="8568952" cy="4681537"/>
          </a:xfrm>
        </p:spPr>
        <p:txBody>
          <a:bodyPr/>
          <a:lstStyle/>
          <a:p>
            <a:r>
              <a:rPr lang="zh-CN" altLang="en-US" dirty="0"/>
              <a:t>线性表的定义</a:t>
            </a:r>
          </a:p>
          <a:p>
            <a:pPr marL="344487" lvl="1" indent="0">
              <a:buNone/>
            </a:pPr>
            <a:r>
              <a:rPr lang="zh-CN" altLang="en-US" dirty="0"/>
              <a:t>线性表是一种可以在任意位置插入和删除数据元素操作、由</a:t>
            </a:r>
            <a:r>
              <a:rPr lang="en-US" altLang="zh-CN" dirty="0"/>
              <a:t>n(n≥0)</a:t>
            </a:r>
            <a:r>
              <a:rPr lang="zh-CN" altLang="en-US" dirty="0"/>
              <a:t>个相同类型数据元素</a:t>
            </a:r>
            <a:r>
              <a:rPr lang="en-US" altLang="zh-CN" dirty="0"/>
              <a:t>a</a:t>
            </a:r>
            <a:r>
              <a:rPr lang="en-US" altLang="zh-CN" sz="1400" dirty="0"/>
              <a:t>0</a:t>
            </a:r>
            <a:r>
              <a:rPr lang="en-US" altLang="zh-CN" dirty="0"/>
              <a:t>, a</a:t>
            </a:r>
            <a:r>
              <a:rPr lang="en-US" altLang="zh-CN" sz="1400" dirty="0"/>
              <a:t>1</a:t>
            </a:r>
            <a:r>
              <a:rPr lang="en-US" altLang="zh-CN" dirty="0"/>
              <a:t>,…, a</a:t>
            </a:r>
            <a:r>
              <a:rPr lang="en-US" altLang="zh-CN" sz="1400" dirty="0"/>
              <a:t>n-1</a:t>
            </a:r>
            <a:r>
              <a:rPr lang="zh-CN" altLang="en-US" dirty="0"/>
              <a:t>组成的线性结构。</a:t>
            </a:r>
          </a:p>
          <a:p>
            <a:r>
              <a:rPr lang="zh-CN" altLang="en-US" dirty="0">
                <a:solidFill>
                  <a:srgbClr val="080808"/>
                </a:solidFill>
              </a:rPr>
              <a:t>线性表</a:t>
            </a:r>
            <a:r>
              <a:rPr lang="zh-CN" altLang="en-US" dirty="0" smtClean="0">
                <a:solidFill>
                  <a:srgbClr val="080808"/>
                </a:solidFill>
              </a:rPr>
              <a:t>抽象数据类型</a:t>
            </a:r>
            <a:endParaRPr lang="en-US" altLang="zh-CN" dirty="0" smtClean="0">
              <a:solidFill>
                <a:srgbClr val="080808"/>
              </a:solidFill>
            </a:endParaRPr>
          </a:p>
          <a:p>
            <a:endParaRPr lang="zh-CN" altLang="en-US" dirty="0"/>
          </a:p>
        </p:txBody>
      </p:sp>
      <p:sp>
        <p:nvSpPr>
          <p:cNvPr id="6" name="AutoShape 8"/>
          <p:cNvSpPr>
            <a:spLocks/>
          </p:cNvSpPr>
          <p:nvPr/>
        </p:nvSpPr>
        <p:spPr bwMode="auto">
          <a:xfrm>
            <a:off x="533400" y="3427933"/>
            <a:ext cx="381000" cy="3200400"/>
          </a:xfrm>
          <a:prstGeom prst="leftBrace">
            <a:avLst>
              <a:gd name="adj1" fmla="val 70000"/>
              <a:gd name="adj2" fmla="val 50000"/>
            </a:avLst>
          </a:prstGeom>
          <a:noFill/>
          <a:ln w="254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Text Box 9"/>
          <p:cNvSpPr txBox="1">
            <a:spLocks noChangeArrowheads="1"/>
          </p:cNvSpPr>
          <p:nvPr/>
        </p:nvSpPr>
        <p:spPr bwMode="auto">
          <a:xfrm>
            <a:off x="914400" y="3351733"/>
            <a:ext cx="790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3333FF"/>
                </a:solidFill>
              </a:rPr>
              <a:t>数据集合:</a:t>
            </a:r>
            <a:r>
              <a:rPr lang="zh-CN" altLang="en-US" dirty="0"/>
              <a:t>｛</a:t>
            </a:r>
            <a:r>
              <a:rPr lang="zh-CN" altLang="en-US" dirty="0">
                <a:solidFill>
                  <a:srgbClr val="080808"/>
                </a:solidFill>
              </a:rPr>
              <a:t> </a:t>
            </a:r>
            <a:r>
              <a:rPr lang="en-US" altLang="zh-CN" i="1" dirty="0">
                <a:solidFill>
                  <a:srgbClr val="080808"/>
                </a:solidFill>
              </a:rPr>
              <a:t>a</a:t>
            </a:r>
            <a:r>
              <a:rPr lang="en-US" altLang="zh-CN" baseline="-30000" dirty="0">
                <a:solidFill>
                  <a:srgbClr val="080808"/>
                </a:solidFill>
              </a:rPr>
              <a:t>0</a:t>
            </a:r>
            <a:r>
              <a:rPr lang="en-US" altLang="zh-CN" dirty="0">
                <a:solidFill>
                  <a:srgbClr val="080808"/>
                </a:solidFill>
              </a:rPr>
              <a:t>, </a:t>
            </a:r>
            <a:r>
              <a:rPr lang="en-US" altLang="zh-CN" i="1" dirty="0">
                <a:solidFill>
                  <a:srgbClr val="080808"/>
                </a:solidFill>
              </a:rPr>
              <a:t>a</a:t>
            </a:r>
            <a:r>
              <a:rPr lang="en-US" altLang="zh-CN" baseline="-30000" dirty="0">
                <a:solidFill>
                  <a:srgbClr val="080808"/>
                </a:solidFill>
              </a:rPr>
              <a:t>1</a:t>
            </a:r>
            <a:r>
              <a:rPr lang="en-US" altLang="zh-CN" dirty="0">
                <a:solidFill>
                  <a:srgbClr val="080808"/>
                </a:solidFill>
              </a:rPr>
              <a:t>, … , </a:t>
            </a:r>
            <a:r>
              <a:rPr lang="en-US" altLang="zh-CN" i="1" dirty="0">
                <a:solidFill>
                  <a:srgbClr val="080808"/>
                </a:solidFill>
              </a:rPr>
              <a:t>a</a:t>
            </a:r>
            <a:r>
              <a:rPr lang="en-US" altLang="zh-CN" baseline="-30000" dirty="0">
                <a:solidFill>
                  <a:srgbClr val="080808"/>
                </a:solidFill>
              </a:rPr>
              <a:t>n-1 </a:t>
            </a:r>
            <a:r>
              <a:rPr lang="en-US" altLang="zh-CN" dirty="0">
                <a:solidFill>
                  <a:srgbClr val="080808"/>
                </a:solidFill>
              </a:rPr>
              <a:t>｝ </a:t>
            </a:r>
            <a:r>
              <a:rPr lang="en-US" altLang="zh-CN" i="1" dirty="0" err="1">
                <a:solidFill>
                  <a:srgbClr val="080808"/>
                </a:solidFill>
              </a:rPr>
              <a:t>a</a:t>
            </a:r>
            <a:r>
              <a:rPr lang="en-US" altLang="zh-CN" i="1" baseline="-30000" dirty="0" err="1">
                <a:solidFill>
                  <a:srgbClr val="080808"/>
                </a:solidFill>
              </a:rPr>
              <a:t>i</a:t>
            </a:r>
            <a:r>
              <a:rPr lang="zh-CN" altLang="en-US" dirty="0">
                <a:solidFill>
                  <a:srgbClr val="080808"/>
                </a:solidFill>
              </a:rPr>
              <a:t>的数据类型为</a:t>
            </a:r>
            <a:r>
              <a:rPr lang="en-US" altLang="zh-CN" dirty="0" err="1">
                <a:solidFill>
                  <a:srgbClr val="080808"/>
                </a:solidFill>
              </a:rPr>
              <a:t>DataType</a:t>
            </a:r>
            <a:r>
              <a:rPr lang="en-US" altLang="zh-CN" dirty="0">
                <a:solidFill>
                  <a:srgbClr val="080808"/>
                </a:solidFill>
              </a:rPr>
              <a:t>。</a:t>
            </a:r>
            <a:endParaRPr lang="zh-CN" altLang="en-US" dirty="0">
              <a:solidFill>
                <a:srgbClr val="080808"/>
              </a:solidFill>
            </a:endParaRPr>
          </a:p>
        </p:txBody>
      </p:sp>
      <p:sp>
        <p:nvSpPr>
          <p:cNvPr id="8" name="Text Box 10"/>
          <p:cNvSpPr txBox="1">
            <a:spLocks noChangeArrowheads="1"/>
          </p:cNvSpPr>
          <p:nvPr/>
        </p:nvSpPr>
        <p:spPr bwMode="auto">
          <a:xfrm>
            <a:off x="914400" y="510433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dirty="0">
                <a:solidFill>
                  <a:srgbClr val="3333FF"/>
                </a:solidFill>
              </a:rPr>
              <a:t>操作集合:</a:t>
            </a:r>
          </a:p>
        </p:txBody>
      </p:sp>
      <p:sp>
        <p:nvSpPr>
          <p:cNvPr id="9" name="AutoShape 11"/>
          <p:cNvSpPr>
            <a:spLocks/>
          </p:cNvSpPr>
          <p:nvPr/>
        </p:nvSpPr>
        <p:spPr bwMode="auto">
          <a:xfrm>
            <a:off x="2590800" y="4113733"/>
            <a:ext cx="381000" cy="2514600"/>
          </a:xfrm>
          <a:prstGeom prst="leftBrace">
            <a:avLst>
              <a:gd name="adj1" fmla="val 55000"/>
              <a:gd name="adj2" fmla="val 50000"/>
            </a:avLst>
          </a:prstGeom>
          <a:noFill/>
          <a:ln w="25400">
            <a:solidFill>
              <a:srgbClr val="3333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b="0">
              <a:solidFill>
                <a:srgbClr val="FF00FF"/>
              </a:solidFill>
              <a:ea typeface="宋体" pitchFamily="2" charset="-122"/>
            </a:endParaRPr>
          </a:p>
        </p:txBody>
      </p:sp>
      <p:sp>
        <p:nvSpPr>
          <p:cNvPr id="10" name="Rectangle 12"/>
          <p:cNvSpPr>
            <a:spLocks noChangeArrowheads="1"/>
          </p:cNvSpPr>
          <p:nvPr/>
        </p:nvSpPr>
        <p:spPr bwMode="auto">
          <a:xfrm>
            <a:off x="2971800" y="3981971"/>
            <a:ext cx="48402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080808"/>
                </a:solidFill>
                <a:sym typeface="Wingdings" pitchFamily="2" charset="2"/>
              </a:rPr>
              <a:t>(1</a:t>
            </a:r>
            <a:r>
              <a:rPr lang="zh-CN" altLang="en-US" dirty="0" smtClean="0">
                <a:solidFill>
                  <a:srgbClr val="080808"/>
                </a:solidFill>
                <a:sym typeface="Wingdings" pitchFamily="2" charset="2"/>
              </a:rPr>
              <a:t>)</a:t>
            </a:r>
            <a:r>
              <a:rPr lang="en-US" altLang="zh-CN" dirty="0" smtClean="0">
                <a:solidFill>
                  <a:srgbClr val="080808"/>
                </a:solidFill>
                <a:sym typeface="Wingdings" pitchFamily="2" charset="2"/>
              </a:rPr>
              <a:t>Initiate(L</a:t>
            </a:r>
            <a:r>
              <a:rPr lang="en-US" altLang="zh-CN" dirty="0">
                <a:solidFill>
                  <a:srgbClr val="080808"/>
                </a:solidFill>
                <a:sym typeface="Wingdings" pitchFamily="2" charset="2"/>
              </a:rPr>
              <a:t>)   </a:t>
            </a:r>
            <a:r>
              <a:rPr lang="zh-CN" altLang="en-US" dirty="0">
                <a:solidFill>
                  <a:srgbClr val="080808"/>
                </a:solidFill>
                <a:sym typeface="Wingdings" pitchFamily="2" charset="2"/>
              </a:rPr>
              <a:t>初始化线性表</a:t>
            </a:r>
          </a:p>
        </p:txBody>
      </p:sp>
      <p:sp>
        <p:nvSpPr>
          <p:cNvPr id="11" name="Rectangle 13"/>
          <p:cNvSpPr>
            <a:spLocks noChangeArrowheads="1"/>
          </p:cNvSpPr>
          <p:nvPr/>
        </p:nvSpPr>
        <p:spPr bwMode="auto">
          <a:xfrm>
            <a:off x="2955925" y="4548708"/>
            <a:ext cx="4929188"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20000"/>
              </a:spcBef>
            </a:pPr>
            <a:r>
              <a:rPr lang="zh-CN" altLang="en-US" dirty="0">
                <a:solidFill>
                  <a:srgbClr val="080808"/>
                </a:solidFill>
                <a:sym typeface="Wingdings" pitchFamily="2" charset="2"/>
              </a:rPr>
              <a:t>(2</a:t>
            </a:r>
            <a:r>
              <a:rPr lang="zh-CN" altLang="en-US" dirty="0" smtClean="0">
                <a:solidFill>
                  <a:srgbClr val="080808"/>
                </a:solidFill>
                <a:sym typeface="Wingdings" pitchFamily="2" charset="2"/>
              </a:rPr>
              <a:t>)</a:t>
            </a:r>
            <a:r>
              <a:rPr lang="en-US" altLang="zh-CN" dirty="0" smtClean="0">
                <a:solidFill>
                  <a:srgbClr val="080808"/>
                </a:solidFill>
                <a:sym typeface="Wingdings" pitchFamily="2" charset="2"/>
              </a:rPr>
              <a:t>Insert(</a:t>
            </a:r>
            <a:r>
              <a:rPr lang="en-US" altLang="zh-CN" dirty="0" err="1" smtClean="0">
                <a:solidFill>
                  <a:srgbClr val="080808"/>
                </a:solidFill>
                <a:sym typeface="Wingdings" pitchFamily="2" charset="2"/>
              </a:rPr>
              <a:t>L,i,x</a:t>
            </a:r>
            <a:r>
              <a:rPr lang="en-US" altLang="zh-CN" dirty="0">
                <a:solidFill>
                  <a:srgbClr val="080808"/>
                </a:solidFill>
                <a:sym typeface="Wingdings" pitchFamily="2" charset="2"/>
              </a:rPr>
              <a:t>)  </a:t>
            </a:r>
            <a:r>
              <a:rPr lang="zh-CN" altLang="en-US" dirty="0">
                <a:solidFill>
                  <a:srgbClr val="080808"/>
                </a:solidFill>
                <a:sym typeface="Wingdings" pitchFamily="2" charset="2"/>
              </a:rPr>
              <a:t>插入数据元素</a:t>
            </a:r>
          </a:p>
        </p:txBody>
      </p:sp>
      <p:sp>
        <p:nvSpPr>
          <p:cNvPr id="12" name="Rectangle 14"/>
          <p:cNvSpPr>
            <a:spLocks noChangeArrowheads="1"/>
          </p:cNvSpPr>
          <p:nvPr/>
        </p:nvSpPr>
        <p:spPr bwMode="auto">
          <a:xfrm>
            <a:off x="2973388" y="5048771"/>
            <a:ext cx="37882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80808"/>
                </a:solidFill>
                <a:sym typeface="Wingdings" pitchFamily="2" charset="2"/>
              </a:rPr>
              <a:t>(3</a:t>
            </a:r>
            <a:r>
              <a:rPr lang="zh-CN" altLang="en-US" dirty="0" smtClean="0">
                <a:solidFill>
                  <a:srgbClr val="080808"/>
                </a:solidFill>
                <a:sym typeface="Wingdings" pitchFamily="2" charset="2"/>
              </a:rPr>
              <a:t>)</a:t>
            </a:r>
            <a:r>
              <a:rPr lang="en-US" altLang="zh-CN" dirty="0" smtClean="0">
                <a:solidFill>
                  <a:srgbClr val="080808"/>
                </a:solidFill>
                <a:sym typeface="Wingdings" pitchFamily="2" charset="2"/>
              </a:rPr>
              <a:t>Length(L</a:t>
            </a:r>
            <a:r>
              <a:rPr lang="en-US" altLang="zh-CN" dirty="0">
                <a:solidFill>
                  <a:srgbClr val="080808"/>
                </a:solidFill>
                <a:sym typeface="Wingdings" pitchFamily="2" charset="2"/>
              </a:rPr>
              <a:t>)  </a:t>
            </a:r>
            <a:r>
              <a:rPr lang="zh-CN" altLang="en-US" dirty="0">
                <a:solidFill>
                  <a:srgbClr val="080808"/>
                </a:solidFill>
                <a:sym typeface="Wingdings" pitchFamily="2" charset="2"/>
              </a:rPr>
              <a:t>求当前数据元素个数</a:t>
            </a:r>
          </a:p>
        </p:txBody>
      </p:sp>
      <p:sp>
        <p:nvSpPr>
          <p:cNvPr id="13" name="Rectangle 15"/>
          <p:cNvSpPr>
            <a:spLocks noChangeArrowheads="1"/>
          </p:cNvSpPr>
          <p:nvPr/>
        </p:nvSpPr>
        <p:spPr bwMode="auto">
          <a:xfrm>
            <a:off x="2973388" y="5658371"/>
            <a:ext cx="31598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dirty="0">
                <a:solidFill>
                  <a:srgbClr val="080808"/>
                </a:solidFill>
                <a:sym typeface="Wingdings" pitchFamily="2" charset="2"/>
              </a:rPr>
              <a:t>(4</a:t>
            </a:r>
            <a:r>
              <a:rPr lang="zh-CN" altLang="en-US" dirty="0" smtClean="0">
                <a:solidFill>
                  <a:srgbClr val="080808"/>
                </a:solidFill>
                <a:sym typeface="Wingdings" pitchFamily="2" charset="2"/>
              </a:rPr>
              <a:t>)</a:t>
            </a:r>
            <a:r>
              <a:rPr lang="en-US" altLang="zh-CN" dirty="0" smtClean="0">
                <a:solidFill>
                  <a:srgbClr val="080808"/>
                </a:solidFill>
                <a:sym typeface="Wingdings" pitchFamily="2" charset="2"/>
              </a:rPr>
              <a:t>Delete(</a:t>
            </a:r>
            <a:r>
              <a:rPr lang="en-US" altLang="zh-CN" dirty="0" err="1" smtClean="0">
                <a:solidFill>
                  <a:srgbClr val="080808"/>
                </a:solidFill>
                <a:sym typeface="Wingdings" pitchFamily="2" charset="2"/>
              </a:rPr>
              <a:t>L,i,x</a:t>
            </a:r>
            <a:r>
              <a:rPr lang="en-US" altLang="zh-CN" dirty="0">
                <a:solidFill>
                  <a:srgbClr val="080808"/>
                </a:solidFill>
                <a:sym typeface="Wingdings" pitchFamily="2" charset="2"/>
              </a:rPr>
              <a:t>) </a:t>
            </a:r>
            <a:r>
              <a:rPr lang="zh-CN" altLang="en-US" dirty="0">
                <a:solidFill>
                  <a:srgbClr val="080808"/>
                </a:solidFill>
                <a:sym typeface="Wingdings" pitchFamily="2" charset="2"/>
              </a:rPr>
              <a:t>删除数据元素</a:t>
            </a:r>
          </a:p>
        </p:txBody>
      </p:sp>
      <p:sp>
        <p:nvSpPr>
          <p:cNvPr id="14" name="Rectangle 16"/>
          <p:cNvSpPr>
            <a:spLocks noChangeArrowheads="1"/>
          </p:cNvSpPr>
          <p:nvPr/>
        </p:nvSpPr>
        <p:spPr bwMode="auto">
          <a:xfrm>
            <a:off x="2971800" y="6207646"/>
            <a:ext cx="4336504"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50000"/>
              </a:spcBef>
            </a:pPr>
            <a:r>
              <a:rPr lang="zh-CN" altLang="en-US" dirty="0">
                <a:solidFill>
                  <a:srgbClr val="080808"/>
                </a:solidFill>
                <a:sym typeface="Wingdings" pitchFamily="2" charset="2"/>
              </a:rPr>
              <a:t>(5</a:t>
            </a:r>
            <a:r>
              <a:rPr lang="zh-CN" altLang="en-US" dirty="0" smtClean="0">
                <a:solidFill>
                  <a:srgbClr val="080808"/>
                </a:solidFill>
                <a:sym typeface="Wingdings" pitchFamily="2" charset="2"/>
              </a:rPr>
              <a:t>)</a:t>
            </a:r>
            <a:r>
              <a:rPr lang="en-US" altLang="zh-CN" dirty="0" smtClean="0">
                <a:solidFill>
                  <a:srgbClr val="080808"/>
                </a:solidFill>
                <a:sym typeface="Wingdings" pitchFamily="2" charset="2"/>
              </a:rPr>
              <a:t>Get(</a:t>
            </a:r>
            <a:r>
              <a:rPr lang="en-US" altLang="zh-CN" dirty="0" err="1" smtClean="0">
                <a:solidFill>
                  <a:srgbClr val="080808"/>
                </a:solidFill>
                <a:sym typeface="Wingdings" pitchFamily="2" charset="2"/>
              </a:rPr>
              <a:t>L,i,x</a:t>
            </a:r>
            <a:r>
              <a:rPr lang="en-US" altLang="zh-CN" dirty="0">
                <a:solidFill>
                  <a:srgbClr val="080808"/>
                </a:solidFill>
                <a:sym typeface="Wingdings" pitchFamily="2" charset="2"/>
              </a:rPr>
              <a:t>)  </a:t>
            </a:r>
            <a:r>
              <a:rPr lang="zh-CN" altLang="en-US" dirty="0">
                <a:solidFill>
                  <a:srgbClr val="080808"/>
                </a:solidFill>
                <a:sym typeface="Wingdings" pitchFamily="2" charset="2"/>
              </a:rPr>
              <a:t>取数据元素等</a:t>
            </a: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417" y="1196752"/>
            <a:ext cx="4392488" cy="576064"/>
          </a:xfrm>
          <a:prstGeom prst="rect">
            <a:avLst/>
          </a:prstGeom>
        </p:spPr>
      </p:pic>
    </p:spTree>
    <p:extLst>
      <p:ext uri="{BB962C8B-B14F-4D97-AF65-F5344CB8AC3E}">
        <p14:creationId xmlns:p14="http://schemas.microsoft.com/office/powerpoint/2010/main" val="19864869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down)">
                                      <p:cBhvr>
                                        <p:cTn id="45" dur="500"/>
                                        <p:tgtEl>
                                          <p:spTgt spid="1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8" grpId="0"/>
      <p:bldP spid="9" grpId="0" animBg="1"/>
      <p:bldP spid="10" grpId="0"/>
      <p:bldP spid="11" grpId="0"/>
      <p:bldP spid="12" grpId="0"/>
      <p:bldP spid="13"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&lt;3&gt; </a:t>
            </a:r>
            <a:r>
              <a:rPr lang="zh-CN" altLang="en-US" sz="3600" dirty="0"/>
              <a:t>链表</a:t>
            </a:r>
            <a:r>
              <a:rPr lang="en-US" altLang="zh-CN" sz="3600" dirty="0" smtClean="0"/>
              <a:t>---</a:t>
            </a:r>
            <a:r>
              <a:rPr lang="zh-CN" altLang="en-US" sz="3600" dirty="0" smtClean="0"/>
              <a:t>双向</a:t>
            </a:r>
            <a:r>
              <a:rPr lang="zh-CN" altLang="en-US" dirty="0" smtClean="0"/>
              <a:t>链表</a:t>
            </a:r>
            <a:endParaRPr lang="zh-CN" altLang="en-US" dirty="0"/>
          </a:p>
        </p:txBody>
      </p:sp>
      <p:sp>
        <p:nvSpPr>
          <p:cNvPr id="4" name="Text Box 5"/>
          <p:cNvSpPr txBox="1">
            <a:spLocks noChangeArrowheads="1"/>
          </p:cNvSpPr>
          <p:nvPr/>
        </p:nvSpPr>
        <p:spPr bwMode="auto">
          <a:xfrm>
            <a:off x="467544" y="1196752"/>
            <a:ext cx="80010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600">
                <a:solidFill>
                  <a:srgbClr val="080808"/>
                </a:solidFill>
              </a:rPr>
              <a:t>       双向链表是每个结点除后继指针域外还有一个前驱指针域，它有带头结点和不带头结点，循环和非循环结构，双向链表是解决查找前驱结点问题的有效途径。</a:t>
            </a:r>
          </a:p>
        </p:txBody>
      </p:sp>
      <p:sp>
        <p:nvSpPr>
          <p:cNvPr id="5" name="Text Box 6"/>
          <p:cNvSpPr txBox="1">
            <a:spLocks noChangeArrowheads="1"/>
          </p:cNvSpPr>
          <p:nvPr/>
        </p:nvSpPr>
        <p:spPr bwMode="auto">
          <a:xfrm>
            <a:off x="1153344" y="2492152"/>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solidFill>
                  <a:srgbClr val="080808"/>
                </a:solidFill>
              </a:rPr>
              <a:t>结点结构如图示：</a:t>
            </a:r>
          </a:p>
        </p:txBody>
      </p:sp>
      <p:grpSp>
        <p:nvGrpSpPr>
          <p:cNvPr id="15" name="Group 121"/>
          <p:cNvGrpSpPr>
            <a:grpSpLocks/>
          </p:cNvGrpSpPr>
          <p:nvPr/>
        </p:nvGrpSpPr>
        <p:grpSpPr bwMode="auto">
          <a:xfrm>
            <a:off x="1331640" y="3231232"/>
            <a:ext cx="6553200" cy="2286000"/>
            <a:chOff x="1152" y="2928"/>
            <a:chExt cx="2928" cy="894"/>
          </a:xfrm>
          <a:gradFill>
            <a:gsLst>
              <a:gs pos="0">
                <a:srgbClr val="00FF00"/>
              </a:gs>
              <a:gs pos="28000">
                <a:schemeClr val="accent1">
                  <a:tint val="44500"/>
                  <a:satMod val="160000"/>
                </a:schemeClr>
              </a:gs>
              <a:gs pos="100000">
                <a:schemeClr val="accent1">
                  <a:tint val="23500"/>
                  <a:satMod val="160000"/>
                </a:schemeClr>
              </a:gs>
            </a:gsLst>
            <a:lin ang="5400000" scaled="0"/>
          </a:gradFill>
        </p:grpSpPr>
        <p:sp>
          <p:nvSpPr>
            <p:cNvPr id="16" name="AutoShape 122"/>
            <p:cNvSpPr>
              <a:spLocks noChangeArrowheads="1"/>
            </p:cNvSpPr>
            <p:nvPr/>
          </p:nvSpPr>
          <p:spPr bwMode="auto">
            <a:xfrm>
              <a:off x="3138" y="2928"/>
              <a:ext cx="942" cy="272"/>
            </a:xfrm>
            <a:prstGeom prst="wedgeRoundRectCallout">
              <a:avLst>
                <a:gd name="adj1" fmla="val -76042"/>
                <a:gd name="adj2" fmla="val 176444"/>
                <a:gd name="adj3" fmla="val 16667"/>
              </a:avLst>
            </a:prstGeom>
            <a:grpFill/>
            <a:ln w="38100">
              <a:solidFill>
                <a:schemeClr val="tx1"/>
              </a:solidFill>
              <a:miter lim="800000"/>
              <a:headEnd/>
              <a:tailEnd/>
            </a:ln>
          </p:spPr>
          <p:txBody>
            <a:bodyPr/>
            <a:lstStyle/>
            <a:p>
              <a:pPr algn="just" eaLnBrk="0" hangingPunct="0">
                <a:defRPr/>
              </a:pPr>
              <a:r>
                <a:rPr kumimoji="0" lang="zh-CN" altLang="en-US">
                  <a:ea typeface="宋体" pitchFamily="2" charset="-122"/>
                </a:rPr>
                <a:t>后继指针域</a:t>
              </a:r>
            </a:p>
          </p:txBody>
        </p:sp>
        <p:grpSp>
          <p:nvGrpSpPr>
            <p:cNvPr id="17" name="Group 123"/>
            <p:cNvGrpSpPr>
              <a:grpSpLocks/>
            </p:cNvGrpSpPr>
            <p:nvPr/>
          </p:nvGrpSpPr>
          <p:grpSpPr bwMode="auto">
            <a:xfrm>
              <a:off x="1152" y="2955"/>
              <a:ext cx="2064" cy="867"/>
              <a:chOff x="1152" y="2955"/>
              <a:chExt cx="2064" cy="867"/>
            </a:xfrm>
            <a:grpFill/>
          </p:grpSpPr>
          <p:grpSp>
            <p:nvGrpSpPr>
              <p:cNvPr id="19" name="Group 124"/>
              <p:cNvGrpSpPr>
                <a:grpSpLocks/>
              </p:cNvGrpSpPr>
              <p:nvPr/>
            </p:nvGrpSpPr>
            <p:grpSpPr bwMode="auto">
              <a:xfrm>
                <a:off x="2094" y="3504"/>
                <a:ext cx="1122" cy="318"/>
                <a:chOff x="4614" y="6264"/>
                <a:chExt cx="2160" cy="520"/>
              </a:xfrm>
              <a:grpFill/>
            </p:grpSpPr>
            <p:sp>
              <p:nvSpPr>
                <p:cNvPr id="21" name="Text Box 125"/>
                <p:cNvSpPr txBox="1">
                  <a:spLocks noChangeArrowheads="1"/>
                </p:cNvSpPr>
                <p:nvPr/>
              </p:nvSpPr>
              <p:spPr bwMode="auto">
                <a:xfrm>
                  <a:off x="4614" y="6264"/>
                  <a:ext cx="2160" cy="520"/>
                </a:xfrm>
                <a:prstGeom prst="rect">
                  <a:avLst/>
                </a:prstGeom>
                <a:gradFill flip="none" rotWithShape="1">
                  <a:gsLst>
                    <a:gs pos="0">
                      <a:srgbClr val="00FF00">
                        <a:tint val="66000"/>
                        <a:satMod val="160000"/>
                      </a:srgbClr>
                    </a:gs>
                    <a:gs pos="50000">
                      <a:srgbClr val="00FF00">
                        <a:tint val="44500"/>
                        <a:satMod val="160000"/>
                      </a:srgbClr>
                    </a:gs>
                    <a:gs pos="100000">
                      <a:srgbClr val="00FF00">
                        <a:tint val="23500"/>
                        <a:satMod val="160000"/>
                      </a:srgbClr>
                    </a:gs>
                  </a:gsLst>
                  <a:lin ang="5400000" scaled="1"/>
                  <a:tileRect/>
                </a:gradFill>
                <a:ln w="38100">
                  <a:solidFill>
                    <a:schemeClr val="tx1"/>
                  </a:solidFill>
                  <a:miter lim="800000"/>
                  <a:headEnd/>
                  <a:tailEnd/>
                </a:ln>
              </p:spPr>
              <p:txBody>
                <a:bodyPr/>
                <a:lstStyle/>
                <a:p>
                  <a:pPr algn="just" eaLnBrk="0" hangingPunct="0">
                    <a:defRPr/>
                  </a:pPr>
                  <a:r>
                    <a:rPr kumimoji="0" lang="en-US" altLang="zh-CN" dirty="0">
                      <a:ea typeface="宋体" pitchFamily="2" charset="-122"/>
                    </a:rPr>
                    <a:t>prior  </a:t>
                  </a:r>
                  <a:r>
                    <a:rPr kumimoji="0" lang="en-US" altLang="zh-CN" dirty="0" smtClean="0">
                      <a:ea typeface="宋体" pitchFamily="2" charset="-122"/>
                    </a:rPr>
                    <a:t>     </a:t>
                  </a:r>
                  <a:r>
                    <a:rPr kumimoji="0" lang="en-US" altLang="zh-CN" dirty="0">
                      <a:ea typeface="宋体" pitchFamily="2" charset="-122"/>
                    </a:rPr>
                    <a:t>data </a:t>
                  </a:r>
                  <a:r>
                    <a:rPr kumimoji="0" lang="en-US" altLang="zh-CN" dirty="0" smtClean="0">
                      <a:ea typeface="宋体" pitchFamily="2" charset="-122"/>
                    </a:rPr>
                    <a:t>     </a:t>
                  </a:r>
                  <a:r>
                    <a:rPr kumimoji="0" lang="en-US" altLang="zh-CN" dirty="0">
                      <a:ea typeface="宋体" pitchFamily="2" charset="-122"/>
                    </a:rPr>
                    <a:t>next</a:t>
                  </a:r>
                </a:p>
              </p:txBody>
            </p:sp>
            <p:sp>
              <p:nvSpPr>
                <p:cNvPr id="22" name="Line 126"/>
                <p:cNvSpPr>
                  <a:spLocks noChangeShapeType="1"/>
                </p:cNvSpPr>
                <p:nvPr/>
              </p:nvSpPr>
              <p:spPr bwMode="auto">
                <a:xfrm>
                  <a:off x="5334" y="6264"/>
                  <a:ext cx="0" cy="520"/>
                </a:xfrm>
                <a:prstGeom prst="line">
                  <a:avLst/>
                </a:prstGeom>
                <a:grpFill/>
                <a:ln w="38100">
                  <a:solidFill>
                    <a:schemeClr val="tx1"/>
                  </a:solidFill>
                  <a:round/>
                  <a:headEnd/>
                  <a:tailEnd/>
                </a:ln>
                <a:extLst/>
              </p:spPr>
              <p:txBody>
                <a:bodyPr/>
                <a:lstStyle/>
                <a:p>
                  <a:endParaRPr lang="zh-CN" altLang="en-US"/>
                </a:p>
              </p:txBody>
            </p:sp>
            <p:sp>
              <p:nvSpPr>
                <p:cNvPr id="23" name="Line 127"/>
                <p:cNvSpPr>
                  <a:spLocks noChangeShapeType="1"/>
                </p:cNvSpPr>
                <p:nvPr/>
              </p:nvSpPr>
              <p:spPr bwMode="auto">
                <a:xfrm>
                  <a:off x="6054" y="6264"/>
                  <a:ext cx="0" cy="520"/>
                </a:xfrm>
                <a:prstGeom prst="line">
                  <a:avLst/>
                </a:prstGeom>
                <a:grpFill/>
                <a:ln w="38100">
                  <a:solidFill>
                    <a:schemeClr val="tx1"/>
                  </a:solidFill>
                  <a:round/>
                  <a:headEnd/>
                  <a:tailEnd/>
                </a:ln>
                <a:extLst/>
              </p:spPr>
              <p:txBody>
                <a:bodyPr/>
                <a:lstStyle/>
                <a:p>
                  <a:endParaRPr lang="zh-CN" altLang="en-US"/>
                </a:p>
              </p:txBody>
            </p:sp>
          </p:grpSp>
          <p:sp>
            <p:nvSpPr>
              <p:cNvPr id="20" name="AutoShape 128"/>
              <p:cNvSpPr>
                <a:spLocks noChangeArrowheads="1"/>
              </p:cNvSpPr>
              <p:nvPr/>
            </p:nvSpPr>
            <p:spPr bwMode="auto">
              <a:xfrm>
                <a:off x="1152" y="2955"/>
                <a:ext cx="960" cy="337"/>
              </a:xfrm>
              <a:prstGeom prst="wedgeRoundRectCallout">
                <a:avLst>
                  <a:gd name="adj1" fmla="val 61250"/>
                  <a:gd name="adj2" fmla="val 107269"/>
                  <a:gd name="adj3" fmla="val 16667"/>
                </a:avLst>
              </a:prstGeom>
              <a:grpFill/>
              <a:ln w="38100">
                <a:solidFill>
                  <a:schemeClr val="tx1"/>
                </a:solidFill>
                <a:miter lim="800000"/>
                <a:headEnd/>
                <a:tailEnd/>
              </a:ln>
            </p:spPr>
            <p:txBody>
              <a:bodyPr/>
              <a:lstStyle/>
              <a:p>
                <a:pPr algn="just" eaLnBrk="0" hangingPunct="0">
                  <a:defRPr/>
                </a:pPr>
                <a:r>
                  <a:rPr kumimoji="0" lang="zh-CN" altLang="en-US">
                    <a:ea typeface="宋体" pitchFamily="2" charset="-122"/>
                  </a:rPr>
                  <a:t>前驱指针域</a:t>
                </a:r>
              </a:p>
            </p:txBody>
          </p:sp>
        </p:grpSp>
        <p:sp>
          <p:nvSpPr>
            <p:cNvPr id="18" name="AutoShape 129"/>
            <p:cNvSpPr>
              <a:spLocks noChangeArrowheads="1"/>
            </p:cNvSpPr>
            <p:nvPr/>
          </p:nvSpPr>
          <p:spPr bwMode="auto">
            <a:xfrm>
              <a:off x="2352" y="2928"/>
              <a:ext cx="594" cy="346"/>
            </a:xfrm>
            <a:prstGeom prst="wedgeRoundRectCallout">
              <a:avLst>
                <a:gd name="adj1" fmla="val 3537"/>
                <a:gd name="adj2" fmla="val 113875"/>
                <a:gd name="adj3" fmla="val 16667"/>
              </a:avLst>
            </a:prstGeom>
            <a:grpFill/>
            <a:ln w="38100">
              <a:solidFill>
                <a:schemeClr val="tx1"/>
              </a:solidFill>
              <a:miter lim="800000"/>
              <a:headEnd/>
              <a:tailEnd/>
            </a:ln>
          </p:spPr>
          <p:txBody>
            <a:bodyPr/>
            <a:lstStyle/>
            <a:p>
              <a:pPr algn="just" eaLnBrk="0" hangingPunct="0">
                <a:defRPr/>
              </a:pPr>
              <a:r>
                <a:rPr kumimoji="0" lang="zh-CN" altLang="en-US">
                  <a:ea typeface="宋体" pitchFamily="2" charset="-122"/>
                </a:rPr>
                <a:t>数据域</a:t>
              </a:r>
            </a:p>
          </p:txBody>
        </p:sp>
      </p:grpSp>
    </p:spTree>
    <p:extLst>
      <p:ext uri="{BB962C8B-B14F-4D97-AF65-F5344CB8AC3E}">
        <p14:creationId xmlns:p14="http://schemas.microsoft.com/office/powerpoint/2010/main" val="33722544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55650" y="765175"/>
            <a:ext cx="741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endParaRPr lang="zh-CN" altLang="en-US"/>
          </a:p>
        </p:txBody>
      </p:sp>
      <p:grpSp>
        <p:nvGrpSpPr>
          <p:cNvPr id="5" name="Group 5"/>
          <p:cNvGrpSpPr>
            <a:grpSpLocks/>
          </p:cNvGrpSpPr>
          <p:nvPr/>
        </p:nvGrpSpPr>
        <p:grpSpPr bwMode="auto">
          <a:xfrm>
            <a:off x="2195513" y="2276475"/>
            <a:ext cx="3384550" cy="1436688"/>
            <a:chOff x="96" y="2448"/>
            <a:chExt cx="1248" cy="530"/>
          </a:xfrm>
        </p:grpSpPr>
        <p:sp>
          <p:nvSpPr>
            <p:cNvPr id="6" name="Rectangle 6"/>
            <p:cNvSpPr>
              <a:spLocks noChangeArrowheads="1"/>
            </p:cNvSpPr>
            <p:nvPr/>
          </p:nvSpPr>
          <p:spPr bwMode="auto">
            <a:xfrm>
              <a:off x="672" y="25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7" name="Rectangle 7"/>
            <p:cNvSpPr>
              <a:spLocks noChangeArrowheads="1"/>
            </p:cNvSpPr>
            <p:nvPr/>
          </p:nvSpPr>
          <p:spPr bwMode="auto">
            <a:xfrm>
              <a:off x="864" y="2592"/>
              <a:ext cx="192" cy="192"/>
            </a:xfrm>
            <a:prstGeom prst="rect">
              <a:avLst/>
            </a:prstGeom>
            <a:solidFill>
              <a:srgbClr val="00FF00"/>
            </a:solidFill>
            <a:ln w="9525">
              <a:solidFill>
                <a:schemeClr val="tx1"/>
              </a:solidFill>
              <a:miter lim="800000"/>
              <a:headEnd/>
              <a:tailEnd/>
            </a:ln>
          </p:spPr>
          <p:txBody>
            <a:bodyPr wrap="none" anchor="ctr"/>
            <a:lstStyle/>
            <a:p>
              <a:pPr algn="ctr"/>
              <a:endParaRPr lang="en-US" altLang="zh-CN" sz="2000"/>
            </a:p>
          </p:txBody>
        </p:sp>
        <p:sp>
          <p:nvSpPr>
            <p:cNvPr id="8" name="Rectangle 8"/>
            <p:cNvSpPr>
              <a:spLocks noChangeArrowheads="1"/>
            </p:cNvSpPr>
            <p:nvPr/>
          </p:nvSpPr>
          <p:spPr bwMode="auto">
            <a:xfrm>
              <a:off x="1056" y="259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9" name="Text Box 9"/>
            <p:cNvSpPr txBox="1">
              <a:spLocks noChangeArrowheads="1"/>
            </p:cNvSpPr>
            <p:nvPr/>
          </p:nvSpPr>
          <p:spPr bwMode="auto">
            <a:xfrm>
              <a:off x="96" y="2582"/>
              <a:ext cx="528"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head</a:t>
              </a:r>
            </a:p>
          </p:txBody>
        </p:sp>
        <p:sp>
          <p:nvSpPr>
            <p:cNvPr id="10" name="Line 10"/>
            <p:cNvSpPr>
              <a:spLocks noChangeShapeType="1"/>
            </p:cNvSpPr>
            <p:nvPr/>
          </p:nvSpPr>
          <p:spPr bwMode="auto">
            <a:xfrm>
              <a:off x="480" y="268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11"/>
            <p:cNvSpPr>
              <a:spLocks noChangeShapeType="1"/>
            </p:cNvSpPr>
            <p:nvPr/>
          </p:nvSpPr>
          <p:spPr bwMode="auto">
            <a:xfrm>
              <a:off x="768" y="2448"/>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2"/>
            <p:cNvSpPr>
              <a:spLocks noChangeShapeType="1"/>
            </p:cNvSpPr>
            <p:nvPr/>
          </p:nvSpPr>
          <p:spPr bwMode="auto">
            <a:xfrm>
              <a:off x="1152" y="2448"/>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3"/>
            <p:cNvSpPr>
              <a:spLocks noChangeShapeType="1"/>
            </p:cNvSpPr>
            <p:nvPr/>
          </p:nvSpPr>
          <p:spPr bwMode="auto">
            <a:xfrm>
              <a:off x="528" y="244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4"/>
            <p:cNvSpPr>
              <a:spLocks noChangeShapeType="1"/>
            </p:cNvSpPr>
            <p:nvPr/>
          </p:nvSpPr>
          <p:spPr bwMode="auto">
            <a:xfrm>
              <a:off x="528" y="2448"/>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15"/>
            <p:cNvSpPr>
              <a:spLocks noChangeShapeType="1"/>
            </p:cNvSpPr>
            <p:nvPr/>
          </p:nvSpPr>
          <p:spPr bwMode="auto">
            <a:xfrm>
              <a:off x="1248" y="2688"/>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6"/>
            <p:cNvSpPr>
              <a:spLocks noChangeShapeType="1"/>
            </p:cNvSpPr>
            <p:nvPr/>
          </p:nvSpPr>
          <p:spPr bwMode="auto">
            <a:xfrm>
              <a:off x="1152" y="2448"/>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7"/>
            <p:cNvSpPr>
              <a:spLocks noChangeShapeType="1"/>
            </p:cNvSpPr>
            <p:nvPr/>
          </p:nvSpPr>
          <p:spPr bwMode="auto">
            <a:xfrm flipV="1">
              <a:off x="1344" y="2448"/>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Text Box 18"/>
            <p:cNvSpPr txBox="1">
              <a:spLocks noChangeArrowheads="1"/>
            </p:cNvSpPr>
            <p:nvPr/>
          </p:nvSpPr>
          <p:spPr bwMode="auto">
            <a:xfrm>
              <a:off x="336" y="2832"/>
              <a:ext cx="96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solidFill>
                    <a:srgbClr val="080808"/>
                  </a:solidFill>
                </a:rPr>
                <a:t>(</a:t>
              </a:r>
              <a:r>
                <a:rPr lang="en-US" altLang="zh-CN" sz="2000">
                  <a:solidFill>
                    <a:srgbClr val="080808"/>
                  </a:solidFill>
                </a:rPr>
                <a:t>a) </a:t>
              </a:r>
              <a:r>
                <a:rPr lang="zh-CN" altLang="en-US" sz="2000">
                  <a:solidFill>
                    <a:srgbClr val="080808"/>
                  </a:solidFill>
                </a:rPr>
                <a:t>空链表</a:t>
              </a:r>
            </a:p>
          </p:txBody>
        </p:sp>
        <p:sp>
          <p:nvSpPr>
            <p:cNvPr id="19" name="Line 19"/>
            <p:cNvSpPr>
              <a:spLocks noChangeShapeType="1"/>
            </p:cNvSpPr>
            <p:nvPr/>
          </p:nvSpPr>
          <p:spPr bwMode="auto">
            <a:xfrm>
              <a:off x="528" y="2640"/>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0" name="Group 20"/>
          <p:cNvGrpSpPr>
            <a:grpSpLocks/>
          </p:cNvGrpSpPr>
          <p:nvPr/>
        </p:nvGrpSpPr>
        <p:grpSpPr bwMode="auto">
          <a:xfrm>
            <a:off x="323850" y="4005263"/>
            <a:ext cx="8264525" cy="1404937"/>
            <a:chOff x="1632" y="2928"/>
            <a:chExt cx="3936" cy="669"/>
          </a:xfrm>
        </p:grpSpPr>
        <p:sp>
          <p:nvSpPr>
            <p:cNvPr id="21" name="Rectangle 21"/>
            <p:cNvSpPr>
              <a:spLocks noChangeArrowheads="1"/>
            </p:cNvSpPr>
            <p:nvPr/>
          </p:nvSpPr>
          <p:spPr bwMode="auto">
            <a:xfrm>
              <a:off x="2208"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 name="Rectangle 22"/>
            <p:cNvSpPr>
              <a:spLocks noChangeArrowheads="1"/>
            </p:cNvSpPr>
            <p:nvPr/>
          </p:nvSpPr>
          <p:spPr bwMode="auto">
            <a:xfrm>
              <a:off x="2400" y="3072"/>
              <a:ext cx="192" cy="192"/>
            </a:xfrm>
            <a:prstGeom prst="rect">
              <a:avLst/>
            </a:prstGeom>
            <a:solidFill>
              <a:srgbClr val="00FF00"/>
            </a:solidFill>
            <a:ln w="9525">
              <a:solidFill>
                <a:schemeClr val="tx1"/>
              </a:solidFill>
              <a:miter lim="800000"/>
              <a:headEnd/>
              <a:tailEnd/>
            </a:ln>
          </p:spPr>
          <p:txBody>
            <a:bodyPr wrap="none" anchor="ctr"/>
            <a:lstStyle/>
            <a:p>
              <a:pPr algn="ctr"/>
              <a:endParaRPr lang="en-US" altLang="zh-CN" sz="2000"/>
            </a:p>
          </p:txBody>
        </p:sp>
        <p:sp>
          <p:nvSpPr>
            <p:cNvPr id="23" name="Rectangle 23"/>
            <p:cNvSpPr>
              <a:spLocks noChangeArrowheads="1"/>
            </p:cNvSpPr>
            <p:nvPr/>
          </p:nvSpPr>
          <p:spPr bwMode="auto">
            <a:xfrm>
              <a:off x="2592"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4" name="Rectangle 24"/>
            <p:cNvSpPr>
              <a:spLocks noChangeArrowheads="1"/>
            </p:cNvSpPr>
            <p:nvPr/>
          </p:nvSpPr>
          <p:spPr bwMode="auto">
            <a:xfrm>
              <a:off x="3024"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5" name="Rectangle 25"/>
            <p:cNvSpPr>
              <a:spLocks noChangeArrowheads="1"/>
            </p:cNvSpPr>
            <p:nvPr/>
          </p:nvSpPr>
          <p:spPr bwMode="auto">
            <a:xfrm>
              <a:off x="3216"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0</a:t>
              </a:r>
            </a:p>
          </p:txBody>
        </p:sp>
        <p:sp>
          <p:nvSpPr>
            <p:cNvPr id="26" name="Rectangle 26"/>
            <p:cNvSpPr>
              <a:spLocks noChangeArrowheads="1"/>
            </p:cNvSpPr>
            <p:nvPr/>
          </p:nvSpPr>
          <p:spPr bwMode="auto">
            <a:xfrm>
              <a:off x="3408"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7" name="Rectangle 27"/>
            <p:cNvSpPr>
              <a:spLocks noChangeArrowheads="1"/>
            </p:cNvSpPr>
            <p:nvPr/>
          </p:nvSpPr>
          <p:spPr bwMode="auto">
            <a:xfrm>
              <a:off x="3840"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8" name="Rectangle 28"/>
            <p:cNvSpPr>
              <a:spLocks noChangeArrowheads="1"/>
            </p:cNvSpPr>
            <p:nvPr/>
          </p:nvSpPr>
          <p:spPr bwMode="auto">
            <a:xfrm>
              <a:off x="4032"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1</a:t>
              </a:r>
            </a:p>
          </p:txBody>
        </p:sp>
        <p:sp>
          <p:nvSpPr>
            <p:cNvPr id="29" name="Rectangle 29"/>
            <p:cNvSpPr>
              <a:spLocks noChangeArrowheads="1"/>
            </p:cNvSpPr>
            <p:nvPr/>
          </p:nvSpPr>
          <p:spPr bwMode="auto">
            <a:xfrm>
              <a:off x="4224"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0" name="Rectangle 30"/>
            <p:cNvSpPr>
              <a:spLocks noChangeArrowheads="1"/>
            </p:cNvSpPr>
            <p:nvPr/>
          </p:nvSpPr>
          <p:spPr bwMode="auto">
            <a:xfrm>
              <a:off x="4848"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1" name="Rectangle 31"/>
            <p:cNvSpPr>
              <a:spLocks noChangeArrowheads="1"/>
            </p:cNvSpPr>
            <p:nvPr/>
          </p:nvSpPr>
          <p:spPr bwMode="auto">
            <a:xfrm>
              <a:off x="5040" y="3072"/>
              <a:ext cx="24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i="1"/>
                <a:t>a</a:t>
              </a:r>
              <a:r>
                <a:rPr lang="en-US" altLang="zh-CN" sz="2000" baseline="-25000"/>
                <a:t>n-1</a:t>
              </a:r>
            </a:p>
          </p:txBody>
        </p:sp>
        <p:sp>
          <p:nvSpPr>
            <p:cNvPr id="32" name="Rectangle 32"/>
            <p:cNvSpPr>
              <a:spLocks noChangeArrowheads="1"/>
            </p:cNvSpPr>
            <p:nvPr/>
          </p:nvSpPr>
          <p:spPr bwMode="auto">
            <a:xfrm>
              <a:off x="5280" y="3072"/>
              <a:ext cx="192"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33" name="Text Box 33"/>
            <p:cNvSpPr txBox="1">
              <a:spLocks noChangeArrowheads="1"/>
            </p:cNvSpPr>
            <p:nvPr/>
          </p:nvSpPr>
          <p:spPr bwMode="auto">
            <a:xfrm>
              <a:off x="1632" y="3056"/>
              <a:ext cx="52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head</a:t>
              </a:r>
            </a:p>
          </p:txBody>
        </p:sp>
        <p:sp>
          <p:nvSpPr>
            <p:cNvPr id="34" name="Line 34"/>
            <p:cNvSpPr>
              <a:spLocks noChangeShapeType="1"/>
            </p:cNvSpPr>
            <p:nvPr/>
          </p:nvSpPr>
          <p:spPr bwMode="auto">
            <a:xfrm>
              <a:off x="2016" y="3168"/>
              <a:ext cx="192"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5" name="Rectangle 35"/>
            <p:cNvSpPr>
              <a:spLocks noChangeArrowheads="1"/>
            </p:cNvSpPr>
            <p:nvPr/>
          </p:nvSpPr>
          <p:spPr bwMode="auto">
            <a:xfrm>
              <a:off x="3143" y="3408"/>
              <a:ext cx="75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080808"/>
                  </a:solidFill>
                </a:rPr>
                <a:t>(</a:t>
              </a:r>
              <a:r>
                <a:rPr lang="en-US" altLang="zh-CN" sz="2000">
                  <a:solidFill>
                    <a:srgbClr val="080808"/>
                  </a:solidFill>
                </a:rPr>
                <a:t>b) </a:t>
              </a:r>
              <a:r>
                <a:rPr lang="zh-CN" altLang="en-US" sz="2000">
                  <a:solidFill>
                    <a:srgbClr val="080808"/>
                  </a:solidFill>
                </a:rPr>
                <a:t>非空链表</a:t>
              </a:r>
            </a:p>
          </p:txBody>
        </p:sp>
        <p:sp>
          <p:nvSpPr>
            <p:cNvPr id="36" name="Rectangle 36"/>
            <p:cNvSpPr>
              <a:spLocks noChangeArrowheads="1"/>
            </p:cNvSpPr>
            <p:nvPr/>
          </p:nvSpPr>
          <p:spPr bwMode="auto">
            <a:xfrm>
              <a:off x="4512" y="3000"/>
              <a:ext cx="20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rgbClr val="080808"/>
                  </a:solidFill>
                </a:rPr>
                <a:t>…</a:t>
              </a:r>
            </a:p>
          </p:txBody>
        </p:sp>
        <p:sp>
          <p:nvSpPr>
            <p:cNvPr id="37" name="Line 37"/>
            <p:cNvSpPr>
              <a:spLocks noChangeShapeType="1"/>
            </p:cNvSpPr>
            <p:nvPr/>
          </p:nvSpPr>
          <p:spPr bwMode="auto">
            <a:xfrm>
              <a:off x="2784" y="312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38"/>
            <p:cNvSpPr>
              <a:spLocks noChangeShapeType="1"/>
            </p:cNvSpPr>
            <p:nvPr/>
          </p:nvSpPr>
          <p:spPr bwMode="auto">
            <a:xfrm>
              <a:off x="3600" y="312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39"/>
            <p:cNvSpPr>
              <a:spLocks noChangeShapeType="1"/>
            </p:cNvSpPr>
            <p:nvPr/>
          </p:nvSpPr>
          <p:spPr bwMode="auto">
            <a:xfrm>
              <a:off x="4416" y="3120"/>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40"/>
            <p:cNvSpPr>
              <a:spLocks noChangeShapeType="1"/>
            </p:cNvSpPr>
            <p:nvPr/>
          </p:nvSpPr>
          <p:spPr bwMode="auto">
            <a:xfrm>
              <a:off x="4728" y="3120"/>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1" name="Line 41"/>
            <p:cNvSpPr>
              <a:spLocks noChangeShapeType="1"/>
            </p:cNvSpPr>
            <p:nvPr/>
          </p:nvSpPr>
          <p:spPr bwMode="auto">
            <a:xfrm flipH="1">
              <a:off x="4712" y="3216"/>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2" name="Line 42"/>
            <p:cNvSpPr>
              <a:spLocks noChangeShapeType="1"/>
            </p:cNvSpPr>
            <p:nvPr/>
          </p:nvSpPr>
          <p:spPr bwMode="auto">
            <a:xfrm flipH="1">
              <a:off x="4416" y="3216"/>
              <a:ext cx="14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43"/>
            <p:cNvSpPr>
              <a:spLocks noChangeShapeType="1"/>
            </p:cNvSpPr>
            <p:nvPr/>
          </p:nvSpPr>
          <p:spPr bwMode="auto">
            <a:xfrm flipH="1">
              <a:off x="3600" y="3216"/>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44"/>
            <p:cNvSpPr>
              <a:spLocks noChangeShapeType="1"/>
            </p:cNvSpPr>
            <p:nvPr/>
          </p:nvSpPr>
          <p:spPr bwMode="auto">
            <a:xfrm flipH="1">
              <a:off x="2784" y="3216"/>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45"/>
            <p:cNvSpPr>
              <a:spLocks noChangeShapeType="1"/>
            </p:cNvSpPr>
            <p:nvPr/>
          </p:nvSpPr>
          <p:spPr bwMode="auto">
            <a:xfrm>
              <a:off x="2448" y="2928"/>
              <a:ext cx="0" cy="144"/>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46"/>
            <p:cNvSpPr>
              <a:spLocks noChangeShapeType="1"/>
            </p:cNvSpPr>
            <p:nvPr/>
          </p:nvSpPr>
          <p:spPr bwMode="auto">
            <a:xfrm>
              <a:off x="2304" y="3216"/>
              <a:ext cx="0" cy="14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47"/>
            <p:cNvSpPr>
              <a:spLocks noChangeShapeType="1"/>
            </p:cNvSpPr>
            <p:nvPr/>
          </p:nvSpPr>
          <p:spPr bwMode="auto">
            <a:xfrm>
              <a:off x="2304" y="3360"/>
              <a:ext cx="288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48"/>
            <p:cNvSpPr>
              <a:spLocks noChangeShapeType="1"/>
            </p:cNvSpPr>
            <p:nvPr/>
          </p:nvSpPr>
          <p:spPr bwMode="auto">
            <a:xfrm flipV="1">
              <a:off x="5184" y="3264"/>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49"/>
            <p:cNvSpPr>
              <a:spLocks noChangeShapeType="1"/>
            </p:cNvSpPr>
            <p:nvPr/>
          </p:nvSpPr>
          <p:spPr bwMode="auto">
            <a:xfrm>
              <a:off x="2448" y="2928"/>
              <a:ext cx="3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50"/>
            <p:cNvSpPr>
              <a:spLocks noChangeShapeType="1"/>
            </p:cNvSpPr>
            <p:nvPr/>
          </p:nvSpPr>
          <p:spPr bwMode="auto">
            <a:xfrm>
              <a:off x="5472" y="3168"/>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51"/>
            <p:cNvSpPr>
              <a:spLocks noChangeShapeType="1"/>
            </p:cNvSpPr>
            <p:nvPr/>
          </p:nvSpPr>
          <p:spPr bwMode="auto">
            <a:xfrm>
              <a:off x="5568" y="2928"/>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2" name="Rectangle 52"/>
          <p:cNvSpPr>
            <a:spLocks noChangeArrowheads="1"/>
          </p:cNvSpPr>
          <p:nvPr/>
        </p:nvSpPr>
        <p:spPr bwMode="auto">
          <a:xfrm>
            <a:off x="395288" y="765175"/>
            <a:ext cx="80772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a:solidFill>
                  <a:srgbClr val="080808"/>
                </a:solidFill>
              </a:rPr>
              <a:t>下图是带头结点的循环双向链表的结构，可见，其前驱指针和后继指针各自构成自己的循环单链表。</a:t>
            </a:r>
          </a:p>
        </p:txBody>
      </p:sp>
    </p:spTree>
    <p:extLst>
      <p:ext uri="{BB962C8B-B14F-4D97-AF65-F5344CB8AC3E}">
        <p14:creationId xmlns:p14="http://schemas.microsoft.com/office/powerpoint/2010/main" val="7878379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33400" y="1047849"/>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endParaRPr lang="zh-CN" altLang="en-US"/>
          </a:p>
        </p:txBody>
      </p:sp>
      <p:sp>
        <p:nvSpPr>
          <p:cNvPr id="5" name="Text Box 5"/>
          <p:cNvSpPr txBox="1">
            <a:spLocks noChangeArrowheads="1"/>
          </p:cNvSpPr>
          <p:nvPr/>
        </p:nvSpPr>
        <p:spPr bwMode="auto">
          <a:xfrm>
            <a:off x="457200" y="1124049"/>
            <a:ext cx="82296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600">
                <a:solidFill>
                  <a:srgbClr val="080808"/>
                </a:solidFill>
              </a:rPr>
              <a:t>在双向链表中:设指针</a:t>
            </a:r>
            <a:r>
              <a:rPr lang="en-US" altLang="zh-CN" sz="2600">
                <a:solidFill>
                  <a:srgbClr val="080808"/>
                </a:solidFill>
              </a:rPr>
              <a:t>p</a:t>
            </a:r>
            <a:r>
              <a:rPr lang="zh-CN" altLang="en-US" sz="2600">
                <a:solidFill>
                  <a:srgbClr val="080808"/>
                </a:solidFill>
              </a:rPr>
              <a:t>指向第</a:t>
            </a:r>
            <a:r>
              <a:rPr lang="en-US" altLang="zh-CN" sz="2600" i="1">
                <a:solidFill>
                  <a:srgbClr val="080808"/>
                </a:solidFill>
              </a:rPr>
              <a:t>i</a:t>
            </a:r>
            <a:r>
              <a:rPr lang="zh-CN" altLang="en-US" sz="2600">
                <a:solidFill>
                  <a:srgbClr val="080808"/>
                </a:solidFill>
              </a:rPr>
              <a:t>个数据元素结点，则</a:t>
            </a:r>
            <a:r>
              <a:rPr lang="en-US" altLang="zh-CN" sz="2600">
                <a:solidFill>
                  <a:srgbClr val="080808"/>
                </a:solidFill>
              </a:rPr>
              <a:t>p-&gt;next</a:t>
            </a:r>
            <a:r>
              <a:rPr lang="zh-CN" altLang="en-US" sz="2600">
                <a:solidFill>
                  <a:srgbClr val="080808"/>
                </a:solidFill>
              </a:rPr>
              <a:t>指向第</a:t>
            </a:r>
            <a:r>
              <a:rPr lang="en-US" altLang="zh-CN" sz="2600" i="1">
                <a:solidFill>
                  <a:srgbClr val="080808"/>
                </a:solidFill>
              </a:rPr>
              <a:t>i</a:t>
            </a:r>
            <a:r>
              <a:rPr lang="en-US" altLang="zh-CN" sz="2600">
                <a:solidFill>
                  <a:srgbClr val="080808"/>
                </a:solidFill>
              </a:rPr>
              <a:t>+1</a:t>
            </a:r>
            <a:r>
              <a:rPr lang="zh-CN" altLang="en-US" sz="2600">
                <a:solidFill>
                  <a:srgbClr val="080808"/>
                </a:solidFill>
              </a:rPr>
              <a:t>个数据元素结点，</a:t>
            </a:r>
            <a:r>
              <a:rPr lang="en-US" altLang="zh-CN" sz="2600">
                <a:solidFill>
                  <a:srgbClr val="080808"/>
                </a:solidFill>
              </a:rPr>
              <a:t>p-&gt;next-&gt;prior</a:t>
            </a:r>
            <a:r>
              <a:rPr lang="zh-CN" altLang="en-US" sz="2600">
                <a:solidFill>
                  <a:srgbClr val="080808"/>
                </a:solidFill>
              </a:rPr>
              <a:t>仍指向第</a:t>
            </a:r>
            <a:r>
              <a:rPr lang="en-US" altLang="zh-CN" sz="2600" i="1">
                <a:solidFill>
                  <a:srgbClr val="080808"/>
                </a:solidFill>
              </a:rPr>
              <a:t>i</a:t>
            </a:r>
            <a:r>
              <a:rPr lang="zh-CN" altLang="en-US" sz="2600">
                <a:solidFill>
                  <a:srgbClr val="080808"/>
                </a:solidFill>
              </a:rPr>
              <a:t>个数据元素结点，即</a:t>
            </a:r>
            <a:r>
              <a:rPr lang="en-US" altLang="zh-CN" sz="2600">
                <a:solidFill>
                  <a:srgbClr val="0000FF"/>
                </a:solidFill>
              </a:rPr>
              <a:t>p-&gt;next-&gt;prior=p</a:t>
            </a:r>
            <a:r>
              <a:rPr lang="en-US" altLang="zh-CN" sz="2600">
                <a:solidFill>
                  <a:srgbClr val="080808"/>
                </a:solidFill>
              </a:rPr>
              <a:t>;</a:t>
            </a:r>
            <a:r>
              <a:rPr lang="zh-CN" altLang="en-US" sz="2600">
                <a:solidFill>
                  <a:srgbClr val="080808"/>
                </a:solidFill>
              </a:rPr>
              <a:t>同样</a:t>
            </a:r>
            <a:r>
              <a:rPr lang="en-US" altLang="zh-CN" sz="2600">
                <a:solidFill>
                  <a:srgbClr val="0000FF"/>
                </a:solidFill>
              </a:rPr>
              <a:t>p-&gt;prior-&gt;next=p。</a:t>
            </a:r>
          </a:p>
        </p:txBody>
      </p:sp>
      <p:grpSp>
        <p:nvGrpSpPr>
          <p:cNvPr id="6" name="Group 159"/>
          <p:cNvGrpSpPr>
            <a:grpSpLocks/>
          </p:cNvGrpSpPr>
          <p:nvPr/>
        </p:nvGrpSpPr>
        <p:grpSpPr bwMode="auto">
          <a:xfrm>
            <a:off x="684213" y="3083024"/>
            <a:ext cx="7567612" cy="2362200"/>
            <a:chOff x="312" y="1944"/>
            <a:chExt cx="4812" cy="1488"/>
          </a:xfrm>
        </p:grpSpPr>
        <p:sp>
          <p:nvSpPr>
            <p:cNvPr id="7" name="Rectangle 160"/>
            <p:cNvSpPr>
              <a:spLocks noChangeArrowheads="1"/>
            </p:cNvSpPr>
            <p:nvPr/>
          </p:nvSpPr>
          <p:spPr bwMode="auto">
            <a:xfrm>
              <a:off x="312" y="1944"/>
              <a:ext cx="4812" cy="1488"/>
            </a:xfrm>
            <a:prstGeom prst="rect">
              <a:avLst/>
            </a:prstGeom>
            <a:solidFill>
              <a:schemeClr val="bg1"/>
            </a:solidFill>
            <a:ln w="38100">
              <a:solidFill>
                <a:srgbClr val="33CCCC"/>
              </a:solidFill>
              <a:miter lim="800000"/>
              <a:headEnd/>
              <a:tailEnd/>
            </a:ln>
          </p:spPr>
          <p:txBody>
            <a:bodyPr lIns="90000" tIns="46800" rIns="90000" bIns="46800" anchor="ctr">
              <a:spAutoFit/>
            </a:bodyPr>
            <a:lstStyle/>
            <a:p>
              <a:endParaRPr lang="zh-CN" altLang="en-US"/>
            </a:p>
          </p:txBody>
        </p:sp>
        <p:grpSp>
          <p:nvGrpSpPr>
            <p:cNvPr id="8" name="Group 161"/>
            <p:cNvGrpSpPr>
              <a:grpSpLocks/>
            </p:cNvGrpSpPr>
            <p:nvPr/>
          </p:nvGrpSpPr>
          <p:grpSpPr bwMode="auto">
            <a:xfrm>
              <a:off x="653" y="2224"/>
              <a:ext cx="3761" cy="524"/>
              <a:chOff x="1049" y="3448"/>
              <a:chExt cx="3761" cy="524"/>
            </a:xfrm>
          </p:grpSpPr>
          <p:grpSp>
            <p:nvGrpSpPr>
              <p:cNvPr id="9" name="Group 162"/>
              <p:cNvGrpSpPr>
                <a:grpSpLocks/>
              </p:cNvGrpSpPr>
              <p:nvPr/>
            </p:nvGrpSpPr>
            <p:grpSpPr bwMode="auto">
              <a:xfrm>
                <a:off x="1049" y="3448"/>
                <a:ext cx="3761" cy="274"/>
                <a:chOff x="1337" y="631"/>
                <a:chExt cx="3761" cy="274"/>
              </a:xfrm>
            </p:grpSpPr>
            <p:sp>
              <p:nvSpPr>
                <p:cNvPr id="12" name="Rectangle 163"/>
                <p:cNvSpPr>
                  <a:spLocks noChangeArrowheads="1"/>
                </p:cNvSpPr>
                <p:nvPr/>
              </p:nvSpPr>
              <p:spPr bwMode="auto">
                <a:xfrm>
                  <a:off x="1569" y="660"/>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3" name="Rectangle 164" descr="宽上对角线"/>
                <p:cNvSpPr>
                  <a:spLocks noChangeArrowheads="1"/>
                </p:cNvSpPr>
                <p:nvPr/>
              </p:nvSpPr>
              <p:spPr bwMode="auto">
                <a:xfrm>
                  <a:off x="1943" y="660"/>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4" name="Rectangle 165"/>
                <p:cNvSpPr>
                  <a:spLocks noChangeArrowheads="1"/>
                </p:cNvSpPr>
                <p:nvPr/>
              </p:nvSpPr>
              <p:spPr bwMode="auto">
                <a:xfrm>
                  <a:off x="2305" y="660"/>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5" name="Line 166"/>
                <p:cNvSpPr>
                  <a:spLocks noChangeShapeType="1"/>
                </p:cNvSpPr>
                <p:nvPr/>
              </p:nvSpPr>
              <p:spPr bwMode="auto">
                <a:xfrm>
                  <a:off x="1341" y="717"/>
                  <a:ext cx="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 name="Rectangle 167"/>
                <p:cNvSpPr>
                  <a:spLocks noChangeArrowheads="1"/>
                </p:cNvSpPr>
                <p:nvPr/>
              </p:nvSpPr>
              <p:spPr bwMode="auto">
                <a:xfrm>
                  <a:off x="2787" y="645"/>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 name="Rectangle 168" descr="宽上对角线"/>
                <p:cNvSpPr>
                  <a:spLocks noChangeArrowheads="1"/>
                </p:cNvSpPr>
                <p:nvPr/>
              </p:nvSpPr>
              <p:spPr bwMode="auto">
                <a:xfrm>
                  <a:off x="3161" y="645"/>
                  <a:ext cx="356" cy="245"/>
                </a:xfrm>
                <a:prstGeom prst="rect">
                  <a:avLst/>
                </a:prstGeom>
                <a:solidFill>
                  <a:srgbClr val="00FF00"/>
                </a:solidFill>
                <a:ln w="9525">
                  <a:solidFill>
                    <a:srgbClr val="333300"/>
                  </a:solidFill>
                  <a:miter lim="800000"/>
                  <a:headEnd/>
                  <a:tailEnd/>
                </a:ln>
              </p:spPr>
              <p:txBody>
                <a:bodyPr anchor="ctr">
                  <a:spAutoFit/>
                </a:bodyPr>
                <a:lstStyle/>
                <a:p>
                  <a:endParaRPr lang="zh-CN" altLang="en-US"/>
                </a:p>
              </p:txBody>
            </p:sp>
            <p:sp>
              <p:nvSpPr>
                <p:cNvPr id="18" name="Rectangle 169"/>
                <p:cNvSpPr>
                  <a:spLocks noChangeArrowheads="1"/>
                </p:cNvSpPr>
                <p:nvPr/>
              </p:nvSpPr>
              <p:spPr bwMode="auto">
                <a:xfrm>
                  <a:off x="3512" y="645"/>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 name="Rectangle 170"/>
                <p:cNvSpPr>
                  <a:spLocks noChangeArrowheads="1"/>
                </p:cNvSpPr>
                <p:nvPr/>
              </p:nvSpPr>
              <p:spPr bwMode="auto">
                <a:xfrm>
                  <a:off x="4039" y="641"/>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0" name="Rectangle 171" descr="宽上对角线"/>
                <p:cNvSpPr>
                  <a:spLocks noChangeArrowheads="1"/>
                </p:cNvSpPr>
                <p:nvPr/>
              </p:nvSpPr>
              <p:spPr bwMode="auto">
                <a:xfrm>
                  <a:off x="4413" y="641"/>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1" name="Rectangle 172"/>
                <p:cNvSpPr>
                  <a:spLocks noChangeArrowheads="1"/>
                </p:cNvSpPr>
                <p:nvPr/>
              </p:nvSpPr>
              <p:spPr bwMode="auto">
                <a:xfrm>
                  <a:off x="4764" y="641"/>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2" name="Line 173"/>
                <p:cNvSpPr>
                  <a:spLocks noChangeShapeType="1"/>
                </p:cNvSpPr>
                <p:nvPr/>
              </p:nvSpPr>
              <p:spPr bwMode="auto">
                <a:xfrm>
                  <a:off x="2635" y="767"/>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3" name="Line 174"/>
                <p:cNvSpPr>
                  <a:spLocks noChangeShapeType="1"/>
                </p:cNvSpPr>
                <p:nvPr/>
              </p:nvSpPr>
              <p:spPr bwMode="auto">
                <a:xfrm>
                  <a:off x="3834" y="767"/>
                  <a:ext cx="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4" name="Text Box 175"/>
                <p:cNvSpPr txBox="1">
                  <a:spLocks noChangeArrowheads="1"/>
                </p:cNvSpPr>
                <p:nvPr/>
              </p:nvSpPr>
              <p:spPr bwMode="auto">
                <a:xfrm>
                  <a:off x="3207" y="642"/>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dirty="0">
                      <a:ea typeface="宋体" pitchFamily="2" charset="-122"/>
                    </a:rPr>
                    <a:t>b</a:t>
                  </a:r>
                </a:p>
              </p:txBody>
            </p:sp>
            <p:sp>
              <p:nvSpPr>
                <p:cNvPr id="25" name="Text Box 176"/>
                <p:cNvSpPr txBox="1">
                  <a:spLocks noChangeArrowheads="1"/>
                </p:cNvSpPr>
                <p:nvPr/>
              </p:nvSpPr>
              <p:spPr bwMode="auto">
                <a:xfrm>
                  <a:off x="4474" y="641"/>
                  <a:ext cx="1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c</a:t>
                  </a:r>
                </a:p>
              </p:txBody>
            </p:sp>
            <p:sp>
              <p:nvSpPr>
                <p:cNvPr id="26" name="Line 177"/>
                <p:cNvSpPr>
                  <a:spLocks noChangeShapeType="1"/>
                </p:cNvSpPr>
                <p:nvPr/>
              </p:nvSpPr>
              <p:spPr bwMode="auto">
                <a:xfrm flipH="1">
                  <a:off x="1337" y="813"/>
                  <a:ext cx="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 name="Line 178"/>
                <p:cNvSpPr>
                  <a:spLocks noChangeShapeType="1"/>
                </p:cNvSpPr>
                <p:nvPr/>
              </p:nvSpPr>
              <p:spPr bwMode="auto">
                <a:xfrm flipH="1">
                  <a:off x="2608" y="81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 name="Line 179"/>
                <p:cNvSpPr>
                  <a:spLocks noChangeShapeType="1"/>
                </p:cNvSpPr>
                <p:nvPr/>
              </p:nvSpPr>
              <p:spPr bwMode="auto">
                <a:xfrm flipH="1">
                  <a:off x="3819" y="829"/>
                  <a:ext cx="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9" name="Text Box 180"/>
                <p:cNvSpPr txBox="1">
                  <a:spLocks noChangeArrowheads="1"/>
                </p:cNvSpPr>
                <p:nvPr/>
              </p:nvSpPr>
              <p:spPr bwMode="auto">
                <a:xfrm>
                  <a:off x="2004" y="631"/>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a</a:t>
                  </a:r>
                </a:p>
              </p:txBody>
            </p:sp>
          </p:grpSp>
          <p:sp>
            <p:nvSpPr>
              <p:cNvPr id="10" name="Line 181"/>
              <p:cNvSpPr>
                <a:spLocks noChangeShapeType="1"/>
              </p:cNvSpPr>
              <p:nvPr/>
            </p:nvSpPr>
            <p:spPr bwMode="auto">
              <a:xfrm flipV="1">
                <a:off x="3035" y="3706"/>
                <a:ext cx="0" cy="212"/>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 name="Text Box 182"/>
              <p:cNvSpPr txBox="1">
                <a:spLocks noChangeArrowheads="1"/>
              </p:cNvSpPr>
              <p:nvPr/>
            </p:nvSpPr>
            <p:spPr bwMode="auto">
              <a:xfrm>
                <a:off x="3057" y="3722"/>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solidFill>
                      <a:srgbClr val="0066FF"/>
                    </a:solidFill>
                    <a:ea typeface="宋体" pitchFamily="2" charset="-122"/>
                  </a:rPr>
                  <a:t>p</a:t>
                </a:r>
              </a:p>
            </p:txBody>
          </p:sp>
        </p:grpSp>
      </p:grpSp>
      <p:sp>
        <p:nvSpPr>
          <p:cNvPr id="30" name="Text Box 183"/>
          <p:cNvSpPr txBox="1">
            <a:spLocks noChangeArrowheads="1"/>
          </p:cNvSpPr>
          <p:nvPr/>
        </p:nvSpPr>
        <p:spPr bwMode="auto">
          <a:xfrm>
            <a:off x="1895475" y="4595912"/>
            <a:ext cx="5049838"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a:solidFill>
                  <a:srgbClr val="FF0000"/>
                </a:solidFill>
                <a:ea typeface="隶书" pitchFamily="49" charset="-122"/>
              </a:rPr>
              <a:t>p-&gt; </a:t>
            </a:r>
            <a:r>
              <a:rPr lang="en-US" altLang="zh-CN">
                <a:solidFill>
                  <a:srgbClr val="FF0000"/>
                </a:solidFill>
              </a:rPr>
              <a:t>prior </a:t>
            </a:r>
            <a:r>
              <a:rPr lang="en-US" altLang="zh-CN">
                <a:solidFill>
                  <a:srgbClr val="FF0000"/>
                </a:solidFill>
                <a:ea typeface="隶书" pitchFamily="49" charset="-122"/>
              </a:rPr>
              <a:t>-&gt;</a:t>
            </a:r>
            <a:r>
              <a:rPr lang="en-US" altLang="zh-CN">
                <a:solidFill>
                  <a:srgbClr val="FF0000"/>
                </a:solidFill>
              </a:rPr>
              <a:t>next</a:t>
            </a:r>
            <a:r>
              <a:rPr lang="en-US" altLang="zh-CN">
                <a:solidFill>
                  <a:srgbClr val="FF0000"/>
                </a:solidFill>
                <a:ea typeface="隶书" pitchFamily="49" charset="-122"/>
              </a:rPr>
              <a:t>= p= p-&gt;</a:t>
            </a:r>
            <a:r>
              <a:rPr lang="en-US" altLang="zh-CN">
                <a:solidFill>
                  <a:srgbClr val="FF0000"/>
                </a:solidFill>
              </a:rPr>
              <a:t>next</a:t>
            </a:r>
            <a:r>
              <a:rPr lang="en-US" altLang="zh-CN">
                <a:solidFill>
                  <a:srgbClr val="FF0000"/>
                </a:solidFill>
                <a:ea typeface="隶书" pitchFamily="49" charset="-122"/>
              </a:rPr>
              <a:t>-&gt;</a:t>
            </a:r>
            <a:r>
              <a:rPr lang="en-US" altLang="zh-CN">
                <a:solidFill>
                  <a:srgbClr val="FF0000"/>
                </a:solidFill>
              </a:rPr>
              <a:t>prior</a:t>
            </a:r>
            <a:r>
              <a:rPr lang="en-US" altLang="zh-CN">
                <a:solidFill>
                  <a:srgbClr val="FF0000"/>
                </a:solidFill>
                <a:ea typeface="隶书" pitchFamily="49" charset="-122"/>
              </a:rPr>
              <a:t>;</a:t>
            </a:r>
          </a:p>
        </p:txBody>
      </p:sp>
    </p:spTree>
    <p:extLst>
      <p:ext uri="{BB962C8B-B14F-4D97-AF65-F5344CB8AC3E}">
        <p14:creationId xmlns:p14="http://schemas.microsoft.com/office/powerpoint/2010/main" val="24769307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out)">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ox(out)">
                                      <p:cBhvr>
                                        <p:cTn id="17" dur="500"/>
                                        <p:tgtEl>
                                          <p:spTgt spid="3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11325" y="3529161"/>
            <a:ext cx="5867400" cy="2320925"/>
          </a:xfrm>
          <a:prstGeom prst="rect">
            <a:avLst/>
          </a:prstGeom>
          <a:solidFill>
            <a:schemeClr val="tx1"/>
          </a:solidFill>
          <a:ln>
            <a:headEnd/>
            <a:tailEnd/>
          </a:ln>
        </p:spPr>
        <p:style>
          <a:lnRef idx="2">
            <a:schemeClr val="dk1"/>
          </a:lnRef>
          <a:fillRef idx="1">
            <a:schemeClr val="lt1"/>
          </a:fillRef>
          <a:effectRef idx="0">
            <a:schemeClr val="dk1"/>
          </a:effectRef>
          <a:fontRef idx="minor">
            <a:schemeClr val="dk1"/>
          </a:fontRef>
        </p:style>
        <p:txBody>
          <a:bodyPr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r>
              <a:rPr lang="en-US" altLang="zh-CN" dirty="0">
                <a:solidFill>
                  <a:schemeClr val="bg1"/>
                </a:solidFill>
                <a:ea typeface="宋体" pitchFamily="2" charset="-122"/>
              </a:rPr>
              <a:t> </a:t>
            </a:r>
          </a:p>
          <a:p>
            <a:pPr eaLnBrk="1" hangingPunct="1"/>
            <a:r>
              <a:rPr lang="en-US" altLang="zh-CN" dirty="0">
                <a:solidFill>
                  <a:srgbClr val="FF0000"/>
                </a:solidFill>
                <a:ea typeface="宋体" pitchFamily="2" charset="-122"/>
              </a:rPr>
              <a:t>  s-&gt;</a:t>
            </a:r>
            <a:r>
              <a:rPr lang="en-US" altLang="zh-CN" dirty="0">
                <a:solidFill>
                  <a:srgbClr val="FF0000"/>
                </a:solidFill>
              </a:rPr>
              <a:t> prior</a:t>
            </a:r>
            <a:r>
              <a:rPr lang="en-US" altLang="zh-CN" dirty="0">
                <a:solidFill>
                  <a:srgbClr val="FF0000"/>
                </a:solidFill>
                <a:ea typeface="宋体" pitchFamily="2" charset="-122"/>
              </a:rPr>
              <a:t>=p-&gt; </a:t>
            </a:r>
            <a:r>
              <a:rPr lang="en-US" altLang="zh-CN" dirty="0">
                <a:solidFill>
                  <a:srgbClr val="FF0000"/>
                </a:solidFill>
              </a:rPr>
              <a:t>prior</a:t>
            </a:r>
            <a:r>
              <a:rPr lang="en-US" altLang="zh-CN" dirty="0">
                <a:solidFill>
                  <a:srgbClr val="FF0000"/>
                </a:solidFill>
                <a:ea typeface="宋体" pitchFamily="2" charset="-122"/>
              </a:rPr>
              <a:t>;</a:t>
            </a:r>
          </a:p>
          <a:p>
            <a:pPr eaLnBrk="1" hangingPunct="1"/>
            <a:r>
              <a:rPr lang="en-US" altLang="zh-CN" dirty="0">
                <a:solidFill>
                  <a:srgbClr val="0000FF"/>
                </a:solidFill>
                <a:ea typeface="宋体" pitchFamily="2" charset="-122"/>
              </a:rPr>
              <a:t>  p-&gt;</a:t>
            </a:r>
            <a:r>
              <a:rPr lang="en-US" altLang="zh-CN" dirty="0">
                <a:solidFill>
                  <a:srgbClr val="0000FF"/>
                </a:solidFill>
              </a:rPr>
              <a:t> prior</a:t>
            </a:r>
            <a:r>
              <a:rPr lang="en-US" altLang="zh-CN" dirty="0">
                <a:solidFill>
                  <a:srgbClr val="0000FF"/>
                </a:solidFill>
                <a:ea typeface="宋体" pitchFamily="2" charset="-122"/>
              </a:rPr>
              <a:t>-&gt; </a:t>
            </a:r>
            <a:r>
              <a:rPr lang="en-US" altLang="zh-CN" dirty="0">
                <a:solidFill>
                  <a:srgbClr val="0000FF"/>
                </a:solidFill>
              </a:rPr>
              <a:t>next </a:t>
            </a:r>
            <a:r>
              <a:rPr lang="en-US" altLang="zh-CN" dirty="0">
                <a:solidFill>
                  <a:srgbClr val="0000FF"/>
                </a:solidFill>
                <a:ea typeface="宋体" pitchFamily="2" charset="-122"/>
              </a:rPr>
              <a:t>=s;</a:t>
            </a:r>
          </a:p>
          <a:p>
            <a:pPr eaLnBrk="1" hangingPunct="1"/>
            <a:r>
              <a:rPr lang="en-US" altLang="zh-CN" dirty="0">
                <a:solidFill>
                  <a:schemeClr val="bg1"/>
                </a:solidFill>
                <a:ea typeface="宋体" pitchFamily="2" charset="-122"/>
              </a:rPr>
              <a:t>  s-&gt; </a:t>
            </a:r>
            <a:r>
              <a:rPr lang="en-US" altLang="zh-CN" dirty="0">
                <a:solidFill>
                  <a:schemeClr val="bg1"/>
                </a:solidFill>
              </a:rPr>
              <a:t>next </a:t>
            </a:r>
            <a:r>
              <a:rPr lang="en-US" altLang="zh-CN" dirty="0">
                <a:solidFill>
                  <a:schemeClr val="bg1"/>
                </a:solidFill>
                <a:ea typeface="宋体" pitchFamily="2" charset="-122"/>
              </a:rPr>
              <a:t>=p;</a:t>
            </a:r>
          </a:p>
          <a:p>
            <a:pPr eaLnBrk="1" hangingPunct="1"/>
            <a:r>
              <a:rPr lang="en-US" altLang="zh-CN" dirty="0">
                <a:solidFill>
                  <a:srgbClr val="FF0000"/>
                </a:solidFill>
                <a:ea typeface="宋体" pitchFamily="2" charset="-122"/>
              </a:rPr>
              <a:t>  p-&gt;</a:t>
            </a:r>
            <a:r>
              <a:rPr lang="en-US" altLang="zh-CN" dirty="0">
                <a:solidFill>
                  <a:srgbClr val="FF0000"/>
                </a:solidFill>
              </a:rPr>
              <a:t> prior</a:t>
            </a:r>
            <a:r>
              <a:rPr lang="en-US" altLang="zh-CN" dirty="0">
                <a:solidFill>
                  <a:srgbClr val="FF0000"/>
                </a:solidFill>
                <a:ea typeface="宋体" pitchFamily="2" charset="-122"/>
              </a:rPr>
              <a:t>=s;</a:t>
            </a:r>
          </a:p>
          <a:p>
            <a:pPr eaLnBrk="1" hangingPunct="1"/>
            <a:endParaRPr lang="en-US" altLang="zh-CN" dirty="0">
              <a:ea typeface="宋体" pitchFamily="2" charset="-122"/>
            </a:endParaRPr>
          </a:p>
        </p:txBody>
      </p:sp>
      <p:sp>
        <p:nvSpPr>
          <p:cNvPr id="5" name="Rectangle 3"/>
          <p:cNvSpPr>
            <a:spLocks noChangeArrowheads="1"/>
          </p:cNvSpPr>
          <p:nvPr/>
        </p:nvSpPr>
        <p:spPr bwMode="auto">
          <a:xfrm>
            <a:off x="179512" y="2775098"/>
            <a:ext cx="35274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zh-CN" altLang="en-US" sz="2400" dirty="0">
                <a:ea typeface="宋体" pitchFamily="2" charset="-122"/>
              </a:rPr>
              <a:t>算法描述</a:t>
            </a:r>
          </a:p>
        </p:txBody>
      </p:sp>
      <p:sp>
        <p:nvSpPr>
          <p:cNvPr id="6" name="Rectangle 4"/>
          <p:cNvSpPr>
            <a:spLocks noChangeArrowheads="1"/>
          </p:cNvSpPr>
          <p:nvPr/>
        </p:nvSpPr>
        <p:spPr bwMode="auto">
          <a:xfrm>
            <a:off x="1118592" y="6081985"/>
            <a:ext cx="5181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zh-CN" altLang="en-US" sz="2400" dirty="0">
                <a:ea typeface="宋体" pitchFamily="2" charset="-122"/>
              </a:rPr>
              <a:t>算法评价：</a:t>
            </a:r>
            <a:r>
              <a:rPr lang="en-US" altLang="zh-CN" sz="2400" dirty="0">
                <a:ea typeface="宋体" pitchFamily="2" charset="-122"/>
              </a:rPr>
              <a:t>T(n)=O(N)</a:t>
            </a:r>
          </a:p>
        </p:txBody>
      </p:sp>
      <p:grpSp>
        <p:nvGrpSpPr>
          <p:cNvPr id="7" name="Group 5"/>
          <p:cNvGrpSpPr>
            <a:grpSpLocks/>
          </p:cNvGrpSpPr>
          <p:nvPr/>
        </p:nvGrpSpPr>
        <p:grpSpPr bwMode="auto">
          <a:xfrm>
            <a:off x="3819525" y="1428898"/>
            <a:ext cx="512763" cy="511175"/>
            <a:chOff x="2334" y="1064"/>
            <a:chExt cx="323" cy="322"/>
          </a:xfrm>
        </p:grpSpPr>
        <p:sp>
          <p:nvSpPr>
            <p:cNvPr id="8" name="Line 6"/>
            <p:cNvSpPr>
              <a:spLocks noChangeShapeType="1"/>
            </p:cNvSpPr>
            <p:nvPr/>
          </p:nvSpPr>
          <p:spPr bwMode="auto">
            <a:xfrm>
              <a:off x="2334" y="1064"/>
              <a:ext cx="0" cy="322"/>
            </a:xfrm>
            <a:prstGeom prst="line">
              <a:avLst/>
            </a:prstGeom>
            <a:noFill/>
            <a:ln w="38100">
              <a:solidFill>
                <a:srgbClr val="0066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 name="Line 7"/>
            <p:cNvSpPr>
              <a:spLocks noChangeShapeType="1"/>
            </p:cNvSpPr>
            <p:nvPr/>
          </p:nvSpPr>
          <p:spPr bwMode="auto">
            <a:xfrm>
              <a:off x="2334" y="1386"/>
              <a:ext cx="323" cy="0"/>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0" name="Group 8"/>
          <p:cNvGrpSpPr>
            <a:grpSpLocks/>
          </p:cNvGrpSpPr>
          <p:nvPr/>
        </p:nvGrpSpPr>
        <p:grpSpPr bwMode="auto">
          <a:xfrm>
            <a:off x="3276600" y="1568598"/>
            <a:ext cx="1058863" cy="458788"/>
            <a:chOff x="1990" y="1175"/>
            <a:chExt cx="667" cy="289"/>
          </a:xfrm>
        </p:grpSpPr>
        <p:sp>
          <p:nvSpPr>
            <p:cNvPr id="11" name="Line 9"/>
            <p:cNvSpPr>
              <a:spLocks noChangeShapeType="1"/>
            </p:cNvSpPr>
            <p:nvPr/>
          </p:nvSpPr>
          <p:spPr bwMode="auto">
            <a:xfrm flipH="1">
              <a:off x="1990" y="1464"/>
              <a:ext cx="667"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 name="Line 10"/>
            <p:cNvSpPr>
              <a:spLocks noChangeShapeType="1"/>
            </p:cNvSpPr>
            <p:nvPr/>
          </p:nvSpPr>
          <p:spPr bwMode="auto">
            <a:xfrm flipV="1">
              <a:off x="1990" y="1175"/>
              <a:ext cx="0" cy="289"/>
            </a:xfrm>
            <a:prstGeom prst="line">
              <a:avLst/>
            </a:prstGeom>
            <a:noFill/>
            <a:ln w="38100">
              <a:solidFill>
                <a:srgbClr val="FF99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3" name="Group 11"/>
          <p:cNvGrpSpPr>
            <a:grpSpLocks/>
          </p:cNvGrpSpPr>
          <p:nvPr/>
        </p:nvGrpSpPr>
        <p:grpSpPr bwMode="auto">
          <a:xfrm>
            <a:off x="6026150" y="1570186"/>
            <a:ext cx="1146175" cy="511175"/>
            <a:chOff x="3724" y="1153"/>
            <a:chExt cx="722" cy="322"/>
          </a:xfrm>
        </p:grpSpPr>
        <p:sp>
          <p:nvSpPr>
            <p:cNvPr id="14" name="Line 12"/>
            <p:cNvSpPr>
              <a:spLocks noChangeShapeType="1"/>
            </p:cNvSpPr>
            <p:nvPr/>
          </p:nvSpPr>
          <p:spPr bwMode="auto">
            <a:xfrm>
              <a:off x="3724" y="1475"/>
              <a:ext cx="72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Line 13"/>
            <p:cNvSpPr>
              <a:spLocks noChangeShapeType="1"/>
            </p:cNvSpPr>
            <p:nvPr/>
          </p:nvSpPr>
          <p:spPr bwMode="auto">
            <a:xfrm flipV="1">
              <a:off x="4446" y="1153"/>
              <a:ext cx="0" cy="32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6" name="Group 14"/>
          <p:cNvGrpSpPr>
            <a:grpSpLocks/>
          </p:cNvGrpSpPr>
          <p:nvPr/>
        </p:nvGrpSpPr>
        <p:grpSpPr bwMode="auto">
          <a:xfrm>
            <a:off x="6026150" y="1357461"/>
            <a:ext cx="581025" cy="565150"/>
            <a:chOff x="3724" y="1019"/>
            <a:chExt cx="366" cy="356"/>
          </a:xfrm>
        </p:grpSpPr>
        <p:sp>
          <p:nvSpPr>
            <p:cNvPr id="17" name="Line 15"/>
            <p:cNvSpPr>
              <a:spLocks noChangeShapeType="1"/>
            </p:cNvSpPr>
            <p:nvPr/>
          </p:nvSpPr>
          <p:spPr bwMode="auto">
            <a:xfrm>
              <a:off x="4090" y="1019"/>
              <a:ext cx="0" cy="35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 name="Line 16"/>
            <p:cNvSpPr>
              <a:spLocks noChangeShapeType="1"/>
            </p:cNvSpPr>
            <p:nvPr/>
          </p:nvSpPr>
          <p:spPr bwMode="auto">
            <a:xfrm flipH="1">
              <a:off x="3724" y="1375"/>
              <a:ext cx="366"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9" name="Group 17"/>
          <p:cNvGrpSpPr>
            <a:grpSpLocks/>
          </p:cNvGrpSpPr>
          <p:nvPr/>
        </p:nvGrpSpPr>
        <p:grpSpPr bwMode="auto">
          <a:xfrm>
            <a:off x="2970213" y="1913086"/>
            <a:ext cx="3049587" cy="542925"/>
            <a:chOff x="1799" y="1369"/>
            <a:chExt cx="1921" cy="342"/>
          </a:xfrm>
        </p:grpSpPr>
        <p:sp>
          <p:nvSpPr>
            <p:cNvPr id="20" name="Rectangle 18" descr="宽上对角线"/>
            <p:cNvSpPr>
              <a:spLocks noChangeArrowheads="1"/>
            </p:cNvSpPr>
            <p:nvPr/>
          </p:nvSpPr>
          <p:spPr bwMode="auto">
            <a:xfrm>
              <a:off x="3035" y="1372"/>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1" name="Rectangle 19"/>
            <p:cNvSpPr>
              <a:spLocks noChangeArrowheads="1"/>
            </p:cNvSpPr>
            <p:nvPr/>
          </p:nvSpPr>
          <p:spPr bwMode="auto">
            <a:xfrm>
              <a:off x="2661" y="1372"/>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2" name="Rectangle 20"/>
            <p:cNvSpPr>
              <a:spLocks noChangeArrowheads="1"/>
            </p:cNvSpPr>
            <p:nvPr/>
          </p:nvSpPr>
          <p:spPr bwMode="auto">
            <a:xfrm>
              <a:off x="3386" y="1372"/>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3" name="Text Box 21"/>
            <p:cNvSpPr txBox="1">
              <a:spLocks noChangeArrowheads="1"/>
            </p:cNvSpPr>
            <p:nvPr/>
          </p:nvSpPr>
          <p:spPr bwMode="auto">
            <a:xfrm>
              <a:off x="3088" y="1369"/>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x</a:t>
              </a:r>
            </a:p>
          </p:txBody>
        </p:sp>
        <p:sp>
          <p:nvSpPr>
            <p:cNvPr id="24" name="Line 22"/>
            <p:cNvSpPr>
              <a:spLocks noChangeShapeType="1"/>
            </p:cNvSpPr>
            <p:nvPr/>
          </p:nvSpPr>
          <p:spPr bwMode="auto">
            <a:xfrm>
              <a:off x="2079" y="1542"/>
              <a:ext cx="5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5" name="Text Box 23"/>
            <p:cNvSpPr txBox="1">
              <a:spLocks noChangeArrowheads="1"/>
            </p:cNvSpPr>
            <p:nvPr/>
          </p:nvSpPr>
          <p:spPr bwMode="auto">
            <a:xfrm>
              <a:off x="1799" y="1461"/>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S</a:t>
              </a:r>
            </a:p>
          </p:txBody>
        </p:sp>
      </p:grpSp>
      <p:grpSp>
        <p:nvGrpSpPr>
          <p:cNvPr id="26" name="Group 24"/>
          <p:cNvGrpSpPr>
            <a:grpSpLocks/>
          </p:cNvGrpSpPr>
          <p:nvPr/>
        </p:nvGrpSpPr>
        <p:grpSpPr bwMode="auto">
          <a:xfrm>
            <a:off x="2019300" y="577998"/>
            <a:ext cx="5970588" cy="1028700"/>
            <a:chOff x="1200" y="528"/>
            <a:chExt cx="3761" cy="648"/>
          </a:xfrm>
        </p:grpSpPr>
        <p:grpSp>
          <p:nvGrpSpPr>
            <p:cNvPr id="27" name="Group 25"/>
            <p:cNvGrpSpPr>
              <a:grpSpLocks/>
            </p:cNvGrpSpPr>
            <p:nvPr/>
          </p:nvGrpSpPr>
          <p:grpSpPr bwMode="auto">
            <a:xfrm>
              <a:off x="1200" y="902"/>
              <a:ext cx="3761" cy="274"/>
              <a:chOff x="1200" y="902"/>
              <a:chExt cx="3761" cy="274"/>
            </a:xfrm>
          </p:grpSpPr>
          <p:sp>
            <p:nvSpPr>
              <p:cNvPr id="31" name="Rectangle 26"/>
              <p:cNvSpPr>
                <a:spLocks noChangeArrowheads="1"/>
              </p:cNvSpPr>
              <p:nvPr/>
            </p:nvSpPr>
            <p:spPr bwMode="auto">
              <a:xfrm>
                <a:off x="1432" y="931"/>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2" name="Rectangle 27" descr="宽上对角线"/>
              <p:cNvSpPr>
                <a:spLocks noChangeArrowheads="1"/>
              </p:cNvSpPr>
              <p:nvPr/>
            </p:nvSpPr>
            <p:spPr bwMode="auto">
              <a:xfrm>
                <a:off x="1806" y="931"/>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3" name="Rectangle 28"/>
              <p:cNvSpPr>
                <a:spLocks noChangeArrowheads="1"/>
              </p:cNvSpPr>
              <p:nvPr/>
            </p:nvSpPr>
            <p:spPr bwMode="auto">
              <a:xfrm>
                <a:off x="2168" y="931"/>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4" name="Line 29"/>
              <p:cNvSpPr>
                <a:spLocks noChangeShapeType="1"/>
              </p:cNvSpPr>
              <p:nvPr/>
            </p:nvSpPr>
            <p:spPr bwMode="auto">
              <a:xfrm>
                <a:off x="1204" y="988"/>
                <a:ext cx="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 name="Rectangle 30"/>
              <p:cNvSpPr>
                <a:spLocks noChangeArrowheads="1"/>
              </p:cNvSpPr>
              <p:nvPr/>
            </p:nvSpPr>
            <p:spPr bwMode="auto">
              <a:xfrm>
                <a:off x="3902" y="912"/>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6" name="Rectangle 31" descr="宽上对角线"/>
              <p:cNvSpPr>
                <a:spLocks noChangeArrowheads="1"/>
              </p:cNvSpPr>
              <p:nvPr/>
            </p:nvSpPr>
            <p:spPr bwMode="auto">
              <a:xfrm>
                <a:off x="4276" y="912"/>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7" name="Rectangle 32"/>
              <p:cNvSpPr>
                <a:spLocks noChangeArrowheads="1"/>
              </p:cNvSpPr>
              <p:nvPr/>
            </p:nvSpPr>
            <p:spPr bwMode="auto">
              <a:xfrm>
                <a:off x="4627" y="912"/>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38" name="Text Box 33"/>
              <p:cNvSpPr txBox="1">
                <a:spLocks noChangeArrowheads="1"/>
              </p:cNvSpPr>
              <p:nvPr/>
            </p:nvSpPr>
            <p:spPr bwMode="auto">
              <a:xfrm>
                <a:off x="4330" y="91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b</a:t>
                </a:r>
              </a:p>
            </p:txBody>
          </p:sp>
          <p:sp>
            <p:nvSpPr>
              <p:cNvPr id="39" name="Line 34"/>
              <p:cNvSpPr>
                <a:spLocks noChangeShapeType="1"/>
              </p:cNvSpPr>
              <p:nvPr/>
            </p:nvSpPr>
            <p:spPr bwMode="auto">
              <a:xfrm flipH="1">
                <a:off x="1200" y="1084"/>
                <a:ext cx="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 name="Text Box 35"/>
              <p:cNvSpPr txBox="1">
                <a:spLocks noChangeArrowheads="1"/>
              </p:cNvSpPr>
              <p:nvPr/>
            </p:nvSpPr>
            <p:spPr bwMode="auto">
              <a:xfrm>
                <a:off x="1867" y="902"/>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a</a:t>
                </a:r>
              </a:p>
            </p:txBody>
          </p:sp>
          <p:sp>
            <p:nvSpPr>
              <p:cNvPr id="41" name="Line 36"/>
              <p:cNvSpPr>
                <a:spLocks noChangeShapeType="1"/>
              </p:cNvSpPr>
              <p:nvPr/>
            </p:nvSpPr>
            <p:spPr bwMode="auto">
              <a:xfrm>
                <a:off x="2501" y="1008"/>
                <a:ext cx="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2" name="Line 37"/>
              <p:cNvSpPr>
                <a:spLocks noChangeShapeType="1"/>
              </p:cNvSpPr>
              <p:nvPr/>
            </p:nvSpPr>
            <p:spPr bwMode="auto">
              <a:xfrm flipH="1">
                <a:off x="2501" y="1075"/>
                <a:ext cx="141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8" name="Group 38"/>
            <p:cNvGrpSpPr>
              <a:grpSpLocks/>
            </p:cNvGrpSpPr>
            <p:nvPr/>
          </p:nvGrpSpPr>
          <p:grpSpPr bwMode="auto">
            <a:xfrm>
              <a:off x="4395" y="528"/>
              <a:ext cx="214" cy="380"/>
              <a:chOff x="4395" y="528"/>
              <a:chExt cx="214" cy="380"/>
            </a:xfrm>
          </p:grpSpPr>
          <p:sp>
            <p:nvSpPr>
              <p:cNvPr id="29" name="Line 39"/>
              <p:cNvSpPr>
                <a:spLocks noChangeShapeType="1"/>
              </p:cNvSpPr>
              <p:nvPr/>
            </p:nvSpPr>
            <p:spPr bwMode="auto">
              <a:xfrm>
                <a:off x="4424" y="542"/>
                <a:ext cx="0" cy="3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0" name="Text Box 40"/>
              <p:cNvSpPr txBox="1">
                <a:spLocks noChangeArrowheads="1"/>
              </p:cNvSpPr>
              <p:nvPr/>
            </p:nvSpPr>
            <p:spPr bwMode="auto">
              <a:xfrm>
                <a:off x="4395" y="528"/>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P</a:t>
                </a:r>
              </a:p>
            </p:txBody>
          </p:sp>
        </p:grpSp>
      </p:grpSp>
      <p:grpSp>
        <p:nvGrpSpPr>
          <p:cNvPr id="43" name="Group 41"/>
          <p:cNvGrpSpPr>
            <a:grpSpLocks/>
          </p:cNvGrpSpPr>
          <p:nvPr/>
        </p:nvGrpSpPr>
        <p:grpSpPr bwMode="auto">
          <a:xfrm>
            <a:off x="4808538" y="1128861"/>
            <a:ext cx="493712" cy="493712"/>
            <a:chOff x="2957" y="875"/>
            <a:chExt cx="311" cy="311"/>
          </a:xfrm>
        </p:grpSpPr>
        <p:sp>
          <p:nvSpPr>
            <p:cNvPr id="44" name="Line 42"/>
            <p:cNvSpPr>
              <a:spLocks noChangeShapeType="1"/>
            </p:cNvSpPr>
            <p:nvPr/>
          </p:nvSpPr>
          <p:spPr bwMode="auto">
            <a:xfrm flipH="1">
              <a:off x="2957" y="875"/>
              <a:ext cx="289" cy="289"/>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5" name="Line 43"/>
            <p:cNvSpPr>
              <a:spLocks noChangeShapeType="1"/>
            </p:cNvSpPr>
            <p:nvPr/>
          </p:nvSpPr>
          <p:spPr bwMode="auto">
            <a:xfrm>
              <a:off x="2968" y="875"/>
              <a:ext cx="300" cy="31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6" name="Rectangle 44"/>
          <p:cNvSpPr>
            <a:spLocks noChangeArrowheads="1"/>
          </p:cNvSpPr>
          <p:nvPr/>
        </p:nvSpPr>
        <p:spPr bwMode="auto">
          <a:xfrm>
            <a:off x="0" y="501798"/>
            <a:ext cx="85010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zh-CN" altLang="en-US" sz="2400" dirty="0">
                <a:ea typeface="宋体" pitchFamily="2" charset="-122"/>
              </a:rPr>
              <a:t>插入</a:t>
            </a:r>
          </a:p>
        </p:txBody>
      </p:sp>
    </p:spTree>
    <p:extLst>
      <p:ext uri="{BB962C8B-B14F-4D97-AF65-F5344CB8AC3E}">
        <p14:creationId xmlns:p14="http://schemas.microsoft.com/office/powerpoint/2010/main" val="964038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box(out)">
                                      <p:cBhvr>
                                        <p:cTn id="7" dur="500"/>
                                        <p:tgtEl>
                                          <p:spTgt spid="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ox(out)">
                                      <p:cBhvr>
                                        <p:cTn id="12" dur="500"/>
                                        <p:tgtEl>
                                          <p:spTgt spid="26"/>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out)">
                                      <p:cBhvr>
                                        <p:cTn id="23" dur="500"/>
                                        <p:tgtEl>
                                          <p:spTgt spid="4"/>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ox(out)">
                                      <p:cBhvr>
                                        <p:cTn id="28" dur="500"/>
                                        <p:tgtEl>
                                          <p:spTgt spid="19"/>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out)">
                                      <p:cBhvr>
                                        <p:cTn id="33" dur="500"/>
                                        <p:tgtEl>
                                          <p:spTgt spid="10"/>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ox(out)">
                                      <p:cBhvr>
                                        <p:cTn id="38" dur="500"/>
                                        <p:tgtEl>
                                          <p:spTgt spid="7"/>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ox(out)">
                                      <p:cBhvr>
                                        <p:cTn id="43" dur="500"/>
                                        <p:tgtEl>
                                          <p:spTgt spid="13"/>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ox(out)">
                                      <p:cBhvr>
                                        <p:cTn id="48" dur="500"/>
                                        <p:tgtEl>
                                          <p:spTgt spid="16"/>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box(out)">
                                      <p:cBhvr>
                                        <p:cTn id="53" dur="500"/>
                                        <p:tgtEl>
                                          <p:spTgt spid="43"/>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additive="base">
                                        <p:cTn id="58" dur="500" fill="hold"/>
                                        <p:tgtEl>
                                          <p:spTgt spid="6"/>
                                        </p:tgtEl>
                                        <p:attrNameLst>
                                          <p:attrName>ppt_x</p:attrName>
                                        </p:attrNameLst>
                                      </p:cBhvr>
                                      <p:tavLst>
                                        <p:tav tm="0">
                                          <p:val>
                                            <p:strVal val="0-#ppt_w/2"/>
                                          </p:val>
                                        </p:tav>
                                        <p:tav tm="100000">
                                          <p:val>
                                            <p:strVal val="#ppt_x"/>
                                          </p:val>
                                        </p:tav>
                                      </p:tavLst>
                                    </p:anim>
                                    <p:anim calcmode="lin" valueType="num">
                                      <p:cBhvr additive="base">
                                        <p:cTn id="5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6" grpId="0" autoUpdateAnimBg="0"/>
      <p:bldP spid="46"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552825" y="1496715"/>
            <a:ext cx="3903663" cy="300037"/>
            <a:chOff x="2478" y="455"/>
            <a:chExt cx="2111" cy="201"/>
          </a:xfrm>
        </p:grpSpPr>
        <p:sp>
          <p:nvSpPr>
            <p:cNvPr id="5" name="Line 3"/>
            <p:cNvSpPr>
              <a:spLocks noChangeShapeType="1"/>
            </p:cNvSpPr>
            <p:nvPr/>
          </p:nvSpPr>
          <p:spPr bwMode="auto">
            <a:xfrm>
              <a:off x="4589" y="456"/>
              <a:ext cx="0" cy="200"/>
            </a:xfrm>
            <a:prstGeom prst="line">
              <a:avLst/>
            </a:prstGeom>
            <a:noFill/>
            <a:ln w="38100">
              <a:solidFill>
                <a:srgbClr val="0066FF"/>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 name="Line 4"/>
            <p:cNvSpPr>
              <a:spLocks noChangeShapeType="1"/>
            </p:cNvSpPr>
            <p:nvPr/>
          </p:nvSpPr>
          <p:spPr bwMode="auto">
            <a:xfrm flipH="1" flipV="1">
              <a:off x="2478" y="455"/>
              <a:ext cx="2111" cy="1"/>
            </a:xfrm>
            <a:prstGeom prst="line">
              <a:avLst/>
            </a:prstGeom>
            <a:noFill/>
            <a:ln w="38100">
              <a:solidFill>
                <a:srgbClr val="0066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7" name="Line 5"/>
            <p:cNvSpPr>
              <a:spLocks noChangeShapeType="1"/>
            </p:cNvSpPr>
            <p:nvPr/>
          </p:nvSpPr>
          <p:spPr bwMode="auto">
            <a:xfrm>
              <a:off x="2478" y="456"/>
              <a:ext cx="0" cy="199"/>
            </a:xfrm>
            <a:prstGeom prst="line">
              <a:avLst/>
            </a:prstGeom>
            <a:noFill/>
            <a:ln w="38100">
              <a:solidFill>
                <a:srgbClr val="0066F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8" name="Group 6"/>
          <p:cNvGrpSpPr>
            <a:grpSpLocks/>
          </p:cNvGrpSpPr>
          <p:nvPr/>
        </p:nvGrpSpPr>
        <p:grpSpPr bwMode="auto">
          <a:xfrm flipH="1" flipV="1">
            <a:off x="2982913" y="2160290"/>
            <a:ext cx="3713162" cy="319087"/>
            <a:chOff x="2478" y="455"/>
            <a:chExt cx="2111" cy="201"/>
          </a:xfrm>
        </p:grpSpPr>
        <p:sp>
          <p:nvSpPr>
            <p:cNvPr id="9" name="Line 7"/>
            <p:cNvSpPr>
              <a:spLocks noChangeShapeType="1"/>
            </p:cNvSpPr>
            <p:nvPr/>
          </p:nvSpPr>
          <p:spPr bwMode="auto">
            <a:xfrm>
              <a:off x="4589" y="456"/>
              <a:ext cx="0" cy="2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 name="Line 8"/>
            <p:cNvSpPr>
              <a:spLocks noChangeShapeType="1"/>
            </p:cNvSpPr>
            <p:nvPr/>
          </p:nvSpPr>
          <p:spPr bwMode="auto">
            <a:xfrm flipH="1" flipV="1">
              <a:off x="2478" y="455"/>
              <a:ext cx="2111" cy="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 name="Line 9"/>
            <p:cNvSpPr>
              <a:spLocks noChangeShapeType="1"/>
            </p:cNvSpPr>
            <p:nvPr/>
          </p:nvSpPr>
          <p:spPr bwMode="auto">
            <a:xfrm>
              <a:off x="2478" y="456"/>
              <a:ext cx="0" cy="199"/>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2" name="Group 10"/>
          <p:cNvGrpSpPr>
            <a:grpSpLocks/>
          </p:cNvGrpSpPr>
          <p:nvPr/>
        </p:nvGrpSpPr>
        <p:grpSpPr bwMode="auto">
          <a:xfrm>
            <a:off x="1379538" y="1757065"/>
            <a:ext cx="7075487" cy="1384300"/>
            <a:chOff x="1337" y="631"/>
            <a:chExt cx="3761" cy="872"/>
          </a:xfrm>
        </p:grpSpPr>
        <p:grpSp>
          <p:nvGrpSpPr>
            <p:cNvPr id="13" name="Group 11"/>
            <p:cNvGrpSpPr>
              <a:grpSpLocks/>
            </p:cNvGrpSpPr>
            <p:nvPr/>
          </p:nvGrpSpPr>
          <p:grpSpPr bwMode="auto">
            <a:xfrm>
              <a:off x="1337" y="631"/>
              <a:ext cx="3761" cy="274"/>
              <a:chOff x="1337" y="631"/>
              <a:chExt cx="3761" cy="274"/>
            </a:xfrm>
          </p:grpSpPr>
          <p:sp>
            <p:nvSpPr>
              <p:cNvPr id="16" name="Rectangle 12"/>
              <p:cNvSpPr>
                <a:spLocks noChangeArrowheads="1"/>
              </p:cNvSpPr>
              <p:nvPr/>
            </p:nvSpPr>
            <p:spPr bwMode="auto">
              <a:xfrm>
                <a:off x="1569" y="660"/>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7" name="Rectangle 13" descr="宽上对角线"/>
              <p:cNvSpPr>
                <a:spLocks noChangeArrowheads="1"/>
              </p:cNvSpPr>
              <p:nvPr/>
            </p:nvSpPr>
            <p:spPr bwMode="auto">
              <a:xfrm>
                <a:off x="1943" y="660"/>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 name="Rectangle 14"/>
              <p:cNvSpPr>
                <a:spLocks noChangeArrowheads="1"/>
              </p:cNvSpPr>
              <p:nvPr/>
            </p:nvSpPr>
            <p:spPr bwMode="auto">
              <a:xfrm>
                <a:off x="2305" y="660"/>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9" name="Line 15"/>
              <p:cNvSpPr>
                <a:spLocks noChangeShapeType="1"/>
              </p:cNvSpPr>
              <p:nvPr/>
            </p:nvSpPr>
            <p:spPr bwMode="auto">
              <a:xfrm>
                <a:off x="1341" y="717"/>
                <a:ext cx="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 name="Rectangle 16"/>
              <p:cNvSpPr>
                <a:spLocks noChangeArrowheads="1"/>
              </p:cNvSpPr>
              <p:nvPr/>
            </p:nvSpPr>
            <p:spPr bwMode="auto">
              <a:xfrm>
                <a:off x="2787" y="645"/>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1" name="Rectangle 17" descr="宽上对角线"/>
              <p:cNvSpPr>
                <a:spLocks noChangeArrowheads="1"/>
              </p:cNvSpPr>
              <p:nvPr/>
            </p:nvSpPr>
            <p:spPr bwMode="auto">
              <a:xfrm>
                <a:off x="3161" y="645"/>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2" name="Rectangle 18"/>
              <p:cNvSpPr>
                <a:spLocks noChangeArrowheads="1"/>
              </p:cNvSpPr>
              <p:nvPr/>
            </p:nvSpPr>
            <p:spPr bwMode="auto">
              <a:xfrm>
                <a:off x="3512" y="645"/>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3" name="Rectangle 19"/>
              <p:cNvSpPr>
                <a:spLocks noChangeArrowheads="1"/>
              </p:cNvSpPr>
              <p:nvPr/>
            </p:nvSpPr>
            <p:spPr bwMode="auto">
              <a:xfrm>
                <a:off x="4039" y="641"/>
                <a:ext cx="378"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4" name="Rectangle 20" descr="宽上对角线"/>
              <p:cNvSpPr>
                <a:spLocks noChangeArrowheads="1"/>
              </p:cNvSpPr>
              <p:nvPr/>
            </p:nvSpPr>
            <p:spPr bwMode="auto">
              <a:xfrm>
                <a:off x="4413" y="641"/>
                <a:ext cx="356" cy="245"/>
              </a:xfrm>
              <a:prstGeom prst="rect">
                <a:avLst/>
              </a:prstGeom>
              <a:noFill/>
              <a:ln w="9525">
                <a:solidFill>
                  <a:srgbClr val="3333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5" name="Rectangle 21"/>
              <p:cNvSpPr>
                <a:spLocks noChangeArrowheads="1"/>
              </p:cNvSpPr>
              <p:nvPr/>
            </p:nvSpPr>
            <p:spPr bwMode="auto">
              <a:xfrm>
                <a:off x="4764" y="641"/>
                <a:ext cx="334"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26" name="Line 22"/>
              <p:cNvSpPr>
                <a:spLocks noChangeShapeType="1"/>
              </p:cNvSpPr>
              <p:nvPr/>
            </p:nvSpPr>
            <p:spPr bwMode="auto">
              <a:xfrm>
                <a:off x="2635" y="767"/>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 name="Line 23"/>
              <p:cNvSpPr>
                <a:spLocks noChangeShapeType="1"/>
              </p:cNvSpPr>
              <p:nvPr/>
            </p:nvSpPr>
            <p:spPr bwMode="auto">
              <a:xfrm>
                <a:off x="3834" y="767"/>
                <a:ext cx="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8" name="Text Box 24"/>
              <p:cNvSpPr txBox="1">
                <a:spLocks noChangeArrowheads="1"/>
              </p:cNvSpPr>
              <p:nvPr/>
            </p:nvSpPr>
            <p:spPr bwMode="auto">
              <a:xfrm>
                <a:off x="3226" y="642"/>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b</a:t>
                </a:r>
              </a:p>
            </p:txBody>
          </p:sp>
          <p:sp>
            <p:nvSpPr>
              <p:cNvPr id="29" name="Text Box 25"/>
              <p:cNvSpPr txBox="1">
                <a:spLocks noChangeArrowheads="1"/>
              </p:cNvSpPr>
              <p:nvPr/>
            </p:nvSpPr>
            <p:spPr bwMode="auto">
              <a:xfrm>
                <a:off x="4490" y="641"/>
                <a:ext cx="1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c</a:t>
                </a:r>
              </a:p>
            </p:txBody>
          </p:sp>
          <p:sp>
            <p:nvSpPr>
              <p:cNvPr id="30" name="Line 26"/>
              <p:cNvSpPr>
                <a:spLocks noChangeShapeType="1"/>
              </p:cNvSpPr>
              <p:nvPr/>
            </p:nvSpPr>
            <p:spPr bwMode="auto">
              <a:xfrm flipH="1">
                <a:off x="1337" y="813"/>
                <a:ext cx="2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 name="Line 27"/>
              <p:cNvSpPr>
                <a:spLocks noChangeShapeType="1"/>
              </p:cNvSpPr>
              <p:nvPr/>
            </p:nvSpPr>
            <p:spPr bwMode="auto">
              <a:xfrm flipH="1">
                <a:off x="2608" y="81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 name="Line 28"/>
              <p:cNvSpPr>
                <a:spLocks noChangeShapeType="1"/>
              </p:cNvSpPr>
              <p:nvPr/>
            </p:nvSpPr>
            <p:spPr bwMode="auto">
              <a:xfrm flipH="1">
                <a:off x="3819" y="829"/>
                <a:ext cx="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 name="Text Box 29"/>
              <p:cNvSpPr txBox="1">
                <a:spLocks noChangeArrowheads="1"/>
              </p:cNvSpPr>
              <p:nvPr/>
            </p:nvSpPr>
            <p:spPr bwMode="auto">
              <a:xfrm>
                <a:off x="2019" y="631"/>
                <a:ext cx="1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a</a:t>
                </a:r>
              </a:p>
            </p:txBody>
          </p:sp>
        </p:grpSp>
        <p:sp>
          <p:nvSpPr>
            <p:cNvPr id="14" name="Line 30"/>
            <p:cNvSpPr>
              <a:spLocks noChangeShapeType="1"/>
            </p:cNvSpPr>
            <p:nvPr/>
          </p:nvSpPr>
          <p:spPr bwMode="auto">
            <a:xfrm flipV="1">
              <a:off x="3323" y="889"/>
              <a:ext cx="0" cy="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5" name="Text Box 31"/>
            <p:cNvSpPr txBox="1">
              <a:spLocks noChangeArrowheads="1"/>
            </p:cNvSpPr>
            <p:nvPr/>
          </p:nvSpPr>
          <p:spPr bwMode="auto">
            <a:xfrm>
              <a:off x="3323" y="1253"/>
              <a:ext cx="1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sz="2000">
                  <a:ea typeface="宋体" pitchFamily="2" charset="-122"/>
                </a:rPr>
                <a:t>P</a:t>
              </a:r>
            </a:p>
          </p:txBody>
        </p:sp>
      </p:grpSp>
      <p:sp>
        <p:nvSpPr>
          <p:cNvPr id="34" name="Text Box 32"/>
          <p:cNvSpPr txBox="1">
            <a:spLocks noChangeArrowheads="1"/>
          </p:cNvSpPr>
          <p:nvPr/>
        </p:nvSpPr>
        <p:spPr bwMode="auto">
          <a:xfrm>
            <a:off x="2555776" y="3786113"/>
            <a:ext cx="4466557" cy="1415772"/>
          </a:xfrm>
          <a:prstGeom prst="rect">
            <a:avLst/>
          </a:prstGeom>
          <a:solidFill>
            <a:schemeClr val="tx1"/>
          </a:solidFill>
          <a:ln>
            <a:solidFill>
              <a:schemeClr val="tx1"/>
            </a:solidFill>
            <a:headEnd/>
            <a:tailEnd/>
          </a:ln>
        </p:spPr>
        <p:style>
          <a:lnRef idx="2">
            <a:schemeClr val="dk1"/>
          </a:lnRef>
          <a:fillRef idx="1">
            <a:schemeClr val="lt1"/>
          </a:fillRef>
          <a:effectRef idx="0">
            <a:schemeClr val="dk1"/>
          </a:effectRef>
          <a:fontRef idx="minor">
            <a:schemeClr val="dk1"/>
          </a:fontRef>
        </p:style>
        <p:txBody>
          <a:bodyPr wrap="square" anchor="ctr">
            <a:spAutoFit/>
          </a:bodyPr>
          <a:lstStyle/>
          <a:p>
            <a:pPr>
              <a:defRPr/>
            </a:pPr>
            <a:r>
              <a:rPr lang="en-US" altLang="zh-CN" sz="2000" dirty="0">
                <a:solidFill>
                  <a:srgbClr val="0066FF"/>
                </a:solidFill>
                <a:ea typeface="宋体" pitchFamily="2" charset="-122"/>
              </a:rPr>
              <a:t>  </a:t>
            </a:r>
            <a:endParaRPr lang="en-US" altLang="zh-CN" sz="2400" dirty="0">
              <a:solidFill>
                <a:srgbClr val="0066FF"/>
              </a:solidFill>
              <a:ea typeface="宋体" pitchFamily="2" charset="-122"/>
            </a:endParaRPr>
          </a:p>
          <a:p>
            <a:pPr>
              <a:defRPr/>
            </a:pPr>
            <a:r>
              <a:rPr lang="en-US" altLang="zh-CN" sz="2400" dirty="0">
                <a:solidFill>
                  <a:srgbClr val="0066FF"/>
                </a:solidFill>
                <a:ea typeface="宋体" pitchFamily="2" charset="-122"/>
              </a:rPr>
              <a:t>  p-&gt;prior-&gt;next=p-&gt;next;</a:t>
            </a:r>
            <a:endParaRPr lang="en-US" altLang="zh-CN" sz="2400" dirty="0">
              <a:ea typeface="宋体" pitchFamily="2" charset="-122"/>
            </a:endParaRPr>
          </a:p>
          <a:p>
            <a:pPr>
              <a:defRPr/>
            </a:pPr>
            <a:r>
              <a:rPr lang="en-US" altLang="zh-CN" sz="2400" dirty="0">
                <a:ea typeface="宋体" pitchFamily="2" charset="-122"/>
              </a:rPr>
              <a:t>  </a:t>
            </a:r>
            <a:r>
              <a:rPr lang="en-US" altLang="zh-CN" sz="2400" dirty="0">
                <a:solidFill>
                  <a:srgbClr val="FF3300"/>
                </a:solidFill>
                <a:ea typeface="宋体" pitchFamily="2" charset="-122"/>
              </a:rPr>
              <a:t>p-&gt;next-&gt;prior=p-&gt;prior</a:t>
            </a:r>
            <a:r>
              <a:rPr lang="en-US" altLang="zh-CN" sz="2000" dirty="0">
                <a:solidFill>
                  <a:srgbClr val="FF3300"/>
                </a:solidFill>
                <a:ea typeface="宋体" pitchFamily="2" charset="-122"/>
              </a:rPr>
              <a:t>;</a:t>
            </a:r>
            <a:endParaRPr lang="en-US" altLang="zh-CN" sz="2000" dirty="0">
              <a:ea typeface="宋体" pitchFamily="2" charset="-122"/>
            </a:endParaRPr>
          </a:p>
          <a:p>
            <a:pPr>
              <a:defRPr/>
            </a:pPr>
            <a:endParaRPr lang="en-US" altLang="zh-CN" dirty="0">
              <a:ea typeface="宋体" pitchFamily="2" charset="-122"/>
            </a:endParaRPr>
          </a:p>
        </p:txBody>
      </p:sp>
      <p:sp>
        <p:nvSpPr>
          <p:cNvPr id="35" name="Rectangle 33"/>
          <p:cNvSpPr>
            <a:spLocks noChangeArrowheads="1"/>
          </p:cNvSpPr>
          <p:nvPr/>
        </p:nvSpPr>
        <p:spPr bwMode="auto">
          <a:xfrm>
            <a:off x="642938" y="983952"/>
            <a:ext cx="85010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r>
              <a:rPr lang="zh-CN" altLang="en-US" sz="2400" dirty="0">
                <a:ea typeface="宋体" pitchFamily="2" charset="-122"/>
              </a:rPr>
              <a:t>删除</a:t>
            </a:r>
          </a:p>
        </p:txBody>
      </p:sp>
      <p:sp>
        <p:nvSpPr>
          <p:cNvPr id="36" name="Rectangle 34"/>
          <p:cNvSpPr>
            <a:spLocks noChangeArrowheads="1"/>
          </p:cNvSpPr>
          <p:nvPr/>
        </p:nvSpPr>
        <p:spPr bwMode="auto">
          <a:xfrm>
            <a:off x="107504" y="3138041"/>
            <a:ext cx="850106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zh-CN" altLang="en-US" sz="2400" dirty="0">
                <a:ea typeface="宋体" pitchFamily="2" charset="-122"/>
              </a:rPr>
              <a:t>算法描述</a:t>
            </a:r>
          </a:p>
        </p:txBody>
      </p:sp>
      <p:sp>
        <p:nvSpPr>
          <p:cNvPr id="37" name="Rectangle 35"/>
          <p:cNvSpPr>
            <a:spLocks noChangeArrowheads="1"/>
          </p:cNvSpPr>
          <p:nvPr/>
        </p:nvSpPr>
        <p:spPr bwMode="auto">
          <a:xfrm>
            <a:off x="1733703" y="5442297"/>
            <a:ext cx="514255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3"/>
            <a:r>
              <a:rPr lang="zh-CN" altLang="en-US" sz="2400" dirty="0">
                <a:ea typeface="宋体" pitchFamily="2" charset="-122"/>
              </a:rPr>
              <a:t>算法评价：</a:t>
            </a:r>
            <a:r>
              <a:rPr lang="en-US" altLang="zh-CN" sz="2400" dirty="0">
                <a:ea typeface="宋体" pitchFamily="2" charset="-122"/>
              </a:rPr>
              <a:t>T(n)=O(N)</a:t>
            </a:r>
          </a:p>
        </p:txBody>
      </p:sp>
      <p:sp>
        <p:nvSpPr>
          <p:cNvPr id="38" name="Text Box 36"/>
          <p:cNvSpPr txBox="1">
            <a:spLocks noChangeArrowheads="1"/>
          </p:cNvSpPr>
          <p:nvPr/>
        </p:nvSpPr>
        <p:spPr bwMode="auto">
          <a:xfrm>
            <a:off x="3897313" y="1022052"/>
            <a:ext cx="3413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a:solidFill>
                  <a:srgbClr val="0066FF"/>
                </a:solidFill>
              </a:rPr>
              <a:t>p-&gt;prior-&gt;next=p-&gt;next;</a:t>
            </a:r>
          </a:p>
        </p:txBody>
      </p:sp>
      <p:sp>
        <p:nvSpPr>
          <p:cNvPr id="39" name="Text Box 37"/>
          <p:cNvSpPr txBox="1">
            <a:spLocks noChangeArrowheads="1"/>
          </p:cNvSpPr>
          <p:nvPr/>
        </p:nvSpPr>
        <p:spPr bwMode="auto">
          <a:xfrm>
            <a:off x="5197475" y="2469852"/>
            <a:ext cx="353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algn="ctr" eaLnBrk="1" hangingPunct="1"/>
            <a:r>
              <a:rPr lang="en-US" altLang="zh-CN">
                <a:solidFill>
                  <a:srgbClr val="FF3300"/>
                </a:solidFill>
                <a:ea typeface="宋体" pitchFamily="2" charset="-122"/>
              </a:rPr>
              <a:t>p-&gt;next-&gt;prior=p-&gt;prior;</a:t>
            </a:r>
          </a:p>
        </p:txBody>
      </p:sp>
      <p:grpSp>
        <p:nvGrpSpPr>
          <p:cNvPr id="40" name="Group 38"/>
          <p:cNvGrpSpPr>
            <a:grpSpLocks/>
          </p:cNvGrpSpPr>
          <p:nvPr/>
        </p:nvGrpSpPr>
        <p:grpSpPr bwMode="auto">
          <a:xfrm>
            <a:off x="3773488" y="1804690"/>
            <a:ext cx="2655887" cy="409575"/>
            <a:chOff x="2377" y="661"/>
            <a:chExt cx="1673" cy="258"/>
          </a:xfrm>
        </p:grpSpPr>
        <p:grpSp>
          <p:nvGrpSpPr>
            <p:cNvPr id="41" name="Group 39"/>
            <p:cNvGrpSpPr>
              <a:grpSpLocks/>
            </p:cNvGrpSpPr>
            <p:nvPr/>
          </p:nvGrpSpPr>
          <p:grpSpPr bwMode="auto">
            <a:xfrm>
              <a:off x="2377" y="685"/>
              <a:ext cx="233" cy="234"/>
              <a:chOff x="3445" y="3577"/>
              <a:chExt cx="233" cy="234"/>
            </a:xfrm>
          </p:grpSpPr>
          <p:sp>
            <p:nvSpPr>
              <p:cNvPr id="45" name="Line 40"/>
              <p:cNvSpPr>
                <a:spLocks noChangeShapeType="1"/>
              </p:cNvSpPr>
              <p:nvPr/>
            </p:nvSpPr>
            <p:spPr bwMode="auto">
              <a:xfrm flipH="1">
                <a:off x="3445" y="3589"/>
                <a:ext cx="210" cy="21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6" name="Line 41"/>
              <p:cNvSpPr>
                <a:spLocks noChangeShapeType="1"/>
              </p:cNvSpPr>
              <p:nvPr/>
            </p:nvSpPr>
            <p:spPr bwMode="auto">
              <a:xfrm>
                <a:off x="3445" y="3577"/>
                <a:ext cx="233" cy="23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42" name="Group 42"/>
            <p:cNvGrpSpPr>
              <a:grpSpLocks/>
            </p:cNvGrpSpPr>
            <p:nvPr/>
          </p:nvGrpSpPr>
          <p:grpSpPr bwMode="auto">
            <a:xfrm>
              <a:off x="3817" y="661"/>
              <a:ext cx="233" cy="234"/>
              <a:chOff x="3445" y="3577"/>
              <a:chExt cx="233" cy="234"/>
            </a:xfrm>
          </p:grpSpPr>
          <p:sp>
            <p:nvSpPr>
              <p:cNvPr id="43" name="Line 43"/>
              <p:cNvSpPr>
                <a:spLocks noChangeShapeType="1"/>
              </p:cNvSpPr>
              <p:nvPr/>
            </p:nvSpPr>
            <p:spPr bwMode="auto">
              <a:xfrm flipH="1">
                <a:off x="3445" y="3589"/>
                <a:ext cx="210" cy="211"/>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 name="Line 44"/>
              <p:cNvSpPr>
                <a:spLocks noChangeShapeType="1"/>
              </p:cNvSpPr>
              <p:nvPr/>
            </p:nvSpPr>
            <p:spPr bwMode="auto">
              <a:xfrm>
                <a:off x="3445" y="3577"/>
                <a:ext cx="233" cy="234"/>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spTree>
    <p:extLst>
      <p:ext uri="{BB962C8B-B14F-4D97-AF65-F5344CB8AC3E}">
        <p14:creationId xmlns:p14="http://schemas.microsoft.com/office/powerpoint/2010/main" val="1020302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out)">
                                      <p:cBhvr>
                                        <p:cTn id="13" dur="500"/>
                                        <p:tgtEl>
                                          <p:spTgt spid="1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out)">
                                      <p:cBhvr>
                                        <p:cTn id="18" dur="500"/>
                                        <p:tgtEl>
                                          <p:spTgt spid="4"/>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38">
                                            <p:txEl>
                                              <p:pRg st="0" end="0"/>
                                            </p:txEl>
                                          </p:spTgt>
                                        </p:tgtEl>
                                        <p:attrNameLst>
                                          <p:attrName>style.visibility</p:attrName>
                                        </p:attrNameLst>
                                      </p:cBhvr>
                                      <p:to>
                                        <p:strVal val="visible"/>
                                      </p:to>
                                    </p:set>
                                    <p:animEffect transition="in" filter="box(out)">
                                      <p:cBhvr>
                                        <p:cTn id="23" dur="500"/>
                                        <p:tgtEl>
                                          <p:spTgt spid="38">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out)">
                                      <p:cBhvr>
                                        <p:cTn id="28" dur="500"/>
                                        <p:tgtEl>
                                          <p:spTgt spid="8"/>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box(out)">
                                      <p:cBhvr>
                                        <p:cTn id="33" dur="500"/>
                                        <p:tgtEl>
                                          <p:spTgt spid="39">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ox(out)">
                                      <p:cBhvr>
                                        <p:cTn id="38" dur="500"/>
                                        <p:tgtEl>
                                          <p:spTgt spid="40"/>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0-#ppt_w/2"/>
                                          </p:val>
                                        </p:tav>
                                        <p:tav tm="100000">
                                          <p:val>
                                            <p:strVal val="#ppt_x"/>
                                          </p:val>
                                        </p:tav>
                                      </p:tavLst>
                                    </p:anim>
                                    <p:anim calcmode="lin" valueType="num">
                                      <p:cBhvr additive="base">
                                        <p:cTn id="4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box(out)">
                                      <p:cBhvr>
                                        <p:cTn id="49" dur="500"/>
                                        <p:tgtEl>
                                          <p:spTgt spid="34"/>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additive="base">
                                        <p:cTn id="54" dur="500" fill="hold"/>
                                        <p:tgtEl>
                                          <p:spTgt spid="37"/>
                                        </p:tgtEl>
                                        <p:attrNameLst>
                                          <p:attrName>ppt_x</p:attrName>
                                        </p:attrNameLst>
                                      </p:cBhvr>
                                      <p:tavLst>
                                        <p:tav tm="0">
                                          <p:val>
                                            <p:strVal val="0-#ppt_w/2"/>
                                          </p:val>
                                        </p:tav>
                                        <p:tav tm="100000">
                                          <p:val>
                                            <p:strVal val="#ppt_x"/>
                                          </p:val>
                                        </p:tav>
                                      </p:tavLst>
                                    </p:anim>
                                    <p:anim calcmode="lin" valueType="num">
                                      <p:cBhvr additive="base">
                                        <p:cTn id="55"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P spid="35" grpId="0" autoUpdateAnimBg="0"/>
      <p:bldP spid="36" grpId="0" autoUpdateAnimBg="0"/>
      <p:bldP spid="37" grpId="0" autoUpdateAnimBg="0"/>
      <p:bldP spid="38" grpId="0" build="p" autoUpdateAnimBg="0"/>
      <p:bldP spid="39"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&lt;4&gt; </a:t>
            </a:r>
            <a:r>
              <a:rPr lang="zh-CN" altLang="en-US" sz="4000" dirty="0"/>
              <a:t>链表</a:t>
            </a:r>
            <a:r>
              <a:rPr lang="en-US" altLang="zh-CN" sz="4000" dirty="0" smtClean="0"/>
              <a:t>---</a:t>
            </a:r>
            <a:r>
              <a:rPr lang="zh-CN" altLang="en-US" sz="4000" dirty="0"/>
              <a:t>静态链表</a:t>
            </a:r>
            <a:endParaRPr lang="zh-CN" altLang="en-US" dirty="0"/>
          </a:p>
        </p:txBody>
      </p:sp>
      <p:sp>
        <p:nvSpPr>
          <p:cNvPr id="5" name="Text Box 5"/>
          <p:cNvSpPr txBox="1">
            <a:spLocks noChangeArrowheads="1"/>
          </p:cNvSpPr>
          <p:nvPr/>
        </p:nvSpPr>
        <p:spPr bwMode="auto">
          <a:xfrm>
            <a:off x="395536" y="1698600"/>
            <a:ext cx="82296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600">
                <a:solidFill>
                  <a:srgbClr val="080808"/>
                </a:solidFill>
              </a:rPr>
              <a:t>在数组中增加一个(或两个)指针域用来存放下一个(或上一个)数据元素在数组中的下标，从而构成用数组构造的单链表。因为数组内存空间的申请方式是静态的，所以称为静态链表，增加的指针称做</a:t>
            </a:r>
            <a:r>
              <a:rPr lang="zh-CN" altLang="en-US" sz="2600">
                <a:solidFill>
                  <a:srgbClr val="0000FF"/>
                </a:solidFill>
              </a:rPr>
              <a:t>仿真指针</a:t>
            </a:r>
            <a:r>
              <a:rPr lang="zh-CN" altLang="en-US" sz="2600">
                <a:solidFill>
                  <a:srgbClr val="080808"/>
                </a:solidFill>
              </a:rPr>
              <a:t>。结构如下：</a:t>
            </a:r>
          </a:p>
        </p:txBody>
      </p:sp>
      <p:grpSp>
        <p:nvGrpSpPr>
          <p:cNvPr id="6" name="Group 34"/>
          <p:cNvGrpSpPr>
            <a:grpSpLocks/>
          </p:cNvGrpSpPr>
          <p:nvPr/>
        </p:nvGrpSpPr>
        <p:grpSpPr bwMode="auto">
          <a:xfrm>
            <a:off x="754311" y="4075088"/>
            <a:ext cx="7416800" cy="1154112"/>
            <a:chOff x="576" y="1776"/>
            <a:chExt cx="4464" cy="556"/>
          </a:xfrm>
        </p:grpSpPr>
        <p:sp>
          <p:nvSpPr>
            <p:cNvPr id="7" name="Rectangle 8"/>
            <p:cNvSpPr>
              <a:spLocks noChangeArrowheads="1"/>
            </p:cNvSpPr>
            <p:nvPr/>
          </p:nvSpPr>
          <p:spPr bwMode="auto">
            <a:xfrm>
              <a:off x="1192"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A</a:t>
              </a:r>
            </a:p>
          </p:txBody>
        </p:sp>
        <p:sp>
          <p:nvSpPr>
            <p:cNvPr id="8" name="Rectangle 9"/>
            <p:cNvSpPr>
              <a:spLocks noChangeArrowheads="1"/>
            </p:cNvSpPr>
            <p:nvPr/>
          </p:nvSpPr>
          <p:spPr bwMode="auto">
            <a:xfrm>
              <a:off x="1480"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9" name="Rectangle 10"/>
            <p:cNvSpPr>
              <a:spLocks noChangeArrowheads="1"/>
            </p:cNvSpPr>
            <p:nvPr/>
          </p:nvSpPr>
          <p:spPr bwMode="auto">
            <a:xfrm>
              <a:off x="2008"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B</a:t>
              </a:r>
            </a:p>
          </p:txBody>
        </p:sp>
        <p:sp>
          <p:nvSpPr>
            <p:cNvPr id="10" name="Rectangle 11"/>
            <p:cNvSpPr>
              <a:spLocks noChangeArrowheads="1"/>
            </p:cNvSpPr>
            <p:nvPr/>
          </p:nvSpPr>
          <p:spPr bwMode="auto">
            <a:xfrm>
              <a:off x="2296"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1" name="Rectangle 12"/>
            <p:cNvSpPr>
              <a:spLocks noChangeArrowheads="1"/>
            </p:cNvSpPr>
            <p:nvPr/>
          </p:nvSpPr>
          <p:spPr bwMode="auto">
            <a:xfrm>
              <a:off x="2824"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C</a:t>
              </a:r>
              <a:endParaRPr lang="zh-CN" altLang="en-US" sz="2000" baseline="-25000"/>
            </a:p>
          </p:txBody>
        </p:sp>
        <p:sp>
          <p:nvSpPr>
            <p:cNvPr id="12" name="Rectangle 13"/>
            <p:cNvSpPr>
              <a:spLocks noChangeArrowheads="1"/>
            </p:cNvSpPr>
            <p:nvPr/>
          </p:nvSpPr>
          <p:spPr bwMode="auto">
            <a:xfrm>
              <a:off x="3112"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3" name="Rectangle 14"/>
            <p:cNvSpPr>
              <a:spLocks noChangeArrowheads="1"/>
            </p:cNvSpPr>
            <p:nvPr/>
          </p:nvSpPr>
          <p:spPr bwMode="auto">
            <a:xfrm>
              <a:off x="4464"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E</a:t>
              </a:r>
              <a:endParaRPr lang="zh-CN" altLang="en-US" sz="2000" baseline="-25000"/>
            </a:p>
          </p:txBody>
        </p:sp>
        <p:sp>
          <p:nvSpPr>
            <p:cNvPr id="14" name="Rectangle 15"/>
            <p:cNvSpPr>
              <a:spLocks noChangeArrowheads="1"/>
            </p:cNvSpPr>
            <p:nvPr/>
          </p:nvSpPr>
          <p:spPr bwMode="auto">
            <a:xfrm>
              <a:off x="4752" y="182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400"/>
                <a:t>∧</a:t>
              </a:r>
            </a:p>
          </p:txBody>
        </p:sp>
        <p:sp>
          <p:nvSpPr>
            <p:cNvPr id="15" name="Line 16"/>
            <p:cNvSpPr>
              <a:spLocks noChangeShapeType="1"/>
            </p:cNvSpPr>
            <p:nvPr/>
          </p:nvSpPr>
          <p:spPr bwMode="auto">
            <a:xfrm>
              <a:off x="1624" y="192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17"/>
            <p:cNvSpPr>
              <a:spLocks noChangeShapeType="1"/>
            </p:cNvSpPr>
            <p:nvPr/>
          </p:nvSpPr>
          <p:spPr bwMode="auto">
            <a:xfrm>
              <a:off x="2440" y="192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18"/>
            <p:cNvSpPr>
              <a:spLocks noChangeShapeType="1"/>
            </p:cNvSpPr>
            <p:nvPr/>
          </p:nvSpPr>
          <p:spPr bwMode="auto">
            <a:xfrm>
              <a:off x="3264" y="192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19"/>
            <p:cNvSpPr>
              <a:spLocks noChangeShapeType="1"/>
            </p:cNvSpPr>
            <p:nvPr/>
          </p:nvSpPr>
          <p:spPr bwMode="auto">
            <a:xfrm>
              <a:off x="4080" y="1920"/>
              <a:ext cx="384"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22"/>
            <p:cNvSpPr txBox="1">
              <a:spLocks noChangeArrowheads="1"/>
            </p:cNvSpPr>
            <p:nvPr/>
          </p:nvSpPr>
          <p:spPr bwMode="auto">
            <a:xfrm>
              <a:off x="576" y="1776"/>
              <a:ext cx="4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en-US" altLang="zh-CN" sz="2000">
                  <a:solidFill>
                    <a:srgbClr val="080808"/>
                  </a:solidFill>
                </a:rPr>
                <a:t>head</a:t>
              </a:r>
            </a:p>
          </p:txBody>
        </p:sp>
        <p:sp>
          <p:nvSpPr>
            <p:cNvPr id="20" name="Rectangle 30"/>
            <p:cNvSpPr>
              <a:spLocks noChangeArrowheads="1"/>
            </p:cNvSpPr>
            <p:nvPr/>
          </p:nvSpPr>
          <p:spPr bwMode="auto">
            <a:xfrm>
              <a:off x="3648" y="183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D</a:t>
              </a:r>
              <a:endParaRPr lang="zh-CN" altLang="en-US" sz="2000" baseline="-25000"/>
            </a:p>
          </p:txBody>
        </p:sp>
        <p:sp>
          <p:nvSpPr>
            <p:cNvPr id="21" name="Rectangle 31"/>
            <p:cNvSpPr>
              <a:spLocks noChangeArrowheads="1"/>
            </p:cNvSpPr>
            <p:nvPr/>
          </p:nvSpPr>
          <p:spPr bwMode="auto">
            <a:xfrm>
              <a:off x="3936" y="183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2" name="Line 32"/>
            <p:cNvSpPr>
              <a:spLocks noChangeShapeType="1"/>
            </p:cNvSpPr>
            <p:nvPr/>
          </p:nvSpPr>
          <p:spPr bwMode="auto">
            <a:xfrm>
              <a:off x="960" y="1930"/>
              <a:ext cx="24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33"/>
            <p:cNvSpPr txBox="1">
              <a:spLocks noChangeArrowheads="1"/>
            </p:cNvSpPr>
            <p:nvPr/>
          </p:nvSpPr>
          <p:spPr bwMode="auto">
            <a:xfrm>
              <a:off x="2160" y="2112"/>
              <a:ext cx="124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a:t>(</a:t>
              </a:r>
              <a:r>
                <a:rPr lang="en-US" altLang="zh-CN"/>
                <a:t>a) </a:t>
              </a:r>
              <a:r>
                <a:rPr lang="zh-CN" altLang="en-US"/>
                <a:t>常规链表</a:t>
              </a:r>
            </a:p>
          </p:txBody>
        </p:sp>
      </p:grpSp>
    </p:spTree>
    <p:extLst>
      <p:ext uri="{BB962C8B-B14F-4D97-AF65-F5344CB8AC3E}">
        <p14:creationId xmlns:p14="http://schemas.microsoft.com/office/powerpoint/2010/main" val="1639916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821594" y="1599411"/>
            <a:ext cx="3225340" cy="3845813"/>
            <a:chOff x="528" y="2270"/>
            <a:chExt cx="1388" cy="1893"/>
          </a:xfrm>
        </p:grpSpPr>
        <p:sp>
          <p:nvSpPr>
            <p:cNvPr id="5" name="Rectangle 5"/>
            <p:cNvSpPr>
              <a:spLocks noChangeArrowheads="1"/>
            </p:cNvSpPr>
            <p:nvPr/>
          </p:nvSpPr>
          <p:spPr bwMode="auto">
            <a:xfrm>
              <a:off x="1288" y="24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A</a:t>
              </a:r>
            </a:p>
          </p:txBody>
        </p:sp>
        <p:sp>
          <p:nvSpPr>
            <p:cNvPr id="6" name="Rectangle 6"/>
            <p:cNvSpPr>
              <a:spLocks noChangeArrowheads="1"/>
            </p:cNvSpPr>
            <p:nvPr/>
          </p:nvSpPr>
          <p:spPr bwMode="auto">
            <a:xfrm>
              <a:off x="1576" y="249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1</a:t>
              </a:r>
            </a:p>
          </p:txBody>
        </p:sp>
        <p:sp>
          <p:nvSpPr>
            <p:cNvPr id="7" name="Rectangle 7"/>
            <p:cNvSpPr>
              <a:spLocks noChangeArrowheads="1"/>
            </p:cNvSpPr>
            <p:nvPr/>
          </p:nvSpPr>
          <p:spPr bwMode="auto">
            <a:xfrm>
              <a:off x="1288" y="268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B</a:t>
              </a:r>
            </a:p>
          </p:txBody>
        </p:sp>
        <p:sp>
          <p:nvSpPr>
            <p:cNvPr id="8" name="Rectangle 8"/>
            <p:cNvSpPr>
              <a:spLocks noChangeArrowheads="1"/>
            </p:cNvSpPr>
            <p:nvPr/>
          </p:nvSpPr>
          <p:spPr bwMode="auto">
            <a:xfrm>
              <a:off x="1576" y="268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2</a:t>
              </a:r>
            </a:p>
          </p:txBody>
        </p:sp>
        <p:sp>
          <p:nvSpPr>
            <p:cNvPr id="9" name="Rectangle 9"/>
            <p:cNvSpPr>
              <a:spLocks noChangeArrowheads="1"/>
            </p:cNvSpPr>
            <p:nvPr/>
          </p:nvSpPr>
          <p:spPr bwMode="auto">
            <a:xfrm>
              <a:off x="1288" y="288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C</a:t>
              </a:r>
            </a:p>
          </p:txBody>
        </p:sp>
        <p:sp>
          <p:nvSpPr>
            <p:cNvPr id="10" name="Rectangle 10"/>
            <p:cNvSpPr>
              <a:spLocks noChangeArrowheads="1"/>
            </p:cNvSpPr>
            <p:nvPr/>
          </p:nvSpPr>
          <p:spPr bwMode="auto">
            <a:xfrm>
              <a:off x="1576" y="288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3</a:t>
              </a:r>
            </a:p>
          </p:txBody>
        </p:sp>
        <p:sp>
          <p:nvSpPr>
            <p:cNvPr id="11" name="Rectangle 11"/>
            <p:cNvSpPr>
              <a:spLocks noChangeArrowheads="1"/>
            </p:cNvSpPr>
            <p:nvPr/>
          </p:nvSpPr>
          <p:spPr bwMode="auto">
            <a:xfrm>
              <a:off x="1288" y="30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D</a:t>
              </a:r>
            </a:p>
          </p:txBody>
        </p:sp>
        <p:sp>
          <p:nvSpPr>
            <p:cNvPr id="12" name="Rectangle 12"/>
            <p:cNvSpPr>
              <a:spLocks noChangeArrowheads="1"/>
            </p:cNvSpPr>
            <p:nvPr/>
          </p:nvSpPr>
          <p:spPr bwMode="auto">
            <a:xfrm>
              <a:off x="1576" y="307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4</a:t>
              </a:r>
            </a:p>
          </p:txBody>
        </p:sp>
        <p:sp>
          <p:nvSpPr>
            <p:cNvPr id="13" name="Rectangle 13"/>
            <p:cNvSpPr>
              <a:spLocks noChangeArrowheads="1"/>
            </p:cNvSpPr>
            <p:nvPr/>
          </p:nvSpPr>
          <p:spPr bwMode="auto">
            <a:xfrm>
              <a:off x="1288" y="326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E</a:t>
              </a:r>
            </a:p>
          </p:txBody>
        </p:sp>
        <p:sp>
          <p:nvSpPr>
            <p:cNvPr id="14" name="Rectangle 14"/>
            <p:cNvSpPr>
              <a:spLocks noChangeArrowheads="1"/>
            </p:cNvSpPr>
            <p:nvPr/>
          </p:nvSpPr>
          <p:spPr bwMode="auto">
            <a:xfrm>
              <a:off x="1576" y="326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-1</a:t>
              </a:r>
            </a:p>
          </p:txBody>
        </p:sp>
        <p:sp>
          <p:nvSpPr>
            <p:cNvPr id="15" name="Rectangle 15"/>
            <p:cNvSpPr>
              <a:spLocks noChangeArrowheads="1"/>
            </p:cNvSpPr>
            <p:nvPr/>
          </p:nvSpPr>
          <p:spPr bwMode="auto">
            <a:xfrm>
              <a:off x="1288" y="345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a:t>
              </a:r>
            </a:p>
          </p:txBody>
        </p:sp>
        <p:sp>
          <p:nvSpPr>
            <p:cNvPr id="16" name="Rectangle 16"/>
            <p:cNvSpPr>
              <a:spLocks noChangeArrowheads="1"/>
            </p:cNvSpPr>
            <p:nvPr/>
          </p:nvSpPr>
          <p:spPr bwMode="auto">
            <a:xfrm>
              <a:off x="1576" y="345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000"/>
            </a:p>
          </p:txBody>
        </p:sp>
        <p:sp>
          <p:nvSpPr>
            <p:cNvPr id="17" name="Rectangle 17"/>
            <p:cNvSpPr>
              <a:spLocks noChangeArrowheads="1"/>
            </p:cNvSpPr>
            <p:nvPr/>
          </p:nvSpPr>
          <p:spPr bwMode="auto">
            <a:xfrm>
              <a:off x="1288" y="364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p>
          </p:txBody>
        </p:sp>
        <p:sp>
          <p:nvSpPr>
            <p:cNvPr id="18" name="Rectangle 18"/>
            <p:cNvSpPr>
              <a:spLocks noChangeArrowheads="1"/>
            </p:cNvSpPr>
            <p:nvPr/>
          </p:nvSpPr>
          <p:spPr bwMode="auto">
            <a:xfrm>
              <a:off x="1576" y="364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000"/>
            </a:p>
          </p:txBody>
        </p:sp>
        <p:sp>
          <p:nvSpPr>
            <p:cNvPr id="19" name="Rectangle 19"/>
            <p:cNvSpPr>
              <a:spLocks noChangeArrowheads="1"/>
            </p:cNvSpPr>
            <p:nvPr/>
          </p:nvSpPr>
          <p:spPr bwMode="auto">
            <a:xfrm>
              <a:off x="976" y="3936"/>
              <a:ext cx="94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080808"/>
                  </a:solidFill>
                </a:rPr>
                <a:t>(</a:t>
              </a:r>
              <a:r>
                <a:rPr lang="en-US" altLang="zh-CN" sz="2400" dirty="0">
                  <a:solidFill>
                    <a:srgbClr val="080808"/>
                  </a:solidFill>
                </a:rPr>
                <a:t>b) </a:t>
              </a:r>
              <a:r>
                <a:rPr lang="zh-CN" altLang="en-US" sz="2400" dirty="0">
                  <a:solidFill>
                    <a:srgbClr val="080808"/>
                  </a:solidFill>
                </a:rPr>
                <a:t>静态链表一</a:t>
              </a:r>
            </a:p>
          </p:txBody>
        </p:sp>
        <p:sp>
          <p:nvSpPr>
            <p:cNvPr id="20" name="Rectangle 20"/>
            <p:cNvSpPr>
              <a:spLocks noChangeArrowheads="1"/>
            </p:cNvSpPr>
            <p:nvPr/>
          </p:nvSpPr>
          <p:spPr bwMode="auto">
            <a:xfrm>
              <a:off x="1247" y="2270"/>
              <a:ext cx="51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80808"/>
                  </a:solidFill>
                </a:rPr>
                <a:t>data next</a:t>
              </a:r>
            </a:p>
          </p:txBody>
        </p:sp>
        <p:sp>
          <p:nvSpPr>
            <p:cNvPr id="21" name="Text Box 21"/>
            <p:cNvSpPr txBox="1">
              <a:spLocks noChangeArrowheads="1"/>
            </p:cNvSpPr>
            <p:nvPr/>
          </p:nvSpPr>
          <p:spPr bwMode="auto">
            <a:xfrm>
              <a:off x="1104" y="2464"/>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0</a:t>
              </a:r>
            </a:p>
          </p:txBody>
        </p:sp>
        <p:sp>
          <p:nvSpPr>
            <p:cNvPr id="22" name="Text Box 22"/>
            <p:cNvSpPr txBox="1">
              <a:spLocks noChangeArrowheads="1"/>
            </p:cNvSpPr>
            <p:nvPr/>
          </p:nvSpPr>
          <p:spPr bwMode="auto">
            <a:xfrm>
              <a:off x="1104" y="2654"/>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1</a:t>
              </a:r>
            </a:p>
          </p:txBody>
        </p:sp>
        <p:sp>
          <p:nvSpPr>
            <p:cNvPr id="23" name="Text Box 23"/>
            <p:cNvSpPr txBox="1">
              <a:spLocks noChangeArrowheads="1"/>
            </p:cNvSpPr>
            <p:nvPr/>
          </p:nvSpPr>
          <p:spPr bwMode="auto">
            <a:xfrm>
              <a:off x="1104" y="2846"/>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2</a:t>
              </a:r>
            </a:p>
          </p:txBody>
        </p:sp>
        <p:sp>
          <p:nvSpPr>
            <p:cNvPr id="24" name="Text Box 24"/>
            <p:cNvSpPr txBox="1">
              <a:spLocks noChangeArrowheads="1"/>
            </p:cNvSpPr>
            <p:nvPr/>
          </p:nvSpPr>
          <p:spPr bwMode="auto">
            <a:xfrm>
              <a:off x="1104" y="3046"/>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3</a:t>
              </a:r>
            </a:p>
          </p:txBody>
        </p:sp>
        <p:sp>
          <p:nvSpPr>
            <p:cNvPr id="25" name="Text Box 25"/>
            <p:cNvSpPr txBox="1">
              <a:spLocks noChangeArrowheads="1"/>
            </p:cNvSpPr>
            <p:nvPr/>
          </p:nvSpPr>
          <p:spPr bwMode="auto">
            <a:xfrm>
              <a:off x="1104" y="3238"/>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4</a:t>
              </a:r>
            </a:p>
          </p:txBody>
        </p:sp>
        <p:sp>
          <p:nvSpPr>
            <p:cNvPr id="26" name="Rectangle 26"/>
            <p:cNvSpPr>
              <a:spLocks noChangeArrowheads="1"/>
            </p:cNvSpPr>
            <p:nvPr/>
          </p:nvSpPr>
          <p:spPr bwMode="auto">
            <a:xfrm>
              <a:off x="1064" y="3422"/>
              <a:ext cx="1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a:t>
              </a:r>
              <a:endParaRPr lang="zh-CN" altLang="en-US" sz="2000"/>
            </a:p>
          </p:txBody>
        </p:sp>
        <p:sp>
          <p:nvSpPr>
            <p:cNvPr id="27" name="Rectangle 27"/>
            <p:cNvSpPr>
              <a:spLocks noChangeArrowheads="1"/>
            </p:cNvSpPr>
            <p:nvPr/>
          </p:nvSpPr>
          <p:spPr bwMode="auto">
            <a:xfrm>
              <a:off x="528" y="3616"/>
              <a:ext cx="8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maxSize-1</a:t>
              </a:r>
            </a:p>
          </p:txBody>
        </p:sp>
      </p:grpSp>
      <p:grpSp>
        <p:nvGrpSpPr>
          <p:cNvPr id="28" name="Group 28"/>
          <p:cNvGrpSpPr>
            <a:grpSpLocks/>
          </p:cNvGrpSpPr>
          <p:nvPr/>
        </p:nvGrpSpPr>
        <p:grpSpPr bwMode="auto">
          <a:xfrm>
            <a:off x="4803044" y="1589886"/>
            <a:ext cx="3225340" cy="3845813"/>
            <a:chOff x="3036" y="2264"/>
            <a:chExt cx="1388" cy="1893"/>
          </a:xfrm>
        </p:grpSpPr>
        <p:sp>
          <p:nvSpPr>
            <p:cNvPr id="29" name="Rectangle 29"/>
            <p:cNvSpPr>
              <a:spLocks noChangeArrowheads="1"/>
            </p:cNvSpPr>
            <p:nvPr/>
          </p:nvSpPr>
          <p:spPr bwMode="auto">
            <a:xfrm>
              <a:off x="3796" y="24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A</a:t>
              </a:r>
            </a:p>
          </p:txBody>
        </p:sp>
        <p:sp>
          <p:nvSpPr>
            <p:cNvPr id="30" name="Rectangle 30"/>
            <p:cNvSpPr>
              <a:spLocks noChangeArrowheads="1"/>
            </p:cNvSpPr>
            <p:nvPr/>
          </p:nvSpPr>
          <p:spPr bwMode="auto">
            <a:xfrm>
              <a:off x="4084" y="249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2</a:t>
              </a:r>
            </a:p>
          </p:txBody>
        </p:sp>
        <p:sp>
          <p:nvSpPr>
            <p:cNvPr id="31" name="Rectangle 31"/>
            <p:cNvSpPr>
              <a:spLocks noChangeArrowheads="1"/>
            </p:cNvSpPr>
            <p:nvPr/>
          </p:nvSpPr>
          <p:spPr bwMode="auto">
            <a:xfrm>
              <a:off x="3796" y="268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E</a:t>
              </a:r>
            </a:p>
          </p:txBody>
        </p:sp>
        <p:sp>
          <p:nvSpPr>
            <p:cNvPr id="32" name="Rectangle 32"/>
            <p:cNvSpPr>
              <a:spLocks noChangeArrowheads="1"/>
            </p:cNvSpPr>
            <p:nvPr/>
          </p:nvSpPr>
          <p:spPr bwMode="auto">
            <a:xfrm>
              <a:off x="4084" y="268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-1</a:t>
              </a:r>
            </a:p>
          </p:txBody>
        </p:sp>
        <p:sp>
          <p:nvSpPr>
            <p:cNvPr id="33" name="Rectangle 33"/>
            <p:cNvSpPr>
              <a:spLocks noChangeArrowheads="1"/>
            </p:cNvSpPr>
            <p:nvPr/>
          </p:nvSpPr>
          <p:spPr bwMode="auto">
            <a:xfrm>
              <a:off x="3796" y="28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B</a:t>
              </a:r>
            </a:p>
          </p:txBody>
        </p:sp>
        <p:sp>
          <p:nvSpPr>
            <p:cNvPr id="34" name="Rectangle 34"/>
            <p:cNvSpPr>
              <a:spLocks noChangeArrowheads="1"/>
            </p:cNvSpPr>
            <p:nvPr/>
          </p:nvSpPr>
          <p:spPr bwMode="auto">
            <a:xfrm>
              <a:off x="4084" y="2874"/>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4</a:t>
              </a:r>
            </a:p>
          </p:txBody>
        </p:sp>
        <p:sp>
          <p:nvSpPr>
            <p:cNvPr id="35" name="Rectangle 35"/>
            <p:cNvSpPr>
              <a:spLocks noChangeArrowheads="1"/>
            </p:cNvSpPr>
            <p:nvPr/>
          </p:nvSpPr>
          <p:spPr bwMode="auto">
            <a:xfrm>
              <a:off x="3796" y="306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D</a:t>
              </a:r>
            </a:p>
          </p:txBody>
        </p:sp>
        <p:sp>
          <p:nvSpPr>
            <p:cNvPr id="36" name="Rectangle 36"/>
            <p:cNvSpPr>
              <a:spLocks noChangeArrowheads="1"/>
            </p:cNvSpPr>
            <p:nvPr/>
          </p:nvSpPr>
          <p:spPr bwMode="auto">
            <a:xfrm>
              <a:off x="4084" y="3066"/>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1</a:t>
              </a:r>
            </a:p>
          </p:txBody>
        </p:sp>
        <p:sp>
          <p:nvSpPr>
            <p:cNvPr id="37" name="Rectangle 37"/>
            <p:cNvSpPr>
              <a:spLocks noChangeArrowheads="1"/>
            </p:cNvSpPr>
            <p:nvPr/>
          </p:nvSpPr>
          <p:spPr bwMode="auto">
            <a:xfrm>
              <a:off x="3796" y="325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C</a:t>
              </a:r>
            </a:p>
          </p:txBody>
        </p:sp>
        <p:sp>
          <p:nvSpPr>
            <p:cNvPr id="38" name="Rectangle 38"/>
            <p:cNvSpPr>
              <a:spLocks noChangeArrowheads="1"/>
            </p:cNvSpPr>
            <p:nvPr/>
          </p:nvSpPr>
          <p:spPr bwMode="auto">
            <a:xfrm>
              <a:off x="4084" y="3258"/>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2000"/>
                <a:t>3</a:t>
              </a:r>
            </a:p>
          </p:txBody>
        </p:sp>
        <p:sp>
          <p:nvSpPr>
            <p:cNvPr id="39" name="Rectangle 39"/>
            <p:cNvSpPr>
              <a:spLocks noChangeArrowheads="1"/>
            </p:cNvSpPr>
            <p:nvPr/>
          </p:nvSpPr>
          <p:spPr bwMode="auto">
            <a:xfrm>
              <a:off x="3796" y="345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t>┇</a:t>
              </a:r>
            </a:p>
          </p:txBody>
        </p:sp>
        <p:sp>
          <p:nvSpPr>
            <p:cNvPr id="40" name="Rectangle 40"/>
            <p:cNvSpPr>
              <a:spLocks noChangeArrowheads="1"/>
            </p:cNvSpPr>
            <p:nvPr/>
          </p:nvSpPr>
          <p:spPr bwMode="auto">
            <a:xfrm>
              <a:off x="4084" y="3450"/>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000"/>
            </a:p>
          </p:txBody>
        </p:sp>
        <p:sp>
          <p:nvSpPr>
            <p:cNvPr id="41" name="Rectangle 41"/>
            <p:cNvSpPr>
              <a:spLocks noChangeArrowheads="1"/>
            </p:cNvSpPr>
            <p:nvPr/>
          </p:nvSpPr>
          <p:spPr bwMode="auto">
            <a:xfrm>
              <a:off x="3796" y="364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p>
          </p:txBody>
        </p:sp>
        <p:sp>
          <p:nvSpPr>
            <p:cNvPr id="42" name="Rectangle 42"/>
            <p:cNvSpPr>
              <a:spLocks noChangeArrowheads="1"/>
            </p:cNvSpPr>
            <p:nvPr/>
          </p:nvSpPr>
          <p:spPr bwMode="auto">
            <a:xfrm>
              <a:off x="4084" y="3642"/>
              <a:ext cx="288"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000"/>
            </a:p>
          </p:txBody>
        </p:sp>
        <p:sp>
          <p:nvSpPr>
            <p:cNvPr id="43" name="Rectangle 43"/>
            <p:cNvSpPr>
              <a:spLocks noChangeArrowheads="1"/>
            </p:cNvSpPr>
            <p:nvPr/>
          </p:nvSpPr>
          <p:spPr bwMode="auto">
            <a:xfrm>
              <a:off x="3484" y="3930"/>
              <a:ext cx="94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rgbClr val="080808"/>
                  </a:solidFill>
                </a:rPr>
                <a:t>(</a:t>
              </a:r>
              <a:r>
                <a:rPr lang="en-US" altLang="zh-CN" sz="2400" dirty="0">
                  <a:solidFill>
                    <a:srgbClr val="080808"/>
                  </a:solidFill>
                </a:rPr>
                <a:t>b) </a:t>
              </a:r>
              <a:r>
                <a:rPr lang="zh-CN" altLang="en-US" sz="2400" dirty="0">
                  <a:solidFill>
                    <a:srgbClr val="080808"/>
                  </a:solidFill>
                </a:rPr>
                <a:t>静态链表一</a:t>
              </a:r>
            </a:p>
          </p:txBody>
        </p:sp>
        <p:sp>
          <p:nvSpPr>
            <p:cNvPr id="44" name="Rectangle 44"/>
            <p:cNvSpPr>
              <a:spLocks noChangeArrowheads="1"/>
            </p:cNvSpPr>
            <p:nvPr/>
          </p:nvSpPr>
          <p:spPr bwMode="auto">
            <a:xfrm>
              <a:off x="3755" y="2264"/>
              <a:ext cx="513"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rgbClr val="080808"/>
                  </a:solidFill>
                </a:rPr>
                <a:t>data next</a:t>
              </a:r>
            </a:p>
          </p:txBody>
        </p:sp>
        <p:sp>
          <p:nvSpPr>
            <p:cNvPr id="45" name="Text Box 45"/>
            <p:cNvSpPr txBox="1">
              <a:spLocks noChangeArrowheads="1"/>
            </p:cNvSpPr>
            <p:nvPr/>
          </p:nvSpPr>
          <p:spPr bwMode="auto">
            <a:xfrm>
              <a:off x="3612" y="2458"/>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0</a:t>
              </a:r>
            </a:p>
          </p:txBody>
        </p:sp>
        <p:sp>
          <p:nvSpPr>
            <p:cNvPr id="46" name="Text Box 46"/>
            <p:cNvSpPr txBox="1">
              <a:spLocks noChangeArrowheads="1"/>
            </p:cNvSpPr>
            <p:nvPr/>
          </p:nvSpPr>
          <p:spPr bwMode="auto">
            <a:xfrm>
              <a:off x="3612" y="2648"/>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1</a:t>
              </a:r>
            </a:p>
          </p:txBody>
        </p:sp>
        <p:sp>
          <p:nvSpPr>
            <p:cNvPr id="47" name="Text Box 47"/>
            <p:cNvSpPr txBox="1">
              <a:spLocks noChangeArrowheads="1"/>
            </p:cNvSpPr>
            <p:nvPr/>
          </p:nvSpPr>
          <p:spPr bwMode="auto">
            <a:xfrm>
              <a:off x="3612" y="2840"/>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2</a:t>
              </a:r>
            </a:p>
          </p:txBody>
        </p:sp>
        <p:sp>
          <p:nvSpPr>
            <p:cNvPr id="48" name="Text Box 48"/>
            <p:cNvSpPr txBox="1">
              <a:spLocks noChangeArrowheads="1"/>
            </p:cNvSpPr>
            <p:nvPr/>
          </p:nvSpPr>
          <p:spPr bwMode="auto">
            <a:xfrm>
              <a:off x="3612" y="3040"/>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3</a:t>
              </a:r>
            </a:p>
          </p:txBody>
        </p:sp>
        <p:sp>
          <p:nvSpPr>
            <p:cNvPr id="49" name="Text Box 49"/>
            <p:cNvSpPr txBox="1">
              <a:spLocks noChangeArrowheads="1"/>
            </p:cNvSpPr>
            <p:nvPr/>
          </p:nvSpPr>
          <p:spPr bwMode="auto">
            <a:xfrm>
              <a:off x="3612" y="3232"/>
              <a:ext cx="24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楷体_GB2312" pitchFamily="49" charset="-122"/>
                </a:defRPr>
              </a:lvl9pPr>
            </a:lstStyle>
            <a:p>
              <a:pPr eaLnBrk="1" hangingPunct="1">
                <a:spcBef>
                  <a:spcPct val="50000"/>
                </a:spcBef>
              </a:pPr>
              <a:r>
                <a:rPr lang="zh-CN" altLang="en-US" sz="2000"/>
                <a:t>4</a:t>
              </a:r>
            </a:p>
          </p:txBody>
        </p:sp>
        <p:sp>
          <p:nvSpPr>
            <p:cNvPr id="50" name="Rectangle 50"/>
            <p:cNvSpPr>
              <a:spLocks noChangeArrowheads="1"/>
            </p:cNvSpPr>
            <p:nvPr/>
          </p:nvSpPr>
          <p:spPr bwMode="auto">
            <a:xfrm>
              <a:off x="3572" y="3416"/>
              <a:ext cx="19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t>┇</a:t>
              </a:r>
              <a:endParaRPr lang="zh-CN" altLang="en-US" sz="2000"/>
            </a:p>
          </p:txBody>
        </p:sp>
        <p:sp>
          <p:nvSpPr>
            <p:cNvPr id="51" name="Rectangle 51"/>
            <p:cNvSpPr>
              <a:spLocks noChangeArrowheads="1"/>
            </p:cNvSpPr>
            <p:nvPr/>
          </p:nvSpPr>
          <p:spPr bwMode="auto">
            <a:xfrm>
              <a:off x="3036" y="3610"/>
              <a:ext cx="81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maxSize-1</a:t>
              </a:r>
            </a:p>
          </p:txBody>
        </p:sp>
      </p:grpSp>
    </p:spTree>
    <p:extLst>
      <p:ext uri="{BB962C8B-B14F-4D97-AF65-F5344CB8AC3E}">
        <p14:creationId xmlns:p14="http://schemas.microsoft.com/office/powerpoint/2010/main" val="282344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2276436"/>
            <a:ext cx="4029075" cy="209550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302253"/>
            <a:ext cx="2305050" cy="20955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1840" y="2478566"/>
            <a:ext cx="1512168" cy="1691241"/>
          </a:xfrm>
          <a:prstGeom prst="rect">
            <a:avLst/>
          </a:prstGeom>
        </p:spPr>
      </p:pic>
      <p:sp>
        <p:nvSpPr>
          <p:cNvPr id="7" name="文本框 6"/>
          <p:cNvSpPr txBox="1"/>
          <p:nvPr/>
        </p:nvSpPr>
        <p:spPr>
          <a:xfrm>
            <a:off x="2195736" y="4797152"/>
            <a:ext cx="5400600" cy="1631216"/>
          </a:xfrm>
          <a:prstGeom prst="rect">
            <a:avLst/>
          </a:prstGeom>
          <a:noFill/>
        </p:spPr>
        <p:txBody>
          <a:bodyPr wrap="square" rtlCol="0">
            <a:spAutoFit/>
          </a:bodyPr>
          <a:lstStyle/>
          <a:p>
            <a:r>
              <a:rPr lang="en-US" altLang="zh-CN" sz="2000" dirty="0" smtClean="0"/>
              <a:t>If you see these images, please do homework.</a:t>
            </a:r>
          </a:p>
          <a:p>
            <a:endParaRPr lang="en-US" altLang="zh-CN" sz="2000" dirty="0" smtClean="0"/>
          </a:p>
          <a:p>
            <a:r>
              <a:rPr lang="en-US" altLang="zh-CN" sz="2000" dirty="0" smtClean="0"/>
              <a:t>Find it in the slides.</a:t>
            </a:r>
          </a:p>
          <a:p>
            <a:endParaRPr lang="en-US" altLang="zh-CN" sz="2000" dirty="0" smtClean="0"/>
          </a:p>
          <a:p>
            <a:r>
              <a:rPr lang="en-US" altLang="zh-CN" sz="2000" dirty="0" smtClean="0"/>
              <a:t>You have </a:t>
            </a:r>
            <a:r>
              <a:rPr lang="en-US" altLang="zh-CN" sz="2000" dirty="0" smtClean="0">
                <a:solidFill>
                  <a:srgbClr val="FF0000"/>
                </a:solidFill>
              </a:rPr>
              <a:t>four</a:t>
            </a:r>
            <a:r>
              <a:rPr lang="en-US" altLang="zh-CN" sz="2000" dirty="0" smtClean="0"/>
              <a:t> in this chapter.</a:t>
            </a:r>
            <a:endParaRPr lang="zh-CN" altLang="en-US" sz="2000" dirty="0"/>
          </a:p>
        </p:txBody>
      </p:sp>
    </p:spTree>
    <p:extLst>
      <p:ext uri="{BB962C8B-B14F-4D97-AF65-F5344CB8AC3E}">
        <p14:creationId xmlns:p14="http://schemas.microsoft.com/office/powerpoint/2010/main" val="65428254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线性表的抽象数据类型</a:t>
            </a:r>
            <a:r>
              <a:rPr lang="zh-CN" altLang="en-US" sz="4000" dirty="0" smtClean="0"/>
              <a:t>描述</a:t>
            </a:r>
            <a:endParaRPr lang="zh-CN" altLang="en-US" dirty="0"/>
          </a:p>
        </p:txBody>
      </p:sp>
      <p:sp>
        <p:nvSpPr>
          <p:cNvPr id="3" name="内容占位符 2"/>
          <p:cNvSpPr>
            <a:spLocks noGrp="1"/>
          </p:cNvSpPr>
          <p:nvPr>
            <p:ph idx="1"/>
          </p:nvPr>
        </p:nvSpPr>
        <p:spPr>
          <a:xfrm>
            <a:off x="179512" y="1268760"/>
            <a:ext cx="8964488" cy="5184576"/>
          </a:xfrm>
        </p:spPr>
        <p:txBody>
          <a:bodyPr/>
          <a:lstStyle/>
          <a:p>
            <a:pPr marL="0" indent="0">
              <a:lnSpc>
                <a:spcPts val="2200"/>
              </a:lnSpc>
              <a:buNone/>
            </a:pPr>
            <a:r>
              <a:rPr lang="en-US" altLang="zh-CN" dirty="0"/>
              <a:t>ADT  </a:t>
            </a:r>
            <a:r>
              <a:rPr lang="en-US" altLang="zh-CN" dirty="0" err="1"/>
              <a:t>Linearlist</a:t>
            </a:r>
            <a:r>
              <a:rPr lang="en-US" altLang="zh-CN" dirty="0"/>
              <a:t> is</a:t>
            </a:r>
          </a:p>
          <a:p>
            <a:pPr>
              <a:lnSpc>
                <a:spcPts val="2200"/>
              </a:lnSpc>
            </a:pPr>
            <a:r>
              <a:rPr lang="en-US" altLang="zh-CN" dirty="0"/>
              <a:t>Data:</a:t>
            </a:r>
          </a:p>
          <a:p>
            <a:pPr lvl="1">
              <a:lnSpc>
                <a:spcPts val="2200"/>
              </a:lnSpc>
            </a:pPr>
            <a:r>
              <a:rPr lang="zh-CN" altLang="en-US" sz="2000" b="1" dirty="0">
                <a:solidFill>
                  <a:srgbClr val="0000FF"/>
                </a:solidFill>
              </a:rPr>
              <a:t>一个线性表</a:t>
            </a:r>
            <a:r>
              <a:rPr lang="en-US" altLang="zh-CN" sz="2000" b="1" dirty="0">
                <a:solidFill>
                  <a:srgbClr val="0000FF"/>
                </a:solidFill>
              </a:rPr>
              <a:t>L</a:t>
            </a:r>
            <a:r>
              <a:rPr lang="zh-CN" altLang="en-US" sz="2000" b="1" dirty="0">
                <a:solidFill>
                  <a:srgbClr val="0000FF"/>
                </a:solidFill>
              </a:rPr>
              <a:t>定义为</a:t>
            </a:r>
            <a:r>
              <a:rPr lang="en-US" altLang="zh-CN" sz="2000" b="1" dirty="0">
                <a:solidFill>
                  <a:srgbClr val="0000FF"/>
                </a:solidFill>
              </a:rPr>
              <a:t>L=(a1,a2,…,an)</a:t>
            </a:r>
            <a:r>
              <a:rPr lang="zh-CN" altLang="en-US" sz="2000" b="1" dirty="0">
                <a:solidFill>
                  <a:srgbClr val="0000FF"/>
                </a:solidFill>
              </a:rPr>
              <a:t>，当</a:t>
            </a:r>
            <a:r>
              <a:rPr lang="en-US" altLang="zh-CN" sz="2000" b="1" dirty="0">
                <a:solidFill>
                  <a:srgbClr val="0000FF"/>
                </a:solidFill>
              </a:rPr>
              <a:t>L=()</a:t>
            </a:r>
            <a:r>
              <a:rPr lang="zh-CN" altLang="en-US" sz="2000" b="1" dirty="0">
                <a:solidFill>
                  <a:srgbClr val="0000FF"/>
                </a:solidFill>
              </a:rPr>
              <a:t>时定义为一个空表</a:t>
            </a:r>
            <a:r>
              <a:rPr lang="zh-CN" altLang="en-US" sz="2000" dirty="0"/>
              <a:t>。</a:t>
            </a:r>
          </a:p>
          <a:p>
            <a:pPr>
              <a:lnSpc>
                <a:spcPts val="2200"/>
              </a:lnSpc>
            </a:pPr>
            <a:r>
              <a:rPr lang="en-US" altLang="zh-CN" dirty="0"/>
              <a:t>Operation:</a:t>
            </a:r>
          </a:p>
          <a:p>
            <a:pPr lvl="1">
              <a:lnSpc>
                <a:spcPts val="2200"/>
              </a:lnSpc>
            </a:pPr>
            <a:r>
              <a:rPr lang="en-US" altLang="zh-CN" b="1" dirty="0">
                <a:solidFill>
                  <a:srgbClr val="0000FF"/>
                </a:solidFill>
              </a:rPr>
              <a:t>void </a:t>
            </a:r>
            <a:r>
              <a:rPr lang="en-US" altLang="zh-CN" b="1" dirty="0" err="1">
                <a:solidFill>
                  <a:srgbClr val="0000FF"/>
                </a:solidFill>
              </a:rPr>
              <a:t>S</a:t>
            </a:r>
            <a:r>
              <a:rPr lang="en-US" altLang="zh-CN" b="1" dirty="0" err="1" smtClean="0">
                <a:solidFill>
                  <a:srgbClr val="0000FF"/>
                </a:solidFill>
              </a:rPr>
              <a:t>etnull</a:t>
            </a:r>
            <a:r>
              <a:rPr lang="en-US" altLang="zh-CN" b="1" dirty="0">
                <a:solidFill>
                  <a:srgbClr val="0000FF"/>
                </a:solidFill>
              </a:rPr>
              <a:t>(&amp;L)</a:t>
            </a:r>
            <a:r>
              <a:rPr lang="en-US" altLang="zh-CN" dirty="0"/>
              <a:t>	</a:t>
            </a:r>
            <a:r>
              <a:rPr lang="en-US" altLang="zh-CN" dirty="0" smtClean="0"/>
              <a:t> 	//</a:t>
            </a:r>
            <a:r>
              <a:rPr lang="zh-CN" altLang="en-US" dirty="0"/>
              <a:t>将线性表</a:t>
            </a:r>
            <a:r>
              <a:rPr lang="en-US" altLang="zh-CN" dirty="0"/>
              <a:t>L</a:t>
            </a:r>
            <a:r>
              <a:rPr lang="zh-CN" altLang="en-US" dirty="0"/>
              <a:t>置成</a:t>
            </a:r>
            <a:r>
              <a:rPr lang="zh-CN" altLang="en-US" dirty="0">
                <a:solidFill>
                  <a:srgbClr val="0000FF"/>
                </a:solidFill>
              </a:rPr>
              <a:t>空表</a:t>
            </a:r>
          </a:p>
          <a:p>
            <a:pPr lvl="1">
              <a:lnSpc>
                <a:spcPts val="2200"/>
              </a:lnSpc>
            </a:pPr>
            <a:r>
              <a:rPr lang="en-US" altLang="zh-CN" b="1" dirty="0" err="1">
                <a:solidFill>
                  <a:srgbClr val="0000FF"/>
                </a:solidFill>
              </a:rPr>
              <a:t>int</a:t>
            </a:r>
            <a:r>
              <a:rPr lang="en-US" altLang="zh-CN" b="1" dirty="0">
                <a:solidFill>
                  <a:srgbClr val="0000FF"/>
                </a:solidFill>
              </a:rPr>
              <a:t> Length(L)</a:t>
            </a:r>
            <a:r>
              <a:rPr lang="en-US" altLang="zh-CN" dirty="0"/>
              <a:t>		//</a:t>
            </a:r>
            <a:r>
              <a:rPr lang="zh-CN" altLang="en-US" dirty="0"/>
              <a:t>求给定线性表</a:t>
            </a:r>
            <a:r>
              <a:rPr lang="en-US" altLang="zh-CN" dirty="0"/>
              <a:t>L</a:t>
            </a:r>
            <a:r>
              <a:rPr lang="zh-CN" altLang="en-US" dirty="0"/>
              <a:t>的</a:t>
            </a:r>
            <a:r>
              <a:rPr lang="zh-CN" altLang="en-US" dirty="0">
                <a:solidFill>
                  <a:srgbClr val="0000FF"/>
                </a:solidFill>
              </a:rPr>
              <a:t>长度</a:t>
            </a:r>
          </a:p>
          <a:p>
            <a:pPr lvl="1">
              <a:lnSpc>
                <a:spcPts val="2200"/>
              </a:lnSpc>
            </a:pPr>
            <a:r>
              <a:rPr lang="en-US" altLang="zh-CN" b="1" dirty="0" err="1">
                <a:solidFill>
                  <a:srgbClr val="0000FF"/>
                </a:solidFill>
              </a:rPr>
              <a:t>elemtype</a:t>
            </a:r>
            <a:r>
              <a:rPr lang="en-US" altLang="zh-CN" b="1" dirty="0">
                <a:solidFill>
                  <a:srgbClr val="0000FF"/>
                </a:solidFill>
              </a:rPr>
              <a:t> Get(</a:t>
            </a:r>
            <a:r>
              <a:rPr lang="en-US" altLang="zh-CN" b="1" dirty="0" err="1">
                <a:solidFill>
                  <a:srgbClr val="0000FF"/>
                </a:solidFill>
              </a:rPr>
              <a:t>L,i</a:t>
            </a:r>
            <a:r>
              <a:rPr lang="en-US" altLang="zh-CN" b="1" dirty="0">
                <a:solidFill>
                  <a:srgbClr val="0000FF"/>
                </a:solidFill>
              </a:rPr>
              <a:t>)</a:t>
            </a:r>
            <a:r>
              <a:rPr lang="en-US" altLang="zh-CN" dirty="0"/>
              <a:t>	</a:t>
            </a:r>
            <a:r>
              <a:rPr lang="en-US" altLang="zh-CN" dirty="0" smtClean="0"/>
              <a:t>//</a:t>
            </a:r>
            <a:r>
              <a:rPr lang="zh-CN" altLang="en-US" dirty="0"/>
              <a:t>取线性表</a:t>
            </a:r>
            <a:r>
              <a:rPr lang="en-US" altLang="zh-CN" dirty="0"/>
              <a:t>L</a:t>
            </a:r>
            <a:r>
              <a:rPr lang="zh-CN" altLang="en-US" dirty="0"/>
              <a:t>第</a:t>
            </a:r>
            <a:r>
              <a:rPr lang="en-US" altLang="zh-CN" dirty="0"/>
              <a:t>i</a:t>
            </a:r>
            <a:r>
              <a:rPr lang="zh-CN" altLang="en-US" dirty="0"/>
              <a:t>个位置上的</a:t>
            </a:r>
            <a:r>
              <a:rPr lang="zh-CN" altLang="en-US" dirty="0">
                <a:solidFill>
                  <a:srgbClr val="0000FF"/>
                </a:solidFill>
              </a:rPr>
              <a:t>元素</a:t>
            </a:r>
          </a:p>
          <a:p>
            <a:pPr lvl="1">
              <a:lnSpc>
                <a:spcPts val="2200"/>
              </a:lnSpc>
            </a:pPr>
            <a:r>
              <a:rPr lang="en-US" altLang="zh-CN" b="1" dirty="0" err="1">
                <a:solidFill>
                  <a:srgbClr val="0000FF"/>
                </a:solidFill>
              </a:rPr>
              <a:t>elemtype</a:t>
            </a:r>
            <a:r>
              <a:rPr lang="en-US" altLang="zh-CN" b="1" dirty="0">
                <a:solidFill>
                  <a:srgbClr val="0000FF"/>
                </a:solidFill>
              </a:rPr>
              <a:t> Prior(</a:t>
            </a:r>
            <a:r>
              <a:rPr lang="en-US" altLang="zh-CN" b="1" dirty="0" err="1">
                <a:solidFill>
                  <a:srgbClr val="0000FF"/>
                </a:solidFill>
              </a:rPr>
              <a:t>L,x</a:t>
            </a:r>
            <a:r>
              <a:rPr lang="en-US" altLang="zh-CN" b="1" dirty="0">
                <a:solidFill>
                  <a:srgbClr val="0000FF"/>
                </a:solidFill>
              </a:rPr>
              <a:t>)</a:t>
            </a:r>
            <a:r>
              <a:rPr lang="en-US" altLang="zh-CN" dirty="0"/>
              <a:t>	</a:t>
            </a:r>
            <a:r>
              <a:rPr lang="en-US" altLang="zh-CN" dirty="0" smtClean="0"/>
              <a:t>//</a:t>
            </a:r>
            <a:r>
              <a:rPr lang="zh-CN" altLang="en-US" dirty="0"/>
              <a:t>求线性表</a:t>
            </a:r>
            <a:r>
              <a:rPr lang="en-US" altLang="zh-CN" dirty="0"/>
              <a:t>L</a:t>
            </a:r>
            <a:r>
              <a:rPr lang="zh-CN" altLang="en-US" dirty="0"/>
              <a:t>中元素值为</a:t>
            </a:r>
            <a:r>
              <a:rPr lang="en-US" altLang="zh-CN" dirty="0"/>
              <a:t>x</a:t>
            </a:r>
            <a:r>
              <a:rPr lang="zh-CN" altLang="en-US" dirty="0"/>
              <a:t>的直接</a:t>
            </a:r>
            <a:r>
              <a:rPr lang="zh-CN" altLang="en-US" dirty="0">
                <a:solidFill>
                  <a:srgbClr val="0000FF"/>
                </a:solidFill>
              </a:rPr>
              <a:t>前驱</a:t>
            </a:r>
          </a:p>
          <a:p>
            <a:pPr lvl="1">
              <a:lnSpc>
                <a:spcPts val="2200"/>
              </a:lnSpc>
            </a:pPr>
            <a:r>
              <a:rPr lang="en-US" altLang="zh-CN" b="1" dirty="0" err="1">
                <a:solidFill>
                  <a:srgbClr val="0000FF"/>
                </a:solidFill>
              </a:rPr>
              <a:t>elemtype</a:t>
            </a:r>
            <a:r>
              <a:rPr lang="en-US" altLang="zh-CN" b="1" dirty="0">
                <a:solidFill>
                  <a:srgbClr val="0000FF"/>
                </a:solidFill>
              </a:rPr>
              <a:t> Next(</a:t>
            </a:r>
            <a:r>
              <a:rPr lang="en-US" altLang="zh-CN" b="1" dirty="0" err="1">
                <a:solidFill>
                  <a:srgbClr val="0000FF"/>
                </a:solidFill>
              </a:rPr>
              <a:t>L,x</a:t>
            </a:r>
            <a:r>
              <a:rPr lang="en-US" altLang="zh-CN" b="1" dirty="0">
                <a:solidFill>
                  <a:srgbClr val="0000FF"/>
                </a:solidFill>
              </a:rPr>
              <a:t>)</a:t>
            </a:r>
            <a:r>
              <a:rPr lang="en-US" altLang="zh-CN" dirty="0"/>
              <a:t>	</a:t>
            </a:r>
            <a:r>
              <a:rPr lang="en-US" altLang="zh-CN" dirty="0" smtClean="0"/>
              <a:t>//</a:t>
            </a:r>
            <a:r>
              <a:rPr lang="zh-CN" altLang="en-US" dirty="0"/>
              <a:t>求线性表</a:t>
            </a:r>
            <a:r>
              <a:rPr lang="en-US" altLang="zh-CN" dirty="0"/>
              <a:t>L</a:t>
            </a:r>
            <a:r>
              <a:rPr lang="zh-CN" altLang="en-US" dirty="0"/>
              <a:t>中元素值为</a:t>
            </a:r>
            <a:r>
              <a:rPr lang="en-US" altLang="zh-CN" dirty="0"/>
              <a:t>x</a:t>
            </a:r>
            <a:r>
              <a:rPr lang="zh-CN" altLang="en-US" dirty="0"/>
              <a:t>的直接</a:t>
            </a:r>
            <a:r>
              <a:rPr lang="zh-CN" altLang="en-US" dirty="0">
                <a:solidFill>
                  <a:srgbClr val="0000FF"/>
                </a:solidFill>
              </a:rPr>
              <a:t>后继</a:t>
            </a:r>
          </a:p>
          <a:p>
            <a:pPr lvl="1">
              <a:lnSpc>
                <a:spcPts val="2200"/>
              </a:lnSpc>
            </a:pPr>
            <a:r>
              <a:rPr lang="en-US" altLang="zh-CN" b="1" dirty="0" err="1">
                <a:solidFill>
                  <a:srgbClr val="0000FF"/>
                </a:solidFill>
              </a:rPr>
              <a:t>int</a:t>
            </a:r>
            <a:r>
              <a:rPr lang="en-US" altLang="zh-CN" b="1" dirty="0">
                <a:solidFill>
                  <a:srgbClr val="0000FF"/>
                </a:solidFill>
              </a:rPr>
              <a:t> Locate(</a:t>
            </a:r>
            <a:r>
              <a:rPr lang="en-US" altLang="zh-CN" b="1" dirty="0" err="1">
                <a:solidFill>
                  <a:srgbClr val="0000FF"/>
                </a:solidFill>
              </a:rPr>
              <a:t>L,x</a:t>
            </a:r>
            <a:r>
              <a:rPr lang="en-US" altLang="zh-CN" b="1" dirty="0">
                <a:solidFill>
                  <a:srgbClr val="0000FF"/>
                </a:solidFill>
              </a:rPr>
              <a:t>)</a:t>
            </a:r>
            <a:r>
              <a:rPr lang="en-US" altLang="zh-CN" dirty="0"/>
              <a:t>	</a:t>
            </a:r>
            <a:r>
              <a:rPr lang="en-US" altLang="zh-CN" dirty="0" smtClean="0"/>
              <a:t>	//</a:t>
            </a:r>
            <a:r>
              <a:rPr lang="zh-CN" altLang="en-US" dirty="0"/>
              <a:t>在线性表</a:t>
            </a:r>
            <a:r>
              <a:rPr lang="en-US" altLang="zh-CN" dirty="0"/>
              <a:t>L</a:t>
            </a:r>
            <a:r>
              <a:rPr lang="zh-CN" altLang="en-US" dirty="0"/>
              <a:t>中查找值为</a:t>
            </a:r>
            <a:r>
              <a:rPr lang="en-US" altLang="zh-CN" dirty="0"/>
              <a:t>x</a:t>
            </a:r>
            <a:r>
              <a:rPr lang="zh-CN" altLang="en-US" dirty="0"/>
              <a:t>的元素</a:t>
            </a:r>
            <a:r>
              <a:rPr lang="zh-CN" altLang="en-US" dirty="0">
                <a:solidFill>
                  <a:srgbClr val="0000FF"/>
                </a:solidFill>
              </a:rPr>
              <a:t>位置</a:t>
            </a:r>
          </a:p>
          <a:p>
            <a:pPr lvl="1">
              <a:lnSpc>
                <a:spcPts val="2200"/>
              </a:lnSpc>
            </a:pPr>
            <a:r>
              <a:rPr lang="en-US" altLang="zh-CN" b="1" dirty="0">
                <a:solidFill>
                  <a:srgbClr val="0000FF"/>
                </a:solidFill>
              </a:rPr>
              <a:t>void Insert(&amp;</a:t>
            </a:r>
            <a:r>
              <a:rPr lang="en-US" altLang="zh-CN" b="1" dirty="0" err="1">
                <a:solidFill>
                  <a:srgbClr val="0000FF"/>
                </a:solidFill>
              </a:rPr>
              <a:t>L,x,i</a:t>
            </a:r>
            <a:r>
              <a:rPr lang="en-US" altLang="zh-CN" b="1" dirty="0">
                <a:solidFill>
                  <a:srgbClr val="0000FF"/>
                </a:solidFill>
              </a:rPr>
              <a:t>)</a:t>
            </a:r>
            <a:r>
              <a:rPr lang="en-US" altLang="zh-CN" dirty="0"/>
              <a:t>	</a:t>
            </a:r>
            <a:r>
              <a:rPr lang="en-US" altLang="zh-CN" dirty="0" smtClean="0"/>
              <a:t>//</a:t>
            </a:r>
            <a:r>
              <a:rPr lang="zh-CN" altLang="en-US" dirty="0"/>
              <a:t>在线性表</a:t>
            </a:r>
            <a:r>
              <a:rPr lang="en-US" altLang="zh-CN" dirty="0"/>
              <a:t>L</a:t>
            </a:r>
            <a:r>
              <a:rPr lang="zh-CN" altLang="en-US" dirty="0"/>
              <a:t>中第</a:t>
            </a:r>
            <a:r>
              <a:rPr lang="en-US" altLang="zh-CN" dirty="0"/>
              <a:t>i</a:t>
            </a:r>
            <a:r>
              <a:rPr lang="zh-CN" altLang="en-US" dirty="0"/>
              <a:t>个位置上</a:t>
            </a:r>
            <a:r>
              <a:rPr lang="zh-CN" altLang="en-US" dirty="0">
                <a:solidFill>
                  <a:srgbClr val="0000FF"/>
                </a:solidFill>
              </a:rPr>
              <a:t>插入</a:t>
            </a:r>
            <a:endParaRPr lang="en-US" altLang="zh-CN" dirty="0">
              <a:solidFill>
                <a:srgbClr val="0000FF"/>
              </a:solidFill>
            </a:endParaRPr>
          </a:p>
          <a:p>
            <a:pPr marL="344487" lvl="1" indent="0">
              <a:lnSpc>
                <a:spcPts val="2200"/>
              </a:lnSpc>
              <a:buNone/>
            </a:pPr>
            <a:r>
              <a:rPr lang="en-US" altLang="zh-CN" dirty="0" smtClean="0"/>
              <a:t>				//</a:t>
            </a:r>
            <a:r>
              <a:rPr lang="zh-CN" altLang="en-US" dirty="0" smtClean="0"/>
              <a:t>值</a:t>
            </a:r>
            <a:r>
              <a:rPr lang="zh-CN" altLang="en-US" dirty="0"/>
              <a:t>为</a:t>
            </a:r>
            <a:r>
              <a:rPr lang="en-US" altLang="zh-CN" dirty="0"/>
              <a:t>x</a:t>
            </a:r>
            <a:r>
              <a:rPr lang="zh-CN" altLang="en-US" dirty="0"/>
              <a:t>的元素</a:t>
            </a:r>
          </a:p>
          <a:p>
            <a:pPr lvl="1">
              <a:lnSpc>
                <a:spcPts val="2200"/>
              </a:lnSpc>
            </a:pPr>
            <a:r>
              <a:rPr lang="en-US" altLang="zh-CN" b="1" dirty="0">
                <a:solidFill>
                  <a:srgbClr val="0000FF"/>
                </a:solidFill>
              </a:rPr>
              <a:t>void Delete(&amp;</a:t>
            </a:r>
            <a:r>
              <a:rPr lang="en-US" altLang="zh-CN" b="1" dirty="0" err="1">
                <a:solidFill>
                  <a:srgbClr val="0000FF"/>
                </a:solidFill>
              </a:rPr>
              <a:t>L,i</a:t>
            </a:r>
            <a:r>
              <a:rPr lang="en-US" altLang="zh-CN" b="1" dirty="0">
                <a:solidFill>
                  <a:srgbClr val="0000FF"/>
                </a:solidFill>
              </a:rPr>
              <a:t>)</a:t>
            </a:r>
            <a:r>
              <a:rPr lang="en-US" altLang="zh-CN" dirty="0"/>
              <a:t>	</a:t>
            </a:r>
            <a:r>
              <a:rPr lang="en-US" altLang="zh-CN" dirty="0" smtClean="0"/>
              <a:t>//</a:t>
            </a:r>
            <a:r>
              <a:rPr lang="zh-CN" altLang="en-US" dirty="0">
                <a:solidFill>
                  <a:srgbClr val="0000FF"/>
                </a:solidFill>
              </a:rPr>
              <a:t>删除</a:t>
            </a:r>
            <a:r>
              <a:rPr lang="zh-CN" altLang="en-US" dirty="0"/>
              <a:t>线性表</a:t>
            </a:r>
            <a:r>
              <a:rPr lang="en-US" altLang="zh-CN" dirty="0"/>
              <a:t>L</a:t>
            </a:r>
            <a:r>
              <a:rPr lang="zh-CN" altLang="en-US" dirty="0"/>
              <a:t>中第</a:t>
            </a:r>
            <a:r>
              <a:rPr lang="en-US" altLang="zh-CN" dirty="0"/>
              <a:t>i</a:t>
            </a:r>
            <a:r>
              <a:rPr lang="zh-CN" altLang="en-US" dirty="0"/>
              <a:t>个位置上的元素</a:t>
            </a:r>
          </a:p>
          <a:p>
            <a:pPr>
              <a:lnSpc>
                <a:spcPts val="2200"/>
              </a:lnSpc>
            </a:pPr>
            <a:r>
              <a:rPr lang="en-US" altLang="zh-CN" dirty="0"/>
              <a:t>END  </a:t>
            </a:r>
            <a:r>
              <a:rPr lang="en-US" altLang="zh-CN" dirty="0" err="1"/>
              <a:t>Linearlist</a:t>
            </a:r>
            <a:endParaRPr lang="en-US" altLang="zh-CN" dirty="0"/>
          </a:p>
          <a:p>
            <a:pPr>
              <a:lnSpc>
                <a:spcPts val="2200"/>
              </a:lnSpc>
            </a:pPr>
            <a:endParaRPr lang="zh-CN" altLang="en-US" dirty="0"/>
          </a:p>
        </p:txBody>
      </p:sp>
    </p:spTree>
    <p:extLst>
      <p:ext uri="{BB962C8B-B14F-4D97-AF65-F5344CB8AC3E}">
        <p14:creationId xmlns:p14="http://schemas.microsoft.com/office/powerpoint/2010/main" val="20965567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down)">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down)">
                                      <p:cBhvr>
                                        <p:cTn id="55" dur="500"/>
                                        <p:tgtEl>
                                          <p:spTgt spid="3">
                                            <p:txEl>
                                              <p:pRg st="10" end="10"/>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wipe(down)">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wipe(down)">
                                      <p:cBhvr>
                                        <p:cTn id="63" dur="5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wipe(down)">
                                      <p:cBhvr>
                                        <p:cTn id="6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67544" y="1268760"/>
            <a:ext cx="8424936" cy="4681537"/>
          </a:xfrm>
        </p:spPr>
        <p:txBody>
          <a:bodyPr/>
          <a:lstStyle/>
          <a:p>
            <a:pPr marL="0" indent="0">
              <a:buNone/>
            </a:pPr>
            <a:r>
              <a:rPr lang="en-US" altLang="zh-CN" dirty="0"/>
              <a:t>【</a:t>
            </a:r>
            <a:r>
              <a:rPr lang="zh-CN" altLang="en-US" dirty="0"/>
              <a:t>例</a:t>
            </a:r>
            <a:r>
              <a:rPr lang="en-US" altLang="zh-CN" dirty="0"/>
              <a:t>2-1】</a:t>
            </a:r>
            <a:r>
              <a:rPr lang="zh-CN" altLang="en-US" dirty="0"/>
              <a:t>假设线性表</a:t>
            </a:r>
            <a:r>
              <a:rPr lang="en-US" altLang="zh-CN" dirty="0"/>
              <a:t>L=(23,56,89,76,18)</a:t>
            </a:r>
            <a:r>
              <a:rPr lang="zh-CN" altLang="en-US" dirty="0"/>
              <a:t>，</a:t>
            </a:r>
            <a:r>
              <a:rPr lang="en-US" altLang="zh-CN" dirty="0"/>
              <a:t>i=3</a:t>
            </a:r>
            <a:r>
              <a:rPr lang="zh-CN" altLang="en-US" dirty="0"/>
              <a:t>，</a:t>
            </a:r>
            <a:r>
              <a:rPr lang="en-US" altLang="zh-CN" dirty="0"/>
              <a:t>x=56</a:t>
            </a:r>
            <a:r>
              <a:rPr lang="zh-CN" altLang="en-US" dirty="0"/>
              <a:t>，</a:t>
            </a:r>
            <a:r>
              <a:rPr lang="en-US" altLang="zh-CN" dirty="0"/>
              <a:t>y=88</a:t>
            </a:r>
            <a:r>
              <a:rPr lang="zh-CN" altLang="en-US" dirty="0"/>
              <a:t>，则对</a:t>
            </a:r>
            <a:r>
              <a:rPr lang="en-US" altLang="zh-CN" dirty="0"/>
              <a:t>L</a:t>
            </a:r>
            <a:r>
              <a:rPr lang="zh-CN" altLang="en-US" dirty="0"/>
              <a:t>的一组操作及结果如下：</a:t>
            </a:r>
          </a:p>
          <a:p>
            <a:pPr lvl="1"/>
            <a:r>
              <a:rPr lang="en-US" altLang="zh-CN" b="1" dirty="0">
                <a:solidFill>
                  <a:srgbClr val="0000FF"/>
                </a:solidFill>
              </a:rPr>
              <a:t>Length(L)       	</a:t>
            </a:r>
            <a:r>
              <a:rPr lang="en-US" altLang="zh-CN" b="1" dirty="0" smtClean="0">
                <a:solidFill>
                  <a:srgbClr val="0000FF"/>
                </a:solidFill>
              </a:rPr>
              <a:t>//</a:t>
            </a:r>
            <a:r>
              <a:rPr lang="zh-CN" altLang="en-US" b="1" dirty="0">
                <a:solidFill>
                  <a:srgbClr val="0000FF"/>
                </a:solidFill>
              </a:rPr>
              <a:t>所得结果为</a:t>
            </a:r>
            <a:r>
              <a:rPr lang="en-US" altLang="zh-CN" b="1" dirty="0">
                <a:solidFill>
                  <a:srgbClr val="0000FF"/>
                </a:solidFill>
              </a:rPr>
              <a:t>5</a:t>
            </a:r>
          </a:p>
          <a:p>
            <a:pPr lvl="1"/>
            <a:r>
              <a:rPr lang="en-US" altLang="zh-CN" b="1" dirty="0">
                <a:solidFill>
                  <a:srgbClr val="0000FF"/>
                </a:solidFill>
              </a:rPr>
              <a:t>Get(L</a:t>
            </a:r>
            <a:r>
              <a:rPr lang="en-US" altLang="zh-CN" b="1" dirty="0" smtClean="0">
                <a:solidFill>
                  <a:srgbClr val="0000FF"/>
                </a:solidFill>
              </a:rPr>
              <a:t>, i</a:t>
            </a:r>
            <a:r>
              <a:rPr lang="en-US" altLang="zh-CN" b="1" dirty="0">
                <a:solidFill>
                  <a:srgbClr val="0000FF"/>
                </a:solidFill>
              </a:rPr>
              <a:t>)        	</a:t>
            </a:r>
            <a:r>
              <a:rPr lang="en-US" altLang="zh-CN" b="1" dirty="0" smtClean="0">
                <a:solidFill>
                  <a:srgbClr val="0000FF"/>
                </a:solidFill>
              </a:rPr>
              <a:t>//</a:t>
            </a:r>
            <a:r>
              <a:rPr lang="zh-CN" altLang="en-US" b="1" dirty="0">
                <a:solidFill>
                  <a:srgbClr val="0000FF"/>
                </a:solidFill>
              </a:rPr>
              <a:t>所得结果为</a:t>
            </a:r>
            <a:r>
              <a:rPr lang="en-US" altLang="zh-CN" b="1" dirty="0">
                <a:solidFill>
                  <a:srgbClr val="0000FF"/>
                </a:solidFill>
              </a:rPr>
              <a:t>89</a:t>
            </a:r>
          </a:p>
          <a:p>
            <a:pPr lvl="1"/>
            <a:r>
              <a:rPr lang="en-US" altLang="zh-CN" b="1" dirty="0">
                <a:solidFill>
                  <a:srgbClr val="0000FF"/>
                </a:solidFill>
              </a:rPr>
              <a:t>Prior(L</a:t>
            </a:r>
            <a:r>
              <a:rPr lang="en-US" altLang="zh-CN" b="1" dirty="0" smtClean="0">
                <a:solidFill>
                  <a:srgbClr val="0000FF"/>
                </a:solidFill>
              </a:rPr>
              <a:t>, x</a:t>
            </a:r>
            <a:r>
              <a:rPr lang="en-US" altLang="zh-CN" b="1" dirty="0">
                <a:solidFill>
                  <a:srgbClr val="0000FF"/>
                </a:solidFill>
              </a:rPr>
              <a:t>)       	</a:t>
            </a:r>
            <a:r>
              <a:rPr lang="en-US" altLang="zh-CN" b="1" dirty="0" smtClean="0">
                <a:solidFill>
                  <a:srgbClr val="0000FF"/>
                </a:solidFill>
              </a:rPr>
              <a:t>//</a:t>
            </a:r>
            <a:r>
              <a:rPr lang="zh-CN" altLang="en-US" b="1" dirty="0">
                <a:solidFill>
                  <a:srgbClr val="0000FF"/>
                </a:solidFill>
              </a:rPr>
              <a:t>所得结果为</a:t>
            </a:r>
            <a:r>
              <a:rPr lang="en-US" altLang="zh-CN" b="1" dirty="0">
                <a:solidFill>
                  <a:srgbClr val="0000FF"/>
                </a:solidFill>
              </a:rPr>
              <a:t>23</a:t>
            </a:r>
          </a:p>
          <a:p>
            <a:pPr lvl="1"/>
            <a:r>
              <a:rPr lang="en-US" altLang="zh-CN" b="1" dirty="0">
                <a:solidFill>
                  <a:srgbClr val="0000FF"/>
                </a:solidFill>
              </a:rPr>
              <a:t>Next(L</a:t>
            </a:r>
            <a:r>
              <a:rPr lang="en-US" altLang="zh-CN" b="1" dirty="0" smtClean="0">
                <a:solidFill>
                  <a:srgbClr val="0000FF"/>
                </a:solidFill>
              </a:rPr>
              <a:t>, x</a:t>
            </a:r>
            <a:r>
              <a:rPr lang="en-US" altLang="zh-CN" b="1" dirty="0">
                <a:solidFill>
                  <a:srgbClr val="0000FF"/>
                </a:solidFill>
              </a:rPr>
              <a:t>)       	</a:t>
            </a:r>
            <a:r>
              <a:rPr lang="en-US" altLang="zh-CN" b="1" dirty="0" smtClean="0">
                <a:solidFill>
                  <a:srgbClr val="0000FF"/>
                </a:solidFill>
              </a:rPr>
              <a:t>//</a:t>
            </a:r>
            <a:r>
              <a:rPr lang="zh-CN" altLang="en-US" b="1" dirty="0">
                <a:solidFill>
                  <a:srgbClr val="0000FF"/>
                </a:solidFill>
              </a:rPr>
              <a:t>所得结果为</a:t>
            </a:r>
            <a:r>
              <a:rPr lang="en-US" altLang="zh-CN" b="1" dirty="0">
                <a:solidFill>
                  <a:srgbClr val="0000FF"/>
                </a:solidFill>
              </a:rPr>
              <a:t>89</a:t>
            </a:r>
          </a:p>
          <a:p>
            <a:pPr lvl="1"/>
            <a:r>
              <a:rPr lang="en-US" altLang="zh-CN" b="1" dirty="0" smtClean="0">
                <a:solidFill>
                  <a:srgbClr val="0000FF"/>
                </a:solidFill>
              </a:rPr>
              <a:t>Locate(L, x )      </a:t>
            </a:r>
            <a:r>
              <a:rPr lang="en-US" altLang="zh-CN" b="1" dirty="0">
                <a:solidFill>
                  <a:srgbClr val="0000FF"/>
                </a:solidFill>
              </a:rPr>
              <a:t>	</a:t>
            </a:r>
            <a:r>
              <a:rPr lang="en-US" altLang="zh-CN" b="1" dirty="0" smtClean="0">
                <a:solidFill>
                  <a:srgbClr val="0000FF"/>
                </a:solidFill>
              </a:rPr>
              <a:t>//</a:t>
            </a:r>
            <a:r>
              <a:rPr lang="zh-CN" altLang="en-US" b="1" dirty="0">
                <a:solidFill>
                  <a:srgbClr val="0000FF"/>
                </a:solidFill>
              </a:rPr>
              <a:t>所得结果为</a:t>
            </a:r>
            <a:r>
              <a:rPr lang="en-US" altLang="zh-CN" b="1" dirty="0">
                <a:solidFill>
                  <a:srgbClr val="0000FF"/>
                </a:solidFill>
              </a:rPr>
              <a:t>2</a:t>
            </a:r>
          </a:p>
          <a:p>
            <a:pPr lvl="1"/>
            <a:r>
              <a:rPr lang="en-US" altLang="zh-CN" b="1" dirty="0">
                <a:solidFill>
                  <a:srgbClr val="0000FF"/>
                </a:solidFill>
              </a:rPr>
              <a:t>Insert(&amp;L</a:t>
            </a:r>
            <a:r>
              <a:rPr lang="en-US" altLang="zh-CN" b="1" dirty="0" smtClean="0">
                <a:solidFill>
                  <a:srgbClr val="0000FF"/>
                </a:solidFill>
              </a:rPr>
              <a:t>, y, i</a:t>
            </a:r>
            <a:r>
              <a:rPr lang="en-US" altLang="zh-CN" b="1" dirty="0">
                <a:solidFill>
                  <a:srgbClr val="0000FF"/>
                </a:solidFill>
              </a:rPr>
              <a:t>)    	</a:t>
            </a:r>
            <a:r>
              <a:rPr lang="en-US" altLang="zh-CN" b="1" dirty="0" smtClean="0">
                <a:solidFill>
                  <a:srgbClr val="0000FF"/>
                </a:solidFill>
              </a:rPr>
              <a:t>//</a:t>
            </a:r>
            <a:r>
              <a:rPr lang="zh-CN" altLang="en-US" b="1" dirty="0">
                <a:solidFill>
                  <a:srgbClr val="0000FF"/>
                </a:solidFill>
              </a:rPr>
              <a:t>所得结果为</a:t>
            </a:r>
            <a:r>
              <a:rPr lang="en-US" altLang="zh-CN" b="1" dirty="0">
                <a:solidFill>
                  <a:srgbClr val="0000FF"/>
                </a:solidFill>
              </a:rPr>
              <a:t>(23,56,88,89,76,18)</a:t>
            </a:r>
          </a:p>
          <a:p>
            <a:pPr lvl="1"/>
            <a:r>
              <a:rPr lang="en-US" altLang="zh-CN" b="1" dirty="0" smtClean="0">
                <a:solidFill>
                  <a:srgbClr val="0000FF"/>
                </a:solidFill>
              </a:rPr>
              <a:t>Delete(&amp;</a:t>
            </a:r>
            <a:r>
              <a:rPr lang="en-US" altLang="zh-CN" b="1" dirty="0">
                <a:solidFill>
                  <a:srgbClr val="0000FF"/>
                </a:solidFill>
              </a:rPr>
              <a:t>L</a:t>
            </a:r>
            <a:r>
              <a:rPr lang="en-US" altLang="zh-CN" b="1" dirty="0" smtClean="0">
                <a:solidFill>
                  <a:srgbClr val="0000FF"/>
                </a:solidFill>
              </a:rPr>
              <a:t>, i+1</a:t>
            </a:r>
            <a:r>
              <a:rPr lang="en-US" altLang="zh-CN" b="1" dirty="0">
                <a:solidFill>
                  <a:srgbClr val="0000FF"/>
                </a:solidFill>
              </a:rPr>
              <a:t>)    	</a:t>
            </a:r>
            <a:r>
              <a:rPr lang="en-US" altLang="zh-CN" b="1" dirty="0" smtClean="0">
                <a:solidFill>
                  <a:srgbClr val="0000FF"/>
                </a:solidFill>
              </a:rPr>
              <a:t>//</a:t>
            </a:r>
            <a:r>
              <a:rPr lang="zh-CN" altLang="en-US" b="1" dirty="0">
                <a:solidFill>
                  <a:srgbClr val="0000FF"/>
                </a:solidFill>
              </a:rPr>
              <a:t>所得结果为</a:t>
            </a:r>
            <a:r>
              <a:rPr lang="en-US" altLang="zh-CN" b="1" dirty="0">
                <a:solidFill>
                  <a:srgbClr val="0000FF"/>
                </a:solidFill>
              </a:rPr>
              <a:t>(23,56,88,76,18)</a:t>
            </a:r>
          </a:p>
          <a:p>
            <a:pPr lvl="1"/>
            <a:endParaRPr lang="zh-CN" altLang="en-US" dirty="0"/>
          </a:p>
        </p:txBody>
      </p:sp>
    </p:spTree>
    <p:extLst>
      <p:ext uri="{BB962C8B-B14F-4D97-AF65-F5344CB8AC3E}">
        <p14:creationId xmlns:p14="http://schemas.microsoft.com/office/powerpoint/2010/main" val="1332944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线性表的</a:t>
            </a:r>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a:t>有且仅有一个</a:t>
            </a:r>
            <a:r>
              <a:rPr lang="zh-CN" altLang="en-US" dirty="0">
                <a:solidFill>
                  <a:srgbClr val="C00000"/>
                </a:solidFill>
              </a:rPr>
              <a:t>开始结点（表头结点）</a:t>
            </a:r>
            <a:r>
              <a:rPr lang="en-US" altLang="zh-CN" dirty="0"/>
              <a:t>a</a:t>
            </a:r>
            <a:r>
              <a:rPr lang="en-US" altLang="zh-CN" sz="1800" dirty="0"/>
              <a:t>1</a:t>
            </a:r>
            <a:r>
              <a:rPr lang="zh-CN" altLang="en-US" dirty="0"/>
              <a:t>，它没有直接前驱，只有一个直接后继；</a:t>
            </a:r>
          </a:p>
          <a:p>
            <a:r>
              <a:rPr lang="zh-CN" altLang="en-US" dirty="0"/>
              <a:t>有且仅有一个</a:t>
            </a:r>
            <a:r>
              <a:rPr lang="zh-CN" altLang="en-US" dirty="0">
                <a:solidFill>
                  <a:srgbClr val="C00000"/>
                </a:solidFill>
              </a:rPr>
              <a:t>终端结点（表尾结点）</a:t>
            </a:r>
            <a:r>
              <a:rPr lang="en-US" altLang="zh-CN" dirty="0"/>
              <a:t>a</a:t>
            </a:r>
            <a:r>
              <a:rPr lang="en-US" altLang="zh-CN" sz="1800" dirty="0"/>
              <a:t>n</a:t>
            </a:r>
            <a:r>
              <a:rPr lang="zh-CN" altLang="en-US" dirty="0"/>
              <a:t>，它没有直接后继，只有一个直接前驱；</a:t>
            </a:r>
          </a:p>
          <a:p>
            <a:r>
              <a:rPr lang="zh-CN" altLang="en-US" dirty="0"/>
              <a:t>其他结点都有一个直接前驱和直接后继；</a:t>
            </a:r>
          </a:p>
          <a:p>
            <a:r>
              <a:rPr lang="zh-CN" altLang="en-US" dirty="0"/>
              <a:t>元素之间为一对一的</a:t>
            </a:r>
            <a:r>
              <a:rPr lang="zh-CN" altLang="en-US" dirty="0" smtClean="0"/>
              <a:t>线性关系</a:t>
            </a:r>
            <a:r>
              <a:rPr lang="zh-CN" altLang="en-US"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665" y="4869160"/>
            <a:ext cx="6039671" cy="792088"/>
          </a:xfrm>
          <a:prstGeom prst="rect">
            <a:avLst/>
          </a:prstGeom>
        </p:spPr>
      </p:pic>
    </p:spTree>
    <p:extLst>
      <p:ext uri="{BB962C8B-B14F-4D97-AF65-F5344CB8AC3E}">
        <p14:creationId xmlns:p14="http://schemas.microsoft.com/office/powerpoint/2010/main" val="2120448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990033"/>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主题1</Template>
  <TotalTime>1015</TotalTime>
  <Words>3992</Words>
  <Application>Microsoft Office PowerPoint</Application>
  <PresentationFormat>全屏显示(4:3)</PresentationFormat>
  <Paragraphs>904</Paragraphs>
  <Slides>67</Slides>
  <Notes>0</Notes>
  <HiddenSlides>2</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0" baseType="lpstr">
      <vt:lpstr>主题1</vt:lpstr>
      <vt:lpstr>文档</vt:lpstr>
      <vt:lpstr>Equation</vt:lpstr>
      <vt:lpstr>3.12: 线性表</vt:lpstr>
      <vt:lpstr>本节内容</vt:lpstr>
      <vt:lpstr>PowerPoint 演示文稿</vt:lpstr>
      <vt:lpstr>1.什么是线性表？</vt:lpstr>
      <vt:lpstr>1.什么是线性表？</vt:lpstr>
      <vt:lpstr>线性表抽象数据类型</vt:lpstr>
      <vt:lpstr>线性表的抽象数据类型描述</vt:lpstr>
      <vt:lpstr>PowerPoint 演示文稿</vt:lpstr>
      <vt:lpstr>线性表的特征</vt:lpstr>
      <vt:lpstr>2.线性表的顺序存储结构---顺序表</vt:lpstr>
      <vt:lpstr>2.线性表的顺序存储结构---顺序表</vt:lpstr>
      <vt:lpstr>C++静态数组和动态数组的区别？</vt:lpstr>
      <vt:lpstr>2.线性表的顺序存储结构---顺序表</vt:lpstr>
      <vt:lpstr>一个动态数组存储结构的顺序表类定义</vt:lpstr>
      <vt:lpstr>2.顺序表</vt:lpstr>
      <vt:lpstr>2.顺序表</vt:lpstr>
      <vt:lpstr>PowerPoint 演示文稿</vt:lpstr>
      <vt:lpstr>PowerPoint 演示文稿</vt:lpstr>
      <vt:lpstr>PowerPoint 演示文稿</vt:lpstr>
      <vt:lpstr>2.顺序表</vt:lpstr>
      <vt:lpstr>2.顺序表</vt:lpstr>
      <vt:lpstr>顺序表类方法的效率分析</vt:lpstr>
      <vt:lpstr>顺序表类方法的效率分析</vt:lpstr>
      <vt:lpstr>2.顺序表</vt:lpstr>
      <vt:lpstr>2.顺序表</vt:lpstr>
      <vt:lpstr>PowerPoint 演示文稿</vt:lpstr>
      <vt:lpstr>本节内容</vt:lpstr>
      <vt:lpstr>为什么需要链表？</vt:lpstr>
      <vt:lpstr>3.线性表的链式存储结构---链表</vt:lpstr>
      <vt:lpstr>3.线性表的链式存储结构---链表</vt:lpstr>
      <vt:lpstr>&lt;1&gt; 链表---单链表</vt:lpstr>
      <vt:lpstr>头指针、头结点和首元结点的区别</vt:lpstr>
      <vt:lpstr>带头结点单链表和不带头结点单链表的比较</vt:lpstr>
      <vt:lpstr>PowerPoint 演示文稿</vt:lpstr>
      <vt:lpstr>带头结点单链表的数据插入和删除</vt:lpstr>
      <vt:lpstr>不带头结点单链表的数据插入和删除</vt:lpstr>
      <vt:lpstr>PowerPoint 演示文稿</vt:lpstr>
      <vt:lpstr>PowerPoint 演示文稿</vt:lpstr>
      <vt:lpstr>&lt;1&gt; 链表---单链表</vt:lpstr>
      <vt:lpstr>PowerPoint 演示文稿</vt:lpstr>
      <vt:lpstr>&lt;1&gt; 链表---单链表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&lt;1&gt; 链表---单链表</vt:lpstr>
      <vt:lpstr>&lt;1&gt; 链表---单链表</vt:lpstr>
      <vt:lpstr>&lt;1&gt; 链表---单链表</vt:lpstr>
      <vt:lpstr>PowerPoint 演示文稿</vt:lpstr>
      <vt:lpstr>&lt;2&gt; 链表---循环单链表</vt:lpstr>
      <vt:lpstr>如何判断单链表中有环？</vt:lpstr>
      <vt:lpstr>&lt;3&gt; 链表---双向链表</vt:lpstr>
      <vt:lpstr>PowerPoint 演示文稿</vt:lpstr>
      <vt:lpstr>PowerPoint 演示文稿</vt:lpstr>
      <vt:lpstr>PowerPoint 演示文稿</vt:lpstr>
      <vt:lpstr>PowerPoint 演示文稿</vt:lpstr>
      <vt:lpstr>&lt;4&gt; 链表---静态链表</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绪论</dc:title>
  <dc:creator>Jerry</dc:creator>
  <cp:lastModifiedBy>kuang xianyan</cp:lastModifiedBy>
  <cp:revision>74</cp:revision>
  <dcterms:created xsi:type="dcterms:W3CDTF">2014-09-17T03:35:27Z</dcterms:created>
  <dcterms:modified xsi:type="dcterms:W3CDTF">2019-10-24T02:30:35Z</dcterms:modified>
</cp:coreProperties>
</file>