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93" r:id="rId4"/>
    <p:sldId id="427" r:id="rId5"/>
    <p:sldId id="295" r:id="rId6"/>
    <p:sldId id="296" r:id="rId7"/>
    <p:sldId id="425" r:id="rId8"/>
    <p:sldId id="426" r:id="rId9"/>
    <p:sldId id="297" r:id="rId10"/>
    <p:sldId id="424" r:id="rId11"/>
    <p:sldId id="423" r:id="rId12"/>
    <p:sldId id="298" r:id="rId13"/>
    <p:sldId id="299" r:id="rId14"/>
    <p:sldId id="300" r:id="rId15"/>
    <p:sldId id="304" r:id="rId16"/>
    <p:sldId id="303" r:id="rId17"/>
    <p:sldId id="301" r:id="rId18"/>
    <p:sldId id="30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8AC512-2228-447A-BBEB-4DC1DAF6A249}">
          <p14:sldIdLst>
            <p14:sldId id="256"/>
            <p14:sldId id="257"/>
            <p14:sldId id="258"/>
            <p14:sldId id="259"/>
            <p14:sldId id="260"/>
          </p14:sldIdLst>
        </p14:section>
        <p14:section name="变量" id="{6D7611B3-EFCB-4814-9875-1F557D7BE4A5}">
          <p14:sldIdLst>
            <p14:sldId id="262"/>
            <p14:sldId id="327"/>
            <p14:sldId id="343"/>
            <p14:sldId id="344"/>
            <p14:sldId id="345"/>
            <p14:sldId id="346"/>
            <p14:sldId id="269"/>
            <p14:sldId id="270"/>
            <p14:sldId id="263"/>
            <p14:sldId id="287"/>
            <p14:sldId id="288"/>
          </p14:sldIdLst>
        </p14:section>
        <p14:section name="控制结构" id="{91E9FC5D-7DCB-4393-975D-31D651027FBD}">
          <p14:sldIdLst>
            <p14:sldId id="264"/>
            <p14:sldId id="278"/>
            <p14:sldId id="279"/>
            <p14:sldId id="280"/>
            <p14:sldId id="282"/>
            <p14:sldId id="281"/>
            <p14:sldId id="283"/>
            <p14:sldId id="285"/>
            <p14:sldId id="284"/>
            <p14:sldId id="286"/>
          </p14:sldIdLst>
        </p14:section>
        <p14:section name="函数" id="{898D2E23-B7B3-4EC5-B31C-03B76A35293E}">
          <p14:sldIdLst>
            <p14:sldId id="267"/>
            <p14:sldId id="312"/>
            <p14:sldId id="292"/>
            <p14:sldId id="268"/>
          </p14:sldIdLst>
        </p14:section>
        <p14:section name="字面量" id="{12D41D4F-8014-4585-8850-F61DA01024B1}">
          <p14:sldIdLst>
            <p14:sldId id="271"/>
            <p14:sldId id="305"/>
            <p14:sldId id="277"/>
            <p14:sldId id="306"/>
            <p14:sldId id="272"/>
            <p14:sldId id="289"/>
            <p14:sldId id="290"/>
            <p14:sldId id="291"/>
            <p14:sldId id="307"/>
            <p14:sldId id="308"/>
            <p14:sldId id="276"/>
            <p14:sldId id="273"/>
            <p14:sldId id="309"/>
            <p14:sldId id="310"/>
            <p14:sldId id="274"/>
            <p14:sldId id="311"/>
            <p14:sldId id="325"/>
            <p14:sldId id="339"/>
            <p14:sldId id="340"/>
            <p14:sldId id="341"/>
            <p14:sldId id="326"/>
            <p14:sldId id="342"/>
          </p14:sldIdLst>
        </p14:section>
        <p14:section name="面向对象" id="{9F3ECCBF-6B9A-4875-B40A-A5A852EAA5A0}">
          <p14:sldIdLst>
            <p14:sldId id="293"/>
            <p14:sldId id="295"/>
            <p14:sldId id="296"/>
            <p14:sldId id="297"/>
            <p14:sldId id="298"/>
            <p14:sldId id="299"/>
            <p14:sldId id="300"/>
            <p14:sldId id="304"/>
            <p14:sldId id="303"/>
            <p14:sldId id="301"/>
            <p14:sldId id="302"/>
          </p14:sldIdLst>
        </p14:section>
        <p14:section name="DOM" id="{77FA0C30-DA2C-41DB-AA00-367ED13740EC}">
          <p14:sldIdLst>
            <p14:sldId id="294"/>
            <p14:sldId id="315"/>
            <p14:sldId id="316"/>
            <p14:sldId id="329"/>
            <p14:sldId id="330"/>
            <p14:sldId id="331"/>
            <p14:sldId id="318"/>
            <p14:sldId id="319"/>
            <p14:sldId id="313"/>
            <p14:sldId id="324"/>
            <p14:sldId id="328"/>
            <p14:sldId id="323"/>
            <p14:sldId id="334"/>
            <p14:sldId id="335"/>
            <p14:sldId id="332"/>
            <p14:sldId id="333"/>
            <p14:sldId id="321"/>
            <p14:sldId id="322"/>
            <p14:sldId id="320"/>
            <p14:sldId id="314"/>
            <p14:sldId id="317"/>
            <p14:sldId id="336"/>
          </p14:sldIdLst>
        </p14:section>
        <p14:section name="浏览器操作" id="{5F065DB5-C93F-43B3-963D-DAF87BB8B1B5}">
          <p14:sldIdLst>
            <p14:sldId id="337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/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64218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u="none" baseline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封装- 静态属性和方法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30555" y="2155825"/>
            <a:ext cx="4862830" cy="2287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function Person () {</a:t>
            </a:r>
            <a:endParaRPr lang="x-none" altLang="en-US"/>
          </a:p>
          <a:p>
            <a:r>
              <a:rPr lang="x-none" altLang="en-US"/>
              <a:t>     [body]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Person.count = 0;</a:t>
            </a:r>
            <a:endParaRPr lang="x-none" altLang="en-US"/>
          </a:p>
          <a:p>
            <a:r>
              <a:rPr lang="x-none" altLang="en-US"/>
              <a:t>Person.fn = function () {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944995" y="2797175"/>
            <a:ext cx="4316095" cy="9144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x-none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静态属性和方法，通过类名去调用</a:t>
            </a:r>
            <a:endParaRPr lang="x-none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静态的属性和方法是实例化对象共用的</a:t>
            </a:r>
            <a:endParaRPr lang="x-none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原型模式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39487" y="2238232"/>
            <a:ext cx="4462817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  Person =  function ()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Person.prototype.name = “will”</a:t>
            </a:r>
            <a:endParaRPr lang="en-US" altLang="zh-CN" dirty="0" smtClean="0"/>
          </a:p>
          <a:p>
            <a:r>
              <a:rPr lang="en-US" altLang="zh-CN" dirty="0" err="1" smtClean="0"/>
              <a:t>Person.prototype.age</a:t>
            </a:r>
            <a:r>
              <a:rPr lang="en-US" altLang="zh-CN" dirty="0" smtClean="0"/>
              <a:t> = 20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私有变量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私有函数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0" y="1761490"/>
            <a:ext cx="8343900" cy="4754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function () 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this.name = “will”;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20;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//</a:t>
            </a:r>
            <a:r>
              <a:rPr lang="zh-CN" altLang="en-US" dirty="0" smtClean="0"/>
              <a:t>私有变量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1.75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//</a:t>
            </a:r>
            <a:r>
              <a:rPr lang="zh-CN" altLang="en-US" dirty="0" smtClean="0"/>
              <a:t>私有函数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privatefn</a:t>
            </a:r>
            <a:r>
              <a:rPr lang="en-US" altLang="zh-CN" dirty="0" smtClean="0"/>
              <a:t> = function(){</a:t>
            </a:r>
            <a:endParaRPr lang="en-US" altLang="zh-CN" dirty="0" smtClean="0"/>
          </a:p>
          <a:p>
            <a:r>
              <a:rPr lang="en-US" altLang="zh-CN" dirty="0" smtClean="0"/>
              <a:t>               return height;</a:t>
            </a:r>
            <a:endParaRPr lang="en-US" altLang="zh-CN" dirty="0"/>
          </a:p>
          <a:p>
            <a:r>
              <a:rPr lang="en-US" altLang="zh-CN" dirty="0" smtClean="0"/>
              <a:t>         }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this.say</a:t>
            </a:r>
            <a:r>
              <a:rPr lang="en-US" altLang="zh-CN" dirty="0" smtClean="0"/>
              <a:t> = function () {</a:t>
            </a:r>
            <a:endParaRPr lang="en-US" altLang="zh-CN" dirty="0" smtClean="0"/>
          </a:p>
          <a:p>
            <a:r>
              <a:rPr lang="en-US" altLang="zh-CN" dirty="0" smtClean="0"/>
              <a:t>               console.log(“</a:t>
            </a:r>
            <a:r>
              <a:rPr lang="zh-CN" altLang="en-US" dirty="0" smtClean="0"/>
              <a:t>我叫 </a:t>
            </a:r>
            <a:r>
              <a:rPr lang="en-US" altLang="zh-CN" dirty="0" smtClean="0"/>
              <a:t>:” + this.name + “, 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: ” +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+ “</a:t>
            </a:r>
            <a:r>
              <a:rPr lang="zh-CN" altLang="en-US" dirty="0" smtClean="0"/>
              <a:t>岁</a:t>
            </a:r>
            <a:r>
              <a:rPr lang="en-US" altLang="zh-CN" dirty="0" smtClean="0"/>
              <a:t>, </a:t>
            </a:r>
            <a:r>
              <a:rPr lang="zh-CN" altLang="en-US" dirty="0" smtClean="0"/>
              <a:t>身高 </a:t>
            </a:r>
            <a:r>
              <a:rPr lang="en-US" altLang="zh-CN" dirty="0" smtClean="0"/>
              <a:t>: ” + </a:t>
            </a:r>
            <a:r>
              <a:rPr lang="en-US" altLang="zh-CN" dirty="0" err="1" smtClean="0"/>
              <a:t>privatefn</a:t>
            </a:r>
            <a:r>
              <a:rPr lang="en-US" altLang="zh-CN" dirty="0" smtClean="0"/>
              <a:t>() )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62952" y="2811439"/>
            <a:ext cx="298886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私有变量和私有函数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只能是在对象内部使用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原型方法不能享受到构造函数中的私有变量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私有函数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私有变量和私有函数不能被继承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0845" y="2717074"/>
            <a:ext cx="5322547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是基于原型的继承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call,apply</a:t>
            </a:r>
            <a:r>
              <a:rPr lang="zh-CN" altLang="en-US" sz="2400" dirty="0" smtClean="0"/>
              <a:t>继承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中没有接口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只能实现继承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基于原型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2388358"/>
            <a:ext cx="539558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function () {</a:t>
            </a:r>
            <a:endParaRPr lang="en-US" altLang="zh-CN" dirty="0" smtClean="0"/>
          </a:p>
          <a:p>
            <a:r>
              <a:rPr lang="en-US" altLang="zh-CN" dirty="0" smtClean="0"/>
              <a:t>     this.name = “Will”;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20;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this.say</a:t>
            </a:r>
            <a:r>
              <a:rPr lang="en-US" altLang="zh-CN" dirty="0" smtClean="0"/>
              <a:t> = function () {</a:t>
            </a:r>
            <a:endParaRPr lang="en-US" altLang="zh-CN" dirty="0" smtClean="0"/>
          </a:p>
          <a:p>
            <a:r>
              <a:rPr lang="en-US" altLang="zh-CN" dirty="0" smtClean="0"/>
              <a:t>             console.log(“I say: ” + this.name + “,” +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33063" y="2388358"/>
            <a:ext cx="528080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Student = function () {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Student.prototype.constructor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Student.prototype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Person.prototype</a:t>
            </a:r>
            <a:r>
              <a:rPr lang="en-US" altLang="zh-CN" dirty="0" smtClean="0"/>
              <a:t> 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= new Student();</a:t>
            </a:r>
            <a:endParaRPr lang="en-US" altLang="zh-CN" dirty="0" smtClean="0"/>
          </a:p>
          <a:p>
            <a:r>
              <a:rPr lang="en-US" altLang="zh-CN" dirty="0" err="1" smtClean="0"/>
              <a:t>Stu.say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795831" y="3449934"/>
            <a:ext cx="805218" cy="18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call,apply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63341" y="2224585"/>
            <a:ext cx="539558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function () {</a:t>
            </a:r>
            <a:endParaRPr lang="en-US" altLang="zh-CN" dirty="0" smtClean="0"/>
          </a:p>
          <a:p>
            <a:r>
              <a:rPr lang="en-US" altLang="zh-CN" dirty="0" smtClean="0"/>
              <a:t>     this.name = “Will”;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20;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this.say</a:t>
            </a:r>
            <a:r>
              <a:rPr lang="en-US" altLang="zh-CN" dirty="0" smtClean="0"/>
              <a:t> = function () {</a:t>
            </a:r>
            <a:endParaRPr lang="en-US" altLang="zh-CN" dirty="0" smtClean="0"/>
          </a:p>
          <a:p>
            <a:r>
              <a:rPr lang="en-US" altLang="zh-CN" dirty="0" smtClean="0"/>
              <a:t>             console.log(“I say: ” + this.name + “,” +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34317" y="2483893"/>
            <a:ext cx="26110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Student = function () {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Person.call</a:t>
            </a:r>
            <a:r>
              <a:rPr lang="en-US" altLang="zh-CN" dirty="0" smtClean="0"/>
              <a:t>(this);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= new Student();</a:t>
            </a:r>
            <a:endParaRPr lang="en-US" altLang="zh-CN" dirty="0" smtClean="0"/>
          </a:p>
          <a:p>
            <a:r>
              <a:rPr lang="en-US" altLang="zh-CN" dirty="0" err="1" smtClean="0"/>
              <a:t>Stu.say</a:t>
            </a:r>
            <a:r>
              <a:rPr lang="en-US" altLang="zh-CN" dirty="0" smtClean="0"/>
              <a:t>();</a:t>
            </a:r>
          </a:p>
        </p:txBody>
      </p:sp>
      <p:sp>
        <p:nvSpPr>
          <p:cNvPr id="5" name="右箭头 4"/>
          <p:cNvSpPr/>
          <p:nvPr/>
        </p:nvSpPr>
        <p:spPr>
          <a:xfrm>
            <a:off x="6687404" y="2975212"/>
            <a:ext cx="1337481" cy="40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0" y="1903446"/>
            <a:ext cx="813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是一种弱类型语言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动态特性中的重载特点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只能是通过判断参数来实现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0688" y="2477205"/>
            <a:ext cx="801123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Person = function () {};</a:t>
            </a:r>
            <a:endParaRPr lang="en-US" altLang="zh-CN" dirty="0" smtClean="0"/>
          </a:p>
          <a:p>
            <a:r>
              <a:rPr lang="en-US" altLang="zh-CN" dirty="0" err="1" smtClean="0"/>
              <a:t>Person.prototype.say</a:t>
            </a:r>
            <a:r>
              <a:rPr lang="en-US" altLang="zh-CN" dirty="0" smtClean="0"/>
              <a:t> = function (a, b){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a === “number” &amp;&amp;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b === “string”) {</a:t>
            </a:r>
            <a:endParaRPr lang="en-US" altLang="zh-CN" dirty="0" smtClean="0"/>
          </a:p>
          <a:p>
            <a:r>
              <a:rPr lang="en-US" altLang="zh-CN" dirty="0" smtClean="0"/>
              <a:t>                    ……</a:t>
            </a:r>
            <a:endParaRPr lang="en-US" altLang="zh-CN" dirty="0"/>
          </a:p>
          <a:p>
            <a:r>
              <a:rPr lang="en-US" altLang="zh-CN" dirty="0" smtClean="0"/>
              <a:t>         } else if (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a === “string” &amp;&amp;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b === “string”){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……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} else {</a:t>
            </a:r>
            <a:endParaRPr lang="en-US" altLang="zh-CN" dirty="0" smtClean="0"/>
          </a:p>
          <a:p>
            <a:r>
              <a:rPr lang="en-US" altLang="zh-CN" dirty="0" smtClean="0"/>
              <a:t>                   ……</a:t>
            </a:r>
            <a:endParaRPr lang="en-US" altLang="zh-CN" dirty="0"/>
          </a:p>
          <a:p>
            <a:r>
              <a:rPr lang="en-US" altLang="zh-CN" dirty="0" smtClean="0"/>
              <a:t>          }           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覆写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81533" y="2365514"/>
            <a:ext cx="830911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Person = function () {};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Person.prototype.toString</a:t>
            </a:r>
            <a:r>
              <a:rPr lang="en-US" altLang="zh-CN" dirty="0" smtClean="0"/>
              <a:t> = function () {</a:t>
            </a:r>
            <a:endParaRPr lang="en-US" altLang="zh-CN" dirty="0" smtClean="0"/>
          </a:p>
          <a:p>
            <a:r>
              <a:rPr lang="en-US" altLang="zh-CN" dirty="0" smtClean="0"/>
              <a:t>             return “hello Person”;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Console.log( new Person());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80889" y="2971800"/>
            <a:ext cx="591040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是一种基于对象的语言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讲解概述</a:t>
            </a:r>
            <a:br>
              <a:rPr lang="x-none" altLang="en-US"/>
            </a:b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89965" y="1963420"/>
            <a:ext cx="3630295" cy="916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1. 面向对象概念</a:t>
            </a:r>
            <a:endParaRPr lang="x-none" altLang="en-US"/>
          </a:p>
          <a:p>
            <a:r>
              <a:rPr lang="x-none" altLang="en-US"/>
              <a:t>2. 面向对象与面向过程的思维方式</a:t>
            </a:r>
            <a:endParaRPr lang="x-none" altLang="en-US"/>
          </a:p>
          <a:p>
            <a:r>
              <a:rPr lang="x-none" altLang="en-US"/>
              <a:t>3. 面向对象的抽象化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580515" y="3555365"/>
            <a:ext cx="691578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封装</a:t>
            </a:r>
            <a:endParaRPr lang="x-none" altLang="en-US"/>
          </a:p>
          <a:p>
            <a:r>
              <a:rPr lang="x-none" altLang="en-US"/>
              <a:t>  作用域， </a:t>
            </a:r>
            <a:endParaRPr lang="x-none" altLang="en-US"/>
          </a:p>
          <a:p>
            <a:r>
              <a:rPr lang="x-none" altLang="en-US"/>
              <a:t>继承</a:t>
            </a:r>
            <a:endParaRPr lang="x-none" altLang="en-US"/>
          </a:p>
          <a:p>
            <a:r>
              <a:rPr lang="x-none" altLang="en-US"/>
              <a:t>多态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对象的表现形式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69930" y="2103120"/>
            <a:ext cx="7132320" cy="2814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New Object()   //</a:t>
            </a:r>
            <a:r>
              <a:rPr lang="zh-CN" altLang="en-US" sz="2000" dirty="0" smtClean="0"/>
              <a:t>构造函数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{}      //</a:t>
            </a:r>
            <a:r>
              <a:rPr lang="zh-CN" altLang="en-US" sz="2000" dirty="0" smtClean="0"/>
              <a:t>字面量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[]      //</a:t>
            </a:r>
            <a:r>
              <a:rPr lang="zh-CN" altLang="en-US" sz="2000" dirty="0" smtClean="0"/>
              <a:t>数组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/\w*/I      //</a:t>
            </a:r>
            <a:r>
              <a:rPr lang="zh-CN" altLang="en-US" sz="2000" dirty="0" smtClean="0"/>
              <a:t>正则表达式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Function(){}     //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69930" y="5483907"/>
            <a:ext cx="34115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个函数都是一个对象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面向对象的特性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90110" y="179172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他们都是基于类的面向对象语言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Swift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44565" y="4776951"/>
            <a:ext cx="8103476" cy="1291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封装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继承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作用域 / 闭包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this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 </a:t>
            </a:r>
            <a:r>
              <a:rPr lang="en-US" altLang="zh-CN" dirty="0" smtClean="0"/>
              <a:t>--- </a:t>
            </a:r>
            <a:r>
              <a:rPr lang="zh-CN" altLang="en-US" dirty="0"/>
              <a:t>封装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7461" y="1572571"/>
            <a:ext cx="4903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没有类的概念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使用构造函数来代替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所有函数都是构造函数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09793" y="1572571"/>
            <a:ext cx="419362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Function Person () {}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New person();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52165" y="2916621"/>
            <a:ext cx="10767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03586" y="3578772"/>
            <a:ext cx="200298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键值</a:t>
            </a:r>
            <a:r>
              <a:rPr lang="zh-CN" altLang="en-US" dirty="0" smtClean="0"/>
              <a:t>对</a:t>
            </a:r>
            <a:r>
              <a:rPr lang="en-US" altLang="zh-CN" dirty="0" smtClean="0"/>
              <a:t>(key : value)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{</a:t>
            </a:r>
            <a:endParaRPr lang="en-US" altLang="zh-CN" dirty="0" smtClean="0"/>
          </a:p>
          <a:p>
            <a:r>
              <a:rPr lang="en-US" altLang="zh-CN" dirty="0" smtClean="0"/>
              <a:t>    name : “Will”,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age : 29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75671" y="3578772"/>
            <a:ext cx="3540456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使用函数构造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Person = function (name, age)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 {</a:t>
            </a:r>
            <a:endParaRPr lang="en-US" altLang="zh-CN" dirty="0" smtClean="0"/>
          </a:p>
          <a:p>
            <a:r>
              <a:rPr lang="en-US" altLang="zh-CN" dirty="0" smtClean="0"/>
              <a:t>               name : name,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age : age </a:t>
            </a:r>
            <a:endParaRPr lang="en-US" altLang="zh-CN" dirty="0"/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Person(“Will”,29)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185228" y="3578772"/>
            <a:ext cx="343478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使用构造函数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function(name, age){</a:t>
            </a:r>
            <a:endParaRPr lang="en-US" altLang="zh-CN" dirty="0" smtClean="0"/>
          </a:p>
          <a:p>
            <a:r>
              <a:rPr lang="en-US" altLang="zh-CN" dirty="0" smtClean="0"/>
              <a:t>      this.name = name;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age;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Person(“will”,29)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封装 - 实例化对象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45490" y="2413000"/>
            <a:ext cx="4530090" cy="1464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var Person = function ( name ) {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       this.name = name;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392035" y="2679065"/>
            <a:ext cx="3888740" cy="91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x-none" altLang="en-US"/>
          </a:p>
          <a:p>
            <a:r>
              <a:rPr lang="x-none" altLang="en-US"/>
              <a:t>var p = new Person("Will");</a:t>
            </a:r>
            <a:endParaRPr lang="x-none" altLang="en-US"/>
          </a:p>
          <a:p>
            <a:endParaRPr lang="x-none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29885" y="3128645"/>
            <a:ext cx="1822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698365" y="5420995"/>
            <a:ext cx="3619500" cy="916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var person = {</a:t>
            </a:r>
            <a:endParaRPr lang="x-none" altLang="en-US"/>
          </a:p>
          <a:p>
            <a:r>
              <a:rPr lang="x-none" altLang="en-US"/>
              <a:t>    name: "Will"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7775" y="3933825"/>
            <a:ext cx="0" cy="1155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Kingsoft Office WPP</Application>
  <PresentationFormat>宽屏</PresentationFormat>
  <Paragraphs>226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面向对象的Javascript</vt:lpstr>
      <vt:lpstr>面向对象</vt:lpstr>
      <vt:lpstr>PowerPoint 演示文稿</vt:lpstr>
      <vt:lpstr>对象的表现形式</vt:lpstr>
      <vt:lpstr>面向对象的特性</vt:lpstr>
      <vt:lpstr>PowerPoint 演示文稿</vt:lpstr>
      <vt:lpstr>PowerPoint 演示文稿</vt:lpstr>
      <vt:lpstr>类 --- 封装</vt:lpstr>
      <vt:lpstr>PowerPoint 演示文稿</vt:lpstr>
      <vt:lpstr>PowerPoint 演示文稿</vt:lpstr>
      <vt:lpstr>封装—原型模式</vt:lpstr>
      <vt:lpstr>封装—私有变量,私有函数</vt:lpstr>
      <vt:lpstr>继承</vt:lpstr>
      <vt:lpstr>继承– 基于原型</vt:lpstr>
      <vt:lpstr>继承—call,apply</vt:lpstr>
      <vt:lpstr>多态—重载</vt:lpstr>
      <vt:lpstr>多态—覆写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paopao</cp:lastModifiedBy>
  <cp:revision>501</cp:revision>
  <dcterms:created xsi:type="dcterms:W3CDTF">2016-11-13T14:35:29Z</dcterms:created>
  <dcterms:modified xsi:type="dcterms:W3CDTF">2016-11-13T14:35:29Z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