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7" r:id="rId9"/>
    <p:sldId id="266" r:id="rId10"/>
    <p:sldId id="262" r:id="rId11"/>
    <p:sldId id="263" r:id="rId12"/>
    <p:sldId id="264" r:id="rId13"/>
    <p:sldId id="265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9C93DC-9012-4B62-AD7B-B1561836CC37}">
          <p14:sldIdLst>
            <p14:sldId id="256"/>
            <p14:sldId id="257"/>
            <p14:sldId id="258"/>
            <p14:sldId id="259"/>
            <p14:sldId id="260"/>
            <p14:sldId id="271"/>
          </p14:sldIdLst>
        </p14:section>
        <p14:section name="样式表" id="{BF5EE957-5609-4E8D-8EEE-3B2077B49B92}">
          <p14:sldIdLst>
            <p14:sldId id="261"/>
            <p14:sldId id="267"/>
            <p14:sldId id="266"/>
            <p14:sldId id="262"/>
            <p14:sldId id="263"/>
            <p14:sldId id="264"/>
            <p14:sldId id="265"/>
            <p14:sldId id="270"/>
          </p14:sldIdLst>
        </p14:section>
        <p14:section name="语法规则" id="{3B47D929-0D4A-40B6-A3D4-316260A2B288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7EEDC-65FF-46D4-AB7A-F7F634A1E8A0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A4A97-FF47-4E7B-A77F-8B5B34388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8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4A97-FF47-4E7B-A77F-8B5B34388C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4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3327399"/>
            <a:ext cx="6553200" cy="6985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710709" y="4795625"/>
            <a:ext cx="4057650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QQ</a:t>
            </a:r>
            <a:r>
              <a:rPr lang="zh-CN" altLang="en-US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6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186659233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09" y="1672798"/>
            <a:ext cx="4057650" cy="3095625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 userDrawn="1"/>
        </p:nvSpPr>
        <p:spPr>
          <a:xfrm>
            <a:off x="609600" y="2349305"/>
            <a:ext cx="6553200" cy="614271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编程的人之</a:t>
            </a:r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9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24568" y="1477108"/>
            <a:ext cx="7062301" cy="3910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603718" y="2686929"/>
            <a:ext cx="1210588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56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845" y="618345"/>
            <a:ext cx="11358490" cy="54927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右箭头 5"/>
          <p:cNvSpPr/>
          <p:nvPr userDrawn="1"/>
        </p:nvSpPr>
        <p:spPr>
          <a:xfrm>
            <a:off x="168812" y="787473"/>
            <a:ext cx="388033" cy="211015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9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3516925" y="2110155"/>
            <a:ext cx="2860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516925" y="3123029"/>
            <a:ext cx="4962962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欢迎加入编程的行列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aseline="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bianchengderen</a:t>
            </a:r>
            <a:endParaRPr lang="en-US" altLang="zh-CN" sz="2800" baseline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腾讯 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28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baseline="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186659233</a:t>
            </a:r>
            <a:endParaRPr lang="zh-CN" altLang="en-US" sz="28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60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-14068" y="-14068"/>
            <a:ext cx="31918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编程的人 </a:t>
            </a:r>
            <a:r>
              <a:rPr lang="en-US" altLang="zh-CN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u="none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喜欢分享编程技术</a:t>
            </a:r>
            <a:endParaRPr lang="zh-CN" altLang="en-US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969532" y="6488668"/>
            <a:ext cx="2222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www.wutongwei.com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2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DOM/stylesheet" TargetMode="External"/><Relationship Id="rId7" Type="http://schemas.openxmlformats.org/officeDocument/2006/relationships/hyperlink" Target="https://developer.mozilla.org/zh-CN/docs/X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zh-CN/docs/SVG" TargetMode="External"/><Relationship Id="rId5" Type="http://schemas.openxmlformats.org/officeDocument/2006/relationships/hyperlink" Target="https://developer.mozilla.org/zh-CN/docs/XML" TargetMode="External"/><Relationship Id="rId4" Type="http://schemas.openxmlformats.org/officeDocument/2006/relationships/hyperlink" Target="https://developer.mozilla.org/zh-CN/docs/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7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文本样式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519"/>
              </p:ext>
            </p:extLst>
          </p:nvPr>
        </p:nvGraphicFramePr>
        <p:xfrm>
          <a:off x="556843" y="1601568"/>
          <a:ext cx="3860174" cy="4892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087"/>
                <a:gridCol w="1930087"/>
              </a:tblGrid>
              <a:tr h="39523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字体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color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Text-decoration-line</a:t>
                      </a:r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Text-decoration-color</a:t>
                      </a:r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Font-family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Text-decoration-style</a:t>
                      </a:r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Font-style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Text-decoration-skip</a:t>
                      </a:r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Font-weight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Text-underline-position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Font-variant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Text-decoration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quotes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Font-size-adjust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zoom</a:t>
                      </a:r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Font-stretch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95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Text-shadow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54469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text-overflow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58131"/>
              </p:ext>
            </p:extLst>
          </p:nvPr>
        </p:nvGraphicFramePr>
        <p:xfrm>
          <a:off x="4852258" y="1608644"/>
          <a:ext cx="3656310" cy="4916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155"/>
                <a:gridCol w="1828155"/>
              </a:tblGrid>
              <a:tr h="372435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位置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Text-transform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direction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White-space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Unicode-</a:t>
                      </a:r>
                      <a:r>
                        <a:rPr lang="en-US" altLang="zh-CN" sz="1400" dirty="0" err="1" smtClean="0"/>
                        <a:t>bidi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Word-break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Writing-mode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Word-wrap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Text-indent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Tab-size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Vertical-align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Overflow-wrap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Line-height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Text-align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Text-size-adjust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Text-align-last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Text-justify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Word-spacing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37243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Letter-spacing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44692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880529" y="3285641"/>
            <a:ext cx="2924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@font-face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0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动画样式 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keyframes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27955"/>
              </p:ext>
            </p:extLst>
          </p:nvPr>
        </p:nvGraphicFramePr>
        <p:xfrm>
          <a:off x="773821" y="1456839"/>
          <a:ext cx="10043997" cy="499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999"/>
                <a:gridCol w="3347999"/>
                <a:gridCol w="3347999"/>
              </a:tblGrid>
              <a:tr h="49911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动作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Transform-origin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Transition-property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Animation-name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Transform-style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Transition-duration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Animation-duration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perspective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Transition-timing-function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Animation-timing-function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Perspective-origin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Transition-delay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Animation-delay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Backface</a:t>
                      </a:r>
                      <a:r>
                        <a:rPr lang="en-US" altLang="zh-CN" dirty="0" smtClean="0"/>
                        <a:t>-visibility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Animation-iteration-count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Animation-direction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Animation-play-state</a:t>
                      </a:r>
                      <a:endParaRPr lang="zh-CN" altLang="en-US" dirty="0"/>
                    </a:p>
                  </a:txBody>
                  <a:tcPr/>
                </a:tc>
              </a:tr>
              <a:tr h="4991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Animation-fill-mode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列表样式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59158"/>
              </p:ext>
            </p:extLst>
          </p:nvPr>
        </p:nvGraphicFramePr>
        <p:xfrm>
          <a:off x="4183448" y="1417089"/>
          <a:ext cx="3643196" cy="51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196"/>
              </a:tblGrid>
              <a:tr h="5687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列表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List-style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List-style-image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List-style-position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List-style-type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Counter-increment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Counter-reset</a:t>
                      </a:r>
                      <a:endParaRPr lang="zh-CN" altLang="en-US" dirty="0"/>
                    </a:p>
                  </a:txBody>
                  <a:tcPr/>
                </a:tc>
              </a:tr>
              <a:tr h="5687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4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响应式处理 </a:t>
            </a:r>
            <a:r>
              <a:rPr lang="en-US" altLang="zh-CN" dirty="0" smtClean="0"/>
              <a:t>@media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83289"/>
              </p:ext>
            </p:extLst>
          </p:nvPr>
        </p:nvGraphicFramePr>
        <p:xfrm>
          <a:off x="1303580" y="216100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Device-aspect-ratio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Device-width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Color-index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Device-height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monochrome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orientation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resolution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Aspect-ratio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表格样式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60347"/>
              </p:ext>
            </p:extLst>
          </p:nvPr>
        </p:nvGraphicFramePr>
        <p:xfrm>
          <a:off x="2837911" y="2244527"/>
          <a:ext cx="582564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64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Table-layout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Border-collapse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Border-spacing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Caption-side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Empty-cells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8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4231" y="2061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继承属性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96746" y="20612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非继承属性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88225"/>
              </p:ext>
            </p:extLst>
          </p:nvPr>
        </p:nvGraphicFramePr>
        <p:xfrm>
          <a:off x="1675540" y="2789695"/>
          <a:ext cx="3004949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949"/>
              </a:tblGrid>
              <a:tr h="3310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Font-family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Font-style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12881"/>
              </p:ext>
            </p:extLst>
          </p:nvPr>
        </p:nvGraphicFramePr>
        <p:xfrm>
          <a:off x="6236090" y="2796439"/>
          <a:ext cx="298428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28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Width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Margin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Padding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Open Sans"/>
              </a:rPr>
              <a:t>通用选择器（*）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Open Sans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Open Sans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Open Sans"/>
              </a:rPr>
              <a:t>类型</a:t>
            </a:r>
            <a:r>
              <a:rPr lang="en-US" altLang="zh-CN" dirty="0">
                <a:solidFill>
                  <a:schemeClr val="bg1"/>
                </a:solidFill>
                <a:latin typeface="Open Sans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Open Sans"/>
              </a:rPr>
              <a:t>选择器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Open Sans"/>
              </a:rPr>
              <a:t>类选择器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Open Sans"/>
              </a:rPr>
              <a:t>属性选择器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Open Sans"/>
              </a:rPr>
              <a:t>伪类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Open Sans"/>
              </a:rPr>
              <a:t>ID </a:t>
            </a:r>
            <a:r>
              <a:rPr lang="zh-CN" altLang="en-US" dirty="0">
                <a:solidFill>
                  <a:schemeClr val="bg1"/>
                </a:solidFill>
                <a:latin typeface="Open Sans"/>
              </a:rPr>
              <a:t>选择器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Open Sans"/>
              </a:rPr>
              <a:t>内联样式</a:t>
            </a:r>
            <a:endParaRPr lang="zh-CN" altLang="en-US" b="0" i="0" dirty="0">
              <a:solidFill>
                <a:schemeClr val="bg1"/>
              </a:solidFill>
              <a:effectLst/>
              <a:latin typeface="Open Sans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681206" y="2413338"/>
            <a:ext cx="0" cy="20313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73457" y="20440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73457" y="45350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48000" y="4719691"/>
            <a:ext cx="120244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!important</a:t>
            </a:r>
          </a:p>
        </p:txBody>
      </p:sp>
    </p:spTree>
    <p:extLst>
      <p:ext uri="{BB962C8B-B14F-4D97-AF65-F5344CB8AC3E}">
        <p14:creationId xmlns:p14="http://schemas.microsoft.com/office/powerpoint/2010/main" val="2561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24568" y="1674060"/>
            <a:ext cx="7062301" cy="3910818"/>
          </a:xfrm>
        </p:spPr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是什么</a:t>
            </a:r>
            <a:r>
              <a:rPr lang="en-US" altLang="zh-CN" dirty="0" smtClean="0"/>
              <a:t>?</a:t>
            </a:r>
          </a:p>
          <a:p>
            <a:r>
              <a:rPr lang="zh-CN" altLang="en-US" dirty="0"/>
              <a:t>盒子模型</a:t>
            </a:r>
            <a:endParaRPr lang="en-US" altLang="zh-CN" dirty="0" smtClean="0"/>
          </a:p>
          <a:p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/>
              <a:t>注释</a:t>
            </a:r>
            <a:endParaRPr lang="en-US" altLang="zh-CN" dirty="0" smtClean="0"/>
          </a:p>
          <a:p>
            <a:r>
              <a:rPr lang="zh-CN" altLang="en-US" dirty="0"/>
              <a:t>样式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r>
              <a:rPr lang="zh-CN" altLang="en-US" dirty="0"/>
              <a:t>优先级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08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是什么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6845" y="1625811"/>
            <a:ext cx="1135849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层叠样式表 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(Cascading Style Sheets)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，常缩写为 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 是一种 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样式表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(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stylesheet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)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语言，用来描述 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tooltip="The HyperText Mark-up Language"/>
              </a:rPr>
              <a:t>HTML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 tooltip="zh-CN/docs/XML"/>
              </a:rPr>
              <a:t>XML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（包括各种 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XML 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语言如 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 tooltip="zh-CN/docs/SVG"/>
              </a:rPr>
              <a:t>SVG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 tooltip="zh-CN/docs/XHTML"/>
              </a:rPr>
              <a:t>XHTML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）文档的呈现。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描述怎样在屏幕、电子纸、音频或其它媒体上渲染结构化元素。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495397" y="3229802"/>
            <a:ext cx="2306472" cy="2688609"/>
            <a:chOff x="4612942" y="3562064"/>
            <a:chExt cx="2306472" cy="2688609"/>
          </a:xfrm>
        </p:grpSpPr>
        <p:sp>
          <p:nvSpPr>
            <p:cNvPr id="4" name="矩形 3"/>
            <p:cNvSpPr/>
            <p:nvPr/>
          </p:nvSpPr>
          <p:spPr>
            <a:xfrm>
              <a:off x="4612942" y="3562064"/>
              <a:ext cx="2306472" cy="268860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css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5090614" y="4067032"/>
              <a:ext cx="1351129" cy="1678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HTML: </a:t>
              </a:r>
              <a:r>
                <a:rPr lang="zh-CN" altLang="en-US" dirty="0" smtClean="0"/>
                <a:t>身体结构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26047" y="3602164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CSS :  </a:t>
              </a:r>
              <a:r>
                <a:rPr lang="zh-CN" altLang="en-US" dirty="0" smtClean="0"/>
                <a:t>衣服</a:t>
              </a:r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09684" y="3957851"/>
            <a:ext cx="443999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&lt;link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文件地址</a:t>
            </a:r>
            <a:r>
              <a:rPr lang="en-US" altLang="zh-CN" dirty="0" smtClean="0"/>
              <a:t>” 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” /&gt;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9684" y="4476466"/>
            <a:ext cx="4439998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&lt;style&gt;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这里是样式内容</a:t>
            </a:r>
            <a:endParaRPr lang="en-US" altLang="zh-CN" dirty="0"/>
          </a:p>
          <a:p>
            <a:r>
              <a:rPr lang="en-US" altLang="zh-CN" dirty="0" smtClean="0"/>
              <a:t>&lt;/style&gt;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9684" y="5549079"/>
            <a:ext cx="443999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标签   </a:t>
            </a:r>
            <a:r>
              <a:rPr lang="en-US" altLang="zh-CN" dirty="0" smtClean="0"/>
              <a:t>style=“</a:t>
            </a:r>
            <a:r>
              <a:rPr lang="zh-CN" altLang="en-US" dirty="0" smtClean="0"/>
              <a:t>样式内容</a:t>
            </a:r>
            <a:r>
              <a:rPr lang="en-US" altLang="zh-CN" dirty="0" smtClean="0"/>
              <a:t>”&gt; &lt;/</a:t>
            </a:r>
            <a:r>
              <a:rPr lang="zh-CN" altLang="en-US" dirty="0" smtClean="0"/>
              <a:t>标签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41444" y="33437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三种渲染模式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79541" y="4732772"/>
            <a:ext cx="2385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@import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79541" y="3802468"/>
            <a:ext cx="2488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@charset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5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盒子模型</a:t>
            </a:r>
            <a:endParaRPr lang="zh-CN" altLang="en-US" dirty="0"/>
          </a:p>
        </p:txBody>
      </p:sp>
      <p:pic>
        <p:nvPicPr>
          <p:cNvPr id="1026" name="Picture 2" descr="https://developer.mozilla.org/files/72/boxmodel%20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838" y="1514924"/>
            <a:ext cx="523875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81033" y="1514924"/>
            <a:ext cx="3967886" cy="22159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Open Sans"/>
              </a:rPr>
              <a:t>盒子有四个</a:t>
            </a:r>
            <a:r>
              <a:rPr lang="zh-CN" altLang="en-US" sz="2000" b="1" dirty="0" smtClean="0">
                <a:solidFill>
                  <a:schemeClr val="bg1"/>
                </a:solidFill>
                <a:latin typeface="Open Sans"/>
              </a:rPr>
              <a:t>边界</a:t>
            </a:r>
            <a:endParaRPr lang="en-US" altLang="zh-CN" sz="2000" b="1" dirty="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Open Sans"/>
              </a:rPr>
              <a:t>外边</a:t>
            </a:r>
            <a:r>
              <a:rPr lang="zh-CN" altLang="en-US" dirty="0">
                <a:solidFill>
                  <a:schemeClr val="bg1"/>
                </a:solidFill>
                <a:latin typeface="Open Sans"/>
              </a:rPr>
              <a:t>距</a:t>
            </a:r>
            <a:r>
              <a:rPr lang="zh-CN" altLang="en-US" dirty="0" smtClean="0">
                <a:solidFill>
                  <a:schemeClr val="bg1"/>
                </a:solidFill>
                <a:latin typeface="Open Sans"/>
              </a:rPr>
              <a:t>边界</a:t>
            </a:r>
            <a:r>
              <a:rPr lang="en-US" altLang="zh-CN" dirty="0" smtClean="0">
                <a:solidFill>
                  <a:schemeClr val="bg1"/>
                </a:solidFill>
                <a:latin typeface="Open Sans"/>
              </a:rPr>
              <a:t>: margin </a:t>
            </a:r>
            <a:r>
              <a:rPr lang="en-US" altLang="zh-CN" dirty="0">
                <a:solidFill>
                  <a:schemeClr val="bg1"/>
                </a:solidFill>
                <a:latin typeface="Open Sans"/>
              </a:rPr>
              <a:t>edge, </a:t>
            </a:r>
            <a:endParaRPr lang="en-US" altLang="zh-CN" dirty="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Open Sans"/>
              </a:rPr>
              <a:t>边框边界</a:t>
            </a:r>
            <a:r>
              <a:rPr lang="en-US" altLang="zh-CN" dirty="0" smtClean="0">
                <a:solidFill>
                  <a:schemeClr val="bg1"/>
                </a:solidFill>
                <a:latin typeface="Open Sans"/>
              </a:rPr>
              <a:t>: border </a:t>
            </a:r>
            <a:r>
              <a:rPr lang="en-US" altLang="zh-CN" dirty="0">
                <a:solidFill>
                  <a:schemeClr val="bg1"/>
                </a:solidFill>
                <a:latin typeface="Open Sans"/>
              </a:rPr>
              <a:t>edge, </a:t>
            </a:r>
            <a:endParaRPr lang="en-US" altLang="zh-CN" dirty="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Open Sans"/>
              </a:rPr>
              <a:t>内</a:t>
            </a:r>
            <a:r>
              <a:rPr lang="zh-CN" altLang="en-US" dirty="0">
                <a:solidFill>
                  <a:schemeClr val="bg1"/>
                </a:solidFill>
                <a:latin typeface="Open Sans"/>
              </a:rPr>
              <a:t>边距</a:t>
            </a:r>
            <a:r>
              <a:rPr lang="zh-CN" altLang="en-US" dirty="0" smtClean="0">
                <a:solidFill>
                  <a:schemeClr val="bg1"/>
                </a:solidFill>
                <a:latin typeface="Open Sans"/>
              </a:rPr>
              <a:t>边界</a:t>
            </a:r>
            <a:r>
              <a:rPr lang="en-US" altLang="zh-CN" dirty="0" smtClean="0">
                <a:solidFill>
                  <a:schemeClr val="bg1"/>
                </a:solidFill>
                <a:latin typeface="Open Sans"/>
              </a:rPr>
              <a:t>: padding </a:t>
            </a:r>
            <a:r>
              <a:rPr lang="en-US" altLang="zh-CN" dirty="0">
                <a:solidFill>
                  <a:schemeClr val="bg1"/>
                </a:solidFill>
                <a:latin typeface="Open Sans"/>
              </a:rPr>
              <a:t>edge </a:t>
            </a:r>
            <a:endParaRPr lang="en-US" altLang="zh-CN" dirty="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Open Sans"/>
              </a:rPr>
              <a:t>内容边界</a:t>
            </a:r>
            <a:r>
              <a:rPr lang="en-US" altLang="zh-CN" dirty="0" smtClean="0">
                <a:solidFill>
                  <a:schemeClr val="bg1"/>
                </a:solidFill>
                <a:latin typeface="Open Sans"/>
              </a:rPr>
              <a:t>: content </a:t>
            </a:r>
            <a:r>
              <a:rPr lang="en-US" altLang="zh-CN" dirty="0">
                <a:solidFill>
                  <a:schemeClr val="bg1"/>
                </a:solidFill>
                <a:latin typeface="Open Sans"/>
              </a:rPr>
              <a:t>edge</a:t>
            </a:r>
            <a:r>
              <a:rPr lang="zh-CN" altLang="en-US" dirty="0">
                <a:solidFill>
                  <a:schemeClr val="bg1"/>
                </a:solidFill>
                <a:latin typeface="Open Sans"/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6845" y="4585648"/>
            <a:ext cx="272382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盒子模型适用所有的标签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0311" y="175757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4D4E53"/>
                </a:solidFill>
                <a:latin typeface="Open Sans"/>
              </a:rPr>
              <a:t>基本选择器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81209" y="172728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4D4E53"/>
                </a:solidFill>
                <a:latin typeface="Open Sans"/>
              </a:rPr>
              <a:t>组合选择器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81461" y="175757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E53"/>
                </a:solidFill>
                <a:latin typeface="Open Sans"/>
              </a:rPr>
              <a:t>伪元素</a:t>
            </a:r>
          </a:p>
        </p:txBody>
      </p:sp>
      <p:sp>
        <p:nvSpPr>
          <p:cNvPr id="6" name="矩形 5"/>
          <p:cNvSpPr/>
          <p:nvPr/>
        </p:nvSpPr>
        <p:spPr>
          <a:xfrm>
            <a:off x="10547367" y="2490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E53"/>
                </a:solidFill>
                <a:latin typeface="Open Sans"/>
              </a:rPr>
              <a:t>伪类</a:t>
            </a:r>
          </a:p>
        </p:txBody>
      </p:sp>
      <p:sp>
        <p:nvSpPr>
          <p:cNvPr id="7" name="矩形 6"/>
          <p:cNvSpPr/>
          <p:nvPr/>
        </p:nvSpPr>
        <p:spPr>
          <a:xfrm>
            <a:off x="170841" y="2716854"/>
            <a:ext cx="2517768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元素选择器 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标签名称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类选择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.classname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ID选择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#idname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通配选择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* ns|* *|*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属性选择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[attr=value]</a:t>
            </a:r>
          </a:p>
        </p:txBody>
      </p:sp>
      <p:sp>
        <p:nvSpPr>
          <p:cNvPr id="8" name="矩形 7"/>
          <p:cNvSpPr/>
          <p:nvPr/>
        </p:nvSpPr>
        <p:spPr>
          <a:xfrm>
            <a:off x="3432349" y="2716854"/>
            <a:ext cx="256123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相邻兄弟选择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A + B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通用兄弟选择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A ~ B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子选择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A &gt; B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后代选择</a:t>
            </a:r>
            <a:r>
              <a:rPr lang="zh-CN" altLang="en-US" sz="1600" dirty="0" smtClean="0"/>
              <a:t>器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A B</a:t>
            </a:r>
          </a:p>
        </p:txBody>
      </p:sp>
      <p:sp>
        <p:nvSpPr>
          <p:cNvPr id="9" name="矩形 8"/>
          <p:cNvSpPr/>
          <p:nvPr/>
        </p:nvSpPr>
        <p:spPr>
          <a:xfrm>
            <a:off x="6737320" y="2717804"/>
            <a:ext cx="2165446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::after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::before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::first-letter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::first-line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::selection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::backdrop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982822" y="892981"/>
            <a:ext cx="1775422" cy="550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 smtClean="0"/>
              <a:t>:root</a:t>
            </a:r>
          </a:p>
          <a:p>
            <a:r>
              <a:rPr lang="en-US" altLang="zh-CN" sz="1600" dirty="0" smtClean="0"/>
              <a:t>:nth-child(n)</a:t>
            </a:r>
          </a:p>
          <a:p>
            <a:r>
              <a:rPr lang="en-US" altLang="zh-CN" sz="1600" dirty="0" smtClean="0"/>
              <a:t>:nth-last-child(n)</a:t>
            </a:r>
          </a:p>
          <a:p>
            <a:r>
              <a:rPr lang="en-US" altLang="zh-CN" sz="1600" dirty="0" smtClean="0"/>
              <a:t>:nth-of-type(n)</a:t>
            </a:r>
          </a:p>
          <a:p>
            <a:r>
              <a:rPr lang="en-US" altLang="zh-CN" sz="1600" dirty="0" smtClean="0"/>
              <a:t>:nth-last-of-type(n)</a:t>
            </a:r>
          </a:p>
          <a:p>
            <a:r>
              <a:rPr lang="en-US" altLang="zh-CN" sz="1600" dirty="0" smtClean="0"/>
              <a:t>:first-child</a:t>
            </a:r>
          </a:p>
          <a:p>
            <a:r>
              <a:rPr lang="en-US" altLang="zh-CN" sz="1600" dirty="0" smtClean="0"/>
              <a:t>:last-child</a:t>
            </a:r>
          </a:p>
          <a:p>
            <a:r>
              <a:rPr lang="en-US" altLang="zh-CN" sz="1600" dirty="0" smtClean="0"/>
              <a:t>:first-of-type</a:t>
            </a:r>
          </a:p>
          <a:p>
            <a:r>
              <a:rPr lang="en-US" altLang="zh-CN" sz="1600" dirty="0" smtClean="0"/>
              <a:t>:last-of-type</a:t>
            </a:r>
          </a:p>
          <a:p>
            <a:r>
              <a:rPr lang="en-US" altLang="zh-CN" sz="1600" dirty="0" smtClean="0"/>
              <a:t>:only-child</a:t>
            </a:r>
          </a:p>
          <a:p>
            <a:r>
              <a:rPr lang="en-US" altLang="zh-CN" sz="1600" dirty="0" smtClean="0"/>
              <a:t>:only-of-type</a:t>
            </a:r>
          </a:p>
          <a:p>
            <a:r>
              <a:rPr lang="en-US" altLang="zh-CN" sz="1600" dirty="0" smtClean="0"/>
              <a:t>:empty</a:t>
            </a:r>
          </a:p>
          <a:p>
            <a:r>
              <a:rPr lang="en-US" altLang="zh-CN" sz="1600" dirty="0" smtClean="0"/>
              <a:t>:link</a:t>
            </a:r>
          </a:p>
          <a:p>
            <a:r>
              <a:rPr lang="en-US" altLang="zh-CN" sz="1600" dirty="0" smtClean="0"/>
              <a:t>:visited</a:t>
            </a:r>
          </a:p>
          <a:p>
            <a:r>
              <a:rPr lang="en-US" altLang="zh-CN" sz="1600" dirty="0" smtClean="0"/>
              <a:t>:active</a:t>
            </a:r>
          </a:p>
          <a:p>
            <a:r>
              <a:rPr lang="en-US" altLang="zh-CN" sz="1600" dirty="0" smtClean="0"/>
              <a:t>:hover</a:t>
            </a:r>
          </a:p>
          <a:p>
            <a:r>
              <a:rPr lang="en-US" altLang="zh-CN" sz="1600" dirty="0" smtClean="0"/>
              <a:t>:focus</a:t>
            </a:r>
          </a:p>
          <a:p>
            <a:r>
              <a:rPr lang="en-US" altLang="zh-CN" sz="1600" dirty="0" smtClean="0"/>
              <a:t>:target</a:t>
            </a:r>
          </a:p>
          <a:p>
            <a:r>
              <a:rPr lang="en-US" altLang="zh-CN" sz="1600" dirty="0" smtClean="0"/>
              <a:t>:</a:t>
            </a:r>
            <a:r>
              <a:rPr lang="en-US" altLang="zh-CN" sz="1600" dirty="0" err="1" smtClean="0"/>
              <a:t>lang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fr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:enabled</a:t>
            </a:r>
          </a:p>
          <a:p>
            <a:r>
              <a:rPr lang="en-US" altLang="zh-CN" sz="1600" dirty="0" smtClean="0"/>
              <a:t>:disabled</a:t>
            </a:r>
          </a:p>
          <a:p>
            <a:r>
              <a:rPr lang="en-US" altLang="zh-CN" sz="1600" dirty="0" smtClean="0"/>
              <a:t>:checked</a:t>
            </a:r>
          </a:p>
        </p:txBody>
      </p:sp>
      <p:sp>
        <p:nvSpPr>
          <p:cNvPr id="11" name="矩形 10"/>
          <p:cNvSpPr/>
          <p:nvPr/>
        </p:nvSpPr>
        <p:spPr>
          <a:xfrm>
            <a:off x="109363" y="5245798"/>
            <a:ext cx="3343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http://www.w3.org/TR/selectors/</a:t>
            </a:r>
          </a:p>
        </p:txBody>
      </p:sp>
    </p:spTree>
    <p:extLst>
      <p:ext uri="{BB962C8B-B14F-4D97-AF65-F5344CB8AC3E}">
        <p14:creationId xmlns:p14="http://schemas.microsoft.com/office/powerpoint/2010/main" val="1136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02617" y="3006671"/>
            <a:ext cx="566853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{          /*             </a:t>
            </a:r>
            <a:r>
              <a:rPr lang="zh-CN" altLang="en-US" sz="2400" dirty="0" smtClean="0"/>
              <a:t>注释内容                  </a:t>
            </a:r>
            <a:r>
              <a:rPr lang="en-US" altLang="zh-CN" sz="2400" dirty="0" smtClean="0"/>
              <a:t>*/          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0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布局样式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36592"/>
              </p:ext>
            </p:extLst>
          </p:nvPr>
        </p:nvGraphicFramePr>
        <p:xfrm>
          <a:off x="728980" y="1634066"/>
          <a:ext cx="23799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9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position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Right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Bottom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Left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Z-index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clip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83662"/>
              </p:ext>
            </p:extLst>
          </p:nvPr>
        </p:nvGraphicFramePr>
        <p:xfrm>
          <a:off x="4145671" y="1676269"/>
          <a:ext cx="2517140" cy="461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140"/>
              </a:tblGrid>
              <a:tr h="46153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显示模式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Display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Clear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Overflow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Overflow-x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Overflow-y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visibility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Box-sizing</a:t>
                      </a:r>
                      <a:endParaRPr lang="zh-CN" altLang="en-US" dirty="0"/>
                    </a:p>
                  </a:txBody>
                  <a:tcPr/>
                </a:tc>
              </a:tr>
              <a:tr h="4615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cursor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76735"/>
              </p:ext>
            </p:extLst>
          </p:nvPr>
        </p:nvGraphicFramePr>
        <p:xfrm>
          <a:off x="7620390" y="1641099"/>
          <a:ext cx="3735754" cy="3697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877"/>
                <a:gridCol w="1867877"/>
              </a:tblGrid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</a:t>
                      </a:r>
                      <a:r>
                        <a:rPr lang="zh-CN" altLang="en-US" dirty="0" smtClean="0"/>
                        <a:t>布局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子属性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Flex-direction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order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Flex-wrap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Flex-grow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Flex-flow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Flex-shrink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Justify-content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Flex-basis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Align-items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Align-content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Align-self</a:t>
                      </a:r>
                      <a:endParaRPr lang="zh-CN" altLang="en-US" dirty="0"/>
                    </a:p>
                  </a:txBody>
                  <a:tcPr/>
                </a:tc>
              </a:tr>
              <a:tr h="4621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0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布局样式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26344"/>
              </p:ext>
            </p:extLst>
          </p:nvPr>
        </p:nvGraphicFramePr>
        <p:xfrm>
          <a:off x="1412068" y="1649564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文字布局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Column-rule-color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Column-span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Column-fill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Column-gap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Column-break-before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Column-rule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Column-break-after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Column-rule-width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Column-break-inside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column-rule-style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修饰样式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491325"/>
              </p:ext>
            </p:extLst>
          </p:nvPr>
        </p:nvGraphicFramePr>
        <p:xfrm>
          <a:off x="205154" y="1418769"/>
          <a:ext cx="11780522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052"/>
                <a:gridCol w="1596052"/>
                <a:gridCol w="1596052"/>
                <a:gridCol w="2797401"/>
                <a:gridCol w="2052795"/>
                <a:gridCol w="214217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尺寸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外边界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内边界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边框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背景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标注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Width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Margin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Padding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Border</a:t>
                      </a:r>
                    </a:p>
                    <a:p>
                      <a:r>
                        <a:rPr lang="en-US" altLang="zh-CN" sz="1400" dirty="0" smtClean="0"/>
                        <a:t>Border-width</a:t>
                      </a:r>
                    </a:p>
                    <a:p>
                      <a:r>
                        <a:rPr lang="en-US" altLang="zh-CN" sz="1400" dirty="0" smtClean="0"/>
                        <a:t>Border-style</a:t>
                      </a:r>
                    </a:p>
                    <a:p>
                      <a:r>
                        <a:rPr lang="en-US" altLang="zh-CN" sz="1400" dirty="0" smtClean="0"/>
                        <a:t>Border-color</a:t>
                      </a:r>
                    </a:p>
                    <a:p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top,right,bottom,left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backgroud</a:t>
                      </a:r>
                      <a:endParaRPr lang="zh-CN" altLang="en-US" sz="1400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边框中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zh-CN" sz="1400" dirty="0" err="1" smtClean="0">
                          <a:solidFill>
                            <a:schemeClr val="bg1"/>
                          </a:solidFill>
                        </a:rPr>
                        <a:t>width,style,color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都有四个方向</a:t>
                      </a:r>
                      <a:endParaRPr lang="en-US" altLang="zh-CN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Radius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也有四个方向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,image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也有几种模式</a:t>
                      </a:r>
                      <a:r>
                        <a:rPr lang="en-US" altLang="zh-CN" sz="1400" dirty="0" err="1" smtClean="0">
                          <a:solidFill>
                            <a:schemeClr val="bg1"/>
                          </a:solidFill>
                        </a:rPr>
                        <a:t>source,slice,width,outset,repeat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记得他们都有前缀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Height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Margin-top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Padding-top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Border-radius</a:t>
                      </a:r>
                    </a:p>
                    <a:p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top,right,bottom,left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Background-color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Max-width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Margin-right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Padding-right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border-image</a:t>
                      </a:r>
                    </a:p>
                    <a:p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err="1" smtClean="0"/>
                        <a:t>source,slice,width,outset,repeat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Background-image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Min-width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Margin-bottom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Padding-bottom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Box-shadow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Background-repeat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Max-height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Margin-left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Padding-left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outline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Background-position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Min-height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Outline-width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Background-size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Outline-color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Background-clip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Outline-style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Background-origin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Outline-offset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Background-attachment</a:t>
                      </a:r>
                      <a:endParaRPr lang="zh-CN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548</Words>
  <Application>Microsoft Office PowerPoint</Application>
  <PresentationFormat>宽屏</PresentationFormat>
  <Paragraphs>290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Open Sans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CSS3是什么?</vt:lpstr>
      <vt:lpstr>盒子模型</vt:lpstr>
      <vt:lpstr>选择器</vt:lpstr>
      <vt:lpstr>注释</vt:lpstr>
      <vt:lpstr>布局样式</vt:lpstr>
      <vt:lpstr>布局样式</vt:lpstr>
      <vt:lpstr>修饰样式</vt:lpstr>
      <vt:lpstr>文本样式</vt:lpstr>
      <vt:lpstr>动画样式  @keyframes</vt:lpstr>
      <vt:lpstr>列表样式</vt:lpstr>
      <vt:lpstr>响应式处理 @media</vt:lpstr>
      <vt:lpstr>表格样式</vt:lpstr>
      <vt:lpstr>继承</vt:lpstr>
      <vt:lpstr>优先级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Toway Wu</dc:creator>
  <cp:lastModifiedBy>Toway Wu</cp:lastModifiedBy>
  <cp:revision>103</cp:revision>
  <dcterms:created xsi:type="dcterms:W3CDTF">2015-12-19T02:16:25Z</dcterms:created>
  <dcterms:modified xsi:type="dcterms:W3CDTF">2015-12-27T13:24:43Z</dcterms:modified>
</cp:coreProperties>
</file>