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66" r:id="rId4"/>
    <p:sldId id="467" r:id="rId5"/>
    <p:sldId id="468" r:id="rId6"/>
    <p:sldId id="521" r:id="rId7"/>
    <p:sldId id="444" r:id="rId8"/>
    <p:sldId id="443" r:id="rId9"/>
    <p:sldId id="445" r:id="rId10"/>
    <p:sldId id="446" r:id="rId11"/>
    <p:sldId id="447" r:id="rId12"/>
    <p:sldId id="448" r:id="rId13"/>
    <p:sldId id="449" r:id="rId14"/>
    <p:sldId id="469" r:id="rId15"/>
    <p:sldId id="470" r:id="rId16"/>
    <p:sldId id="473" r:id="rId17"/>
    <p:sldId id="498" r:id="rId18"/>
    <p:sldId id="522" r:id="rId19"/>
    <p:sldId id="471" r:id="rId20"/>
    <p:sldId id="518" r:id="rId21"/>
    <p:sldId id="472" r:id="rId22"/>
    <p:sldId id="474" r:id="rId23"/>
    <p:sldId id="519" r:id="rId24"/>
    <p:sldId id="520" r:id="rId25"/>
    <p:sldId id="549" r:id="rId26"/>
    <p:sldId id="564" r:id="rId27"/>
    <p:sldId id="523" r:id="rId28"/>
    <p:sldId id="557" r:id="rId29"/>
    <p:sldId id="524" r:id="rId30"/>
    <p:sldId id="525" r:id="rId31"/>
    <p:sldId id="550" r:id="rId32"/>
    <p:sldId id="55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AC512-2228-447A-BBEB-4DC1DAF6A249}">
          <p14:sldIdLst>
            <p14:sldId id="256"/>
            <p14:sldId id="257"/>
            <p14:sldId id="258"/>
            <p14:sldId id="259"/>
            <p14:sldId id="260"/>
          </p14:sldIdLst>
        </p14:section>
        <p14:section name="变量" id="{6D7611B3-EFCB-4814-9875-1F557D7BE4A5}">
          <p14:sldIdLst>
            <p14:sldId id="262"/>
            <p14:sldId id="327"/>
            <p14:sldId id="343"/>
            <p14:sldId id="344"/>
            <p14:sldId id="345"/>
            <p14:sldId id="346"/>
            <p14:sldId id="269"/>
            <p14:sldId id="270"/>
            <p14:sldId id="263"/>
            <p14:sldId id="287"/>
            <p14:sldId id="288"/>
          </p14:sldIdLst>
        </p14:section>
        <p14:section name="控制结构" id="{91E9FC5D-7DCB-4393-975D-31D651027FBD}">
          <p14:sldIdLst>
            <p14:sldId id="264"/>
            <p14:sldId id="278"/>
            <p14:sldId id="279"/>
            <p14:sldId id="280"/>
            <p14:sldId id="282"/>
            <p14:sldId id="281"/>
            <p14:sldId id="283"/>
            <p14:sldId id="285"/>
            <p14:sldId id="284"/>
            <p14:sldId id="286"/>
          </p14:sldIdLst>
        </p14:section>
        <p14:section name="函数" id="{898D2E23-B7B3-4EC5-B31C-03B76A35293E}">
          <p14:sldIdLst>
            <p14:sldId id="267"/>
            <p14:sldId id="312"/>
            <p14:sldId id="292"/>
            <p14:sldId id="268"/>
          </p14:sldIdLst>
        </p14:section>
        <p14:section name="字面量" id="{12D41D4F-8014-4585-8850-F61DA01024B1}">
          <p14:sldIdLst>
            <p14:sldId id="271"/>
            <p14:sldId id="305"/>
            <p14:sldId id="277"/>
            <p14:sldId id="306"/>
            <p14:sldId id="272"/>
            <p14:sldId id="289"/>
            <p14:sldId id="290"/>
            <p14:sldId id="291"/>
            <p14:sldId id="307"/>
            <p14:sldId id="308"/>
            <p14:sldId id="276"/>
            <p14:sldId id="273"/>
            <p14:sldId id="309"/>
            <p14:sldId id="310"/>
            <p14:sldId id="274"/>
            <p14:sldId id="311"/>
            <p14:sldId id="325"/>
            <p14:sldId id="339"/>
            <p14:sldId id="340"/>
            <p14:sldId id="341"/>
            <p14:sldId id="326"/>
            <p14:sldId id="342"/>
          </p14:sldIdLst>
        </p14:section>
        <p14:section name="面向对象" id="{9F3ECCBF-6B9A-4875-B40A-A5A852EAA5A0}">
          <p14:sldIdLst>
            <p14:sldId id="293"/>
            <p14:sldId id="295"/>
            <p14:sldId id="296"/>
            <p14:sldId id="297"/>
            <p14:sldId id="298"/>
            <p14:sldId id="299"/>
            <p14:sldId id="300"/>
            <p14:sldId id="304"/>
            <p14:sldId id="303"/>
            <p14:sldId id="301"/>
            <p14:sldId id="302"/>
          </p14:sldIdLst>
        </p14:section>
        <p14:section name="DOM" id="{77FA0C30-DA2C-41DB-AA00-367ED13740EC}">
          <p14:sldIdLst>
            <p14:sldId id="294"/>
            <p14:sldId id="315"/>
            <p14:sldId id="316"/>
            <p14:sldId id="329"/>
            <p14:sldId id="330"/>
            <p14:sldId id="331"/>
            <p14:sldId id="318"/>
            <p14:sldId id="319"/>
            <p14:sldId id="313"/>
            <p14:sldId id="324"/>
            <p14:sldId id="328"/>
            <p14:sldId id="323"/>
            <p14:sldId id="334"/>
            <p14:sldId id="335"/>
            <p14:sldId id="332"/>
            <p14:sldId id="333"/>
            <p14:sldId id="321"/>
            <p14:sldId id="322"/>
            <p14:sldId id="320"/>
            <p14:sldId id="314"/>
            <p14:sldId id="317"/>
            <p14:sldId id="336"/>
          </p14:sldIdLst>
        </p14:section>
        <p14:section name="浏览器操作" id="{5F065DB5-C93F-43B3-963D-DAF87BB8B1B5}">
          <p14:sldIdLst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/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64218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u="none" baseline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Classes </a:t>
            </a:r>
            <a:r>
              <a:rPr lang="x-none"/>
              <a:t>是抽象数据类型（</a:t>
            </a:r>
            <a:r>
              <a:t> Abstract Data Types</a:t>
            </a:r>
            <a:r>
              <a:rPr lang="x-none"/>
              <a:t>）</a:t>
            </a:r>
            <a:endParaRPr lang="x-none"/>
          </a:p>
        </p:txBody>
      </p:sp>
      <p:sp>
        <p:nvSpPr>
          <p:cNvPr id="7171" name="Text Placeholder 7170"/>
          <p:cNvSpPr>
            <a:spLocks noGrp="1"/>
          </p:cNvSpPr>
          <p:nvPr>
            <p:ph type="body" idx="4294967295"/>
          </p:nvPr>
        </p:nvSpPr>
        <p:spPr>
          <a:xfrm>
            <a:off x="974090" y="1649730"/>
            <a:ext cx="103632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t>An </a:t>
            </a:r>
            <a:r>
              <a:rPr>
                <a:solidFill>
                  <a:srgbClr val="C00000"/>
                </a:solidFill>
              </a:rPr>
              <a:t>Abstract Data Type </a:t>
            </a:r>
            <a:r>
              <a:t>(ADT) bundles together:</a:t>
            </a:r>
          </a:p>
          <a:p>
            <a:pPr lvl="1">
              <a:lnSpc>
                <a:spcPct val="150000"/>
              </a:lnSpc>
            </a:pPr>
            <a:r>
              <a:rPr lang="x-none"/>
              <a:t>数据表现一个对象或者“东西”</a:t>
            </a:r>
            <a:endParaRPr lang="x-none"/>
          </a:p>
          <a:p>
            <a:pPr lvl="1">
              <a:lnSpc>
                <a:spcPct val="150000"/>
              </a:lnSpc>
            </a:pPr>
            <a:r>
              <a:rPr lang="x-none"/>
              <a:t>操作数据</a:t>
            </a:r>
            <a:endParaRPr lang="x-none"/>
          </a:p>
          <a:p>
            <a:pPr>
              <a:lnSpc>
                <a:spcPct val="150000"/>
              </a:lnSpc>
            </a:pPr>
            <a:r>
              <a:rPr lang="x-none"/>
              <a:t>例如</a:t>
            </a:r>
            <a:r>
              <a:t>: a </a:t>
            </a:r>
            <a:r>
              <a:rPr err="1">
                <a:latin typeface="Trebuchet MS" pitchFamily="34" charset="0"/>
              </a:rPr>
              <a:t>CheckingAccount</a:t>
            </a:r>
            <a:r>
              <a:t>, with </a:t>
            </a:r>
            <a:r>
              <a:rPr lang="x-none"/>
              <a:t>操作</a:t>
            </a:r>
            <a:r>
              <a:rPr>
                <a:latin typeface="Trebuchet MS" pitchFamily="34" charset="0"/>
              </a:rPr>
              <a:t>deposit</a:t>
            </a:r>
            <a:r>
              <a:rPr lang="x-none">
                <a:latin typeface="Trebuchet MS" pitchFamily="34" charset="0"/>
              </a:rPr>
              <a:t>（存款）</a:t>
            </a:r>
            <a:r>
              <a:t>, </a:t>
            </a:r>
            <a:r>
              <a:rPr err="1">
                <a:latin typeface="Trebuchet MS" pitchFamily="34" charset="0"/>
              </a:rPr>
              <a:t>withdraw</a:t>
            </a:r>
            <a:r>
              <a:rPr lang="x-none" err="1">
                <a:latin typeface="Trebuchet MS" pitchFamily="34" charset="0"/>
              </a:rPr>
              <a:t>（撤回）</a:t>
            </a:r>
            <a:r>
              <a:rPr err="1">
                <a:latin typeface="Trebuchet MS" pitchFamily="34" charset="0"/>
              </a:rPr>
              <a:t>, getBalance</a:t>
            </a:r>
            <a:r>
              <a:rPr lang="x-none" err="1">
                <a:latin typeface="Trebuchet MS" pitchFamily="34" charset="0"/>
              </a:rPr>
              <a:t>（获取余额）</a:t>
            </a:r>
            <a:r>
              <a:t>, </a:t>
            </a:r>
            <a:r>
              <a:rPr lang="x-none"/>
              <a:t>等等</a:t>
            </a:r>
            <a:r>
              <a:t>.</a:t>
            </a:r>
          </a:p>
          <a:p>
            <a:pPr>
              <a:lnSpc>
                <a:spcPct val="150000"/>
              </a:lnSpc>
            </a:pPr>
            <a:r>
              <a:t>Classes </a:t>
            </a:r>
            <a:r>
              <a:rPr lang="x-none"/>
              <a:t>让他们绑定在一起</a:t>
            </a:r>
            <a:endParaRPr lang="x-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Example of a class</a:t>
            </a:r>
          </a:p>
        </p:txBody>
      </p:sp>
      <p:sp>
        <p:nvSpPr>
          <p:cNvPr id="8196" name="Text Box 8195"/>
          <p:cNvSpPr txBox="1"/>
          <p:nvPr/>
        </p:nvSpPr>
        <p:spPr>
          <a:xfrm>
            <a:off x="2524125" y="1954530"/>
            <a:ext cx="6781800" cy="3749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class Employee {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</a:t>
            </a:r>
            <a:r>
              <a:rPr sz="2400">
                <a:latin typeface="Trebuchet MS" pitchFamily="34" charset="0"/>
                <a:ea typeface="Times New Roman" charset="0"/>
              </a:rPr>
              <a:t>// fields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String name;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double salary;</a:t>
            </a:r>
            <a:b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</a:br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</a:t>
            </a:r>
            <a:r>
              <a:rPr sz="2400">
                <a:latin typeface="Trebuchet MS" pitchFamily="34" charset="0"/>
                <a:ea typeface="Times New Roman" charset="0"/>
              </a:rPr>
              <a:t>// a method</a:t>
            </a:r>
            <a:endParaRPr sz="2400"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void pay () {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 err="1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   System.out.println</a:t>
            </a:r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("Pay to the order of " +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 dirty="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        </a:t>
            </a:r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                      name + " $" + salary);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   }</a:t>
            </a:r>
            <a:endParaRPr sz="2400">
              <a:solidFill>
                <a:srgbClr val="FFFF99"/>
              </a:solidFill>
              <a:latin typeface="Trebuchet MS" pitchFamily="34" charset="0"/>
              <a:ea typeface="Times New Roman" charset="0"/>
            </a:endParaRPr>
          </a:p>
          <a:p>
            <a:pPr lvl="0"/>
            <a:r>
              <a:rPr sz="2400">
                <a:solidFill>
                  <a:srgbClr val="FFFF99"/>
                </a:solidFill>
                <a:latin typeface="Trebuchet MS" pitchFamily="34" charset="0"/>
                <a:ea typeface="Times New Roman" charset="0"/>
              </a:rPr>
              <a:t>}</a:t>
            </a:r>
            <a:endParaRPr sz="240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/>
              <a:t>相关术语</a:t>
            </a:r>
            <a:endParaRPr lang="x-none"/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4294967295"/>
          </p:nvPr>
        </p:nvSpPr>
        <p:spPr>
          <a:xfrm>
            <a:off x="1362710" y="1505585"/>
            <a:ext cx="10093325" cy="4859020"/>
          </a:xfrm>
        </p:spPr>
        <p:txBody>
          <a:bodyPr/>
          <a:p>
            <a:pPr>
              <a:lnSpc>
                <a:spcPct val="150000"/>
              </a:lnSpc>
            </a:pPr>
            <a:r>
              <a:t>instance = object</a:t>
            </a:r>
          </a:p>
          <a:p>
            <a:pPr>
              <a:lnSpc>
                <a:spcPct val="150000"/>
              </a:lnSpc>
            </a:pPr>
            <a:r>
              <a:t>field = variable</a:t>
            </a:r>
          </a:p>
          <a:p>
            <a:pPr>
              <a:lnSpc>
                <a:spcPct val="150000"/>
              </a:lnSpc>
            </a:pPr>
            <a:r>
              <a:t>method = function</a:t>
            </a:r>
          </a:p>
          <a:p>
            <a:pPr>
              <a:lnSpc>
                <a:spcPct val="150000"/>
              </a:lnSpc>
            </a:pPr>
            <a:r>
              <a:rPr dirty="0"/>
              <a:t>sending a message to an object =</a:t>
            </a:r>
            <a:r>
              <a:t> calling a function</a:t>
            </a:r>
          </a:p>
          <a:p>
            <a:pPr>
              <a:lnSpc>
                <a:spcPct val="150000"/>
              </a:lnSpc>
            </a:pPr>
            <a:r>
              <a:rPr lang="x-none"/>
              <a:t>他们都是一样的</a:t>
            </a:r>
            <a:endParaRPr lang="x-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面向对象的特性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66800" y="2823210"/>
            <a:ext cx="10101580" cy="1557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 sz="3200"/>
              <a:t>1. 封装</a:t>
            </a:r>
            <a:endParaRPr lang="x-none" altLang="en-US" sz="3200"/>
          </a:p>
          <a:p>
            <a:r>
              <a:rPr lang="x-none" altLang="en-US" sz="3200"/>
              <a:t>2. 继承</a:t>
            </a:r>
            <a:endParaRPr lang="x-none" altLang="en-US" sz="3200"/>
          </a:p>
          <a:p>
            <a:r>
              <a:rPr lang="x-none" altLang="en-US" sz="3200"/>
              <a:t>3. 多态</a:t>
            </a:r>
            <a:endParaRPr lang="x-none" altLang="en-US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特性 - 封装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83130" y="1577975"/>
            <a:ext cx="56692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隐藏对象的属性和实现细节，仅对外提供公共访问方式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6635" y="2131695"/>
            <a:ext cx="9218295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en-US" sz="2000"/>
              <a:t>一.  作用：</a:t>
            </a:r>
            <a:endParaRPr lang="x-none" alt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1. 将变化隔离； </a:t>
            </a:r>
            <a:endParaRPr 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2. 便于使用；</a:t>
            </a:r>
            <a:endParaRPr 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3. 提高复用性； </a:t>
            </a:r>
            <a:endParaRPr 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4. 提高安全性；</a:t>
            </a:r>
            <a:endParaRPr lang="en-US" sz="2000"/>
          </a:p>
          <a:p>
            <a:pPr algn="l">
              <a:lnSpc>
                <a:spcPct val="150000"/>
              </a:lnSpc>
            </a:pPr>
            <a:endParaRPr lang="en-US" sz="2000"/>
          </a:p>
          <a:p>
            <a:pPr algn="l">
              <a:lnSpc>
                <a:spcPct val="150000"/>
              </a:lnSpc>
            </a:pPr>
            <a:r>
              <a:rPr lang="x-none" altLang="en-US" sz="2000"/>
              <a:t>二. </a:t>
            </a:r>
            <a:r>
              <a:rPr lang="en-US" sz="2000"/>
              <a:t>封装原则</a:t>
            </a:r>
            <a:r>
              <a:rPr lang="x-none" altLang="en-US" sz="2000"/>
              <a:t>：</a:t>
            </a:r>
            <a:endParaRPr lang="x-none" alt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      1. 将不需要对外提供的内容都隐藏起来；</a:t>
            </a:r>
            <a:endParaRPr lang="en-US" sz="2000"/>
          </a:p>
          <a:p>
            <a:pPr algn="l">
              <a:lnSpc>
                <a:spcPct val="150000"/>
              </a:lnSpc>
            </a:pPr>
            <a:r>
              <a:rPr lang="en-US" sz="2000"/>
              <a:t>      2. 把属性都隐藏，提供公共方法对其访问。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构造函数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650990" y="2401570"/>
            <a:ext cx="4049395" cy="17373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function Rabbit(name, age) {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    this.name = name;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    this.age = age;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}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9165" y="2066290"/>
            <a:ext cx="3455035" cy="3794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class Rabbit {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    String name;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    int age;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    </a:t>
            </a:r>
            <a:r>
              <a:rPr lang="x-none" altLang="en-US">
                <a:solidFill>
                  <a:srgbClr val="FF0000"/>
                </a:solidFill>
              </a:rPr>
              <a:t>Rabbit(name, age) {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        this.name = name;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        this.age = age;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>
                <a:solidFill>
                  <a:srgbClr val="FF0000"/>
                </a:solidFill>
              </a:rPr>
              <a:t>    }</a:t>
            </a: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x-none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63930" y="1488440"/>
            <a:ext cx="59690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Java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611620" y="1603375"/>
            <a:ext cx="11677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Javascript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869180" y="5501640"/>
            <a:ext cx="609092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x-none" altLang="en-US" sz="2000" b="1">
                <a:solidFill>
                  <a:srgbClr val="00B050"/>
                </a:solidFill>
              </a:rPr>
              <a:t>构造函数： 用来初始化对象的函数</a:t>
            </a:r>
            <a:endParaRPr lang="x-none" altLang="en-US" sz="20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x-none" altLang="en-US" sz="2000" b="1">
                <a:solidFill>
                  <a:srgbClr val="00B050"/>
                </a:solidFill>
              </a:rPr>
              <a:t>比如， 成员属性的初始化值或者初始化需要做的逻辑</a:t>
            </a:r>
            <a:endParaRPr lang="x-none" altLang="en-US" sz="2000" b="1">
              <a:solidFill>
                <a:srgbClr val="00B050"/>
              </a:solidFill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6583241" y="4226236"/>
            <a:ext cx="4903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没有类的概念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使用构造函数来代替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/>
              <a:t>所有函数都是构造函数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构造函数 - 创建构造函数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08990" y="1668145"/>
            <a:ext cx="4055745" cy="91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x-none" altLang="en-US">
                <a:solidFill>
                  <a:schemeClr val="accent4"/>
                </a:solidFill>
              </a:rPr>
              <a:t>Java：</a:t>
            </a:r>
            <a:endParaRPr lang="x-none" altLang="en-US">
              <a:solidFill>
                <a:schemeClr val="accent4"/>
              </a:solidFill>
            </a:endParaRPr>
          </a:p>
          <a:p>
            <a:endParaRPr lang="x-none" altLang="en-US">
              <a:solidFill>
                <a:schemeClr val="accent4"/>
              </a:solidFill>
            </a:endParaRPr>
          </a:p>
          <a:p>
            <a:r>
              <a:rPr lang="x-none" altLang="en-US">
                <a:solidFill>
                  <a:srgbClr val="C00000"/>
                </a:solidFill>
                <a:effectLst/>
              </a:rPr>
              <a:t>Rabbit  rabbit = new Rabbit("小兔", 1);</a:t>
            </a:r>
            <a:endParaRPr lang="x-none" altLang="en-US">
              <a:solidFill>
                <a:srgbClr val="C00000"/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98665" y="1643380"/>
            <a:ext cx="3657600" cy="91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x-none" altLang="en-US"/>
              <a:t>Javascript:</a:t>
            </a:r>
            <a:endParaRPr lang="x-none" altLang="en-US"/>
          </a:p>
          <a:p>
            <a:endParaRPr lang="x-none" altLang="en-US">
              <a:solidFill>
                <a:srgbClr val="C00000"/>
              </a:solidFill>
            </a:endParaRPr>
          </a:p>
          <a:p>
            <a:r>
              <a:rPr lang="x-none" altLang="en-US">
                <a:solidFill>
                  <a:srgbClr val="C00000"/>
                </a:solidFill>
              </a:rPr>
              <a:t>var rabbit = new Rabbit("小兔", 1);</a:t>
            </a:r>
            <a:endParaRPr lang="x-none" altLang="en-US">
              <a:solidFill>
                <a:srgbClr val="C0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87775" y="3978275"/>
            <a:ext cx="390207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/>
              <a:t>实例化对象 = new 构造函数</a:t>
            </a:r>
            <a:endParaRPr lang="x-none" altLang="en-US" sz="2400" b="1"/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837180" y="2584450"/>
            <a:ext cx="2901950" cy="1393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5739130" y="2559685"/>
            <a:ext cx="3188335" cy="1418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构造函数 - 实例化对象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22935" y="1950720"/>
            <a:ext cx="4530090" cy="14649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var Person = function ( name ) {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       this.name = name;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405370" y="2189480"/>
            <a:ext cx="3888740" cy="9163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x-none" altLang="en-US"/>
          </a:p>
          <a:p>
            <a:r>
              <a:rPr lang="x-none" altLang="en-US"/>
              <a:t>var p = new Person("Will");</a:t>
            </a:r>
            <a:endParaRPr lang="x-none" altLang="en-US"/>
          </a:p>
          <a:p>
            <a:endParaRPr lang="x-none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02580" y="2707005"/>
            <a:ext cx="18224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393305" y="3763010"/>
            <a:ext cx="3972560" cy="916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var person = {</a:t>
            </a:r>
            <a:endParaRPr lang="x-none" altLang="en-US"/>
          </a:p>
          <a:p>
            <a:r>
              <a:rPr lang="x-none" altLang="en-US"/>
              <a:t>    name: "Will"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成员属性/成员方法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845810" y="1487805"/>
            <a:ext cx="5728970" cy="3794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处理成员属性和成员方法的两种方式：</a:t>
            </a:r>
            <a:endParaRPr lang="x-none" altLang="en-US"/>
          </a:p>
          <a:p>
            <a:pPr>
              <a:lnSpc>
                <a:spcPct val="150000"/>
              </a:lnSpc>
            </a:pP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1. this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2. prototype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3. 访问属性和方法通过</a:t>
            </a:r>
            <a:r>
              <a:rPr lang="x-none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x-none" altLang="en-US" b="1">
                <a:solidFill>
                  <a:srgbClr val="C00000"/>
                </a:solidFill>
              </a:rPr>
              <a:t>. (点)</a:t>
            </a:r>
            <a:r>
              <a:rPr lang="x-none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x-none" altLang="en-US"/>
              <a:t>来访问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4. prototype成员属性或方法可以动态的增加</a:t>
            </a:r>
            <a:endParaRPr lang="x-none" altLang="en-US"/>
          </a:p>
          <a:p>
            <a:pPr>
              <a:lnSpc>
                <a:spcPct val="150000"/>
              </a:lnSpc>
            </a:pP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如果对象里面得成员属性或者方法进行互相调用， 必须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通过this来进行访问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0255" y="2032000"/>
            <a:ext cx="3805555" cy="2562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function Person() {</a:t>
            </a:r>
            <a:endParaRPr lang="x-none" altLang="en-US"/>
          </a:p>
          <a:p>
            <a:r>
              <a:rPr lang="x-none" altLang="en-US"/>
              <a:t>   this.nick = "Will";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Person.prototype.age = 20;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Person.prototype.say = function () {</a:t>
            </a:r>
            <a:endParaRPr lang="x-none" altLang="en-US"/>
          </a:p>
          <a:p>
            <a:r>
              <a:rPr lang="x-none" altLang="en-US"/>
              <a:t>     console.log(this.nick);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982335" y="5497830"/>
            <a:ext cx="4624705" cy="367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x-none" altLang="en-US"/>
              <a:t>prototype可以动态给对象增加属性或者方法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私有属性和方法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65225" y="1556385"/>
            <a:ext cx="3813810" cy="4482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x-none" altLang="en-US"/>
              <a:t>function Person() {</a:t>
            </a:r>
            <a:endParaRPr lang="x-none" altLang="en-US"/>
          </a:p>
          <a:p>
            <a:r>
              <a:rPr lang="x-none" altLang="en-US"/>
              <a:t>      var _nick = "Person";</a:t>
            </a:r>
            <a:endParaRPr lang="x-none" altLang="en-US"/>
          </a:p>
          <a:p>
            <a:r>
              <a:rPr lang="x-none" altLang="en-US"/>
              <a:t>      this.setNick = function (nick) {</a:t>
            </a:r>
            <a:endParaRPr lang="x-none" altLang="en-US"/>
          </a:p>
          <a:p>
            <a:r>
              <a:rPr lang="x-none" altLang="en-US"/>
              <a:t>            _nick = nick;</a:t>
            </a:r>
            <a:endParaRPr lang="x-none" altLang="en-US"/>
          </a:p>
          <a:p>
            <a:r>
              <a:rPr lang="x-none" altLang="en-US"/>
              <a:t>      }</a:t>
            </a:r>
            <a:endParaRPr lang="x-none" altLang="en-US"/>
          </a:p>
          <a:p>
            <a:r>
              <a:rPr lang="x-none" altLang="en-US"/>
              <a:t>      this.getNick = function() {</a:t>
            </a:r>
            <a:endParaRPr lang="x-none" altLang="en-US"/>
          </a:p>
          <a:p>
            <a:r>
              <a:rPr lang="x-none" altLang="en-US"/>
              <a:t>            return _nick;</a:t>
            </a:r>
            <a:endParaRPr lang="x-none" altLang="en-US"/>
          </a:p>
          <a:p>
            <a:r>
              <a:rPr lang="x-none" altLang="en-US"/>
              <a:t>      }</a:t>
            </a:r>
            <a:endParaRPr lang="x-none" altLang="en-US"/>
          </a:p>
          <a:p>
            <a:r>
              <a:rPr lang="x-none" altLang="en-US"/>
              <a:t>      _print = function () {</a:t>
            </a:r>
            <a:endParaRPr lang="x-none" altLang="en-US"/>
          </a:p>
          <a:p>
            <a:r>
              <a:rPr lang="x-none" altLang="en-US"/>
              <a:t>           console.log(_nick);</a:t>
            </a:r>
            <a:endParaRPr lang="x-none" altLang="en-US"/>
          </a:p>
          <a:p>
            <a:r>
              <a:rPr lang="x-none" altLang="en-US"/>
              <a:t>      }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Person.prototype.out = function () {</a:t>
            </a:r>
            <a:endParaRPr lang="x-none" altLang="en-US"/>
          </a:p>
          <a:p>
            <a:r>
              <a:rPr lang="x-none" altLang="en-US"/>
              <a:t>     console.log(this.getNick());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464810" y="2955925"/>
            <a:ext cx="630301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en-US"/>
              <a:t>1. 私有属性和方法，对当前对象可见</a:t>
            </a:r>
            <a:endParaRPr lang="x-none" altLang="en-US"/>
          </a:p>
          <a:p>
            <a:pPr algn="l">
              <a:lnSpc>
                <a:spcPct val="150000"/>
              </a:lnSpc>
            </a:pPr>
            <a:r>
              <a:rPr lang="x-none" altLang="en-US"/>
              <a:t>2 . 需要对象提供外部共享方法，来处理私有属性和方法</a:t>
            </a:r>
            <a:endParaRPr lang="x-none" altLang="en-US"/>
          </a:p>
          <a:p>
            <a:pPr algn="l">
              <a:lnSpc>
                <a:spcPct val="150000"/>
              </a:lnSpc>
            </a:pPr>
            <a:r>
              <a:rPr lang="x-none" altLang="en-US"/>
              <a:t>3. prototype的成员属性和方法，对对象得私有属性， 不可见</a:t>
            </a:r>
            <a:endParaRPr lang="x-none" altLang="en-US"/>
          </a:p>
          <a:p>
            <a:pPr algn="l">
              <a:lnSpc>
                <a:spcPct val="150000"/>
              </a:lnSpc>
            </a:pPr>
            <a:r>
              <a:rPr lang="x-none" altLang="en-US"/>
              <a:t>4. 私有变量和私有函数不能被继承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面向过程与面向对象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97560" y="1835785"/>
            <a:ext cx="10870565" cy="3873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2800"/>
              <a:t>- 面向过程</a:t>
            </a:r>
            <a:endParaRPr lang="x-none" altLang="en-US" sz="2800"/>
          </a:p>
          <a:p>
            <a:pPr algn="l"/>
            <a:r>
              <a:rPr lang="x-none" altLang="en-US" sz="2400"/>
              <a:t>   注重的是整个逻辑过程，从上往下编程</a:t>
            </a:r>
            <a:endParaRPr lang="x-none" altLang="en-US" sz="2400"/>
          </a:p>
          <a:p>
            <a:pPr algn="l"/>
            <a:r>
              <a:rPr lang="x-none" altLang="en-US" sz="2400"/>
              <a:t>   </a:t>
            </a:r>
            <a:r>
              <a:rPr sz="2400">
                <a:solidFill>
                  <a:schemeClr val="tx2"/>
                </a:solidFill>
                <a:ea typeface="新細明體" pitchFamily="18" charset="-120"/>
                <a:sym typeface="+mn-ea"/>
              </a:rPr>
              <a:t>FORTRAN, C, Pascal</a:t>
            </a:r>
            <a:r>
              <a:rPr lang="x-none" sz="2400">
                <a:solidFill>
                  <a:schemeClr val="tx2"/>
                </a:solidFill>
                <a:ea typeface="新細明體" pitchFamily="18" charset="-120"/>
                <a:sym typeface="+mn-ea"/>
              </a:rPr>
              <a:t>......</a:t>
            </a:r>
            <a:endParaRPr lang="x-none" sz="2400">
              <a:solidFill>
                <a:schemeClr val="tx2"/>
              </a:solidFill>
              <a:ea typeface="新細明體" pitchFamily="18" charset="-120"/>
              <a:sym typeface="+mn-ea"/>
            </a:endParaRPr>
          </a:p>
          <a:p>
            <a:pPr algn="l"/>
            <a:endParaRPr lang="x-none" sz="2400">
              <a:solidFill>
                <a:schemeClr val="tx2"/>
              </a:solidFill>
              <a:ea typeface="新細明體" pitchFamily="18" charset="-120"/>
              <a:sym typeface="+mn-ea"/>
            </a:endParaRPr>
          </a:p>
          <a:p>
            <a:pPr algn="l"/>
            <a:r>
              <a:rPr lang="x-none" altLang="en-US" sz="2800"/>
              <a:t>-面向对象</a:t>
            </a:r>
            <a:endParaRPr lang="x-none" altLang="en-US" sz="2800"/>
          </a:p>
          <a:p>
            <a:pPr algn="l"/>
            <a:r>
              <a:rPr lang="x-none" altLang="en-US" sz="2400"/>
              <a:t>   注重事件中的事物对象</a:t>
            </a:r>
            <a:endParaRPr lang="x-none" altLang="en-US" sz="2400"/>
          </a:p>
          <a:p>
            <a:pPr algn="l"/>
            <a:r>
              <a:rPr lang="x-none" altLang="en-US" sz="2400"/>
              <a:t>   C++, Java......</a:t>
            </a:r>
            <a:endParaRPr lang="x-none" altLang="en-US" sz="2400"/>
          </a:p>
          <a:p>
            <a:pPr algn="l"/>
            <a:endParaRPr lang="x-none" altLang="en-US" sz="2400"/>
          </a:p>
          <a:p>
            <a:pPr algn="l"/>
            <a:endParaRPr lang="x-none" altLang="en-US" sz="2400"/>
          </a:p>
          <a:p>
            <a:pPr algn="l"/>
            <a:r>
              <a:rPr lang="x-none" altLang="en-US" sz="2400"/>
              <a:t>两者都是处理某件事情得一种 “思维方式”</a:t>
            </a:r>
            <a:endParaRPr lang="x-none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静态成员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05230" y="2032000"/>
            <a:ext cx="4523740" cy="3383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function Person() {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    Person.count++;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}</a:t>
            </a:r>
            <a:endParaRPr lang="x-none" altLang="en-US"/>
          </a:p>
          <a:p>
            <a:pPr>
              <a:lnSpc>
                <a:spcPct val="150000"/>
              </a:lnSpc>
            </a:pP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Person.count = 0; //静态属性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Person.reset = function () {  //静态方法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      Person.count = 0;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}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62420" y="2983865"/>
            <a:ext cx="504317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静态属性和方法， 是每一个实例化对象所共有。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访问方式， 通过</a:t>
            </a:r>
            <a:r>
              <a:rPr lang="x-none" altLang="en-US">
                <a:solidFill>
                  <a:srgbClr val="C00000"/>
                </a:solidFill>
              </a:rPr>
              <a:t>类名</a:t>
            </a:r>
            <a:r>
              <a:rPr lang="x-none" altLang="en-US"/>
              <a:t>来进行访问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this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125470" y="2128520"/>
            <a:ext cx="529653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1. 函数调用， this指向window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2. dom事件中, this指向dom对象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3. 改变this所指的对象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4. this指向实例化的对象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5. 静态属性的中的this, 指向构造函数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特性 - 继承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91895" y="1937385"/>
            <a:ext cx="4086860" cy="3110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class Person {</a:t>
            </a:r>
            <a:endParaRPr lang="x-none" altLang="en-US"/>
          </a:p>
          <a:p>
            <a:r>
              <a:rPr lang="x-none" altLang="en-US"/>
              <a:t>   String name;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Student extends Person {</a:t>
            </a:r>
            <a:endParaRPr lang="x-none" altLang="en-US"/>
          </a:p>
          <a:p>
            <a:r>
              <a:rPr lang="x-none" altLang="en-US"/>
              <a:t>    String school; //学校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Student s = new Student();</a:t>
            </a:r>
            <a:endParaRPr lang="x-none" altLang="en-US"/>
          </a:p>
          <a:p>
            <a:r>
              <a:rPr lang="x-none" altLang="en-US"/>
              <a:t>s.name = "";</a:t>
            </a:r>
            <a:endParaRPr lang="x-none" altLang="en-US"/>
          </a:p>
          <a:p>
            <a:r>
              <a:rPr lang="x-none" altLang="en-US"/>
              <a:t>s.school = "";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46165" y="2849245"/>
            <a:ext cx="5596255" cy="1464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1. Person为基类或者为父类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2. Student为派生类或者子类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3. 子类继承父类的属性或者方法(私有的是无法继承的)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063115" y="5583555"/>
            <a:ext cx="825119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而javascript中，继承是基于原型继承的。当然也有其他方式实现继承：复制继承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原型方式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77190" y="1558290"/>
            <a:ext cx="5179695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/>
              <a:t>    function Person() {</a:t>
            </a:r>
            <a:endParaRPr lang="en-US"/>
          </a:p>
          <a:p>
            <a:r>
              <a:rPr lang="en-US"/>
              <a:t>    	this.nick = "Person";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Person.prototype.say = function () {</a:t>
            </a:r>
            <a:endParaRPr lang="en-US"/>
          </a:p>
          <a:p>
            <a:r>
              <a:rPr lang="en-US"/>
              <a:t>    	console.log(this.nick);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function Student() {</a:t>
            </a:r>
            <a:endParaRPr lang="en-US"/>
          </a:p>
          <a:p>
            <a:r>
              <a:rPr lang="en-US"/>
              <a:t>    	this.school = "first";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Student.prototype = Person.prototype;</a:t>
            </a:r>
            <a:endParaRPr lang="en-US"/>
          </a:p>
          <a:p>
            <a:r>
              <a:rPr lang="en-US"/>
              <a:t>    Student.prototype.constructor = Student;</a:t>
            </a:r>
            <a:endParaRPr lang="en-US"/>
          </a:p>
          <a:p>
            <a:endParaRPr lang="en-US"/>
          </a:p>
          <a:p>
            <a:r>
              <a:rPr lang="en-US"/>
              <a:t>    var s = new Student();</a:t>
            </a:r>
            <a:endParaRPr lang="en-US"/>
          </a:p>
          <a:p>
            <a:r>
              <a:rPr lang="en-US"/>
              <a:t>    s.say(); </a:t>
            </a:r>
            <a:r>
              <a:rPr lang="x-none" altLang="en-US"/>
              <a:t>//undefined </a:t>
            </a:r>
            <a:endParaRPr lang="x-none" altLang="en-US"/>
          </a:p>
          <a:p>
            <a:r>
              <a:rPr lang="x-none" altLang="en-US"/>
              <a:t>     //这种方式无法继承this的成员属性和方法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254750" y="1598930"/>
            <a:ext cx="5696585" cy="4756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x-none" altLang="en-US"/>
              <a:t>   </a:t>
            </a:r>
            <a:r>
              <a:rPr lang="en-US"/>
              <a:t>function Person() {</a:t>
            </a:r>
            <a:endParaRPr lang="en-US"/>
          </a:p>
          <a:p>
            <a:r>
              <a:rPr lang="en-US"/>
              <a:t>    	this.nick = "Person";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Person.prototype.say = function () {</a:t>
            </a:r>
            <a:endParaRPr lang="en-US"/>
          </a:p>
          <a:p>
            <a:r>
              <a:rPr lang="en-US"/>
              <a:t>    	console.log(this.nick);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function Student() {</a:t>
            </a:r>
            <a:endParaRPr lang="en-US"/>
          </a:p>
          <a:p>
            <a:r>
              <a:rPr lang="en-US"/>
              <a:t>    	this.school = "first";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Student.prototype = new Person();</a:t>
            </a:r>
            <a:endParaRPr lang="en-US"/>
          </a:p>
          <a:p>
            <a:r>
              <a:rPr lang="en-US"/>
              <a:t>    Student.prototype.constructor = Student;</a:t>
            </a:r>
            <a:endParaRPr lang="en-US"/>
          </a:p>
          <a:p>
            <a:endParaRPr lang="en-US"/>
          </a:p>
          <a:p>
            <a:r>
              <a:rPr lang="en-US"/>
              <a:t>    var s = new Student();</a:t>
            </a:r>
            <a:endParaRPr lang="en-US"/>
          </a:p>
          <a:p>
            <a:r>
              <a:rPr lang="en-US"/>
              <a:t>    s.say();</a:t>
            </a:r>
            <a:endParaRPr lang="en-US"/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 flipV="1">
            <a:off x="5556885" y="3977640"/>
            <a:ext cx="720000" cy="504000"/>
          </a:xfrm>
          <a:prstGeom prst="straightConnector1">
            <a:avLst/>
          </a:prstGeom>
          <a:ln w="73025" cmpd="sng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原型链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58570" y="2104390"/>
            <a:ext cx="3630295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1. 原型链通过new创建出来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2. 原型链是可以直接访问或者修改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3. 原型链体现了一种继承关系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4. 原型链过长则难以理解和维护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10970" y="4735195"/>
            <a:ext cx="2540000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/>
              <a:t>__proto__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29840" y="4016375"/>
            <a:ext cx="243840" cy="55181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546850" y="1502410"/>
            <a:ext cx="5037455" cy="4208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x-none" altLang="en-US"/>
              <a:t>function Animal() { 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Animal.prototype.nick = "Animal";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function Person () { </a:t>
            </a:r>
            <a:endParaRPr lang="x-none" altLang="en-US"/>
          </a:p>
          <a:p>
            <a:r>
              <a:rPr lang="x-none" altLang="en-US"/>
              <a:t>    this.age = 18;</a:t>
            </a:r>
            <a:endParaRPr lang="x-none" altLang="en-US"/>
          </a:p>
          <a:p>
            <a:r>
              <a:rPr lang="x-none" altLang="en-US"/>
              <a:t>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Person.prototype = Animal.prototype;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function Student() { }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Student.prototype = Person.prototype;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1355" y="5313045"/>
            <a:ext cx="4983480" cy="916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__proto__在javascript它不是标准得属性</a:t>
            </a:r>
            <a:endParaRPr lang="x-none" altLang="en-US"/>
          </a:p>
          <a:p>
            <a:r>
              <a:rPr lang="x-none" altLang="en-US"/>
              <a:t>但是在浏览器中都能够找到这个属性，且使用它</a:t>
            </a:r>
            <a:endParaRPr lang="x-none" altLang="en-US"/>
          </a:p>
          <a:p>
            <a:r>
              <a:rPr lang="x-none" altLang="en-US"/>
              <a:t>能够让我们很好的理解javascript的原型链</a:t>
            </a:r>
            <a:endParaRPr lang="x-none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原型链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9215755" y="1849120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Object</a:t>
            </a:r>
            <a:endParaRPr lang="x-none" altLang="en-US"/>
          </a:p>
        </p:txBody>
      </p:sp>
      <p:sp>
        <p:nvSpPr>
          <p:cNvPr id="6" name="Rectangle 5"/>
          <p:cNvSpPr/>
          <p:nvPr/>
        </p:nvSpPr>
        <p:spPr>
          <a:xfrm>
            <a:off x="6519545" y="1849120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Animal</a:t>
            </a:r>
            <a:endParaRPr lang="x-none" altLang="en-US"/>
          </a:p>
        </p:txBody>
      </p:sp>
      <p:sp>
        <p:nvSpPr>
          <p:cNvPr id="7" name="Rectangle 6"/>
          <p:cNvSpPr/>
          <p:nvPr/>
        </p:nvSpPr>
        <p:spPr>
          <a:xfrm>
            <a:off x="3823335" y="1849120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Person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1127125" y="1849120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Student</a:t>
            </a:r>
            <a:endParaRPr lang="x-none" altLang="en-US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2936240" y="2099945"/>
            <a:ext cx="88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>
          <a:xfrm>
            <a:off x="5632450" y="2099945"/>
            <a:ext cx="88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8328660" y="2099945"/>
            <a:ext cx="88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27820" y="3747135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Object</a:t>
            </a:r>
            <a:endParaRPr lang="x-none" altLang="en-US"/>
          </a:p>
        </p:txBody>
      </p:sp>
      <p:sp>
        <p:nvSpPr>
          <p:cNvPr id="14" name="Rectangle 13"/>
          <p:cNvSpPr/>
          <p:nvPr/>
        </p:nvSpPr>
        <p:spPr>
          <a:xfrm>
            <a:off x="6531610" y="3747135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Animal</a:t>
            </a:r>
            <a:endParaRPr lang="x-none" altLang="en-US"/>
          </a:p>
        </p:txBody>
      </p:sp>
      <p:sp>
        <p:nvSpPr>
          <p:cNvPr id="15" name="Rectangle 14"/>
          <p:cNvSpPr/>
          <p:nvPr/>
        </p:nvSpPr>
        <p:spPr>
          <a:xfrm>
            <a:off x="3874135" y="3760470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Person</a:t>
            </a:r>
            <a:endParaRPr lang="x-none" altLang="en-US"/>
          </a:p>
        </p:txBody>
      </p:sp>
      <p:sp>
        <p:nvSpPr>
          <p:cNvPr id="16" name="Rectangle 15"/>
          <p:cNvSpPr/>
          <p:nvPr/>
        </p:nvSpPr>
        <p:spPr>
          <a:xfrm>
            <a:off x="1139190" y="3747135"/>
            <a:ext cx="1809115" cy="526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Student</a:t>
            </a:r>
            <a:endParaRPr lang="x-none" altLang="en-US"/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>
            <a:off x="2948305" y="3997960"/>
            <a:ext cx="925830" cy="1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 flipV="1">
            <a:off x="5683250" y="3997960"/>
            <a:ext cx="848360" cy="1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3" idx="1"/>
          </p:cNvCxnSpPr>
          <p:nvPr/>
        </p:nvCxnSpPr>
        <p:spPr>
          <a:xfrm>
            <a:off x="8340725" y="3997960"/>
            <a:ext cx="8870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5571490" y="2431415"/>
            <a:ext cx="834390" cy="1026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实例化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80975" y="3829685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nick</a:t>
            </a:r>
            <a:endParaRPr lang="x-none" altLang="en-US"/>
          </a:p>
        </p:txBody>
      </p:sp>
      <p:cxnSp>
        <p:nvCxnSpPr>
          <p:cNvPr id="25" name="Straight Arrow Connector 24"/>
          <p:cNvCxnSpPr>
            <a:stCxn id="21" idx="3"/>
            <a:endCxn id="16" idx="1"/>
          </p:cNvCxnSpPr>
          <p:nvPr/>
        </p:nvCxnSpPr>
        <p:spPr>
          <a:xfrm flipV="1">
            <a:off x="777240" y="3997960"/>
            <a:ext cx="361950" cy="3175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4378325" y="4560570"/>
            <a:ext cx="8686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找不到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1565910" y="4559300"/>
            <a:ext cx="8686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找不到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7162800" y="4521835"/>
            <a:ext cx="6400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找到</a:t>
            </a:r>
            <a:endParaRPr lang="x-none" altLang="en-US"/>
          </a:p>
        </p:txBody>
      </p:sp>
      <p:cxnSp>
        <p:nvCxnSpPr>
          <p:cNvPr id="37" name="Curved Connector 36"/>
          <p:cNvCxnSpPr>
            <a:stCxn id="36" idx="2"/>
          </p:cNvCxnSpPr>
          <p:nvPr/>
        </p:nvCxnSpPr>
        <p:spPr>
          <a:xfrm rot="5400000">
            <a:off x="4490085" y="2955290"/>
            <a:ext cx="1071245" cy="491363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5532755" y="4420235"/>
            <a:ext cx="1296035" cy="192405"/>
          </a:xfrm>
          <a:prstGeom prst="curved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2707640" y="4469765"/>
            <a:ext cx="1296035" cy="192405"/>
          </a:xfrm>
          <a:prstGeom prst="curved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10589260" y="3226435"/>
            <a:ext cx="770255" cy="346710"/>
          </a:xfrm>
          <a:prstGeom prst="curvedConnector3">
            <a:avLst>
              <a:gd name="adj1" fmla="val 500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11474450" y="2982595"/>
            <a:ext cx="570230" cy="367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x-none" altLang="en-US"/>
              <a:t>null</a:t>
            </a:r>
            <a:endParaRPr lang="x-none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2722245" y="5511165"/>
            <a:ext cx="6400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返回</a:t>
            </a:r>
            <a:endParaRPr lang="x-none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248660" y="4651375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nick</a:t>
            </a:r>
            <a:endParaRPr lang="x-none" altLang="en-US"/>
          </a:p>
        </p:txBody>
      </p:sp>
      <p:sp>
        <p:nvSpPr>
          <p:cNvPr id="45" name="Text Box 44"/>
          <p:cNvSpPr txBox="1"/>
          <p:nvPr/>
        </p:nvSpPr>
        <p:spPr>
          <a:xfrm>
            <a:off x="6071870" y="4651375"/>
            <a:ext cx="596265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nick</a:t>
            </a:r>
            <a:endParaRPr lang="x-none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复制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625080" y="1411605"/>
            <a:ext cx="1230630" cy="398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sz="2000" b="1">
                <a:solidFill>
                  <a:srgbClr val="00B050"/>
                </a:solidFill>
              </a:rPr>
              <a:t>浅拷贝</a:t>
            </a:r>
            <a:endParaRPr lang="x-none" altLang="en-US" sz="2000" b="1">
              <a:solidFill>
                <a:srgbClr val="00B05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1990" y="1811655"/>
            <a:ext cx="5644515" cy="39319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/>
              <a:t>var Person = function () {</a:t>
            </a:r>
            <a:endParaRPr lang="en-US"/>
          </a:p>
          <a:p>
            <a:r>
              <a:rPr lang="en-US"/>
              <a:t>     this.nick = "Person";</a:t>
            </a:r>
            <a:endParaRPr lang="en-US"/>
          </a:p>
          <a:p>
            <a:r>
              <a:rPr lang="en-US"/>
              <a:t>     this.email = ["a@a.com", "b@b.com"];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Person.prototype.say = function () {</a:t>
            </a:r>
            <a:endParaRPr lang="en-US"/>
          </a:p>
          <a:p>
            <a:r>
              <a:rPr lang="en-US"/>
              <a:t>      console.log(this.nick);</a:t>
            </a:r>
            <a:endParaRPr lang="en-US"/>
          </a:p>
          <a:p>
            <a:r>
              <a:rPr lang="en-US"/>
              <a:t> }</a:t>
            </a:r>
            <a:endParaRPr lang="en-US"/>
          </a:p>
          <a:p>
            <a:r>
              <a:rPr lang="en-US"/>
              <a:t>var Student = function () {</a:t>
            </a:r>
            <a:endParaRPr lang="en-US"/>
          </a:p>
          <a:p>
            <a:r>
              <a:rPr lang="en-US"/>
              <a:t>     this.school = "School";</a:t>
            </a:r>
            <a:endParaRPr lang="en-US"/>
          </a:p>
          <a:p>
            <a:r>
              <a:rPr lang="en-US"/>
              <a:t> }</a:t>
            </a:r>
            <a:endParaRPr lang="en-US"/>
          </a:p>
          <a:p>
            <a:endParaRPr lang="en-US"/>
          </a:p>
          <a:p>
            <a:r>
              <a:rPr lang="en-US"/>
              <a:t>var p = new Person();</a:t>
            </a:r>
            <a:endParaRPr lang="en-US"/>
          </a:p>
          <a:p>
            <a:r>
              <a:rPr lang="en-US"/>
              <a:t>var s = new Student();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651115" y="2284730"/>
            <a:ext cx="2868295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 function copy(s, p) {</a:t>
            </a:r>
            <a:endParaRPr lang="en-US"/>
          </a:p>
          <a:p>
            <a:pPr algn="l"/>
            <a:r>
              <a:rPr lang="en-US">
                <a:sym typeface="+mn-ea"/>
              </a:rPr>
              <a:t>      for(var k in p) {</a:t>
            </a:r>
            <a:endParaRPr lang="en-US"/>
          </a:p>
          <a:p>
            <a:pPr algn="l"/>
            <a:r>
              <a:rPr lang="en-US">
                <a:sym typeface="+mn-ea"/>
              </a:rPr>
              <a:t>	 s[k] = p[k];</a:t>
            </a:r>
            <a:endParaRPr lang="en-US"/>
          </a:p>
          <a:p>
            <a:pPr algn="l"/>
            <a:r>
              <a:rPr lang="en-US">
                <a:sym typeface="+mn-ea"/>
              </a:rPr>
              <a:t>      }</a:t>
            </a:r>
            <a:endParaRPr lang="en-US"/>
          </a:p>
          <a:p>
            <a:pPr algn="l"/>
            <a:r>
              <a:rPr lang="en-US">
                <a:sym typeface="+mn-ea"/>
              </a:rPr>
              <a:t> }</a:t>
            </a:r>
            <a:endParaRPr lang="en-US"/>
          </a:p>
          <a:p>
            <a:endParaRPr lang="en-US"/>
          </a:p>
          <a:p>
            <a:r>
              <a:rPr lang="x-none" altLang="en-US"/>
              <a:t>copy(s, p);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62800" y="4748530"/>
            <a:ext cx="4174490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x-none" altLang="en-US"/>
              <a:t>浅拷贝， 只做简单数据类型的拷贝，数组，或者对象类型则不会拷贝，只做引用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复制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37515" y="1282700"/>
            <a:ext cx="6480810" cy="5303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/>
              <a:t>function copy(obj) {</a:t>
            </a:r>
            <a:endParaRPr lang="en-US"/>
          </a:p>
          <a:p>
            <a:r>
              <a:rPr lang="en-US"/>
              <a:t>        if (typeof(obj) == "object") {</a:t>
            </a:r>
            <a:endParaRPr lang="en-US"/>
          </a:p>
          <a:p>
            <a:r>
              <a:rPr lang="en-US"/>
              <a:t>            var result = (obj.constructor === Array ? [] : {});</a:t>
            </a:r>
            <a:endParaRPr lang="en-US"/>
          </a:p>
          <a:p>
            <a:endParaRPr lang="en-US"/>
          </a:p>
          <a:p>
            <a:r>
              <a:rPr lang="en-US"/>
              <a:t>            for (var k in obj) {</a:t>
            </a:r>
            <a:endParaRPr lang="en-US"/>
          </a:p>
          <a:p>
            <a:r>
              <a:rPr lang="en-US"/>
              <a:t>                result[k] = copy(obj[k]);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endParaRPr lang="en-US"/>
          </a:p>
          <a:p>
            <a:r>
              <a:rPr lang="en-US"/>
              <a:t>            return result;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return obj;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function deepCopy(Subclass, Superclass) {</a:t>
            </a:r>
            <a:endParaRPr lang="en-US"/>
          </a:p>
          <a:p>
            <a:r>
              <a:rPr lang="en-US"/>
              <a:t>    	var obj = copy(Superclass);</a:t>
            </a:r>
            <a:endParaRPr lang="en-US"/>
          </a:p>
          <a:p>
            <a:r>
              <a:rPr lang="en-US"/>
              <a:t>    	for(var k in obj) {</a:t>
            </a:r>
            <a:endParaRPr lang="en-US"/>
          </a:p>
          <a:p>
            <a:r>
              <a:rPr lang="en-US"/>
              <a:t>    		Subclass[k] = obj[k];</a:t>
            </a:r>
            <a:endParaRPr lang="en-US"/>
          </a:p>
          <a:p>
            <a:r>
              <a:rPr lang="en-US"/>
              <a:t>    	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11235" y="3092450"/>
            <a:ext cx="1097280" cy="367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深度拷贝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继承 - call, apply</a:t>
            </a:r>
            <a:endParaRPr lang="x-none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9245" y="2225040"/>
            <a:ext cx="6166485" cy="201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Person = function () {</a:t>
            </a:r>
            <a:endParaRPr lang="en-US" altLang="zh-CN" dirty="0" smtClean="0"/>
          </a:p>
          <a:p>
            <a:r>
              <a:rPr lang="en-US" altLang="zh-CN" dirty="0" smtClean="0"/>
              <a:t>     this.name = “Will”;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 = 20;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this.say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console.log(“I say: ” + this.name + “,” + </a:t>
            </a:r>
            <a:r>
              <a:rPr lang="en-US" altLang="zh-CN" dirty="0" err="1" smtClean="0"/>
              <a:t>this.age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34317" y="2483893"/>
            <a:ext cx="26110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Student = function () {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Person.call</a:t>
            </a:r>
            <a:r>
              <a:rPr lang="en-US" altLang="zh-CN" dirty="0" smtClean="0"/>
              <a:t>(this);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 = new Student();</a:t>
            </a:r>
            <a:endParaRPr lang="en-US" altLang="zh-CN" dirty="0" smtClean="0"/>
          </a:p>
          <a:p>
            <a:r>
              <a:rPr lang="en-US" altLang="zh-CN" dirty="0" err="1" smtClean="0"/>
              <a:t>Stu.say</a:t>
            </a:r>
            <a:r>
              <a:rPr lang="en-US" altLang="zh-CN" dirty="0" smtClean="0"/>
              <a:t>();</a:t>
            </a:r>
          </a:p>
        </p:txBody>
      </p:sp>
      <p:sp>
        <p:nvSpPr>
          <p:cNvPr id="5" name="右箭头 4"/>
          <p:cNvSpPr/>
          <p:nvPr/>
        </p:nvSpPr>
        <p:spPr>
          <a:xfrm>
            <a:off x="6841074" y="2975212"/>
            <a:ext cx="1337481" cy="40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特性 - 多态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04520" y="1384935"/>
            <a:ext cx="5139055" cy="459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/>
              <a:t>多态， 最简单的理解就是多种状态！</a:t>
            </a:r>
            <a:endParaRPr lang="x-none" alt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1581150" y="2848610"/>
            <a:ext cx="8366760" cy="1325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/>
              <a:t>可以在特定的情况下，表现不同的状态，从而对应着不同的属性和方法</a:t>
            </a:r>
            <a:endParaRPr lang="en-US"/>
          </a:p>
          <a:p>
            <a:pPr>
              <a:lnSpc>
                <a:spcPct val="150000"/>
              </a:lnSpc>
            </a:pPr>
            <a:r>
              <a:rPr lang="x-none" altLang="en-US"/>
              <a:t>1. 从当前类来看， 方法名的重用，也就是重载</a:t>
            </a:r>
            <a:endParaRPr lang="x-none" altLang="en-US"/>
          </a:p>
          <a:p>
            <a:pPr>
              <a:lnSpc>
                <a:spcPct val="150000"/>
              </a:lnSpc>
            </a:pPr>
            <a:r>
              <a:rPr lang="x-none" altLang="en-US"/>
              <a:t>2. 从继承来说， 存在覆写的特点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为什么选择OOP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46300" y="2104390"/>
            <a:ext cx="753300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x-none" altLang="en-US" sz="2400"/>
              <a:t>1. 更好得一种思维方式， 尽可能模拟和表示现实世界</a:t>
            </a:r>
            <a:endParaRPr lang="x-none" altLang="en-US" sz="2400"/>
          </a:p>
          <a:p>
            <a:pPr>
              <a:lnSpc>
                <a:spcPct val="200000"/>
              </a:lnSpc>
            </a:pPr>
            <a:r>
              <a:rPr lang="x-none" altLang="en-US" sz="2400"/>
              <a:t>2. 更好得可重用性和可扩展性</a:t>
            </a:r>
            <a:endParaRPr lang="x-none" altLang="en-US" sz="2400"/>
          </a:p>
          <a:p>
            <a:pPr>
              <a:lnSpc>
                <a:spcPct val="200000"/>
              </a:lnSpc>
            </a:pPr>
            <a:r>
              <a:rPr lang="x-none" altLang="en-US" sz="2400"/>
              <a:t>3. 更好得可维护性和可靠性</a:t>
            </a:r>
            <a:endParaRPr lang="x-none" altLang="en-US" sz="2400"/>
          </a:p>
          <a:p>
            <a:pPr>
              <a:lnSpc>
                <a:spcPct val="200000"/>
              </a:lnSpc>
            </a:pPr>
            <a:r>
              <a:rPr lang="x-none" altLang="en-US" sz="2400"/>
              <a:t>4. 更容易写出好得程序代码</a:t>
            </a:r>
            <a:endParaRPr lang="x-none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多态 - 重载</a:t>
            </a:r>
            <a:endParaRPr lang="x-none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28800" y="1903446"/>
            <a:ext cx="813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是一种弱类型语言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动态特性中的重载特点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只能是通过判断参数来实现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0688" y="2477205"/>
            <a:ext cx="801123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Person = function () {};</a:t>
            </a:r>
            <a:endParaRPr lang="en-US" altLang="zh-CN" dirty="0" smtClean="0"/>
          </a:p>
          <a:p>
            <a:r>
              <a:rPr lang="en-US" altLang="zh-CN" dirty="0" err="1" smtClean="0"/>
              <a:t>Person.prototype.say</a:t>
            </a:r>
            <a:r>
              <a:rPr lang="en-US" altLang="zh-CN" dirty="0" smtClean="0"/>
              <a:t> = function (a, b){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a === “number”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b === “string”) {</a:t>
            </a:r>
            <a:endParaRPr lang="en-US" altLang="zh-CN" dirty="0" smtClean="0"/>
          </a:p>
          <a:p>
            <a:r>
              <a:rPr lang="en-US" altLang="zh-CN" dirty="0" smtClean="0"/>
              <a:t>                    ……</a:t>
            </a:r>
            <a:endParaRPr lang="en-US" altLang="zh-CN" dirty="0"/>
          </a:p>
          <a:p>
            <a:r>
              <a:rPr lang="en-US" altLang="zh-CN" dirty="0" smtClean="0"/>
              <a:t>         } else if (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a === “string” &amp;&amp;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b === “string”){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……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} else {</a:t>
            </a:r>
            <a:endParaRPr lang="en-US" altLang="zh-CN" dirty="0" smtClean="0"/>
          </a:p>
          <a:p>
            <a:r>
              <a:rPr lang="en-US" altLang="zh-CN" dirty="0" smtClean="0"/>
              <a:t>                   ……</a:t>
            </a:r>
            <a:endParaRPr lang="en-US" altLang="zh-CN" dirty="0"/>
          </a:p>
          <a:p>
            <a:r>
              <a:rPr lang="en-US" altLang="zh-CN" dirty="0" smtClean="0"/>
              <a:t>          }             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多态 - 覆写</a:t>
            </a:r>
            <a:endParaRPr lang="x-none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1533" y="2365514"/>
            <a:ext cx="830911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Person = function () {};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Person.prototype.toString</a:t>
            </a:r>
            <a:r>
              <a:rPr lang="en-US" altLang="zh-CN" dirty="0" smtClean="0"/>
              <a:t> = function () {</a:t>
            </a:r>
            <a:endParaRPr lang="en-US" altLang="zh-CN" dirty="0" smtClean="0"/>
          </a:p>
          <a:p>
            <a:r>
              <a:rPr lang="en-US" altLang="zh-CN" dirty="0" smtClean="0"/>
              <a:t>             return “hello Person”;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Console.log( new Person());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什么是对象？</a:t>
            </a:r>
            <a:endParaRPr lang="x-none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940" y="1661795"/>
            <a:ext cx="6167120" cy="4060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对象的表现形式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69930" y="2103120"/>
            <a:ext cx="7132320" cy="2814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New Object()   //</a:t>
            </a:r>
            <a:r>
              <a:rPr lang="zh-CN" altLang="en-US" sz="2000" dirty="0" smtClean="0"/>
              <a:t>构造函数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{}      //</a:t>
            </a:r>
            <a:r>
              <a:rPr lang="zh-CN" altLang="en-US" sz="2000" dirty="0" smtClean="0"/>
              <a:t>字面量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[]      //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/\w*/I      //</a:t>
            </a:r>
            <a:r>
              <a:rPr lang="zh-CN" altLang="en-US" sz="2000" dirty="0" smtClean="0"/>
              <a:t>正则表达式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Function(){}     //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69930" y="5483907"/>
            <a:ext cx="34115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个函数都是一个对象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/>
        <p:txBody>
          <a:bodyPr vert="horz" rtlCol="0" anchor="t">
            <a:normAutofit fontScale="90000"/>
          </a:bodyPr>
          <a:p>
            <a:pPr lvl="0" algn="l"/>
            <a:r>
              <a:rPr lang="x-none" altLang="en-US" sz="3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对象状态</a:t>
            </a:r>
            <a:endParaRPr lang="x-none" altLang="en-US" sz="3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4294967295"/>
          </p:nvPr>
        </p:nvSpPr>
        <p:spPr>
          <a:xfrm>
            <a:off x="1322705" y="1917065"/>
            <a:ext cx="9105265" cy="4114800"/>
          </a:xfrm>
          <a:ln w="9525">
            <a:noFill/>
            <a:miter/>
          </a:ln>
        </p:spPr>
        <p:txBody>
          <a:bodyPr/>
          <a:p>
            <a:pPr>
              <a:lnSpc>
                <a:spcPct val="150000"/>
              </a:lnSpc>
            </a:pPr>
            <a:r>
              <a:rPr lang="x-none"/>
              <a:t>对象包含data和方法</a:t>
            </a:r>
            <a:endParaRPr lang="x-none"/>
          </a:p>
          <a:p>
            <a:pPr lvl="1">
              <a:lnSpc>
                <a:spcPct val="150000"/>
              </a:lnSpc>
            </a:pPr>
            <a:r>
              <a:rPr lang="x-none"/>
              <a:t>数据代表了对象得状态</a:t>
            </a:r>
            <a:endParaRPr lang="x-none"/>
          </a:p>
          <a:p>
            <a:pPr lvl="1">
              <a:lnSpc>
                <a:spcPct val="150000"/>
              </a:lnSpc>
            </a:pPr>
            <a:r>
              <a:rPr lang="x-none"/>
              <a:t>数据可以描述对象之间得一种关系</a:t>
            </a:r>
            <a:endParaRPr lang="x-none"/>
          </a:p>
          <a:p>
            <a:pPr>
              <a:lnSpc>
                <a:spcPct val="150000"/>
              </a:lnSpc>
            </a:pPr>
            <a:r>
              <a:rPr lang="x-none"/>
              <a:t>例如</a:t>
            </a:r>
            <a:r>
              <a:t>: </a:t>
            </a:r>
            <a:r>
              <a:rPr lang="x-none"/>
              <a:t>或其存款</a:t>
            </a:r>
            <a:endParaRPr lang="x-none"/>
          </a:p>
          <a:p>
            <a:pPr marL="0" indent="0">
              <a:lnSpc>
                <a:spcPct val="150000"/>
              </a:lnSpc>
              <a:buNone/>
            </a:pPr>
            <a:r>
              <a:t>    </a:t>
            </a:r>
            <a:r>
              <a:rPr lang="x-none"/>
              <a:t>- 余额 </a:t>
            </a:r>
            <a:r>
              <a:t>(the internal state of the account)</a:t>
            </a:r>
          </a:p>
          <a:p>
            <a:pPr lvl="1">
              <a:lnSpc>
                <a:spcPct val="150000"/>
              </a:lnSpc>
            </a:pPr>
            <a:r>
              <a:rPr lang="x-none"/>
              <a:t>自己  </a:t>
            </a:r>
            <a:r>
              <a:t>(some object representing a person)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512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/>
              <a:t>对象的行为</a:t>
            </a:r>
            <a:endParaRPr lang="x-none"/>
          </a:p>
        </p:txBody>
      </p:sp>
      <p:sp>
        <p:nvSpPr>
          <p:cNvPr id="51203" name="Text Placeholder 51202"/>
          <p:cNvSpPr>
            <a:spLocks noGrp="1"/>
          </p:cNvSpPr>
          <p:nvPr>
            <p:ph type="body" idx="4294967295"/>
          </p:nvPr>
        </p:nvSpPr>
        <p:spPr>
          <a:xfrm>
            <a:off x="987425" y="1698625"/>
            <a:ext cx="1036320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x-none"/>
              <a:t>在原有的编程风格中</a:t>
            </a:r>
            <a:r>
              <a:t>:</a:t>
            </a:r>
          </a:p>
          <a:p>
            <a:pPr lvl="1">
              <a:lnSpc>
                <a:spcPct val="150000"/>
              </a:lnSpc>
            </a:pPr>
            <a:r>
              <a:t>data, </a:t>
            </a:r>
            <a:r>
              <a:rPr lang="x-none"/>
              <a:t>是完全被动得</a:t>
            </a:r>
            <a:endParaRPr lang="x-none"/>
          </a:p>
          <a:p>
            <a:pPr lvl="1">
              <a:lnSpc>
                <a:spcPct val="150000"/>
              </a:lnSpc>
            </a:pPr>
            <a:r>
              <a:t>functions, </a:t>
            </a:r>
            <a:r>
              <a:rPr lang="x-none"/>
              <a:t>可以操作任何数据</a:t>
            </a:r>
            <a:endParaRPr lang="x-none"/>
          </a:p>
          <a:p>
            <a:pPr>
              <a:lnSpc>
                <a:spcPct val="150000"/>
              </a:lnSpc>
            </a:pPr>
            <a:r>
              <a:rPr lang="x-none"/>
              <a:t>一个 </a:t>
            </a:r>
            <a:r>
              <a:rPr>
                <a:solidFill>
                  <a:schemeClr val="tx2"/>
                </a:solidFill>
              </a:rPr>
              <a:t>object</a:t>
            </a:r>
            <a:r>
              <a:t> </a:t>
            </a:r>
            <a:r>
              <a:rPr lang="x-none"/>
              <a:t>包含 </a:t>
            </a:r>
            <a:r>
              <a:t>data </a:t>
            </a:r>
            <a:r>
              <a:rPr lang="x-none"/>
              <a:t>和 </a:t>
            </a:r>
            <a:r>
              <a:rPr>
                <a:solidFill>
                  <a:schemeClr val="tx2"/>
                </a:solidFill>
              </a:rPr>
              <a:t>methods</a:t>
            </a:r>
            <a:r>
              <a:rPr lang="x-none">
                <a:solidFill>
                  <a:schemeClr val="tx2"/>
                </a:solidFill>
              </a:rPr>
              <a:t>，</a:t>
            </a:r>
            <a:r>
              <a:t> </a:t>
            </a:r>
            <a:r>
              <a:rPr lang="x-none"/>
              <a:t>操作 </a:t>
            </a:r>
            <a:r>
              <a:t>data</a:t>
            </a:r>
          </a:p>
          <a:p>
            <a:pPr lvl="1" algn="just">
              <a:lnSpc>
                <a:spcPct val="150000"/>
              </a:lnSpc>
            </a:pPr>
            <a:r>
              <a:rPr lang="x-none" i="1"/>
              <a:t>对象是主动性的</a:t>
            </a:r>
            <a:r>
              <a:rPr i="1"/>
              <a:t>, </a:t>
            </a:r>
            <a:r>
              <a:rPr lang="x-none" i="1"/>
              <a:t>不是被动得</a:t>
            </a:r>
            <a:r>
              <a:t>; </a:t>
            </a:r>
            <a:r>
              <a:rPr lang="x-none"/>
              <a:t>他可以主动做事情</a:t>
            </a:r>
            <a:endParaRPr lang="x-none"/>
          </a:p>
          <a:p>
            <a:pPr lvl="1" algn="just">
              <a:lnSpc>
                <a:spcPct val="150000"/>
              </a:lnSpc>
            </a:pPr>
            <a:r>
              <a:rPr lang="x-none"/>
              <a:t>对象呈现了自身得数据，但是他也可以讲自己得数据暴露给其他对象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/>
              <a:t>例如</a:t>
            </a:r>
            <a:r>
              <a:t>: </a:t>
            </a:r>
            <a:r>
              <a:rPr lang="x-none"/>
              <a:t>一个</a:t>
            </a:r>
            <a:r>
              <a:t> “Rabbit” </a:t>
            </a:r>
            <a:r>
              <a:rPr lang="x-none"/>
              <a:t>对象</a:t>
            </a:r>
            <a:endParaRPr lang="x-none"/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4294967295"/>
          </p:nvPr>
        </p:nvSpPr>
        <p:spPr>
          <a:xfrm>
            <a:off x="617220" y="1495425"/>
            <a:ext cx="755269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 lang="x-none"/>
              <a:t>在游戏中，你可以创建一个对象代表rabbit</a:t>
            </a:r>
            <a:endParaRPr lang="x-none"/>
          </a:p>
          <a:p>
            <a:pPr>
              <a:lnSpc>
                <a:spcPct val="150000"/>
              </a:lnSpc>
            </a:pPr>
            <a:r>
              <a:rPr lang="x-none"/>
              <a:t>数据</a:t>
            </a:r>
            <a:r>
              <a:t>:</a:t>
            </a:r>
          </a:p>
          <a:p>
            <a:pPr lvl="1">
              <a:lnSpc>
                <a:spcPct val="150000"/>
              </a:lnSpc>
            </a:pPr>
            <a:r>
              <a:rPr lang="x-none"/>
              <a:t>他有多饿</a:t>
            </a:r>
            <a:endParaRPr lang="x-none"/>
          </a:p>
          <a:p>
            <a:pPr lvl="1">
              <a:lnSpc>
                <a:spcPct val="150000"/>
              </a:lnSpc>
            </a:pPr>
            <a:r>
              <a:rPr lang="x-none"/>
              <a:t>他有多害怕</a:t>
            </a:r>
            <a:endParaRPr lang="x-none"/>
          </a:p>
          <a:p>
            <a:pPr lvl="1">
              <a:lnSpc>
                <a:spcPct val="150000"/>
              </a:lnSpc>
            </a:pPr>
            <a:r>
              <a:rPr lang="x-none"/>
              <a:t>他在哪里</a:t>
            </a:r>
            <a:endParaRPr lang="x-none"/>
          </a:p>
          <a:p>
            <a:pPr>
              <a:lnSpc>
                <a:spcPct val="150000"/>
              </a:lnSpc>
            </a:pPr>
            <a:r>
              <a:rPr lang="x-none"/>
              <a:t>方法</a:t>
            </a:r>
            <a:r>
              <a:t>:</a:t>
            </a:r>
          </a:p>
          <a:p>
            <a:pPr lvl="1">
              <a:lnSpc>
                <a:spcPct val="150000"/>
              </a:lnSpc>
            </a:pPr>
            <a:r>
              <a:t>eat, hide, run, dig </a:t>
            </a:r>
          </a:p>
        </p:txBody>
      </p:sp>
      <p:pic>
        <p:nvPicPr>
          <p:cNvPr id="52229" name="Picture 52228" descr="C:\Teaching\CIT591\bugs-bunny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0" y="3110865"/>
            <a:ext cx="1685925" cy="25209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20" y="735330"/>
            <a:ext cx="3077210" cy="2051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610" y="3507105"/>
            <a:ext cx="1959610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/>
              <a:t>类描述对象</a:t>
            </a:r>
            <a:endParaRPr lang="x-none"/>
          </a:p>
        </p:txBody>
      </p:sp>
      <p:sp>
        <p:nvSpPr>
          <p:cNvPr id="6147" name="Text Placeholder 6146"/>
          <p:cNvSpPr>
            <a:spLocks noGrp="1"/>
          </p:cNvSpPr>
          <p:nvPr>
            <p:ph type="body" idx="4294967295"/>
          </p:nvPr>
        </p:nvSpPr>
        <p:spPr>
          <a:xfrm>
            <a:off x="1591310" y="1647825"/>
            <a:ext cx="8681720" cy="4114800"/>
          </a:xfrm>
        </p:spPr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tx2"/>
                </a:solidFill>
              </a:rPr>
              <a:t> </a:t>
            </a:r>
            <a:r>
              <a:rPr lang="x-none">
                <a:solidFill>
                  <a:schemeClr val="tx2"/>
                </a:solidFill>
              </a:rPr>
              <a:t>每个对象都属于每一个类</a:t>
            </a:r>
            <a:endParaRPr lang="x-none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x-none"/>
              <a:t>一个对象可以有</a:t>
            </a:r>
            <a:r>
              <a:t> </a:t>
            </a:r>
            <a:r>
              <a:rPr>
                <a:solidFill>
                  <a:schemeClr val="tx2"/>
                </a:solidFill>
              </a:rPr>
              <a:t>fields</a:t>
            </a:r>
            <a:r>
              <a:t>, </a:t>
            </a:r>
            <a:r>
              <a:rPr lang="x-none"/>
              <a:t>或者</a:t>
            </a:r>
            <a:r>
              <a:t> </a:t>
            </a:r>
            <a:r>
              <a:rPr>
                <a:solidFill>
                  <a:schemeClr val="tx2"/>
                </a:solidFill>
              </a:rPr>
              <a:t>variables</a:t>
            </a:r>
            <a:endParaRPr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r>
              <a:rPr lang="x-none"/>
              <a:t>在类中描述为</a:t>
            </a:r>
            <a:r>
              <a:t> fields</a:t>
            </a:r>
          </a:p>
          <a:p>
            <a:pPr>
              <a:lnSpc>
                <a:spcPct val="150000"/>
              </a:lnSpc>
            </a:pPr>
            <a:r>
              <a:rPr lang="x-none"/>
              <a:t>对象可以有</a:t>
            </a:r>
            <a:r>
              <a:t> </a:t>
            </a:r>
            <a:r>
              <a:rPr>
                <a:solidFill>
                  <a:schemeClr val="tx2"/>
                </a:solidFill>
              </a:rPr>
              <a:t>methods</a:t>
            </a:r>
            <a:endParaRPr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</a:pPr>
            <a:r>
              <a:rPr lang="x-none"/>
              <a:t>在类中描述为</a:t>
            </a:r>
            <a:r>
              <a:t> methods</a:t>
            </a:r>
          </a:p>
          <a:p>
            <a:pPr>
              <a:lnSpc>
                <a:spcPct val="150000"/>
              </a:lnSpc>
            </a:pPr>
            <a:r>
              <a:rPr lang="x-none"/>
              <a:t>类就像是一个模板</a:t>
            </a:r>
            <a:endParaRPr 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5935</Words>
  <Application>Kingsoft Office WPP</Application>
  <PresentationFormat>宽屏</PresentationFormat>
  <Paragraphs>474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面向对象的Javascript</vt:lpstr>
      <vt:lpstr>面向过程与面向对象</vt:lpstr>
      <vt:lpstr>为什么选择OOP</vt:lpstr>
      <vt:lpstr>什么是对象？</vt:lpstr>
      <vt:lpstr>对象的表现形式</vt:lpstr>
      <vt:lpstr>对象状态</vt:lpstr>
      <vt:lpstr>对象的行为</vt:lpstr>
      <vt:lpstr>例如: 一个 “Rabbit” 对象</vt:lpstr>
      <vt:lpstr>类描述对象</vt:lpstr>
      <vt:lpstr>Classes 是抽象数据类型（ Abstract Data Types）</vt:lpstr>
      <vt:lpstr>Example of a class</vt:lpstr>
      <vt:lpstr>相关术语</vt:lpstr>
      <vt:lpstr>面向对象的特性</vt:lpstr>
      <vt:lpstr>特性 - 封装</vt:lpstr>
      <vt:lpstr>构造函数</vt:lpstr>
      <vt:lpstr>构造函数 - 创建构造函数</vt:lpstr>
      <vt:lpstr>构造函数 - 实例化对象</vt:lpstr>
      <vt:lpstr>成员属性/成员方法</vt:lpstr>
      <vt:lpstr>私有属性和方法</vt:lpstr>
      <vt:lpstr>静态成员</vt:lpstr>
      <vt:lpstr>this</vt:lpstr>
      <vt:lpstr>特性 - 继承</vt:lpstr>
      <vt:lpstr>继承 - 原型方式</vt:lpstr>
      <vt:lpstr>继承 - 原型链</vt:lpstr>
      <vt:lpstr>继承 - 原型链</vt:lpstr>
      <vt:lpstr>继承 - 复制</vt:lpstr>
      <vt:lpstr>继承 - 复制</vt:lpstr>
      <vt:lpstr>继承 - call, apply</vt:lpstr>
      <vt:lpstr>特性 - 多态</vt:lpstr>
      <vt:lpstr>多态 - 重载</vt:lpstr>
      <vt:lpstr>多态 - 覆写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paopao</cp:lastModifiedBy>
  <cp:revision>645</cp:revision>
  <dcterms:created xsi:type="dcterms:W3CDTF">2016-11-22T14:48:50Z</dcterms:created>
  <dcterms:modified xsi:type="dcterms:W3CDTF">2016-11-22T14:48:50Z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