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63" r:id="rId10"/>
    <p:sldId id="287" r:id="rId11"/>
    <p:sldId id="288" r:id="rId12"/>
    <p:sldId id="264" r:id="rId13"/>
    <p:sldId id="278" r:id="rId14"/>
    <p:sldId id="279" r:id="rId15"/>
    <p:sldId id="280" r:id="rId16"/>
    <p:sldId id="282" r:id="rId17"/>
    <p:sldId id="281" r:id="rId18"/>
    <p:sldId id="283" r:id="rId19"/>
    <p:sldId id="285" r:id="rId20"/>
    <p:sldId id="284" r:id="rId21"/>
    <p:sldId id="286" r:id="rId22"/>
    <p:sldId id="275" r:id="rId23"/>
    <p:sldId id="271" r:id="rId24"/>
    <p:sldId id="277" r:id="rId25"/>
    <p:sldId id="272" r:id="rId26"/>
    <p:sldId id="289" r:id="rId27"/>
    <p:sldId id="290" r:id="rId28"/>
    <p:sldId id="291" r:id="rId29"/>
    <p:sldId id="276" r:id="rId30"/>
    <p:sldId id="273" r:id="rId31"/>
    <p:sldId id="274" r:id="rId32"/>
    <p:sldId id="267" r:id="rId33"/>
    <p:sldId id="292" r:id="rId34"/>
    <p:sldId id="268" r:id="rId35"/>
    <p:sldId id="293" r:id="rId36"/>
    <p:sldId id="29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8AC512-2228-447A-BBEB-4DC1DAF6A249}">
          <p14:sldIdLst>
            <p14:sldId id="256"/>
            <p14:sldId id="257"/>
            <p14:sldId id="258"/>
            <p14:sldId id="259"/>
            <p14:sldId id="260"/>
          </p14:sldIdLst>
        </p14:section>
        <p14:section name="变量" id="{6D7611B3-EFCB-4814-9875-1F557D7BE4A5}">
          <p14:sldIdLst>
            <p14:sldId id="262"/>
            <p14:sldId id="269"/>
            <p14:sldId id="270"/>
            <p14:sldId id="263"/>
            <p14:sldId id="287"/>
            <p14:sldId id="288"/>
          </p14:sldIdLst>
        </p14:section>
        <p14:section name="控制结构" id="{91E9FC5D-7DCB-4393-975D-31D651027FBD}">
          <p14:sldIdLst>
            <p14:sldId id="264"/>
            <p14:sldId id="278"/>
            <p14:sldId id="279"/>
            <p14:sldId id="280"/>
            <p14:sldId id="282"/>
            <p14:sldId id="281"/>
            <p14:sldId id="283"/>
            <p14:sldId id="285"/>
            <p14:sldId id="284"/>
            <p14:sldId id="286"/>
          </p14:sldIdLst>
        </p14:section>
        <p14:section name="字面量" id="{12D41D4F-8014-4585-8850-F61DA01024B1}">
          <p14:sldIdLst>
            <p14:sldId id="275"/>
            <p14:sldId id="271"/>
            <p14:sldId id="277"/>
            <p14:sldId id="272"/>
            <p14:sldId id="289"/>
            <p14:sldId id="290"/>
            <p14:sldId id="291"/>
            <p14:sldId id="276"/>
            <p14:sldId id="273"/>
            <p14:sldId id="274"/>
          </p14:sldIdLst>
        </p14:section>
        <p14:section name="函数" id="{DB111F18-DE7E-4C60-A2E2-90206A5794F2}">
          <p14:sldIdLst>
            <p14:sldId id="267"/>
            <p14:sldId id="292"/>
            <p14:sldId id="268"/>
          </p14:sldIdLst>
        </p14:section>
        <p14:section name="面向对象" id="{9F3ECCBF-6B9A-4875-B40A-A5A852EAA5A0}">
          <p14:sldIdLst>
            <p14:sldId id="293"/>
          </p14:sldIdLst>
        </p14:section>
        <p14:section name="DOM" id="{77FA0C30-DA2C-41DB-AA00-367ED13740EC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</a:t>
            </a:r>
            <a:r>
              <a:rPr lang="zh-CN" altLang="en-US" dirty="0"/>
              <a:t>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6104"/>
              </p:ext>
            </p:extLst>
          </p:nvPr>
        </p:nvGraphicFramePr>
        <p:xfrm>
          <a:off x="2025746" y="2327790"/>
          <a:ext cx="8482821" cy="27334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89632"/>
                <a:gridCol w="4765250"/>
                <a:gridCol w="2827939"/>
              </a:tblGrid>
              <a:tr h="359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例子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==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检查左边和右边的操作数是否相等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== 234  “</a:t>
                      </a:r>
                      <a:r>
                        <a:rPr lang="en-US" sz="1400" kern="100" dirty="0" err="1">
                          <a:effectLst/>
                        </a:rPr>
                        <a:t>ddkj</a:t>
                      </a:r>
                      <a:r>
                        <a:rPr lang="en-US" sz="1400" kern="100" dirty="0">
                          <a:effectLst/>
                        </a:rPr>
                        <a:t>”==”</a:t>
                      </a:r>
                      <a:r>
                        <a:rPr lang="en-US" sz="1400" kern="100" dirty="0" err="1">
                          <a:effectLst/>
                        </a:rPr>
                        <a:t>sdf</a:t>
                      </a:r>
                      <a:r>
                        <a:rPr lang="en-US" sz="1400" kern="100" dirty="0">
                          <a:effectLst/>
                        </a:rPr>
                        <a:t>”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false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4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!=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检查左边和右边的操作数是否不相等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!= 234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true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2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检查左边的操作数是否大于右边的操作数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&gt; 234 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false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4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检查左边的操作数是否大于或等于右边的操作数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&gt;= 234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false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4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检查左边的操作数是否小于右边的操作数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&lt; 234 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true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3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检查左边的操作数是否小于或等于右边的操作数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&lt;= 234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true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1577" y="2327790"/>
            <a:ext cx="3433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55321" y="1331129"/>
            <a:ext cx="16236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6244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98838"/>
              </p:ext>
            </p:extLst>
          </p:nvPr>
        </p:nvGraphicFramePr>
        <p:xfrm>
          <a:off x="1716257" y="2138079"/>
          <a:ext cx="8806378" cy="35928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4771"/>
                <a:gridCol w="1128090"/>
                <a:gridCol w="2455916"/>
                <a:gridCol w="3657601"/>
              </a:tblGrid>
              <a:tr h="320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运算符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意思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例子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84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与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两个条件都必须为真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123==234&amp;&amp;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123&lt;202   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123==256&amp;&amp;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123&gt;202    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123==123&amp;&amp;234==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234 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87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|| 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bg1"/>
                          </a:solidFill>
                        </a:rPr>
                        <a:t>或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其中一个或两个必须为真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123==123||234==234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123==123||234==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256 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123==321||234==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256    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62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非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原逻辑取反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!(123==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123)   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!(123==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256) 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5321" y="1331129"/>
            <a:ext cx="16236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001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– else if - else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845" y="2634019"/>
            <a:ext cx="154219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(condition) </a:t>
            </a:r>
            <a:r>
              <a:rPr lang="en-US" altLang="zh-CN" dirty="0" smtClean="0"/>
              <a:t>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3663" y="2634019"/>
            <a:ext cx="1542197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(condition)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endParaRPr lang="en-US" altLang="zh-CN" dirty="0"/>
          </a:p>
          <a:p>
            <a:r>
              <a:rPr lang="en-US" altLang="zh-CN" dirty="0" smtClean="0"/>
              <a:t>} else{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30951" y="2634019"/>
            <a:ext cx="215634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(condition)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}</a:t>
            </a:r>
            <a:r>
              <a:rPr lang="en-US" altLang="zh-CN" dirty="0"/>
              <a:t>else if(condition){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en-US" altLang="zh-CN" dirty="0"/>
          </a:p>
          <a:p>
            <a:r>
              <a:rPr lang="en-US" altLang="zh-CN" dirty="0" smtClean="0"/>
              <a:t>}…</a:t>
            </a:r>
          </a:p>
          <a:p>
            <a:r>
              <a:rPr lang="en-US" altLang="zh-CN" dirty="0" smtClean="0"/>
              <a:t>else{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61564" y="1433015"/>
            <a:ext cx="4094329" cy="503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switch (expression)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case label_1: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statements_1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[break;]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case label_2: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statements_2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[break;]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...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default: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statements_def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[break;]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5337" y="2946864"/>
            <a:ext cx="5799665" cy="9233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for ([initialExpression]; [condition]; [incrementExpression</a:t>
            </a:r>
            <a:r>
              <a:rPr lang="zh-CN" altLang="zh-CN" dirty="0" smtClean="0"/>
              <a:t>])</a:t>
            </a:r>
            <a:r>
              <a:rPr lang="en-US" altLang="zh-CN" dirty="0" smtClean="0"/>
              <a:t>{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         </a:t>
            </a:r>
            <a:r>
              <a:rPr lang="zh-CN" altLang="zh-CN" dirty="0" smtClean="0"/>
              <a:t>statement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5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… in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8795" y="3084393"/>
            <a:ext cx="376678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 (variable in object) {</a:t>
            </a:r>
          </a:p>
          <a:p>
            <a:r>
              <a:rPr lang="en-US" altLang="zh-CN" dirty="0"/>
              <a:t>  statements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for...of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for (variable of object) {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statement</a:t>
            </a:r>
            <a:endParaRPr lang="zh-CN" altLang="en-US" dirty="0"/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1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0304" y="2821002"/>
            <a:ext cx="4421875" cy="13388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while (condition</a:t>
            </a:r>
            <a:r>
              <a:rPr lang="zh-CN" altLang="zh-CN" dirty="0" smtClean="0"/>
              <a:t>)</a:t>
            </a:r>
            <a:r>
              <a:rPr lang="en-US" altLang="zh-CN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statement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do…while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47749" y="2885448"/>
            <a:ext cx="6096000" cy="1295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statement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} </a:t>
            </a:r>
            <a:r>
              <a:rPr lang="zh-CN" altLang="en-US" dirty="0" smtClean="0"/>
              <a:t>while </a:t>
            </a:r>
            <a:r>
              <a:rPr lang="zh-CN" altLang="en-US" dirty="0"/>
              <a:t>(condition);</a:t>
            </a:r>
          </a:p>
        </p:txBody>
      </p:sp>
    </p:spTree>
    <p:extLst>
      <p:ext uri="{BB962C8B-B14F-4D97-AF65-F5344CB8AC3E}">
        <p14:creationId xmlns:p14="http://schemas.microsoft.com/office/powerpoint/2010/main" val="2885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6845" y="1709720"/>
            <a:ext cx="1135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label</a:t>
            </a:r>
            <a:r>
              <a:rPr lang="zh-CN" altLang="en-US" dirty="0"/>
              <a:t> 提供了一个可以让你引用到您程序别的位置的标识符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，你可以用 </a:t>
            </a:r>
            <a:r>
              <a:rPr lang="en-US" altLang="zh-CN" dirty="0"/>
              <a:t>label </a:t>
            </a:r>
            <a:r>
              <a:rPr lang="zh-CN" altLang="en-US" dirty="0"/>
              <a:t>标识一个循环， 然后使用 </a:t>
            </a:r>
            <a:r>
              <a:rPr lang="en-US" altLang="zh-CN" dirty="0"/>
              <a:t>break </a:t>
            </a:r>
            <a:r>
              <a:rPr lang="zh-CN" altLang="en-US" dirty="0"/>
              <a:t>或者 </a:t>
            </a:r>
            <a:r>
              <a:rPr lang="en-US" altLang="zh-CN" dirty="0"/>
              <a:t>continue </a:t>
            </a:r>
            <a:r>
              <a:rPr lang="zh-CN" altLang="en-US" dirty="0"/>
              <a:t>来指出程序是否该停止循环还是继续循环。</a:t>
            </a:r>
          </a:p>
        </p:txBody>
      </p:sp>
      <p:sp>
        <p:nvSpPr>
          <p:cNvPr id="4" name="矩形 3"/>
          <p:cNvSpPr/>
          <p:nvPr/>
        </p:nvSpPr>
        <p:spPr>
          <a:xfrm>
            <a:off x="3211773" y="3160426"/>
            <a:ext cx="515430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label 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statement</a:t>
            </a:r>
          </a:p>
        </p:txBody>
      </p:sp>
    </p:spTree>
    <p:extLst>
      <p:ext uri="{BB962C8B-B14F-4D97-AF65-F5344CB8AC3E}">
        <p14:creationId xmlns:p14="http://schemas.microsoft.com/office/powerpoint/2010/main" val="1280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zh-CN" altLang="en-US" dirty="0"/>
              <a:t>注解</a:t>
            </a:r>
            <a:endParaRPr lang="en-US" altLang="zh-CN" dirty="0" smtClean="0"/>
          </a:p>
          <a:p>
            <a:r>
              <a:rPr lang="zh-CN" altLang="en-US" dirty="0" smtClean="0"/>
              <a:t>语法知识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控制结构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6845" y="2088409"/>
            <a:ext cx="1068891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 smtClean="0">
                <a:solidFill>
                  <a:schemeClr val="tx1"/>
                </a:solidFill>
              </a:rPr>
              <a:t>使用 </a:t>
            </a:r>
            <a:r>
              <a:rPr lang="zh-CN" altLang="zh-CN" dirty="0" smtClean="0">
                <a:solidFill>
                  <a:schemeClr val="tx1"/>
                </a:solidFill>
              </a:rPr>
              <a:t>break </a:t>
            </a:r>
            <a:r>
              <a:rPr lang="zh-CN" dirty="0" smtClean="0">
                <a:solidFill>
                  <a:schemeClr val="tx1"/>
                </a:solidFill>
              </a:rPr>
              <a:t>语句来终止循环，</a:t>
            </a:r>
            <a:r>
              <a:rPr lang="zh-CN" altLang="zh-CN" dirty="0" smtClean="0">
                <a:solidFill>
                  <a:schemeClr val="tx1"/>
                </a:solidFill>
              </a:rPr>
              <a:t>switch</a:t>
            </a:r>
            <a:r>
              <a:rPr lang="zh-CN" dirty="0" smtClean="0">
                <a:solidFill>
                  <a:schemeClr val="tx1"/>
                </a:solidFill>
              </a:rPr>
              <a:t>， 或者是链接到 </a:t>
            </a:r>
            <a:r>
              <a:rPr lang="zh-CN" altLang="zh-CN" dirty="0" smtClean="0">
                <a:solidFill>
                  <a:schemeClr val="tx1"/>
                </a:solidFill>
              </a:rPr>
              <a:t>label </a:t>
            </a:r>
            <a:r>
              <a:rPr lang="zh-CN" dirty="0" smtClean="0">
                <a:solidFill>
                  <a:schemeClr val="tx1"/>
                </a:solidFill>
              </a:rPr>
              <a:t>语句。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 smtClean="0">
                <a:solidFill>
                  <a:schemeClr val="tx1"/>
                </a:solidFill>
              </a:rPr>
              <a:t>当你使用不带 </a:t>
            </a:r>
            <a:r>
              <a:rPr lang="zh-CN" altLang="zh-CN" dirty="0" smtClean="0">
                <a:solidFill>
                  <a:schemeClr val="tx1"/>
                </a:solidFill>
              </a:rPr>
              <a:t>label </a:t>
            </a:r>
            <a:r>
              <a:rPr lang="zh-CN" dirty="0" smtClean="0">
                <a:solidFill>
                  <a:schemeClr val="tx1"/>
                </a:solidFill>
              </a:rPr>
              <a:t>的 </a:t>
            </a:r>
            <a:r>
              <a:rPr lang="zh-CN" altLang="zh-CN" dirty="0" smtClean="0">
                <a:solidFill>
                  <a:schemeClr val="tx1"/>
                </a:solidFill>
              </a:rPr>
              <a:t>break </a:t>
            </a:r>
            <a:r>
              <a:rPr lang="zh-CN" dirty="0" smtClean="0">
                <a:solidFill>
                  <a:schemeClr val="tx1"/>
                </a:solidFill>
              </a:rPr>
              <a:t>时， 它会立即终止当前所在的 </a:t>
            </a:r>
            <a:r>
              <a:rPr lang="zh-CN" altLang="zh-CN" dirty="0" smtClean="0">
                <a:solidFill>
                  <a:schemeClr val="tx1"/>
                </a:solidFill>
              </a:rPr>
              <a:t>while</a:t>
            </a:r>
            <a:r>
              <a:rPr 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do-while</a:t>
            </a:r>
            <a:r>
              <a:rPr 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for</a:t>
            </a:r>
            <a:r>
              <a:rPr lang="zh-CN" dirty="0" smtClean="0">
                <a:solidFill>
                  <a:schemeClr val="tx1"/>
                </a:solidFill>
              </a:rPr>
              <a:t>，或者 </a:t>
            </a:r>
            <a:r>
              <a:rPr lang="zh-CN" altLang="zh-CN" dirty="0" smtClean="0">
                <a:solidFill>
                  <a:schemeClr val="tx1"/>
                </a:solidFill>
              </a:rPr>
              <a:t>switch </a:t>
            </a:r>
            <a:r>
              <a:rPr lang="zh-CN" dirty="0" smtClean="0">
                <a:solidFill>
                  <a:schemeClr val="tx1"/>
                </a:solidFill>
              </a:rPr>
              <a:t>并把控制权交回这些结构后面的语句。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 smtClean="0">
                <a:solidFill>
                  <a:schemeClr val="tx1"/>
                </a:solidFill>
              </a:rPr>
              <a:t>当你使用带 </a:t>
            </a:r>
            <a:r>
              <a:rPr lang="zh-CN" altLang="zh-CN" dirty="0" smtClean="0">
                <a:solidFill>
                  <a:schemeClr val="tx1"/>
                </a:solidFill>
              </a:rPr>
              <a:t>label </a:t>
            </a:r>
            <a:r>
              <a:rPr lang="zh-CN" dirty="0" smtClean="0">
                <a:solidFill>
                  <a:schemeClr val="tx1"/>
                </a:solidFill>
              </a:rPr>
              <a:t>的 </a:t>
            </a:r>
            <a:r>
              <a:rPr lang="zh-CN" altLang="zh-CN" dirty="0" smtClean="0">
                <a:solidFill>
                  <a:schemeClr val="tx1"/>
                </a:solidFill>
              </a:rPr>
              <a:t>break </a:t>
            </a:r>
            <a:r>
              <a:rPr lang="zh-CN" dirty="0" smtClean="0">
                <a:solidFill>
                  <a:schemeClr val="tx1"/>
                </a:solidFill>
              </a:rPr>
              <a:t>时，它会终止指定的标记（</a:t>
            </a:r>
            <a:r>
              <a:rPr lang="zh-CN" altLang="zh-CN" dirty="0" smtClean="0">
                <a:solidFill>
                  <a:schemeClr val="tx1"/>
                </a:solidFill>
              </a:rPr>
              <a:t>label</a:t>
            </a:r>
            <a:r>
              <a:rPr lang="zh-CN" dirty="0" smtClean="0">
                <a:solidFill>
                  <a:schemeClr val="tx1"/>
                </a:solidFill>
              </a:rPr>
              <a:t>）了的语句。 </a:t>
            </a:r>
          </a:p>
        </p:txBody>
      </p:sp>
      <p:sp>
        <p:nvSpPr>
          <p:cNvPr id="6" name="矩形 5"/>
          <p:cNvSpPr/>
          <p:nvPr/>
        </p:nvSpPr>
        <p:spPr>
          <a:xfrm>
            <a:off x="2853300" y="3861902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/>
              <a:t>break </a:t>
            </a:r>
            <a:r>
              <a:rPr lang="zh-CN" altLang="zh-CN" dirty="0"/>
              <a:t>语句的语法看起来像这样：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/>
              <a:t>break;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/>
              <a:t>break label; </a:t>
            </a:r>
          </a:p>
        </p:txBody>
      </p:sp>
      <p:sp>
        <p:nvSpPr>
          <p:cNvPr id="7" name="矩形 6"/>
          <p:cNvSpPr/>
          <p:nvPr/>
        </p:nvSpPr>
        <p:spPr>
          <a:xfrm>
            <a:off x="2853300" y="5173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第一种形式的语法终止当前所在的循环或 switch； </a:t>
            </a:r>
            <a:endParaRPr lang="en-US" altLang="zh-CN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/>
              <a:t>第二</a:t>
            </a:r>
            <a:r>
              <a:rPr lang="zh-CN" altLang="zh-CN" dirty="0"/>
              <a:t>种形式的语法终止指定的 label 语句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57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6845" y="2067744"/>
            <a:ext cx="1057701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>
                <a:solidFill>
                  <a:schemeClr val="tx1"/>
                </a:solidFill>
              </a:rPr>
              <a:t>这个 </a:t>
            </a:r>
            <a:r>
              <a:rPr lang="zh-CN" altLang="zh-CN" dirty="0">
                <a:solidFill>
                  <a:schemeClr val="tx1"/>
                </a:solidFill>
              </a:rPr>
              <a:t>continue </a:t>
            </a:r>
            <a:r>
              <a:rPr lang="zh-CN" dirty="0">
                <a:solidFill>
                  <a:schemeClr val="tx1"/>
                </a:solidFill>
              </a:rPr>
              <a:t>语句可以用来重新开始一个 </a:t>
            </a:r>
            <a:r>
              <a:rPr lang="zh-CN" altLang="zh-CN" dirty="0">
                <a:solidFill>
                  <a:schemeClr val="tx1"/>
                </a:solidFill>
              </a:rPr>
              <a:t>while</a:t>
            </a:r>
            <a:r>
              <a:rPr lang="zh-CN" dirty="0">
                <a:solidFill>
                  <a:schemeClr val="tx1"/>
                </a:solidFill>
              </a:rPr>
              <a:t>， </a:t>
            </a:r>
            <a:r>
              <a:rPr lang="zh-CN" altLang="zh-CN" dirty="0">
                <a:solidFill>
                  <a:schemeClr val="tx1"/>
                </a:solidFill>
              </a:rPr>
              <a:t>do-while</a:t>
            </a:r>
            <a:r>
              <a:rPr lang="zh-CN" dirty="0">
                <a:solidFill>
                  <a:schemeClr val="tx1"/>
                </a:solidFill>
              </a:rPr>
              <a:t>， </a:t>
            </a:r>
            <a:r>
              <a:rPr lang="zh-CN" altLang="zh-CN" dirty="0">
                <a:solidFill>
                  <a:schemeClr val="tx1"/>
                </a:solidFill>
              </a:rPr>
              <a:t>for</a:t>
            </a:r>
            <a:r>
              <a:rPr lang="zh-CN" dirty="0">
                <a:solidFill>
                  <a:schemeClr val="tx1"/>
                </a:solidFill>
              </a:rPr>
              <a:t>， 或者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语句。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>
                <a:solidFill>
                  <a:schemeClr val="tx1"/>
                </a:solidFill>
              </a:rPr>
              <a:t>当你使用不带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的 </a:t>
            </a:r>
            <a:r>
              <a:rPr lang="zh-CN" altLang="zh-CN" dirty="0">
                <a:solidFill>
                  <a:schemeClr val="tx1"/>
                </a:solidFill>
              </a:rPr>
              <a:t>continue </a:t>
            </a:r>
            <a:r>
              <a:rPr lang="zh-CN" dirty="0">
                <a:solidFill>
                  <a:schemeClr val="tx1"/>
                </a:solidFill>
              </a:rPr>
              <a:t>时， 它终止当前 </a:t>
            </a:r>
            <a:r>
              <a:rPr lang="zh-CN" altLang="zh-CN" dirty="0">
                <a:solidFill>
                  <a:schemeClr val="tx1"/>
                </a:solidFill>
              </a:rPr>
              <a:t>while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do-while</a:t>
            </a:r>
            <a:r>
              <a:rPr lang="zh-CN" dirty="0">
                <a:solidFill>
                  <a:schemeClr val="tx1"/>
                </a:solidFill>
              </a:rPr>
              <a:t>，或者 </a:t>
            </a:r>
            <a:r>
              <a:rPr lang="zh-CN" altLang="zh-CN" dirty="0">
                <a:solidFill>
                  <a:schemeClr val="tx1"/>
                </a:solidFill>
              </a:rPr>
              <a:t>for </a:t>
            </a:r>
            <a:r>
              <a:rPr lang="zh-CN" dirty="0">
                <a:solidFill>
                  <a:schemeClr val="tx1"/>
                </a:solidFill>
              </a:rPr>
              <a:t>语句到结尾的这次的循环并且继续执行下一次循环。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>
                <a:solidFill>
                  <a:schemeClr val="tx1"/>
                </a:solidFill>
              </a:rPr>
              <a:t>当你使用带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的 </a:t>
            </a:r>
            <a:r>
              <a:rPr lang="zh-CN" altLang="zh-CN" dirty="0">
                <a:solidFill>
                  <a:schemeClr val="tx1"/>
                </a:solidFill>
              </a:rPr>
              <a:t>continue </a:t>
            </a:r>
            <a:r>
              <a:rPr lang="zh-CN" dirty="0">
                <a:solidFill>
                  <a:schemeClr val="tx1"/>
                </a:solidFill>
              </a:rPr>
              <a:t>时， 它会应用被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标识的循环语句</a:t>
            </a:r>
            <a:r>
              <a:rPr lang="zh-CN" dirty="0" smtClean="0">
                <a:solidFill>
                  <a:schemeClr val="tx1"/>
                </a:solidFill>
              </a:rPr>
              <a:t>。 </a:t>
            </a:r>
            <a:endParaRPr lang="zh-CN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7352" y="3816239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continue 的语法看起来像这样：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/>
              <a:t>continue;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/>
              <a:t>continue label;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52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4833" y="1519894"/>
            <a:ext cx="4244453" cy="50783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anose="020B0604020202020204" pitchFamily="34" charset="0"/>
              </a:rPr>
              <a:t>Number</a:t>
            </a:r>
            <a:r>
              <a:rPr lang="zh-CN" dirty="0">
                <a:latin typeface="Arial" panose="020B0604020202020204" pitchFamily="34" charset="0"/>
              </a:rPr>
              <a:t>（数字）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String</a:t>
            </a:r>
            <a:r>
              <a:rPr lang="zh-CN" dirty="0">
                <a:latin typeface="Arial" panose="020B0604020202020204" pitchFamily="34" charset="0"/>
              </a:rPr>
              <a:t>（字符串）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Boolean</a:t>
            </a:r>
            <a:r>
              <a:rPr lang="zh-CN" dirty="0">
                <a:latin typeface="Arial" panose="020B0604020202020204" pitchFamily="34" charset="0"/>
              </a:rPr>
              <a:t>（布尔）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Symbol</a:t>
            </a:r>
            <a:r>
              <a:rPr lang="zh-CN" dirty="0">
                <a:latin typeface="Arial" panose="020B0604020202020204" pitchFamily="34" charset="0"/>
              </a:rPr>
              <a:t>（符号）（第六版新增）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Object</a:t>
            </a:r>
            <a:r>
              <a:rPr lang="zh-CN" dirty="0">
                <a:latin typeface="Arial" panose="020B0604020202020204" pitchFamily="34" charset="0"/>
              </a:rPr>
              <a:t>（对象）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Function</a:t>
            </a:r>
            <a:r>
              <a:rPr lang="zh-CN" dirty="0"/>
              <a:t>（函数）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Array</a:t>
            </a:r>
            <a:r>
              <a:rPr lang="zh-CN" dirty="0"/>
              <a:t>（数组）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Date</a:t>
            </a:r>
            <a:r>
              <a:rPr lang="zh-CN" dirty="0"/>
              <a:t>（日期）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RegExp</a:t>
            </a:r>
            <a:r>
              <a:rPr lang="zh-CN" dirty="0"/>
              <a:t>（正则表达式）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Null</a:t>
            </a:r>
            <a:r>
              <a:rPr lang="zh-CN" dirty="0">
                <a:latin typeface="Arial" panose="020B0604020202020204" pitchFamily="34" charset="0"/>
              </a:rPr>
              <a:t>（空）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Undefined</a:t>
            </a:r>
            <a:r>
              <a:rPr lang="zh-CN" dirty="0">
                <a:latin typeface="Arial" panose="020B0604020202020204" pitchFamily="34" charset="0"/>
              </a:rPr>
              <a:t>（未定义）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Error (</a:t>
            </a:r>
            <a:r>
              <a:rPr lang="zh-CN" altLang="en-US" dirty="0" smtClean="0">
                <a:latin typeface="Arial" panose="020B0604020202020204" pitchFamily="34" charset="0"/>
              </a:rPr>
              <a:t>错误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Number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7344" y="193908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数字分为 整数和浮点数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字面量上是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5924" y="2308413"/>
            <a:ext cx="36506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100   //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0.1001100 // </a:t>
            </a:r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6397" y="2493079"/>
            <a:ext cx="3650639" cy="367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new Number(value)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77818" y="212374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通过构造函数来创建数字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62174" y="4095540"/>
            <a:ext cx="65685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1. 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非构造器上下文中 (如：没有 new 操作符)，Number 能被用来执行类型转换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 </a:t>
            </a:r>
            <a:r>
              <a:rPr lang="zh-CN" altLang="en-US" sz="1400" dirty="0" smtClean="0"/>
              <a:t>如果</a:t>
            </a:r>
            <a:r>
              <a:rPr lang="zh-CN" altLang="en-US" sz="1400" dirty="0"/>
              <a:t>参数无法被转换为数字，则返回 NaN。</a:t>
            </a:r>
          </a:p>
        </p:txBody>
      </p:sp>
    </p:spTree>
    <p:extLst>
      <p:ext uri="{BB962C8B-B14F-4D97-AF65-F5344CB8AC3E}">
        <p14:creationId xmlns:p14="http://schemas.microsoft.com/office/powerpoint/2010/main" val="25032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布尔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1513" y="1930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字面量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1513" y="2364055"/>
            <a:ext cx="177253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14182" y="2364055"/>
            <a:ext cx="22569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New Boolean(b)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38676" y="3929824"/>
            <a:ext cx="7114037" cy="12003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/>
              <a:t>布尔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/>
              <a:t>a) </a:t>
            </a:r>
            <a:r>
              <a:rPr lang="zh-CN" altLang="zh-CN" dirty="0" smtClean="0"/>
              <a:t>false</a:t>
            </a:r>
            <a:r>
              <a:rPr lang="zh-CN" dirty="0"/>
              <a:t>、</a:t>
            </a:r>
            <a:r>
              <a:rPr lang="zh-CN" altLang="zh-CN" dirty="0"/>
              <a:t>0</a:t>
            </a:r>
            <a:r>
              <a:rPr lang="zh-CN" dirty="0"/>
              <a:t>、空字符串</a:t>
            </a:r>
            <a:r>
              <a:rPr lang="zh-CN" altLang="zh-CN" dirty="0"/>
              <a:t>("")</a:t>
            </a:r>
            <a:r>
              <a:rPr lang="zh-CN" dirty="0"/>
              <a:t>、</a:t>
            </a:r>
            <a:r>
              <a:rPr lang="zh-CN" altLang="zh-CN" dirty="0"/>
              <a:t>NaN</a:t>
            </a:r>
            <a:r>
              <a:rPr lang="zh-CN" dirty="0"/>
              <a:t>、</a:t>
            </a:r>
            <a:r>
              <a:rPr lang="zh-CN" altLang="zh-CN" dirty="0"/>
              <a:t>null </a:t>
            </a:r>
            <a:r>
              <a:rPr lang="zh-CN" dirty="0"/>
              <a:t>和 </a:t>
            </a:r>
            <a:r>
              <a:rPr lang="zh-CN" altLang="zh-CN" dirty="0"/>
              <a:t>undefined </a:t>
            </a:r>
            <a:r>
              <a:rPr lang="zh-CN" dirty="0"/>
              <a:t>被转换为 </a:t>
            </a:r>
            <a:r>
              <a:rPr lang="zh-CN" altLang="zh-CN" dirty="0"/>
              <a:t>false </a:t>
            </a:r>
            <a:endParaRPr lang="zh-CN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/>
              <a:t>b) </a:t>
            </a:r>
            <a:r>
              <a:rPr lang="zh-CN" dirty="0" smtClean="0"/>
              <a:t>其他值被转换为 </a:t>
            </a:r>
            <a:r>
              <a:rPr lang="zh-CN" altLang="zh-CN" dirty="0" smtClean="0"/>
              <a:t>true 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214182" y="1930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</a:t>
            </a:r>
            <a:r>
              <a:rPr lang="zh-CN" altLang="en-US" dirty="0"/>
              <a:t>字符串</a:t>
            </a:r>
          </a:p>
        </p:txBody>
      </p:sp>
      <p:sp>
        <p:nvSpPr>
          <p:cNvPr id="5" name="矩形 4"/>
          <p:cNvSpPr/>
          <p:nvPr/>
        </p:nvSpPr>
        <p:spPr>
          <a:xfrm>
            <a:off x="651217" y="2237993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'string text'</a:t>
            </a:r>
          </a:p>
          <a:p>
            <a:r>
              <a:rPr lang="zh-CN" altLang="en-US" dirty="0"/>
              <a:t>"string text"</a:t>
            </a:r>
          </a:p>
          <a:p>
            <a:r>
              <a:rPr lang="zh-CN" altLang="en-US" dirty="0"/>
              <a:t>"中文 español English हिन्दी العربية português বাংলা русский 日本語 ਪੰਜਾਬੀ 한국어"</a:t>
            </a:r>
          </a:p>
        </p:txBody>
      </p:sp>
      <p:sp>
        <p:nvSpPr>
          <p:cNvPr id="6" name="矩形 5"/>
          <p:cNvSpPr/>
          <p:nvPr/>
        </p:nvSpPr>
        <p:spPr>
          <a:xfrm>
            <a:off x="651217" y="4582943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String(thing)</a:t>
            </a:r>
          </a:p>
          <a:p>
            <a:r>
              <a:rPr lang="zh-CN" altLang="en-US" dirty="0"/>
              <a:t>new String(thing)</a:t>
            </a:r>
          </a:p>
        </p:txBody>
      </p:sp>
      <p:sp>
        <p:nvSpPr>
          <p:cNvPr id="7" name="矩形 6"/>
          <p:cNvSpPr/>
          <p:nvPr/>
        </p:nvSpPr>
        <p:spPr>
          <a:xfrm>
            <a:off x="556845" y="178615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使用字符串的字面量写法</a:t>
            </a:r>
          </a:p>
        </p:txBody>
      </p:sp>
      <p:sp>
        <p:nvSpPr>
          <p:cNvPr id="9" name="矩形 8"/>
          <p:cNvSpPr/>
          <p:nvPr/>
        </p:nvSpPr>
        <p:spPr>
          <a:xfrm>
            <a:off x="651217" y="4213275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 String 函数来将其他值生成或转换成字符串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7539696" y="2376492"/>
            <a:ext cx="4652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和其他语言不同，</a:t>
            </a:r>
            <a:r>
              <a:rPr lang="en-US" altLang="zh-CN" dirty="0" err="1"/>
              <a:t>javascript</a:t>
            </a:r>
            <a:r>
              <a:rPr lang="zh-CN" altLang="en-US" dirty="0"/>
              <a:t>不区分单引号和双引号字符串，所以不论是单引号还是双引号的字符串，上面的转义字符都能运行 。</a:t>
            </a:r>
          </a:p>
        </p:txBody>
      </p:sp>
    </p:spTree>
    <p:extLst>
      <p:ext uri="{BB962C8B-B14F-4D97-AF65-F5344CB8AC3E}">
        <p14:creationId xmlns:p14="http://schemas.microsoft.com/office/powerpoint/2010/main" val="2895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0037" y="2831012"/>
            <a:ext cx="69285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`hello world`</a:t>
            </a:r>
          </a:p>
          <a:p>
            <a:r>
              <a:rPr lang="zh-CN" altLang="en-US" dirty="0"/>
              <a:t>`hello!</a:t>
            </a:r>
          </a:p>
          <a:p>
            <a:r>
              <a:rPr lang="zh-CN" altLang="en-US" dirty="0"/>
              <a:t> world!`</a:t>
            </a:r>
          </a:p>
          <a:p>
            <a:r>
              <a:rPr lang="zh-CN" altLang="en-US" dirty="0"/>
              <a:t>`hello ${who}`</a:t>
            </a:r>
          </a:p>
          <a:p>
            <a:r>
              <a:rPr lang="zh-CN" altLang="en-US" dirty="0"/>
              <a:t>escape `&lt;a&gt;${who}&lt;/a&gt;`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0037" y="2335237"/>
            <a:ext cx="69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``</a:t>
            </a:r>
            <a:r>
              <a:rPr lang="zh-CN" altLang="en-US" dirty="0" smtClean="0"/>
              <a:t>来表明为模板字符串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字符串里可以加入变量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格式为</a:t>
            </a:r>
            <a:r>
              <a:rPr lang="en-US" altLang="zh-CN" dirty="0" smtClean="0">
                <a:solidFill>
                  <a:srgbClr val="0070C0"/>
                </a:solidFill>
              </a:rPr>
              <a:t>${</a:t>
            </a:r>
            <a:r>
              <a:rPr lang="zh-CN" altLang="en-US" dirty="0" smtClean="0">
                <a:solidFill>
                  <a:srgbClr val="0070C0"/>
                </a:solidFill>
              </a:rPr>
              <a:t>变量名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182" y="1382095"/>
            <a:ext cx="21945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08381"/>
              </p:ext>
            </p:extLst>
          </p:nvPr>
        </p:nvGraphicFramePr>
        <p:xfrm>
          <a:off x="2598779" y="1994437"/>
          <a:ext cx="6662709" cy="4351340"/>
        </p:xfrm>
        <a:graphic>
          <a:graphicData uri="http://schemas.openxmlformats.org/drawingml/2006/table">
            <a:tbl>
              <a:tblPr/>
              <a:tblGrid>
                <a:gridCol w="1723016"/>
                <a:gridCol w="4939693"/>
              </a:tblGrid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 NUL character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\'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single quote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\"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double quote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\\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backslash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new line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carriage return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\v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vertical tab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tab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\b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backspace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form feed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\uXXXX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unicode codepoint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\u{X} ... \u{XXXXXX}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unicode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codepoint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\xXX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 Latin-1 character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13514" y="1481481"/>
            <a:ext cx="664797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400" dirty="0"/>
              <a:t>除了普通的可打印字符以外，一些特殊的字符可以通过其转义形式放入字符串中：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1182" y="1382095"/>
            <a:ext cx="16881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长字符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77661" y="2038867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let longString = "This is a very long string which needs " +</a:t>
            </a:r>
          </a:p>
          <a:p>
            <a:r>
              <a:rPr lang="zh-CN" altLang="en-US" dirty="0"/>
              <a:t>                 "to wrap across multiple lines because " +</a:t>
            </a:r>
          </a:p>
          <a:p>
            <a:r>
              <a:rPr lang="zh-CN" altLang="en-US" dirty="0"/>
              <a:t>                 "otherwise my code is unreadable.";</a:t>
            </a:r>
          </a:p>
        </p:txBody>
      </p:sp>
      <p:sp>
        <p:nvSpPr>
          <p:cNvPr id="5" name="矩形 4"/>
          <p:cNvSpPr/>
          <p:nvPr/>
        </p:nvSpPr>
        <p:spPr>
          <a:xfrm>
            <a:off x="2977661" y="3938006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let longString = "This is a very long string which needs \</a:t>
            </a:r>
          </a:p>
          <a:p>
            <a:r>
              <a:rPr lang="zh-CN" altLang="en-US" dirty="0"/>
              <a:t>to wrap across multiple lines because \</a:t>
            </a:r>
          </a:p>
          <a:p>
            <a:r>
              <a:rPr lang="zh-CN" altLang="en-US" dirty="0"/>
              <a:t>otherwise my code is unreadable.";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182" y="1382095"/>
            <a:ext cx="16881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66757" y="2827606"/>
            <a:ext cx="1107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隐式转换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9268" y="2827606"/>
            <a:ext cx="1107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显示转换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45" y="1387734"/>
            <a:ext cx="11358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JavaScript 是一种面向对象的动态语言，它包含类型、运算符、标准内置（ built-in）对象和方法。它的语法来源于 Java 和 C，所以这两种语言的许多语法特性同样适用于 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注意的一个主要区别是 JavaScript 不支持类，类这一概念在 JavaScript 通过对象原型（object prototype）得到延续（有关 ES6 类的内容参考这里Classes）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</a:t>
            </a:r>
            <a:r>
              <a:rPr lang="zh-CN" altLang="en-US" dirty="0"/>
              <a:t>一个主要区别是 JavaScript 中的函数也是对象，JavaScript 允许函数在包含可执行代码的同时，能像其他对象一样被传递。</a:t>
            </a:r>
          </a:p>
        </p:txBody>
      </p:sp>
      <p:sp>
        <p:nvSpPr>
          <p:cNvPr id="2" name="矩形 1"/>
          <p:cNvSpPr/>
          <p:nvPr/>
        </p:nvSpPr>
        <p:spPr>
          <a:xfrm>
            <a:off x="556845" y="4907340"/>
            <a:ext cx="9310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https://developer.mozilla.org/en-US/docs/Web/JavaScript/JavaScript_technologies_overview</a:t>
            </a:r>
          </a:p>
        </p:txBody>
      </p:sp>
      <p:sp>
        <p:nvSpPr>
          <p:cNvPr id="5" name="矩形 4"/>
          <p:cNvSpPr/>
          <p:nvPr/>
        </p:nvSpPr>
        <p:spPr>
          <a:xfrm>
            <a:off x="556845" y="4538008"/>
            <a:ext cx="413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http://www.w3.org/TR/tr-technology-stds</a:t>
            </a: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62421" y="2574388"/>
            <a:ext cx="57081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arr1 = [element0</a:t>
            </a:r>
            <a:r>
              <a:rPr lang="en-US" altLang="zh-CN" dirty="0"/>
              <a:t>, element1, ..., </a:t>
            </a:r>
            <a:r>
              <a:rPr lang="en-US" altLang="zh-CN" dirty="0" err="1"/>
              <a:t>elementN</a:t>
            </a:r>
            <a:r>
              <a:rPr lang="en-US" altLang="zh-CN" dirty="0"/>
              <a:t>]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arr2 = new </a:t>
            </a:r>
            <a:r>
              <a:rPr lang="en-US" altLang="zh-CN" dirty="0"/>
              <a:t>Array(element0, element1[, ...[, </a:t>
            </a:r>
            <a:r>
              <a:rPr lang="en-US" altLang="zh-CN" dirty="0" err="1"/>
              <a:t>elementN</a:t>
            </a:r>
            <a:r>
              <a:rPr lang="en-US" altLang="zh-CN" dirty="0"/>
              <a:t>]])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arr3 = new </a:t>
            </a:r>
            <a:r>
              <a:rPr lang="en-US" altLang="zh-CN" dirty="0"/>
              <a:t>Array(</a:t>
            </a:r>
            <a:r>
              <a:rPr lang="en-US" altLang="zh-CN" dirty="0" err="1"/>
              <a:t>arrayLength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62421" y="20820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数组的构建方式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5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/>
              <a:t>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2724444" y="2577795"/>
            <a:ext cx="7446498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// </a:t>
            </a:r>
            <a:r>
              <a:rPr lang="zh-CN" altLang="en-US" dirty="0" smtClean="0"/>
              <a:t>对象字面量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</a:t>
            </a:r>
            <a:r>
              <a:rPr lang="zh-CN" altLang="en-US" dirty="0" smtClean="0"/>
              <a:t>{ </a:t>
            </a:r>
            <a:r>
              <a:rPr lang="zh-CN" altLang="en-US" dirty="0"/>
              <a:t>[ nameValuePair1[, nameValuePair2[, ...nameValuePairN] ] ] }</a:t>
            </a:r>
          </a:p>
          <a:p>
            <a:endParaRPr lang="zh-CN" altLang="en-US" dirty="0"/>
          </a:p>
          <a:p>
            <a:r>
              <a:rPr lang="zh-CN" altLang="en-US" dirty="0"/>
              <a:t>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</a:t>
            </a:r>
            <a:r>
              <a:rPr lang="zh-CN" altLang="en-US" dirty="0" smtClean="0"/>
              <a:t>new </a:t>
            </a:r>
            <a:r>
              <a:rPr lang="zh-CN" altLang="en-US" dirty="0"/>
              <a:t>Object([value])</a:t>
            </a:r>
          </a:p>
        </p:txBody>
      </p:sp>
    </p:spTree>
    <p:extLst>
      <p:ext uri="{BB962C8B-B14F-4D97-AF65-F5344CB8AC3E}">
        <p14:creationId xmlns:p14="http://schemas.microsoft.com/office/powerpoint/2010/main" val="11556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4566" y="2475914"/>
            <a:ext cx="310649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(arguments) {</a:t>
            </a:r>
          </a:p>
          <a:p>
            <a:r>
              <a:rPr lang="en-US" altLang="zh-CN" dirty="0" smtClean="0"/>
              <a:t>       function body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52493" y="2475914"/>
            <a:ext cx="354892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= function (arguments){</a:t>
            </a:r>
          </a:p>
          <a:p>
            <a:r>
              <a:rPr lang="en-US" altLang="zh-CN" dirty="0" smtClean="0"/>
              <a:t>       function body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4566" y="4637036"/>
            <a:ext cx="636809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new </a:t>
            </a:r>
            <a:r>
              <a:rPr lang="zh-CN" altLang="en-US" dirty="0"/>
              <a:t>Function ([arg1[, arg2[, ...argN]],] functionBody)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4566" y="182860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一般声明方式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64566" y="4267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通过构造函数声明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7751" y="2883878"/>
            <a:ext cx="410210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(function(arguments){    </a:t>
            </a:r>
          </a:p>
          <a:p>
            <a:r>
              <a:rPr lang="en-US" altLang="zh-CN" dirty="0" smtClean="0"/>
              <a:t>     function body       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0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67807" y="2489981"/>
            <a:ext cx="593656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(arguments){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body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function(){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body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17948"/>
              </p:ext>
            </p:extLst>
          </p:nvPr>
        </p:nvGraphicFramePr>
        <p:xfrm>
          <a:off x="1499737" y="2248215"/>
          <a:ext cx="8128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&lt;script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=“</a:t>
                      </a:r>
                      <a:r>
                        <a:rPr lang="en-US" altLang="zh-CN" dirty="0" err="1" smtClean="0"/>
                        <a:t>js</a:t>
                      </a:r>
                      <a:r>
                        <a:rPr lang="zh-CN" altLang="en-US" dirty="0" smtClean="0"/>
                        <a:t>文件地址</a:t>
                      </a:r>
                      <a:r>
                        <a:rPr lang="en-US" altLang="zh-CN" dirty="0" smtClean="0"/>
                        <a:t>”&gt;&lt;/script&gt;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以文件形式引入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&lt;script&gt;</a:t>
                      </a:r>
                    </a:p>
                    <a:p>
                      <a:r>
                        <a:rPr lang="en-US" altLang="zh-CN" dirty="0" smtClean="0"/>
                        <a:t>   </a:t>
                      </a:r>
                    </a:p>
                    <a:p>
                      <a:r>
                        <a:rPr lang="en-US" altLang="zh-CN" dirty="0" smtClean="0"/>
                        <a:t>     &lt;!--</a:t>
                      </a:r>
                      <a:r>
                        <a:rPr lang="en-US" altLang="zh-CN" baseline="0" dirty="0" smtClean="0"/>
                        <a:t>  </a:t>
                      </a:r>
                    </a:p>
                    <a:p>
                      <a:endParaRPr lang="en-US" altLang="zh-CN" baseline="0" dirty="0" smtClean="0"/>
                    </a:p>
                    <a:p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  --&gt;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&lt;/script&gt;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10958"/>
              </p:ext>
            </p:extLst>
          </p:nvPr>
        </p:nvGraphicFramePr>
        <p:xfrm>
          <a:off x="1718102" y="23164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注解方式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// </a:t>
                      </a:r>
                      <a:r>
                        <a:rPr lang="zh-CN" altLang="en-US" dirty="0" smtClean="0"/>
                        <a:t>注释内容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单行注解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/*  </a:t>
                      </a:r>
                      <a:r>
                        <a:rPr lang="zh-CN" altLang="en-US" dirty="0" smtClean="0"/>
                        <a:t>注释内容</a:t>
                      </a:r>
                      <a:r>
                        <a:rPr lang="en-US" altLang="zh-CN" dirty="0" smtClean="0"/>
                        <a:t> */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多行注释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97540" y="391627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a = 20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04204" y="3942945"/>
            <a:ext cx="10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 a = 10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37515" y="3916277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a = 20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71548"/>
              </p:ext>
            </p:extLst>
          </p:nvPr>
        </p:nvGraphicFramePr>
        <p:xfrm>
          <a:off x="2496024" y="18711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声明方式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封闭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常量的声明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497539" y="4954134"/>
            <a:ext cx="809312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变量声明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不初始化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则变量指向的是</a:t>
            </a:r>
            <a:r>
              <a:rPr lang="en-US" altLang="zh-CN" dirty="0" smtClean="0"/>
              <a:t>undefined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如果变量没有这三个关键词声明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 </a:t>
            </a:r>
            <a:r>
              <a:rPr lang="en-US" altLang="zh-CN" dirty="0" smtClean="0"/>
              <a:t>a = 20, a</a:t>
            </a:r>
            <a:r>
              <a:rPr lang="zh-CN" altLang="en-US" dirty="0" smtClean="0"/>
              <a:t>直接是一个全局变量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如果不初始化值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将会抛出异常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05028" y="1303249"/>
            <a:ext cx="41088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以字母或_开头，由字母，数字和_构成</a:t>
            </a:r>
          </a:p>
        </p:txBody>
      </p:sp>
    </p:spTree>
    <p:extLst>
      <p:ext uri="{BB962C8B-B14F-4D97-AF65-F5344CB8AC3E}">
        <p14:creationId xmlns:p14="http://schemas.microsoft.com/office/powerpoint/2010/main" val="21358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2382" y="1767204"/>
            <a:ext cx="194893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a;  //undefined</a:t>
            </a:r>
          </a:p>
          <a:p>
            <a:r>
              <a:rPr lang="en-US" altLang="zh-CN" dirty="0" smtClean="0"/>
              <a:t>a + 20; // nan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nan;</a:t>
            </a:r>
          </a:p>
          <a:p>
            <a:r>
              <a:rPr lang="en-US" altLang="zh-CN" dirty="0" smtClean="0"/>
              <a:t>b * 10;// nan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52382" y="3455555"/>
            <a:ext cx="194893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null;</a:t>
            </a:r>
          </a:p>
          <a:p>
            <a:r>
              <a:rPr lang="en-US" altLang="zh-CN" dirty="0" smtClean="0"/>
              <a:t>a * 20; // 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false;</a:t>
            </a:r>
          </a:p>
          <a:p>
            <a:r>
              <a:rPr lang="en-US" altLang="zh-CN" dirty="0" smtClean="0"/>
              <a:t>b * 10; // 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845" y="1786340"/>
            <a:ext cx="194893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“1”;</a:t>
            </a:r>
          </a:p>
          <a:p>
            <a:r>
              <a:rPr lang="en-US" altLang="zh-CN" dirty="0" smtClean="0"/>
              <a:t>a * 10; // 10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“1a”;</a:t>
            </a:r>
          </a:p>
          <a:p>
            <a:r>
              <a:rPr lang="en-US" altLang="zh-CN" dirty="0" smtClean="0"/>
              <a:t>b * 10;// nan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c = “20”;</a:t>
            </a:r>
          </a:p>
          <a:p>
            <a:r>
              <a:rPr lang="en-US" altLang="zh-CN" dirty="0" smtClean="0"/>
              <a:t>c + 10; // 2010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430130" y="1786340"/>
            <a:ext cx="636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如果字符串为数字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然后与数字做数学运算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字符串会先转换成数字然后做运算</a:t>
            </a:r>
            <a:r>
              <a:rPr lang="en-US" altLang="zh-CN" dirty="0" smtClean="0"/>
              <a:t>.(</a:t>
            </a:r>
            <a:r>
              <a:rPr lang="zh-CN" altLang="en-US" dirty="0" smtClean="0"/>
              <a:t>除了用加号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字符串与数字相加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则是做拼接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变量等于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与数字做运算时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变量的值会转换为 </a:t>
            </a:r>
            <a:r>
              <a:rPr lang="en-US" altLang="zh-CN" dirty="0" smtClean="0"/>
              <a:t>0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Undefined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与数字做运算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其值都为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5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78173" y="1845597"/>
            <a:ext cx="411843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console.log(a); // </a:t>
            </a:r>
            <a:r>
              <a:rPr lang="zh-CN" altLang="en-US" dirty="0" smtClean="0"/>
              <a:t>抛出异常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未声明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20;</a:t>
            </a:r>
          </a:p>
          <a:p>
            <a:r>
              <a:rPr lang="en-US" altLang="zh-CN" dirty="0" smtClean="0"/>
              <a:t>if ( a &gt; 10 ){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 = 10;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console.log(b); // </a:t>
            </a:r>
            <a:r>
              <a:rPr lang="zh-CN" altLang="en-US" dirty="0" smtClean="0"/>
              <a:t>抛出异常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未声明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90487" y="1845597"/>
            <a:ext cx="597163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代码是从上往下执行的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变量的作用域为局部变量和全局变量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在括号内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声明的变量都是局部变量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变量只能在它声明范围内使用</a:t>
            </a:r>
            <a:r>
              <a:rPr lang="en-US" altLang="zh-CN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声明的变量是块内作用域</a:t>
            </a:r>
            <a:r>
              <a:rPr lang="en-US" altLang="zh-CN" dirty="0" smtClean="0"/>
              <a:t>,</a:t>
            </a:r>
            <a:r>
              <a:rPr lang="zh-CN" altLang="en-US" dirty="0"/>
              <a:t>同</a:t>
            </a:r>
            <a:r>
              <a:rPr lang="zh-CN" altLang="en-US" dirty="0" smtClean="0"/>
              <a:t>一个块内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不属于包含块内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不能同时声明同一个名称的变量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8173" y="4290645"/>
            <a:ext cx="411843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let a = 20;</a:t>
            </a:r>
          </a:p>
          <a:p>
            <a:r>
              <a:rPr lang="en-US" altLang="zh-CN" dirty="0" smtClean="0"/>
              <a:t>if(a &gt; 10){</a:t>
            </a:r>
          </a:p>
          <a:p>
            <a:r>
              <a:rPr lang="en-US" altLang="zh-CN" dirty="0" smtClean="0"/>
              <a:t>    let  a = 10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console.log(a); </a:t>
            </a:r>
            <a:r>
              <a:rPr lang="en-US" altLang="zh-CN" dirty="0" smtClean="0"/>
              <a:t>// 10</a:t>
            </a:r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console.log(a); //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7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r>
              <a:rPr lang="zh-CN" altLang="en-US" dirty="0"/>
              <a:t>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76915"/>
              </p:ext>
            </p:extLst>
          </p:nvPr>
        </p:nvGraphicFramePr>
        <p:xfrm>
          <a:off x="2419643" y="2236761"/>
          <a:ext cx="6935372" cy="3413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34905"/>
                <a:gridCol w="5500467"/>
              </a:tblGrid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运算符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功能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/>
                        <a:t>+</a:t>
                      </a:r>
                      <a:endParaRPr lang="zh-CN" sz="1400" dirty="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对两个数进行加法运算，或者连接两字符串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-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从第一个数中减去第二个数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*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对两个数进行乘法运算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/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第一个数除以第二个数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/>
                        <a:t>%</a:t>
                      </a:r>
                      <a:endParaRPr lang="zh-CN" sz="1400" dirty="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获得除法的余数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/>
                        <a:t>--</a:t>
                      </a:r>
                      <a:endParaRPr lang="zh-CN" sz="1400" dirty="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数字递减</a:t>
                      </a:r>
                      <a:r>
                        <a:rPr lang="en-US" sz="1400" dirty="0"/>
                        <a:t>1</a:t>
                      </a:r>
                      <a:r>
                        <a:rPr lang="zh-CN" sz="1400" dirty="0"/>
                        <a:t>：只有在变量中有效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/>
                        <a:t>++</a:t>
                      </a:r>
                      <a:endParaRPr lang="zh-CN" sz="1400" dirty="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数字递增</a:t>
                      </a:r>
                      <a:r>
                        <a:rPr lang="en-US" sz="1400" dirty="0"/>
                        <a:t>1</a:t>
                      </a:r>
                      <a:r>
                        <a:rPr lang="zh-CN" sz="1400" dirty="0"/>
                        <a:t>：只有在变量中有效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5321" y="1331129"/>
            <a:ext cx="16236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1715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1860</Words>
  <Application>Microsoft Office PowerPoint</Application>
  <PresentationFormat>宽屏</PresentationFormat>
  <Paragraphs>358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面向对象的Javascript</vt:lpstr>
      <vt:lpstr>PowerPoint 演示文稿</vt:lpstr>
      <vt:lpstr>Javascript是什么?</vt:lpstr>
      <vt:lpstr>Javascript引入</vt:lpstr>
      <vt:lpstr>Javascript注解</vt:lpstr>
      <vt:lpstr>变量,变量声明</vt:lpstr>
      <vt:lpstr>变量基本操作</vt:lpstr>
      <vt:lpstr>变量作用域</vt:lpstr>
      <vt:lpstr>算术运算符</vt:lpstr>
      <vt:lpstr>逻辑运算符</vt:lpstr>
      <vt:lpstr>逻辑运算符</vt:lpstr>
      <vt:lpstr>If – else if - else</vt:lpstr>
      <vt:lpstr>switch</vt:lpstr>
      <vt:lpstr>For循环</vt:lpstr>
      <vt:lpstr>for … in</vt:lpstr>
      <vt:lpstr>for...of</vt:lpstr>
      <vt:lpstr>while</vt:lpstr>
      <vt:lpstr>do…while</vt:lpstr>
      <vt:lpstr>label</vt:lpstr>
      <vt:lpstr>break</vt:lpstr>
      <vt:lpstr>continue</vt:lpstr>
      <vt:lpstr>Javascript类型</vt:lpstr>
      <vt:lpstr>类型: Number</vt:lpstr>
      <vt:lpstr>类型: 布尔</vt:lpstr>
      <vt:lpstr>类型:字符串</vt:lpstr>
      <vt:lpstr>模板字符串</vt:lpstr>
      <vt:lpstr>特殊字符</vt:lpstr>
      <vt:lpstr>长字符</vt:lpstr>
      <vt:lpstr>类型: 类型转换</vt:lpstr>
      <vt:lpstr>类型: 数组</vt:lpstr>
      <vt:lpstr>类型: 对象</vt:lpstr>
      <vt:lpstr>函数</vt:lpstr>
      <vt:lpstr>匿名函数</vt:lpstr>
      <vt:lpstr>闭包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179</cp:revision>
  <dcterms:created xsi:type="dcterms:W3CDTF">2015-12-19T02:16:25Z</dcterms:created>
  <dcterms:modified xsi:type="dcterms:W3CDTF">2015-12-29T09:46:26Z</dcterms:modified>
</cp:coreProperties>
</file>