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6" r:id="rId2"/>
    <p:sldId id="277" r:id="rId3"/>
    <p:sldId id="278" r:id="rId4"/>
    <p:sldId id="261" r:id="rId5"/>
    <p:sldId id="279" r:id="rId6"/>
    <p:sldId id="257" r:id="rId7"/>
    <p:sldId id="256" r:id="rId8"/>
    <p:sldId id="259" r:id="rId9"/>
    <p:sldId id="260" r:id="rId10"/>
    <p:sldId id="262" r:id="rId11"/>
    <p:sldId id="264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70CE0-A5F7-42BF-9B51-0FF96ADEF50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A9EE5-D310-42B7-97C1-C95C32AA28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C5DEC15-9006-46FC-A72B-B41305C50650}" type="datetime1">
              <a:rPr lang="zh-CN" altLang="en-US" smtClean="0"/>
              <a:pPr/>
              <a:t>2016/8/25</a:t>
            </a:fld>
            <a:endParaRPr lang="en-US" altLang="zh-CN" smtClean="0"/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99B6D-B916-4AB8-8493-C6BB857F1782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sp>
        <p:nvSpPr>
          <p:cNvPr id="5427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26C2347-CB69-4C0F-8BA1-467B3546AAB4}" type="datetime1">
              <a:rPr lang="zh-CN" altLang="en-US" smtClean="0"/>
              <a:pPr/>
              <a:t>2016/8/25</a:t>
            </a:fld>
            <a:endParaRPr lang="en-US" altLang="zh-CN" smtClean="0"/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3063F-BFDA-4CFC-AEC0-C3672703B6B8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  <p:sp>
        <p:nvSpPr>
          <p:cNvPr id="7066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F4A6EB9-F4A8-42D9-B460-A00FAAA0B6C1}" type="datetime1">
              <a:rPr lang="zh-CN" altLang="en-US" smtClean="0"/>
              <a:pPr/>
              <a:t>2016/8/25</a:t>
            </a:fld>
            <a:endParaRPr lang="en-US" altLang="zh-CN" smtClean="0"/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04D2F-35ED-4C7C-BB7C-A98BFF9773F2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  <p:sp>
        <p:nvSpPr>
          <p:cNvPr id="5530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083D5D5-8FBE-4E00-B8C6-75B758A315BB}" type="datetime1">
              <a:rPr lang="zh-CN" altLang="en-US" smtClean="0"/>
              <a:pPr/>
              <a:t>2016/8/25</a:t>
            </a:fld>
            <a:endParaRPr lang="en-US" altLang="zh-CN" smtClean="0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D40BC-F1B9-4A9C-B85B-9DC85B273FBC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  <p:sp>
        <p:nvSpPr>
          <p:cNvPr id="5632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3C6E0FE-9CD9-40CF-B332-064C0FA58812}" type="datetime1">
              <a:rPr lang="zh-CN" altLang="en-US" smtClean="0"/>
              <a:pPr/>
              <a:t>2016/8/25</a:t>
            </a:fld>
            <a:endParaRPr lang="en-US" altLang="zh-CN" smtClean="0"/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B73FD-A1DE-4584-82B8-B69247569683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  <p:sp>
        <p:nvSpPr>
          <p:cNvPr id="5734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72CF5F1-DF5B-4A93-A983-C8610E7DE647}" type="datetime1">
              <a:rPr lang="zh-CN" altLang="en-US" smtClean="0"/>
              <a:pPr/>
              <a:t>2016/8/25</a:t>
            </a:fld>
            <a:endParaRPr lang="en-US" altLang="zh-CN" smtClean="0"/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9186A-BA74-42A0-9E5A-749A5F637E81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  <p:sp>
        <p:nvSpPr>
          <p:cNvPr id="6246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D43FF89-CBF5-42CE-8817-87CBE29628C4}" type="datetime1">
              <a:rPr lang="zh-CN" altLang="en-US" smtClean="0"/>
              <a:pPr/>
              <a:t>2016/8/25</a:t>
            </a:fld>
            <a:endParaRPr lang="en-US" altLang="zh-CN" smtClean="0"/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91C90-36B9-44D4-875F-071E2CF1F1CB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6349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61EAD25-C40B-43D5-8174-2D1FAE93D06E}" type="datetime1">
              <a:rPr lang="zh-CN" altLang="en-US" smtClean="0"/>
              <a:pPr/>
              <a:t>2016/8/25</a:t>
            </a:fld>
            <a:endParaRPr lang="en-US" altLang="zh-CN" smtClean="0"/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94E1E6-F3E1-4D87-ABFF-96863CC9D993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  <p:sp>
        <p:nvSpPr>
          <p:cNvPr id="6758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78B8632-9A05-48F9-90DA-CA10CDFCA2A6}" type="datetime1">
              <a:rPr lang="zh-CN" altLang="en-US" smtClean="0"/>
              <a:pPr/>
              <a:t>2016/8/25</a:t>
            </a:fld>
            <a:endParaRPr lang="en-US" altLang="zh-CN" smtClean="0"/>
          </a:p>
        </p:txBody>
      </p:sp>
      <p:sp>
        <p:nvSpPr>
          <p:cNvPr id="68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ED4C7-CE8C-4A07-BDAA-A121EB478D72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  <p:sp>
        <p:nvSpPr>
          <p:cNvPr id="6861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82C6AEC-8142-427D-8406-EA9FCDAACE75}" type="datetime1">
              <a:rPr lang="zh-CN" altLang="en-US" smtClean="0"/>
              <a:pPr/>
              <a:t>2016/8/25</a:t>
            </a:fld>
            <a:endParaRPr lang="en-US" altLang="zh-CN" smtClean="0"/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3A1A9-86F9-4F82-91B6-6B8845D7CB00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  <p:sp>
        <p:nvSpPr>
          <p:cNvPr id="6963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ser@example.co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0.37.132.97:3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0.37.132.97:3000/luogy/test2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0.37.132.97:3000/luogy/test2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zh-CN" altLang="en-US" dirty="0" smtClean="0"/>
              <a:t>的诞生</a:t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5600" dirty="0" smtClean="0"/>
              <a:t>很多人都知道，</a:t>
            </a:r>
            <a:r>
              <a:rPr lang="en-US" altLang="zh-CN" sz="5600" dirty="0" err="1" smtClean="0"/>
              <a:t>Linus</a:t>
            </a:r>
            <a:r>
              <a:rPr lang="zh-CN" altLang="en-US" sz="5600" dirty="0" smtClean="0"/>
              <a:t>在</a:t>
            </a:r>
            <a:r>
              <a:rPr lang="en-US" altLang="zh-CN" sz="5600" dirty="0" smtClean="0"/>
              <a:t>1991</a:t>
            </a:r>
            <a:r>
              <a:rPr lang="zh-CN" altLang="en-US" sz="5600" dirty="0" smtClean="0"/>
              <a:t>年创建了开源的</a:t>
            </a:r>
            <a:r>
              <a:rPr lang="en-US" altLang="zh-CN" sz="5600" dirty="0" smtClean="0"/>
              <a:t>Linux</a:t>
            </a:r>
            <a:r>
              <a:rPr lang="zh-CN" altLang="en-US" sz="5600" dirty="0" smtClean="0"/>
              <a:t>，从此，</a:t>
            </a:r>
            <a:r>
              <a:rPr lang="en-US" altLang="zh-CN" sz="5600" dirty="0" smtClean="0"/>
              <a:t>Linux</a:t>
            </a:r>
            <a:r>
              <a:rPr lang="zh-CN" altLang="en-US" sz="5600" dirty="0" smtClean="0"/>
              <a:t>系统不断发展，已经成为最大的服务器系统软件了。</a:t>
            </a:r>
          </a:p>
          <a:p>
            <a:r>
              <a:rPr lang="en-US" altLang="zh-CN" sz="5600" dirty="0" err="1" smtClean="0"/>
              <a:t>Linus</a:t>
            </a:r>
            <a:r>
              <a:rPr lang="zh-CN" altLang="en-US" sz="5600" dirty="0" smtClean="0"/>
              <a:t>虽然创建了</a:t>
            </a:r>
            <a:r>
              <a:rPr lang="en-US" altLang="zh-CN" sz="5600" dirty="0" smtClean="0"/>
              <a:t>Linux</a:t>
            </a:r>
            <a:r>
              <a:rPr lang="zh-CN" altLang="en-US" sz="5600" dirty="0" smtClean="0"/>
              <a:t>，但</a:t>
            </a:r>
            <a:r>
              <a:rPr lang="en-US" altLang="zh-CN" sz="5600" dirty="0" smtClean="0"/>
              <a:t>Linux</a:t>
            </a:r>
            <a:r>
              <a:rPr lang="zh-CN" altLang="en-US" sz="5600" dirty="0" smtClean="0"/>
              <a:t>的壮大是靠全世界热心的志愿者参与的，这么多人在世界各地为</a:t>
            </a:r>
            <a:r>
              <a:rPr lang="en-US" altLang="zh-CN" sz="5600" dirty="0" smtClean="0"/>
              <a:t>Linux</a:t>
            </a:r>
            <a:r>
              <a:rPr lang="zh-CN" altLang="en-US" sz="5600" dirty="0" smtClean="0"/>
              <a:t>编写代码，那</a:t>
            </a:r>
            <a:r>
              <a:rPr lang="en-US" altLang="zh-CN" sz="5600" dirty="0" smtClean="0"/>
              <a:t>Linux</a:t>
            </a:r>
            <a:r>
              <a:rPr lang="zh-CN" altLang="en-US" sz="5600" dirty="0" smtClean="0"/>
              <a:t>的代码是如何管理的呢？</a:t>
            </a:r>
          </a:p>
          <a:p>
            <a:r>
              <a:rPr lang="zh-CN" altLang="en-US" sz="5600" dirty="0" smtClean="0"/>
              <a:t>事实是，在</a:t>
            </a:r>
            <a:r>
              <a:rPr lang="en-US" altLang="zh-CN" sz="5600" dirty="0" smtClean="0"/>
              <a:t>2002</a:t>
            </a:r>
            <a:r>
              <a:rPr lang="zh-CN" altLang="en-US" sz="5600" dirty="0" smtClean="0"/>
              <a:t>年以前，世界各地的志愿者把源代码文件通过</a:t>
            </a:r>
            <a:r>
              <a:rPr lang="en-US" altLang="zh-CN" sz="5600" dirty="0" smtClean="0"/>
              <a:t>diff</a:t>
            </a:r>
            <a:r>
              <a:rPr lang="zh-CN" altLang="en-US" sz="5600" dirty="0" smtClean="0"/>
              <a:t>的方式发给</a:t>
            </a:r>
            <a:r>
              <a:rPr lang="en-US" altLang="zh-CN" sz="5600" dirty="0" err="1" smtClean="0"/>
              <a:t>Linus</a:t>
            </a:r>
            <a:r>
              <a:rPr lang="zh-CN" altLang="en-US" sz="5600" dirty="0" smtClean="0"/>
              <a:t>，然后由</a:t>
            </a:r>
            <a:r>
              <a:rPr lang="en-US" altLang="zh-CN" sz="5600" dirty="0" err="1" smtClean="0"/>
              <a:t>Linus</a:t>
            </a:r>
            <a:r>
              <a:rPr lang="zh-CN" altLang="en-US" sz="5600" dirty="0" smtClean="0"/>
              <a:t>本人通过手工方式合并代码！</a:t>
            </a:r>
          </a:p>
          <a:p>
            <a:r>
              <a:rPr lang="zh-CN" altLang="en-US" sz="5600" dirty="0" smtClean="0"/>
              <a:t>你也许会想，为什么</a:t>
            </a:r>
            <a:r>
              <a:rPr lang="en-US" altLang="zh-CN" sz="5600" dirty="0" err="1" smtClean="0"/>
              <a:t>Linus</a:t>
            </a:r>
            <a:r>
              <a:rPr lang="zh-CN" altLang="en-US" sz="5600" dirty="0" smtClean="0"/>
              <a:t>不把</a:t>
            </a:r>
            <a:r>
              <a:rPr lang="en-US" altLang="zh-CN" sz="5600" dirty="0" smtClean="0"/>
              <a:t>Linux</a:t>
            </a:r>
            <a:r>
              <a:rPr lang="zh-CN" altLang="en-US" sz="5600" dirty="0" smtClean="0"/>
              <a:t>代码放到版本控制系统里呢？不是有</a:t>
            </a:r>
            <a:r>
              <a:rPr lang="en-US" altLang="zh-CN" sz="5600" dirty="0" smtClean="0"/>
              <a:t>CVS</a:t>
            </a:r>
            <a:r>
              <a:rPr lang="zh-CN" altLang="en-US" sz="5600" dirty="0" smtClean="0"/>
              <a:t>、</a:t>
            </a:r>
            <a:r>
              <a:rPr lang="en-US" altLang="zh-CN" sz="5600" dirty="0" smtClean="0"/>
              <a:t>SVN</a:t>
            </a:r>
            <a:r>
              <a:rPr lang="zh-CN" altLang="en-US" sz="5600" dirty="0" smtClean="0"/>
              <a:t>这些免费的版本控制系统吗？因为</a:t>
            </a:r>
            <a:r>
              <a:rPr lang="en-US" altLang="zh-CN" sz="5600" dirty="0" err="1" smtClean="0"/>
              <a:t>Linus</a:t>
            </a:r>
            <a:r>
              <a:rPr lang="zh-CN" altLang="en-US" sz="5600" dirty="0" smtClean="0"/>
              <a:t>坚定地反对</a:t>
            </a:r>
            <a:r>
              <a:rPr lang="en-US" altLang="zh-CN" sz="5600" dirty="0" smtClean="0"/>
              <a:t>CVS</a:t>
            </a:r>
            <a:r>
              <a:rPr lang="zh-CN" altLang="en-US" sz="5600" dirty="0" smtClean="0"/>
              <a:t>和</a:t>
            </a:r>
            <a:r>
              <a:rPr lang="en-US" altLang="zh-CN" sz="5600" dirty="0" smtClean="0"/>
              <a:t>SVN</a:t>
            </a:r>
            <a:r>
              <a:rPr lang="zh-CN" altLang="en-US" sz="5600" dirty="0" smtClean="0"/>
              <a:t>，这些集中式的版本控制系统不但速度慢，而且必须联网才能使用。有一些商用的版本控制系统，虽然比</a:t>
            </a:r>
            <a:r>
              <a:rPr lang="en-US" altLang="zh-CN" sz="5600" dirty="0" smtClean="0"/>
              <a:t>CVS</a:t>
            </a:r>
            <a:r>
              <a:rPr lang="zh-CN" altLang="en-US" sz="5600" dirty="0" smtClean="0"/>
              <a:t>、</a:t>
            </a:r>
            <a:r>
              <a:rPr lang="en-US" altLang="zh-CN" sz="5600" dirty="0" smtClean="0"/>
              <a:t>SVN</a:t>
            </a:r>
            <a:r>
              <a:rPr lang="zh-CN" altLang="en-US" sz="5600" dirty="0" smtClean="0"/>
              <a:t>好用，但那是付费的，和</a:t>
            </a:r>
            <a:r>
              <a:rPr lang="en-US" altLang="zh-CN" sz="5600" dirty="0" smtClean="0"/>
              <a:t>Linux</a:t>
            </a:r>
            <a:r>
              <a:rPr lang="zh-CN" altLang="en-US" sz="5600" dirty="0" smtClean="0"/>
              <a:t>的开源精神不符。</a:t>
            </a:r>
          </a:p>
          <a:p>
            <a:r>
              <a:rPr lang="zh-CN" altLang="en-US" sz="5600" dirty="0" smtClean="0"/>
              <a:t>不过，到了</a:t>
            </a:r>
            <a:r>
              <a:rPr lang="en-US" altLang="zh-CN" sz="5600" dirty="0" smtClean="0"/>
              <a:t>2002</a:t>
            </a:r>
            <a:r>
              <a:rPr lang="zh-CN" altLang="en-US" sz="5600" dirty="0" smtClean="0"/>
              <a:t>年，</a:t>
            </a:r>
            <a:r>
              <a:rPr lang="en-US" altLang="zh-CN" sz="5600" dirty="0" smtClean="0"/>
              <a:t>Linux</a:t>
            </a:r>
            <a:r>
              <a:rPr lang="zh-CN" altLang="en-US" sz="5600" dirty="0" smtClean="0"/>
              <a:t>系统已经发展了十年了，代码库之大让</a:t>
            </a:r>
            <a:r>
              <a:rPr lang="en-US" altLang="zh-CN" sz="5600" dirty="0" err="1" smtClean="0"/>
              <a:t>Linus</a:t>
            </a:r>
            <a:r>
              <a:rPr lang="zh-CN" altLang="en-US" sz="5600" dirty="0" smtClean="0"/>
              <a:t>很难继续通过手工方式管理了，社区的弟兄们也对这种方式表达了强烈不满，于是</a:t>
            </a:r>
            <a:r>
              <a:rPr lang="en-US" altLang="zh-CN" sz="5600" dirty="0" err="1" smtClean="0"/>
              <a:t>Linus</a:t>
            </a:r>
            <a:r>
              <a:rPr lang="zh-CN" altLang="en-US" sz="5600" dirty="0" smtClean="0"/>
              <a:t>选择了一个商业的版本控制系统</a:t>
            </a:r>
            <a:r>
              <a:rPr lang="en-US" altLang="zh-CN" sz="5600" dirty="0" err="1" smtClean="0"/>
              <a:t>BitKeeper</a:t>
            </a:r>
            <a:r>
              <a:rPr lang="zh-CN" altLang="en-US" sz="5600" dirty="0" smtClean="0"/>
              <a:t>，</a:t>
            </a:r>
            <a:r>
              <a:rPr lang="en-US" altLang="zh-CN" sz="5600" dirty="0" err="1" smtClean="0"/>
              <a:t>BitKeeper</a:t>
            </a:r>
            <a:r>
              <a:rPr lang="zh-CN" altLang="en-US" sz="5600" dirty="0" smtClean="0"/>
              <a:t>的东家</a:t>
            </a:r>
            <a:r>
              <a:rPr lang="en-US" altLang="zh-CN" sz="5600" dirty="0" err="1" smtClean="0"/>
              <a:t>BitMover</a:t>
            </a:r>
            <a:r>
              <a:rPr lang="zh-CN" altLang="en-US" sz="5600" dirty="0" smtClean="0"/>
              <a:t>公司出于人道主义精神，授权</a:t>
            </a:r>
            <a:r>
              <a:rPr lang="en-US" altLang="zh-CN" sz="5600" dirty="0" smtClean="0"/>
              <a:t>Linux</a:t>
            </a:r>
            <a:r>
              <a:rPr lang="zh-CN" altLang="en-US" sz="5600" dirty="0" smtClean="0"/>
              <a:t>社区免费使用这个版本控制系统。</a:t>
            </a:r>
          </a:p>
          <a:p>
            <a:r>
              <a:rPr lang="zh-CN" altLang="en-US" sz="5600" dirty="0" smtClean="0"/>
              <a:t>安定团结的大好局面在</a:t>
            </a:r>
            <a:r>
              <a:rPr lang="en-US" altLang="zh-CN" sz="5600" dirty="0" smtClean="0"/>
              <a:t>2005</a:t>
            </a:r>
            <a:r>
              <a:rPr lang="zh-CN" altLang="en-US" sz="5600" dirty="0" smtClean="0"/>
              <a:t>年就被打破了，原因是</a:t>
            </a:r>
            <a:r>
              <a:rPr lang="en-US" altLang="zh-CN" sz="5600" dirty="0" smtClean="0"/>
              <a:t>Linux</a:t>
            </a:r>
            <a:r>
              <a:rPr lang="zh-CN" altLang="en-US" sz="5600" dirty="0" smtClean="0"/>
              <a:t>社区牛人聚集，不免沾染了一些梁山好汉的江湖习气。开发</a:t>
            </a:r>
            <a:r>
              <a:rPr lang="en-US" altLang="zh-CN" sz="5600" dirty="0" smtClean="0"/>
              <a:t>Samba</a:t>
            </a:r>
            <a:r>
              <a:rPr lang="zh-CN" altLang="en-US" sz="5600" dirty="0" smtClean="0"/>
              <a:t>的</a:t>
            </a:r>
            <a:r>
              <a:rPr lang="en-US" altLang="zh-CN" sz="5600" dirty="0" smtClean="0"/>
              <a:t>Andrew</a:t>
            </a:r>
            <a:r>
              <a:rPr lang="zh-CN" altLang="en-US" sz="5600" dirty="0" smtClean="0"/>
              <a:t>试图破解</a:t>
            </a:r>
            <a:r>
              <a:rPr lang="en-US" altLang="zh-CN" sz="5600" dirty="0" err="1" smtClean="0"/>
              <a:t>BitKeeper</a:t>
            </a:r>
            <a:r>
              <a:rPr lang="zh-CN" altLang="en-US" sz="5600" dirty="0" smtClean="0"/>
              <a:t>的协议（这么干的其实也不只他一个），被</a:t>
            </a:r>
            <a:r>
              <a:rPr lang="en-US" altLang="zh-CN" sz="5600" dirty="0" err="1" smtClean="0"/>
              <a:t>BitMover</a:t>
            </a:r>
            <a:r>
              <a:rPr lang="zh-CN" altLang="en-US" sz="5600" dirty="0" smtClean="0"/>
              <a:t>公司发现了（监控工作做得不错！），于是</a:t>
            </a:r>
            <a:r>
              <a:rPr lang="en-US" altLang="zh-CN" sz="5600" dirty="0" err="1" smtClean="0"/>
              <a:t>BitMover</a:t>
            </a:r>
            <a:r>
              <a:rPr lang="zh-CN" altLang="en-US" sz="5600" dirty="0" smtClean="0"/>
              <a:t>公司怒了，要收回</a:t>
            </a:r>
            <a:r>
              <a:rPr lang="en-US" altLang="zh-CN" sz="5600" dirty="0" smtClean="0"/>
              <a:t>Linux</a:t>
            </a:r>
            <a:r>
              <a:rPr lang="zh-CN" altLang="en-US" sz="5600" dirty="0" smtClean="0"/>
              <a:t>社区的免费使用权。</a:t>
            </a:r>
          </a:p>
          <a:p>
            <a:r>
              <a:rPr lang="en-US" altLang="zh-CN" sz="5600" dirty="0" err="1" smtClean="0"/>
              <a:t>Linus</a:t>
            </a:r>
            <a:r>
              <a:rPr lang="zh-CN" altLang="en-US" sz="5600" dirty="0" smtClean="0"/>
              <a:t>可以向</a:t>
            </a:r>
            <a:r>
              <a:rPr lang="en-US" altLang="zh-CN" sz="5600" dirty="0" err="1" smtClean="0"/>
              <a:t>BitMover</a:t>
            </a:r>
            <a:r>
              <a:rPr lang="zh-CN" altLang="en-US" sz="5600" dirty="0" smtClean="0"/>
              <a:t>公司道个歉，保证以后严格管教弟兄们，嗯，这是不可能的。实际情况是这样的：</a:t>
            </a:r>
          </a:p>
          <a:p>
            <a:r>
              <a:rPr lang="en-US" altLang="zh-CN" sz="5600" dirty="0" err="1" smtClean="0"/>
              <a:t>Linus</a:t>
            </a:r>
            <a:r>
              <a:rPr lang="zh-CN" altLang="en-US" sz="5600" dirty="0" smtClean="0"/>
              <a:t>花了两周时间自己用</a:t>
            </a:r>
            <a:r>
              <a:rPr lang="en-US" altLang="zh-CN" sz="5600" dirty="0" smtClean="0"/>
              <a:t>C</a:t>
            </a:r>
            <a:r>
              <a:rPr lang="zh-CN" altLang="en-US" sz="5600" dirty="0" smtClean="0"/>
              <a:t>写了一个分布式版本控制系统，这就是</a:t>
            </a:r>
            <a:r>
              <a:rPr lang="en-US" altLang="zh-CN" sz="5600" dirty="0" err="1" smtClean="0"/>
              <a:t>Git</a:t>
            </a:r>
            <a:r>
              <a:rPr lang="zh-CN" altLang="en-US" sz="5600" dirty="0" smtClean="0"/>
              <a:t>！一个月之内，</a:t>
            </a:r>
            <a:r>
              <a:rPr lang="en-US" altLang="zh-CN" sz="5600" dirty="0" smtClean="0"/>
              <a:t>Linux</a:t>
            </a:r>
            <a:r>
              <a:rPr lang="zh-CN" altLang="en-US" sz="5600" dirty="0" smtClean="0"/>
              <a:t>系统的源码已经由</a:t>
            </a:r>
            <a:r>
              <a:rPr lang="en-US" altLang="zh-CN" sz="5600" dirty="0" err="1" smtClean="0"/>
              <a:t>Git</a:t>
            </a:r>
            <a:r>
              <a:rPr lang="zh-CN" altLang="en-US" sz="5600" dirty="0" smtClean="0"/>
              <a:t>管理了！牛是怎么定义的呢？大家可以体会一下。</a:t>
            </a:r>
          </a:p>
          <a:p>
            <a:r>
              <a:rPr lang="en-US" altLang="zh-CN" sz="5600" dirty="0" err="1" smtClean="0"/>
              <a:t>Git</a:t>
            </a:r>
            <a:r>
              <a:rPr lang="zh-CN" altLang="en-US" sz="5600" dirty="0" smtClean="0"/>
              <a:t>迅速成为最流行的分布式版本控制系统，尤其是</a:t>
            </a:r>
            <a:r>
              <a:rPr lang="en-US" altLang="zh-CN" sz="5600" dirty="0" smtClean="0"/>
              <a:t>2008</a:t>
            </a:r>
            <a:r>
              <a:rPr lang="zh-CN" altLang="en-US" sz="5600" dirty="0" smtClean="0"/>
              <a:t>年，</a:t>
            </a:r>
            <a:r>
              <a:rPr lang="en-US" altLang="zh-CN" sz="5600" dirty="0" err="1" smtClean="0"/>
              <a:t>GitHub</a:t>
            </a:r>
            <a:r>
              <a:rPr lang="zh-CN" altLang="en-US" sz="5600" dirty="0" smtClean="0"/>
              <a:t>网站上线了，它为开源项目免费提供</a:t>
            </a:r>
            <a:r>
              <a:rPr lang="en-US" altLang="zh-CN" sz="5600" dirty="0" err="1" smtClean="0"/>
              <a:t>Git</a:t>
            </a:r>
            <a:r>
              <a:rPr lang="zh-CN" altLang="en-US" sz="5600" dirty="0" smtClean="0"/>
              <a:t>存储，无数开源项目开始迁移至</a:t>
            </a:r>
            <a:r>
              <a:rPr lang="en-US" altLang="zh-CN" sz="5600" dirty="0" err="1" smtClean="0"/>
              <a:t>GitHub</a:t>
            </a:r>
            <a:r>
              <a:rPr lang="zh-CN" altLang="en-US" sz="5600" dirty="0" smtClean="0"/>
              <a:t>，包括</a:t>
            </a:r>
            <a:r>
              <a:rPr lang="en-US" altLang="zh-CN" sz="5600" dirty="0" err="1" smtClean="0"/>
              <a:t>jQuery</a:t>
            </a:r>
            <a:r>
              <a:rPr lang="zh-CN" altLang="en-US" sz="5600" dirty="0" smtClean="0"/>
              <a:t>，</a:t>
            </a:r>
            <a:r>
              <a:rPr lang="en-US" altLang="zh-CN" sz="5600" dirty="0" smtClean="0"/>
              <a:t>PHP</a:t>
            </a:r>
            <a:r>
              <a:rPr lang="zh-CN" altLang="en-US" sz="5600" dirty="0" smtClean="0"/>
              <a:t>，</a:t>
            </a:r>
            <a:r>
              <a:rPr lang="en-US" altLang="zh-CN" sz="5600" dirty="0" smtClean="0"/>
              <a:t>Ruby</a:t>
            </a:r>
            <a:r>
              <a:rPr lang="zh-CN" altLang="en-US" sz="5600" dirty="0" smtClean="0"/>
              <a:t>等等。</a:t>
            </a:r>
          </a:p>
          <a:p>
            <a:r>
              <a:rPr lang="zh-CN" altLang="en-US" sz="5600" dirty="0" smtClean="0"/>
              <a:t>历史就是这么偶然，如果不是当年</a:t>
            </a:r>
            <a:r>
              <a:rPr lang="en-US" altLang="zh-CN" sz="5600" dirty="0" err="1" smtClean="0"/>
              <a:t>BitMover</a:t>
            </a:r>
            <a:r>
              <a:rPr lang="zh-CN" altLang="en-US" sz="5600" dirty="0" smtClean="0"/>
              <a:t>公司威胁</a:t>
            </a:r>
            <a:r>
              <a:rPr lang="en-US" altLang="zh-CN" sz="5600" dirty="0" smtClean="0"/>
              <a:t>Linux</a:t>
            </a:r>
            <a:r>
              <a:rPr lang="zh-CN" altLang="en-US" sz="5600" dirty="0" smtClean="0"/>
              <a:t>社区，可能现在我们就没有免费而超级好用的</a:t>
            </a:r>
            <a:r>
              <a:rPr lang="en-US" altLang="zh-CN" sz="5600" dirty="0" err="1" smtClean="0"/>
              <a:t>Git</a:t>
            </a:r>
            <a:r>
              <a:rPr lang="zh-CN" altLang="en-US" sz="5600" dirty="0" smtClean="0"/>
              <a:t>了。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Netflix Confidential</a:t>
            </a:r>
            <a:endParaRPr lang="en-US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Checkout from Git Server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Git</a:t>
            </a:r>
            <a:r>
              <a:rPr lang="en-US" altLang="zh-CN" dirty="0">
                <a:ea typeface="宋体" pitchFamily="2" charset="-122"/>
              </a:rPr>
              <a:t> clone and </a:t>
            </a:r>
            <a:r>
              <a:rPr lang="en-US" altLang="zh-CN" dirty="0" err="1">
                <a:ea typeface="宋体" pitchFamily="2" charset="-122"/>
              </a:rPr>
              <a:t>git</a:t>
            </a:r>
            <a:r>
              <a:rPr lang="en-US" altLang="zh-CN" dirty="0">
                <a:ea typeface="宋体" pitchFamily="2" charset="-122"/>
              </a:rPr>
              <a:t> pull</a:t>
            </a:r>
          </a:p>
          <a:p>
            <a:pPr lvl="1">
              <a:buFontTx/>
              <a:buNone/>
            </a:pPr>
            <a:r>
              <a:rPr lang="en-US" altLang="zh-CN" sz="1400" i="1" dirty="0" err="1">
                <a:ea typeface="宋体" pitchFamily="2" charset="-122"/>
              </a:rPr>
              <a:t>git</a:t>
            </a:r>
            <a:r>
              <a:rPr lang="en-US" altLang="zh-CN" sz="1400" i="1" dirty="0">
                <a:ea typeface="宋体" pitchFamily="2" charset="-122"/>
              </a:rPr>
              <a:t> clone ssh://10.38.54.84:29418/galoissoftware</a:t>
            </a:r>
          </a:p>
          <a:p>
            <a:pPr lvl="1">
              <a:buFontTx/>
              <a:buNone/>
            </a:pPr>
            <a:r>
              <a:rPr lang="en-US" altLang="zh-CN" sz="1400" i="1" dirty="0" err="1">
                <a:ea typeface="宋体" pitchFamily="2" charset="-122"/>
              </a:rPr>
              <a:t>git</a:t>
            </a:r>
            <a:r>
              <a:rPr lang="en-US" altLang="zh-CN" sz="1400" i="1" dirty="0">
                <a:ea typeface="宋体" pitchFamily="2" charset="-122"/>
              </a:rPr>
              <a:t> clone ssh://partner.source.googletv.com:29418/marvell-sdk</a:t>
            </a:r>
          </a:p>
          <a:p>
            <a:pPr lvl="1">
              <a:buFontTx/>
              <a:buNone/>
            </a:pPr>
            <a:r>
              <a:rPr lang="en-US" altLang="zh-CN" sz="1400" i="1" dirty="0">
                <a:ea typeface="宋体" pitchFamily="2" charset="-122"/>
              </a:rPr>
              <a:t> </a:t>
            </a:r>
            <a:r>
              <a:rPr lang="en-US" altLang="zh-CN" sz="1400" i="1" dirty="0" err="1">
                <a:ea typeface="宋体" pitchFamily="2" charset="-122"/>
              </a:rPr>
              <a:t>cd</a:t>
            </a:r>
            <a:r>
              <a:rPr lang="en-US" altLang="zh-CN" sz="1400" i="1" dirty="0">
                <a:ea typeface="宋体" pitchFamily="2" charset="-122"/>
              </a:rPr>
              <a:t> $(work) // work that contain the .</a:t>
            </a:r>
            <a:r>
              <a:rPr lang="en-US" altLang="zh-CN" sz="1400" i="1" dirty="0" err="1">
                <a:ea typeface="宋体" pitchFamily="2" charset="-122"/>
              </a:rPr>
              <a:t>git</a:t>
            </a:r>
            <a:r>
              <a:rPr lang="en-US" altLang="zh-CN" sz="1400" i="1" dirty="0">
                <a:ea typeface="宋体" pitchFamily="2" charset="-122"/>
              </a:rPr>
              <a:t> dir.</a:t>
            </a:r>
          </a:p>
          <a:p>
            <a:pPr lvl="1">
              <a:buFontTx/>
              <a:buNone/>
            </a:pPr>
            <a:r>
              <a:rPr lang="en-US" altLang="zh-CN" sz="1400" i="1" dirty="0">
                <a:ea typeface="宋体" pitchFamily="2" charset="-122"/>
              </a:rPr>
              <a:t> cat .</a:t>
            </a:r>
            <a:r>
              <a:rPr lang="en-US" altLang="zh-CN" sz="1400" i="1" dirty="0" err="1">
                <a:ea typeface="宋体" pitchFamily="2" charset="-122"/>
              </a:rPr>
              <a:t>git</a:t>
            </a:r>
            <a:r>
              <a:rPr lang="en-US" altLang="zh-CN" sz="1400" i="1" dirty="0">
                <a:ea typeface="宋体" pitchFamily="2" charset="-122"/>
              </a:rPr>
              <a:t>/</a:t>
            </a:r>
            <a:r>
              <a:rPr lang="en-US" altLang="zh-CN" sz="1400" i="1" dirty="0" err="1">
                <a:ea typeface="宋体" pitchFamily="2" charset="-122"/>
              </a:rPr>
              <a:t>config</a:t>
            </a:r>
            <a:r>
              <a:rPr lang="en-US" altLang="zh-CN" sz="1400" i="1" dirty="0">
                <a:ea typeface="宋体" pitchFamily="2" charset="-122"/>
              </a:rPr>
              <a:t>  // you will see some line like [remote "origin"]</a:t>
            </a:r>
          </a:p>
          <a:p>
            <a:pPr lvl="1">
              <a:buFontTx/>
              <a:buNone/>
            </a:pPr>
            <a:r>
              <a:rPr lang="en-US" altLang="zh-CN" sz="1400" i="1" dirty="0">
                <a:ea typeface="宋体" pitchFamily="2" charset="-122"/>
              </a:rPr>
              <a:t> </a:t>
            </a:r>
            <a:r>
              <a:rPr lang="en-US" altLang="zh-CN" sz="1400" i="1" dirty="0" err="1">
                <a:ea typeface="宋体" pitchFamily="2" charset="-122"/>
              </a:rPr>
              <a:t>git</a:t>
            </a:r>
            <a:r>
              <a:rPr lang="en-US" altLang="zh-CN" sz="1400" i="1" dirty="0">
                <a:ea typeface="宋体" pitchFamily="2" charset="-122"/>
              </a:rPr>
              <a:t> pull origin</a:t>
            </a:r>
          </a:p>
          <a:p>
            <a:pPr lvl="1">
              <a:buFontTx/>
              <a:buNone/>
            </a:pPr>
            <a:endParaRPr lang="en-US" altLang="zh-CN" sz="1400" i="1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Repo init and repo sync.</a:t>
            </a:r>
          </a:p>
          <a:p>
            <a:pPr lvl="1">
              <a:buFontTx/>
              <a:buNone/>
            </a:pPr>
            <a:r>
              <a:rPr lang="en-US" altLang="zh-CN" sz="1400" i="1" dirty="0">
                <a:ea typeface="宋体" pitchFamily="2" charset="-122"/>
              </a:rPr>
              <a:t>repo init  -u ssh://10.38.116.33/git/gtv/platform/manifest.git –b master</a:t>
            </a:r>
          </a:p>
          <a:p>
            <a:pPr lvl="1">
              <a:buFontTx/>
              <a:buNone/>
            </a:pPr>
            <a:r>
              <a:rPr lang="en-US" altLang="zh-CN" sz="1400" i="1" dirty="0">
                <a:ea typeface="宋体" pitchFamily="2" charset="-122"/>
              </a:rPr>
              <a:t>repo sync</a:t>
            </a:r>
          </a:p>
          <a:p>
            <a:pPr lvl="1">
              <a:buFontTx/>
              <a:buNone/>
            </a:pPr>
            <a:endParaRPr lang="en-US" altLang="zh-CN" sz="1400" i="1" dirty="0"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 sz="1400" i="1" dirty="0">
                <a:ea typeface="宋体" pitchFamily="2" charset="-122"/>
              </a:rPr>
              <a:t>repo init repo init -u ssh://partner.source.googletv.com:29418/platform/manifest </a:t>
            </a:r>
          </a:p>
          <a:p>
            <a:pPr lvl="1">
              <a:buFontTx/>
              <a:buNone/>
            </a:pPr>
            <a:r>
              <a:rPr lang="en-US" altLang="zh-CN" sz="1400" i="1" dirty="0">
                <a:ea typeface="宋体" pitchFamily="2" charset="-122"/>
              </a:rPr>
              <a:t>repo sync</a:t>
            </a:r>
          </a:p>
          <a:p>
            <a:pPr lvl="1">
              <a:buFontTx/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</a:p>
          <a:p>
            <a:pPr lvl="1">
              <a:buFontTx/>
              <a:buNone/>
            </a:pP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Netflix Confidential</a:t>
            </a:r>
            <a:endParaRPr lang="en-US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Git</a:t>
            </a:r>
            <a:r>
              <a:rPr lang="en-US" altLang="zh-CN" dirty="0">
                <a:ea typeface="宋体" pitchFamily="2" charset="-122"/>
              </a:rPr>
              <a:t> branch 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– Local branch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Strongly recommend that branch your code before any modifications. An example,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err="1">
                <a:ea typeface="宋体" pitchFamily="2" charset="-122"/>
              </a:rPr>
              <a:t>git</a:t>
            </a:r>
            <a:r>
              <a:rPr lang="en-US" altLang="zh-CN" sz="1800" i="1" dirty="0">
                <a:ea typeface="宋体" pitchFamily="2" charset="-122"/>
              </a:rPr>
              <a:t> pull origin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err="1">
                <a:ea typeface="宋体" pitchFamily="2" charset="-122"/>
              </a:rPr>
              <a:t>git</a:t>
            </a:r>
            <a:r>
              <a:rPr lang="en-US" altLang="zh-CN" sz="1800" i="1" dirty="0">
                <a:ea typeface="宋体" pitchFamily="2" charset="-122"/>
              </a:rPr>
              <a:t> checkout –b master (optional, in case repo sync doesn’t create “master” for you”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err="1">
                <a:solidFill>
                  <a:srgbClr val="FF0000"/>
                </a:solidFill>
                <a:ea typeface="宋体" pitchFamily="2" charset="-122"/>
              </a:rPr>
              <a:t>git</a:t>
            </a:r>
            <a:r>
              <a:rPr lang="en-US" altLang="zh-CN" sz="1800" i="1" dirty="0">
                <a:solidFill>
                  <a:srgbClr val="FF0000"/>
                </a:solidFill>
                <a:ea typeface="宋体" pitchFamily="2" charset="-122"/>
              </a:rPr>
              <a:t> checkout –b work</a:t>
            </a:r>
            <a:r>
              <a:rPr lang="en-US" altLang="zh-CN" sz="1800" i="1" dirty="0">
                <a:ea typeface="宋体" pitchFamily="2" charset="-122"/>
              </a:rPr>
              <a:t>  // create a new branch.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err="1" smtClean="0">
                <a:ea typeface="宋体" pitchFamily="2" charset="-122"/>
              </a:rPr>
              <a:t>git</a:t>
            </a:r>
            <a:r>
              <a:rPr lang="en-US" altLang="zh-CN" sz="1800" i="1" dirty="0" smtClean="0">
                <a:ea typeface="宋体" pitchFamily="2" charset="-122"/>
              </a:rPr>
              <a:t> </a:t>
            </a:r>
            <a:r>
              <a:rPr lang="en-US" altLang="zh-CN" sz="1800" i="1" dirty="0">
                <a:ea typeface="宋体" pitchFamily="2" charset="-122"/>
              </a:rPr>
              <a:t>commit –a // modifications store in local </a:t>
            </a:r>
            <a:r>
              <a:rPr lang="en-US" altLang="zh-CN" sz="1800" i="1" dirty="0" err="1">
                <a:ea typeface="宋体" pitchFamily="2" charset="-122"/>
              </a:rPr>
              <a:t>datebase</a:t>
            </a:r>
            <a:r>
              <a:rPr lang="en-US" altLang="zh-CN" sz="1800" i="1" dirty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>
                <a:ea typeface="宋体" pitchFamily="2" charset="-122"/>
              </a:rPr>
              <a:t>new request in and need to switch to another branch.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err="1">
                <a:solidFill>
                  <a:srgbClr val="FF0000"/>
                </a:solidFill>
                <a:ea typeface="宋体" pitchFamily="2" charset="-122"/>
              </a:rPr>
              <a:t>git</a:t>
            </a:r>
            <a:r>
              <a:rPr lang="en-US" altLang="zh-CN" sz="1800" i="1" dirty="0">
                <a:solidFill>
                  <a:srgbClr val="FF0000"/>
                </a:solidFill>
                <a:ea typeface="宋体" pitchFamily="2" charset="-122"/>
              </a:rPr>
              <a:t> checkout master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err="1">
                <a:ea typeface="宋体" pitchFamily="2" charset="-122"/>
              </a:rPr>
              <a:t>git</a:t>
            </a:r>
            <a:r>
              <a:rPr lang="en-US" altLang="zh-CN" sz="1800" i="1" dirty="0">
                <a:ea typeface="宋体" pitchFamily="2" charset="-122"/>
              </a:rPr>
              <a:t> checkout &lt;hash code&gt; // go to specific version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err="1">
                <a:ea typeface="宋体" pitchFamily="2" charset="-122"/>
              </a:rPr>
              <a:t>git</a:t>
            </a:r>
            <a:r>
              <a:rPr lang="en-US" altLang="zh-CN" sz="1800" i="1" dirty="0">
                <a:ea typeface="宋体" pitchFamily="2" charset="-122"/>
              </a:rPr>
              <a:t> checkout –b </a:t>
            </a:r>
            <a:r>
              <a:rPr lang="en-US" altLang="zh-CN" sz="1800" i="1" dirty="0" err="1">
                <a:ea typeface="宋体" pitchFamily="2" charset="-122"/>
              </a:rPr>
              <a:t>bug_xxxx_fix</a:t>
            </a:r>
            <a:endParaRPr lang="en-US" altLang="zh-CN" sz="1800" i="1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i="1" dirty="0">
                <a:ea typeface="宋体" pitchFamily="2" charset="-122"/>
              </a:rPr>
              <a:t>….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err="1">
                <a:ea typeface="宋体" pitchFamily="2" charset="-122"/>
              </a:rPr>
              <a:t>git</a:t>
            </a:r>
            <a:r>
              <a:rPr lang="en-US" altLang="zh-CN" sz="1800" i="1" dirty="0">
                <a:ea typeface="宋体" pitchFamily="2" charset="-122"/>
              </a:rPr>
              <a:t> checkout work   // back to previous task.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err="1">
                <a:ea typeface="宋体" pitchFamily="2" charset="-122"/>
              </a:rPr>
              <a:t>git</a:t>
            </a:r>
            <a:r>
              <a:rPr lang="en-US" altLang="zh-CN" sz="1800" i="1" dirty="0">
                <a:ea typeface="宋体" pitchFamily="2" charset="-122"/>
              </a:rPr>
              <a:t> push </a:t>
            </a:r>
            <a:r>
              <a:rPr lang="en-US" altLang="zh-CN" sz="1800" i="1" dirty="0" err="1">
                <a:ea typeface="宋体" pitchFamily="2" charset="-122"/>
              </a:rPr>
              <a:t>xxxx</a:t>
            </a:r>
            <a:r>
              <a:rPr lang="en-US" altLang="zh-CN" sz="1800" i="1" dirty="0">
                <a:ea typeface="宋体" pitchFamily="2" charset="-122"/>
              </a:rPr>
              <a:t>   // push the changes to remote server.</a:t>
            </a:r>
          </a:p>
          <a:p>
            <a:pPr>
              <a:lnSpc>
                <a:spcPct val="90000"/>
              </a:lnSpc>
            </a:pPr>
            <a:endParaRPr lang="en-US" altLang="zh-CN" sz="1800" i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Netflix Confidential</a:t>
            </a:r>
            <a:endParaRPr lang="en-US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Git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branch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Create branch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Git</a:t>
            </a:r>
            <a:r>
              <a:rPr lang="en-US" altLang="zh-CN" dirty="0">
                <a:ea typeface="宋体" pitchFamily="2" charset="-122"/>
              </a:rPr>
              <a:t> checkout –b xxx.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Repo start xxx ( equal to repo </a:t>
            </a:r>
            <a:r>
              <a:rPr lang="en-US" altLang="zh-CN" dirty="0" err="1">
                <a:ea typeface="宋体" pitchFamily="2" charset="-122"/>
              </a:rPr>
              <a:t>forall</a:t>
            </a:r>
            <a:r>
              <a:rPr lang="en-US" altLang="zh-CN" dirty="0">
                <a:ea typeface="宋体" pitchFamily="2" charset="-122"/>
              </a:rPr>
              <a:t> –c “</a:t>
            </a:r>
            <a:r>
              <a:rPr lang="en-US" altLang="zh-CN" dirty="0" err="1">
                <a:ea typeface="宋体" pitchFamily="2" charset="-122"/>
              </a:rPr>
              <a:t>git</a:t>
            </a:r>
            <a:r>
              <a:rPr lang="en-US" altLang="zh-CN" dirty="0">
                <a:ea typeface="宋体" pitchFamily="2" charset="-122"/>
              </a:rPr>
              <a:t> checkout –b xxx”)</a:t>
            </a:r>
          </a:p>
          <a:p>
            <a:r>
              <a:rPr lang="en-US" altLang="zh-CN" dirty="0">
                <a:ea typeface="宋体" pitchFamily="2" charset="-122"/>
              </a:rPr>
              <a:t>Switch branch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Git</a:t>
            </a:r>
            <a:r>
              <a:rPr lang="en-US" altLang="zh-CN" dirty="0">
                <a:ea typeface="宋体" pitchFamily="2" charset="-122"/>
              </a:rPr>
              <a:t> checkout xxx</a:t>
            </a:r>
          </a:p>
          <a:p>
            <a:r>
              <a:rPr lang="en-US" altLang="zh-CN" dirty="0">
                <a:ea typeface="宋体" pitchFamily="2" charset="-122"/>
              </a:rPr>
              <a:t>List branch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Git</a:t>
            </a:r>
            <a:r>
              <a:rPr lang="en-US" altLang="zh-CN" dirty="0">
                <a:ea typeface="宋体" pitchFamily="2" charset="-122"/>
              </a:rPr>
              <a:t> branch –r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Git</a:t>
            </a:r>
            <a:r>
              <a:rPr lang="en-US" altLang="zh-CN" dirty="0">
                <a:ea typeface="宋体" pitchFamily="2" charset="-122"/>
              </a:rPr>
              <a:t> branch </a:t>
            </a:r>
          </a:p>
          <a:p>
            <a:r>
              <a:rPr lang="en-US" altLang="zh-CN" dirty="0">
                <a:ea typeface="宋体" pitchFamily="2" charset="-122"/>
              </a:rPr>
              <a:t>Push branch to public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Git</a:t>
            </a:r>
            <a:r>
              <a:rPr lang="en-US" altLang="zh-CN" dirty="0">
                <a:ea typeface="宋体" pitchFamily="2" charset="-122"/>
              </a:rPr>
              <a:t> push origin HEAD:$</a:t>
            </a:r>
            <a:r>
              <a:rPr lang="en-US" altLang="zh-CN" dirty="0" err="1">
                <a:ea typeface="宋体" pitchFamily="2" charset="-122"/>
              </a:rPr>
              <a:t>new_branch</a:t>
            </a:r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Netflix Confidential</a:t>
            </a:r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Supposed that an engineer need to take care many stuffs at the same time. 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The scenarios will be.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checkout –b dev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en-US" altLang="zh-CN" sz="1200" i="1" dirty="0" smtClean="0">
                <a:ea typeface="宋体" pitchFamily="2" charset="-122"/>
              </a:rPr>
              <a:t>//He create a local dev branch from the Trunk.</a:t>
            </a:r>
            <a:endParaRPr lang="en-US" altLang="zh-CN" sz="1200" i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commit –a -m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en-US" altLang="zh-CN" sz="1200" dirty="0">
                <a:ea typeface="宋体" pitchFamily="2" charset="-122"/>
              </a:rPr>
              <a:t>//Coding on that trunk and commit to local branch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push origin </a:t>
            </a: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HEAD:shgit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/dev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en-US" altLang="zh-CN" sz="1200" dirty="0">
                <a:ea typeface="宋体" pitchFamily="2" charset="-122"/>
              </a:rPr>
              <a:t>//When he need to share something to others, Push this branch to remote and make it public.</a:t>
            </a:r>
            <a:r>
              <a:rPr lang="en-US" altLang="zh-CN" sz="1600" dirty="0">
                <a:ea typeface="宋体" pitchFamily="2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checkout –b master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en-US" altLang="zh-CN" sz="1200" dirty="0">
                <a:ea typeface="宋体" pitchFamily="2" charset="-122"/>
              </a:rPr>
              <a:t>//Switch back the local master branch.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pull origin master, </a:t>
            </a: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checkout rel-tag-1.0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en-US" altLang="zh-CN" sz="1200" dirty="0">
                <a:ea typeface="宋体" pitchFamily="2" charset="-122"/>
              </a:rPr>
              <a:t>// and update code from remote master or checkout to a specific version.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checkout –b hot-fix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en-US" altLang="zh-CN" sz="1200" dirty="0">
                <a:ea typeface="宋体" pitchFamily="2" charset="-122"/>
              </a:rPr>
              <a:t>//Create  a local hot-fix branch.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commit –a –m “” </a:t>
            </a:r>
            <a:r>
              <a:rPr lang="en-US" altLang="zh-CN" sz="1200" dirty="0">
                <a:ea typeface="宋体" pitchFamily="2" charset="-122"/>
              </a:rPr>
              <a:t>//Commit this changes on this local branch until it’s fixed.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push origin </a:t>
            </a: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HEAD:shgit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/hot-fix-1.0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en-US" altLang="zh-CN" sz="1200" dirty="0">
                <a:ea typeface="宋体" pitchFamily="2" charset="-122"/>
              </a:rPr>
              <a:t>//Push this local branch to remote to make it public to SQA and </a:t>
            </a:r>
            <a:r>
              <a:rPr lang="en-US" altLang="zh-CN" sz="1200" dirty="0" err="1">
                <a:ea typeface="宋体" pitchFamily="2" charset="-122"/>
              </a:rPr>
              <a:t>someother</a:t>
            </a:r>
            <a:r>
              <a:rPr lang="en-US" altLang="zh-CN" sz="1200" dirty="0">
                <a:ea typeface="宋体" pitchFamily="2" charset="-122"/>
              </a:rPr>
              <a:t> guys.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format-patch –xxx; generate a patch to customer if this fix has been verified by QA.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checkout master; </a:t>
            </a: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rebase hot-fix; </a:t>
            </a:r>
            <a:r>
              <a:rPr lang="en-US" altLang="zh-CN" sz="1200" dirty="0">
                <a:ea typeface="宋体" pitchFamily="2" charset="-122"/>
              </a:rPr>
              <a:t>//merge this to local master branch and push to remote master.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push origin </a:t>
            </a: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HEAD:refs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/for/master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en-US" altLang="zh-CN" sz="1200" dirty="0">
                <a:ea typeface="宋体" pitchFamily="2" charset="-122"/>
              </a:rPr>
              <a:t>// push to </a:t>
            </a:r>
            <a:r>
              <a:rPr lang="en-US" altLang="zh-CN" sz="1200" dirty="0" err="1">
                <a:ea typeface="宋体" pitchFamily="2" charset="-122"/>
              </a:rPr>
              <a:t>gerrit</a:t>
            </a:r>
            <a:r>
              <a:rPr lang="en-US" altLang="zh-CN" sz="1200" dirty="0">
                <a:ea typeface="宋体" pitchFamily="2" charset="-122"/>
              </a:rPr>
              <a:t> for SQA to do a new round integration test to make sure that no side effect was introduced to the main trunk.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checkout dev; </a:t>
            </a: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</a:rPr>
              <a:t>git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</a:rPr>
              <a:t> branch –D hot-fix;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en-US" altLang="zh-CN" sz="1200" dirty="0">
                <a:ea typeface="宋体" pitchFamily="2" charset="-122"/>
              </a:rPr>
              <a:t>//Delete the local hot-fix branch and switch to dev branch.</a:t>
            </a:r>
          </a:p>
          <a:p>
            <a:pPr lvl="1">
              <a:lnSpc>
                <a:spcPct val="80000"/>
              </a:lnSpc>
            </a:pPr>
            <a:r>
              <a:rPr lang="en-US" altLang="zh-CN" sz="1200" dirty="0">
                <a:ea typeface="宋体" pitchFamily="2" charset="-122"/>
              </a:rPr>
              <a:t>…</a:t>
            </a:r>
          </a:p>
          <a:p>
            <a:pPr lvl="1">
              <a:lnSpc>
                <a:spcPct val="80000"/>
              </a:lnSpc>
            </a:pPr>
            <a:endParaRPr lang="en-US" altLang="zh-CN" sz="12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zh-CN" altLang="en-US" sz="4500" b="1" dirty="0" smtClean="0">
                <a:solidFill>
                  <a:srgbClr val="FF0000"/>
                </a:solidFill>
              </a:rPr>
              <a:t>查看、添加、提交、删除、找回，重置修改文件</a:t>
            </a:r>
            <a:endParaRPr lang="en-US" sz="4500" dirty="0" smtClean="0">
              <a:solidFill>
                <a:srgbClr val="FF0000"/>
              </a:solidFill>
            </a:endParaRPr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help &lt;command&gt; # </a:t>
            </a:r>
            <a:r>
              <a:rPr lang="zh-CN" altLang="en-US" sz="4500" dirty="0" smtClean="0"/>
              <a:t>显示</a:t>
            </a:r>
            <a:r>
              <a:rPr lang="en-US" sz="4500" dirty="0" smtClean="0"/>
              <a:t>command</a:t>
            </a:r>
            <a:r>
              <a:rPr lang="zh-CN" altLang="en-US" sz="4500" dirty="0" smtClean="0"/>
              <a:t>的</a:t>
            </a:r>
            <a:r>
              <a:rPr lang="en-US" sz="4500" dirty="0" smtClean="0"/>
              <a:t>help</a:t>
            </a:r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show # </a:t>
            </a:r>
            <a:r>
              <a:rPr lang="zh-CN" altLang="en-US" sz="4500" dirty="0" smtClean="0"/>
              <a:t>显示某次提交的内容</a:t>
            </a:r>
            <a:r>
              <a:rPr lang="en-US" sz="4500" dirty="0" smtClean="0"/>
              <a:t> </a:t>
            </a:r>
            <a:r>
              <a:rPr lang="en-US" sz="4500" dirty="0" err="1" smtClean="0"/>
              <a:t>git</a:t>
            </a:r>
            <a:r>
              <a:rPr lang="en-US" sz="4500" dirty="0" smtClean="0"/>
              <a:t> show $id</a:t>
            </a:r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co -- &lt;file&gt; # </a:t>
            </a:r>
            <a:r>
              <a:rPr lang="zh-CN" altLang="en-US" sz="4500" dirty="0" smtClean="0"/>
              <a:t>抛弃工作区修改</a:t>
            </a:r>
            <a:endParaRPr lang="en-US" sz="4500" dirty="0" smtClean="0"/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co . # </a:t>
            </a:r>
            <a:r>
              <a:rPr lang="zh-CN" altLang="en-US" sz="4500" dirty="0" smtClean="0"/>
              <a:t>抛弃工作区修改</a:t>
            </a:r>
            <a:endParaRPr lang="en-US" sz="4500" dirty="0" smtClean="0"/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add &lt;file&gt; # </a:t>
            </a:r>
            <a:r>
              <a:rPr lang="zh-CN" altLang="en-US" sz="4500" dirty="0" smtClean="0"/>
              <a:t>将工作文件修改提交到本地暂存区</a:t>
            </a:r>
            <a:endParaRPr lang="en-US" sz="4500" dirty="0" smtClean="0"/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add . # </a:t>
            </a:r>
            <a:r>
              <a:rPr lang="zh-CN" altLang="en-US" sz="4500" dirty="0" smtClean="0"/>
              <a:t>将所有修改过的工作文件提交暂存区</a:t>
            </a:r>
            <a:endParaRPr lang="en-US" sz="4500" dirty="0" smtClean="0"/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</a:t>
            </a:r>
            <a:r>
              <a:rPr lang="en-US" sz="4500" dirty="0" err="1" smtClean="0"/>
              <a:t>rm</a:t>
            </a:r>
            <a:r>
              <a:rPr lang="en-US" sz="4500" dirty="0" smtClean="0"/>
              <a:t> &lt;file&gt; # </a:t>
            </a:r>
            <a:r>
              <a:rPr lang="zh-CN" altLang="en-US" sz="4500" dirty="0" smtClean="0"/>
              <a:t>从版本库中删除文件</a:t>
            </a:r>
            <a:endParaRPr lang="en-US" sz="4500" dirty="0" smtClean="0"/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</a:t>
            </a:r>
            <a:r>
              <a:rPr lang="en-US" sz="4500" dirty="0" err="1" smtClean="0"/>
              <a:t>rm</a:t>
            </a:r>
            <a:r>
              <a:rPr lang="en-US" sz="4500" dirty="0" smtClean="0"/>
              <a:t> &lt;file&gt; --cached # </a:t>
            </a:r>
            <a:r>
              <a:rPr lang="zh-CN" altLang="en-US" sz="4500" dirty="0" smtClean="0"/>
              <a:t>从版本库中删除文件，但不删除文件</a:t>
            </a:r>
            <a:endParaRPr lang="en-US" sz="4500" dirty="0" smtClean="0"/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reset &lt;file&gt; # </a:t>
            </a:r>
            <a:r>
              <a:rPr lang="zh-CN" altLang="en-US" sz="4500" dirty="0" smtClean="0"/>
              <a:t>从暂存区恢复到工作文件</a:t>
            </a:r>
            <a:endParaRPr lang="en-US" sz="4500" dirty="0" smtClean="0"/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reset -- . # </a:t>
            </a:r>
            <a:r>
              <a:rPr lang="zh-CN" altLang="en-US" sz="4500" dirty="0" smtClean="0"/>
              <a:t>从暂存区恢复到工作文件</a:t>
            </a:r>
            <a:endParaRPr lang="en-US" sz="4500" dirty="0" smtClean="0"/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reset --hard # </a:t>
            </a:r>
            <a:r>
              <a:rPr lang="zh-CN" altLang="en-US" sz="4500" dirty="0" smtClean="0"/>
              <a:t>恢复最近一次提交过的状态，即放弃上次提交后的所有本次修改</a:t>
            </a:r>
            <a:endParaRPr lang="en-US" sz="4500" dirty="0" smtClean="0"/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</a:t>
            </a:r>
            <a:r>
              <a:rPr lang="en-US" sz="4500" dirty="0" err="1" smtClean="0"/>
              <a:t>ci</a:t>
            </a:r>
            <a:r>
              <a:rPr lang="en-US" sz="4500" dirty="0" smtClean="0"/>
              <a:t> &lt;file&gt; </a:t>
            </a:r>
            <a:r>
              <a:rPr lang="en-US" sz="4500" dirty="0" err="1" smtClean="0"/>
              <a:t>git</a:t>
            </a:r>
            <a:r>
              <a:rPr lang="en-US" sz="4500" dirty="0" smtClean="0"/>
              <a:t> </a:t>
            </a:r>
            <a:r>
              <a:rPr lang="en-US" sz="4500" dirty="0" err="1" smtClean="0"/>
              <a:t>ci</a:t>
            </a:r>
            <a:r>
              <a:rPr lang="en-US" sz="4500" dirty="0" smtClean="0"/>
              <a:t> . </a:t>
            </a:r>
            <a:r>
              <a:rPr lang="en-US" sz="4500" dirty="0" err="1" smtClean="0"/>
              <a:t>git</a:t>
            </a:r>
            <a:r>
              <a:rPr lang="en-US" sz="4500" dirty="0" smtClean="0"/>
              <a:t> </a:t>
            </a:r>
            <a:r>
              <a:rPr lang="en-US" sz="4500" dirty="0" err="1" smtClean="0"/>
              <a:t>ci</a:t>
            </a:r>
            <a:r>
              <a:rPr lang="en-US" sz="4500" dirty="0" smtClean="0"/>
              <a:t> -a # </a:t>
            </a:r>
            <a:r>
              <a:rPr lang="zh-CN" altLang="en-US" sz="4500" dirty="0" smtClean="0"/>
              <a:t>将</a:t>
            </a:r>
            <a:r>
              <a:rPr lang="en-US" sz="4500" dirty="0" err="1" smtClean="0"/>
              <a:t>git</a:t>
            </a:r>
            <a:r>
              <a:rPr lang="en-US" sz="4500" dirty="0" smtClean="0"/>
              <a:t> add, </a:t>
            </a:r>
            <a:r>
              <a:rPr lang="en-US" sz="4500" dirty="0" err="1" smtClean="0"/>
              <a:t>git</a:t>
            </a:r>
            <a:r>
              <a:rPr lang="en-US" sz="4500" dirty="0" smtClean="0"/>
              <a:t> </a:t>
            </a:r>
            <a:r>
              <a:rPr lang="en-US" sz="4500" dirty="0" err="1" smtClean="0"/>
              <a:t>rm</a:t>
            </a:r>
            <a:r>
              <a:rPr lang="zh-CN" altLang="en-US" sz="4500" dirty="0" smtClean="0"/>
              <a:t>和</a:t>
            </a:r>
            <a:r>
              <a:rPr lang="en-US" sz="4500" dirty="0" err="1" smtClean="0"/>
              <a:t>git</a:t>
            </a:r>
            <a:r>
              <a:rPr lang="en-US" sz="4500" dirty="0" smtClean="0"/>
              <a:t> </a:t>
            </a:r>
            <a:r>
              <a:rPr lang="en-US" sz="4500" dirty="0" err="1" smtClean="0"/>
              <a:t>ci</a:t>
            </a:r>
            <a:r>
              <a:rPr lang="zh-CN" altLang="en-US" sz="4500" dirty="0" smtClean="0"/>
              <a:t>等操作都合并在一起做　　　　　　　　　　　　　　　　　　　　　　　　　　　　　　　　　　　　</a:t>
            </a:r>
            <a:r>
              <a:rPr lang="en-US" sz="4500" dirty="0" err="1" smtClean="0"/>
              <a:t>git</a:t>
            </a:r>
            <a:r>
              <a:rPr lang="en-US" sz="4500" dirty="0" smtClean="0"/>
              <a:t> </a:t>
            </a:r>
            <a:r>
              <a:rPr lang="en-US" sz="4500" dirty="0" err="1" smtClean="0"/>
              <a:t>ci</a:t>
            </a:r>
            <a:r>
              <a:rPr lang="en-US" sz="4500" dirty="0" smtClean="0"/>
              <a:t> -am "some comments"</a:t>
            </a:r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</a:t>
            </a:r>
            <a:r>
              <a:rPr lang="en-US" sz="4500" dirty="0" err="1" smtClean="0"/>
              <a:t>ci</a:t>
            </a:r>
            <a:r>
              <a:rPr lang="en-US" sz="4500" dirty="0" smtClean="0"/>
              <a:t> --amend # </a:t>
            </a:r>
            <a:r>
              <a:rPr lang="zh-CN" altLang="en-US" sz="4500" dirty="0" smtClean="0"/>
              <a:t>修改最后一次提交记录</a:t>
            </a:r>
            <a:endParaRPr lang="en-US" sz="4500" dirty="0" smtClean="0"/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revert &lt;$id&gt; # </a:t>
            </a:r>
            <a:r>
              <a:rPr lang="zh-CN" altLang="en-US" sz="4500" dirty="0" smtClean="0"/>
              <a:t>恢复某次提交的状态，恢复动作本身也创建次提交对象</a:t>
            </a:r>
            <a:endParaRPr lang="en-US" sz="4500" dirty="0" smtClean="0"/>
          </a:p>
          <a:p>
            <a:r>
              <a:rPr lang="en-US" sz="4500" dirty="0" err="1" smtClean="0"/>
              <a:t>git</a:t>
            </a:r>
            <a:r>
              <a:rPr lang="en-US" sz="4500" dirty="0" smtClean="0"/>
              <a:t> revert HEAD # </a:t>
            </a:r>
            <a:r>
              <a:rPr lang="zh-CN" altLang="en-US" sz="4500" dirty="0" smtClean="0"/>
              <a:t>恢复最后一次提交的状态</a:t>
            </a:r>
            <a:endParaRPr lang="en-US" altLang="zh-CN" sz="4500" dirty="0" smtClean="0"/>
          </a:p>
          <a:p>
            <a:r>
              <a:rPr lang="en-US" altLang="en-US" sz="4500" dirty="0" err="1" smtClean="0"/>
              <a:t>tig</a:t>
            </a:r>
          </a:p>
          <a:p>
            <a:r>
              <a:rPr lang="en-US" altLang="en-US" sz="4500" dirty="0" smtClean="0"/>
              <a:t>Mac</a:t>
            </a:r>
            <a:r>
              <a:rPr lang="zh-CN" altLang="en-US" sz="4500" dirty="0" smtClean="0"/>
              <a:t>上可以使用</a:t>
            </a:r>
            <a:r>
              <a:rPr lang="en-US" altLang="en-US" sz="4500" dirty="0" err="1" smtClean="0"/>
              <a:t>tig</a:t>
            </a:r>
            <a:r>
              <a:rPr lang="zh-CN" altLang="en-US" sz="4500" dirty="0" smtClean="0"/>
              <a:t>代替</a:t>
            </a:r>
            <a:r>
              <a:rPr lang="en-US" altLang="en-US" sz="4500" dirty="0" smtClean="0"/>
              <a:t>diff</a:t>
            </a:r>
            <a:r>
              <a:rPr lang="zh-CN" altLang="en-US" sz="4500" dirty="0" smtClean="0"/>
              <a:t>和</a:t>
            </a:r>
            <a:r>
              <a:rPr lang="en-US" altLang="en-US" sz="4500" dirty="0" smtClean="0"/>
              <a:t>log</a:t>
            </a:r>
            <a:r>
              <a:rPr lang="zh-CN" altLang="en-US" sz="4500" dirty="0" smtClean="0"/>
              <a:t>，</a:t>
            </a:r>
            <a:r>
              <a:rPr lang="en-US" altLang="en-US" sz="4500" dirty="0" smtClean="0"/>
              <a:t>brew install </a:t>
            </a:r>
            <a:r>
              <a:rPr lang="en-US" altLang="en-US" sz="4500" dirty="0" err="1" smtClean="0"/>
              <a:t>tig</a:t>
            </a:r>
            <a:endParaRPr lang="en-US" altLang="en-US" sz="4500" dirty="0" smtClean="0"/>
          </a:p>
          <a:p>
            <a:endParaRPr lang="en-US" sz="45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查看文件</a:t>
            </a:r>
            <a:r>
              <a:rPr lang="en-US" b="1" dirty="0" smtClean="0">
                <a:solidFill>
                  <a:srgbClr val="FF0000"/>
                </a:solidFill>
              </a:rPr>
              <a:t>diff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&lt;file&gt; # </a:t>
            </a:r>
            <a:r>
              <a:rPr lang="zh-CN" altLang="en-US" dirty="0" smtClean="0"/>
              <a:t>比较当前文件和暂存区文件差异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&lt;</a:t>
            </a:r>
            <a:r>
              <a:rPr lang="en-US" i="1" dirty="0" smtClean="0"/>
              <a:t>id</a:t>
            </a:r>
            <a:r>
              <a:rPr lang="en-US" dirty="0" smtClean="0"/>
              <a:t>1&gt;&lt;id1&gt;&lt;id2&gt; # </a:t>
            </a:r>
            <a:r>
              <a:rPr lang="zh-CN" altLang="en-US" dirty="0" smtClean="0"/>
              <a:t>比较两次提交之间的差异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diff &lt;branch1&gt;..&lt;branch2&gt; # </a:t>
            </a:r>
            <a:r>
              <a:rPr lang="zh-CN" altLang="en-US" dirty="0" smtClean="0"/>
              <a:t>在两个分支之间比较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diff --staged # </a:t>
            </a:r>
            <a:r>
              <a:rPr lang="zh-CN" altLang="en-US" dirty="0" smtClean="0"/>
              <a:t>比较暂存区和版本库差异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diff --cached # </a:t>
            </a:r>
            <a:r>
              <a:rPr lang="zh-CN" altLang="en-US" dirty="0" smtClean="0"/>
              <a:t>比较暂存区和版本库差异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diff --stat # </a:t>
            </a:r>
            <a:r>
              <a:rPr lang="zh-CN" altLang="en-US" dirty="0" smtClean="0"/>
              <a:t>仅仅比较统计信息</a:t>
            </a:r>
            <a:endParaRPr lang="en-US" dirty="0" smtClean="0"/>
          </a:p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查看提交记录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git</a:t>
            </a:r>
            <a:r>
              <a:rPr lang="en-US" dirty="0" smtClean="0"/>
              <a:t> log </a:t>
            </a:r>
            <a:r>
              <a:rPr lang="en-US" dirty="0" err="1" smtClean="0"/>
              <a:t>git</a:t>
            </a:r>
            <a:r>
              <a:rPr lang="en-US" dirty="0" smtClean="0"/>
              <a:t> log &lt;file&gt; # </a:t>
            </a:r>
            <a:r>
              <a:rPr lang="zh-CN" altLang="en-US" dirty="0" smtClean="0"/>
              <a:t>查看该文件每次提交记录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log -p &lt;file&gt; # </a:t>
            </a:r>
            <a:r>
              <a:rPr lang="zh-CN" altLang="en-US" dirty="0" smtClean="0"/>
              <a:t>查看每次详细修改内容的</a:t>
            </a:r>
            <a:r>
              <a:rPr lang="en-US" dirty="0" smtClean="0"/>
              <a:t>diff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 -p -2 # </a:t>
            </a:r>
            <a:r>
              <a:rPr lang="zh-CN" altLang="en-US" dirty="0" smtClean="0"/>
              <a:t>查看最近两次详细修改内容的</a:t>
            </a:r>
            <a:r>
              <a:rPr lang="en-US" dirty="0" smtClean="0"/>
              <a:t>diff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 --stat #</a:t>
            </a:r>
            <a:r>
              <a:rPr lang="zh-CN" altLang="en-US" dirty="0" smtClean="0"/>
              <a:t>查看提交统计信息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zh-CN" altLang="en-US" b="1" dirty="0" smtClean="0"/>
              <a:t>本地分支管理</a:t>
            </a:r>
            <a:endParaRPr lang="en-US" dirty="0" smtClean="0"/>
          </a:p>
          <a:p>
            <a:r>
              <a:rPr lang="zh-CN" altLang="en-US" b="1" dirty="0" smtClean="0"/>
              <a:t>查看、切换、创建和删除分支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-r # </a:t>
            </a:r>
            <a:r>
              <a:rPr lang="zh-CN" altLang="en-US" dirty="0" smtClean="0"/>
              <a:t>查看远程分支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&lt;</a:t>
            </a:r>
            <a:r>
              <a:rPr lang="en-US" dirty="0" err="1" smtClean="0"/>
              <a:t>new_branch</a:t>
            </a:r>
            <a:r>
              <a:rPr lang="en-US" dirty="0" smtClean="0"/>
              <a:t>&gt; # </a:t>
            </a:r>
            <a:r>
              <a:rPr lang="zh-CN" altLang="en-US" dirty="0" smtClean="0"/>
              <a:t>创建新的分支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-v # </a:t>
            </a:r>
            <a:r>
              <a:rPr lang="zh-CN" altLang="en-US" dirty="0" smtClean="0"/>
              <a:t>查看各个分支最后提交信息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--merged # </a:t>
            </a:r>
            <a:r>
              <a:rPr lang="zh-CN" altLang="en-US" dirty="0" smtClean="0"/>
              <a:t>查看已经被合并到当前分支的分支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--no-merged # </a:t>
            </a:r>
            <a:r>
              <a:rPr lang="zh-CN" altLang="en-US" dirty="0" smtClean="0"/>
              <a:t>查看尚未被合并到当前分支的分支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 &lt;branch&gt; # </a:t>
            </a:r>
            <a:r>
              <a:rPr lang="zh-CN" altLang="en-US" dirty="0" smtClean="0"/>
              <a:t>切换到某个分支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 -b &lt;</a:t>
            </a:r>
            <a:r>
              <a:rPr lang="en-US" dirty="0" err="1" smtClean="0"/>
              <a:t>new_branch</a:t>
            </a:r>
            <a:r>
              <a:rPr lang="en-US" dirty="0" smtClean="0"/>
              <a:t>&gt; # </a:t>
            </a:r>
            <a:r>
              <a:rPr lang="zh-CN" altLang="en-US" dirty="0" smtClean="0"/>
              <a:t>创建新的分支，并且切换过去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 -b &lt;</a:t>
            </a:r>
            <a:r>
              <a:rPr lang="en-US" dirty="0" err="1" smtClean="0"/>
              <a:t>new_branch</a:t>
            </a:r>
            <a:r>
              <a:rPr lang="en-US" dirty="0" smtClean="0"/>
              <a:t>&gt; &lt;branch&gt; # </a:t>
            </a:r>
            <a:r>
              <a:rPr lang="zh-CN" altLang="en-US" dirty="0" smtClean="0"/>
              <a:t>基于</a:t>
            </a:r>
            <a:r>
              <a:rPr lang="en-US" dirty="0" smtClean="0"/>
              <a:t>branch</a:t>
            </a:r>
            <a:r>
              <a:rPr lang="zh-CN" altLang="en-US" dirty="0" smtClean="0"/>
              <a:t>创建新的</a:t>
            </a:r>
            <a:r>
              <a:rPr lang="en-US" dirty="0" err="1" smtClean="0"/>
              <a:t>new_branch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 $id # </a:t>
            </a:r>
            <a:r>
              <a:rPr lang="zh-CN" altLang="en-US" dirty="0" smtClean="0"/>
              <a:t>把某次历史提交记录</a:t>
            </a:r>
            <a:r>
              <a:rPr lang="en-US" dirty="0" smtClean="0"/>
              <a:t>checkout</a:t>
            </a:r>
            <a:r>
              <a:rPr lang="zh-CN" altLang="en-US" dirty="0" smtClean="0"/>
              <a:t>出来，但无分支信息，切换到其他分支会自动删除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 $id -b &lt;</a:t>
            </a:r>
            <a:r>
              <a:rPr lang="en-US" dirty="0" err="1" smtClean="0"/>
              <a:t>new_branch</a:t>
            </a:r>
            <a:r>
              <a:rPr lang="en-US" dirty="0" smtClean="0"/>
              <a:t>&gt; # </a:t>
            </a:r>
            <a:r>
              <a:rPr lang="zh-CN" altLang="en-US" dirty="0" smtClean="0"/>
              <a:t>把某次历史提交记录</a:t>
            </a:r>
            <a:r>
              <a:rPr lang="en-US" dirty="0" smtClean="0"/>
              <a:t>checkout</a:t>
            </a:r>
            <a:r>
              <a:rPr lang="zh-CN" altLang="en-US" dirty="0" smtClean="0"/>
              <a:t>出来，创建成一个分支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-d &lt;branch&gt; # </a:t>
            </a:r>
            <a:r>
              <a:rPr lang="zh-CN" altLang="en-US" dirty="0" smtClean="0"/>
              <a:t>删除某个分支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-D &lt;branch&gt; # </a:t>
            </a:r>
            <a:r>
              <a:rPr lang="zh-CN" altLang="en-US" dirty="0" smtClean="0"/>
              <a:t>强制删除某个分支</a:t>
            </a:r>
            <a:r>
              <a:rPr lang="en-US" dirty="0" smtClean="0"/>
              <a:t> (</a:t>
            </a:r>
            <a:r>
              <a:rPr lang="zh-CN" altLang="en-US" dirty="0" smtClean="0"/>
              <a:t>未被合并的分支被删除的时候需要强制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分支合并和</a:t>
            </a:r>
            <a:r>
              <a:rPr lang="en-US" b="1" dirty="0" smtClean="0"/>
              <a:t>rebase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merge &lt;branch&gt; # </a:t>
            </a:r>
            <a:r>
              <a:rPr lang="zh-CN" altLang="en-US" dirty="0" smtClean="0"/>
              <a:t>将</a:t>
            </a:r>
            <a:r>
              <a:rPr lang="en-US" dirty="0" smtClean="0"/>
              <a:t>branch</a:t>
            </a:r>
            <a:r>
              <a:rPr lang="zh-CN" altLang="en-US" dirty="0" smtClean="0"/>
              <a:t>分支合并到当前分支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merge origin/master --no-ff # </a:t>
            </a:r>
            <a:r>
              <a:rPr lang="zh-CN" altLang="en-US" dirty="0" smtClean="0"/>
              <a:t>不要</a:t>
            </a:r>
            <a:r>
              <a:rPr lang="en-US" dirty="0" smtClean="0"/>
              <a:t>Fast-</a:t>
            </a:r>
            <a:r>
              <a:rPr lang="en-US" dirty="0" err="1" smtClean="0"/>
              <a:t>Foward</a:t>
            </a:r>
            <a:r>
              <a:rPr lang="zh-CN" altLang="en-US" dirty="0" smtClean="0"/>
              <a:t>合并，这样可以生成</a:t>
            </a:r>
            <a:r>
              <a:rPr lang="en-US" dirty="0" smtClean="0"/>
              <a:t>merge</a:t>
            </a:r>
            <a:r>
              <a:rPr lang="zh-CN" altLang="en-US" dirty="0" smtClean="0"/>
              <a:t>提交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rebase master &lt;branch&gt; # </a:t>
            </a:r>
            <a:r>
              <a:rPr lang="zh-CN" altLang="en-US" dirty="0" smtClean="0"/>
              <a:t>将</a:t>
            </a:r>
            <a:r>
              <a:rPr lang="en-US" dirty="0" smtClean="0"/>
              <a:t>master rebase</a:t>
            </a:r>
            <a:r>
              <a:rPr lang="zh-CN" altLang="en-US" dirty="0" smtClean="0"/>
              <a:t>到</a:t>
            </a:r>
            <a:r>
              <a:rPr lang="en-US" dirty="0" smtClean="0"/>
              <a:t>branch</a:t>
            </a:r>
            <a:r>
              <a:rPr lang="zh-CN" altLang="en-US" dirty="0" smtClean="0"/>
              <a:t>，相当于：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 &lt;branch&gt; &amp;&amp; </a:t>
            </a:r>
            <a:r>
              <a:rPr lang="en-US" dirty="0" err="1" smtClean="0"/>
              <a:t>git</a:t>
            </a:r>
            <a:r>
              <a:rPr lang="en-US" dirty="0" smtClean="0"/>
              <a:t> rebase master &amp;&amp; </a:t>
            </a:r>
            <a:r>
              <a:rPr lang="en-US" dirty="0" err="1" smtClean="0"/>
              <a:t>git</a:t>
            </a:r>
            <a:r>
              <a:rPr lang="en-US" dirty="0" smtClean="0"/>
              <a:t> co master &amp;&amp; </a:t>
            </a:r>
            <a:r>
              <a:rPr lang="en-US" dirty="0" err="1" smtClean="0"/>
              <a:t>git</a:t>
            </a:r>
            <a:r>
              <a:rPr lang="en-US" dirty="0" smtClean="0"/>
              <a:t> merge &lt;branch&gt;</a:t>
            </a:r>
          </a:p>
          <a:p>
            <a:r>
              <a:rPr lang="en-US" b="1" dirty="0" smtClean="0"/>
              <a:t> </a:t>
            </a:r>
            <a:r>
              <a:rPr lang="en-US" b="1" dirty="0" err="1" smtClean="0"/>
              <a:t>Git</a:t>
            </a:r>
            <a:r>
              <a:rPr lang="zh-CN" altLang="en-US" b="1" dirty="0" smtClean="0"/>
              <a:t>补丁管理</a:t>
            </a:r>
            <a:r>
              <a:rPr lang="en-US" b="1" dirty="0" smtClean="0"/>
              <a:t>(</a:t>
            </a:r>
            <a:r>
              <a:rPr lang="zh-CN" altLang="en-US" b="1" dirty="0" smtClean="0"/>
              <a:t>方便在多台机器上开发同步时用</a:t>
            </a:r>
            <a:r>
              <a:rPr lang="en-US" b="1" dirty="0" smtClean="0"/>
              <a:t>)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diff &gt; ../</a:t>
            </a:r>
            <a:r>
              <a:rPr lang="en-US" dirty="0" err="1" smtClean="0"/>
              <a:t>sync.patch</a:t>
            </a:r>
            <a:r>
              <a:rPr lang="en-US" dirty="0" smtClean="0"/>
              <a:t> # </a:t>
            </a:r>
            <a:r>
              <a:rPr lang="zh-CN" altLang="en-US" dirty="0" smtClean="0"/>
              <a:t>生成补丁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apply ../</a:t>
            </a:r>
            <a:r>
              <a:rPr lang="en-US" dirty="0" err="1" smtClean="0"/>
              <a:t>sync.patch</a:t>
            </a:r>
            <a:r>
              <a:rPr lang="en-US" dirty="0" smtClean="0"/>
              <a:t> # </a:t>
            </a:r>
            <a:r>
              <a:rPr lang="zh-CN" altLang="en-US" dirty="0" smtClean="0"/>
              <a:t>打补丁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apply --check ../</a:t>
            </a:r>
            <a:r>
              <a:rPr lang="en-US" dirty="0" err="1" smtClean="0"/>
              <a:t>sync.patch</a:t>
            </a:r>
            <a:r>
              <a:rPr lang="en-US" dirty="0" smtClean="0"/>
              <a:t> #</a:t>
            </a:r>
            <a:r>
              <a:rPr lang="zh-CN" altLang="en-US" dirty="0" smtClean="0"/>
              <a:t>测试补丁能否成功</a:t>
            </a:r>
            <a:endParaRPr lang="en-US" dirty="0" smtClean="0"/>
          </a:p>
          <a:p>
            <a:r>
              <a:rPr lang="en-US" b="1" dirty="0" smtClean="0"/>
              <a:t> </a:t>
            </a:r>
            <a:r>
              <a:rPr lang="en-US" b="1" dirty="0" err="1" smtClean="0"/>
              <a:t>Git</a:t>
            </a:r>
            <a:r>
              <a:rPr lang="zh-CN" altLang="en-US" b="1" dirty="0" smtClean="0"/>
              <a:t>暂存管理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stash # </a:t>
            </a:r>
            <a:r>
              <a:rPr lang="zh-CN" altLang="en-US" dirty="0" smtClean="0"/>
              <a:t>暂存</a:t>
            </a:r>
            <a:endParaRPr lang="en-US" altLang="zh-CN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stash list # </a:t>
            </a:r>
            <a:r>
              <a:rPr lang="zh-CN" altLang="en-US" dirty="0" smtClean="0"/>
              <a:t>列所有</a:t>
            </a:r>
            <a:r>
              <a:rPr lang="en-US" dirty="0" smtClean="0"/>
              <a:t>stash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 apply # </a:t>
            </a:r>
            <a:r>
              <a:rPr lang="zh-CN" altLang="en-US" dirty="0" smtClean="0"/>
              <a:t>恢复暂存的内容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stash drop # </a:t>
            </a:r>
            <a:r>
              <a:rPr lang="zh-CN" altLang="en-US" dirty="0" smtClean="0"/>
              <a:t>删除暂存区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Git</a:t>
            </a:r>
            <a:r>
              <a:rPr lang="zh-CN" altLang="en-US" b="1" dirty="0" smtClean="0"/>
              <a:t>远程分支管理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pull # </a:t>
            </a:r>
            <a:r>
              <a:rPr lang="zh-CN" altLang="en-US" dirty="0" smtClean="0"/>
              <a:t>抓取远程仓库所有分支更新并合并到本地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pull --no-ff # </a:t>
            </a:r>
            <a:r>
              <a:rPr lang="zh-CN" altLang="en-US" dirty="0" smtClean="0"/>
              <a:t>抓取远程仓库所有分支更新并合并到本地，不要快进合并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fetch origin # </a:t>
            </a:r>
            <a:r>
              <a:rPr lang="zh-CN" altLang="en-US" dirty="0" smtClean="0"/>
              <a:t>抓取远程仓库更新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merge origin/master # </a:t>
            </a:r>
            <a:r>
              <a:rPr lang="zh-CN" altLang="en-US" dirty="0" smtClean="0"/>
              <a:t>将远程主分支合并到本地当前分支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 --track origin/branch # </a:t>
            </a:r>
            <a:r>
              <a:rPr lang="zh-CN" altLang="en-US" dirty="0" smtClean="0"/>
              <a:t>跟踪某个远程分支创建相应的本地分支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 -b &lt;</a:t>
            </a:r>
            <a:r>
              <a:rPr lang="en-US" dirty="0" err="1" smtClean="0"/>
              <a:t>local_branch</a:t>
            </a:r>
            <a:r>
              <a:rPr lang="en-US" dirty="0" smtClean="0"/>
              <a:t>&gt; origin/&lt;</a:t>
            </a:r>
            <a:r>
              <a:rPr lang="en-US" dirty="0" err="1" smtClean="0"/>
              <a:t>remote_branch</a:t>
            </a:r>
            <a:r>
              <a:rPr lang="en-US" dirty="0" smtClean="0"/>
              <a:t>&gt; # </a:t>
            </a:r>
            <a:r>
              <a:rPr lang="zh-CN" altLang="en-US" dirty="0" smtClean="0"/>
              <a:t>基于远程分支创建本地分支，功能同上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# push</a:t>
            </a:r>
            <a:r>
              <a:rPr lang="zh-CN" altLang="en-US" dirty="0" smtClean="0"/>
              <a:t>所有分支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origin master # </a:t>
            </a:r>
            <a:r>
              <a:rPr lang="zh-CN" altLang="en-US" dirty="0" smtClean="0"/>
              <a:t>将本地主分支推到远程主分支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-u origin master # </a:t>
            </a:r>
            <a:r>
              <a:rPr lang="zh-CN" altLang="en-US" dirty="0" smtClean="0"/>
              <a:t>将本地主分支推到远程</a:t>
            </a:r>
            <a:r>
              <a:rPr lang="en-US" dirty="0" smtClean="0"/>
              <a:t>(</a:t>
            </a:r>
            <a:r>
              <a:rPr lang="zh-CN" altLang="en-US" dirty="0" smtClean="0"/>
              <a:t>如无远程主分支则创建，用于初始化远程仓库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&lt;</a:t>
            </a:r>
            <a:r>
              <a:rPr lang="en-US" dirty="0" err="1" smtClean="0"/>
              <a:t>local_branch</a:t>
            </a:r>
            <a:r>
              <a:rPr lang="en-US" dirty="0" smtClean="0"/>
              <a:t>&gt; # </a:t>
            </a:r>
            <a:r>
              <a:rPr lang="zh-CN" altLang="en-US" dirty="0" smtClean="0"/>
              <a:t>创建远程分支，</a:t>
            </a:r>
            <a:r>
              <a:rPr lang="en-US" dirty="0" smtClean="0"/>
              <a:t> origin</a:t>
            </a:r>
            <a:r>
              <a:rPr lang="zh-CN" altLang="en-US" dirty="0" smtClean="0"/>
              <a:t>是远程仓库名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origin &lt;</a:t>
            </a:r>
            <a:r>
              <a:rPr lang="en-US" dirty="0" err="1" smtClean="0"/>
              <a:t>local_branch</a:t>
            </a:r>
            <a:r>
              <a:rPr lang="en-US" dirty="0" smtClean="0"/>
              <a:t>&gt;:&lt;</a:t>
            </a:r>
            <a:r>
              <a:rPr lang="en-US" dirty="0" err="1" smtClean="0"/>
              <a:t>remote_branch</a:t>
            </a:r>
            <a:r>
              <a:rPr lang="en-US" dirty="0" smtClean="0"/>
              <a:t>&gt; # </a:t>
            </a:r>
            <a:r>
              <a:rPr lang="zh-CN" altLang="en-US" dirty="0" smtClean="0"/>
              <a:t>创建远程分支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origin :&lt;</a:t>
            </a:r>
            <a:r>
              <a:rPr lang="en-US" dirty="0" err="1" smtClean="0"/>
              <a:t>remote_branch</a:t>
            </a:r>
            <a:r>
              <a:rPr lang="en-US" dirty="0" smtClean="0"/>
              <a:t>&gt; #</a:t>
            </a:r>
            <a:r>
              <a:rPr lang="zh-CN" altLang="en-US" dirty="0" smtClean="0"/>
              <a:t>先删除本地分支</a:t>
            </a:r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-d &lt;branch&gt;)</a:t>
            </a:r>
            <a:r>
              <a:rPr lang="zh-CN" altLang="en-US" dirty="0" smtClean="0"/>
              <a:t>，然后再</a:t>
            </a:r>
            <a:r>
              <a:rPr lang="en-US" dirty="0" smtClean="0"/>
              <a:t>push</a:t>
            </a:r>
            <a:r>
              <a:rPr lang="zh-CN" altLang="en-US" dirty="0" smtClean="0"/>
              <a:t>删除远程分支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 err="1" smtClean="0"/>
              <a:t>Git</a:t>
            </a:r>
            <a:r>
              <a:rPr lang="zh-CN" altLang="en-US" sz="4200" dirty="0" smtClean="0"/>
              <a:t>远程仓库管理</a:t>
            </a:r>
            <a:endParaRPr lang="en-US" sz="4200" dirty="0" smtClean="0"/>
          </a:p>
          <a:p>
            <a:r>
              <a:rPr lang="en-US" sz="4200" dirty="0" err="1" smtClean="0"/>
              <a:t>git</a:t>
            </a:r>
            <a:r>
              <a:rPr lang="en-US" sz="4200" dirty="0" smtClean="0"/>
              <a:t> remote -v # </a:t>
            </a:r>
            <a:r>
              <a:rPr lang="zh-CN" altLang="en-US" sz="4200" dirty="0" smtClean="0"/>
              <a:t>查看远程服务器地址和仓库名称</a:t>
            </a:r>
            <a:endParaRPr lang="en-US" sz="4200" dirty="0" smtClean="0"/>
          </a:p>
          <a:p>
            <a:r>
              <a:rPr lang="en-US" sz="4200" dirty="0" err="1" smtClean="0"/>
              <a:t>git</a:t>
            </a:r>
            <a:r>
              <a:rPr lang="en-US" sz="4200" dirty="0" smtClean="0"/>
              <a:t> remote show origin # </a:t>
            </a:r>
            <a:r>
              <a:rPr lang="zh-CN" altLang="en-US" sz="4200" dirty="0" smtClean="0"/>
              <a:t>查看远程服务器仓库状态</a:t>
            </a:r>
            <a:endParaRPr lang="en-US" sz="4200" dirty="0" smtClean="0"/>
          </a:p>
          <a:p>
            <a:r>
              <a:rPr lang="en-US" sz="4200" dirty="0" err="1" smtClean="0"/>
              <a:t>git</a:t>
            </a:r>
            <a:r>
              <a:rPr lang="en-US" sz="4200" dirty="0" smtClean="0"/>
              <a:t> remote add origin </a:t>
            </a:r>
            <a:r>
              <a:rPr lang="en-US" sz="4200" dirty="0" err="1" smtClean="0"/>
              <a:t>git</a:t>
            </a:r>
            <a:r>
              <a:rPr lang="en-US" sz="4200" dirty="0" smtClean="0"/>
              <a:t>@ </a:t>
            </a:r>
            <a:r>
              <a:rPr lang="en-US" sz="4200" dirty="0" err="1" smtClean="0"/>
              <a:t>github:robbin</a:t>
            </a:r>
            <a:r>
              <a:rPr lang="en-US" sz="4200" dirty="0" smtClean="0"/>
              <a:t>/robbin_site.git # </a:t>
            </a:r>
            <a:r>
              <a:rPr lang="zh-CN" altLang="en-US" sz="4200" dirty="0" smtClean="0"/>
              <a:t>添加远程仓库地址</a:t>
            </a:r>
            <a:endParaRPr lang="en-US" sz="4200" dirty="0" smtClean="0"/>
          </a:p>
          <a:p>
            <a:r>
              <a:rPr lang="en-US" sz="4200" dirty="0" err="1" smtClean="0"/>
              <a:t>git</a:t>
            </a:r>
            <a:r>
              <a:rPr lang="en-US" sz="4200" dirty="0" smtClean="0"/>
              <a:t> remote set-</a:t>
            </a:r>
            <a:r>
              <a:rPr lang="en-US" sz="4200" dirty="0" err="1" smtClean="0"/>
              <a:t>url</a:t>
            </a:r>
            <a:r>
              <a:rPr lang="en-US" sz="4200" dirty="0" smtClean="0"/>
              <a:t> origin </a:t>
            </a:r>
            <a:r>
              <a:rPr lang="en-US" sz="4200" dirty="0" err="1" smtClean="0"/>
              <a:t>git</a:t>
            </a:r>
            <a:r>
              <a:rPr lang="en-US" sz="4200" dirty="0" smtClean="0"/>
              <a:t>@ </a:t>
            </a:r>
            <a:r>
              <a:rPr lang="en-US" sz="4200" dirty="0" err="1" smtClean="0"/>
              <a:t>github.com:robbin</a:t>
            </a:r>
            <a:r>
              <a:rPr lang="en-US" sz="4200" dirty="0" smtClean="0"/>
              <a:t>/robbin_site.git # </a:t>
            </a:r>
            <a:r>
              <a:rPr lang="zh-CN" altLang="en-US" sz="4200" dirty="0" smtClean="0"/>
              <a:t>设置远程仓库地址</a:t>
            </a:r>
            <a:r>
              <a:rPr lang="en-US" sz="4200" dirty="0" smtClean="0"/>
              <a:t>(</a:t>
            </a:r>
            <a:r>
              <a:rPr lang="zh-CN" altLang="en-US" sz="4200" dirty="0" smtClean="0"/>
              <a:t>用于修改远程仓库地址</a:t>
            </a:r>
            <a:r>
              <a:rPr lang="en-US" sz="4200" dirty="0" smtClean="0"/>
              <a:t>) </a:t>
            </a:r>
            <a:r>
              <a:rPr lang="en-US" sz="4200" dirty="0" err="1" smtClean="0"/>
              <a:t>git</a:t>
            </a:r>
            <a:r>
              <a:rPr lang="en-US" sz="4200" dirty="0" smtClean="0"/>
              <a:t> remote </a:t>
            </a:r>
            <a:r>
              <a:rPr lang="en-US" sz="4200" dirty="0" err="1" smtClean="0"/>
              <a:t>rm</a:t>
            </a:r>
            <a:r>
              <a:rPr lang="en-US" sz="4200" dirty="0" smtClean="0"/>
              <a:t> &lt;repository&gt; # </a:t>
            </a:r>
            <a:r>
              <a:rPr lang="zh-CN" altLang="en-US" sz="4200" dirty="0" smtClean="0"/>
              <a:t>删除远程仓库</a:t>
            </a:r>
            <a:endParaRPr lang="en-US" altLang="zh-CN" sz="4200" dirty="0" smtClean="0"/>
          </a:p>
          <a:p>
            <a:endParaRPr lang="en-US" sz="4200" dirty="0" smtClean="0"/>
          </a:p>
          <a:p>
            <a:endParaRPr lang="en-US" sz="4200" dirty="0" smtClean="0"/>
          </a:p>
          <a:p>
            <a:r>
              <a:rPr lang="zh-CN" altLang="en-US" sz="4200" dirty="0" smtClean="0"/>
              <a:t>创建远程仓库</a:t>
            </a:r>
            <a:endParaRPr lang="en-US" sz="4200" dirty="0" smtClean="0"/>
          </a:p>
          <a:p>
            <a:r>
              <a:rPr lang="en-US" sz="4200" dirty="0" err="1" smtClean="0"/>
              <a:t>git</a:t>
            </a:r>
            <a:r>
              <a:rPr lang="en-US" sz="4200" dirty="0" smtClean="0"/>
              <a:t> clone --bare </a:t>
            </a:r>
            <a:r>
              <a:rPr lang="en-US" sz="4200" dirty="0" err="1" smtClean="0"/>
              <a:t>robbin_site</a:t>
            </a:r>
            <a:r>
              <a:rPr lang="en-US" sz="4200" dirty="0" smtClean="0"/>
              <a:t> robbin_site.git # </a:t>
            </a:r>
            <a:r>
              <a:rPr lang="zh-CN" altLang="en-US" sz="4200" dirty="0" smtClean="0"/>
              <a:t>用带版本的项目创建纯版本仓库</a:t>
            </a:r>
            <a:endParaRPr lang="en-US" sz="4200" dirty="0" smtClean="0"/>
          </a:p>
          <a:p>
            <a:r>
              <a:rPr lang="en-US" sz="4200" dirty="0" err="1" smtClean="0"/>
              <a:t>scp</a:t>
            </a:r>
            <a:r>
              <a:rPr lang="en-US" sz="4200" dirty="0" smtClean="0"/>
              <a:t> -r my_project.git </a:t>
            </a:r>
            <a:r>
              <a:rPr lang="en-US" sz="4200" dirty="0" err="1" smtClean="0"/>
              <a:t>git</a:t>
            </a:r>
            <a:r>
              <a:rPr lang="en-US" sz="4200" dirty="0" smtClean="0"/>
              <a:t>@ git.csdn.net:~ # </a:t>
            </a:r>
            <a:r>
              <a:rPr lang="zh-CN" altLang="en-US" sz="4200" dirty="0" smtClean="0"/>
              <a:t>将纯仓库上传到服务器上</a:t>
            </a:r>
            <a:endParaRPr lang="en-US" sz="4200" dirty="0" smtClean="0"/>
          </a:p>
          <a:p>
            <a:r>
              <a:rPr lang="en-US" sz="4200" dirty="0" err="1" smtClean="0"/>
              <a:t>mkdir</a:t>
            </a:r>
            <a:r>
              <a:rPr lang="en-US" sz="4200" dirty="0" smtClean="0"/>
              <a:t> robbin_site.git &amp;&amp; </a:t>
            </a:r>
            <a:r>
              <a:rPr lang="en-US" sz="4200" dirty="0" err="1" smtClean="0"/>
              <a:t>cd</a:t>
            </a:r>
            <a:r>
              <a:rPr lang="en-US" sz="4200" dirty="0" smtClean="0"/>
              <a:t> robbin_site.git &amp;&amp; </a:t>
            </a:r>
            <a:r>
              <a:rPr lang="en-US" sz="4200" dirty="0" err="1" smtClean="0"/>
              <a:t>git</a:t>
            </a:r>
            <a:r>
              <a:rPr lang="en-US" sz="4200" dirty="0" smtClean="0"/>
              <a:t> --bare init # </a:t>
            </a:r>
            <a:r>
              <a:rPr lang="zh-CN" altLang="en-US" sz="4200" dirty="0" smtClean="0"/>
              <a:t>在服务器创建纯仓库</a:t>
            </a:r>
            <a:endParaRPr lang="en-US" sz="4200" dirty="0" smtClean="0"/>
          </a:p>
          <a:p>
            <a:r>
              <a:rPr lang="en-US" sz="4200" dirty="0" err="1" smtClean="0"/>
              <a:t>git</a:t>
            </a:r>
            <a:r>
              <a:rPr lang="en-US" sz="4200" dirty="0" smtClean="0"/>
              <a:t> remote add origin </a:t>
            </a:r>
            <a:r>
              <a:rPr lang="en-US" sz="4200" dirty="0" err="1" smtClean="0"/>
              <a:t>git</a:t>
            </a:r>
            <a:r>
              <a:rPr lang="en-US" sz="4200" dirty="0" smtClean="0"/>
              <a:t>@ </a:t>
            </a:r>
            <a:r>
              <a:rPr lang="en-US" sz="4200" dirty="0" err="1" smtClean="0"/>
              <a:t>github.com:robbin</a:t>
            </a:r>
            <a:r>
              <a:rPr lang="en-US" sz="4200" dirty="0" smtClean="0"/>
              <a:t>/robbin_site.git # </a:t>
            </a:r>
            <a:r>
              <a:rPr lang="zh-CN" altLang="en-US" sz="4200" dirty="0" smtClean="0"/>
              <a:t>设置远程仓库地址</a:t>
            </a:r>
            <a:endParaRPr lang="en-US" sz="4200" dirty="0" smtClean="0"/>
          </a:p>
          <a:p>
            <a:r>
              <a:rPr lang="en-US" sz="4200" dirty="0" err="1" smtClean="0"/>
              <a:t>git</a:t>
            </a:r>
            <a:r>
              <a:rPr lang="en-US" sz="4200" dirty="0" smtClean="0"/>
              <a:t> push -u origin master # </a:t>
            </a:r>
            <a:r>
              <a:rPr lang="zh-CN" altLang="en-US" sz="4200" dirty="0" smtClean="0"/>
              <a:t>客户端首次提交</a:t>
            </a:r>
            <a:endParaRPr lang="en-US" sz="4200" dirty="0" smtClean="0"/>
          </a:p>
          <a:p>
            <a:r>
              <a:rPr lang="en-US" sz="4200" dirty="0" err="1" smtClean="0"/>
              <a:t>git</a:t>
            </a:r>
            <a:r>
              <a:rPr lang="en-US" sz="4200" dirty="0" smtClean="0"/>
              <a:t> push -u origin develop # </a:t>
            </a:r>
            <a:r>
              <a:rPr lang="zh-CN" altLang="en-US" sz="4200" dirty="0" smtClean="0"/>
              <a:t>首次将本地</a:t>
            </a:r>
            <a:r>
              <a:rPr lang="en-US" sz="4200" dirty="0" smtClean="0"/>
              <a:t>develop</a:t>
            </a:r>
            <a:r>
              <a:rPr lang="zh-CN" altLang="en-US" sz="4200" dirty="0" smtClean="0"/>
              <a:t>分支提交到远程</a:t>
            </a:r>
            <a:r>
              <a:rPr lang="en-US" sz="4200" dirty="0" smtClean="0"/>
              <a:t>develop</a:t>
            </a:r>
            <a:r>
              <a:rPr lang="zh-CN" altLang="en-US" sz="4200" dirty="0" smtClean="0"/>
              <a:t>分支，并且</a:t>
            </a:r>
            <a:r>
              <a:rPr lang="en-US" sz="4200" dirty="0" smtClean="0"/>
              <a:t>track</a:t>
            </a:r>
          </a:p>
          <a:p>
            <a:r>
              <a:rPr lang="en-US" sz="4200" dirty="0" err="1" smtClean="0"/>
              <a:t>git</a:t>
            </a:r>
            <a:r>
              <a:rPr lang="en-US" sz="4200" dirty="0" smtClean="0"/>
              <a:t> remote set-head origin master # </a:t>
            </a:r>
            <a:r>
              <a:rPr lang="zh-CN" altLang="en-US" sz="4200" dirty="0" smtClean="0"/>
              <a:t>设置远程仓库的</a:t>
            </a:r>
            <a:r>
              <a:rPr lang="en-US" sz="4200" dirty="0" smtClean="0"/>
              <a:t>HEAD</a:t>
            </a:r>
            <a:r>
              <a:rPr lang="zh-CN" altLang="en-US" sz="4200" dirty="0" smtClean="0"/>
              <a:t>指向</a:t>
            </a:r>
            <a:r>
              <a:rPr lang="en-US" sz="4200" dirty="0" smtClean="0"/>
              <a:t>master</a:t>
            </a:r>
            <a:r>
              <a:rPr lang="zh-CN" altLang="en-US" sz="4200" dirty="0" smtClean="0"/>
              <a:t>分支</a:t>
            </a:r>
            <a:endParaRPr lang="en-US" sz="4200" dirty="0" smtClean="0"/>
          </a:p>
          <a:p>
            <a:r>
              <a:rPr lang="zh-CN" altLang="en-US" sz="4200" dirty="0" smtClean="0"/>
              <a:t>也可以命令设置跟踪远程库和本地库</a:t>
            </a:r>
            <a:endParaRPr lang="en-US" sz="4200" dirty="0" smtClean="0"/>
          </a:p>
          <a:p>
            <a:r>
              <a:rPr lang="en-US" sz="4200" dirty="0" err="1" smtClean="0"/>
              <a:t>git</a:t>
            </a:r>
            <a:r>
              <a:rPr lang="en-US" sz="4200" dirty="0" smtClean="0"/>
              <a:t> branch --set-upstream master origin/master</a:t>
            </a:r>
          </a:p>
          <a:p>
            <a:r>
              <a:rPr lang="en-US" sz="4200" dirty="0" err="1" smtClean="0"/>
              <a:t>git</a:t>
            </a:r>
            <a:r>
              <a:rPr lang="en-US" sz="4200" dirty="0" smtClean="0"/>
              <a:t> branch --set-upstream develop origin/develop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Linus</a:t>
            </a:r>
            <a:r>
              <a:rPr lang="zh-CN" altLang="en-US" dirty="0" smtClean="0"/>
              <a:t>一直痛恨的</a:t>
            </a:r>
            <a:r>
              <a:rPr lang="en-US" altLang="zh-CN" dirty="0" smtClean="0"/>
              <a:t>CVS</a:t>
            </a:r>
            <a:r>
              <a:rPr lang="zh-CN" altLang="en-US" dirty="0" smtClean="0"/>
              <a:t>及</a:t>
            </a:r>
            <a:r>
              <a:rPr lang="en-US" altLang="zh-CN" dirty="0" smtClean="0"/>
              <a:t>SVN</a:t>
            </a:r>
            <a:r>
              <a:rPr lang="zh-CN" altLang="en-US" dirty="0" smtClean="0"/>
              <a:t>都是集中式的版本控制系统，而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是分布式版本控制系统，集中式和分布式版本控制系统有什么区别呢？</a:t>
            </a:r>
          </a:p>
          <a:p>
            <a:r>
              <a:rPr lang="zh-CN" altLang="en-US" dirty="0" smtClean="0"/>
              <a:t>先说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dirty="0" smtClean="0"/>
              <a:t>10M</a:t>
            </a:r>
            <a:r>
              <a:rPr lang="zh-CN" altLang="en-US" dirty="0" smtClean="0"/>
              <a:t>的文件就需要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分钟，这还不得把人给憋死啊。</a:t>
            </a:r>
          </a:p>
          <a:p>
            <a:endParaRPr lang="en-US" dirty="0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3914775" cy="2828925"/>
          </a:xfrm>
          <a:prstGeom prst="rect">
            <a:avLst/>
          </a:prstGeom>
        </p:spPr>
      </p:pic>
      <p:pic>
        <p:nvPicPr>
          <p:cNvPr id="6" name="Picture 5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2133600"/>
            <a:ext cx="3810000" cy="28955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90C9B84-142B-40FF-A36E-EDAC95CE9BE5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3725"/>
            <a:ext cx="80010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dirty="0" err="1" smtClean="0">
                <a:ea typeface="宋体" pitchFamily="2" charset="-122"/>
              </a:rPr>
              <a:t>Gerrit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基本概念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504238" cy="10525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b="1" smtClean="0">
                <a:ea typeface="宋体" pitchFamily="2" charset="-122"/>
              </a:rPr>
              <a:t>Username &amp; Email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6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600" smtClean="0">
              <a:ea typeface="宋体" pitchFamily="2" charset="-122"/>
            </a:endParaRPr>
          </a:p>
        </p:txBody>
      </p:sp>
      <p:sp>
        <p:nvSpPr>
          <p:cNvPr id="15365" name="AutoShape 7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AutoShape 9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367" name="Picture 6" descr="gerrit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9413" y="1812925"/>
            <a:ext cx="5845175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95341B-CF33-4264-977A-93DB9B1C2A7E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3725"/>
            <a:ext cx="8001000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Gerrit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基本概念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504238" cy="10525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b="1" dirty="0" smtClean="0">
                <a:ea typeface="宋体" pitchFamily="2" charset="-122"/>
              </a:rPr>
              <a:t>Attach SSH-KEY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600" dirty="0" smtClean="0">
              <a:ea typeface="宋体" pitchFamily="2" charset="-122"/>
            </a:endParaRPr>
          </a:p>
        </p:txBody>
      </p:sp>
      <p:sp>
        <p:nvSpPr>
          <p:cNvPr id="16389" name="AutoShape 7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AutoShape 9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391" name="Picture 7" descr="gerrit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8" y="1828800"/>
            <a:ext cx="9005887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TextBox 9"/>
          <p:cNvSpPr txBox="1">
            <a:spLocks noChangeArrowheads="1"/>
          </p:cNvSpPr>
          <p:nvPr/>
        </p:nvSpPr>
        <p:spPr bwMode="auto">
          <a:xfrm>
            <a:off x="182563" y="5761038"/>
            <a:ext cx="7910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$ ssh-keygen -t dsa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40E7C42-E90A-4566-A19C-16DFB6A8D34A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3725"/>
            <a:ext cx="8001000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Gerrit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基本概念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504238" cy="43307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b="1" dirty="0" smtClean="0">
                <a:ea typeface="宋体" pitchFamily="2" charset="-122"/>
              </a:rPr>
              <a:t>Notifications</a:t>
            </a:r>
          </a:p>
          <a:p>
            <a:pPr>
              <a:buFont typeface="Wingdings 3" pitchFamily="18" charset="2"/>
              <a:buNone/>
            </a:pPr>
            <a:r>
              <a:rPr lang="en-US" altLang="zh-CN" dirty="0" err="1" smtClean="0"/>
              <a:t>Gerrit</a:t>
            </a:r>
            <a:r>
              <a:rPr lang="en-US" altLang="zh-CN" dirty="0" smtClean="0"/>
              <a:t> sends e-mail notifications to: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change authors/committers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reviewers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watchers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Watch a project: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b="1" dirty="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b="1" dirty="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600" dirty="0" smtClean="0">
              <a:ea typeface="宋体" pitchFamily="2" charset="-122"/>
            </a:endParaRPr>
          </a:p>
        </p:txBody>
      </p:sp>
      <p:sp>
        <p:nvSpPr>
          <p:cNvPr id="17413" name="AutoShape 7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AutoShape 9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7415" name="Picture 8" descr="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792538"/>
            <a:ext cx="8448675" cy="3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8961C5A-B150-49C8-85B1-5EED0631F714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3725"/>
            <a:ext cx="8001000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Gerrit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基本概念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504238" cy="6953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b="1" dirty="0" smtClean="0">
                <a:ea typeface="宋体" pitchFamily="2" charset="-122"/>
              </a:rPr>
              <a:t>Query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600" dirty="0" smtClean="0">
              <a:ea typeface="宋体" pitchFamily="2" charset="-122"/>
            </a:endParaRPr>
          </a:p>
        </p:txBody>
      </p:sp>
      <p:sp>
        <p:nvSpPr>
          <p:cNvPr id="18437" name="AutoShape 7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AutoShape 9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638" y="1646238"/>
            <a:ext cx="3990975" cy="771525"/>
          </a:xfrm>
          <a:prstGeom prst="rect">
            <a:avLst/>
          </a:prstGeom>
          <a:noFill/>
          <a:ln w="9525" algn="ctr">
            <a:noFill/>
            <a:miter lim="800000"/>
            <a:headEnd type="none" w="lg" len="med"/>
            <a:tailEnd type="none" w="lg" len="med"/>
          </a:ln>
        </p:spPr>
      </p:pic>
      <p:sp>
        <p:nvSpPr>
          <p:cNvPr id="18440" name="TextBox 9"/>
          <p:cNvSpPr txBox="1">
            <a:spLocks noChangeArrowheads="1"/>
          </p:cNvSpPr>
          <p:nvPr/>
        </p:nvSpPr>
        <p:spPr bwMode="auto">
          <a:xfrm>
            <a:off x="274638" y="2422525"/>
            <a:ext cx="8548687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 dirty="0"/>
              <a:t>Basic Change Search</a:t>
            </a:r>
          </a:p>
          <a:p>
            <a:pPr algn="l"/>
            <a:r>
              <a:rPr lang="en-US" altLang="zh-CN" sz="1400" dirty="0"/>
              <a:t>Similar to many popular search engines on the web, just enter some text and let </a:t>
            </a:r>
            <a:r>
              <a:rPr lang="en-US" altLang="zh-CN" sz="1400" dirty="0" err="1"/>
              <a:t>Gerrit</a:t>
            </a:r>
            <a:r>
              <a:rPr lang="en-US" altLang="zh-CN" sz="1400" dirty="0"/>
              <a:t> figure out the meaning:</a:t>
            </a:r>
            <a:endParaRPr lang="en-US" altLang="zh-CN" sz="1400" b="1" dirty="0"/>
          </a:p>
          <a:p>
            <a:pPr algn="l"/>
            <a:endParaRPr lang="zh-CN" alt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79525" y="3565525"/>
          <a:ext cx="6096000" cy="2463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Examples</a:t>
                      </a: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Legacy numerical id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15183</a:t>
                      </a: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Full or abbreviated Change-Id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Ic0ff33</a:t>
                      </a: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Full or abbreviated commit SHA-1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d81b32ef</a:t>
                      </a: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Email address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sng">
                          <a:solidFill>
                            <a:srgbClr val="FF00FF"/>
                          </a:solidFill>
                          <a:hlinkClick r:id="rId4"/>
                        </a:rPr>
                        <a:t>user@example.com</a:t>
                      </a:r>
                      <a:endParaRPr lang="en-US"/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Approval requirement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CodeReview</a:t>
                      </a:r>
                      <a:r>
                        <a:rPr lang="en-US" dirty="0"/>
                        <a:t>&gt;=+2, Verified=1</a:t>
                      </a: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C14F8F-9BBF-465B-94D7-9472FBCFEA8A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3725"/>
            <a:ext cx="8001000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Gerrit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基本概念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504238" cy="12303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b="1" smtClean="0">
                <a:ea typeface="宋体" pitchFamily="2" charset="-122"/>
              </a:rPr>
              <a:t>Review and Vote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b="1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b="1" smtClean="0">
              <a:ea typeface="宋体" pitchFamily="2" charset="-122"/>
            </a:endParaRPr>
          </a:p>
        </p:txBody>
      </p:sp>
      <p:sp>
        <p:nvSpPr>
          <p:cNvPr id="23557" name="AutoShape 7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8" name="AutoShape 9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3559" name="Picture 6" descr="review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3" y="1417638"/>
            <a:ext cx="7415212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3EB3DB7-C8B7-491C-8AD9-55A73B3C73A7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3725"/>
            <a:ext cx="80010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smtClean="0">
                <a:ea typeface="宋体" pitchFamily="2" charset="-122"/>
              </a:rPr>
              <a:t>Gerrit: Refining a change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504238" cy="3521075"/>
          </a:xfrm>
          <a:noFill/>
        </p:spPr>
        <p:txBody>
          <a:bodyPr>
            <a:normAutofit fontScale="85000" lnSpcReduction="20000"/>
          </a:bodyPr>
          <a:lstStyle/>
          <a:p>
            <a:pPr>
              <a:buFont typeface="Wingdings 3" pitchFamily="18" charset="2"/>
              <a:buNone/>
            </a:pPr>
            <a:r>
              <a:rPr lang="en-US" altLang="zh-CN" b="1" smtClean="0"/>
              <a:t>New Change vs. new Patch Set</a:t>
            </a:r>
          </a:p>
          <a:p>
            <a:pPr>
              <a:buFont typeface="Wingdings 3" pitchFamily="18" charset="2"/>
              <a:buNone/>
            </a:pPr>
            <a:endParaRPr lang="en-US" altLang="zh-CN" b="1" smtClean="0">
              <a:ea typeface="宋体" pitchFamily="2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Patch Set: New Version of an existing Change</a:t>
            </a:r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A Change contains one or more Patch Sets</a:t>
            </a:r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Only the latest Patch Set is relevant</a:t>
            </a:r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How does Gerrit know when you push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mtClean="0"/>
              <a:t>Is the new commit a new Change?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mtClean="0"/>
              <a:t>Or is it a new Patch Set?</a:t>
            </a:r>
          </a:p>
          <a:p>
            <a:pPr>
              <a:buFont typeface="Wingdings 3" pitchFamily="18" charset="2"/>
              <a:buNone/>
            </a:pPr>
            <a:endParaRPr lang="en-US" altLang="zh-CN" b="1" smtClean="0">
              <a:ea typeface="宋体" pitchFamily="2" charset="-122"/>
            </a:endParaRPr>
          </a:p>
        </p:txBody>
      </p:sp>
      <p:sp>
        <p:nvSpPr>
          <p:cNvPr id="24581" name="AutoShape 7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AutoShape 9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4583" name="Picture 6" descr="changei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3" y="4525963"/>
            <a:ext cx="7583487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2445029-9251-44EE-884D-04F8FFEAD2D4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3725"/>
            <a:ext cx="80010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dirty="0" err="1" smtClean="0">
                <a:ea typeface="宋体" pitchFamily="2" charset="-122"/>
              </a:rPr>
              <a:t>Gerrit</a:t>
            </a:r>
            <a:r>
              <a:rPr lang="en-US" altLang="zh-CN" dirty="0" smtClean="0">
                <a:ea typeface="宋体" pitchFamily="2" charset="-122"/>
              </a:rPr>
              <a:t>: Refining a change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504238" cy="338138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b="1" smtClean="0"/>
              <a:t>Differences on Patch Set</a:t>
            </a:r>
          </a:p>
        </p:txBody>
      </p:sp>
      <p:sp>
        <p:nvSpPr>
          <p:cNvPr id="28677" name="AutoShape 7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8" name="AutoShape 9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8679" name="Picture 7" descr="diff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25" y="2057400"/>
            <a:ext cx="8824913" cy="42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5207332-7764-4441-948D-4E8B1303D84D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3725"/>
            <a:ext cx="80010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smtClean="0">
                <a:ea typeface="宋体" pitchFamily="2" charset="-122"/>
              </a:rPr>
              <a:t>Gerrit: Refining a change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504238" cy="846138"/>
          </a:xfrm>
          <a:noFill/>
        </p:spPr>
        <p:txBody>
          <a:bodyPr>
            <a:normAutofit fontScale="85000" lnSpcReduction="20000"/>
          </a:bodyPr>
          <a:lstStyle/>
          <a:p>
            <a:pPr>
              <a:buFont typeface="Wingdings 3" pitchFamily="18" charset="2"/>
              <a:buNone/>
            </a:pPr>
            <a:r>
              <a:rPr lang="en-US" altLang="zh-CN" b="1" smtClean="0"/>
              <a:t>Fetch Open Change locally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Gerrit create a variety of commands for you</a:t>
            </a:r>
          </a:p>
        </p:txBody>
      </p:sp>
      <p:sp>
        <p:nvSpPr>
          <p:cNvPr id="29701" name="AutoShape 7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AutoShape 9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9703" name="Picture 8" descr="cm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3" y="2720975"/>
            <a:ext cx="805497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4AAB80-A9CD-49C2-B57D-B587C499C6B2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3725"/>
            <a:ext cx="80010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smtClean="0">
                <a:ea typeface="宋体" pitchFamily="2" charset="-122"/>
              </a:rPr>
              <a:t>Gerrit:</a:t>
            </a:r>
            <a:r>
              <a:rPr lang="en-US" altLang="zh-CN" smtClean="0"/>
              <a:t>Submitting a Change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504238" cy="2246313"/>
          </a:xfrm>
          <a:noFill/>
        </p:spPr>
        <p:txBody>
          <a:bodyPr>
            <a:normAutofit fontScale="92500" lnSpcReduction="20000"/>
          </a:bodyPr>
          <a:lstStyle/>
          <a:p>
            <a:pPr>
              <a:buFont typeface="Wingdings 3" pitchFamily="18" charset="2"/>
              <a:buNone/>
            </a:pPr>
            <a:r>
              <a:rPr lang="en-US" altLang="zh-CN" b="1" smtClean="0"/>
              <a:t>Submit</a:t>
            </a:r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Highest marks in all voting categories needed for change to be merged</a:t>
            </a:r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Voting the lowest mark means Veto</a:t>
            </a:r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"Submit" merges the change into central branch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b="1" smtClean="0">
              <a:ea typeface="宋体" pitchFamily="2" charset="-122"/>
            </a:endParaRPr>
          </a:p>
        </p:txBody>
      </p:sp>
      <p:sp>
        <p:nvSpPr>
          <p:cNvPr id="30725" name="AutoShape 7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6" name="AutoShape 9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163" y="3521075"/>
            <a:ext cx="4743450" cy="1895475"/>
          </a:xfrm>
          <a:prstGeom prst="rect">
            <a:avLst/>
          </a:prstGeom>
          <a:noFill/>
          <a:ln w="9525" algn="ctr">
            <a:noFill/>
            <a:miter lim="800000"/>
            <a:headEnd type="none" w="lg" len="med"/>
            <a:tailEnd type="none" w="lg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2F180D-3069-4D56-A19B-595E8BE537A6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3725"/>
            <a:ext cx="80010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dirty="0" err="1" smtClean="0">
                <a:ea typeface="宋体" pitchFamily="2" charset="-122"/>
              </a:rPr>
              <a:t>Gerrit:</a:t>
            </a:r>
            <a:r>
              <a:rPr lang="en-US" altLang="zh-CN" dirty="0" err="1" smtClean="0"/>
              <a:t>Submitting</a:t>
            </a:r>
            <a:r>
              <a:rPr lang="en-US" altLang="zh-CN" dirty="0" smtClean="0"/>
              <a:t> a Change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504238" cy="1600200"/>
          </a:xfrm>
          <a:noFill/>
        </p:spPr>
        <p:txBody>
          <a:bodyPr>
            <a:normAutofit fontScale="85000" lnSpcReduction="20000"/>
          </a:bodyPr>
          <a:lstStyle/>
          <a:p>
            <a:pPr>
              <a:buFont typeface="Wingdings 3" pitchFamily="18" charset="2"/>
              <a:buNone/>
            </a:pPr>
            <a:r>
              <a:rPr lang="en-US" altLang="zh-CN" b="1" dirty="0" smtClean="0"/>
              <a:t>Path Conflict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Submit fails with:</a:t>
            </a:r>
          </a:p>
          <a:p>
            <a:pPr>
              <a:buFont typeface="Wingdings 3" pitchFamily="18" charset="2"/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31749" name="AutoShape 7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0" name="AutoShape 9" descr="git-gerrit-workshop__1.png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751" name="Picture 7" descr="pathconflic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93925"/>
            <a:ext cx="914400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TextBox 8"/>
          <p:cNvSpPr txBox="1">
            <a:spLocks noChangeArrowheads="1"/>
          </p:cNvSpPr>
          <p:nvPr/>
        </p:nvSpPr>
        <p:spPr bwMode="auto">
          <a:xfrm>
            <a:off x="593725" y="4206875"/>
            <a:ext cx="7818438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Means:</a:t>
            </a:r>
          </a:p>
          <a:p>
            <a:pPr algn="l"/>
            <a:r>
              <a:rPr lang="en-US" altLang="zh-CN"/>
              <a:t>the remote branch has evolved since this change was started</a:t>
            </a:r>
          </a:p>
          <a:p>
            <a:pPr algn="l"/>
            <a:r>
              <a:rPr lang="en-US" altLang="zh-CN"/>
              <a:t>code changes in the change conflict with changes done in the remote branch</a:t>
            </a:r>
          </a:p>
          <a:p>
            <a:pPr algn="l"/>
            <a:endParaRPr lang="en-US" altLang="zh-CN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manual conflict resolution required!!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475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那分布式版本控制系统与集中式版本控制系统有何不同呢？首先，分布式版本控制系统根本没有“中央服务器”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，你的同事也在他的电脑上改了文件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，这时，你们俩之间只需把各自的修改推送给对方，就可以互相看到对方的修改了。</a:t>
            </a:r>
          </a:p>
          <a:p>
            <a:r>
              <a:rPr lang="zh-CN" altLang="en-US" dirty="0" smtClean="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  <a:p>
            <a:r>
              <a:rPr lang="zh-CN" altLang="en-US" dirty="0" smtClean="0"/>
              <a:t>在实际使用分布式版本控制系统的时候，其实很少在两人之间的电脑上推送版本库的修改，因为可能你们俩不在一个局域网内，两台电脑互相访问不了，也可能今天你的同事病了，他的电脑压根没有开机。因此，分布式版本控制系统通常也有一台充当“中央服务器”的电脑，但这个服务器的作用仅仅是用来方便“交换”大家的修改，没有它大家也一样干活，只是交换修改不方便而已。</a:t>
            </a:r>
          </a:p>
          <a:p>
            <a:r>
              <a:rPr lang="zh-CN" altLang="en-US" dirty="0" smtClean="0"/>
              <a:t>当然，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的优势不单是不必联网这么简单，后面我们还会看到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极其强大的分支管理，把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等远远抛在了后面。</a:t>
            </a:r>
          </a:p>
          <a:p>
            <a:r>
              <a:rPr lang="en-US" altLang="zh-CN" dirty="0" smtClean="0"/>
              <a:t>CVS</a:t>
            </a:r>
            <a:r>
              <a:rPr lang="zh-CN" altLang="en-US" dirty="0" smtClean="0"/>
              <a:t>作为最早的开源而且免费的集中式版本控制系统，直到现在还有不少人在用。由于</a:t>
            </a:r>
            <a:r>
              <a:rPr lang="en-US" altLang="zh-CN" dirty="0" smtClean="0"/>
              <a:t>CVS</a:t>
            </a:r>
            <a:r>
              <a:rPr lang="zh-CN" altLang="en-US" dirty="0" smtClean="0"/>
              <a:t>自身设计的问题，会造成提交文件不完整，版本库莫名其妙损坏的情况。同样是开源而且免费的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修正了</a:t>
            </a:r>
            <a:r>
              <a:rPr lang="en-US" altLang="zh-CN" dirty="0" smtClean="0"/>
              <a:t>CVS</a:t>
            </a:r>
            <a:r>
              <a:rPr lang="zh-CN" altLang="en-US" dirty="0" smtClean="0"/>
              <a:t>的一些稳定性问题，是目前用得最多的集中式版本库控制系统。</a:t>
            </a:r>
          </a:p>
          <a:p>
            <a:r>
              <a:rPr lang="zh-CN" altLang="en-US" dirty="0" smtClean="0"/>
              <a:t>除了免费的外，还有收费的集中式版本控制系统，比如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ClearCase</a:t>
            </a:r>
            <a:r>
              <a:rPr lang="zh-CN" altLang="en-US" dirty="0" smtClean="0"/>
              <a:t>（以前是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公司的，被</a:t>
            </a:r>
            <a:r>
              <a:rPr lang="en-US" altLang="zh-CN" dirty="0" smtClean="0"/>
              <a:t>IBM</a:t>
            </a:r>
            <a:r>
              <a:rPr lang="zh-CN" altLang="en-US" dirty="0" smtClean="0"/>
              <a:t>收购了），特点是安装比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还大，运行比蜗牛还慢，能用</a:t>
            </a:r>
            <a:r>
              <a:rPr lang="en-US" altLang="zh-CN" dirty="0" err="1" smtClean="0"/>
              <a:t>ClearCase</a:t>
            </a:r>
            <a:r>
              <a:rPr lang="zh-CN" altLang="en-US" dirty="0" smtClean="0"/>
              <a:t>的一般是世界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强，他们有个共同的特点是财大气粗，或者人傻钱多。</a:t>
            </a:r>
          </a:p>
          <a:p>
            <a:r>
              <a:rPr lang="zh-CN" altLang="en-US" dirty="0" smtClean="0"/>
              <a:t>微软自己也有一个集中式版本控制系统叫</a:t>
            </a:r>
            <a:r>
              <a:rPr lang="en-US" altLang="zh-CN" dirty="0" smtClean="0"/>
              <a:t>VSS</a:t>
            </a:r>
            <a:r>
              <a:rPr lang="zh-CN" altLang="en-US" dirty="0" smtClean="0"/>
              <a:t>，集成在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中。由于其反人类的设计，连微软自己都不好意思用了。</a:t>
            </a:r>
          </a:p>
          <a:p>
            <a:r>
              <a:rPr lang="zh-CN" altLang="en-US" dirty="0" smtClean="0"/>
              <a:t>分布式版本控制系统除了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以及促使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诞生的</a:t>
            </a:r>
            <a:r>
              <a:rPr lang="en-US" altLang="zh-CN" dirty="0" err="1" smtClean="0"/>
              <a:t>BitKeeper</a:t>
            </a:r>
            <a:r>
              <a:rPr lang="zh-CN" altLang="en-US" dirty="0" smtClean="0"/>
              <a:t>外，还有类似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Bazaar</a:t>
            </a:r>
            <a:r>
              <a:rPr lang="zh-CN" altLang="en-US" dirty="0" smtClean="0"/>
              <a:t>等。这些分布式版本控制系统各有特点，但最快、最简单也最流行的依然是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！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Repo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smtClean="0"/>
              <a:t>Repo is a Google-developed tool for</a:t>
            </a:r>
          </a:p>
          <a:p>
            <a:pPr lvl="1"/>
            <a:r>
              <a:rPr lang="sv-SE" dirty="0" smtClean="0"/>
              <a:t>managing multiple Git repositories and</a:t>
            </a:r>
          </a:p>
          <a:p>
            <a:pPr lvl="1"/>
            <a:r>
              <a:rPr lang="sv-SE" dirty="0" smtClean="0"/>
              <a:t>submitting code for review to the Gerrit code review system.</a:t>
            </a:r>
          </a:p>
          <a:p>
            <a:r>
              <a:rPr lang="sv-SE" dirty="0" smtClean="0"/>
              <a:t>The Android platform source code consists of </a:t>
            </a:r>
            <a:r>
              <a:rPr lang="sv-SE" dirty="0" smtClean="0">
                <a:sym typeface="Symbol" pitchFamily="18" charset="2"/>
              </a:rPr>
              <a:t>hundreds of repositories.</a:t>
            </a:r>
            <a:endParaRPr lang="sv-SE" dirty="0" smtClean="0"/>
          </a:p>
          <a:p>
            <a:r>
              <a:rPr lang="sv-SE" dirty="0" smtClean="0"/>
              <a:t>Repo keeps track of the available repositories and helps us perform tasks on all of these usually with one single command.</a:t>
            </a:r>
          </a:p>
          <a:p>
            <a:r>
              <a:rPr lang="sv-SE" dirty="0" smtClean="0"/>
              <a:t>Like CME, Repo wraps but does not replace the underlying version control system. In your daily work you’ll use both Git and Repo.</a:t>
            </a:r>
          </a:p>
          <a:p>
            <a:r>
              <a:rPr lang="sv-SE" dirty="0" smtClean="0"/>
              <a:t>The collection of git repositories is recorded in a manifest file.</a:t>
            </a:r>
          </a:p>
          <a:p>
            <a:r>
              <a:rPr lang="sv-SE" dirty="0" smtClean="0"/>
              <a:t>The manifest file is an XML file with a list of repositories and corresponding branches, revisions, or tags. It is quite similar to the [Modules] section of a 1551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常见</a:t>
            </a:r>
            <a:r>
              <a:rPr lang="sv-SE" dirty="0" smtClean="0"/>
              <a:t>Repo</a:t>
            </a:r>
            <a:r>
              <a:rPr lang="zh-CN" altLang="en-US" dirty="0" smtClean="0"/>
              <a:t>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sv-SE" dirty="0" smtClean="0">
                <a:latin typeface="Lucida Console" pitchFamily="49" charset="0"/>
              </a:rPr>
              <a:t>$ repo sync</a:t>
            </a:r>
            <a:br>
              <a:rPr lang="sv-SE" dirty="0" smtClean="0">
                <a:latin typeface="Lucida Console" pitchFamily="49" charset="0"/>
              </a:rPr>
            </a:br>
            <a:r>
              <a:rPr lang="en-US" dirty="0" smtClean="0"/>
              <a:t>Downloads the latest changes in all repositories, rebasing your own branches as necessary.</a:t>
            </a:r>
            <a:endParaRPr lang="sv-SE" dirty="0" smtClean="0"/>
          </a:p>
          <a:p>
            <a:pPr>
              <a:spcBef>
                <a:spcPts val="1200"/>
              </a:spcBef>
            </a:pPr>
            <a:r>
              <a:rPr lang="sv-SE" dirty="0" smtClean="0">
                <a:latin typeface="Lucida Console" pitchFamily="49" charset="0"/>
              </a:rPr>
              <a:t>$ repo start</a:t>
            </a:r>
            <a:br>
              <a:rPr lang="sv-SE" dirty="0" smtClean="0">
                <a:latin typeface="Lucida Console" pitchFamily="49" charset="0"/>
              </a:rPr>
            </a:br>
            <a:r>
              <a:rPr lang="sv-SE" dirty="0" smtClean="0"/>
              <a:t>Create a new branch for working on a topic.</a:t>
            </a:r>
          </a:p>
          <a:p>
            <a:pPr>
              <a:spcBef>
                <a:spcPts val="1200"/>
              </a:spcBef>
            </a:pPr>
            <a:r>
              <a:rPr lang="sv-SE" dirty="0" smtClean="0">
                <a:latin typeface="Lucida Console" pitchFamily="49" charset="0"/>
              </a:rPr>
              <a:t>$ repo upload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Upload one of more changes to the Gerrit code review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workflow with repo and </a:t>
            </a:r>
            <a:r>
              <a:rPr lang="en-US" dirty="0" err="1" smtClean="0"/>
              <a:t>Gerrit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Lucida Console" pitchFamily="49" charset="0"/>
              </a:rPr>
              <a:t>repo init 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   –u git://review.xxx.net/platform/manifest.git 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   –b </a:t>
            </a:r>
            <a:r>
              <a:rPr lang="en-US" dirty="0" err="1" smtClean="0">
                <a:latin typeface="Lucida Console" pitchFamily="49" charset="0"/>
              </a:rPr>
              <a:t>ohd</a:t>
            </a:r>
            <a:r>
              <a:rPr lang="en-US" dirty="0" smtClean="0">
                <a:latin typeface="Lucida Console" pitchFamily="49" charset="0"/>
              </a:rPr>
              <a:t>-cupcake-</a:t>
            </a:r>
            <a:r>
              <a:rPr lang="en-US" dirty="0" err="1" smtClean="0">
                <a:latin typeface="Lucida Console" pitchFamily="49" charset="0"/>
              </a:rPr>
              <a:t>deckard</a:t>
            </a:r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repo sync</a:t>
            </a:r>
          </a:p>
          <a:p>
            <a:r>
              <a:rPr lang="en-US" dirty="0" err="1" smtClean="0">
                <a:latin typeface="Lucida Console" pitchFamily="49" charset="0"/>
              </a:rPr>
              <a:t>cd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myproject</a:t>
            </a:r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repo start mytopic057 &lt;project&gt;</a:t>
            </a:r>
          </a:p>
          <a:p>
            <a:r>
              <a:rPr lang="en-US" dirty="0" smtClean="0"/>
              <a:t># …edit…edit…edit…</a:t>
            </a:r>
          </a:p>
          <a:p>
            <a:r>
              <a:rPr lang="en-US" dirty="0" err="1" smtClean="0">
                <a:latin typeface="Lucida Console" pitchFamily="49" charset="0"/>
              </a:rPr>
              <a:t>git</a:t>
            </a:r>
            <a:r>
              <a:rPr lang="en-US" dirty="0" smtClean="0">
                <a:latin typeface="Lucida Console" pitchFamily="49" charset="0"/>
              </a:rPr>
              <a:t> status</a:t>
            </a:r>
          </a:p>
          <a:p>
            <a:r>
              <a:rPr lang="en-US" dirty="0" err="1" smtClean="0">
                <a:latin typeface="Lucida Console" pitchFamily="49" charset="0"/>
              </a:rPr>
              <a:t>git</a:t>
            </a:r>
            <a:r>
              <a:rPr lang="en-US" dirty="0" smtClean="0">
                <a:latin typeface="Lucida Console" pitchFamily="49" charset="0"/>
              </a:rPr>
              <a:t> add &lt;changed file1&gt; &lt;changed file2&gt;</a:t>
            </a:r>
          </a:p>
          <a:p>
            <a:r>
              <a:rPr lang="en-US" dirty="0" err="1" smtClean="0">
                <a:latin typeface="Lucida Console" pitchFamily="49" charset="0"/>
              </a:rPr>
              <a:t>git</a:t>
            </a:r>
            <a:r>
              <a:rPr lang="en-US" dirty="0" smtClean="0">
                <a:latin typeface="Lucida Console" pitchFamily="49" charset="0"/>
              </a:rPr>
              <a:t> status</a:t>
            </a:r>
          </a:p>
          <a:p>
            <a:r>
              <a:rPr lang="en-US" dirty="0" err="1" smtClean="0">
                <a:latin typeface="Lucida Console" pitchFamily="49" charset="0"/>
              </a:rPr>
              <a:t>git</a:t>
            </a:r>
            <a:r>
              <a:rPr lang="en-US" dirty="0" smtClean="0">
                <a:latin typeface="Lucida Console" pitchFamily="49" charset="0"/>
              </a:rPr>
              <a:t> commit</a:t>
            </a:r>
          </a:p>
          <a:p>
            <a:r>
              <a:rPr lang="en-US" dirty="0" smtClean="0">
                <a:latin typeface="Lucida Console" pitchFamily="49" charset="0"/>
              </a:rPr>
              <a:t>repo sync; repo upload</a:t>
            </a:r>
          </a:p>
          <a:p>
            <a:endParaRPr lang="en-US" i="1" dirty="0" smtClean="0"/>
          </a:p>
          <a:p>
            <a:r>
              <a:rPr lang="en-US" dirty="0" smtClean="0"/>
              <a:t>Now </a:t>
            </a:r>
            <a:r>
              <a:rPr lang="en-US" dirty="0" err="1" smtClean="0"/>
              <a:t>Gerrit</a:t>
            </a:r>
            <a:r>
              <a:rPr lang="en-US" dirty="0" smtClean="0"/>
              <a:t> takes over and you start over on a new branch</a:t>
            </a:r>
          </a:p>
          <a:p>
            <a:r>
              <a:rPr lang="en-US" dirty="0" smtClean="0">
                <a:latin typeface="Lucida Console" pitchFamily="49" charset="0"/>
              </a:rPr>
              <a:t>$ repo start newtopic058 &lt;project&gt; ...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Lucida Console" pitchFamily="49" charset="0"/>
              </a:rPr>
              <a:t>repo init –u &lt;manifest URL&gt; [-b &lt;manifest branch&gt;]</a:t>
            </a:r>
          </a:p>
          <a:p>
            <a:endParaRPr lang="en-US" dirty="0" smtClean="0"/>
          </a:p>
          <a:p>
            <a:r>
              <a:rPr lang="en-US" dirty="0" smtClean="0"/>
              <a:t>Running </a:t>
            </a:r>
            <a:r>
              <a:rPr lang="en-US" dirty="0" smtClean="0">
                <a:latin typeface="Lucida Console" pitchFamily="49" charset="0"/>
              </a:rPr>
              <a:t>repo init</a:t>
            </a:r>
            <a:r>
              <a:rPr lang="en-US" dirty="0" smtClean="0"/>
              <a:t> will download the manifest and repo repositories.</a:t>
            </a:r>
          </a:p>
          <a:p>
            <a:r>
              <a:rPr lang="en-US" dirty="0" smtClean="0"/>
              <a:t>Where repo can find the manifest repository is handled with the -u option.</a:t>
            </a:r>
          </a:p>
          <a:p>
            <a:r>
              <a:rPr lang="en-US" dirty="0" smtClean="0"/>
              <a:t>If a manifest branch is specified with the -b option, this branch of the manifest </a:t>
            </a:r>
            <a:r>
              <a:rPr lang="en-US" dirty="0" err="1" smtClean="0"/>
              <a:t>git</a:t>
            </a:r>
            <a:r>
              <a:rPr lang="en-US" dirty="0" smtClean="0"/>
              <a:t> will be checked out.</a:t>
            </a:r>
          </a:p>
          <a:p>
            <a:r>
              <a:rPr lang="en-US" dirty="0" smtClean="0"/>
              <a:t>If no branch is specified, the master branch of the manifest will be used.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>
              <a:buFontTx/>
              <a:buNone/>
            </a:pPr>
            <a:r>
              <a:rPr lang="en-US" dirty="0" smtClean="0">
                <a:latin typeface="Lucida Console" pitchFamily="49" charset="0"/>
              </a:rPr>
              <a:t>	repo init 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   -u git://review.xxx.net/platform/manifest.git 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   –b </a:t>
            </a:r>
            <a:r>
              <a:rPr lang="en-US" dirty="0" err="1" smtClean="0">
                <a:latin typeface="Lucida Console" pitchFamily="49" charset="0"/>
              </a:rPr>
              <a:t>ohd</a:t>
            </a:r>
            <a:r>
              <a:rPr lang="en-US" dirty="0" smtClean="0">
                <a:latin typeface="Lucida Console" pitchFamily="49" charset="0"/>
              </a:rPr>
              <a:t>-cupcake-</a:t>
            </a:r>
            <a:r>
              <a:rPr lang="en-US" dirty="0" err="1" smtClean="0">
                <a:latin typeface="Lucida Console" pitchFamily="49" charset="0"/>
              </a:rPr>
              <a:t>deckard</a:t>
            </a:r>
            <a:endParaRPr lang="en-US" dirty="0" smtClean="0">
              <a:latin typeface="Lucida Console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>
                <a:latin typeface="Lucida Console" pitchFamily="49" charset="0"/>
              </a:rPr>
              <a:t>repo sync [&lt;project&gt;...]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repo sync </a:t>
            </a:r>
            <a:r>
              <a:rPr lang="en-US" dirty="0" smtClean="0"/>
              <a:t>will iterate through the specified or all repositories listed in the manifest and download the latest changes.</a:t>
            </a:r>
          </a:p>
          <a:p>
            <a:endParaRPr lang="en-US" dirty="0" smtClean="0"/>
          </a:p>
          <a:p>
            <a:r>
              <a:rPr lang="en-US" dirty="0" smtClean="0"/>
              <a:t>After all changes are downloaded, your topic branch will be rebased on top of the latest version of the branch listed in the manifest for that repository.</a:t>
            </a:r>
          </a:p>
          <a:p>
            <a:endParaRPr lang="en-US" dirty="0" smtClean="0"/>
          </a:p>
          <a:p>
            <a:r>
              <a:rPr lang="en-US" dirty="0" smtClean="0"/>
              <a:t>Normally, this version will be the latest approved version on the parent (release/integration) branch.</a:t>
            </a:r>
          </a:p>
          <a:p>
            <a:endParaRPr lang="en-US" dirty="0" smtClean="0"/>
          </a:p>
          <a:p>
            <a:r>
              <a:rPr lang="en-US" dirty="0" smtClean="0"/>
              <a:t>Only non-delivered topic branches will be rebased with </a:t>
            </a:r>
            <a:r>
              <a:rPr lang="en-US" dirty="0" smtClean="0">
                <a:latin typeface="Lucida Console" pitchFamily="49" charset="0"/>
              </a:rPr>
              <a:t>repo sync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Never manually resolve any upload conflicts with </a:t>
            </a:r>
            <a:r>
              <a:rPr lang="en-US" dirty="0" err="1" smtClean="0">
                <a:latin typeface="Lucida Console" pitchFamily="49" charset="0"/>
              </a:rPr>
              <a:t>git</a:t>
            </a:r>
            <a:r>
              <a:rPr lang="en-US" dirty="0" smtClean="0">
                <a:latin typeface="Lucida Console" pitchFamily="49" charset="0"/>
              </a:rPr>
              <a:t> merge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Lucida Console" pitchFamily="49" charset="0"/>
              </a:rPr>
              <a:t>repo start &lt;branch&gt; [--all | &lt;project&gt; ...]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repo start </a:t>
            </a:r>
            <a:r>
              <a:rPr lang="en-US" dirty="0" smtClean="0"/>
              <a:t>creates a new branch starting from the revision (of the corresponding project) that is listed in the manifest.</a:t>
            </a:r>
          </a:p>
          <a:p>
            <a:endParaRPr lang="en-US" dirty="0" smtClean="0"/>
          </a:p>
          <a:p>
            <a:r>
              <a:rPr lang="en-US" dirty="0" smtClean="0"/>
              <a:t>When using </a:t>
            </a:r>
            <a:r>
              <a:rPr lang="en-US" dirty="0" err="1" smtClean="0"/>
              <a:t>Gerrit</a:t>
            </a:r>
            <a:r>
              <a:rPr lang="en-US" dirty="0" smtClean="0"/>
              <a:t>, this means that the branch will always be based on the latest approved software without any dependencies to changes that have not passed review.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Lucida Console" pitchFamily="49" charset="0"/>
              </a:rPr>
              <a:t>repo upload [&lt;project&gt; ... ] | [--replace &lt;project&gt;]</a:t>
            </a:r>
          </a:p>
          <a:p>
            <a:endParaRPr lang="en-US" dirty="0" smtClean="0"/>
          </a:p>
          <a:p>
            <a:r>
              <a:rPr lang="en-US" dirty="0" smtClean="0">
                <a:latin typeface="Lucida Console" pitchFamily="49" charset="0"/>
              </a:rPr>
              <a:t>repo upload </a:t>
            </a:r>
            <a:r>
              <a:rPr lang="en-US" dirty="0" smtClean="0"/>
              <a:t>will push your changes to </a:t>
            </a:r>
            <a:r>
              <a:rPr lang="en-US" dirty="0" err="1" smtClean="0"/>
              <a:t>Gerrit</a:t>
            </a:r>
            <a:r>
              <a:rPr lang="en-US" dirty="0" smtClean="0"/>
              <a:t> for review.</a:t>
            </a:r>
          </a:p>
          <a:p>
            <a:r>
              <a:rPr lang="en-US" dirty="0" smtClean="0"/>
              <a:t>All commits not already delivered will be uploaded.</a:t>
            </a:r>
          </a:p>
          <a:p>
            <a:r>
              <a:rPr lang="en-US" dirty="0" smtClean="0"/>
              <a:t>Each commit will be a new change.</a:t>
            </a:r>
          </a:p>
          <a:p>
            <a:endParaRPr lang="en-US" dirty="0" smtClean="0"/>
          </a:p>
          <a:p>
            <a:r>
              <a:rPr lang="en-US" dirty="0" smtClean="0"/>
              <a:t>If you have amended your commit, you can replace the change set for a </a:t>
            </a:r>
            <a:r>
              <a:rPr lang="en-US" dirty="0" err="1" smtClean="0"/>
              <a:t>Gerrit</a:t>
            </a:r>
            <a:r>
              <a:rPr lang="en-US" dirty="0" smtClean="0"/>
              <a:t> change by using the</a:t>
            </a:r>
            <a:r>
              <a:rPr lang="en-US" dirty="0" smtClean="0">
                <a:latin typeface="Lucida Console" pitchFamily="49" charset="0"/>
              </a:rPr>
              <a:t> --replace </a:t>
            </a:r>
            <a:r>
              <a:rPr lang="en-US" dirty="0" smtClean="0"/>
              <a:t>option.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Lucida Console" pitchFamily="49" charset="0"/>
              </a:rPr>
              <a:t>repo download {project &lt;change&gt;[/&lt;</a:t>
            </a:r>
            <a:r>
              <a:rPr lang="en-US" dirty="0" err="1" smtClean="0">
                <a:latin typeface="Lucida Console" pitchFamily="49" charset="0"/>
              </a:rPr>
              <a:t>patchset</a:t>
            </a:r>
            <a:r>
              <a:rPr lang="en-US" dirty="0" smtClean="0">
                <a:latin typeface="Lucida Console" pitchFamily="49" charset="0"/>
              </a:rPr>
              <a:t>&gt;]}</a:t>
            </a:r>
          </a:p>
          <a:p>
            <a:endParaRPr lang="en-US" dirty="0" smtClean="0"/>
          </a:p>
          <a:p>
            <a:r>
              <a:rPr lang="en-US" dirty="0" smtClean="0"/>
              <a:t>Downloads and checks out the specified change from </a:t>
            </a:r>
            <a:r>
              <a:rPr lang="en-US" dirty="0" err="1" smtClean="0"/>
              <a:t>Gerrit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commit can be amended and uploaded again using </a:t>
            </a:r>
          </a:p>
          <a:p>
            <a:pPr>
              <a:buFontTx/>
              <a:buNone/>
            </a:pPr>
            <a:r>
              <a:rPr lang="en-US" dirty="0" smtClean="0">
                <a:latin typeface="Lucida Console" pitchFamily="49" charset="0"/>
              </a:rPr>
              <a:t>	repo upload --replace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abandon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Lucida Console" pitchFamily="49" charset="0"/>
              </a:rPr>
              <a:t>repo abandon &lt;topic&gt;</a:t>
            </a:r>
          </a:p>
          <a:p>
            <a:endParaRPr lang="en-US" dirty="0" smtClean="0"/>
          </a:p>
          <a:p>
            <a:r>
              <a:rPr lang="en-US" dirty="0" smtClean="0"/>
              <a:t>If you realize that what you were working on should be scrapped, you can abandon this topic. </a:t>
            </a:r>
            <a:r>
              <a:rPr lang="en-US" dirty="0" smtClean="0">
                <a:latin typeface="Lucida Console" pitchFamily="49" charset="0"/>
              </a:rPr>
              <a:t>repo abandon </a:t>
            </a:r>
            <a:r>
              <a:rPr lang="en-US" dirty="0" smtClean="0"/>
              <a:t>only affects your local repository.</a:t>
            </a:r>
          </a:p>
          <a:p>
            <a:endParaRPr lang="en-US" i="1" dirty="0" smtClean="0"/>
          </a:p>
          <a:p>
            <a:r>
              <a:rPr lang="en-US" dirty="0" smtClean="0"/>
              <a:t>You can also abandon a change in </a:t>
            </a:r>
            <a:r>
              <a:rPr lang="en-US" dirty="0" err="1" smtClean="0"/>
              <a:t>Gerrit</a:t>
            </a:r>
            <a:r>
              <a:rPr lang="en-US" dirty="0" smtClean="0"/>
              <a:t>. This will only affect that change in </a:t>
            </a:r>
            <a:r>
              <a:rPr lang="en-US" dirty="0" err="1" smtClean="0"/>
              <a:t>Gerrit</a:t>
            </a:r>
            <a:r>
              <a:rPr lang="en-US" dirty="0" smtClean="0"/>
              <a:t> and not affect any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prune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n-US" dirty="0" smtClean="0">
                <a:latin typeface="Lucida Console" pitchFamily="49" charset="0"/>
              </a:rPr>
              <a:t>repo prune [&lt;project1&gt; &lt;project2&gt; ... &lt;</a:t>
            </a:r>
            <a:r>
              <a:rPr lang="en-US" dirty="0" err="1" smtClean="0">
                <a:latin typeface="Lucida Console" pitchFamily="49" charset="0"/>
              </a:rPr>
              <a:t>projectN</a:t>
            </a:r>
            <a:r>
              <a:rPr lang="en-US" dirty="0" smtClean="0">
                <a:latin typeface="Lucida Console" pitchFamily="49" charset="0"/>
              </a:rPr>
              <a:t>&gt;]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When you have uploaded your topics and they have been merged by </a:t>
            </a:r>
            <a:r>
              <a:rPr lang="en-US" dirty="0" err="1" smtClean="0"/>
              <a:t>Gerrit</a:t>
            </a:r>
            <a:r>
              <a:rPr lang="en-US" dirty="0" smtClean="0"/>
              <a:t>, you can run </a:t>
            </a:r>
            <a:r>
              <a:rPr lang="en-US" dirty="0" smtClean="0">
                <a:latin typeface="Lucida Console" pitchFamily="49" charset="0"/>
              </a:rPr>
              <a:t>repo prune</a:t>
            </a:r>
            <a:r>
              <a:rPr lang="en-US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latin typeface="Lucida Console" pitchFamily="49" charset="0"/>
              </a:rPr>
              <a:t>repo prune</a:t>
            </a:r>
            <a:r>
              <a:rPr lang="en-US" dirty="0" smtClean="0"/>
              <a:t> will delete topic branches that are already merged to the integration branch.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Only topic branches that have been merged to the integration branch will be deleted – this is a safe command to run.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SVN VS </a:t>
            </a:r>
            <a:r>
              <a:rPr lang="en-US" altLang="zh-CN" dirty="0" err="1" smtClean="0">
                <a:ea typeface="宋体" pitchFamily="2" charset="-122"/>
              </a:rPr>
              <a:t>Git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SVN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Git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集中式系统，在远程服务器上对源代码控制。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分布式系统。在本地和远程存储库的源代码控制。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复杂程度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很容易使用，只需要知道</a:t>
                      </a:r>
                      <a:r>
                        <a:rPr lang="en-US" altLang="zh-CN" dirty="0" err="1" smtClean="0"/>
                        <a:t>svn</a:t>
                      </a:r>
                      <a:r>
                        <a:rPr lang="en-US" altLang="zh-CN" dirty="0" smtClean="0"/>
                        <a:t> co\ </a:t>
                      </a:r>
                      <a:r>
                        <a:rPr lang="en-US" altLang="zh-CN" baseline="0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很复杂，时常和</a:t>
                      </a:r>
                      <a:r>
                        <a:rPr lang="en-US" altLang="zh-CN" dirty="0" err="1" smtClean="0"/>
                        <a:t>git</a:t>
                      </a:r>
                      <a:r>
                        <a:rPr lang="en-US" altLang="zh-CN" dirty="0" smtClean="0"/>
                        <a:t> checkout/clone, </a:t>
                      </a:r>
                      <a:r>
                        <a:rPr lang="en-US" altLang="zh-CN" dirty="0" err="1" smtClean="0"/>
                        <a:t>git</a:t>
                      </a:r>
                      <a:r>
                        <a:rPr lang="en-US" altLang="zh-CN" dirty="0" smtClean="0"/>
                        <a:t> commit/</a:t>
                      </a:r>
                      <a:r>
                        <a:rPr lang="en-US" altLang="zh-CN" dirty="0" err="1" smtClean="0"/>
                        <a:t>git</a:t>
                      </a:r>
                      <a:r>
                        <a:rPr lang="en-US" altLang="zh-CN" dirty="0" smtClean="0"/>
                        <a:t> push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速度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快</a:t>
                      </a:r>
                      <a:endParaRPr lang="en-US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系统支持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较好，通过</a:t>
                      </a:r>
                      <a:r>
                        <a:rPr lang="en-US" altLang="zh-CN" dirty="0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</a:t>
                      </a:r>
                      <a:r>
                        <a:rPr lang="en-US" altLang="zh-CN" dirty="0" smtClean="0"/>
                        <a:t>SVN</a:t>
                      </a:r>
                      <a:r>
                        <a:rPr lang="zh-CN" altLang="en-US" dirty="0" smtClean="0"/>
                        <a:t>好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比较难，因为需要在远程服务器上触发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非常容易，能够很快创建分支和在各个项目之间切换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每一个源文件都有一个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只有一个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二次开发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</a:t>
                      </a:r>
                      <a:r>
                        <a:rPr lang="en-US" altLang="zh-CN" dirty="0" err="1" smtClean="0"/>
                        <a:t>git</a:t>
                      </a:r>
                      <a:r>
                        <a:rPr lang="zh-CN" altLang="en-US" dirty="0" smtClean="0"/>
                        <a:t>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很好，可以使用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Gerrit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, Repo and develop hooks.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</a:t>
            </a:r>
            <a:r>
              <a:rPr lang="en-US" dirty="0" err="1" smtClean="0"/>
              <a:t>forall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itchFamily="49" charset="0"/>
              </a:rPr>
              <a:t>repo </a:t>
            </a:r>
            <a:r>
              <a:rPr lang="en-US" dirty="0" err="1" smtClean="0">
                <a:latin typeface="Lucida Console" pitchFamily="49" charset="0"/>
              </a:rPr>
              <a:t>forall</a:t>
            </a:r>
            <a:r>
              <a:rPr lang="en-US" dirty="0" smtClean="0">
                <a:latin typeface="Lucida Console" pitchFamily="49" charset="0"/>
              </a:rPr>
              <a:t> [&lt;project&gt;...] -c &lt;command&gt; [&lt;</a:t>
            </a:r>
            <a:r>
              <a:rPr lang="en-US" dirty="0" err="1" smtClean="0">
                <a:latin typeface="Lucida Console" pitchFamily="49" charset="0"/>
              </a:rPr>
              <a:t>arg</a:t>
            </a:r>
            <a:r>
              <a:rPr lang="en-US" dirty="0" smtClean="0">
                <a:latin typeface="Lucida Console" pitchFamily="49" charset="0"/>
              </a:rPr>
              <a:t>&gt;...]</a:t>
            </a:r>
          </a:p>
          <a:p>
            <a:endParaRPr lang="en-US" dirty="0" smtClean="0"/>
          </a:p>
          <a:p>
            <a:r>
              <a:rPr lang="en-US" dirty="0" smtClean="0"/>
              <a:t>Runs a loop which will execute</a:t>
            </a:r>
            <a:r>
              <a:rPr lang="en-US" dirty="0" smtClean="0">
                <a:latin typeface="Lucida Console" pitchFamily="49" charset="0"/>
              </a:rPr>
              <a:t> &lt;command&gt; </a:t>
            </a:r>
            <a:r>
              <a:rPr lang="en-US" dirty="0" smtClean="0"/>
              <a:t>on every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</a:p>
          <a:p>
            <a:endParaRPr lang="en-US" dirty="0" smtClean="0"/>
          </a:p>
          <a:p>
            <a:r>
              <a:rPr lang="en-US" dirty="0" smtClean="0"/>
              <a:t>This is handy when there is no corresponding repo command for what you want to do.</a:t>
            </a:r>
            <a:endParaRPr lang="en-US" dirty="0" smtClean="0">
              <a:latin typeface="Lucida Console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zh-CN" altLang="en-US" dirty="0" smtClean="0"/>
              <a:t>流程图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0179" y="2000784"/>
            <a:ext cx="6563642" cy="372479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服务器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、打开</a:t>
            </a:r>
            <a:r>
              <a:rPr lang="en-US" altLang="zh-CN" dirty="0" smtClean="0">
                <a:hlinkClick r:id="rId2"/>
              </a:rPr>
              <a:t>http://10.37.132.97:3000/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、注册一个帐号，注册完毕后登录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、点击创建新的仓库（网页右边的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、在创建新的仓库界面选择拥有者，输入仓库名称，其它项可选也可以默认。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、点击创建。即可在服务器上完成一个新的仓库的创建。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077200" cy="47244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、搜索到对应的</a:t>
            </a:r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</a:rPr>
              <a:t>版本，（</a:t>
            </a:r>
            <a:r>
              <a:rPr lang="en-US" altLang="zh-CN" dirty="0" smtClean="0">
                <a:solidFill>
                  <a:schemeClr val="tx1"/>
                </a:solidFill>
              </a:rPr>
              <a:t>Git-2.7.2-32-bit_setup.1457942412.exe</a:t>
            </a:r>
            <a:r>
              <a:rPr lang="zh-CN" altLang="en-US" dirty="0" smtClean="0">
                <a:solidFill>
                  <a:schemeClr val="tx1"/>
                </a:solidFill>
              </a:rPr>
              <a:t>）；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、下载并安装</a:t>
            </a:r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</a:rPr>
              <a:t>版本；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、打开</a:t>
            </a:r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Bash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b="1" dirty="0" smtClean="0"/>
              <a:t>从命令行创建一个新的仓库：</a:t>
            </a:r>
            <a:endParaRPr lang="en-US" dirty="0" smtClean="0"/>
          </a:p>
          <a:p>
            <a:r>
              <a:rPr lang="en-US" dirty="0" smtClean="0"/>
              <a:t>touch README.md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init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README.md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-m "first commit"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</a:t>
            </a:r>
            <a:r>
              <a:rPr lang="en-US" altLang="zh-CN" dirty="0" smtClean="0"/>
              <a:t>h</a:t>
            </a:r>
            <a:r>
              <a:rPr lang="en-US" dirty="0" smtClean="0"/>
              <a:t>ttp://10.37.132.97:3000/luogy/test2.git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-u origin master</a:t>
            </a:r>
          </a:p>
          <a:p>
            <a:pPr>
              <a:buNone/>
            </a:pPr>
            <a:r>
              <a:rPr lang="zh-CN" altLang="en-US" b="1" dirty="0" smtClean="0"/>
              <a:t>从命令行推送已经创建的仓库：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</a:t>
            </a:r>
            <a:r>
              <a:rPr lang="en-US" dirty="0" smtClean="0">
                <a:hlinkClick r:id="rId2"/>
              </a:rPr>
              <a:t>http://10.37.132.97:3000/luogy/test2.git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-u origin master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touch README.md。</a:t>
            </a:r>
            <a:r>
              <a:rPr lang="zh-CN" altLang="en-US" dirty="0" smtClean="0"/>
              <a:t>这命令是添加一个文件。文件名叫：</a:t>
            </a:r>
            <a:r>
              <a:rPr lang="en-US" dirty="0" smtClean="0"/>
              <a:t>README.md;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  init ：</a:t>
            </a:r>
            <a:r>
              <a:rPr lang="zh-CN" altLang="en-US" dirty="0" smtClean="0"/>
              <a:t>这时初始化一个仓库。 成功后会有下面的提示：</a:t>
            </a:r>
            <a:r>
              <a:rPr lang="en-US" dirty="0" smtClean="0"/>
              <a:t>Initialized empty </a:t>
            </a:r>
            <a:r>
              <a:rPr lang="en-US" dirty="0" err="1" smtClean="0"/>
              <a:t>Git</a:t>
            </a:r>
            <a:r>
              <a:rPr lang="en-US" dirty="0" smtClean="0"/>
              <a:t> repository in d:.......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README.md 。</a:t>
            </a:r>
            <a:r>
              <a:rPr lang="zh-CN" altLang="en-US" dirty="0" smtClean="0"/>
              <a:t>这里是添加</a:t>
            </a:r>
            <a:r>
              <a:rPr lang="en-US" dirty="0" smtClean="0"/>
              <a:t>README</a:t>
            </a:r>
            <a:r>
              <a:rPr lang="zh-CN" altLang="en-US" dirty="0" smtClean="0"/>
              <a:t>这个文件；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  ：</a:t>
            </a:r>
            <a:r>
              <a:rPr lang="zh-CN" altLang="en-US" dirty="0" smtClean="0"/>
              <a:t>要注意后面的点。这里是添加整个目录，也可以像</a:t>
            </a:r>
            <a:r>
              <a:rPr lang="en-US" dirty="0" err="1" smtClean="0"/>
              <a:t>git</a:t>
            </a:r>
            <a:r>
              <a:rPr lang="en-US" dirty="0" smtClean="0"/>
              <a:t> add README.md</a:t>
            </a:r>
            <a:r>
              <a:rPr lang="zh-CN" altLang="en-US" dirty="0" smtClean="0"/>
              <a:t>一样。添加单个文件；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-m “first commit” </a:t>
            </a:r>
            <a:r>
              <a:rPr lang="zh-CN" altLang="en-US" dirty="0" smtClean="0"/>
              <a:t>此处表示对你的提交添加相应的说明，比如描叙你提交的改动包含哪些内容等等。</a:t>
            </a:r>
            <a:endParaRPr lang="en-US" dirty="0" smtClean="0"/>
          </a:p>
          <a:p>
            <a:r>
              <a:rPr lang="zh-CN" altLang="en-US" dirty="0" smtClean="0"/>
              <a:t>等这些文件全部提交到本地仓库后，再输入你要提交的仓库地址，如我的：</a:t>
            </a:r>
            <a:r>
              <a:rPr lang="en-US" dirty="0" smtClean="0">
                <a:hlinkClick r:id="rId2"/>
              </a:rPr>
              <a:t> http://10.37.132.97:3000/luogy/test2.git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-u origin master </a:t>
            </a:r>
            <a:r>
              <a:rPr lang="zh-CN" altLang="en-US" dirty="0" smtClean="0"/>
              <a:t>这里就开始准备提交到网络上了，</a:t>
            </a:r>
          </a:p>
          <a:p>
            <a:r>
              <a:rPr lang="zh-CN" altLang="en-US" dirty="0" smtClean="0"/>
              <a:t>这里会要你输入用户名和密码。密码是不可见的。</a:t>
            </a:r>
          </a:p>
          <a:p>
            <a:r>
              <a:rPr lang="zh-CN" altLang="en-US" dirty="0" smtClean="0"/>
              <a:t>当你输入对了后，就会自动提交。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也可以通过修改</a:t>
            </a:r>
            <a:r>
              <a:rPr lang="en-US" altLang="zh-CN" dirty="0" smtClean="0"/>
              <a:t>C:\Users\luogy\gittest\.git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文件来省略每次都要输入用户名和密码，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http://</a:t>
            </a:r>
            <a:r>
              <a:rPr lang="en-US" altLang="zh-CN" dirty="0" smtClean="0">
                <a:solidFill>
                  <a:srgbClr val="FF0000"/>
                </a:solidFill>
              </a:rPr>
              <a:t>luogy:</a:t>
            </a:r>
            <a:r>
              <a:rPr lang="en-US" altLang="zh-CN" dirty="0" smtClean="0">
                <a:solidFill>
                  <a:srgbClr val="002060"/>
                </a:solidFill>
              </a:rPr>
              <a:t>123456@</a:t>
            </a:r>
            <a:r>
              <a:rPr lang="en-US" altLang="zh-CN" dirty="0" smtClean="0"/>
              <a:t>10.37.132.97:3000/luogy/test.git</a:t>
            </a:r>
            <a:endParaRPr lang="zh-CN" altLang="en-US" dirty="0" smtClean="0"/>
          </a:p>
          <a:p>
            <a:r>
              <a:rPr lang="zh-CN" altLang="en-US" dirty="0" smtClean="0"/>
              <a:t>这样，代码就提交到网络上去了；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5241</TotalTime>
  <Words>5073</Words>
  <Application>Microsoft Office PowerPoint</Application>
  <PresentationFormat>On-screen Show (4:3)</PresentationFormat>
  <Paragraphs>413</Paragraphs>
  <Slides>40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Git的诞生 </vt:lpstr>
      <vt:lpstr>Slide 2</vt:lpstr>
      <vt:lpstr>Slide 3</vt:lpstr>
      <vt:lpstr>SVN VS Git</vt:lpstr>
      <vt:lpstr>Git流程图</vt:lpstr>
      <vt:lpstr>Git服务器</vt:lpstr>
      <vt:lpstr>Git</vt:lpstr>
      <vt:lpstr>Slide 8</vt:lpstr>
      <vt:lpstr>Slide 9</vt:lpstr>
      <vt:lpstr>Checkout from Git Server </vt:lpstr>
      <vt:lpstr>Git branch  – Local branch</vt:lpstr>
      <vt:lpstr>Git branch </vt:lpstr>
      <vt:lpstr>Example</vt:lpstr>
      <vt:lpstr>Slide 14</vt:lpstr>
      <vt:lpstr>Slide 15</vt:lpstr>
      <vt:lpstr>Slide 16</vt:lpstr>
      <vt:lpstr>Slide 17</vt:lpstr>
      <vt:lpstr>Slide 18</vt:lpstr>
      <vt:lpstr>Slide 19</vt:lpstr>
      <vt:lpstr>Gerrit 基本概念</vt:lpstr>
      <vt:lpstr>Gerrit 基本概念</vt:lpstr>
      <vt:lpstr>Gerrit 基本概念</vt:lpstr>
      <vt:lpstr>Gerrit 基本概念</vt:lpstr>
      <vt:lpstr>Gerrit 基本概念</vt:lpstr>
      <vt:lpstr>Gerrit: Refining a change</vt:lpstr>
      <vt:lpstr>Gerrit: Refining a change</vt:lpstr>
      <vt:lpstr>Gerrit: Refining a change</vt:lpstr>
      <vt:lpstr>Gerrit:Submitting a Change</vt:lpstr>
      <vt:lpstr>Gerrit:Submitting a Change</vt:lpstr>
      <vt:lpstr>Repo简介</vt:lpstr>
      <vt:lpstr>常见Repo命令</vt:lpstr>
      <vt:lpstr>Basic workflow with repo and Gerrit</vt:lpstr>
      <vt:lpstr>Repo init</vt:lpstr>
      <vt:lpstr>Repo sync</vt:lpstr>
      <vt:lpstr>Repo start</vt:lpstr>
      <vt:lpstr>Repo upload</vt:lpstr>
      <vt:lpstr>Repo download</vt:lpstr>
      <vt:lpstr>Repo abandon</vt:lpstr>
      <vt:lpstr>Repo prune</vt:lpstr>
      <vt:lpstr>Repo forall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Guangyao Luo</dc:creator>
  <cp:lastModifiedBy>Guangyao Luo</cp:lastModifiedBy>
  <cp:revision>484</cp:revision>
  <dcterms:created xsi:type="dcterms:W3CDTF">2006-08-16T00:00:00Z</dcterms:created>
  <dcterms:modified xsi:type="dcterms:W3CDTF">2016-08-26T11:06:13Z</dcterms:modified>
</cp:coreProperties>
</file>