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FD7B2-05F8-4C97-A8C2-663440EAFB20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9174C-B397-460A-BCEB-8453974D6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</a:t>
            </a:r>
            <a:r>
              <a:rPr lang="zh-CN" altLang="en-US" dirty="0"/>
              <a:t>：精确率 </a:t>
            </a:r>
            <a:r>
              <a:rPr lang="en-US" altLang="zh-CN" dirty="0"/>
              <a:t>–</a:t>
            </a:r>
            <a:r>
              <a:rPr lang="zh-CN" altLang="en-US" dirty="0"/>
              <a:t>召回率</a:t>
            </a:r>
            <a:endParaRPr lang="en-US" altLang="zh-CN" dirty="0"/>
          </a:p>
          <a:p>
            <a:r>
              <a:rPr lang="en-US" altLang="zh-CN" dirty="0"/>
              <a:t>PR</a:t>
            </a:r>
            <a:r>
              <a:rPr lang="zh-CN" altLang="en-US" dirty="0"/>
              <a:t>曲线：精确度</a:t>
            </a:r>
            <a:r>
              <a:rPr lang="en-US" altLang="zh-CN" dirty="0"/>
              <a:t>-Recall</a:t>
            </a:r>
            <a:r>
              <a:rPr lang="zh-CN" altLang="en-US" dirty="0"/>
              <a:t>曲线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bbox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A907E-087F-4E0F-8264-6998B81C2797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1282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92E-3FB5-4A94-AD72-93DED4A3B06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296-7411-422F-8DFF-3E9859C87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00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92E-3FB5-4A94-AD72-93DED4A3B06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296-7411-422F-8DFF-3E9859C87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21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92E-3FB5-4A94-AD72-93DED4A3B06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296-7411-422F-8DFF-3E9859C87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22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92E-3FB5-4A94-AD72-93DED4A3B06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296-7411-422F-8DFF-3E9859C87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92E-3FB5-4A94-AD72-93DED4A3B06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296-7411-422F-8DFF-3E9859C87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65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92E-3FB5-4A94-AD72-93DED4A3B06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296-7411-422F-8DFF-3E9859C87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3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92E-3FB5-4A94-AD72-93DED4A3B06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296-7411-422F-8DFF-3E9859C87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0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92E-3FB5-4A94-AD72-93DED4A3B06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296-7411-422F-8DFF-3E9859C87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7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92E-3FB5-4A94-AD72-93DED4A3B06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296-7411-422F-8DFF-3E9859C87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4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92E-3FB5-4A94-AD72-93DED4A3B06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296-7411-422F-8DFF-3E9859C87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3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692E-3FB5-4A94-AD72-93DED4A3B06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8296-7411-422F-8DFF-3E9859C87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5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1692E-3FB5-4A94-AD72-93DED4A3B06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28296-7411-422F-8DFF-3E9859C87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65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xmlns="" id="{0D008363-6060-4DF4-A0FB-7119828221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8765037"/>
                  </p:ext>
                </p:extLst>
              </p:nvPr>
            </p:nvGraphicFramePr>
            <p:xfrm>
              <a:off x="231521" y="704053"/>
              <a:ext cx="11577956" cy="57725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44700">
                      <a:extLst>
                        <a:ext uri="{9D8B030D-6E8A-4147-A177-3AD203B41FA5}">
                          <a16:colId xmlns:a16="http://schemas.microsoft.com/office/drawing/2014/main" xmlns="" val="2211402222"/>
                        </a:ext>
                      </a:extLst>
                    </a:gridCol>
                    <a:gridCol w="2143125">
                      <a:extLst>
                        <a:ext uri="{9D8B030D-6E8A-4147-A177-3AD203B41FA5}">
                          <a16:colId xmlns:a16="http://schemas.microsoft.com/office/drawing/2014/main" xmlns="" val="452707933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xmlns="" val="1406839140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xmlns="" val="3760937903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xmlns="" val="930913410"/>
                        </a:ext>
                      </a:extLst>
                    </a:gridCol>
                    <a:gridCol w="877661">
                      <a:extLst>
                        <a:ext uri="{9D8B030D-6E8A-4147-A177-3AD203B41FA5}">
                          <a16:colId xmlns:a16="http://schemas.microsoft.com/office/drawing/2014/main" xmlns="" val="2310124452"/>
                        </a:ext>
                      </a:extLst>
                    </a:gridCol>
                    <a:gridCol w="893989">
                      <a:extLst>
                        <a:ext uri="{9D8B030D-6E8A-4147-A177-3AD203B41FA5}">
                          <a16:colId xmlns:a16="http://schemas.microsoft.com/office/drawing/2014/main" xmlns="" val="1435004711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xmlns="" val="3543251047"/>
                        </a:ext>
                      </a:extLst>
                    </a:gridCol>
                    <a:gridCol w="1008380">
                      <a:extLst>
                        <a:ext uri="{9D8B030D-6E8A-4147-A177-3AD203B41FA5}">
                          <a16:colId xmlns:a16="http://schemas.microsoft.com/office/drawing/2014/main" xmlns="" val="1935272142"/>
                        </a:ext>
                      </a:extLst>
                    </a:gridCol>
                    <a:gridCol w="981076">
                      <a:extLst>
                        <a:ext uri="{9D8B030D-6E8A-4147-A177-3AD203B41FA5}">
                          <a16:colId xmlns:a16="http://schemas.microsoft.com/office/drawing/2014/main" xmlns="" val="1240596776"/>
                        </a:ext>
                      </a:extLst>
                    </a:gridCol>
                  </a:tblGrid>
                  <a:tr h="3845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姓名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报告编写日期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2060"/>
                        </a:solidFill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上阶段工作自我评价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206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24395285"/>
                      </a:ext>
                    </a:extLst>
                  </a:tr>
                  <a:tr h="510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罗广宇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2022.10.27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6000" marR="36000"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优</a:t>
                          </a:r>
                        </a:p>
                      </a:txBody>
                      <a:tcPr marL="36000" marR="3600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6000" marR="36000"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良</a:t>
                          </a:r>
                        </a:p>
                      </a:txBody>
                      <a:tcPr marL="36000" marR="3600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>
                            <a:solidFill>
                              <a:srgbClr val="FF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6000" marR="36000"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█</a:t>
                          </a:r>
                          <a:r>
                            <a:rPr lang="zh-CN" altLang="en-US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</a:t>
                          </a:r>
                        </a:p>
                      </a:txBody>
                      <a:tcPr marL="36000" marR="3600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>
                            <a:solidFill>
                              <a:srgbClr val="FF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6000" marR="36000"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差</a:t>
                          </a:r>
                        </a:p>
                      </a:txBody>
                      <a:tcPr marL="36000" marR="3600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09837165"/>
                      </a:ext>
                    </a:extLst>
                  </a:tr>
                  <a:tr h="570045"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今天给大家带来的分享</a:t>
                          </a:r>
                        </a:p>
                      </a:txBody>
                      <a:tcPr anchor="ctr" anchorCtr="1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310287131"/>
                      </a:ext>
                    </a:extLst>
                  </a:tr>
                  <a:tr h="4307828">
                    <a:tc gridSpan="10"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zh-CN" altLang="en-US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训练对抗点云程序编写：</a:t>
                          </a:r>
                          <a:endParaRPr lang="en-US" altLang="zh-CN" sz="1800" b="0" i="0" kern="1200" baseline="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indent="0">
                            <a:buNone/>
                          </a:pPr>
                          <a:r>
                            <a:rPr lang="zh-CN" altLang="en-US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 </a:t>
                          </a:r>
                          <a:endParaRPr lang="en-US" altLang="zh-CN" sz="1800" b="0" i="0" kern="1200" baseline="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zh-CN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</a:t>
                          </a:r>
                          <a:r>
                            <a:rPr lang="zh-CN" altLang="en-US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提取数据</a:t>
                          </a:r>
                          <a:r>
                            <a:rPr lang="en-US" altLang="zh-CN" sz="1800" b="0" i="0" kern="1200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velodyne</a:t>
                          </a:r>
                          <a:r>
                            <a:rPr lang="zh-CN" altLang="en-US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文件中</a:t>
                          </a:r>
                          <a:r>
                            <a:rPr lang="en-US" altLang="zh-CN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car </a:t>
                          </a:r>
                          <a:r>
                            <a:rPr lang="zh-CN" altLang="en-US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点云对象。 </a:t>
                          </a:r>
                          <a:endParaRPr lang="en-US" altLang="zh-CN" sz="1800" b="0" i="0" kern="1200" baseline="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zh-CN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</a:t>
                          </a:r>
                          <a:r>
                            <a:rPr lang="zh-CN" altLang="en-US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设计对抗点云初始状态（单个文件）</a:t>
                          </a:r>
                          <a:r>
                            <a:rPr lang="en-US" altLang="zh-CN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:  </a:t>
                          </a:r>
                          <a:r>
                            <a:rPr lang="zh-CN" altLang="en-US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对抗点云（</a:t>
                          </a:r>
                          <a:r>
                            <a:rPr lang="en-US" altLang="zh-CN" sz="1800" b="0" i="0" kern="1200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adv_initial</a:t>
                          </a:r>
                          <a:r>
                            <a:rPr lang="zh-CN" altLang="en-US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）数据格式为（</a:t>
                          </a:r>
                          <a:r>
                            <a:rPr lang="en-US" altLang="zh-CN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20,4</a:t>
                          </a:r>
                          <a:r>
                            <a:rPr lang="zh-CN" altLang="en-US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）的随机点二维数组，写入到了</a:t>
                          </a:r>
                          <a:r>
                            <a:rPr lang="en-US" altLang="zh-CN" sz="1800" b="0" i="0" kern="1200" baseline="0" dirty="0" err="1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velodyne</a:t>
                          </a:r>
                          <a:r>
                            <a:rPr lang="zh-CN" altLang="en-US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文件。计划完成</a:t>
                          </a:r>
                          <a:r>
                            <a:rPr lang="en-US" altLang="zh-CN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validation</a:t>
                          </a:r>
                          <a:r>
                            <a:rPr lang="zh-CN" altLang="en-US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数据集的初始附加初始对抗点云添加工作，目前还在处理中。</a:t>
                          </a:r>
                          <a:endParaRPr lang="en-US" altLang="zh-CN" sz="1800" b="0" i="0" kern="1200" baseline="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indent="0">
                            <a:buNone/>
                          </a:pPr>
                          <a:r>
                            <a:rPr lang="zh-CN" altLang="en-US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初始点云设计形式：   </a:t>
                          </a:r>
                          <a:endParaRPr lang="en-US" altLang="zh-CN" sz="1800" b="0" i="0" kern="1200" baseline="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zh-CN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 </a:t>
                          </a:r>
                          <a:r>
                            <a:rPr lang="zh-CN" altLang="en-US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在</a:t>
                          </a:r>
                          <a:r>
                            <a:rPr lang="en-US" altLang="zh-CN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3Dbox</a:t>
                          </a:r>
                          <a:r>
                            <a:rPr lang="zh-CN" altLang="en-US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框的一侧，形成</a:t>
                          </a:r>
                          <a:r>
                            <a:rPr lang="en-US" altLang="zh-CN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</a:t>
                          </a:r>
                          <a:r>
                            <a:rPr lang="zh-CN" altLang="en-US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个随机点的初始对抗点云。初始点云质心坐标为</a:t>
                          </a:r>
                          <a:r>
                            <a:rPr lang="zh-CN" altLang="en-US" sz="14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（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kern="1200" baseline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kern="1200" baseline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400" b="0" i="1" kern="1200" baseline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max</m:t>
                                  </m:r>
                                </m:sub>
                              </m:sSub>
                              <m:r>
                                <a:rPr lang="en-US" altLang="zh-CN" sz="1400" b="0" i="1" kern="1200" baseline="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+(</m:t>
                              </m:r>
                              <m:f>
                                <m:fPr>
                                  <m:ctrlPr>
                                    <a:rPr lang="zh-CN" altLang="en-US" sz="1400" b="0" i="1" kern="1200" baseline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kern="1200" baseline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kern="1200" baseline="0" dirty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kern="1200" baseline="0" dirty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kern="1200" baseline="0" dirty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CN" sz="1400" b="0" i="1" kern="1200" baseline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kern="1200" baseline="0" dirty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kern="1200" baseline="0" dirty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kern="1200" baseline="0" dirty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  <m:r>
                                    <a:rPr lang="en-US" altLang="zh-CN" sz="1400" b="0" i="1" kern="1200" baseline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1400" b="0" i="1" kern="1200" baseline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400" b="0" i="1" kern="1200" baseline="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4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1400" b="0" i="1" kern="1200" baseline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400" b="0" i="1" kern="1200" baseline="0" dirty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kern="1200" baseline="0" dirty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kern="1200" baseline="0" dirty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  <m:r>
                                    <a:rPr lang="en-US" altLang="zh-CN" sz="1400" b="0" i="1" kern="1200" baseline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kern="1200" baseline="0" dirty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kern="1200" baseline="0" dirty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kern="1200" baseline="0" dirty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400" b="0" i="1" kern="1200" baseline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400" b="0" i="1" kern="1200" baseline="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1400" b="0" i="1" kern="1200" baseline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400" b="0" i="1" kern="1200" baseline="0" dirty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kern="1200" baseline="0" dirty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kern="1200" baseline="0" dirty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  <m:r>
                                    <a:rPr lang="en-US" altLang="zh-CN" sz="1400" b="0" i="1" kern="1200" baseline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kern="1200" baseline="0" dirty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kern="1200" baseline="0" dirty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kern="1200" baseline="0" dirty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400" b="0" i="1" kern="1200" baseline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zh-CN" altLang="en-US" sz="14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）</a:t>
                          </a:r>
                          <a:endParaRPr lang="en-US" altLang="zh-CN" sz="1400" b="0" i="0" kern="1200" baseline="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indent="0">
                            <a:buNone/>
                          </a:pPr>
                          <a:endParaRPr lang="en-US" altLang="zh-CN" sz="1800" b="0" i="0" kern="1200" baseline="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zh-CN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</a:t>
                          </a:r>
                          <a:r>
                            <a:rPr lang="zh-CN" altLang="en-US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计划按照论文</a:t>
                          </a:r>
                          <a:r>
                            <a:rPr lang="en-US" altLang="zh-CN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[1] </a:t>
                          </a:r>
                          <a:r>
                            <a:rPr lang="zh-CN" altLang="en-US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中给出的对抗点云度量条件，设计损失函数（未实现）：</a:t>
                          </a:r>
                          <a:endParaRPr lang="en-US" altLang="zh-CN" sz="1800" b="0" i="0" kern="1200" baseline="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indent="0">
                            <a:buNone/>
                          </a:pPr>
                          <a:r>
                            <a:rPr lang="zh-CN" altLang="en-US" sz="1800" b="0" i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对抗点云生成度量条件：从点数量，点的离散程度两个角度</a:t>
                          </a:r>
                          <a:endParaRPr lang="en-US" altLang="zh-CN" sz="1800" b="0" i="0" kern="1200" baseline="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indent="0">
                            <a:buNone/>
                          </a:pPr>
                          <a:r>
                            <a:rPr lang="zh-CN" alt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度量条件细化如下：</a:t>
                          </a:r>
                          <a:endParaRPr lang="en-US" altLang="zh-CN" sz="1800" b="0" i="0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zh-CN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</a:t>
                          </a:r>
                          <a:endParaRPr lang="en-US" altLang="zh-CN" sz="18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zh-CN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</a:t>
                          </a:r>
                        </a:p>
                      </a:txBody>
                      <a:tcPr marL="108000" marR="108000" marT="108000" marB="10800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2941804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="" xmlns:a16="http://schemas.microsoft.com/office/drawing/2014/main" id="{0D008363-6060-4DF4-A0FB-7119828221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8765037"/>
                  </p:ext>
                </p:extLst>
              </p:nvPr>
            </p:nvGraphicFramePr>
            <p:xfrm>
              <a:off x="231521" y="704053"/>
              <a:ext cx="11577956" cy="57725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44700">
                      <a:extLst>
                        <a:ext uri="{9D8B030D-6E8A-4147-A177-3AD203B41FA5}">
                          <a16:colId xmlns="" xmlns:a16="http://schemas.microsoft.com/office/drawing/2014/main" val="2211402222"/>
                        </a:ext>
                      </a:extLst>
                    </a:gridCol>
                    <a:gridCol w="2143125">
                      <a:extLst>
                        <a:ext uri="{9D8B030D-6E8A-4147-A177-3AD203B41FA5}">
                          <a16:colId xmlns="" xmlns:a16="http://schemas.microsoft.com/office/drawing/2014/main" val="452707933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="" xmlns:a16="http://schemas.microsoft.com/office/drawing/2014/main" val="1406839140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="" xmlns:a16="http://schemas.microsoft.com/office/drawing/2014/main" val="3760937903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="" xmlns:a16="http://schemas.microsoft.com/office/drawing/2014/main" val="930913410"/>
                        </a:ext>
                      </a:extLst>
                    </a:gridCol>
                    <a:gridCol w="877661">
                      <a:extLst>
                        <a:ext uri="{9D8B030D-6E8A-4147-A177-3AD203B41FA5}">
                          <a16:colId xmlns="" xmlns:a16="http://schemas.microsoft.com/office/drawing/2014/main" val="2310124452"/>
                        </a:ext>
                      </a:extLst>
                    </a:gridCol>
                    <a:gridCol w="893989">
                      <a:extLst>
                        <a:ext uri="{9D8B030D-6E8A-4147-A177-3AD203B41FA5}">
                          <a16:colId xmlns="" xmlns:a16="http://schemas.microsoft.com/office/drawing/2014/main" val="1435004711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="" xmlns:a16="http://schemas.microsoft.com/office/drawing/2014/main" val="3543251047"/>
                        </a:ext>
                      </a:extLst>
                    </a:gridCol>
                    <a:gridCol w="1008380">
                      <a:extLst>
                        <a:ext uri="{9D8B030D-6E8A-4147-A177-3AD203B41FA5}">
                          <a16:colId xmlns="" xmlns:a16="http://schemas.microsoft.com/office/drawing/2014/main" val="1935272142"/>
                        </a:ext>
                      </a:extLst>
                    </a:gridCol>
                    <a:gridCol w="981076">
                      <a:extLst>
                        <a:ext uri="{9D8B030D-6E8A-4147-A177-3AD203B41FA5}">
                          <a16:colId xmlns="" xmlns:a16="http://schemas.microsoft.com/office/drawing/2014/main" val="1240596776"/>
                        </a:ext>
                      </a:extLst>
                    </a:gridCol>
                  </a:tblGrid>
                  <a:tr h="3845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姓名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报告编写日期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2060"/>
                        </a:solidFill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上阶段工作自我评价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206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24395285"/>
                      </a:ext>
                    </a:extLst>
                  </a:tr>
                  <a:tr h="510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罗广宇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2022.10.27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6000" marR="36000"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优</a:t>
                          </a:r>
                        </a:p>
                      </a:txBody>
                      <a:tcPr marL="36000" marR="3600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6000" marR="36000"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良</a:t>
                          </a:r>
                        </a:p>
                      </a:txBody>
                      <a:tcPr marL="36000" marR="3600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>
                            <a:solidFill>
                              <a:srgbClr val="FF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6000" marR="36000"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█</a:t>
                          </a:r>
                          <a:r>
                            <a:rPr lang="zh-CN" altLang="en-US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</a:t>
                          </a:r>
                        </a:p>
                      </a:txBody>
                      <a:tcPr marL="36000" marR="3600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>
                            <a:solidFill>
                              <a:srgbClr val="FF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6000" marR="36000" anchor="ctr"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差</a:t>
                          </a:r>
                        </a:p>
                      </a:txBody>
                      <a:tcPr marL="36000" marR="3600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109837165"/>
                      </a:ext>
                    </a:extLst>
                  </a:tr>
                  <a:tr h="570045"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今天给大家带来的分享</a:t>
                          </a:r>
                        </a:p>
                      </a:txBody>
                      <a:tcPr anchor="ctr" anchorCtr="1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310287131"/>
                      </a:ext>
                    </a:extLst>
                  </a:tr>
                  <a:tr h="4307828">
                    <a:tc gridSpan="10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08000" marR="108000" marT="108000" marB="108000">
                        <a:blipFill rotWithShape="0">
                          <a:blip r:embed="rId3"/>
                          <a:stretch>
                            <a:fillRect l="-53" t="-34512" r="-105" b="-28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2941804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文本框 19"/>
          <p:cNvSpPr txBox="1"/>
          <p:nvPr/>
        </p:nvSpPr>
        <p:spPr>
          <a:xfrm>
            <a:off x="1776046" y="5732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53386"/>
              </p:ext>
            </p:extLst>
          </p:nvPr>
        </p:nvGraphicFramePr>
        <p:xfrm>
          <a:off x="655780" y="5315563"/>
          <a:ext cx="1042785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964"/>
                <a:gridCol w="2606964"/>
                <a:gridCol w="2757252"/>
                <a:gridCol w="2456676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点云中点的最大高度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平均高度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平均密度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点云中点的数量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点云最大密度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点所在体素网格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相对坐标系统角度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点所在</a:t>
                      </a:r>
                      <a:r>
                        <a:rPr lang="en-US" altLang="zh-CN" dirty="0" smtClean="0"/>
                        <a:t>voxel</a:t>
                      </a:r>
                    </a:p>
                    <a:p>
                      <a:r>
                        <a:rPr lang="zh-CN" altLang="en-US" dirty="0" smtClean="0"/>
                        <a:t>相对于坐标系统原点距离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Voxel</a:t>
                      </a:r>
                      <a:r>
                        <a:rPr lang="zh-CN" altLang="en-US" dirty="0" smtClean="0"/>
                        <a:t>是否为空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5" y="79220"/>
            <a:ext cx="5170030" cy="31078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69164" y="3315854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Pic 1 </a:t>
            </a:r>
            <a:r>
              <a:rPr lang="zh-CN" altLang="en-US" dirty="0" smtClean="0"/>
              <a:t>初始点云摆放位置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1" y="3970219"/>
            <a:ext cx="2272376" cy="12021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43" y="3970219"/>
            <a:ext cx="2267399" cy="12021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68" y="3970219"/>
            <a:ext cx="2271717" cy="12004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015" y="4058559"/>
            <a:ext cx="1819892" cy="12407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909" y="4058559"/>
            <a:ext cx="1589746" cy="124073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21382" y="5527963"/>
            <a:ext cx="304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Pic 2 car</a:t>
            </a:r>
            <a:r>
              <a:rPr lang="zh-CN" altLang="en-US" dirty="0" smtClean="0"/>
              <a:t>点云和初始点云状态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24873" y="6042179"/>
            <a:ext cx="1132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[1]Cao </a:t>
            </a:r>
            <a:r>
              <a:rPr lang="en-US" altLang="zh-CN" dirty="0"/>
              <a:t>Y, Xiao C, Yang D, et al. Adversarial objects against </a:t>
            </a:r>
            <a:r>
              <a:rPr lang="en-US" altLang="zh-CN" dirty="0" err="1"/>
              <a:t>lidar</a:t>
            </a:r>
            <a:r>
              <a:rPr lang="en-US" altLang="zh-CN" dirty="0"/>
              <a:t>-based autonomous driving systems[J].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arXiv:1907.05418, 2019.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30892" y="1633150"/>
                <a:ext cx="2499169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/>
                          <m:t>L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i="1" dirty="0"/>
                          <m:t>adv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dirty="0" smtClean="0"/>
                  <a:t>*A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92" y="1633150"/>
                <a:ext cx="2499169" cy="292388"/>
              </a:xfrm>
              <a:prstGeom prst="rect">
                <a:avLst/>
              </a:prstGeom>
              <a:blipFill rotWithShape="0">
                <a:blip r:embed="rId8"/>
                <a:stretch>
                  <a:fillRect l="-3171" t="-25000" b="-4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57183" y="2210571"/>
            <a:ext cx="397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攻击损失部分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 </a:t>
            </a:r>
            <a:r>
              <a:rPr lang="zh-CN" altLang="en-US" dirty="0" smtClean="0"/>
              <a:t>通过上页度量条件限定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9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xmlns="" id="{F3F7C450-A5E2-4AF9-BE6C-952804D00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262662"/>
              </p:ext>
            </p:extLst>
          </p:nvPr>
        </p:nvGraphicFramePr>
        <p:xfrm>
          <a:off x="315912" y="553412"/>
          <a:ext cx="11560176" cy="5662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8113">
                  <a:extLst>
                    <a:ext uri="{9D8B030D-6E8A-4147-A177-3AD203B41FA5}">
                      <a16:colId xmlns:a16="http://schemas.microsoft.com/office/drawing/2014/main" xmlns="" val="2222374970"/>
                    </a:ext>
                  </a:extLst>
                </a:gridCol>
                <a:gridCol w="10152063">
                  <a:extLst>
                    <a:ext uri="{9D8B030D-6E8A-4147-A177-3AD203B41FA5}">
                      <a16:colId xmlns:a16="http://schemas.microsoft.com/office/drawing/2014/main" xmlns="" val="3232948531"/>
                    </a:ext>
                  </a:extLst>
                </a:gridCol>
              </a:tblGrid>
              <a:tr h="491293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 anchor="ctr" anchorCtr="1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罗广宇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1582458"/>
                  </a:ext>
                </a:extLst>
              </a:tr>
              <a:tr h="2454379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上阶段工作</a:t>
                      </a:r>
                      <a:endParaRPr lang="en-US" altLang="zh-CN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存在的不足</a:t>
                      </a:r>
                    </a:p>
                  </a:txBody>
                  <a:tcPr anchor="ctr" anchorCtr="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初始点未完全生成。</a:t>
                      </a:r>
                      <a:endParaRPr lang="en-US" altLang="zh-CN" sz="1800" kern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just">
                        <a:lnSpc>
                          <a:spcPts val="2500"/>
                        </a:lnSpc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损失计算程序未完成。</a:t>
                      </a:r>
                      <a:endParaRPr lang="en-US" altLang="zh-CN" sz="1800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1430187"/>
                  </a:ext>
                </a:extLst>
              </a:tr>
              <a:tr h="1292765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拟定的</a:t>
                      </a:r>
                      <a:endParaRPr lang="en-US" altLang="zh-CN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下阶段目标</a:t>
                      </a:r>
                    </a:p>
                  </a:txBody>
                  <a:tcPr anchor="ctr" anchorCtr="1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2500"/>
                        </a:lnSpc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完成“存在不足”内容。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5019573"/>
                  </a:ext>
                </a:extLst>
              </a:tr>
              <a:tr h="1423647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拟定的</a:t>
                      </a:r>
                      <a:endParaRPr lang="en-US" altLang="zh-CN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下阶段计划</a:t>
                      </a:r>
                    </a:p>
                  </a:txBody>
                  <a:tcPr anchor="ctr" anchorCtr="1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500"/>
                        </a:lnSpc>
                      </a:pPr>
                      <a:endParaRPr lang="en-US" altLang="zh-C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8202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5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275</Words>
  <Application>Microsoft Office PowerPoint</Application>
  <PresentationFormat>宽屏</PresentationFormat>
  <Paragraphs>54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luogyu</dc:creator>
  <cp:lastModifiedBy>luogyu</cp:lastModifiedBy>
  <cp:revision>58</cp:revision>
  <dcterms:created xsi:type="dcterms:W3CDTF">2022-10-20T01:57:29Z</dcterms:created>
  <dcterms:modified xsi:type="dcterms:W3CDTF">2022-10-27T00:25:24Z</dcterms:modified>
</cp:coreProperties>
</file>