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756"/>
    <a:srgbClr val="0066FF"/>
    <a:srgbClr val="FF33CC"/>
    <a:srgbClr val="3333FF"/>
    <a:srgbClr val="191B5E"/>
    <a:srgbClr val="191B53"/>
    <a:srgbClr val="191B4F"/>
    <a:srgbClr val="191B4A"/>
    <a:srgbClr val="181A48"/>
    <a:srgbClr val="243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50000" autoAdjust="0"/>
  </p:normalViewPr>
  <p:slideViewPr>
    <p:cSldViewPr snapToObjects="1">
      <p:cViewPr>
        <p:scale>
          <a:sx n="82" d="100"/>
          <a:sy n="82" d="100"/>
        </p:scale>
        <p:origin x="144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BB6C9-9EB7-3A4E-A583-884C369CBAAC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C3760-D758-6F4E-BB44-5AD29F8D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E0DA8-7385-4BC9-9E33-C1D61E3538E1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D794-080F-48A4-A399-B29F364F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7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Dynamics class : </a:t>
            </a:r>
            <a:r>
              <a:rPr lang="en-US" baseline="0" dirty="0" err="1" smtClean="0"/>
              <a:t>Dubins</a:t>
            </a:r>
            <a:r>
              <a:rPr lang="en-US" baseline="0" dirty="0" smtClean="0"/>
              <a:t>, Linear, Static dynamics sub class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Sensor class : Inertia Cartesian Coordinate (abs. state), Relative Cartesian Coordinate (rel. state), Relative Polar Coordinate (range/bearing), Relate Cartesian Bias (rel. state with bias state) subclass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Fusion : CI/WEP fusion subclass (method option : MMNB, trace and </a:t>
            </a:r>
            <a:r>
              <a:rPr lang="en-US" baseline="0" dirty="0" err="1" smtClean="0"/>
              <a:t>Diagonalization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Network : Disk Model, Bernoulli Probability Model, and Exponential Inter-agent Model subclass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Solid line in black : input data determined by users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Solid line in red : measurement-related information flow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Solid line in purple : inter-connection of classes within agent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Dashed line in blue : amorphous data flow (not actual, just for simulation)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AD794-080F-48A4-A399-B29F364F9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28800" y="3142113"/>
            <a:ext cx="6629400" cy="1470025"/>
          </a:xfrm>
        </p:spPr>
        <p:txBody>
          <a:bodyPr wrap="square">
            <a:noAutofit/>
          </a:bodyPr>
          <a:lstStyle>
            <a:lvl1pPr algn="r">
              <a:defRPr>
                <a:solidFill>
                  <a:srgbClr val="191B5E"/>
                </a:solidFill>
              </a:defRPr>
            </a:lvl1pPr>
          </a:lstStyle>
          <a:p>
            <a:pPr algn="r">
              <a:lnSpc>
                <a:spcPts val="4000"/>
              </a:lnSpc>
            </a:pPr>
            <a:r>
              <a:rPr lang="en-US" sz="4300" smtClean="0">
                <a:solidFill>
                  <a:srgbClr val="191B5E"/>
                </a:solidFill>
                <a:latin typeface="Calibri"/>
                <a:cs typeface="Calibri"/>
              </a:rPr>
              <a:t>Click to edit Master title style</a:t>
            </a:r>
            <a:endParaRPr lang="en-US" sz="4300" dirty="0">
              <a:solidFill>
                <a:srgbClr val="191B5E"/>
              </a:solidFill>
              <a:latin typeface="Calibri"/>
              <a:cs typeface="Calibri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669940" y="4800600"/>
            <a:ext cx="5788260" cy="1143000"/>
          </a:xfrm>
        </p:spPr>
        <p:txBody>
          <a:bodyPr>
            <a:normAutofit/>
          </a:bodyPr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>
              <a:lnSpc>
                <a:spcPts val="2400"/>
              </a:lnSpc>
            </a:pPr>
            <a:r>
              <a:rPr lang="en-US" sz="2800" smtClean="0"/>
              <a:t>Click to edit Master subtitle style</a:t>
            </a:r>
            <a:endParaRPr lang="en-US" sz="2800" dirty="0"/>
          </a:p>
        </p:txBody>
      </p:sp>
      <p:pic>
        <p:nvPicPr>
          <p:cNvPr id="9" name="Picture 8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3449682" cy="112560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066800" y="3124200"/>
            <a:ext cx="7391400" cy="0"/>
          </a:xfrm>
          <a:prstGeom prst="line">
            <a:avLst/>
          </a:prstGeom>
          <a:ln w="3175" cap="flat" cmpd="sng" algn="ctr">
            <a:solidFill>
              <a:srgbClr val="191B5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191B5E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191B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0" name="Picture 9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7" name="Picture 6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4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130175"/>
            <a:ext cx="8229600" cy="860425"/>
          </a:xfrm>
        </p:spPr>
        <p:txBody>
          <a:bodyPr>
            <a:normAutofit/>
          </a:bodyPr>
          <a:lstStyle>
            <a:lvl1pPr>
              <a:lnSpc>
                <a:spcPts val="4000"/>
              </a:lnSpc>
              <a:defRPr sz="4300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99060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7" y="1762980"/>
            <a:ext cx="3449682" cy="1125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07454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91B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91B5E"/>
                </a:solidFill>
              </a:defRPr>
            </a:lvl1pPr>
            <a:lvl2pPr>
              <a:defRPr sz="2000">
                <a:solidFill>
                  <a:srgbClr val="191B5E"/>
                </a:solidFill>
              </a:defRPr>
            </a:lvl2pPr>
            <a:lvl3pPr>
              <a:defRPr sz="1800">
                <a:solidFill>
                  <a:srgbClr val="191B5E"/>
                </a:solidFill>
              </a:defRPr>
            </a:lvl3pPr>
            <a:lvl4pPr>
              <a:defRPr sz="1600">
                <a:solidFill>
                  <a:srgbClr val="191B5E"/>
                </a:solidFill>
              </a:defRPr>
            </a:lvl4pPr>
            <a:lvl5pPr>
              <a:defRPr sz="1600">
                <a:solidFill>
                  <a:srgbClr val="191B5E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91B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91B5E"/>
                </a:solidFill>
              </a:defRPr>
            </a:lvl1pPr>
            <a:lvl2pPr>
              <a:defRPr sz="2000">
                <a:solidFill>
                  <a:srgbClr val="191B5E"/>
                </a:solidFill>
              </a:defRPr>
            </a:lvl2pPr>
            <a:lvl3pPr>
              <a:defRPr sz="1800">
                <a:solidFill>
                  <a:srgbClr val="191B5E"/>
                </a:solidFill>
              </a:defRPr>
            </a:lvl3pPr>
            <a:lvl4pPr>
              <a:defRPr sz="1600">
                <a:solidFill>
                  <a:srgbClr val="191B5E"/>
                </a:solidFill>
              </a:defRPr>
            </a:lvl4pPr>
            <a:lvl5pPr>
              <a:defRPr sz="1600">
                <a:solidFill>
                  <a:srgbClr val="191B5E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3" name="Picture 12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99060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9" name="Picture 8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5" name="Picture 4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39096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191B5E"/>
                </a:solidFill>
              </a:defRPr>
            </a:lvl1pPr>
            <a:lvl2pPr>
              <a:defRPr sz="2800">
                <a:solidFill>
                  <a:srgbClr val="191B5E"/>
                </a:solidFill>
              </a:defRPr>
            </a:lvl2pPr>
            <a:lvl3pPr>
              <a:defRPr sz="2400">
                <a:solidFill>
                  <a:srgbClr val="191B5E"/>
                </a:solidFill>
              </a:defRPr>
            </a:lvl3pPr>
            <a:lvl4pPr>
              <a:defRPr sz="2000">
                <a:solidFill>
                  <a:srgbClr val="191B5E"/>
                </a:solidFill>
              </a:defRPr>
            </a:lvl4pPr>
            <a:lvl5pPr>
              <a:defRPr sz="2000">
                <a:solidFill>
                  <a:srgbClr val="191B5E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191B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896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_finalppt_1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C-UAS_finalppt_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06895"/>
            <a:ext cx="8610600" cy="478905"/>
          </a:xfrm>
        </p:spPr>
        <p:txBody>
          <a:bodyPr>
            <a:noAutofit/>
          </a:bodyPr>
          <a:lstStyle/>
          <a:p>
            <a:r>
              <a:rPr lang="en-US" sz="3600" dirty="0" smtClean="0"/>
              <a:t>Object-Oriented </a:t>
            </a:r>
            <a:r>
              <a:rPr lang="en-US" sz="3600" dirty="0"/>
              <a:t>Programming based Simulation </a:t>
            </a:r>
            <a:r>
              <a:rPr lang="en-US" sz="3600" dirty="0" smtClean="0"/>
              <a:t>Architecture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1565393" y="1048511"/>
            <a:ext cx="1939807" cy="369429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16736" y="6400800"/>
            <a:ext cx="1100728" cy="3757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Clock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95669" y="1098127"/>
            <a:ext cx="3178515" cy="141647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Environment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30683" y="2819400"/>
            <a:ext cx="4860917" cy="35369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>
                <a:solidFill>
                  <a:sysClr val="windowText" lastClr="000000"/>
                </a:solidFill>
              </a:rPr>
              <a:t>Agent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03500" y="2743200"/>
            <a:ext cx="4911900" cy="35369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>
                <a:solidFill>
                  <a:sysClr val="windowText" lastClr="000000"/>
                </a:solidFill>
              </a:rPr>
              <a:t>Agent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6200" y="2590800"/>
            <a:ext cx="4953000" cy="36219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Agent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91000" y="3048000"/>
            <a:ext cx="921895" cy="6858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Control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637867" y="5385684"/>
            <a:ext cx="2042886" cy="2041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Fusion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319665" y="5242810"/>
            <a:ext cx="1723870" cy="6858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44647" y="4103391"/>
            <a:ext cx="1680150" cy="22457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228600" y="5064001"/>
            <a:ext cx="2096444" cy="1222499"/>
            <a:chOff x="345415" y="3692201"/>
            <a:chExt cx="2397785" cy="1511625"/>
          </a:xfrm>
        </p:grpSpPr>
        <p:sp>
          <p:nvSpPr>
            <p:cNvPr id="20" name="Rectangle 19"/>
            <p:cNvSpPr/>
            <p:nvPr/>
          </p:nvSpPr>
          <p:spPr>
            <a:xfrm>
              <a:off x="457200" y="3810000"/>
              <a:ext cx="2286000" cy="13938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mtClean="0"/>
                <a:t>Target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3859" y="3741356"/>
              <a:ext cx="2286000" cy="139382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mtClean="0"/>
                <a:t>Target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5415" y="3692201"/>
              <a:ext cx="2285999" cy="139382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Target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203382" y="4144161"/>
              <a:ext cx="1373026" cy="24891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Dynamics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04808" y="4393075"/>
              <a:ext cx="1371601" cy="6270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-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Dubins</a:t>
              </a:r>
              <a:endParaRPr lang="en-US" sz="1100" dirty="0" smtClean="0">
                <a:solidFill>
                  <a:schemeClr val="tx1"/>
                </a:solidFill>
              </a:endParaRPr>
            </a:p>
            <a:p>
              <a:r>
                <a:rPr lang="en-US" sz="1100" dirty="0" smtClean="0">
                  <a:solidFill>
                    <a:sysClr val="windowText" lastClr="000000"/>
                  </a:solidFill>
                </a:rPr>
                <a:t>- </a:t>
              </a:r>
              <a:r>
                <a:rPr lang="en-US" sz="1100" dirty="0" smtClean="0">
                  <a:solidFill>
                    <a:schemeClr val="tx1"/>
                  </a:solidFill>
                </a:rPr>
                <a:t>Linear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</a:rPr>
                <a:t>- Static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5334000" y="2970553"/>
            <a:ext cx="1101371" cy="28319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Dynamics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34000" y="3237252"/>
            <a:ext cx="1101371" cy="5111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- </a:t>
            </a:r>
            <a:r>
              <a:rPr lang="en-US" sz="1100" dirty="0" err="1" smtClean="0">
                <a:solidFill>
                  <a:schemeClr val="tx1"/>
                </a:solidFill>
              </a:rPr>
              <a:t>Dubins</a:t>
            </a:r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- Linear</a:t>
            </a:r>
            <a:r>
              <a:rPr lang="en-US" sz="1100" dirty="0" smtClean="0">
                <a:solidFill>
                  <a:srgbClr val="FF0000"/>
                </a:solidFill>
              </a:rPr>
              <a:t/>
            </a:r>
            <a:br>
              <a:rPr lang="en-US" sz="1100" dirty="0" smtClean="0">
                <a:solidFill>
                  <a:srgbClr val="FF0000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- Static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44647" y="4327967"/>
            <a:ext cx="1680150" cy="690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- Inertia Cartesian 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Coord</a:t>
            </a:r>
            <a:endParaRPr lang="en-US" sz="1100" dirty="0" smtClean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- Relative Cartesian 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Coord</a:t>
            </a:r>
            <a:endParaRPr lang="en-US" sz="1100" dirty="0" smtClean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- Relative Polar 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Coord</a:t>
            </a:r>
            <a:endParaRPr lang="en-US" sz="1100" dirty="0" smtClean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- Relative Cartesian Bias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58309" y="3785022"/>
            <a:ext cx="1600200" cy="23653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Network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619344" y="2747224"/>
            <a:ext cx="2105556" cy="221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Estimator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619344" y="2970553"/>
            <a:ext cx="2105556" cy="2227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100" dirty="0" smtClean="0">
              <a:solidFill>
                <a:sysClr val="windowText" lastClr="000000"/>
              </a:solidFill>
            </a:endParaRPr>
          </a:p>
          <a:p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- </a:t>
            </a:r>
            <a:r>
              <a:rPr lang="en-US" sz="1100" dirty="0" smtClean="0">
                <a:solidFill>
                  <a:schemeClr val="tx1"/>
                </a:solidFill>
              </a:rPr>
              <a:t>KF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- EKF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- UKF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- Particle Filter</a:t>
            </a:r>
          </a:p>
        </p:txBody>
      </p:sp>
      <p:cxnSp>
        <p:nvCxnSpPr>
          <p:cNvPr id="43" name="Elbow Connector 42"/>
          <p:cNvCxnSpPr>
            <a:stCxn id="34" idx="2"/>
            <a:endCxn id="30" idx="0"/>
          </p:cNvCxnSpPr>
          <p:nvPr/>
        </p:nvCxnSpPr>
        <p:spPr>
          <a:xfrm rot="5400000">
            <a:off x="5357222" y="3575927"/>
            <a:ext cx="354964" cy="699964"/>
          </a:xfrm>
          <a:prstGeom prst="bentConnector3">
            <a:avLst>
              <a:gd name="adj1" fmla="val 50000"/>
            </a:avLst>
          </a:prstGeom>
          <a:ln w="952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5" idx="3"/>
            <a:endCxn id="38" idx="1"/>
          </p:cNvCxnSpPr>
          <p:nvPr/>
        </p:nvCxnSpPr>
        <p:spPr>
          <a:xfrm flipV="1">
            <a:off x="6024797" y="4084101"/>
            <a:ext cx="594547" cy="589000"/>
          </a:xfrm>
          <a:prstGeom prst="bentConnector3">
            <a:avLst>
              <a:gd name="adj1" fmla="val 50000"/>
            </a:avLst>
          </a:prstGeom>
          <a:ln w="952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8" idx="2"/>
            <a:endCxn id="28" idx="0"/>
          </p:cNvCxnSpPr>
          <p:nvPr/>
        </p:nvCxnSpPr>
        <p:spPr>
          <a:xfrm rot="5400000">
            <a:off x="7571698" y="5285260"/>
            <a:ext cx="188036" cy="12812"/>
          </a:xfrm>
          <a:prstGeom prst="bentConnector3">
            <a:avLst>
              <a:gd name="adj1" fmla="val 50000"/>
            </a:avLst>
          </a:prstGeom>
          <a:ln w="9525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035040" y="5690576"/>
            <a:ext cx="640080" cy="1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2179214" y="4800600"/>
            <a:ext cx="2165433" cy="972787"/>
          </a:xfrm>
          <a:prstGeom prst="bentConnector3">
            <a:avLst>
              <a:gd name="adj1" fmla="val 69237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7" idx="2"/>
            <a:endCxn id="18" idx="1"/>
          </p:cNvCxnSpPr>
          <p:nvPr/>
        </p:nvCxnSpPr>
        <p:spPr>
          <a:xfrm rot="5400000" flipH="1" flipV="1">
            <a:off x="3040238" y="3896840"/>
            <a:ext cx="341020" cy="1350903"/>
          </a:xfrm>
          <a:prstGeom prst="curvedConnector4">
            <a:avLst>
              <a:gd name="adj1" fmla="val -67034"/>
              <a:gd name="adj2" fmla="val 858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13" idx="0"/>
            <a:endCxn id="20" idx="3"/>
          </p:cNvCxnSpPr>
          <p:nvPr/>
        </p:nvCxnSpPr>
        <p:spPr>
          <a:xfrm rot="16200000" flipV="1">
            <a:off x="2557115" y="5490815"/>
            <a:ext cx="677915" cy="114205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13" idx="3"/>
            <a:endCxn id="18" idx="2"/>
          </p:cNvCxnSpPr>
          <p:nvPr/>
        </p:nvCxnSpPr>
        <p:spPr>
          <a:xfrm flipV="1">
            <a:off x="4017464" y="6212764"/>
            <a:ext cx="2345236" cy="37590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5079274" y="3429000"/>
            <a:ext cx="248750" cy="0"/>
          </a:xfrm>
          <a:prstGeom prst="straightConnector1">
            <a:avLst/>
          </a:prstGeom>
          <a:ln w="9525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39667" y="3590794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Target Info</a:t>
            </a:r>
            <a:endParaRPr lang="en-US" sz="1100" dirty="0"/>
          </a:p>
        </p:txBody>
      </p:sp>
      <p:sp>
        <p:nvSpPr>
          <p:cNvPr id="120" name="Rectangle 119"/>
          <p:cNvSpPr/>
          <p:nvPr/>
        </p:nvSpPr>
        <p:spPr>
          <a:xfrm>
            <a:off x="2667000" y="4724400"/>
            <a:ext cx="7809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Agent Info</a:t>
            </a:r>
            <a:endParaRPr lang="en-US" sz="1100" dirty="0"/>
          </a:p>
        </p:txBody>
      </p:sp>
      <p:sp>
        <p:nvSpPr>
          <p:cNvPr id="121" name="Rectangle 120"/>
          <p:cNvSpPr/>
          <p:nvPr/>
        </p:nvSpPr>
        <p:spPr>
          <a:xfrm>
            <a:off x="3435427" y="6139190"/>
            <a:ext cx="3048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dt</a:t>
            </a:r>
            <a:endParaRPr lang="en-US" sz="1100" dirty="0"/>
          </a:p>
        </p:txBody>
      </p:sp>
      <p:sp>
        <p:nvSpPr>
          <p:cNvPr id="122" name="Rectangle 121"/>
          <p:cNvSpPr/>
          <p:nvPr/>
        </p:nvSpPr>
        <p:spPr>
          <a:xfrm>
            <a:off x="4343400" y="6367790"/>
            <a:ext cx="3048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dt</a:t>
            </a:r>
            <a:endParaRPr lang="en-US" sz="1100" dirty="0"/>
          </a:p>
        </p:txBody>
      </p:sp>
      <p:sp>
        <p:nvSpPr>
          <p:cNvPr id="65" name="Rectangle 64"/>
          <p:cNvSpPr/>
          <p:nvPr/>
        </p:nvSpPr>
        <p:spPr>
          <a:xfrm>
            <a:off x="5555097" y="1258232"/>
            <a:ext cx="1455303" cy="11760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Target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475179" y="1189196"/>
            <a:ext cx="1455303" cy="11760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Target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398979" y="1143001"/>
            <a:ext cx="1455303" cy="11760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Landmark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653905" y="1474923"/>
            <a:ext cx="1096656" cy="2666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Dynamics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5653905" y="1741622"/>
            <a:ext cx="1096656" cy="5338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- </a:t>
            </a:r>
            <a:r>
              <a:rPr lang="en-US" sz="1100" dirty="0" err="1" smtClean="0">
                <a:solidFill>
                  <a:sysClr val="windowText" lastClr="000000"/>
                </a:solidFill>
              </a:rPr>
              <a:t>Dubins</a:t>
            </a:r>
            <a:endParaRPr lang="en-US" sz="1100" dirty="0" smtClean="0">
              <a:solidFill>
                <a:sysClr val="windowText" lastClr="000000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- Linear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- Static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505200" y="1066800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Environment and </a:t>
            </a:r>
          </a:p>
          <a:p>
            <a:r>
              <a:rPr lang="en-US" sz="1100" dirty="0" smtClean="0"/>
              <a:t>Landmark Info</a:t>
            </a:r>
            <a:endParaRPr lang="en-US" sz="1100" dirty="0"/>
          </a:p>
        </p:txBody>
      </p:sp>
      <p:cxnSp>
        <p:nvCxnSpPr>
          <p:cNvPr id="56" name="Elbow Connector 55"/>
          <p:cNvCxnSpPr>
            <a:stCxn id="71" idx="1"/>
            <a:endCxn id="35" idx="1"/>
          </p:cNvCxnSpPr>
          <p:nvPr/>
        </p:nvCxnSpPr>
        <p:spPr>
          <a:xfrm rot="10800000" flipV="1">
            <a:off x="4344647" y="2008569"/>
            <a:ext cx="1309258" cy="2664531"/>
          </a:xfrm>
          <a:prstGeom prst="bentConnector3">
            <a:avLst>
              <a:gd name="adj1" fmla="val 158921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758309" y="4023165"/>
            <a:ext cx="1600200" cy="627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- Disk Model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- Bernoulli Prob. Model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- Exp. Inter-agent Model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356831" y="4156840"/>
            <a:ext cx="1329969" cy="9929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/>
              <a:t>Target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7304281" y="4112426"/>
            <a:ext cx="1329969" cy="9929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/>
              <a:t>Target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7249101" y="4049110"/>
            <a:ext cx="1329969" cy="9929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Target (Guess)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>
          <a:xfrm>
            <a:off x="7545400" y="4350537"/>
            <a:ext cx="978490" cy="14760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Dynamics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7545400" y="4498142"/>
            <a:ext cx="978490" cy="4968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- </a:t>
            </a:r>
            <a:r>
              <a:rPr lang="en-US" sz="1000" dirty="0" err="1" smtClean="0">
                <a:solidFill>
                  <a:schemeClr val="tx1"/>
                </a:solidFill>
              </a:rPr>
              <a:t>Dubins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- </a:t>
            </a:r>
            <a:r>
              <a:rPr lang="en-US" sz="1000" dirty="0" smtClean="0">
                <a:solidFill>
                  <a:schemeClr val="tx1"/>
                </a:solidFill>
              </a:rPr>
              <a:t>Linear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- Static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641356" y="5585710"/>
            <a:ext cx="2039397" cy="450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- CI/WEP</a:t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 : MMNB, trace, </a:t>
            </a:r>
            <a:r>
              <a:rPr lang="en-US" sz="1100" dirty="0" err="1" smtClean="0">
                <a:solidFill>
                  <a:schemeClr val="tx1"/>
                </a:solidFill>
              </a:rPr>
              <a:t>Diagonalization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" name="Multidocument 4"/>
          <p:cNvSpPr/>
          <p:nvPr/>
        </p:nvSpPr>
        <p:spPr>
          <a:xfrm>
            <a:off x="76006" y="1875639"/>
            <a:ext cx="1143000" cy="943761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 data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(files)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Curved Connector 80"/>
          <p:cNvCxnSpPr>
            <a:stCxn id="7" idx="1"/>
            <a:endCxn id="15" idx="0"/>
          </p:cNvCxnSpPr>
          <p:nvPr/>
        </p:nvCxnSpPr>
        <p:spPr>
          <a:xfrm rot="10800000" flipV="1">
            <a:off x="1227955" y="2895657"/>
            <a:ext cx="337439" cy="216834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13" idx="3"/>
            <a:endCxn id="63" idx="2"/>
          </p:cNvCxnSpPr>
          <p:nvPr/>
        </p:nvCxnSpPr>
        <p:spPr>
          <a:xfrm flipV="1">
            <a:off x="4017464" y="6035916"/>
            <a:ext cx="3643591" cy="55275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966295" y="6443990"/>
            <a:ext cx="7393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 smtClean="0"/>
              <a:t>dt_fusion</a:t>
            </a:r>
            <a:endParaRPr lang="en-US" sz="1100" dirty="0"/>
          </a:p>
        </p:txBody>
      </p:sp>
      <p:cxnSp>
        <p:nvCxnSpPr>
          <p:cNvPr id="94" name="Elbow Connector 93"/>
          <p:cNvCxnSpPr>
            <a:stCxn id="26" idx="1"/>
            <a:endCxn id="29" idx="0"/>
          </p:cNvCxnSpPr>
          <p:nvPr/>
        </p:nvCxnSpPr>
        <p:spPr>
          <a:xfrm rot="10800000" flipH="1" flipV="1">
            <a:off x="4191000" y="3390900"/>
            <a:ext cx="990600" cy="1851910"/>
          </a:xfrm>
          <a:prstGeom prst="bentConnector4">
            <a:avLst>
              <a:gd name="adj1" fmla="val -12728"/>
              <a:gd name="adj2" fmla="val 93173"/>
            </a:avLst>
          </a:prstGeom>
          <a:ln w="952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>
            <a:off x="2679638" y="4675982"/>
            <a:ext cx="1640027" cy="759981"/>
          </a:xfrm>
          <a:prstGeom prst="bentConnector3">
            <a:avLst>
              <a:gd name="adj1" fmla="val -686"/>
            </a:avLst>
          </a:prstGeom>
          <a:ln w="19050">
            <a:solidFill>
              <a:schemeClr val="accent1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687197" y="1402296"/>
            <a:ext cx="1686456" cy="23205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Estimator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1687197" y="1625625"/>
            <a:ext cx="1686456" cy="20524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- </a:t>
            </a:r>
            <a:r>
              <a:rPr lang="en-US" sz="1100" dirty="0" smtClean="0">
                <a:solidFill>
                  <a:schemeClr val="tx1"/>
                </a:solidFill>
              </a:rPr>
              <a:t>KF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- EKF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- UKF</a:t>
            </a:r>
          </a:p>
          <a:p>
            <a:r>
              <a:rPr lang="en-US" sz="1100" dirty="0" smtClean="0">
                <a:solidFill>
                  <a:sysClr val="windowText" lastClr="000000"/>
                </a:solidFill>
              </a:rPr>
              <a:t>- Particle Filter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962360" y="2614363"/>
            <a:ext cx="1329969" cy="9929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/>
              <a:t>Target</a:t>
            </a:r>
            <a:endParaRPr lang="en-US" sz="1400" dirty="0"/>
          </a:p>
        </p:txBody>
      </p:sp>
      <p:sp>
        <p:nvSpPr>
          <p:cNvPr id="116" name="Rectangle 115"/>
          <p:cNvSpPr/>
          <p:nvPr/>
        </p:nvSpPr>
        <p:spPr>
          <a:xfrm>
            <a:off x="1906795" y="2559055"/>
            <a:ext cx="1329969" cy="9929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smtClean="0"/>
              <a:t>Target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1858556" y="2490610"/>
            <a:ext cx="1329969" cy="9929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Target (Guess)</a:t>
            </a:r>
            <a:endParaRPr lang="en-US" sz="1400" dirty="0"/>
          </a:p>
        </p:txBody>
      </p:sp>
      <p:sp>
        <p:nvSpPr>
          <p:cNvPr id="118" name="Rectangle 117"/>
          <p:cNvSpPr/>
          <p:nvPr/>
        </p:nvSpPr>
        <p:spPr>
          <a:xfrm>
            <a:off x="2169460" y="2771400"/>
            <a:ext cx="978490" cy="14760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Dynamics</a:t>
            </a:r>
            <a:endParaRPr lang="en-US" sz="1200" dirty="0"/>
          </a:p>
        </p:txBody>
      </p:sp>
      <p:sp>
        <p:nvSpPr>
          <p:cNvPr id="123" name="Rectangle 122"/>
          <p:cNvSpPr/>
          <p:nvPr/>
        </p:nvSpPr>
        <p:spPr>
          <a:xfrm>
            <a:off x="2169460" y="2919005"/>
            <a:ext cx="978490" cy="4968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- </a:t>
            </a:r>
            <a:r>
              <a:rPr lang="en-US" sz="1000" dirty="0" err="1" smtClean="0">
                <a:solidFill>
                  <a:schemeClr val="tx1"/>
                </a:solidFill>
              </a:rPr>
              <a:t>Dubins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- </a:t>
            </a:r>
            <a:r>
              <a:rPr lang="en-US" sz="1000" dirty="0" smtClean="0">
                <a:solidFill>
                  <a:schemeClr val="tx1"/>
                </a:solidFill>
              </a:rPr>
              <a:t>Linear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- Static</a:t>
            </a:r>
          </a:p>
        </p:txBody>
      </p:sp>
      <p:sp>
        <p:nvSpPr>
          <p:cNvPr id="129" name="Right Arrow 128"/>
          <p:cNvSpPr/>
          <p:nvPr/>
        </p:nvSpPr>
        <p:spPr>
          <a:xfrm>
            <a:off x="1263148" y="1889825"/>
            <a:ext cx="236056" cy="7425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365760" y="3357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1675654" y="4678270"/>
            <a:ext cx="10773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/>
              <a:t>Package from other </a:t>
            </a:r>
            <a:r>
              <a:rPr lang="en-US" sz="1100" dirty="0" smtClean="0"/>
              <a:t>Agents</a:t>
            </a:r>
            <a:endParaRPr lang="en-US" sz="1100" dirty="0"/>
          </a:p>
        </p:txBody>
      </p:sp>
      <p:sp>
        <p:nvSpPr>
          <p:cNvPr id="163" name="Rectangle 162"/>
          <p:cNvSpPr/>
          <p:nvPr/>
        </p:nvSpPr>
        <p:spPr>
          <a:xfrm>
            <a:off x="3692260" y="5224790"/>
            <a:ext cx="6511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Package</a:t>
            </a:r>
            <a:endParaRPr lang="en-US" sz="1100" dirty="0"/>
          </a:p>
        </p:txBody>
      </p:sp>
      <p:cxnSp>
        <p:nvCxnSpPr>
          <p:cNvPr id="165" name="Curved Connector 164"/>
          <p:cNvCxnSpPr>
            <a:endCxn id="14" idx="1"/>
          </p:cNvCxnSpPr>
          <p:nvPr/>
        </p:nvCxnSpPr>
        <p:spPr>
          <a:xfrm>
            <a:off x="3516249" y="1532143"/>
            <a:ext cx="1779420" cy="27422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rot="10800000">
            <a:off x="3373653" y="2514600"/>
            <a:ext cx="970994" cy="1945075"/>
          </a:xfrm>
          <a:prstGeom prst="bentConnector3">
            <a:avLst>
              <a:gd name="adj1" fmla="val 59417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16200000">
            <a:off x="2726937" y="3281302"/>
            <a:ext cx="19335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Measurements from all agents</a:t>
            </a:r>
            <a:endParaRPr lang="en-US" sz="1100" dirty="0"/>
          </a:p>
        </p:txBody>
      </p:sp>
      <p:cxnSp>
        <p:nvCxnSpPr>
          <p:cNvPr id="88" name="Elbow Connector 87"/>
          <p:cNvCxnSpPr/>
          <p:nvPr/>
        </p:nvCxnSpPr>
        <p:spPr>
          <a:xfrm>
            <a:off x="6032059" y="4875306"/>
            <a:ext cx="640080" cy="655752"/>
          </a:xfrm>
          <a:prstGeom prst="bentConnector3">
            <a:avLst>
              <a:gd name="adj1" fmla="val 50000"/>
            </a:avLst>
          </a:prstGeom>
          <a:ln w="952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7249102" y="3061822"/>
            <a:ext cx="1395818" cy="782531"/>
            <a:chOff x="7910636" y="3130650"/>
            <a:chExt cx="1680150" cy="841190"/>
          </a:xfrm>
        </p:grpSpPr>
        <p:sp>
          <p:nvSpPr>
            <p:cNvPr id="95" name="Rectangle 94"/>
            <p:cNvSpPr/>
            <p:nvPr/>
          </p:nvSpPr>
          <p:spPr>
            <a:xfrm>
              <a:off x="7910636" y="3130650"/>
              <a:ext cx="1680150" cy="22457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Sensor (Guess)</a:t>
              </a:r>
              <a:endParaRPr lang="en-US" sz="12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910636" y="3355228"/>
              <a:ext cx="1680150" cy="6166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>
                  <a:solidFill>
                    <a:sysClr val="windowText" lastClr="000000"/>
                  </a:solidFill>
                </a:rPr>
                <a:t>- Inertia Cartesian </a:t>
              </a:r>
              <a:r>
                <a:rPr lang="en-US" sz="800" dirty="0" err="1" smtClean="0">
                  <a:solidFill>
                    <a:sysClr val="windowText" lastClr="000000"/>
                  </a:solidFill>
                </a:rPr>
                <a:t>Coord</a:t>
              </a:r>
              <a:endParaRPr lang="en-US" sz="800" dirty="0" smtClean="0">
                <a:solidFill>
                  <a:sysClr val="windowText" lastClr="000000"/>
                </a:solidFill>
              </a:endParaRPr>
            </a:p>
            <a:p>
              <a:r>
                <a:rPr lang="en-US" sz="800" dirty="0" smtClean="0">
                  <a:solidFill>
                    <a:sysClr val="windowText" lastClr="000000"/>
                  </a:solidFill>
                </a:rPr>
                <a:t>- Relative Cartesian </a:t>
              </a:r>
              <a:r>
                <a:rPr lang="en-US" sz="800" dirty="0" err="1" smtClean="0">
                  <a:solidFill>
                    <a:sysClr val="windowText" lastClr="000000"/>
                  </a:solidFill>
                </a:rPr>
                <a:t>Coord</a:t>
              </a:r>
              <a:endParaRPr lang="en-US" sz="800" dirty="0" smtClean="0">
                <a:solidFill>
                  <a:sysClr val="windowText" lastClr="000000"/>
                </a:solidFill>
              </a:endParaRPr>
            </a:p>
            <a:p>
              <a:r>
                <a:rPr lang="en-US" sz="800" dirty="0" smtClean="0">
                  <a:solidFill>
                    <a:sysClr val="windowText" lastClr="000000"/>
                  </a:solidFill>
                </a:rPr>
                <a:t>- Relative Polar </a:t>
              </a:r>
              <a:r>
                <a:rPr lang="en-US" sz="800" dirty="0" err="1" smtClean="0">
                  <a:solidFill>
                    <a:sysClr val="windowText" lastClr="000000"/>
                  </a:solidFill>
                </a:rPr>
                <a:t>Coord</a:t>
              </a:r>
              <a:endParaRPr lang="en-US" sz="800" dirty="0" smtClean="0">
                <a:solidFill>
                  <a:sysClr val="windowText" lastClr="000000"/>
                </a:solidFill>
              </a:endParaRPr>
            </a:p>
            <a:p>
              <a:r>
                <a:rPr lang="en-US" sz="800" dirty="0" smtClean="0">
                  <a:solidFill>
                    <a:schemeClr val="tx1"/>
                  </a:solidFill>
                </a:rPr>
                <a:t>- Relative Cartesian Bias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4" name="Elbow Connector 123"/>
          <p:cNvCxnSpPr>
            <a:stCxn id="75" idx="2"/>
            <a:endCxn id="29" idx="1"/>
          </p:cNvCxnSpPr>
          <p:nvPr/>
        </p:nvCxnSpPr>
        <p:spPr>
          <a:xfrm rot="16200000" flipH="1">
            <a:off x="2971302" y="4237346"/>
            <a:ext cx="935471" cy="1761256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-UAS template PPT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4524</TotalTime>
  <Words>286</Words>
  <Application>Microsoft Macintosh PowerPoint</Application>
  <PresentationFormat>On-screen Show (4:3)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C-UAS template PPT template 1</vt:lpstr>
      <vt:lpstr>Object-Oriented Programming based Simulation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Sangwoo Moon</cp:lastModifiedBy>
  <cp:revision>396</cp:revision>
  <dcterms:created xsi:type="dcterms:W3CDTF">2011-06-18T17:31:48Z</dcterms:created>
  <dcterms:modified xsi:type="dcterms:W3CDTF">2016-10-19T01:13:19Z</dcterms:modified>
</cp:coreProperties>
</file>