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48FB7-C5C1-BB5E-A959-C34993E7F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E22325-2018-722C-EDE7-7C3C9DC10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DCAAD-505B-85F0-F015-0FF558FC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19E-2229-46AF-969A-CF690F3DE6F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F2F0FA-B22F-4210-DA0D-8911E988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FCDE4-638C-5F7F-DE5D-D2FE3C386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0504-30A1-4419-886D-E28AD568F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3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DDAE2-B57E-46CC-AE0C-B76FD4B1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26D19A-1003-7CAD-9E95-228053D5D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0192F-BABB-4604-69B6-B11D6193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19E-2229-46AF-969A-CF690F3DE6F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5F2798-548A-EE86-2634-68B42545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8498E4-BCFE-0F60-BB23-35A9405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0504-30A1-4419-886D-E28AD568F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21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9D2AFC8-48BD-03FB-1A58-29C10B9A9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466031-B18B-F67F-C4DF-6016A1AE1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C374F-ABE1-92B1-F099-BF0F55C5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19E-2229-46AF-969A-CF690F3DE6F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E2CBA-8B81-640C-B06C-1F635A3E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15613-CAE7-34BB-A117-3CA5C09F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0504-30A1-4419-886D-E28AD568F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9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6D533-D9B1-547F-9362-B229820A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47E5F-D9DA-F2FE-0923-C30EAC69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E85A9-4A77-B7B9-09F6-C6CB4B36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19E-2229-46AF-969A-CF690F3DE6F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44BEC-DB06-E845-D31F-2844A69E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B88F2-14B9-CA63-AA35-5EBB10CA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0504-30A1-4419-886D-E28AD568F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9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48088-3867-5E8D-5295-02D117114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670240-3583-0EA1-FA61-F52AFF662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5F779-3B48-7F3C-A4D6-9ED252A4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19E-2229-46AF-969A-CF690F3DE6F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4239E-F05B-D908-79D8-97B58229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B2924-5A8E-9BDD-959F-08736118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0504-30A1-4419-886D-E28AD568F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09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CA359-68E6-3799-05BB-FA75B228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B8AD23-CC45-4FB7-594F-1EE88850C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3A0500-545B-5CB2-161F-CB13B2010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2C7E8-25BC-3039-50EF-603EF8E9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19E-2229-46AF-969A-CF690F3DE6F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DAB5FB-E4DE-1CF0-67BC-9A846816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9210BD-A357-E106-65A8-AFF45BDE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0504-30A1-4419-886D-E28AD568F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9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96EE7-DE85-D559-ADE3-322E2FD5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7AEDB6-287D-102A-ADBE-575FE146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25022F-158B-E2D7-64C2-9E2017C7C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ADF62A-A889-A626-2EED-AB7D93AF7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7C35DC-2CFB-9E34-BFE9-DC2FE3C2B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D93A8D-2640-7485-2126-734B79A8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19E-2229-46AF-969A-CF690F3DE6F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1D69B6-E8C8-79CC-B1ED-24E908B9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4366F3-4D5C-13E4-7E83-20CBB33A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0504-30A1-4419-886D-E28AD568F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3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46DD3-9615-CF06-AE44-2D8202066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1F7320-3C3D-B61A-4180-F33698C3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19E-2229-46AF-969A-CF690F3DE6F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E8B2CE-6106-F316-87AD-146EFC46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5D0CC3-7979-7DAB-C1F2-CE165651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0504-30A1-4419-886D-E28AD568F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3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465249-EB96-EEBF-1FD8-A78D5662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19E-2229-46AF-969A-CF690F3DE6F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D1FD7E-7E31-C170-D68C-506BB929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79C71E-6A63-E210-FE37-26ADEE902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0504-30A1-4419-886D-E28AD568F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8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E5615-646E-87BA-4F74-4FD59639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BFD92-3573-850F-9D77-44B8265F9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20A19E-2066-C91C-EC0E-DF25BDB9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DB241-AF1D-7B71-5CCA-193B7462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19E-2229-46AF-969A-CF690F3DE6F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C7541-1DA0-402D-3DF4-02412338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AB644C-B77F-85DC-23D3-5C1A8B77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0504-30A1-4419-886D-E28AD568F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83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48426-C32D-A9A7-3479-7D548717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E13A9B-191D-4DB8-DF95-DFD48E71F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549B8B-16FF-1512-5B42-B3A5B51E0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2574C7-4039-AA21-4A60-B3976349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F319E-2229-46AF-969A-CF690F3DE6F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57799F-9BD1-05D9-B3F4-67A34E2D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C02665-7FC5-88DF-E62C-4FC06E99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F0504-30A1-4419-886D-E28AD568F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47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FBAA5D-DD1B-C57D-5740-BEEE195B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0131E-FEE6-5957-7CD7-96807AC1D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05147-0B69-EBE1-562A-29174C2D0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F319E-2229-46AF-969A-CF690F3DE6F0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8103D-006C-C5E6-E23B-56656609E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1BE15-2041-E5D8-5DF2-F4FDC3D21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F0504-30A1-4419-886D-E28AD568F8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59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1491F-3686-2C1E-595F-F1E7B1A86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705" y="151611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8800" dirty="0">
                <a:latin typeface="Edwardian Script ITC" panose="030303020407070D0804" pitchFamily="66" charset="0"/>
              </a:rPr>
              <a:t>Economy</a:t>
            </a:r>
            <a:endParaRPr lang="zh-CN" altLang="en-US" sz="8800" dirty="0">
              <a:latin typeface="Edwardian Script ITC" panose="030303020407070D0804" pitchFamily="66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7AAF73-5177-6B7B-E69A-EB4EDF1FA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161" y="3903714"/>
            <a:ext cx="9144000" cy="1655762"/>
          </a:xfrm>
        </p:spPr>
        <p:txBody>
          <a:bodyPr/>
          <a:lstStyle/>
          <a:p>
            <a:r>
              <a:rPr lang="zh-CN" altLang="en-US" dirty="0"/>
              <a:t>罗浩</a:t>
            </a:r>
          </a:p>
        </p:txBody>
      </p:sp>
      <p:pic>
        <p:nvPicPr>
          <p:cNvPr id="7" name="图形 6" descr="下降趋势图 纯色填充">
            <a:extLst>
              <a:ext uri="{FF2B5EF4-FFF2-40B4-BE49-F238E27FC236}">
                <a16:creationId xmlns:a16="http://schemas.microsoft.com/office/drawing/2014/main" id="{C008FC8C-32DE-B447-29C4-7C1966F16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6295" y="5423484"/>
            <a:ext cx="1705569" cy="1705569"/>
          </a:xfrm>
          <a:prstGeom prst="rect">
            <a:avLst/>
          </a:prstGeom>
        </p:spPr>
      </p:pic>
      <p:pic>
        <p:nvPicPr>
          <p:cNvPr id="10" name="图形 9" descr="上升趋势 纯色填充">
            <a:extLst>
              <a:ext uri="{FF2B5EF4-FFF2-40B4-BE49-F238E27FC236}">
                <a16:creationId xmlns:a16="http://schemas.microsoft.com/office/drawing/2014/main" id="{22CADD0A-31B2-DABB-01AD-1387928E6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839737" y="-281714"/>
            <a:ext cx="1605280" cy="16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3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81F08-DCE0-198D-B7D7-66B60ED1E2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5339" y="1191189"/>
            <a:ext cx="4532672" cy="775263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Bahnschrift" panose="020B0502040204020203" pitchFamily="34" charset="0"/>
              </a:rPr>
              <a:t>Shenzhen Component Index</a:t>
            </a:r>
            <a:br>
              <a:rPr lang="en-US" altLang="zh-CN" sz="2400" dirty="0">
                <a:latin typeface="Bahnschrift" panose="020B0502040204020203" pitchFamily="34" charset="0"/>
              </a:rPr>
            </a:br>
            <a:endParaRPr lang="zh-CN" altLang="en-US" sz="2400" dirty="0">
              <a:latin typeface="Bahnschrift" panose="020B0502040204020203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FEFBD33-D33E-47A6-B9BF-70138BDE3679}"/>
              </a:ext>
            </a:extLst>
          </p:cNvPr>
          <p:cNvGrpSpPr/>
          <p:nvPr/>
        </p:nvGrpSpPr>
        <p:grpSpPr>
          <a:xfrm>
            <a:off x="-167149" y="113671"/>
            <a:ext cx="7237184" cy="5751475"/>
            <a:chOff x="108155" y="261753"/>
            <a:chExt cx="7237184" cy="5751475"/>
          </a:xfrm>
        </p:grpSpPr>
        <p:sp>
          <p:nvSpPr>
            <p:cNvPr id="6" name="副标题 2">
              <a:extLst>
                <a:ext uri="{FF2B5EF4-FFF2-40B4-BE49-F238E27FC236}">
                  <a16:creationId xmlns:a16="http://schemas.microsoft.com/office/drawing/2014/main" id="{493A0F75-9B37-C98D-DCD6-068F2781D2AF}"/>
                </a:ext>
              </a:extLst>
            </p:cNvPr>
            <p:cNvSpPr txBox="1">
              <a:spLocks/>
            </p:cNvSpPr>
            <p:nvPr/>
          </p:nvSpPr>
          <p:spPr>
            <a:xfrm>
              <a:off x="108155" y="5588393"/>
              <a:ext cx="5211739" cy="42483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latin typeface="Bahnschrift" panose="020B0502040204020203" pitchFamily="34" charset="0"/>
                </a:rPr>
                <a:t>Shanghai Composite Index</a:t>
              </a:r>
            </a:p>
            <a:p>
              <a:endParaRPr lang="zh-CN" altLang="en-US" dirty="0">
                <a:latin typeface="Bahnschrift" panose="020B0502040204020203" pitchFamily="34" charset="0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C794FEB-E349-F0EC-B2BF-05A05C894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487" y="261753"/>
              <a:ext cx="7001852" cy="4629796"/>
            </a:xfrm>
            <a:prstGeom prst="rect">
              <a:avLst/>
            </a:prstGeom>
          </p:spPr>
        </p:pic>
      </p:grpSp>
      <p:sp>
        <p:nvSpPr>
          <p:cNvPr id="10" name="副标题 9">
            <a:extLst>
              <a:ext uri="{FF2B5EF4-FFF2-40B4-BE49-F238E27FC236}">
                <a16:creationId xmlns:a16="http://schemas.microsoft.com/office/drawing/2014/main" id="{ED5403EC-A1A6-B61F-643B-61D6F844C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39C655-67DF-36BD-7B2E-04CAD353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625" y="2577851"/>
            <a:ext cx="6954220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CAEDAE0-52A6-0D3F-F1B1-8D38CF848A43}"/>
              </a:ext>
            </a:extLst>
          </p:cNvPr>
          <p:cNvSpPr/>
          <p:nvPr/>
        </p:nvSpPr>
        <p:spPr>
          <a:xfrm>
            <a:off x="1146681" y="3829043"/>
            <a:ext cx="3673582" cy="10864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E04F25B-2460-27F8-41F7-9A1EEE8C2130}"/>
              </a:ext>
            </a:extLst>
          </p:cNvPr>
          <p:cNvSpPr/>
          <p:nvPr/>
        </p:nvSpPr>
        <p:spPr>
          <a:xfrm>
            <a:off x="7471282" y="1740309"/>
            <a:ext cx="4220501" cy="126282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形 2" descr="地球仪 - 亚洲 纯色填充">
            <a:extLst>
              <a:ext uri="{FF2B5EF4-FFF2-40B4-BE49-F238E27FC236}">
                <a16:creationId xmlns:a16="http://schemas.microsoft.com/office/drawing/2014/main" id="{330B8A04-3A68-8C2F-E632-C026C91C9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0373" y="2293375"/>
            <a:ext cx="1981200" cy="19812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BA54E6-A3BB-A5BA-62C6-F0A59EFD329A}"/>
              </a:ext>
            </a:extLst>
          </p:cNvPr>
          <p:cNvSpPr txBox="1"/>
          <p:nvPr/>
        </p:nvSpPr>
        <p:spPr>
          <a:xfrm>
            <a:off x="5174224" y="2914643"/>
            <a:ext cx="15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Reasons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pic>
        <p:nvPicPr>
          <p:cNvPr id="9" name="图形 8" descr="线箭头: 逆时针曲线 纯色填充">
            <a:extLst>
              <a:ext uri="{FF2B5EF4-FFF2-40B4-BE49-F238E27FC236}">
                <a16:creationId xmlns:a16="http://schemas.microsoft.com/office/drawing/2014/main" id="{28C99076-47E6-39E5-769C-7D8D5E0196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625709" y="2801884"/>
            <a:ext cx="914400" cy="914400"/>
          </a:xfrm>
          <a:prstGeom prst="rect">
            <a:avLst/>
          </a:prstGeom>
        </p:spPr>
      </p:pic>
      <p:pic>
        <p:nvPicPr>
          <p:cNvPr id="10" name="图形 9" descr="线箭头: 逆时针曲线 纯色填充">
            <a:extLst>
              <a:ext uri="{FF2B5EF4-FFF2-40B4-BE49-F238E27FC236}">
                <a16:creationId xmlns:a16="http://schemas.microsoft.com/office/drawing/2014/main" id="{34F9A1C7-913E-BAA3-8732-37A17B727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4361837" y="2914643"/>
            <a:ext cx="914400" cy="914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9E480C7-D98D-043A-206C-AA121CA2AA1C}"/>
              </a:ext>
            </a:extLst>
          </p:cNvPr>
          <p:cNvSpPr txBox="1"/>
          <p:nvPr/>
        </p:nvSpPr>
        <p:spPr>
          <a:xfrm>
            <a:off x="7622460" y="1874089"/>
            <a:ext cx="40312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Bahnschrift" panose="020B0502040204020203" pitchFamily="34" charset="0"/>
              </a:rPr>
              <a:t>introduction of relevant stimulus policies</a:t>
            </a:r>
          </a:p>
          <a:p>
            <a:endParaRPr lang="zh-CN" altLang="en-US" sz="2800" dirty="0">
              <a:latin typeface="Bahnschrift" panose="020B0502040204020203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2C47E6-E9C4-EF40-E224-9BFFE7CF5E4C}"/>
              </a:ext>
            </a:extLst>
          </p:cNvPr>
          <p:cNvSpPr txBox="1"/>
          <p:nvPr/>
        </p:nvSpPr>
        <p:spPr>
          <a:xfrm>
            <a:off x="1909911" y="3884701"/>
            <a:ext cx="38321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Bahnschrift" panose="020B0502040204020203" pitchFamily="34" charset="0"/>
              </a:rPr>
              <a:t>high market expectations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B93D47E-6488-47EE-AA54-9E616E54E6A3}"/>
              </a:ext>
            </a:extLst>
          </p:cNvPr>
          <p:cNvGrpSpPr/>
          <p:nvPr/>
        </p:nvGrpSpPr>
        <p:grpSpPr>
          <a:xfrm>
            <a:off x="0" y="-19665"/>
            <a:ext cx="11970986" cy="6821951"/>
            <a:chOff x="0" y="-19665"/>
            <a:chExt cx="11970986" cy="682195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F04A5C7-F8EE-79C5-DAC6-BC17BA53D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88615" y="5300658"/>
              <a:ext cx="1933845" cy="543001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65DFA174-A2D2-62D7-81B5-CE53D1ACD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80533" y="365514"/>
              <a:ext cx="8740877" cy="754404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42D457B5-694F-7A32-AE28-83D9A01FA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-19665"/>
              <a:ext cx="1762371" cy="1114581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F91E3D9-CC2B-77C3-D8F6-1D367C8C8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42039" y="5818768"/>
              <a:ext cx="6228947" cy="9835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437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4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形 1" descr="地球仪 - 亚洲 纯色填充">
            <a:extLst>
              <a:ext uri="{FF2B5EF4-FFF2-40B4-BE49-F238E27FC236}">
                <a16:creationId xmlns:a16="http://schemas.microsoft.com/office/drawing/2014/main" id="{DB84732C-8553-4312-4A57-54EFB3E54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0373" y="2285690"/>
            <a:ext cx="1981200" cy="1981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803567-5115-0F60-9B65-5BD471DB7A58}"/>
              </a:ext>
            </a:extLst>
          </p:cNvPr>
          <p:cNvSpPr txBox="1"/>
          <p:nvPr/>
        </p:nvSpPr>
        <p:spPr>
          <a:xfrm>
            <a:off x="5325398" y="2769929"/>
            <a:ext cx="15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Bahnschrift" panose="020B0502040204020203" pitchFamily="34" charset="0"/>
              </a:rPr>
              <a:t>Topics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DED6CDA-7F35-C483-CEF7-9874CE6F4348}"/>
              </a:ext>
            </a:extLst>
          </p:cNvPr>
          <p:cNvGrpSpPr/>
          <p:nvPr/>
        </p:nvGrpSpPr>
        <p:grpSpPr>
          <a:xfrm>
            <a:off x="4367984" y="2819090"/>
            <a:ext cx="3165978" cy="914400"/>
            <a:chOff x="4367984" y="2882688"/>
            <a:chExt cx="3165978" cy="914400"/>
          </a:xfrm>
        </p:grpSpPr>
        <p:pic>
          <p:nvPicPr>
            <p:cNvPr id="4" name="图形 3" descr="线箭头: 逆时针曲线 纯色填充">
              <a:extLst>
                <a:ext uri="{FF2B5EF4-FFF2-40B4-BE49-F238E27FC236}">
                  <a16:creationId xmlns:a16="http://schemas.microsoft.com/office/drawing/2014/main" id="{7E390904-83C3-5CBB-E7AC-E84B43ADB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619562" y="2882688"/>
              <a:ext cx="914400" cy="914400"/>
            </a:xfrm>
            <a:prstGeom prst="rect">
              <a:avLst/>
            </a:prstGeom>
          </p:spPr>
        </p:pic>
        <p:pic>
          <p:nvPicPr>
            <p:cNvPr id="5" name="图形 4" descr="线箭头: 逆时针曲线 纯色填充">
              <a:extLst>
                <a:ext uri="{FF2B5EF4-FFF2-40B4-BE49-F238E27FC236}">
                  <a16:creationId xmlns:a16="http://schemas.microsoft.com/office/drawing/2014/main" id="{999BF4A5-8165-3707-205B-B1FD85F8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4367984" y="2882688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92DD300-522E-9654-048E-A634E92424CD}"/>
              </a:ext>
            </a:extLst>
          </p:cNvPr>
          <p:cNvGrpSpPr/>
          <p:nvPr/>
        </p:nvGrpSpPr>
        <p:grpSpPr>
          <a:xfrm>
            <a:off x="4360616" y="2825391"/>
            <a:ext cx="3173346" cy="927003"/>
            <a:chOff x="4367984" y="3457039"/>
            <a:chExt cx="3173346" cy="927003"/>
          </a:xfrm>
        </p:grpSpPr>
        <p:pic>
          <p:nvPicPr>
            <p:cNvPr id="6" name="图形 5" descr="线箭头: 逆时针曲线 纯色填充">
              <a:extLst>
                <a:ext uri="{FF2B5EF4-FFF2-40B4-BE49-F238E27FC236}">
                  <a16:creationId xmlns:a16="http://schemas.microsoft.com/office/drawing/2014/main" id="{D36349B6-8D23-A626-802C-18F2796C9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626930" y="3457039"/>
              <a:ext cx="914400" cy="914400"/>
            </a:xfrm>
            <a:prstGeom prst="rect">
              <a:avLst/>
            </a:prstGeom>
          </p:spPr>
        </p:pic>
        <p:pic>
          <p:nvPicPr>
            <p:cNvPr id="7" name="图形 6" descr="线箭头: 逆时针曲线 纯色填充">
              <a:extLst>
                <a:ext uri="{FF2B5EF4-FFF2-40B4-BE49-F238E27FC236}">
                  <a16:creationId xmlns:a16="http://schemas.microsoft.com/office/drawing/2014/main" id="{FD6CBFC6-EAD4-A4DE-E1B4-BB999A193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4367984" y="3469642"/>
              <a:ext cx="914400" cy="914400"/>
            </a:xfrm>
            <a:prstGeom prst="rect">
              <a:avLst/>
            </a:prstGeom>
          </p:spPr>
        </p:pic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5710AD5-4277-EDCA-4F96-9D27DFA8FF8E}"/>
              </a:ext>
            </a:extLst>
          </p:cNvPr>
          <p:cNvSpPr/>
          <p:nvPr/>
        </p:nvSpPr>
        <p:spPr>
          <a:xfrm>
            <a:off x="2160030" y="3450657"/>
            <a:ext cx="2284151" cy="108646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Bahnschrift" panose="020B0502040204020203" pitchFamily="34" charset="0"/>
              </a:rPr>
              <a:t>Staking all</a:t>
            </a:r>
            <a:endParaRPr lang="zh-CN" altLang="en-US" sz="32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C0E7A7B-EE5A-8EFA-5E1E-BB3CC06EE6F6}"/>
              </a:ext>
            </a:extLst>
          </p:cNvPr>
          <p:cNvSpPr/>
          <p:nvPr/>
        </p:nvSpPr>
        <p:spPr>
          <a:xfrm>
            <a:off x="7578191" y="2374492"/>
            <a:ext cx="2499870" cy="9144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Bahnschrift" panose="020B0502040204020203" pitchFamily="34" charset="0"/>
              </a:rPr>
              <a:t>Another bull 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B8A91DD-5CEF-4C67-3062-0960450C92E6}"/>
              </a:ext>
            </a:extLst>
          </p:cNvPr>
          <p:cNvGrpSpPr/>
          <p:nvPr/>
        </p:nvGrpSpPr>
        <p:grpSpPr>
          <a:xfrm>
            <a:off x="3225908" y="795112"/>
            <a:ext cx="5352738" cy="5202099"/>
            <a:chOff x="3225908" y="795112"/>
            <a:chExt cx="5352738" cy="5202099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D168CE6-68A1-1C68-75C1-CD01EA3EAF35}"/>
                </a:ext>
              </a:extLst>
            </p:cNvPr>
            <p:cNvSpPr/>
            <p:nvPr/>
          </p:nvSpPr>
          <p:spPr>
            <a:xfrm>
              <a:off x="3225908" y="795112"/>
              <a:ext cx="2284151" cy="108646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Limiting up</a:t>
              </a:r>
              <a:endParaRPr lang="zh-CN" altLang="en-US" sz="32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0127A62E-3A20-4BF9-E4BD-65E4FD2BB4A4}"/>
                </a:ext>
              </a:extLst>
            </p:cNvPr>
            <p:cNvSpPr/>
            <p:nvPr/>
          </p:nvSpPr>
          <p:spPr>
            <a:xfrm>
              <a:off x="6294495" y="4910747"/>
              <a:ext cx="2284151" cy="108646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Paying off </a:t>
              </a:r>
              <a:endParaRPr lang="zh-CN" altLang="en-US" sz="32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CAFFF5C-105A-6741-A317-BFE693F5EB62}"/>
              </a:ext>
            </a:extLst>
          </p:cNvPr>
          <p:cNvGrpSpPr/>
          <p:nvPr/>
        </p:nvGrpSpPr>
        <p:grpSpPr>
          <a:xfrm>
            <a:off x="3225908" y="806293"/>
            <a:ext cx="5352738" cy="5202099"/>
            <a:chOff x="3225908" y="795112"/>
            <a:chExt cx="5352738" cy="5202099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7D03E408-D659-17B6-F1B5-0E733678F460}"/>
                </a:ext>
              </a:extLst>
            </p:cNvPr>
            <p:cNvSpPr/>
            <p:nvPr/>
          </p:nvSpPr>
          <p:spPr>
            <a:xfrm>
              <a:off x="3225908" y="795112"/>
              <a:ext cx="2284151" cy="108646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Limiting up</a:t>
              </a:r>
              <a:endParaRPr lang="zh-CN" altLang="en-US" sz="32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C8816539-189D-BB82-1168-E20CD821FC20}"/>
                </a:ext>
              </a:extLst>
            </p:cNvPr>
            <p:cNvSpPr/>
            <p:nvPr/>
          </p:nvSpPr>
          <p:spPr>
            <a:xfrm>
              <a:off x="6294495" y="4910747"/>
              <a:ext cx="2284151" cy="108646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Paying off </a:t>
              </a:r>
              <a:endParaRPr lang="zh-CN" altLang="en-US" sz="3200" dirty="0">
                <a:solidFill>
                  <a:schemeClr val="tx1"/>
                </a:solidFill>
                <a:latin typeface="Bahnschrif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2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 animBg="1"/>
      <p:bldP spid="9" grpId="1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B867C-B59B-84B6-425C-723F6C4C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08690" cy="110971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Bahnschrift" panose="020B0502040204020203" pitchFamily="34" charset="0"/>
              </a:rPr>
              <a:t>Useful words and Expressions</a:t>
            </a:r>
            <a:endParaRPr lang="zh-CN" altLang="en-US" sz="3200" dirty="0">
              <a:latin typeface="Bahnschrift" panose="020B0502040204020203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8840C-6F16-D7AC-3D26-0B883374E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14"/>
            <a:ext cx="10515600" cy="5067249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3500" b="1" dirty="0">
                <a:latin typeface="Bahnschrift" panose="020B0502040204020203" pitchFamily="34" charset="0"/>
              </a:rPr>
              <a:t>Words of Extent of changing:</a:t>
            </a:r>
          </a:p>
          <a:p>
            <a:r>
              <a:rPr lang="en-US" altLang="zh-CN" b="1" dirty="0">
                <a:latin typeface="Bahnschrift" panose="020B0502040204020203" pitchFamily="34" charset="0"/>
              </a:rPr>
              <a:t>Up(mild-&gt;wild):</a:t>
            </a:r>
          </a:p>
          <a:p>
            <a:pPr marL="0" indent="0">
              <a:buNone/>
            </a:pPr>
            <a:r>
              <a:rPr lang="en-US" altLang="zh-CN" sz="2600" dirty="0">
                <a:latin typeface="Bahnschrift" panose="020B0502040204020203" pitchFamily="34" charset="0"/>
              </a:rPr>
              <a:t>Climb/mount</a:t>
            </a:r>
          </a:p>
          <a:p>
            <a:pPr marL="0" indent="0">
              <a:buNone/>
            </a:pPr>
            <a:r>
              <a:rPr lang="en-US" altLang="zh-CN" sz="1900" dirty="0">
                <a:latin typeface="Bahnschrift" panose="020B0502040204020203" pitchFamily="34" charset="0"/>
              </a:rPr>
              <a:t>To increase slowly</a:t>
            </a:r>
          </a:p>
          <a:p>
            <a:pPr marL="0" indent="0">
              <a:buNone/>
            </a:pPr>
            <a:r>
              <a:rPr lang="en-US" altLang="zh-CN" sz="2600" dirty="0">
                <a:latin typeface="Bahnschrift" panose="020B0502040204020203" pitchFamily="34" charset="0"/>
              </a:rPr>
              <a:t>Surge</a:t>
            </a:r>
          </a:p>
          <a:p>
            <a:pPr marL="0" indent="0">
              <a:buNone/>
            </a:pPr>
            <a:r>
              <a:rPr lang="en-US" altLang="zh-CN" sz="2600" dirty="0">
                <a:latin typeface="Bahnschrift" panose="020B0502040204020203" pitchFamily="34" charset="0"/>
              </a:rPr>
              <a:t>Soar</a:t>
            </a:r>
          </a:p>
          <a:p>
            <a:pPr marL="0" indent="0">
              <a:buNone/>
            </a:pPr>
            <a:r>
              <a:rPr lang="en-US" altLang="zh-CN" sz="1900" dirty="0">
                <a:latin typeface="Bahnschrift" panose="020B0502040204020203" pitchFamily="34" charset="0"/>
              </a:rPr>
              <a:t>To describe a swift lift of one thing</a:t>
            </a:r>
          </a:p>
          <a:p>
            <a:pPr marL="0" indent="0">
              <a:buNone/>
            </a:pPr>
            <a:r>
              <a:rPr lang="en-US" altLang="zh-CN" dirty="0">
                <a:latin typeface="Bahnschrift" panose="020B0502040204020203" pitchFamily="34" charset="0"/>
              </a:rPr>
              <a:t>Skyrocket</a:t>
            </a:r>
          </a:p>
          <a:p>
            <a:pPr marL="0" indent="0">
              <a:buNone/>
            </a:pPr>
            <a:r>
              <a:rPr lang="en-US" altLang="zh-CN" sz="1900" dirty="0">
                <a:latin typeface="Bahnschrift" panose="020B0502040204020203" pitchFamily="34" charset="0"/>
              </a:rPr>
              <a:t>More profound than soar/surge</a:t>
            </a:r>
          </a:p>
          <a:p>
            <a:r>
              <a:rPr lang="en-US" altLang="zh-CN" b="1" dirty="0">
                <a:latin typeface="Bahnschrift" panose="020B0502040204020203" pitchFamily="34" charset="0"/>
              </a:rPr>
              <a:t>Down(mild-&gt;wild):</a:t>
            </a:r>
          </a:p>
          <a:p>
            <a:pPr marL="0" indent="0">
              <a:buNone/>
            </a:pPr>
            <a:r>
              <a:rPr lang="en-US" altLang="zh-CN" sz="2600" dirty="0">
                <a:latin typeface="Bahnschrift" panose="020B0502040204020203" pitchFamily="34" charset="0"/>
              </a:rPr>
              <a:t>Decline/decrease</a:t>
            </a:r>
          </a:p>
          <a:p>
            <a:pPr marL="0" indent="0">
              <a:buNone/>
            </a:pPr>
            <a:r>
              <a:rPr lang="en-US" altLang="zh-CN" sz="1900" dirty="0">
                <a:latin typeface="Bahnschrift" panose="020B0502040204020203" pitchFamily="34" charset="0"/>
              </a:rPr>
              <a:t>At a normal speed</a:t>
            </a:r>
          </a:p>
          <a:p>
            <a:pPr marL="0" indent="0">
              <a:buNone/>
            </a:pPr>
            <a:r>
              <a:rPr lang="en-US" altLang="zh-CN" sz="2600" dirty="0">
                <a:latin typeface="Bahnschrift" panose="020B0502040204020203" pitchFamily="34" charset="0"/>
              </a:rPr>
              <a:t>Plunge</a:t>
            </a:r>
          </a:p>
          <a:p>
            <a:pPr marL="0" indent="0">
              <a:buNone/>
            </a:pPr>
            <a:r>
              <a:rPr lang="en-US" altLang="zh-CN" sz="1900" dirty="0">
                <a:latin typeface="Bahnschrift" panose="020B0502040204020203" pitchFamily="34" charset="0"/>
              </a:rPr>
              <a:t>To jump</a:t>
            </a:r>
          </a:p>
          <a:p>
            <a:pPr marL="0" indent="0">
              <a:buNone/>
            </a:pPr>
            <a:r>
              <a:rPr lang="en-US" altLang="zh-CN" sz="2600" dirty="0">
                <a:latin typeface="Bahnschrift" panose="020B0502040204020203" pitchFamily="34" charset="0"/>
              </a:rPr>
              <a:t>Collapse</a:t>
            </a:r>
          </a:p>
          <a:p>
            <a:pPr marL="0" indent="0">
              <a:buNone/>
            </a:pPr>
            <a:r>
              <a:rPr lang="en-US" altLang="zh-CN" sz="1900" dirty="0">
                <a:latin typeface="Bahnschrift" panose="020B0502040204020203" pitchFamily="34" charset="0"/>
              </a:rPr>
              <a:t>More profound</a:t>
            </a:r>
          </a:p>
          <a:p>
            <a:pPr marL="0" indent="0">
              <a:buNone/>
            </a:pPr>
            <a:r>
              <a:rPr lang="en-US" altLang="zh-CN" dirty="0">
                <a:latin typeface="Bahnschrift" panose="020B0502040204020203" pitchFamily="34" charset="0"/>
              </a:rPr>
              <a:t>…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pic>
        <p:nvPicPr>
          <p:cNvPr id="4" name="图形 3" descr="地球仪 - 亚洲 纯色填充">
            <a:extLst>
              <a:ext uri="{FF2B5EF4-FFF2-40B4-BE49-F238E27FC236}">
                <a16:creationId xmlns:a16="http://schemas.microsoft.com/office/drawing/2014/main" id="{C1BFE856-F4F2-5B13-071E-8AD90B6EA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0373" y="228569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9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44974 -0.368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87" y="-1844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84C94-CF6E-416E-6B75-BC61FD9D0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865"/>
            <a:ext cx="10515600" cy="4938098"/>
          </a:xfrm>
        </p:spPr>
        <p:txBody>
          <a:bodyPr/>
          <a:lstStyle/>
          <a:p>
            <a:r>
              <a:rPr lang="en-US" altLang="zh-CN" sz="3200" b="1" i="1" dirty="0"/>
              <a:t>Golden expressions</a:t>
            </a:r>
          </a:p>
          <a:p>
            <a:r>
              <a:rPr lang="en-US" altLang="zh-CN" dirty="0"/>
              <a:t>Stock prices for property firms surged </a:t>
            </a:r>
            <a:r>
              <a:rPr lang="en-US" altLang="zh-CN" dirty="0">
                <a:solidFill>
                  <a:srgbClr val="FF0000"/>
                </a:solidFill>
              </a:rPr>
              <a:t>following</a:t>
            </a:r>
            <a:r>
              <a:rPr lang="en-US" altLang="zh-CN" dirty="0"/>
              <a:t> an announcement by China's central bank on Sunday evening, </a:t>
            </a:r>
            <a:r>
              <a:rPr lang="en-US" altLang="zh-CN" dirty="0">
                <a:solidFill>
                  <a:srgbClr val="FF0000"/>
                </a:solidFill>
              </a:rPr>
              <a:t>asking</a:t>
            </a:r>
            <a:r>
              <a:rPr lang="en-US" altLang="zh-CN" dirty="0"/>
              <a:t> commercial banks to reduce interest rates on existing mortgages by Oct 31.</a:t>
            </a:r>
          </a:p>
          <a:p>
            <a:pPr marL="0" indent="0">
              <a:buNone/>
            </a:pPr>
            <a:r>
              <a:rPr lang="en-US" altLang="zh-CN" i="1" dirty="0">
                <a:solidFill>
                  <a:srgbClr val="0070C0"/>
                </a:solidFill>
              </a:rPr>
              <a:t>Following…,doing…</a:t>
            </a:r>
          </a:p>
          <a:p>
            <a:pPr marL="0" indent="0">
              <a:buNone/>
            </a:pPr>
            <a:r>
              <a:rPr lang="en-US" altLang="zh-CN" dirty="0"/>
              <a:t>Substitute:</a:t>
            </a:r>
          </a:p>
          <a:p>
            <a:pPr marL="0" indent="0">
              <a:buNone/>
            </a:pPr>
            <a:r>
              <a:rPr lang="en-US" altLang="zh-CN" dirty="0"/>
              <a:t>Subsequent to/in the wake of…doing</a:t>
            </a:r>
          </a:p>
          <a:p>
            <a:pPr marL="0" indent="0">
              <a:buNone/>
            </a:pPr>
            <a:r>
              <a:rPr lang="en-US" altLang="zh-CN" dirty="0" err="1"/>
              <a:t>Eg.</a:t>
            </a:r>
            <a:r>
              <a:rPr lang="en-US" altLang="zh-CN" dirty="0"/>
              <a:t>: Mudslide occurred </a:t>
            </a:r>
            <a:r>
              <a:rPr lang="en-US" altLang="zh-CN" dirty="0">
                <a:solidFill>
                  <a:srgbClr val="FF0000"/>
                </a:solidFill>
              </a:rPr>
              <a:t>following</a:t>
            </a:r>
            <a:r>
              <a:rPr lang="en-US" altLang="zh-CN" dirty="0"/>
              <a:t> a tremendous storm, </a:t>
            </a:r>
            <a:r>
              <a:rPr lang="en-US" altLang="zh-CN" dirty="0">
                <a:solidFill>
                  <a:srgbClr val="FF0000"/>
                </a:solidFill>
              </a:rPr>
              <a:t>destroying</a:t>
            </a:r>
            <a:r>
              <a:rPr lang="en-US" altLang="zh-CN" dirty="0"/>
              <a:t> everything getting in its way to the ground. 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570D5A5-C864-DC6F-7DEF-4B8C10D0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Bahnschrift" panose="020B0502040204020203" pitchFamily="34" charset="0"/>
              </a:rPr>
              <a:t>Useful words and Expressions</a:t>
            </a:r>
            <a:endParaRPr lang="zh-CN" altLang="en-US" sz="3200" dirty="0">
              <a:latin typeface="Bahnschrift" panose="020B0502040204020203" pitchFamily="34" charset="0"/>
            </a:endParaRPr>
          </a:p>
        </p:txBody>
      </p:sp>
      <p:pic>
        <p:nvPicPr>
          <p:cNvPr id="5" name="图形 4" descr="地球仪 - 亚洲 纯色填充">
            <a:extLst>
              <a:ext uri="{FF2B5EF4-FFF2-40B4-BE49-F238E27FC236}">
                <a16:creationId xmlns:a16="http://schemas.microsoft.com/office/drawing/2014/main" id="{D7099084-BB4F-3D5D-F0A2-347BF35F5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4961" y="248471"/>
            <a:ext cx="990394" cy="99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6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162</Words>
  <Application>Microsoft Office PowerPoint</Application>
  <PresentationFormat>宽屏</PresentationFormat>
  <Paragraphs>39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Bahnschrift</vt:lpstr>
      <vt:lpstr>Edwardian Script ITC</vt:lpstr>
      <vt:lpstr>Office 主题​​</vt:lpstr>
      <vt:lpstr>Economy</vt:lpstr>
      <vt:lpstr>Shenzhen Component Index </vt:lpstr>
      <vt:lpstr>PowerPoint 演示文稿</vt:lpstr>
      <vt:lpstr>PowerPoint 演示文稿</vt:lpstr>
      <vt:lpstr>Useful words and Expressions</vt:lpstr>
      <vt:lpstr>Useful words and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Economy</dc:title>
  <dc:creator>好 罗</dc:creator>
  <cp:lastModifiedBy>好 罗</cp:lastModifiedBy>
  <cp:revision>3</cp:revision>
  <dcterms:created xsi:type="dcterms:W3CDTF">2024-10-06T13:55:45Z</dcterms:created>
  <dcterms:modified xsi:type="dcterms:W3CDTF">2024-10-08T07:11:37Z</dcterms:modified>
</cp:coreProperties>
</file>