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56" r:id="rId2"/>
    <p:sldId id="897" r:id="rId3"/>
    <p:sldId id="898" r:id="rId4"/>
    <p:sldId id="899" r:id="rId5"/>
    <p:sldId id="900" r:id="rId6"/>
    <p:sldId id="879" r:id="rId7"/>
    <p:sldId id="880" r:id="rId8"/>
    <p:sldId id="878" r:id="rId9"/>
    <p:sldId id="881" r:id="rId10"/>
    <p:sldId id="866" r:id="rId11"/>
    <p:sldId id="915" r:id="rId12"/>
    <p:sldId id="916" r:id="rId13"/>
    <p:sldId id="901" r:id="rId14"/>
    <p:sldId id="902" r:id="rId15"/>
    <p:sldId id="903" r:id="rId16"/>
    <p:sldId id="904" r:id="rId17"/>
    <p:sldId id="905" r:id="rId18"/>
    <p:sldId id="906" r:id="rId19"/>
    <p:sldId id="907" r:id="rId20"/>
    <p:sldId id="908" r:id="rId21"/>
    <p:sldId id="909" r:id="rId22"/>
    <p:sldId id="876" r:id="rId23"/>
    <p:sldId id="885" r:id="rId24"/>
    <p:sldId id="893" r:id="rId25"/>
    <p:sldId id="800" r:id="rId26"/>
    <p:sldId id="801" r:id="rId27"/>
    <p:sldId id="828" r:id="rId28"/>
    <p:sldId id="829" r:id="rId29"/>
    <p:sldId id="867" r:id="rId30"/>
    <p:sldId id="868" r:id="rId31"/>
    <p:sldId id="830" r:id="rId32"/>
    <p:sldId id="831" r:id="rId33"/>
    <p:sldId id="833" r:id="rId34"/>
    <p:sldId id="832" r:id="rId35"/>
    <p:sldId id="838" r:id="rId36"/>
    <p:sldId id="834" r:id="rId37"/>
    <p:sldId id="872" r:id="rId38"/>
    <p:sldId id="835" r:id="rId39"/>
    <p:sldId id="836" r:id="rId40"/>
    <p:sldId id="837" r:id="rId41"/>
    <p:sldId id="816" r:id="rId42"/>
    <p:sldId id="818" r:id="rId43"/>
    <p:sldId id="817" r:id="rId44"/>
    <p:sldId id="819" r:id="rId45"/>
    <p:sldId id="894" r:id="rId46"/>
    <p:sldId id="910" r:id="rId47"/>
    <p:sldId id="911" r:id="rId48"/>
    <p:sldId id="912" r:id="rId49"/>
    <p:sldId id="913" r:id="rId50"/>
    <p:sldId id="914" r:id="rId51"/>
    <p:sldId id="895" r:id="rId52"/>
    <p:sldId id="896" r:id="rId53"/>
    <p:sldId id="917" r:id="rId54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CCFF99"/>
    <a:srgbClr val="00823B"/>
    <a:srgbClr val="009242"/>
    <a:srgbClr val="FF66FF"/>
    <a:srgbClr val="CCE5FF"/>
    <a:srgbClr val="FFCCCC"/>
    <a:srgbClr val="FFFFCC"/>
    <a:srgbClr val="99CC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7" autoAdjust="0"/>
    <p:restoredTop sz="87188" autoAdjust="0"/>
  </p:normalViewPr>
  <p:slideViewPr>
    <p:cSldViewPr>
      <p:cViewPr varScale="1">
        <p:scale>
          <a:sx n="75" d="100"/>
          <a:sy n="75" d="100"/>
        </p:scale>
        <p:origin x="156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598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183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130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840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95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621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706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613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449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第一项：节点数和边数</a:t>
            </a:r>
            <a:endParaRPr lang="en-US" altLang="zh-CN" dirty="0"/>
          </a:p>
          <a:p>
            <a:r>
              <a:rPr lang="zh-CN" altLang="en-US" dirty="0"/>
              <a:t>后面：节点和节点之间的连接权值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94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026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这部分没懂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107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769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kern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054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abedfc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490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863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678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855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653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858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74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4091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535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764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20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096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254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989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6710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4042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189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53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017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598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203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3416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7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73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17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12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07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23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1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第十讲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  图（下）</a:t>
            </a:r>
            <a:endParaRPr lang="en-US" altLang="zh-CN" sz="4800" b="1" dirty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丁贵广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清华大学软件学院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广度与深度搜索框架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51520" y="112474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搜索框架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5914" y="1628800"/>
            <a:ext cx="2664296" cy="8242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基于队列的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07504" y="2510161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从队列中取顶点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上下箭头 7"/>
          <p:cNvSpPr/>
          <p:nvPr/>
        </p:nvSpPr>
        <p:spPr bwMode="auto">
          <a:xfrm>
            <a:off x="1187624" y="3504935"/>
            <a:ext cx="504056" cy="733418"/>
          </a:xfrm>
          <a:prstGeom prst="up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7504" y="4367425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入队列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914226" y="1628800"/>
            <a:ext cx="2664296" cy="8242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基于栈的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915816" y="2510161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从栈中取顶点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上下箭头 11"/>
          <p:cNvSpPr/>
          <p:nvPr/>
        </p:nvSpPr>
        <p:spPr bwMode="auto">
          <a:xfrm>
            <a:off x="3995936" y="3504935"/>
            <a:ext cx="504056" cy="733418"/>
          </a:xfrm>
          <a:prstGeom prst="up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5816" y="4367425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627784" y="1635857"/>
            <a:ext cx="6408712" cy="4876103"/>
            <a:chOff x="2627784" y="1635857"/>
            <a:chExt cx="6408712" cy="4876103"/>
          </a:xfrm>
        </p:grpSpPr>
        <p:sp>
          <p:nvSpPr>
            <p:cNvPr id="14" name="右箭头 13"/>
            <p:cNvSpPr/>
            <p:nvPr/>
          </p:nvSpPr>
          <p:spPr bwMode="auto">
            <a:xfrm>
              <a:off x="5652120" y="3861048"/>
              <a:ext cx="720080" cy="576064"/>
            </a:xfrm>
            <a:prstGeom prst="rightArrow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156176" y="1635857"/>
              <a:ext cx="2880320" cy="82428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基于优先级队列的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优先搜索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264188" y="2512012"/>
              <a:ext cx="2664296" cy="882689"/>
            </a:xfrm>
            <a:prstGeom prst="rect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遍历顶点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取优先级最高点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上下箭头 16"/>
            <p:cNvSpPr/>
            <p:nvPr/>
          </p:nvSpPr>
          <p:spPr bwMode="auto">
            <a:xfrm>
              <a:off x="7242887" y="3551341"/>
              <a:ext cx="504056" cy="733418"/>
            </a:xfrm>
            <a:prstGeom prst="upDownArrow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228184" y="4367425"/>
              <a:ext cx="2664296" cy="882689"/>
            </a:xfrm>
            <a:prstGeom prst="rect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邻域顶点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</a:p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优先级更新</a:t>
              </a:r>
            </a:p>
          </p:txBody>
        </p:sp>
        <p:sp>
          <p:nvSpPr>
            <p:cNvPr id="3" name="上弧形箭头 2"/>
            <p:cNvSpPr/>
            <p:nvPr/>
          </p:nvSpPr>
          <p:spPr bwMode="auto">
            <a:xfrm flipH="1" flipV="1">
              <a:off x="2627784" y="5332780"/>
              <a:ext cx="5100938" cy="717276"/>
            </a:xfrm>
            <a:prstGeom prst="curvedDownArrow">
              <a:avLst>
                <a:gd name="adj1" fmla="val 15027"/>
                <a:gd name="adj2" fmla="val 50000"/>
                <a:gd name="adj3" fmla="val 37664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24129" y="5680963"/>
              <a:ext cx="3268248" cy="83099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统一的处理框架，支持更复杂的优先计数方法</a:t>
              </a:r>
              <a:endParaRPr lang="zh-CN" altLang="en-US" sz="2400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970010" y="5675410"/>
            <a:ext cx="3888432" cy="83099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使用队列和栈，简化选取最高优先级顶点步骤复杂度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5566561" y="350000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97336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回顾：最小生成树</a:t>
            </a:r>
          </a:p>
        </p:txBody>
      </p:sp>
      <p:sp>
        <p:nvSpPr>
          <p:cNvPr id="78" name="椭圆 77"/>
          <p:cNvSpPr/>
          <p:nvPr/>
        </p:nvSpPr>
        <p:spPr bwMode="auto">
          <a:xfrm>
            <a:off x="3208251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5740611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3208251" y="361320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4480745" y="361320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4480745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5740611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4480745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直接连接符 85"/>
          <p:cNvCxnSpPr>
            <a:stCxn id="78" idx="4"/>
            <a:endCxn id="81" idx="0"/>
          </p:cNvCxnSpPr>
          <p:nvPr/>
        </p:nvCxnSpPr>
        <p:spPr bwMode="auto">
          <a:xfrm>
            <a:off x="3388251" y="283364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87" name="椭圆 86"/>
          <p:cNvSpPr/>
          <p:nvPr/>
        </p:nvSpPr>
        <p:spPr bwMode="auto">
          <a:xfrm>
            <a:off x="3208251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连接符 87"/>
          <p:cNvCxnSpPr>
            <a:stCxn id="81" idx="4"/>
            <a:endCxn id="87" idx="0"/>
          </p:cNvCxnSpPr>
          <p:nvPr/>
        </p:nvCxnSpPr>
        <p:spPr bwMode="auto">
          <a:xfrm>
            <a:off x="3388251" y="397320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9" name="直接连接符 88"/>
          <p:cNvCxnSpPr>
            <a:stCxn id="83" idx="3"/>
            <a:endCxn id="87" idx="7"/>
          </p:cNvCxnSpPr>
          <p:nvPr/>
        </p:nvCxnSpPr>
        <p:spPr bwMode="auto">
          <a:xfrm flipH="1">
            <a:off x="3515530" y="2780928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0" name="直接连接符 89"/>
          <p:cNvCxnSpPr>
            <a:stCxn id="82" idx="3"/>
            <a:endCxn id="87" idx="7"/>
          </p:cNvCxnSpPr>
          <p:nvPr/>
        </p:nvCxnSpPr>
        <p:spPr bwMode="auto">
          <a:xfrm flipH="1">
            <a:off x="3515530" y="3920486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>
            <a:off x="4660745" y="283364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4660745" y="397320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>
            <a:stCxn id="87" idx="6"/>
            <a:endCxn id="85" idx="2"/>
          </p:cNvCxnSpPr>
          <p:nvPr/>
        </p:nvCxnSpPr>
        <p:spPr bwMode="auto">
          <a:xfrm>
            <a:off x="3568251" y="4903106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4" name="直接连接符 93"/>
          <p:cNvCxnSpPr>
            <a:stCxn id="78" idx="6"/>
            <a:endCxn id="83" idx="2"/>
          </p:cNvCxnSpPr>
          <p:nvPr/>
        </p:nvCxnSpPr>
        <p:spPr bwMode="auto">
          <a:xfrm>
            <a:off x="3568251" y="2653649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>
            <a:stCxn id="83" idx="6"/>
            <a:endCxn id="80" idx="2"/>
          </p:cNvCxnSpPr>
          <p:nvPr/>
        </p:nvCxnSpPr>
        <p:spPr bwMode="auto">
          <a:xfrm>
            <a:off x="4840745" y="2653649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4840745" y="4903106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>
            <a:stCxn id="84" idx="1"/>
            <a:endCxn id="82" idx="5"/>
          </p:cNvCxnSpPr>
          <p:nvPr/>
        </p:nvCxnSpPr>
        <p:spPr bwMode="auto">
          <a:xfrm flipH="1" flipV="1">
            <a:off x="4788024" y="3920486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8" name="直接连接符 97"/>
          <p:cNvCxnSpPr>
            <a:stCxn id="80" idx="3"/>
            <a:endCxn id="82" idx="7"/>
          </p:cNvCxnSpPr>
          <p:nvPr/>
        </p:nvCxnSpPr>
        <p:spPr bwMode="auto">
          <a:xfrm flipH="1">
            <a:off x="4788024" y="2780928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9" name="直接连接符 98"/>
          <p:cNvCxnSpPr>
            <a:stCxn id="80" idx="4"/>
            <a:endCxn id="84" idx="0"/>
          </p:cNvCxnSpPr>
          <p:nvPr/>
        </p:nvCxnSpPr>
        <p:spPr bwMode="auto">
          <a:xfrm>
            <a:off x="5920611" y="2833649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0" name="弧形 99"/>
          <p:cNvSpPr/>
          <p:nvPr/>
        </p:nvSpPr>
        <p:spPr bwMode="auto">
          <a:xfrm>
            <a:off x="3388251" y="2308512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弧形 100"/>
          <p:cNvSpPr/>
          <p:nvPr/>
        </p:nvSpPr>
        <p:spPr bwMode="auto">
          <a:xfrm flipV="1">
            <a:off x="3400998" y="4916976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 bwMode="auto">
          <a:xfrm>
            <a:off x="3243573" y="41756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4531939" y="308865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162635" y="30553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5753239" y="362370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146000" y="41652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509753" y="50885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4507903" y="211969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3206903" y="247364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0" name="直接连接符 109"/>
          <p:cNvCxnSpPr/>
          <p:nvPr/>
        </p:nvCxnSpPr>
        <p:spPr bwMode="auto">
          <a:xfrm>
            <a:off x="3388250" y="2833649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11" name="矩形 110"/>
          <p:cNvSpPr/>
          <p:nvPr/>
        </p:nvSpPr>
        <p:spPr bwMode="auto">
          <a:xfrm>
            <a:off x="3248184" y="30428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3207352" y="36127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>
            <a:endCxn id="83" idx="2"/>
          </p:cNvCxnSpPr>
          <p:nvPr/>
        </p:nvCxnSpPr>
        <p:spPr bwMode="auto">
          <a:xfrm>
            <a:off x="3568291" y="2653649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14" name="矩形 113"/>
          <p:cNvSpPr/>
          <p:nvPr/>
        </p:nvSpPr>
        <p:spPr bwMode="auto">
          <a:xfrm>
            <a:off x="3842332" y="25095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椭圆 114"/>
          <p:cNvSpPr/>
          <p:nvPr/>
        </p:nvSpPr>
        <p:spPr bwMode="auto">
          <a:xfrm>
            <a:off x="4485985" y="24754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6" name="直接连接符 115"/>
          <p:cNvCxnSpPr/>
          <p:nvPr/>
        </p:nvCxnSpPr>
        <p:spPr bwMode="auto">
          <a:xfrm>
            <a:off x="4840745" y="2653649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17" name="矩形 116"/>
          <p:cNvSpPr/>
          <p:nvPr/>
        </p:nvSpPr>
        <p:spPr bwMode="auto">
          <a:xfrm>
            <a:off x="5056067" y="25047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5747464" y="247364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9" name="直接连接符 118"/>
          <p:cNvCxnSpPr>
            <a:stCxn id="115" idx="3"/>
            <a:endCxn id="87" idx="7"/>
          </p:cNvCxnSpPr>
          <p:nvPr/>
        </p:nvCxnSpPr>
        <p:spPr bwMode="auto">
          <a:xfrm flipH="1">
            <a:off x="3515530" y="2782772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0" name="矩形 119"/>
          <p:cNvSpPr/>
          <p:nvPr/>
        </p:nvSpPr>
        <p:spPr bwMode="auto">
          <a:xfrm>
            <a:off x="3893073" y="356138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椭圆 120"/>
          <p:cNvSpPr/>
          <p:nvPr/>
        </p:nvSpPr>
        <p:spPr bwMode="auto">
          <a:xfrm>
            <a:off x="3212169" y="471844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/>
          <p:cNvCxnSpPr>
            <a:stCxn id="82" idx="3"/>
            <a:endCxn id="121" idx="7"/>
          </p:cNvCxnSpPr>
          <p:nvPr/>
        </p:nvCxnSpPr>
        <p:spPr bwMode="auto">
          <a:xfrm flipH="1">
            <a:off x="3519448" y="3920486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3" name="矩形 122"/>
          <p:cNvSpPr/>
          <p:nvPr/>
        </p:nvSpPr>
        <p:spPr bwMode="auto">
          <a:xfrm>
            <a:off x="3922081" y="418248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椭圆 123"/>
          <p:cNvSpPr/>
          <p:nvPr/>
        </p:nvSpPr>
        <p:spPr bwMode="auto">
          <a:xfrm>
            <a:off x="4483873" y="361460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5" name="直接连接符 124"/>
          <p:cNvCxnSpPr>
            <a:endCxn id="127" idx="2"/>
          </p:cNvCxnSpPr>
          <p:nvPr/>
        </p:nvCxnSpPr>
        <p:spPr bwMode="auto">
          <a:xfrm flipV="1">
            <a:off x="3570283" y="4903641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6" name="矩形 125"/>
          <p:cNvSpPr/>
          <p:nvPr/>
        </p:nvSpPr>
        <p:spPr bwMode="auto">
          <a:xfrm>
            <a:off x="4509753" y="42565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椭圆 126"/>
          <p:cNvSpPr/>
          <p:nvPr/>
        </p:nvSpPr>
        <p:spPr bwMode="auto">
          <a:xfrm>
            <a:off x="4475881" y="47236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8" name="直接连接符 127"/>
          <p:cNvCxnSpPr>
            <a:stCxn id="84" idx="2"/>
          </p:cNvCxnSpPr>
          <p:nvPr/>
        </p:nvCxnSpPr>
        <p:spPr bwMode="auto">
          <a:xfrm flipH="1">
            <a:off x="4834608" y="4903106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9" name="矩形 128"/>
          <p:cNvSpPr/>
          <p:nvPr/>
        </p:nvSpPr>
        <p:spPr bwMode="auto">
          <a:xfrm>
            <a:off x="5091323" y="474391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5742947" y="47236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3944928" y="47278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4846455" y="229501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6079519" y="230474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2898623" y="343938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881442" y="365593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4800594" y="452793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6107464" y="451878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2951847" y="453991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2934313" y="229152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4280934" y="234273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5808812" y="216723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2905313" y="366215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2910201" y="491931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6054041" y="26267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4284176" y="339184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3229339" y="50838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6114754" y="48407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4652580" y="333721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4217895" y="367791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4297712" y="455634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789849" y="507844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664134" y="448908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5496069" y="463463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441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2" grpId="0" animBg="1"/>
      <p:bldP spid="115" grpId="0" animBg="1"/>
      <p:bldP spid="118" grpId="0" animBg="1"/>
      <p:bldP spid="121" grpId="0" animBg="1"/>
      <p:bldP spid="124" grpId="0" animBg="1"/>
      <p:bldP spid="127" grpId="0" animBg="1"/>
      <p:bldP spid="130" grpId="0" animBg="1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40" grpId="0"/>
      <p:bldP spid="141" grpId="0"/>
      <p:bldP spid="141" grpId="1"/>
      <p:bldP spid="142" grpId="0"/>
      <p:bldP spid="143" grpId="0"/>
      <p:bldP spid="143" grpId="1"/>
      <p:bldP spid="144" grpId="0"/>
      <p:bldP spid="145" grpId="0"/>
      <p:bldP spid="145" grpId="1"/>
      <p:bldP spid="146" grpId="0"/>
      <p:bldP spid="147" grpId="0"/>
      <p:bldP spid="147" grpId="1"/>
      <p:bldP spid="148" grpId="0"/>
      <p:bldP spid="148" grpId="1"/>
      <p:bldP spid="149" grpId="0"/>
      <p:bldP spid="150" grpId="0"/>
      <p:bldP spid="151" grpId="0"/>
      <p:bldP spid="151" grpId="1"/>
      <p:bldP spid="152" grpId="0"/>
      <p:bldP spid="152" grpId="1"/>
      <p:bldP spid="1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124744"/>
            <a:ext cx="91239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minSpanTreePrim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sv-SE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int</a:t>
            </a:r>
            <a:r>
              <a:rPr lang="sv-SE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min, i, j, k;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节点直接加入生成树，其割边权重为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precede[0]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节点前驱为自己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i&lt;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.numVertexes; i++){ </a:t>
            </a:r>
          </a:p>
          <a:p>
            <a:r>
              <a:rPr lang="nn-NO" altLang="zh-CN" sz="14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加入后，更新其他每个节点的割边权重</a:t>
            </a: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.arc[0][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割边权重更新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初始化各节点的前驱为节点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查找最小割边加入节点加入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设置最小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，判断哪个节点加入生成树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更新最小割边权重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=j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的割边权重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为当前生成树准备加入的节点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加入生成树，并输出其前驱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0;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表示该点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已经加入生成树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该循环检查在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加入后，各顶点割边是否权重是否更新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点的割边权重更新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点的割边连接的点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5868144" y="1098079"/>
            <a:ext cx="3430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非教材版本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80491" y="4717202"/>
            <a:ext cx="6459591" cy="1560506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67370" y="4717202"/>
            <a:ext cx="2391446" cy="4421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邻域优先级更新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83568" y="3447595"/>
            <a:ext cx="5883802" cy="1026521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31943" y="396085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选取优先级最高顶点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129711992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856984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(Shortest Path)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如果从图中某一顶点（称为源点）到另一顶点（称为终点）的路径可能不止一条，如何找到一条路径使得沿此路径上各边上的权值总和达到最小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79512" y="3053527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边上权值非负情形的单源最短路径问题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重点算法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68377" y="4171638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边上权值为任意值的单源最短路径问题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153718" y="5314282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所有顶点之间的最短路径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0254"/>
      </p:ext>
    </p:extLst>
  </p:cSld>
  <p:clrMapOvr>
    <a:masterClrMapping/>
  </p:clrMapOvr>
  <p:transition advTm="157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96752"/>
            <a:ext cx="9073008" cy="271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单调性：最短路径的任意前缀也是最短路径；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，则沿着该路径从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的最短路径（可反证）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无环性：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到图中其它各点的最短路径的集合必无环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SPT, Shortest Path Tree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95108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903220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911332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062604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070716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159804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167916" y="2492896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8" idx="2"/>
          </p:cNvCxnSpPr>
          <p:nvPr/>
        </p:nvCxnSpPr>
        <p:spPr bwMode="auto">
          <a:xfrm flipH="1" flipV="1">
            <a:off x="1259632" y="2708920"/>
            <a:ext cx="643588" cy="2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" name="直接箭头连接符 18"/>
          <p:cNvCxnSpPr>
            <a:stCxn id="9" idx="2"/>
          </p:cNvCxnSpPr>
          <p:nvPr/>
        </p:nvCxnSpPr>
        <p:spPr bwMode="auto">
          <a:xfrm flipH="1" flipV="1">
            <a:off x="2267744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0" idx="2"/>
          </p:cNvCxnSpPr>
          <p:nvPr/>
        </p:nvCxnSpPr>
        <p:spPr bwMode="auto">
          <a:xfrm flipH="1" flipV="1">
            <a:off x="3275856" y="2706106"/>
            <a:ext cx="178674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429370" y="2719291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>
            <a:off x="6453176" y="2719291"/>
            <a:ext cx="7066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H="1" flipV="1">
            <a:off x="7524328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7" name="椭圆 16"/>
          <p:cNvSpPr/>
          <p:nvPr/>
        </p:nvSpPr>
        <p:spPr bwMode="auto">
          <a:xfrm>
            <a:off x="755616" y="415875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008948" y="415875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55616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894987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889296" y="41490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016660" y="59311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>
            <a:stCxn id="17" idx="4"/>
            <a:endCxn id="20" idx="0"/>
          </p:cNvCxnSpPr>
          <p:nvPr/>
        </p:nvCxnSpPr>
        <p:spPr bwMode="auto">
          <a:xfrm>
            <a:off x="935616" y="4518757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755616" y="595458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0" idx="4"/>
            <a:endCxn id="30" idx="0"/>
          </p:cNvCxnSpPr>
          <p:nvPr/>
        </p:nvCxnSpPr>
        <p:spPr bwMode="auto">
          <a:xfrm>
            <a:off x="935616" y="5375416"/>
            <a:ext cx="0" cy="57916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2" name="直接连接符 31"/>
          <p:cNvCxnSpPr>
            <a:stCxn id="18" idx="3"/>
            <a:endCxn id="20" idx="7"/>
          </p:cNvCxnSpPr>
          <p:nvPr/>
        </p:nvCxnSpPr>
        <p:spPr bwMode="auto">
          <a:xfrm flipH="1">
            <a:off x="1062895" y="4466036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3" name="直接连接符 32"/>
          <p:cNvCxnSpPr>
            <a:stCxn id="22" idx="3"/>
            <a:endCxn id="30" idx="7"/>
          </p:cNvCxnSpPr>
          <p:nvPr/>
        </p:nvCxnSpPr>
        <p:spPr bwMode="auto">
          <a:xfrm flipH="1">
            <a:off x="1062895" y="5322695"/>
            <a:ext cx="884813" cy="68460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6" name="直接连接符 35"/>
          <p:cNvCxnSpPr>
            <a:stCxn id="30" idx="6"/>
            <a:endCxn id="27" idx="2"/>
          </p:cNvCxnSpPr>
          <p:nvPr/>
        </p:nvCxnSpPr>
        <p:spPr bwMode="auto">
          <a:xfrm flipV="1">
            <a:off x="1115616" y="6111153"/>
            <a:ext cx="1901044" cy="234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7" name="直接连接符 36"/>
          <p:cNvCxnSpPr>
            <a:stCxn id="17" idx="6"/>
            <a:endCxn id="25" idx="2"/>
          </p:cNvCxnSpPr>
          <p:nvPr/>
        </p:nvCxnSpPr>
        <p:spPr bwMode="auto">
          <a:xfrm flipV="1">
            <a:off x="1115616" y="4329080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8" name="直接连接符 37"/>
          <p:cNvCxnSpPr>
            <a:stCxn id="25" idx="6"/>
            <a:endCxn id="18" idx="2"/>
          </p:cNvCxnSpPr>
          <p:nvPr/>
        </p:nvCxnSpPr>
        <p:spPr bwMode="auto">
          <a:xfrm>
            <a:off x="2249296" y="4329080"/>
            <a:ext cx="759652" cy="967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0" name="直接连接符 39"/>
          <p:cNvCxnSpPr>
            <a:stCxn id="27" idx="1"/>
            <a:endCxn id="22" idx="5"/>
          </p:cNvCxnSpPr>
          <p:nvPr/>
        </p:nvCxnSpPr>
        <p:spPr bwMode="auto">
          <a:xfrm flipH="1" flipV="1">
            <a:off x="2202266" y="5322695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41" name="直接连接符 40"/>
          <p:cNvCxnSpPr>
            <a:stCxn id="18" idx="3"/>
            <a:endCxn id="22" idx="7"/>
          </p:cNvCxnSpPr>
          <p:nvPr/>
        </p:nvCxnSpPr>
        <p:spPr bwMode="auto">
          <a:xfrm flipH="1">
            <a:off x="2202266" y="4466036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2" name="直接连接符 41"/>
          <p:cNvCxnSpPr>
            <a:stCxn id="18" idx="4"/>
            <a:endCxn id="114" idx="0"/>
          </p:cNvCxnSpPr>
          <p:nvPr/>
        </p:nvCxnSpPr>
        <p:spPr bwMode="auto">
          <a:xfrm>
            <a:off x="3188948" y="4518757"/>
            <a:ext cx="2034" cy="49621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43" name="弧形 42"/>
          <p:cNvSpPr/>
          <p:nvPr/>
        </p:nvSpPr>
        <p:spPr bwMode="auto">
          <a:xfrm rot="16200000">
            <a:off x="-137792" y="5069323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 bwMode="auto">
          <a:xfrm>
            <a:off x="285941" y="507686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49538" y="46058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440893" y="554844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804999" y="45630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4999" y="54394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椭圆 113"/>
          <p:cNvSpPr/>
          <p:nvPr/>
        </p:nvSpPr>
        <p:spPr bwMode="auto">
          <a:xfrm>
            <a:off x="3010982" y="501496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连接符 117"/>
          <p:cNvCxnSpPr>
            <a:stCxn id="114" idx="4"/>
            <a:endCxn id="27" idx="0"/>
          </p:cNvCxnSpPr>
          <p:nvPr/>
        </p:nvCxnSpPr>
        <p:spPr bwMode="auto">
          <a:xfrm>
            <a:off x="3190982" y="5374968"/>
            <a:ext cx="5678" cy="55618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4" name="直接连接符 133"/>
          <p:cNvCxnSpPr>
            <a:stCxn id="20" idx="6"/>
            <a:endCxn id="22" idx="2"/>
          </p:cNvCxnSpPr>
          <p:nvPr/>
        </p:nvCxnSpPr>
        <p:spPr bwMode="auto">
          <a:xfrm>
            <a:off x="1115616" y="5195416"/>
            <a:ext cx="77937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5" name="直接连接符 134"/>
          <p:cNvCxnSpPr>
            <a:stCxn id="22" idx="6"/>
            <a:endCxn id="114" idx="2"/>
          </p:cNvCxnSpPr>
          <p:nvPr/>
        </p:nvCxnSpPr>
        <p:spPr bwMode="auto">
          <a:xfrm flipV="1">
            <a:off x="2254987" y="5194968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42" name="矩形 141"/>
          <p:cNvSpPr/>
          <p:nvPr/>
        </p:nvSpPr>
        <p:spPr bwMode="auto">
          <a:xfrm>
            <a:off x="1885119" y="59716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2459860" y="54842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461183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461183" y="469218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1309055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3037247" y="53956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3035924" y="467554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461183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1237047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3967180" y="418853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6220512" y="418853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3967180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5106551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5100860" y="41788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228224" y="596092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7" name="直接连接符 156"/>
          <p:cNvCxnSpPr>
            <a:stCxn id="151" idx="4"/>
            <a:endCxn id="153" idx="0"/>
          </p:cNvCxnSpPr>
          <p:nvPr/>
        </p:nvCxnSpPr>
        <p:spPr bwMode="auto">
          <a:xfrm>
            <a:off x="4147180" y="4548530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58" name="椭圆 157"/>
          <p:cNvSpPr/>
          <p:nvPr/>
        </p:nvSpPr>
        <p:spPr bwMode="auto">
          <a:xfrm>
            <a:off x="3967180" y="598435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/>
          <p:cNvCxnSpPr>
            <a:stCxn id="152" idx="3"/>
            <a:endCxn id="153" idx="7"/>
          </p:cNvCxnSpPr>
          <p:nvPr/>
        </p:nvCxnSpPr>
        <p:spPr bwMode="auto">
          <a:xfrm flipH="1">
            <a:off x="4274459" y="4495809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3" name="直接连接符 162"/>
          <p:cNvCxnSpPr>
            <a:stCxn id="151" idx="6"/>
            <a:endCxn id="155" idx="2"/>
          </p:cNvCxnSpPr>
          <p:nvPr/>
        </p:nvCxnSpPr>
        <p:spPr bwMode="auto">
          <a:xfrm flipV="1">
            <a:off x="4327180" y="4358853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65" name="直接连接符 164"/>
          <p:cNvCxnSpPr>
            <a:stCxn id="156" idx="1"/>
            <a:endCxn id="154" idx="5"/>
          </p:cNvCxnSpPr>
          <p:nvPr/>
        </p:nvCxnSpPr>
        <p:spPr bwMode="auto">
          <a:xfrm flipH="1" flipV="1">
            <a:off x="5413830" y="5352468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6" name="直接连接符 165"/>
          <p:cNvCxnSpPr>
            <a:stCxn id="152" idx="3"/>
            <a:endCxn id="154" idx="7"/>
          </p:cNvCxnSpPr>
          <p:nvPr/>
        </p:nvCxnSpPr>
        <p:spPr bwMode="auto">
          <a:xfrm flipH="1">
            <a:off x="5413830" y="4495809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68" name="弧形 167"/>
          <p:cNvSpPr/>
          <p:nvPr/>
        </p:nvSpPr>
        <p:spPr bwMode="auto">
          <a:xfrm rot="16200000">
            <a:off x="3073772" y="5099096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 bwMode="auto">
          <a:xfrm>
            <a:off x="3497505" y="51066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5061102" y="46356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016563" y="45928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6222546" y="50447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7" name="直接连接符 176"/>
          <p:cNvCxnSpPr>
            <a:stCxn id="154" idx="6"/>
            <a:endCxn id="174" idx="2"/>
          </p:cNvCxnSpPr>
          <p:nvPr/>
        </p:nvCxnSpPr>
        <p:spPr bwMode="auto">
          <a:xfrm flipV="1">
            <a:off x="5466551" y="5224741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79" name="矩形 178"/>
          <p:cNvSpPr/>
          <p:nvPr/>
        </p:nvSpPr>
        <p:spPr bwMode="auto">
          <a:xfrm>
            <a:off x="5671424" y="55140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5672747" y="50653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5672747" y="47219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4448611" y="420125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椭圆 189"/>
          <p:cNvSpPr/>
          <p:nvPr/>
        </p:nvSpPr>
        <p:spPr bwMode="auto">
          <a:xfrm>
            <a:off x="7772419" y="35010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1" name="直接连接符 190"/>
          <p:cNvCxnSpPr>
            <a:stCxn id="190" idx="5"/>
            <a:endCxn id="204" idx="1"/>
          </p:cNvCxnSpPr>
          <p:nvPr/>
        </p:nvCxnSpPr>
        <p:spPr bwMode="auto">
          <a:xfrm>
            <a:off x="8079698" y="3808287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3" name="直接连接符 192"/>
          <p:cNvCxnSpPr>
            <a:stCxn id="190" idx="3"/>
            <a:endCxn id="206" idx="7"/>
          </p:cNvCxnSpPr>
          <p:nvPr/>
        </p:nvCxnSpPr>
        <p:spPr bwMode="auto">
          <a:xfrm flipH="1">
            <a:off x="7463240" y="3808287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5" name="直接连接符 194"/>
          <p:cNvCxnSpPr>
            <a:stCxn id="190" idx="4"/>
            <a:endCxn id="205" idx="0"/>
          </p:cNvCxnSpPr>
          <p:nvPr/>
        </p:nvCxnSpPr>
        <p:spPr bwMode="auto">
          <a:xfrm flipH="1">
            <a:off x="7949396" y="3861008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4" name="椭圆 203"/>
          <p:cNvSpPr/>
          <p:nvPr/>
        </p:nvSpPr>
        <p:spPr bwMode="auto">
          <a:xfrm>
            <a:off x="8388464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" name="椭圆 205"/>
          <p:cNvSpPr/>
          <p:nvPr/>
        </p:nvSpPr>
        <p:spPr bwMode="auto">
          <a:xfrm>
            <a:off x="7155961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直接连接符 213"/>
          <p:cNvCxnSpPr>
            <a:endCxn id="215" idx="0"/>
          </p:cNvCxnSpPr>
          <p:nvPr/>
        </p:nvCxnSpPr>
        <p:spPr bwMode="auto">
          <a:xfrm flipH="1">
            <a:off x="7959846" y="4477004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15" name="椭圆 214"/>
          <p:cNvSpPr/>
          <p:nvPr/>
        </p:nvSpPr>
        <p:spPr bwMode="auto">
          <a:xfrm>
            <a:off x="7779846" y="475123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6" name="直接连接符 215"/>
          <p:cNvCxnSpPr>
            <a:endCxn id="217" idx="0"/>
          </p:cNvCxnSpPr>
          <p:nvPr/>
        </p:nvCxnSpPr>
        <p:spPr bwMode="auto">
          <a:xfrm flipH="1">
            <a:off x="7959846" y="5095410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5" name="椭圆 204"/>
          <p:cNvSpPr/>
          <p:nvPr/>
        </p:nvSpPr>
        <p:spPr bwMode="auto">
          <a:xfrm>
            <a:off x="7769396" y="41352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8" name="直接连接符 217"/>
          <p:cNvCxnSpPr>
            <a:endCxn id="220" idx="1"/>
          </p:cNvCxnSpPr>
          <p:nvPr/>
        </p:nvCxnSpPr>
        <p:spPr bwMode="auto">
          <a:xfrm>
            <a:off x="8079698" y="5664336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19" name="直接连接符 218"/>
          <p:cNvCxnSpPr>
            <a:endCxn id="221" idx="7"/>
          </p:cNvCxnSpPr>
          <p:nvPr/>
        </p:nvCxnSpPr>
        <p:spPr bwMode="auto">
          <a:xfrm flipH="1">
            <a:off x="7463240" y="5664336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20" name="椭圆 219"/>
          <p:cNvSpPr/>
          <p:nvPr/>
        </p:nvSpPr>
        <p:spPr bwMode="auto">
          <a:xfrm>
            <a:off x="8388464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7155961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椭圆 216"/>
          <p:cNvSpPr/>
          <p:nvPr/>
        </p:nvSpPr>
        <p:spPr bwMode="auto">
          <a:xfrm>
            <a:off x="7779846" y="536964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1549786" y="6381328"/>
            <a:ext cx="934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2400" baseline="-25000" dirty="0"/>
          </a:p>
        </p:txBody>
      </p:sp>
      <p:sp>
        <p:nvSpPr>
          <p:cNvPr id="223" name="矩形 222"/>
          <p:cNvSpPr/>
          <p:nvPr/>
        </p:nvSpPr>
        <p:spPr>
          <a:xfrm>
            <a:off x="4750132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SPT</a:t>
            </a:r>
          </a:p>
        </p:txBody>
      </p:sp>
      <p:sp>
        <p:nvSpPr>
          <p:cNvPr id="224" name="矩形 223"/>
          <p:cNvSpPr/>
          <p:nvPr/>
        </p:nvSpPr>
        <p:spPr>
          <a:xfrm>
            <a:off x="7495616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 SPT</a:t>
            </a:r>
          </a:p>
        </p:txBody>
      </p:sp>
    </p:spTree>
    <p:extLst>
      <p:ext uri="{BB962C8B-B14F-4D97-AF65-F5344CB8AC3E}">
        <p14:creationId xmlns:p14="http://schemas.microsoft.com/office/powerpoint/2010/main" val="2955005636"/>
      </p:ext>
    </p:extLst>
  </p:cSld>
  <p:clrMapOvr>
    <a:masterClrMapping/>
  </p:clrMapOvr>
  <p:transition advTm="157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85698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迪杰斯特拉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给定一个带权有向图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与源点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，求从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中其他顶点的最短路径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限定各边上的权值大于或等于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按路径长度的递增次序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逐步产生最短路径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首先求出长度最短的一条最短路径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s,u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，更新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的顶点集及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到其他各边的最短距离（更新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的邻域），再求出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到其它顶点长度次短的一条最短路径，依次类推，直到所有顶点进入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145739"/>
      </p:ext>
    </p:extLst>
  </p:cSld>
  <p:clrMapOvr>
    <a:masterClrMapping/>
  </p:clrMapOvr>
  <p:transition advTm="157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2968577" y="24859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5500937" y="24859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2968577" y="362546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4241071" y="362546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4241071" y="24859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5500937" y="47353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4241071" y="47353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3148577" y="2845908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2968577" y="47353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3148577" y="3985466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3275856" y="2793187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3275856" y="3932745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4421071" y="2845908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4421071" y="3985466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3328577" y="4915365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3328577" y="2665908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4601071" y="2665908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4601071" y="4915365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4548350" y="3932745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4548350" y="2793187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5680937" y="2845908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3148577" y="2320771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3161324" y="4929235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3003899" y="41879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4292265" y="310091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4922961" y="30676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5397223" y="364885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4906326" y="41775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4270079" y="51008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4268229" y="213195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3148576" y="2845908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2711855" y="228498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4544451" y="231888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5703727" y="212582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4616972" y="3722351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5639918" y="51668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4584807" y="455822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2615582" y="374739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2774551" y="504032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2710507" y="228345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2973817" y="29427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2623870" y="35552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4051452" y="233629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5710603" y="23815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2967678" y="362500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2677015" y="484019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3328617" y="2665908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3602658" y="25217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4246311" y="248775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4581620" y="35552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2710507" y="46338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4816393" y="25170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4394768" y="339148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5759952" y="499405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3275856" y="2795031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3653399" y="357364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2972495" y="473070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4077039" y="342041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4060535" y="456827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3279774" y="3932745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3682407" y="419474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4244199" y="362686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3330609" y="4915900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4270079" y="42688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4236207" y="473590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5683273" y="2845908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4851649" y="475617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5503273" y="473590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3705254" y="47401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3159623" y="231805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 bwMode="auto">
          <a:xfrm>
            <a:off x="5507790" y="24859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2967229" y="24859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7924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6" grpId="0" animBg="1"/>
      <p:bldP spid="208" grpId="0" animBg="1"/>
      <p:bldP spid="210" grpId="0" animBg="1"/>
      <p:bldP spid="212" grpId="0" animBg="1"/>
      <p:bldP spid="217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9" grpId="0" animBg="1"/>
      <p:bldP spid="240" grpId="0"/>
      <p:bldP spid="240" grpId="1"/>
      <p:bldP spid="244" grpId="0" animBg="1"/>
      <p:bldP spid="246" grpId="0"/>
      <p:bldP spid="246" grpId="1"/>
      <p:bldP spid="247" grpId="0"/>
      <p:bldP spid="209" grpId="0" animBg="1"/>
      <p:bldP spid="250" grpId="0"/>
      <p:bldP spid="250" grpId="1"/>
      <p:bldP spid="251" grpId="0"/>
      <p:bldP spid="255" grpId="0" animBg="1"/>
      <p:bldP spid="256" grpId="0"/>
      <p:bldP spid="257" grpId="0"/>
      <p:bldP spid="261" grpId="0" animBg="1"/>
      <p:bldP spid="213" grpId="0" animBg="1"/>
      <p:bldP spid="265" grpId="0" animBg="1"/>
      <p:bldP spid="216" grpId="0" animBg="1"/>
      <p:bldP spid="269" grpId="0" animBg="1"/>
      <p:bldP spid="82" grpId="0" animBg="1"/>
      <p:bldP spid="249" grpId="0" animBg="1"/>
      <p:bldP spid="2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4236" y="630526"/>
            <a:ext cx="5220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的实现（非教材版本）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44" y="1102568"/>
            <a:ext cx="88080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min,i,j,k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当前每个节点的最短路径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每个节点的前驱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节点的初始最短距离为与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的直接距离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初始都未用过该点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-1;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为起始顶点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次加新节点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++j)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保存当前节点号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更新最小长度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进入最短路径树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加入最短路径树，并输出其前驱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的所有邻域节点进行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的邻域节点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点找更短的路径 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的最短路径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的前驱顶点为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099782" y="148482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632142" y="148482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6099782" y="262438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372276" y="262438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372276" y="148482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632142" y="373428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372276" y="373428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6279782" y="184482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6099782" y="373428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6279782" y="298438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407061" y="179210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407061" y="293166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552276" y="184482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552276" y="298438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459782" y="391428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459782" y="166482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732276" y="166482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732276" y="391428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679555" y="293166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679555" y="179210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812142" y="184482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6279782" y="131968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6292529" y="392815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6135104" y="318683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423470" y="20998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8054166" y="206652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528428" y="264776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8037531" y="31764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401284" y="40997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399434" y="113086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6279781" y="184482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843060" y="128389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675656" y="13177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834932" y="112474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748177" y="2721267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771123" y="41657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716012" y="355713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746787" y="274630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905756" y="403923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841712" y="128236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105022" y="19416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755075" y="25541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7182657" y="13352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841808" y="13804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6098883" y="262391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808220" y="383911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459822" y="166482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733863" y="152071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377516" y="148666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712825" y="25541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841712" y="36327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7947598" y="151594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7525973" y="239040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891157" y="399297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407061" y="179394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784604" y="257255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6103700" y="372961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7208244" y="24193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7191740" y="356719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410979" y="293166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813612" y="31936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375404" y="262577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461814" y="391481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401284" y="326772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367412" y="373481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8814478" y="1844824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982854" y="37550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634478" y="373481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836459" y="37390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6290828" y="1316973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 bwMode="auto">
          <a:xfrm>
            <a:off x="8638995" y="148482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6098434" y="148482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009204" y="6439592"/>
            <a:ext cx="5132743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384129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6" grpId="0" animBg="1"/>
      <p:bldP spid="208" grpId="0" animBg="1"/>
      <p:bldP spid="210" grpId="0" animBg="1"/>
      <p:bldP spid="212" grpId="0" animBg="1"/>
      <p:bldP spid="217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9" grpId="0" animBg="1"/>
      <p:bldP spid="240" grpId="0"/>
      <p:bldP spid="240" grpId="1"/>
      <p:bldP spid="244" grpId="0" animBg="1"/>
      <p:bldP spid="246" grpId="0"/>
      <p:bldP spid="246" grpId="1"/>
      <p:bldP spid="247" grpId="0"/>
      <p:bldP spid="209" grpId="0" animBg="1"/>
      <p:bldP spid="250" grpId="0"/>
      <p:bldP spid="250" grpId="1"/>
      <p:bldP spid="251" grpId="0"/>
      <p:bldP spid="255" grpId="0" animBg="1"/>
      <p:bldP spid="256" grpId="0"/>
      <p:bldP spid="257" grpId="0"/>
      <p:bldP spid="261" grpId="0" animBg="1"/>
      <p:bldP spid="213" grpId="0" animBg="1"/>
      <p:bldP spid="265" grpId="0" animBg="1"/>
      <p:bldP spid="216" grpId="0" animBg="1"/>
      <p:bldP spid="269" grpId="0" animBg="1"/>
      <p:bldP spid="82" grpId="0" animBg="1"/>
      <p:bldP spid="249" grpId="0" animBg="1"/>
      <p:bldP spid="2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与最小支撑树</a:t>
            </a:r>
          </a:p>
        </p:txBody>
      </p:sp>
      <p:sp>
        <p:nvSpPr>
          <p:cNvPr id="3" name="矩形 2"/>
          <p:cNvSpPr/>
          <p:nvPr/>
        </p:nvSpPr>
        <p:spPr>
          <a:xfrm>
            <a:off x="198276" y="1412776"/>
            <a:ext cx="927026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&gt;::prim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priority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0;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{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共需引入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个顶点和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n-1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条边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-1 !=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type (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引入当前的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j;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的所有邻居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priority ( j ) &gt; weight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) </a:t>
            </a:r>
            <a:endParaRPr lang="zh-CN" alt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priority ( j ) = weight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); parent ( j ) =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与</a:t>
            </a:r>
            <a:r>
              <a:rPr lang="en-US" altLang="zh-CN" sz="13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Dijkstra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唯一不同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3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= 0; j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选出下一极短跨边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shortest &gt; priority ( j ) ) )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shortest = priority ( j );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j; }</a:t>
            </a:r>
          </a:p>
          <a:p>
            <a:r>
              <a:rPr lang="zh-CN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3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68" y="4180344"/>
            <a:ext cx="100623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最短路径</a:t>
            </a:r>
            <a:r>
              <a:rPr lang="en-US" altLang="zh-CN" sz="13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Dijkstra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算法：适用于一般的有向图</a:t>
            </a:r>
          </a:p>
          <a:p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//assert: 0 &lt;= s &lt; n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priority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0;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{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共需引入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个顶点和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n-1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条边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-1 !=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type (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引入当前的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j;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的所有邻居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priority ( j ) &gt; priority (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+ weight(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j))) </a:t>
            </a:r>
            <a:endParaRPr lang="zh-CN" alt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priority ( j ) = priority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+ weight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); parent ( j ) =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endParaRPr lang="zh-CN" alt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3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= 0; j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选出下一最近顶点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shortest &gt; priority ( j ) ) )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shortest = priority ( j );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j; }</a:t>
            </a:r>
          </a:p>
          <a:p>
            <a:r>
              <a:rPr lang="zh-CN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3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772" y="3861048"/>
            <a:ext cx="8118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迪杰斯特拉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算法实现（教材提供代码，非书上版本）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926" y="1108501"/>
            <a:ext cx="738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普里姆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(Prim)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算法实现（教材提供代码，非书上版本）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604827"/>
      </p:ext>
    </p:extLst>
  </p:cSld>
  <p:clrMapOvr>
    <a:masterClrMapping/>
  </p:clrMapOvr>
  <p:transition advTm="157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4847" y="1124744"/>
            <a:ext cx="880802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min,i,j,k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当前每个节点的最短路径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每个节点的前驱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初始都未用过该点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-1;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为起始顶点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次加新节点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++j)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保存当前节点号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更新最小长度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进入最短路径树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加入最短路径树，并输出其前驱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的所有邻域节点进行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的邻域节点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点找更短的路径 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的最短路径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的前驱顶点为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4278687" y="1123057"/>
            <a:ext cx="5220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的实现（非教材版本）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优先级队列在最短路径问题应用</a:t>
            </a:r>
          </a:p>
        </p:txBody>
      </p:sp>
      <p:sp>
        <p:nvSpPr>
          <p:cNvPr id="136" name="矩形 135"/>
          <p:cNvSpPr/>
          <p:nvPr/>
        </p:nvSpPr>
        <p:spPr>
          <a:xfrm>
            <a:off x="5076056" y="1878631"/>
            <a:ext cx="3793642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选取最高优先级顶点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顶点优先级更新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 bwMode="auto">
          <a:xfrm>
            <a:off x="107504" y="5397772"/>
            <a:ext cx="6459591" cy="1196929"/>
          </a:xfrm>
          <a:prstGeom prst="ellipse">
            <a:avLst/>
          </a:prstGeom>
          <a:noFill/>
          <a:ln w="1905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60032" y="6474307"/>
            <a:ext cx="2391446" cy="4421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邻域优先级更新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51520" y="3905871"/>
            <a:ext cx="5883802" cy="1026521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6769" y="426451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选取优先级最高顶点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08241" y="2848973"/>
            <a:ext cx="2061457" cy="10156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通过邻接表可将顶点优先级更新降低为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O(e)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621441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回顾：图的存储表示</a:t>
            </a:r>
          </a:p>
        </p:txBody>
      </p:sp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243653" y="1199756"/>
            <a:ext cx="7648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19737" y="178403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55641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319737" y="3505184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183737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8" idx="2"/>
            <a:endCxn id="24" idx="6"/>
          </p:cNvCxnSpPr>
          <p:nvPr/>
        </p:nvCxnSpPr>
        <p:spPr bwMode="auto">
          <a:xfrm flipH="1">
            <a:off x="887641" y="2844970"/>
            <a:ext cx="1296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1" name="直接箭头连接符 50"/>
          <p:cNvCxnSpPr>
            <a:stCxn id="28" idx="1"/>
            <a:endCxn id="23" idx="5"/>
          </p:cNvCxnSpPr>
          <p:nvPr/>
        </p:nvCxnSpPr>
        <p:spPr bwMode="auto">
          <a:xfrm flipH="1" flipV="1">
            <a:off x="1688472" y="2152773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2" name="直接箭头连接符 51"/>
          <p:cNvCxnSpPr>
            <a:stCxn id="23" idx="3"/>
            <a:endCxn id="24" idx="7"/>
          </p:cNvCxnSpPr>
          <p:nvPr/>
        </p:nvCxnSpPr>
        <p:spPr bwMode="auto">
          <a:xfrm flipH="1">
            <a:off x="824376" y="2152773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4" name="直接箭头连接符 53"/>
          <p:cNvCxnSpPr>
            <a:stCxn id="27" idx="1"/>
            <a:endCxn id="24" idx="5"/>
          </p:cNvCxnSpPr>
          <p:nvPr/>
        </p:nvCxnSpPr>
        <p:spPr bwMode="auto">
          <a:xfrm flipH="1" flipV="1">
            <a:off x="824376" y="2997705"/>
            <a:ext cx="558626" cy="57074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sp>
        <p:nvSpPr>
          <p:cNvPr id="73" name="椭圆 72"/>
          <p:cNvSpPr/>
          <p:nvPr/>
        </p:nvSpPr>
        <p:spPr bwMode="auto">
          <a:xfrm>
            <a:off x="4284016" y="177400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3419920" y="261894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4284016" y="3505232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5148016" y="261894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6" idx="2"/>
            <a:endCxn id="74" idx="6"/>
          </p:cNvCxnSpPr>
          <p:nvPr/>
        </p:nvCxnSpPr>
        <p:spPr bwMode="auto">
          <a:xfrm flipH="1">
            <a:off x="3851920" y="2834940"/>
            <a:ext cx="1296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直接箭头连接符 77"/>
          <p:cNvCxnSpPr>
            <a:stCxn id="76" idx="1"/>
            <a:endCxn id="73" idx="5"/>
          </p:cNvCxnSpPr>
          <p:nvPr/>
        </p:nvCxnSpPr>
        <p:spPr bwMode="auto">
          <a:xfrm flipH="1" flipV="1">
            <a:off x="4652751" y="2142743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79" name="直接箭头连接符 78"/>
          <p:cNvCxnSpPr>
            <a:stCxn id="73" idx="3"/>
            <a:endCxn id="74" idx="7"/>
          </p:cNvCxnSpPr>
          <p:nvPr/>
        </p:nvCxnSpPr>
        <p:spPr bwMode="auto">
          <a:xfrm flipH="1">
            <a:off x="3788655" y="2142743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0" name="直接箭头连接符 79"/>
          <p:cNvCxnSpPr>
            <a:stCxn id="75" idx="1"/>
            <a:endCxn id="74" idx="5"/>
          </p:cNvCxnSpPr>
          <p:nvPr/>
        </p:nvCxnSpPr>
        <p:spPr bwMode="auto">
          <a:xfrm flipH="1" flipV="1">
            <a:off x="3788655" y="2987675"/>
            <a:ext cx="558626" cy="58082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7299283" y="1772816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6435187" y="261774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7299283" y="3507037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8163283" y="261774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stCxn id="84" idx="2"/>
            <a:endCxn id="82" idx="6"/>
          </p:cNvCxnSpPr>
          <p:nvPr/>
        </p:nvCxnSpPr>
        <p:spPr bwMode="auto">
          <a:xfrm flipH="1">
            <a:off x="6867187" y="2833748"/>
            <a:ext cx="1296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flipH="1" flipV="1">
            <a:off x="7628717" y="2185552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7" name="直接箭头连接符 86"/>
          <p:cNvCxnSpPr>
            <a:stCxn id="81" idx="3"/>
            <a:endCxn id="82" idx="7"/>
          </p:cNvCxnSpPr>
          <p:nvPr/>
        </p:nvCxnSpPr>
        <p:spPr bwMode="auto">
          <a:xfrm flipH="1">
            <a:off x="6803922" y="2141551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>
            <a:off x="7707319" y="2049559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flipH="1" flipV="1">
            <a:off x="6764902" y="3078476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>
            <a:off x="6843504" y="2942483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7914657" y="208391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586842" y="235000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711535" y="217469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380959" y="284129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079368" y="2993099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751553" y="325918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/>
            </p:nvGraphicFramePr>
            <p:xfrm>
              <a:off x="522700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831111"/>
                  </p:ext>
                </p:extLst>
              </p:nvPr>
            </p:nvGraphicFramePr>
            <p:xfrm>
              <a:off x="522700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107692" r="-2703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309231" r="-2703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351" t="-409231" r="-3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409231" r="-1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直接连接符 14"/>
          <p:cNvCxnSpPr/>
          <p:nvPr/>
        </p:nvCxnSpPr>
        <p:spPr bwMode="auto">
          <a:xfrm>
            <a:off x="971600" y="4655273"/>
            <a:ext cx="1800200" cy="15820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表格 97"/>
              <p:cNvGraphicFramePr>
                <a:graphicFrameLocks noGrp="1"/>
              </p:cNvGraphicFramePr>
              <p:nvPr/>
            </p:nvGraphicFramePr>
            <p:xfrm>
              <a:off x="3353431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表格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163866"/>
                  </p:ext>
                </p:extLst>
              </p:nvPr>
            </p:nvGraphicFramePr>
            <p:xfrm>
              <a:off x="3353431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51" t="-107692" r="-30270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351" t="-107692" r="-20270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107692" r="-2703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351" t="-204545" r="-202703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351" t="-309231" r="-20270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351" t="-309231" r="-10270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309231" r="-2703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51" t="-409231" r="-3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351" t="-409231" r="-1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409231" r="-2703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表格 99"/>
              <p:cNvGraphicFramePr>
                <a:graphicFrameLocks noGrp="1"/>
              </p:cNvGraphicFramePr>
              <p:nvPr/>
            </p:nvGraphicFramePr>
            <p:xfrm>
              <a:off x="6301071" y="4247238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7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009207"/>
                  </p:ext>
                </p:extLst>
              </p:nvPr>
            </p:nvGraphicFramePr>
            <p:xfrm>
              <a:off x="6301071" y="4247238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351" t="-107692" r="-302703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351" t="-107692" r="-202703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351" t="-107692" r="-2703" b="-3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7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351" t="-204545" r="-202703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351" t="-309231" r="-20270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351" t="-309231" r="-10270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351" t="-309231" r="-2703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351" t="-409231" r="-30270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351" t="-409231" r="-10270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351" t="-409231" r="-270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1890249" y="3516285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20"/>
          <p:cNvSpPr txBox="1">
            <a:spLocks noChangeArrowheads="1"/>
          </p:cNvSpPr>
          <p:nvPr/>
        </p:nvSpPr>
        <p:spPr bwMode="auto">
          <a:xfrm>
            <a:off x="4809539" y="3522982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20"/>
          <p:cNvSpPr txBox="1">
            <a:spLocks noChangeArrowheads="1"/>
          </p:cNvSpPr>
          <p:nvPr/>
        </p:nvSpPr>
        <p:spPr bwMode="auto">
          <a:xfrm>
            <a:off x="7833938" y="3522982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07504" y="6385007"/>
            <a:ext cx="892899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使用方阵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A[n][n]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表示由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个顶点构成的图；对于不存在的边，通常统一取值为无穷或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8268392"/>
      </p:ext>
    </p:extLst>
  </p:cSld>
  <p:clrMapOvr>
    <a:masterClrMapping/>
  </p:clrMapOvr>
  <p:transition advTm="157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优先级队列在最短路径问题应用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0598" y="1115414"/>
            <a:ext cx="4937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的优先级队列实现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5584515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8116875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5584515" y="26359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6857009" y="26359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6857009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8116875" y="374587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/>
          <p:cNvCxnSpPr>
            <a:stCxn id="83" idx="4"/>
            <a:endCxn id="85" idx="0"/>
          </p:cNvCxnSpPr>
          <p:nvPr/>
        </p:nvCxnSpPr>
        <p:spPr bwMode="auto">
          <a:xfrm>
            <a:off x="5764515" y="1856422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91" name="椭圆 90"/>
          <p:cNvSpPr/>
          <p:nvPr/>
        </p:nvSpPr>
        <p:spPr bwMode="auto">
          <a:xfrm>
            <a:off x="5584515" y="374587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2" name="直接连接符 91"/>
          <p:cNvCxnSpPr>
            <a:stCxn id="85" idx="4"/>
            <a:endCxn id="91" idx="0"/>
          </p:cNvCxnSpPr>
          <p:nvPr/>
        </p:nvCxnSpPr>
        <p:spPr bwMode="auto">
          <a:xfrm>
            <a:off x="5764515" y="2995980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>
            <a:stCxn id="87" idx="3"/>
            <a:endCxn id="91" idx="7"/>
          </p:cNvCxnSpPr>
          <p:nvPr/>
        </p:nvCxnSpPr>
        <p:spPr bwMode="auto">
          <a:xfrm flipH="1">
            <a:off x="5891794" y="1803701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4" name="直接连接符 93"/>
          <p:cNvCxnSpPr>
            <a:stCxn id="86" idx="3"/>
            <a:endCxn id="91" idx="7"/>
          </p:cNvCxnSpPr>
          <p:nvPr/>
        </p:nvCxnSpPr>
        <p:spPr bwMode="auto">
          <a:xfrm flipH="1">
            <a:off x="5891794" y="2943259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7037009" y="1856422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7037009" y="2995980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>
            <a:stCxn id="91" idx="6"/>
          </p:cNvCxnSpPr>
          <p:nvPr/>
        </p:nvCxnSpPr>
        <p:spPr bwMode="auto">
          <a:xfrm>
            <a:off x="5944515" y="3925879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8" name="直接连接符 97"/>
          <p:cNvCxnSpPr>
            <a:stCxn id="83" idx="6"/>
            <a:endCxn id="87" idx="2"/>
          </p:cNvCxnSpPr>
          <p:nvPr/>
        </p:nvCxnSpPr>
        <p:spPr bwMode="auto">
          <a:xfrm>
            <a:off x="5944515" y="1676422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9" name="直接连接符 98"/>
          <p:cNvCxnSpPr>
            <a:stCxn id="87" idx="6"/>
            <a:endCxn id="84" idx="2"/>
          </p:cNvCxnSpPr>
          <p:nvPr/>
        </p:nvCxnSpPr>
        <p:spPr bwMode="auto">
          <a:xfrm>
            <a:off x="7217009" y="1676422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7217009" y="3925879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1" name="直接连接符 100"/>
          <p:cNvCxnSpPr>
            <a:stCxn id="88" idx="1"/>
            <a:endCxn id="86" idx="5"/>
          </p:cNvCxnSpPr>
          <p:nvPr/>
        </p:nvCxnSpPr>
        <p:spPr bwMode="auto">
          <a:xfrm flipH="1" flipV="1">
            <a:off x="7164288" y="2943259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2" name="直接连接符 101"/>
          <p:cNvCxnSpPr>
            <a:stCxn id="84" idx="3"/>
            <a:endCxn id="86" idx="7"/>
          </p:cNvCxnSpPr>
          <p:nvPr/>
        </p:nvCxnSpPr>
        <p:spPr bwMode="auto">
          <a:xfrm flipH="1">
            <a:off x="7164288" y="1803701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3" name="直接连接符 102"/>
          <p:cNvCxnSpPr>
            <a:stCxn id="84" idx="4"/>
            <a:endCxn id="88" idx="0"/>
          </p:cNvCxnSpPr>
          <p:nvPr/>
        </p:nvCxnSpPr>
        <p:spPr bwMode="auto">
          <a:xfrm>
            <a:off x="8296875" y="1856422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4" name="弧形 103"/>
          <p:cNvSpPr/>
          <p:nvPr/>
        </p:nvSpPr>
        <p:spPr bwMode="auto">
          <a:xfrm>
            <a:off x="5764515" y="1331285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弧形 104"/>
          <p:cNvSpPr/>
          <p:nvPr/>
        </p:nvSpPr>
        <p:spPr bwMode="auto">
          <a:xfrm flipV="1">
            <a:off x="5777262" y="3939749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 bwMode="auto">
          <a:xfrm>
            <a:off x="5619837" y="31984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908203" y="211142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538899" y="207811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8297888" y="264647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7522264" y="318801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6886017" y="411133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871192" y="109192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/>
          <p:nvPr/>
        </p:nvCxnSpPr>
        <p:spPr bwMode="auto">
          <a:xfrm>
            <a:off x="5764514" y="1856422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3" name="矩形 122"/>
          <p:cNvSpPr/>
          <p:nvPr/>
        </p:nvSpPr>
        <p:spPr bwMode="auto">
          <a:xfrm>
            <a:off x="5624448" y="206566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/>
          <p:cNvCxnSpPr>
            <a:endCxn id="87" idx="2"/>
          </p:cNvCxnSpPr>
          <p:nvPr/>
        </p:nvCxnSpPr>
        <p:spPr bwMode="auto">
          <a:xfrm>
            <a:off x="5944555" y="1676422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0" name="矩形 129"/>
          <p:cNvSpPr/>
          <p:nvPr/>
        </p:nvSpPr>
        <p:spPr bwMode="auto">
          <a:xfrm>
            <a:off x="6218596" y="153231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432331" y="15275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7" name="直接连接符 136"/>
          <p:cNvCxnSpPr>
            <a:endCxn id="91" idx="7"/>
          </p:cNvCxnSpPr>
          <p:nvPr/>
        </p:nvCxnSpPr>
        <p:spPr bwMode="auto">
          <a:xfrm flipH="1">
            <a:off x="5891794" y="1805545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8" name="矩形 137"/>
          <p:cNvSpPr/>
          <p:nvPr/>
        </p:nvSpPr>
        <p:spPr bwMode="auto">
          <a:xfrm>
            <a:off x="6269337" y="258415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2" name="直接连接符 141"/>
          <p:cNvCxnSpPr>
            <a:stCxn id="86" idx="3"/>
          </p:cNvCxnSpPr>
          <p:nvPr/>
        </p:nvCxnSpPr>
        <p:spPr bwMode="auto">
          <a:xfrm flipH="1">
            <a:off x="5895712" y="2943259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3" name="矩形 142"/>
          <p:cNvSpPr/>
          <p:nvPr/>
        </p:nvSpPr>
        <p:spPr bwMode="auto">
          <a:xfrm>
            <a:off x="6298345" y="32052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5" name="直接连接符 144"/>
          <p:cNvCxnSpPr>
            <a:endCxn id="147" idx="2"/>
          </p:cNvCxnSpPr>
          <p:nvPr/>
        </p:nvCxnSpPr>
        <p:spPr bwMode="auto">
          <a:xfrm flipV="1">
            <a:off x="5946547" y="3926414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6" name="矩形 145"/>
          <p:cNvSpPr/>
          <p:nvPr/>
        </p:nvSpPr>
        <p:spPr bwMode="auto">
          <a:xfrm>
            <a:off x="6886017" y="327931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6852145" y="37464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8" name="直接连接符 147"/>
          <p:cNvCxnSpPr/>
          <p:nvPr/>
        </p:nvCxnSpPr>
        <p:spPr bwMode="auto">
          <a:xfrm flipV="1">
            <a:off x="8299211" y="1856422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9" name="矩形 148"/>
          <p:cNvSpPr/>
          <p:nvPr/>
        </p:nvSpPr>
        <p:spPr bwMode="auto">
          <a:xfrm>
            <a:off x="7467587" y="376668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6321192" y="375061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弧形 151"/>
          <p:cNvSpPr/>
          <p:nvPr/>
        </p:nvSpPr>
        <p:spPr bwMode="auto">
          <a:xfrm>
            <a:off x="5775561" y="1328571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046434" y="4721122"/>
            <a:ext cx="86554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8 15</a:t>
            </a:r>
          </a:p>
          <a:p>
            <a:r>
              <a:rPr lang="zh-CN" altLang="en-US" dirty="0"/>
              <a:t>1 2 4</a:t>
            </a:r>
          </a:p>
          <a:p>
            <a:r>
              <a:rPr lang="zh-CN" altLang="en-US" dirty="0"/>
              <a:t>2 3 12</a:t>
            </a:r>
          </a:p>
          <a:p>
            <a:r>
              <a:rPr lang="zh-CN" altLang="en-US" dirty="0"/>
              <a:t>1 4 6</a:t>
            </a:r>
          </a:p>
          <a:p>
            <a:r>
              <a:rPr lang="zh-CN" altLang="en-US" dirty="0"/>
              <a:t>3 4 9</a:t>
            </a:r>
          </a:p>
        </p:txBody>
      </p:sp>
      <p:sp>
        <p:nvSpPr>
          <p:cNvPr id="51" name="矩形 50"/>
          <p:cNvSpPr/>
          <p:nvPr/>
        </p:nvSpPr>
        <p:spPr>
          <a:xfrm>
            <a:off x="8061735" y="4998120"/>
            <a:ext cx="86554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4 7 2</a:t>
            </a:r>
          </a:p>
          <a:p>
            <a:r>
              <a:rPr lang="zh-CN" altLang="en-US" dirty="0"/>
              <a:t>5 7 11</a:t>
            </a:r>
          </a:p>
          <a:p>
            <a:r>
              <a:rPr lang="zh-CN" altLang="en-US" dirty="0"/>
              <a:t>5 8 8</a:t>
            </a:r>
          </a:p>
          <a:p>
            <a:r>
              <a:rPr lang="zh-CN" altLang="en-US" dirty="0"/>
              <a:t>6 8 7</a:t>
            </a:r>
          </a:p>
          <a:p>
            <a:r>
              <a:rPr lang="zh-CN" altLang="en-US" dirty="0"/>
              <a:t>7 8 14</a:t>
            </a:r>
          </a:p>
        </p:txBody>
      </p:sp>
      <p:sp>
        <p:nvSpPr>
          <p:cNvPr id="52" name="矩形 51"/>
          <p:cNvSpPr/>
          <p:nvPr/>
        </p:nvSpPr>
        <p:spPr>
          <a:xfrm>
            <a:off x="7054084" y="4721122"/>
            <a:ext cx="86554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3 5 1</a:t>
            </a:r>
          </a:p>
          <a:p>
            <a:r>
              <a:rPr lang="zh-CN" altLang="en-US" dirty="0"/>
              <a:t>3 6 2</a:t>
            </a:r>
          </a:p>
          <a:p>
            <a:r>
              <a:rPr lang="zh-CN" altLang="en-US" dirty="0"/>
              <a:t>1 7 7</a:t>
            </a:r>
            <a:endParaRPr lang="en-US" altLang="zh-CN" dirty="0"/>
          </a:p>
          <a:p>
            <a:r>
              <a:rPr lang="zh-CN" altLang="en-US" dirty="0"/>
              <a:t>4 5 13</a:t>
            </a:r>
          </a:p>
          <a:p>
            <a:r>
              <a:rPr lang="zh-CN" altLang="en-US" dirty="0"/>
              <a:t>5 6 5</a:t>
            </a:r>
          </a:p>
          <a:p>
            <a:r>
              <a:rPr lang="zh-CN" altLang="en-US" dirty="0"/>
              <a:t>3 8 10</a:t>
            </a:r>
          </a:p>
        </p:txBody>
      </p:sp>
      <p:sp>
        <p:nvSpPr>
          <p:cNvPr id="3" name="矩形 2"/>
          <p:cNvSpPr/>
          <p:nvPr/>
        </p:nvSpPr>
        <p:spPr>
          <a:xfrm>
            <a:off x="158119" y="3550708"/>
            <a:ext cx="63267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main(){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P;</a:t>
            </a:r>
          </a:p>
          <a:p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fscanf_s(infile, </a:t>
            </a:r>
            <a:r>
              <a:rPr lang="pt-BR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%d\n"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&amp;n, &amp;m);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G.clear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G.resize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(n + 1);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i&lt;m; i++){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a, b, c;</a:t>
            </a:r>
          </a:p>
          <a:p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fscanf_s(infile, </a:t>
            </a:r>
            <a:r>
              <a:rPr lang="pt-BR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%d %d\n"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&amp;a, &amp;b, &amp;c);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b;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c;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a;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ans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(1, n);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ans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276" y="1565276"/>
            <a:ext cx="479451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end;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weight;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friend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 &lt;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A,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B){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A.weight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B.weight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visited[</a:t>
            </a:r>
            <a:r>
              <a:rPr lang="en-US" altLang="zh-CN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m, n;</a:t>
            </a:r>
          </a:p>
          <a:p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&gt; G;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构建邻接表</a:t>
            </a:r>
          </a:p>
        </p:txBody>
      </p:sp>
    </p:spTree>
    <p:extLst>
      <p:ext uri="{BB962C8B-B14F-4D97-AF65-F5344CB8AC3E}">
        <p14:creationId xmlns:p14="http://schemas.microsoft.com/office/powerpoint/2010/main" val="1398852459"/>
      </p:ext>
    </p:extLst>
  </p:cSld>
  <p:clrMapOvr>
    <a:masterClrMapping/>
  </p:clrMapOvr>
  <p:transition advTm="157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598" y="1589640"/>
            <a:ext cx="93610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priority_queue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把顶点放入优先级队列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P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Q.top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提取优先级最高顶点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continue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若该顶点被访问过，则返回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设置该顶点访问标记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找到目标节点则返回退出函数 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.size();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该顶点的邻域表个数</a:t>
            </a:r>
          </a:p>
          <a:p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 nEdge; i++){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.end;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取出第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个邻域顶点的秩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.weight +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对应权重修改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若该邻域顶点未被访问，则放入队列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-1;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优先级队列在最短路径问题应用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0598" y="1115414"/>
            <a:ext cx="4937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的优先级队列实现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2120" y="3039083"/>
            <a:ext cx="3676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维护堆序性，下滤，复杂度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O(</a:t>
            </a:r>
            <a:r>
              <a:rPr lang="en-US" altLang="zh-CN" sz="1600" b="1" kern="0" dirty="0" err="1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logn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))</a:t>
            </a:r>
            <a:endParaRPr lang="zh-CN" altLang="en-US" sz="1600" b="1" kern="0" dirty="0">
              <a:solidFill>
                <a:srgbClr val="7030A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5301208"/>
            <a:ext cx="6143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放入该顶点进入优先级队列，不对重复顶点进行合并，</a:t>
            </a:r>
          </a:p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每个顶点可能重复放入，队列中元素至多为边的数目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endParaRPr lang="zh-CN" altLang="en-US" sz="1600" b="1" kern="0" dirty="0">
              <a:solidFill>
                <a:srgbClr val="7030A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2780928"/>
            <a:ext cx="54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至多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次提取</a:t>
            </a:r>
            <a:endParaRPr lang="en-US" altLang="zh-CN" sz="1600" b="1" kern="0" dirty="0">
              <a:solidFill>
                <a:srgbClr val="7030A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347864" y="5973991"/>
            <a:ext cx="5040560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整体时间复杂度：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elogn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375573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基于优先级队列的优先搜索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图的优先级搜索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优先考虑当前所有被发现点中，最早被发现的点；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优先考虑当前所有被发现点中，最后被发现的点；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考虑当前被发现点中，优先级最高的点；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的优先级更新：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父亲与该点之间的路径权重；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的优先级更新：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父亲与该点之间的路径权重；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每种策略等效于选取当前约定的优先级策略下的最高者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优先级搜索提供统一的框架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806030"/>
      </p:ext>
    </p:extLst>
  </p:cSld>
  <p:clrMapOvr>
    <a:masterClrMapping/>
  </p:clrMapOvr>
  <p:transition advTm="157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056" y="138336"/>
            <a:ext cx="8209408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基于优先级队列的最小生成树与最短路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0569" y="1153346"/>
            <a:ext cx="2889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3854005" y="1113596"/>
            <a:ext cx="2889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8432" y="1700808"/>
            <a:ext cx="53640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priority_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PQ;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(v))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continue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(v, u))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status (u) &amp;&amp;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&gt;weight(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v,u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)+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v.priority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    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=weight(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v,u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)+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parent ( u ) = v;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v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6512" y="1772816"/>
            <a:ext cx="45275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Prim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priority_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PQ;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(v))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continue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(v, u))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status (u) &amp;&amp;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weight(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v,u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    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weight(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v,u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parent ( u ) = v;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v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21322"/>
      </p:ext>
    </p:extLst>
  </p:cSld>
  <p:clrMapOvr>
    <a:masterClrMapping/>
  </p:clrMapOvr>
  <p:transition advTm="157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</a:t>
            </a:r>
            <a:endParaRPr lang="en-US" altLang="zh-CN" dirty="0"/>
          </a:p>
          <a:p>
            <a:pPr lvl="1"/>
            <a:r>
              <a:rPr lang="zh-CN" altLang="en-US" dirty="0"/>
              <a:t>无向图</a:t>
            </a:r>
            <a:r>
              <a:rPr lang="en-US" altLang="zh-CN" b="1" dirty="0"/>
              <a:t>G=(V, E)</a:t>
            </a:r>
            <a:r>
              <a:rPr lang="zh-CN" altLang="en-US" dirty="0"/>
              <a:t>，其中：</a:t>
            </a:r>
            <a:r>
              <a:rPr lang="en-US" altLang="zh-CN" b="1" dirty="0"/>
              <a:t>V={a, b, c, d, e, f}, E={(a, b), (a, e), (a, c), (b, e), (c, f), (f, d), (e, d)}</a:t>
            </a:r>
            <a:r>
              <a:rPr lang="zh-CN" altLang="en-US" dirty="0"/>
              <a:t>，对该图进行深度优先遍历（优先访问编号小的结点），得到的顶点序列为？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深度优先遍历</a:t>
            </a:r>
          </a:p>
        </p:txBody>
      </p:sp>
    </p:spTree>
    <p:extLst>
      <p:ext uri="{BB962C8B-B14F-4D97-AF65-F5344CB8AC3E}">
        <p14:creationId xmlns:p14="http://schemas.microsoft.com/office/powerpoint/2010/main" val="1953803859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856984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(Shortest Path)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如果从图中某一顶点（称为源点）到另一顶点（称为终点）的路径可能不止一条，如何找到一条路径使得沿此路径上各边上的权值总和达到最小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79512" y="3053527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边上权值非负情形的单源最短路径问题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重点算法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68377" y="4171638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边上权值为任意值的单源最短路径问题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153718" y="5314282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所有顶点之间的最短路径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974805"/>
      </p:ext>
    </p:extLst>
  </p:cSld>
  <p:clrMapOvr>
    <a:masterClrMapping/>
  </p:clrMapOvr>
  <p:transition advTm="157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96752"/>
            <a:ext cx="9073008" cy="271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单调性：最短路径的任意前缀也是最短路径；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，则沿着该路径从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的最短路径（可反证）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无环性：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到图中其它各点的最短路径的集合必无环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SPT, Shortest Path Tree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95108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903220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911332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062604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070716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159804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167916" y="2492896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8" idx="2"/>
          </p:cNvCxnSpPr>
          <p:nvPr/>
        </p:nvCxnSpPr>
        <p:spPr bwMode="auto">
          <a:xfrm flipH="1" flipV="1">
            <a:off x="1259632" y="2708920"/>
            <a:ext cx="643588" cy="2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" name="直接箭头连接符 18"/>
          <p:cNvCxnSpPr>
            <a:stCxn id="9" idx="2"/>
          </p:cNvCxnSpPr>
          <p:nvPr/>
        </p:nvCxnSpPr>
        <p:spPr bwMode="auto">
          <a:xfrm flipH="1" flipV="1">
            <a:off x="2267744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0" idx="2"/>
          </p:cNvCxnSpPr>
          <p:nvPr/>
        </p:nvCxnSpPr>
        <p:spPr bwMode="auto">
          <a:xfrm flipH="1" flipV="1">
            <a:off x="3275856" y="2706106"/>
            <a:ext cx="178674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429370" y="2719291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>
            <a:off x="6453176" y="2719291"/>
            <a:ext cx="7066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H="1" flipV="1">
            <a:off x="7524328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7" name="椭圆 16"/>
          <p:cNvSpPr/>
          <p:nvPr/>
        </p:nvSpPr>
        <p:spPr bwMode="auto">
          <a:xfrm>
            <a:off x="755616" y="415875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008948" y="415875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55616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894987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889296" y="41490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016660" y="59311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>
            <a:stCxn id="17" idx="4"/>
            <a:endCxn id="20" idx="0"/>
          </p:cNvCxnSpPr>
          <p:nvPr/>
        </p:nvCxnSpPr>
        <p:spPr bwMode="auto">
          <a:xfrm>
            <a:off x="935616" y="4518757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755616" y="595458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0" idx="4"/>
            <a:endCxn id="30" idx="0"/>
          </p:cNvCxnSpPr>
          <p:nvPr/>
        </p:nvCxnSpPr>
        <p:spPr bwMode="auto">
          <a:xfrm>
            <a:off x="935616" y="5375416"/>
            <a:ext cx="0" cy="57916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2" name="直接连接符 31"/>
          <p:cNvCxnSpPr>
            <a:stCxn id="18" idx="3"/>
            <a:endCxn id="20" idx="7"/>
          </p:cNvCxnSpPr>
          <p:nvPr/>
        </p:nvCxnSpPr>
        <p:spPr bwMode="auto">
          <a:xfrm flipH="1">
            <a:off x="1062895" y="4466036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3" name="直接连接符 32"/>
          <p:cNvCxnSpPr>
            <a:stCxn id="22" idx="3"/>
            <a:endCxn id="30" idx="7"/>
          </p:cNvCxnSpPr>
          <p:nvPr/>
        </p:nvCxnSpPr>
        <p:spPr bwMode="auto">
          <a:xfrm flipH="1">
            <a:off x="1062895" y="5322695"/>
            <a:ext cx="884813" cy="68460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6" name="直接连接符 35"/>
          <p:cNvCxnSpPr>
            <a:stCxn id="30" idx="6"/>
            <a:endCxn id="27" idx="2"/>
          </p:cNvCxnSpPr>
          <p:nvPr/>
        </p:nvCxnSpPr>
        <p:spPr bwMode="auto">
          <a:xfrm flipV="1">
            <a:off x="1115616" y="6111153"/>
            <a:ext cx="1901044" cy="234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7" name="直接连接符 36"/>
          <p:cNvCxnSpPr>
            <a:stCxn id="17" idx="6"/>
            <a:endCxn id="25" idx="2"/>
          </p:cNvCxnSpPr>
          <p:nvPr/>
        </p:nvCxnSpPr>
        <p:spPr bwMode="auto">
          <a:xfrm flipV="1">
            <a:off x="1115616" y="4329080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8" name="直接连接符 37"/>
          <p:cNvCxnSpPr>
            <a:stCxn id="25" idx="6"/>
            <a:endCxn id="18" idx="2"/>
          </p:cNvCxnSpPr>
          <p:nvPr/>
        </p:nvCxnSpPr>
        <p:spPr bwMode="auto">
          <a:xfrm>
            <a:off x="2249296" y="4329080"/>
            <a:ext cx="759652" cy="967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0" name="直接连接符 39"/>
          <p:cNvCxnSpPr>
            <a:stCxn id="27" idx="1"/>
            <a:endCxn id="22" idx="5"/>
          </p:cNvCxnSpPr>
          <p:nvPr/>
        </p:nvCxnSpPr>
        <p:spPr bwMode="auto">
          <a:xfrm flipH="1" flipV="1">
            <a:off x="2202266" y="5322695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41" name="直接连接符 40"/>
          <p:cNvCxnSpPr>
            <a:stCxn id="18" idx="3"/>
            <a:endCxn id="22" idx="7"/>
          </p:cNvCxnSpPr>
          <p:nvPr/>
        </p:nvCxnSpPr>
        <p:spPr bwMode="auto">
          <a:xfrm flipH="1">
            <a:off x="2202266" y="4466036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2" name="直接连接符 41"/>
          <p:cNvCxnSpPr>
            <a:stCxn id="18" idx="4"/>
            <a:endCxn id="114" idx="0"/>
          </p:cNvCxnSpPr>
          <p:nvPr/>
        </p:nvCxnSpPr>
        <p:spPr bwMode="auto">
          <a:xfrm>
            <a:off x="3188948" y="4518757"/>
            <a:ext cx="2034" cy="49621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43" name="弧形 42"/>
          <p:cNvSpPr/>
          <p:nvPr/>
        </p:nvSpPr>
        <p:spPr bwMode="auto">
          <a:xfrm rot="16200000">
            <a:off x="-137792" y="5069323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 bwMode="auto">
          <a:xfrm>
            <a:off x="285941" y="507686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49538" y="46058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440893" y="554844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804999" y="45630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4999" y="54394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椭圆 113"/>
          <p:cNvSpPr/>
          <p:nvPr/>
        </p:nvSpPr>
        <p:spPr bwMode="auto">
          <a:xfrm>
            <a:off x="3010982" y="501496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连接符 117"/>
          <p:cNvCxnSpPr>
            <a:stCxn id="114" idx="4"/>
            <a:endCxn id="27" idx="0"/>
          </p:cNvCxnSpPr>
          <p:nvPr/>
        </p:nvCxnSpPr>
        <p:spPr bwMode="auto">
          <a:xfrm>
            <a:off x="3190982" y="5374968"/>
            <a:ext cx="5678" cy="55618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4" name="直接连接符 133"/>
          <p:cNvCxnSpPr>
            <a:stCxn id="20" idx="6"/>
            <a:endCxn id="22" idx="2"/>
          </p:cNvCxnSpPr>
          <p:nvPr/>
        </p:nvCxnSpPr>
        <p:spPr bwMode="auto">
          <a:xfrm>
            <a:off x="1115616" y="5195416"/>
            <a:ext cx="77937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5" name="直接连接符 134"/>
          <p:cNvCxnSpPr>
            <a:stCxn id="22" idx="6"/>
            <a:endCxn id="114" idx="2"/>
          </p:cNvCxnSpPr>
          <p:nvPr/>
        </p:nvCxnSpPr>
        <p:spPr bwMode="auto">
          <a:xfrm flipV="1">
            <a:off x="2254987" y="5194968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42" name="矩形 141"/>
          <p:cNvSpPr/>
          <p:nvPr/>
        </p:nvSpPr>
        <p:spPr bwMode="auto">
          <a:xfrm>
            <a:off x="1885119" y="59716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2459860" y="54842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461183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461183" y="469218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1309055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3037247" y="53956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3035924" y="467554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461183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1237047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3967180" y="418853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6220512" y="418853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3967180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5106551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5100860" y="41788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228224" y="596092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7" name="直接连接符 156"/>
          <p:cNvCxnSpPr>
            <a:stCxn id="151" idx="4"/>
            <a:endCxn id="153" idx="0"/>
          </p:cNvCxnSpPr>
          <p:nvPr/>
        </p:nvCxnSpPr>
        <p:spPr bwMode="auto">
          <a:xfrm>
            <a:off x="4147180" y="4548530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58" name="椭圆 157"/>
          <p:cNvSpPr/>
          <p:nvPr/>
        </p:nvSpPr>
        <p:spPr bwMode="auto">
          <a:xfrm>
            <a:off x="3967180" y="598435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/>
          <p:cNvCxnSpPr>
            <a:stCxn id="152" idx="3"/>
            <a:endCxn id="153" idx="7"/>
          </p:cNvCxnSpPr>
          <p:nvPr/>
        </p:nvCxnSpPr>
        <p:spPr bwMode="auto">
          <a:xfrm flipH="1">
            <a:off x="4274459" y="4495809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3" name="直接连接符 162"/>
          <p:cNvCxnSpPr>
            <a:stCxn id="151" idx="6"/>
            <a:endCxn id="155" idx="2"/>
          </p:cNvCxnSpPr>
          <p:nvPr/>
        </p:nvCxnSpPr>
        <p:spPr bwMode="auto">
          <a:xfrm flipV="1">
            <a:off x="4327180" y="4358853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65" name="直接连接符 164"/>
          <p:cNvCxnSpPr>
            <a:stCxn id="156" idx="1"/>
            <a:endCxn id="154" idx="5"/>
          </p:cNvCxnSpPr>
          <p:nvPr/>
        </p:nvCxnSpPr>
        <p:spPr bwMode="auto">
          <a:xfrm flipH="1" flipV="1">
            <a:off x="5413830" y="5352468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6" name="直接连接符 165"/>
          <p:cNvCxnSpPr>
            <a:stCxn id="152" idx="3"/>
            <a:endCxn id="154" idx="7"/>
          </p:cNvCxnSpPr>
          <p:nvPr/>
        </p:nvCxnSpPr>
        <p:spPr bwMode="auto">
          <a:xfrm flipH="1">
            <a:off x="5413830" y="4495809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68" name="弧形 167"/>
          <p:cNvSpPr/>
          <p:nvPr/>
        </p:nvSpPr>
        <p:spPr bwMode="auto">
          <a:xfrm rot="16200000">
            <a:off x="3073772" y="5099096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 bwMode="auto">
          <a:xfrm>
            <a:off x="3497505" y="51066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5061102" y="46356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016563" y="45928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6222546" y="50447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7" name="直接连接符 176"/>
          <p:cNvCxnSpPr>
            <a:stCxn id="154" idx="6"/>
            <a:endCxn id="174" idx="2"/>
          </p:cNvCxnSpPr>
          <p:nvPr/>
        </p:nvCxnSpPr>
        <p:spPr bwMode="auto">
          <a:xfrm flipV="1">
            <a:off x="5466551" y="5224741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79" name="矩形 178"/>
          <p:cNvSpPr/>
          <p:nvPr/>
        </p:nvSpPr>
        <p:spPr bwMode="auto">
          <a:xfrm>
            <a:off x="5671424" y="55140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5672747" y="50653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5672747" y="47219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4448611" y="420125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椭圆 189"/>
          <p:cNvSpPr/>
          <p:nvPr/>
        </p:nvSpPr>
        <p:spPr bwMode="auto">
          <a:xfrm>
            <a:off x="7772419" y="35010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1" name="直接连接符 190"/>
          <p:cNvCxnSpPr>
            <a:stCxn id="190" idx="5"/>
            <a:endCxn id="204" idx="1"/>
          </p:cNvCxnSpPr>
          <p:nvPr/>
        </p:nvCxnSpPr>
        <p:spPr bwMode="auto">
          <a:xfrm>
            <a:off x="8079698" y="3808287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3" name="直接连接符 192"/>
          <p:cNvCxnSpPr>
            <a:stCxn id="190" idx="3"/>
            <a:endCxn id="206" idx="7"/>
          </p:cNvCxnSpPr>
          <p:nvPr/>
        </p:nvCxnSpPr>
        <p:spPr bwMode="auto">
          <a:xfrm flipH="1">
            <a:off x="7463240" y="3808287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5" name="直接连接符 194"/>
          <p:cNvCxnSpPr>
            <a:stCxn id="190" idx="4"/>
            <a:endCxn id="205" idx="0"/>
          </p:cNvCxnSpPr>
          <p:nvPr/>
        </p:nvCxnSpPr>
        <p:spPr bwMode="auto">
          <a:xfrm flipH="1">
            <a:off x="7949396" y="3861008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4" name="椭圆 203"/>
          <p:cNvSpPr/>
          <p:nvPr/>
        </p:nvSpPr>
        <p:spPr bwMode="auto">
          <a:xfrm>
            <a:off x="8388464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" name="椭圆 205"/>
          <p:cNvSpPr/>
          <p:nvPr/>
        </p:nvSpPr>
        <p:spPr bwMode="auto">
          <a:xfrm>
            <a:off x="7155961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直接连接符 213"/>
          <p:cNvCxnSpPr>
            <a:endCxn id="215" idx="0"/>
          </p:cNvCxnSpPr>
          <p:nvPr/>
        </p:nvCxnSpPr>
        <p:spPr bwMode="auto">
          <a:xfrm flipH="1">
            <a:off x="7959846" y="4477004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15" name="椭圆 214"/>
          <p:cNvSpPr/>
          <p:nvPr/>
        </p:nvSpPr>
        <p:spPr bwMode="auto">
          <a:xfrm>
            <a:off x="7779846" y="475123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6" name="直接连接符 215"/>
          <p:cNvCxnSpPr>
            <a:endCxn id="217" idx="0"/>
          </p:cNvCxnSpPr>
          <p:nvPr/>
        </p:nvCxnSpPr>
        <p:spPr bwMode="auto">
          <a:xfrm flipH="1">
            <a:off x="7959846" y="5095410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5" name="椭圆 204"/>
          <p:cNvSpPr/>
          <p:nvPr/>
        </p:nvSpPr>
        <p:spPr bwMode="auto">
          <a:xfrm>
            <a:off x="7769396" y="41352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8" name="直接连接符 217"/>
          <p:cNvCxnSpPr>
            <a:endCxn id="220" idx="1"/>
          </p:cNvCxnSpPr>
          <p:nvPr/>
        </p:nvCxnSpPr>
        <p:spPr bwMode="auto">
          <a:xfrm>
            <a:off x="8079698" y="5664336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19" name="直接连接符 218"/>
          <p:cNvCxnSpPr>
            <a:endCxn id="221" idx="7"/>
          </p:cNvCxnSpPr>
          <p:nvPr/>
        </p:nvCxnSpPr>
        <p:spPr bwMode="auto">
          <a:xfrm flipH="1">
            <a:off x="7463240" y="5664336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20" name="椭圆 219"/>
          <p:cNvSpPr/>
          <p:nvPr/>
        </p:nvSpPr>
        <p:spPr bwMode="auto">
          <a:xfrm>
            <a:off x="8388464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7155961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椭圆 216"/>
          <p:cNvSpPr/>
          <p:nvPr/>
        </p:nvSpPr>
        <p:spPr bwMode="auto">
          <a:xfrm>
            <a:off x="7779846" y="536964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1549786" y="6381328"/>
            <a:ext cx="934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2400" baseline="-25000" dirty="0"/>
          </a:p>
        </p:txBody>
      </p:sp>
      <p:sp>
        <p:nvSpPr>
          <p:cNvPr id="223" name="矩形 222"/>
          <p:cNvSpPr/>
          <p:nvPr/>
        </p:nvSpPr>
        <p:spPr>
          <a:xfrm>
            <a:off x="4750132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SPT</a:t>
            </a:r>
          </a:p>
        </p:txBody>
      </p:sp>
      <p:sp>
        <p:nvSpPr>
          <p:cNvPr id="224" name="矩形 223"/>
          <p:cNvSpPr/>
          <p:nvPr/>
        </p:nvSpPr>
        <p:spPr>
          <a:xfrm>
            <a:off x="7495616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 SPT</a:t>
            </a:r>
          </a:p>
        </p:txBody>
      </p:sp>
    </p:spTree>
    <p:extLst>
      <p:ext uri="{BB962C8B-B14F-4D97-AF65-F5344CB8AC3E}">
        <p14:creationId xmlns:p14="http://schemas.microsoft.com/office/powerpoint/2010/main" val="3929425932"/>
      </p:ext>
    </p:extLst>
  </p:cSld>
  <p:clrMapOvr>
    <a:masterClrMapping/>
  </p:clrMapOvr>
  <p:transition advTm="157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24744"/>
            <a:ext cx="871296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的局限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边权值为负，使用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，代价为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则代价为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00" name="椭圆 99"/>
          <p:cNvSpPr/>
          <p:nvPr/>
        </p:nvSpPr>
        <p:spPr bwMode="auto">
          <a:xfrm>
            <a:off x="4626769" y="3015162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8235453" y="3015162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6440109" y="3015162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478810" y="2361355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/>
          <p:nvPr/>
        </p:nvCxnSpPr>
        <p:spPr bwMode="auto">
          <a:xfrm>
            <a:off x="5137859" y="3264349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4" name="矩形 113"/>
          <p:cNvSpPr/>
          <p:nvPr/>
        </p:nvSpPr>
        <p:spPr bwMode="auto">
          <a:xfrm>
            <a:off x="5530353" y="3315611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弧形 116"/>
          <p:cNvSpPr/>
          <p:nvPr/>
        </p:nvSpPr>
        <p:spPr bwMode="auto">
          <a:xfrm>
            <a:off x="4860032" y="2780928"/>
            <a:ext cx="3608685" cy="543391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连接符 122"/>
          <p:cNvCxnSpPr/>
          <p:nvPr/>
        </p:nvCxnSpPr>
        <p:spPr bwMode="auto">
          <a:xfrm>
            <a:off x="6935181" y="3264349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6" name="矩形 115"/>
          <p:cNvSpPr/>
          <p:nvPr/>
        </p:nvSpPr>
        <p:spPr bwMode="auto">
          <a:xfrm>
            <a:off x="7375391" y="3243604"/>
            <a:ext cx="619297" cy="49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-2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6592" y="3704024"/>
            <a:ext cx="871296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解决负值问题。限制条件：图中不能包含负权回路（回路的权值和为负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27" name="椭圆 126"/>
          <p:cNvSpPr/>
          <p:nvPr/>
        </p:nvSpPr>
        <p:spPr bwMode="auto">
          <a:xfrm>
            <a:off x="2915816" y="5473451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6524500" y="5473451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椭圆 128"/>
          <p:cNvSpPr/>
          <p:nvPr/>
        </p:nvSpPr>
        <p:spPr bwMode="auto">
          <a:xfrm>
            <a:off x="4729156" y="5473451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3819399" y="4730786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-4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2" name="直接连接符 131"/>
          <p:cNvCxnSpPr/>
          <p:nvPr/>
        </p:nvCxnSpPr>
        <p:spPr bwMode="auto">
          <a:xfrm>
            <a:off x="3426906" y="5722638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3" name="矩形 132"/>
          <p:cNvSpPr/>
          <p:nvPr/>
        </p:nvSpPr>
        <p:spPr bwMode="auto">
          <a:xfrm>
            <a:off x="3819400" y="5773900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弧形 136"/>
          <p:cNvSpPr/>
          <p:nvPr/>
        </p:nvSpPr>
        <p:spPr bwMode="auto">
          <a:xfrm>
            <a:off x="3227870" y="5227322"/>
            <a:ext cx="1795402" cy="492257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/>
          <p:cNvCxnSpPr/>
          <p:nvPr/>
        </p:nvCxnSpPr>
        <p:spPr bwMode="auto">
          <a:xfrm>
            <a:off x="5224228" y="5722638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9" name="矩形 138"/>
          <p:cNvSpPr/>
          <p:nvPr/>
        </p:nvSpPr>
        <p:spPr bwMode="auto">
          <a:xfrm>
            <a:off x="5664438" y="5701893"/>
            <a:ext cx="619297" cy="49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6322" y="6258814"/>
            <a:ext cx="2378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负值和回路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078183"/>
      </p:ext>
    </p:extLst>
  </p:cSld>
  <p:clrMapOvr>
    <a:masterClrMapping/>
  </p:clrMapOvr>
  <p:transition advTm="157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234281" y="1176747"/>
            <a:ext cx="8784976" cy="567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没有负权和回路时，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个顶点的图中任意两个顶点之间如果存在最短路径，此路径最多有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构造最短路径长度数组序列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], dist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], …, dist</a:t>
            </a:r>
            <a:r>
              <a:rPr lang="en-US" altLang="zh-CN" sz="2400" b="1" i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-1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是从源点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到终点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的只经过一条边的最短路径的长度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] = Edge[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u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][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]</a:t>
            </a: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是从源点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出发最多经过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条边到达终点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的最短路径长度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算法的最终目的是计算出 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i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-1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递推计算</a:t>
            </a:r>
            <a:endParaRPr lang="en-US" alt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算法需判断是否存在负权和回路，可在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次迭代后再做一迭代，若某节点最小距离仍能更新，则存在负权和回路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5722" y="5472978"/>
            <a:ext cx="7632848" cy="45493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609600" indent="-609600" algn="ctr"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	</a:t>
            </a:r>
            <a:endParaRPr lang="en-US" altLang="zh-CN" sz="2400" b="1" dirty="0">
              <a:solidFill>
                <a:schemeClr val="bg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43608" y="4869160"/>
                <a:ext cx="7632848" cy="904863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>
                <a:spAutoFit/>
              </a:bodyPr>
              <a:lstStyle/>
              <a:p>
                <a:pPr marL="609600" indent="-609600" algn="ctr">
                  <a:lnSpc>
                    <a:spcPct val="105000"/>
                  </a:lnSpc>
                  <a:spcBef>
                    <a:spcPct val="10000"/>
                  </a:spcBef>
                  <a:defRPr/>
                </a:pPr>
                <a:r>
                  <a:rPr lang="en-US" altLang="zh-CN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仿宋_GB2312" pitchFamily="49" charset="-122"/>
                  </a:rPr>
                  <a:t>	     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dist</a:t>
                </a:r>
                <a:r>
                  <a:rPr lang="en-US" altLang="zh-CN" sz="2400" b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1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 = Edge[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u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；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itchFamily="18" charset="0"/>
                  <a:ea typeface="仿宋_GB2312" pitchFamily="49" charset="-122"/>
                </a:endParaRPr>
              </a:p>
              <a:p>
                <a:pPr marL="609600" indent="-609600" algn="ctr">
                  <a:lnSpc>
                    <a:spcPct val="105000"/>
                  </a:lnSpc>
                  <a:spcBef>
                    <a:spcPct val="10000"/>
                  </a:spcBef>
                  <a:defRPr/>
                </a:pPr>
                <a:r>
                  <a:rPr lang="en-US" altLang="zh-CN" sz="2400" b="1" dirty="0" err="1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dist</a:t>
                </a:r>
                <a:r>
                  <a:rPr lang="en-US" altLang="zh-CN" sz="2400" b="1" i="1" baseline="30000" dirty="0" err="1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k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 = min {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dist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k-</a:t>
                </a:r>
                <a:r>
                  <a:rPr lang="en-US" altLang="zh-CN" sz="2400" b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1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仿宋_GB2312" pitchFamily="49" charset="-122"/>
                      </a:rPr>
                      <m:t>min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{ dist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k-</a:t>
                </a:r>
                <a:r>
                  <a:rPr lang="en-US" altLang="zh-CN" sz="2400" b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1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j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]+Edge[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j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 } }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869160"/>
                <a:ext cx="7632848" cy="904863"/>
              </a:xfrm>
              <a:prstGeom prst="rect">
                <a:avLst/>
              </a:prstGeom>
              <a:blipFill>
                <a:blip r:embed="rId3"/>
                <a:stretch>
                  <a:fillRect t="-8784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860032" y="5620134"/>
            <a:ext cx="234360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 sz="1400" b="1" i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36230"/>
      </p:ext>
    </p:extLst>
  </p:cSld>
  <p:clrMapOvr>
    <a:masterClrMapping/>
  </p:clrMapOvr>
  <p:transition advTm="157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7848" y="1084006"/>
            <a:ext cx="55295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6231" y="1589370"/>
            <a:ext cx="2507577" cy="2415694"/>
            <a:chOff x="5796136" y="1052736"/>
            <a:chExt cx="2831105" cy="2740442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675003" y="1290861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687717" y="2303686"/>
              <a:ext cx="414800" cy="4159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675718" y="3242030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796136" y="2273524"/>
              <a:ext cx="411621" cy="4191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7571171" y="1275843"/>
              <a:ext cx="395729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212441" y="2343956"/>
              <a:ext cx="414800" cy="4175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585655" y="3268887"/>
              <a:ext cx="414800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6892733" y="1681386"/>
              <a:ext cx="0" cy="6000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6889554" y="2697387"/>
              <a:ext cx="0" cy="5715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6202989" y="2475136"/>
              <a:ext cx="4894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6112403" y="1578199"/>
              <a:ext cx="589618" cy="7508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6094919" y="2656112"/>
              <a:ext cx="634119" cy="696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7075499" y="1475011"/>
              <a:ext cx="5149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104106" y="3476849"/>
              <a:ext cx="5037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908276" y="1643286"/>
              <a:ext cx="440228" cy="7239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7949598" y="2716437"/>
              <a:ext cx="378246" cy="6127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7065963" y="1636936"/>
              <a:ext cx="611869" cy="738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6104454" y="16258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6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6299935" y="2054449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090151" y="288947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5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6840286" y="2801560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6865715" y="1690911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-2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7067552" y="1052736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-1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7258265" y="19814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ea typeface="宋体" pitchFamily="2" charset="-122"/>
                </a:defRPr>
              </a:lvl1pPr>
            </a:lstStyle>
            <a:p>
              <a:r>
                <a:rPr lang="en-US" altLang="zh-CN" sz="1600" dirty="0">
                  <a:solidFill>
                    <a:srgbClr val="009242"/>
                  </a:solidFill>
                </a:rPr>
                <a:t>1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7104106" y="3454624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8106935" y="166868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3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8137131" y="2916462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/>
                <a:t>3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05317"/>
              </p:ext>
            </p:extLst>
          </p:nvPr>
        </p:nvGraphicFramePr>
        <p:xfrm>
          <a:off x="596647" y="4138426"/>
          <a:ext cx="5295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9879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15456"/>
              </p:ext>
            </p:extLst>
          </p:nvPr>
        </p:nvGraphicFramePr>
        <p:xfrm>
          <a:off x="596647" y="4501440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80990"/>
              </p:ext>
            </p:extLst>
          </p:nvPr>
        </p:nvGraphicFramePr>
        <p:xfrm>
          <a:off x="596647" y="4868222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7796"/>
              </p:ext>
            </p:extLst>
          </p:nvPr>
        </p:nvGraphicFramePr>
        <p:xfrm>
          <a:off x="596647" y="5231574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pSp>
        <p:nvGrpSpPr>
          <p:cNvPr id="75" name="组合 74"/>
          <p:cNvGrpSpPr/>
          <p:nvPr/>
        </p:nvGrpSpPr>
        <p:grpSpPr>
          <a:xfrm>
            <a:off x="3432575" y="1340768"/>
            <a:ext cx="2513536" cy="2586112"/>
            <a:chOff x="3432575" y="1340768"/>
            <a:chExt cx="2513536" cy="2586112"/>
          </a:xfrm>
        </p:grpSpPr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4211008" y="164462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222269" y="2537425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4211642" y="3364573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3432575" y="2510837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5004766" y="1631383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5572754" y="2572923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5017595" y="3388248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3792934" y="2688558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 flipV="1">
              <a:off x="3712700" y="1897910"/>
              <a:ext cx="522239" cy="66190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3697214" y="2848088"/>
              <a:ext cx="561654" cy="6143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3757080" y="2748260"/>
              <a:ext cx="1317683" cy="74665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4222269" y="1340768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6</a:t>
              </a: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4534630" y="2556074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5</a:t>
              </a:r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4489772" y="361910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0" name="Line 18"/>
            <p:cNvSpPr>
              <a:spLocks noChangeShapeType="1"/>
            </p:cNvSpPr>
            <p:nvPr/>
          </p:nvSpPr>
          <p:spPr bwMode="auto">
            <a:xfrm flipV="1">
              <a:off x="3746038" y="1921608"/>
              <a:ext cx="1271113" cy="66747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" name="矩形 5"/>
            <p:cNvSpPr/>
            <p:nvPr/>
          </p:nvSpPr>
          <p:spPr>
            <a:xfrm>
              <a:off x="5339401" y="3412918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dk1"/>
                  </a:solidFill>
                </a:rPr>
                <a:t>∞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5252513" y="1404335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dk1"/>
                  </a:solidFill>
                </a:rPr>
                <a:t>∞</a:t>
              </a:r>
            </a:p>
          </p:txBody>
        </p:sp>
        <p:sp>
          <p:nvSpPr>
            <p:cNvPr id="72" name="弧形 71"/>
            <p:cNvSpPr/>
            <p:nvPr/>
          </p:nvSpPr>
          <p:spPr bwMode="auto">
            <a:xfrm>
              <a:off x="3757080" y="2512162"/>
              <a:ext cx="1853136" cy="292856"/>
            </a:xfrm>
            <a:prstGeom prst="arc">
              <a:avLst>
                <a:gd name="adj1" fmla="val 10817505"/>
                <a:gd name="adj2" fmla="val 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4" name="矩形 73"/>
            <p:cNvSpPr/>
            <p:nvPr/>
          </p:nvSpPr>
          <p:spPr>
            <a:xfrm>
              <a:off x="5596335" y="2229988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dk1"/>
                  </a:solidFill>
                </a:rPr>
                <a:t>∞</a:t>
              </a: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6372200" y="1268760"/>
            <a:ext cx="2507577" cy="2528397"/>
            <a:chOff x="6372200" y="1268760"/>
            <a:chExt cx="2507577" cy="2528397"/>
          </a:xfrm>
        </p:grpSpPr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7150633" y="1525488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" name="Oval 7"/>
            <p:cNvSpPr>
              <a:spLocks noChangeArrowheads="1"/>
            </p:cNvSpPr>
            <p:nvPr/>
          </p:nvSpPr>
          <p:spPr bwMode="auto">
            <a:xfrm>
              <a:off x="7161894" y="2418291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7184811" y="3244958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6372200" y="2391703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3" name="Oval 10"/>
            <p:cNvSpPr>
              <a:spLocks noChangeArrowheads="1"/>
            </p:cNvSpPr>
            <p:nvPr/>
          </p:nvSpPr>
          <p:spPr bwMode="auto">
            <a:xfrm>
              <a:off x="7944391" y="1512249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4" name="Oval 11"/>
            <p:cNvSpPr>
              <a:spLocks noChangeArrowheads="1"/>
            </p:cNvSpPr>
            <p:nvPr/>
          </p:nvSpPr>
          <p:spPr bwMode="auto">
            <a:xfrm>
              <a:off x="8512379" y="2453789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5" name="Oval 12"/>
            <p:cNvSpPr>
              <a:spLocks noChangeArrowheads="1"/>
            </p:cNvSpPr>
            <p:nvPr/>
          </p:nvSpPr>
          <p:spPr bwMode="auto">
            <a:xfrm>
              <a:off x="7957220" y="3269114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6" name="Line 15"/>
            <p:cNvSpPr>
              <a:spLocks noChangeShapeType="1"/>
            </p:cNvSpPr>
            <p:nvPr/>
          </p:nvSpPr>
          <p:spPr bwMode="auto">
            <a:xfrm>
              <a:off x="6732559" y="2569424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7" name="Line 16"/>
            <p:cNvSpPr>
              <a:spLocks noChangeShapeType="1"/>
            </p:cNvSpPr>
            <p:nvPr/>
          </p:nvSpPr>
          <p:spPr bwMode="auto">
            <a:xfrm flipH="1" flipV="1">
              <a:off x="7318719" y="1882330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>
              <a:off x="6636838" y="2728954"/>
              <a:ext cx="573613" cy="57675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6" name="弧形 95"/>
            <p:cNvSpPr/>
            <p:nvPr/>
          </p:nvSpPr>
          <p:spPr bwMode="auto">
            <a:xfrm>
              <a:off x="6696705" y="2393028"/>
              <a:ext cx="1853136" cy="292856"/>
            </a:xfrm>
            <a:prstGeom prst="arc">
              <a:avLst>
                <a:gd name="adj1" fmla="val 10817505"/>
                <a:gd name="adj2" fmla="val 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 flipH="1" flipV="1">
              <a:off x="7339597" y="2805017"/>
              <a:ext cx="17062" cy="42588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8" name="Line 15"/>
            <p:cNvSpPr>
              <a:spLocks noChangeShapeType="1"/>
            </p:cNvSpPr>
            <p:nvPr/>
          </p:nvSpPr>
          <p:spPr bwMode="auto">
            <a:xfrm>
              <a:off x="7510834" y="1681565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9" name="Line 15"/>
            <p:cNvSpPr>
              <a:spLocks noChangeShapeType="1"/>
            </p:cNvSpPr>
            <p:nvPr/>
          </p:nvSpPr>
          <p:spPr bwMode="auto">
            <a:xfrm>
              <a:off x="7510834" y="3432784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0" name="Text Box 23"/>
            <p:cNvSpPr txBox="1">
              <a:spLocks noChangeArrowheads="1"/>
            </p:cNvSpPr>
            <p:nvPr/>
          </p:nvSpPr>
          <p:spPr bwMode="auto">
            <a:xfrm>
              <a:off x="7151585" y="126876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01" name="Text Box 24"/>
            <p:cNvSpPr txBox="1">
              <a:spLocks noChangeArrowheads="1"/>
            </p:cNvSpPr>
            <p:nvPr/>
          </p:nvSpPr>
          <p:spPr bwMode="auto">
            <a:xfrm>
              <a:off x="7463946" y="2484066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02" name="Text Box 25"/>
            <p:cNvSpPr txBox="1">
              <a:spLocks noChangeArrowheads="1"/>
            </p:cNvSpPr>
            <p:nvPr/>
          </p:nvSpPr>
          <p:spPr bwMode="auto">
            <a:xfrm>
              <a:off x="7427797" y="348938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8287152" y="334091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200264" y="1332327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5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525651" y="215798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dk1"/>
                  </a:solidFill>
                </a:rPr>
                <a:t>∞</a:t>
              </a: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420757" y="4146373"/>
            <a:ext cx="2507577" cy="2528397"/>
            <a:chOff x="6420757" y="4146373"/>
            <a:chExt cx="2507577" cy="2528397"/>
          </a:xfrm>
        </p:grpSpPr>
        <p:sp>
          <p:nvSpPr>
            <p:cNvPr id="106" name="Oval 6"/>
            <p:cNvSpPr>
              <a:spLocks noChangeArrowheads="1"/>
            </p:cNvSpPr>
            <p:nvPr/>
          </p:nvSpPr>
          <p:spPr bwMode="auto">
            <a:xfrm>
              <a:off x="7199190" y="4403101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7210451" y="5295904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8" name="Oval 8"/>
            <p:cNvSpPr>
              <a:spLocks noChangeArrowheads="1"/>
            </p:cNvSpPr>
            <p:nvPr/>
          </p:nvSpPr>
          <p:spPr bwMode="auto">
            <a:xfrm>
              <a:off x="7199190" y="610756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9" name="Oval 9"/>
            <p:cNvSpPr>
              <a:spLocks noChangeArrowheads="1"/>
            </p:cNvSpPr>
            <p:nvPr/>
          </p:nvSpPr>
          <p:spPr bwMode="auto">
            <a:xfrm>
              <a:off x="6420757" y="5269316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0" name="Oval 10"/>
            <p:cNvSpPr>
              <a:spLocks noChangeArrowheads="1"/>
            </p:cNvSpPr>
            <p:nvPr/>
          </p:nvSpPr>
          <p:spPr bwMode="auto">
            <a:xfrm>
              <a:off x="7992948" y="4389862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1" name="Oval 11"/>
            <p:cNvSpPr>
              <a:spLocks noChangeArrowheads="1"/>
            </p:cNvSpPr>
            <p:nvPr/>
          </p:nvSpPr>
          <p:spPr bwMode="auto">
            <a:xfrm>
              <a:off x="8560936" y="5331402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2" name="Oval 12"/>
            <p:cNvSpPr>
              <a:spLocks noChangeArrowheads="1"/>
            </p:cNvSpPr>
            <p:nvPr/>
          </p:nvSpPr>
          <p:spPr bwMode="auto">
            <a:xfrm>
              <a:off x="8005777" y="6146727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3" name="Line 15"/>
            <p:cNvSpPr>
              <a:spLocks noChangeShapeType="1"/>
            </p:cNvSpPr>
            <p:nvPr/>
          </p:nvSpPr>
          <p:spPr bwMode="auto">
            <a:xfrm>
              <a:off x="6781116" y="544703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 flipH="1" flipV="1">
              <a:off x="7325678" y="4758007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6685395" y="5606567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8" name="Line 16"/>
            <p:cNvSpPr>
              <a:spLocks noChangeShapeType="1"/>
            </p:cNvSpPr>
            <p:nvPr/>
          </p:nvSpPr>
          <p:spPr bwMode="auto">
            <a:xfrm flipH="1" flipV="1">
              <a:off x="7377606" y="5671201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0" name="Line 15"/>
            <p:cNvSpPr>
              <a:spLocks noChangeShapeType="1"/>
            </p:cNvSpPr>
            <p:nvPr/>
          </p:nvSpPr>
          <p:spPr bwMode="auto">
            <a:xfrm>
              <a:off x="7559391" y="631039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7200142" y="414637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7512503" y="53616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23" name="Text Box 25"/>
            <p:cNvSpPr txBox="1">
              <a:spLocks noChangeArrowheads="1"/>
            </p:cNvSpPr>
            <p:nvPr/>
          </p:nvSpPr>
          <p:spPr bwMode="auto">
            <a:xfrm>
              <a:off x="7476354" y="636699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8335709" y="621852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8248821" y="420994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2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8592643" y="50355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7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28" name="Line 16"/>
            <p:cNvSpPr>
              <a:spLocks noChangeShapeType="1"/>
            </p:cNvSpPr>
            <p:nvPr/>
          </p:nvSpPr>
          <p:spPr bwMode="auto">
            <a:xfrm flipH="1" flipV="1">
              <a:off x="7428072" y="4765020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9" name="Line 16"/>
            <p:cNvSpPr>
              <a:spLocks noChangeShapeType="1"/>
            </p:cNvSpPr>
            <p:nvPr/>
          </p:nvSpPr>
          <p:spPr bwMode="auto">
            <a:xfrm>
              <a:off x="7558336" y="4569913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V="1">
              <a:off x="8318299" y="5699438"/>
              <a:ext cx="356973" cy="4859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116" name="Line 16"/>
          <p:cNvSpPr>
            <a:spLocks noChangeShapeType="1"/>
          </p:cNvSpPr>
          <p:nvPr/>
        </p:nvSpPr>
        <p:spPr bwMode="auto">
          <a:xfrm flipV="1">
            <a:off x="6652796" y="1754130"/>
            <a:ext cx="522239" cy="6619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3492674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顶点与边类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285" y="1702549"/>
            <a:ext cx="88382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顶点对象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数据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出入度数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status;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顶点遍历的状态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包括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UNDISCOVERED, DISCOVERED, VISITED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时间标签，用于遍历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parent;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priority;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在遍历树中的父节点、优先级数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Vertex (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)0 ) :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构造新顶点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data(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(0),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(0),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(-1),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(-1),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status(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parent(-1), priority(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边对象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数据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weight;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权重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type;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边遍历类型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UNDETERMINED, TREE, CROSS, FORWARD, BACKWARD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Edge (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: data(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weight(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type(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UNDETERMINED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{}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34149"/>
      </p:ext>
    </p:extLst>
  </p:cSld>
  <p:clrMapOvr>
    <a:masterClrMapping/>
  </p:clrMapOvr>
  <p:transition advTm="157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7848" y="1084006"/>
            <a:ext cx="55295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6231" y="1589370"/>
            <a:ext cx="2507577" cy="2415694"/>
            <a:chOff x="5796136" y="1052736"/>
            <a:chExt cx="2831105" cy="2740442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675003" y="1290861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687717" y="2303686"/>
              <a:ext cx="414800" cy="4159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675718" y="3242030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796136" y="2273524"/>
              <a:ext cx="411621" cy="4191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7571171" y="1275843"/>
              <a:ext cx="395729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212441" y="2343956"/>
              <a:ext cx="414800" cy="4175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585655" y="3268887"/>
              <a:ext cx="414800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6892733" y="1681386"/>
              <a:ext cx="0" cy="6000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6889554" y="2697387"/>
              <a:ext cx="0" cy="5715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6202989" y="2475136"/>
              <a:ext cx="4894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6112403" y="1578199"/>
              <a:ext cx="589618" cy="7508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6094919" y="2656112"/>
              <a:ext cx="634119" cy="696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7075499" y="1475011"/>
              <a:ext cx="5149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104106" y="3476849"/>
              <a:ext cx="5037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908276" y="1643286"/>
              <a:ext cx="440228" cy="7239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7949598" y="2716437"/>
              <a:ext cx="378246" cy="6127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7065963" y="1636936"/>
              <a:ext cx="611869" cy="738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6104454" y="16258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6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6299935" y="2054449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090151" y="288947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5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6840286" y="2801560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6865715" y="1690911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-2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7067552" y="1052736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-1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7258265" y="19814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ea typeface="宋体" pitchFamily="2" charset="-122"/>
                </a:defRPr>
              </a:lvl1pPr>
            </a:lstStyle>
            <a:p>
              <a:r>
                <a:rPr lang="en-US" altLang="zh-CN" sz="1600" dirty="0">
                  <a:solidFill>
                    <a:srgbClr val="009242"/>
                  </a:solidFill>
                </a:rPr>
                <a:t>1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7104106" y="3454624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8106935" y="166868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3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8137131" y="2916462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/>
                <a:t>3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6647" y="4138426"/>
          <a:ext cx="5295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9879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596647" y="4501440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596647" y="4868222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96647" y="5231574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96647" y="5598356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593010" y="5961708"/>
          <a:ext cx="529928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410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593010" y="6328490"/>
          <a:ext cx="529928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410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426698" y="1463379"/>
            <a:ext cx="2507577" cy="2528397"/>
            <a:chOff x="3334478" y="1463379"/>
            <a:chExt cx="2507577" cy="2528397"/>
          </a:xfrm>
        </p:grpSpPr>
        <p:sp>
          <p:nvSpPr>
            <p:cNvPr id="133" name="Oval 6"/>
            <p:cNvSpPr>
              <a:spLocks noChangeArrowheads="1"/>
            </p:cNvSpPr>
            <p:nvPr/>
          </p:nvSpPr>
          <p:spPr bwMode="auto">
            <a:xfrm>
              <a:off x="4112911" y="1720107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4" name="Oval 7"/>
            <p:cNvSpPr>
              <a:spLocks noChangeArrowheads="1"/>
            </p:cNvSpPr>
            <p:nvPr/>
          </p:nvSpPr>
          <p:spPr bwMode="auto">
            <a:xfrm>
              <a:off x="4124172" y="2612910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5" name="Oval 8"/>
            <p:cNvSpPr>
              <a:spLocks noChangeArrowheads="1"/>
            </p:cNvSpPr>
            <p:nvPr/>
          </p:nvSpPr>
          <p:spPr bwMode="auto">
            <a:xfrm>
              <a:off x="4112911" y="3424568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6" name="Oval 9"/>
            <p:cNvSpPr>
              <a:spLocks noChangeArrowheads="1"/>
            </p:cNvSpPr>
            <p:nvPr/>
          </p:nvSpPr>
          <p:spPr bwMode="auto">
            <a:xfrm>
              <a:off x="3334478" y="2586322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7" name="Oval 10"/>
            <p:cNvSpPr>
              <a:spLocks noChangeArrowheads="1"/>
            </p:cNvSpPr>
            <p:nvPr/>
          </p:nvSpPr>
          <p:spPr bwMode="auto">
            <a:xfrm>
              <a:off x="4906669" y="1706868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8" name="Oval 11"/>
            <p:cNvSpPr>
              <a:spLocks noChangeArrowheads="1"/>
            </p:cNvSpPr>
            <p:nvPr/>
          </p:nvSpPr>
          <p:spPr bwMode="auto">
            <a:xfrm>
              <a:off x="5474657" y="2648408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39" name="Oval 12"/>
            <p:cNvSpPr>
              <a:spLocks noChangeArrowheads="1"/>
            </p:cNvSpPr>
            <p:nvPr/>
          </p:nvSpPr>
          <p:spPr bwMode="auto">
            <a:xfrm>
              <a:off x="4919498" y="3463733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0" name="Line 15"/>
            <p:cNvSpPr>
              <a:spLocks noChangeShapeType="1"/>
            </p:cNvSpPr>
            <p:nvPr/>
          </p:nvSpPr>
          <p:spPr bwMode="auto">
            <a:xfrm>
              <a:off x="3694837" y="2764043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1" name="Line 16"/>
            <p:cNvSpPr>
              <a:spLocks noChangeShapeType="1"/>
            </p:cNvSpPr>
            <p:nvPr/>
          </p:nvSpPr>
          <p:spPr bwMode="auto">
            <a:xfrm flipH="1" flipV="1">
              <a:off x="4239399" y="2075013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2" name="Line 17"/>
            <p:cNvSpPr>
              <a:spLocks noChangeShapeType="1"/>
            </p:cNvSpPr>
            <p:nvPr/>
          </p:nvSpPr>
          <p:spPr bwMode="auto">
            <a:xfrm>
              <a:off x="3599116" y="2923573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4" name="Line 16"/>
            <p:cNvSpPr>
              <a:spLocks noChangeShapeType="1"/>
            </p:cNvSpPr>
            <p:nvPr/>
          </p:nvSpPr>
          <p:spPr bwMode="auto">
            <a:xfrm flipH="1" flipV="1">
              <a:off x="4291327" y="2988207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6" name="Line 15"/>
            <p:cNvSpPr>
              <a:spLocks noChangeShapeType="1"/>
            </p:cNvSpPr>
            <p:nvPr/>
          </p:nvSpPr>
          <p:spPr bwMode="auto">
            <a:xfrm>
              <a:off x="4473112" y="3627403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7" name="Text Box 23"/>
            <p:cNvSpPr txBox="1">
              <a:spLocks noChangeArrowheads="1"/>
            </p:cNvSpPr>
            <p:nvPr/>
          </p:nvSpPr>
          <p:spPr bwMode="auto">
            <a:xfrm>
              <a:off x="4113863" y="14633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148" name="Text Box 24"/>
            <p:cNvSpPr txBox="1">
              <a:spLocks noChangeArrowheads="1"/>
            </p:cNvSpPr>
            <p:nvPr/>
          </p:nvSpPr>
          <p:spPr bwMode="auto">
            <a:xfrm>
              <a:off x="4426224" y="2678685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49" name="Text Box 25"/>
            <p:cNvSpPr txBox="1">
              <a:spLocks noChangeArrowheads="1"/>
            </p:cNvSpPr>
            <p:nvPr/>
          </p:nvSpPr>
          <p:spPr bwMode="auto">
            <a:xfrm>
              <a:off x="4390075" y="368399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249430" y="3535529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162542" y="1526946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0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5506364" y="2352599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5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53" name="Line 16"/>
            <p:cNvSpPr>
              <a:spLocks noChangeShapeType="1"/>
            </p:cNvSpPr>
            <p:nvPr/>
          </p:nvSpPr>
          <p:spPr bwMode="auto">
            <a:xfrm flipH="1" flipV="1">
              <a:off x="4341793" y="2082026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4" name="Line 16"/>
            <p:cNvSpPr>
              <a:spLocks noChangeShapeType="1"/>
            </p:cNvSpPr>
            <p:nvPr/>
          </p:nvSpPr>
          <p:spPr bwMode="auto">
            <a:xfrm>
              <a:off x="4456410" y="1924690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>
              <a:off x="5218085" y="2082026"/>
              <a:ext cx="315398" cy="5834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7" name="Line 16"/>
            <p:cNvSpPr>
              <a:spLocks noChangeShapeType="1"/>
            </p:cNvSpPr>
            <p:nvPr/>
          </p:nvSpPr>
          <p:spPr bwMode="auto">
            <a:xfrm>
              <a:off x="4463434" y="1812949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30932" y="1242288"/>
            <a:ext cx="2507577" cy="2528397"/>
            <a:chOff x="6349029" y="1347673"/>
            <a:chExt cx="2507577" cy="2528397"/>
          </a:xfrm>
        </p:grpSpPr>
        <p:sp>
          <p:nvSpPr>
            <p:cNvPr id="159" name="Oval 6"/>
            <p:cNvSpPr>
              <a:spLocks noChangeArrowheads="1"/>
            </p:cNvSpPr>
            <p:nvPr/>
          </p:nvSpPr>
          <p:spPr bwMode="auto">
            <a:xfrm>
              <a:off x="7127462" y="1604401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7138723" y="2497204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7127462" y="330886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6349029" y="2470616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3" name="Oval 10"/>
            <p:cNvSpPr>
              <a:spLocks noChangeArrowheads="1"/>
            </p:cNvSpPr>
            <p:nvPr/>
          </p:nvSpPr>
          <p:spPr bwMode="auto">
            <a:xfrm>
              <a:off x="7921220" y="1591162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" name="Oval 11"/>
            <p:cNvSpPr>
              <a:spLocks noChangeArrowheads="1"/>
            </p:cNvSpPr>
            <p:nvPr/>
          </p:nvSpPr>
          <p:spPr bwMode="auto">
            <a:xfrm>
              <a:off x="8489208" y="2532702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5" name="Oval 12"/>
            <p:cNvSpPr>
              <a:spLocks noChangeArrowheads="1"/>
            </p:cNvSpPr>
            <p:nvPr/>
          </p:nvSpPr>
          <p:spPr bwMode="auto">
            <a:xfrm>
              <a:off x="7934049" y="3348027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8" name="Line 17"/>
            <p:cNvSpPr>
              <a:spLocks noChangeShapeType="1"/>
            </p:cNvSpPr>
            <p:nvPr/>
          </p:nvSpPr>
          <p:spPr bwMode="auto">
            <a:xfrm>
              <a:off x="6613667" y="2807867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0" name="Line 16"/>
            <p:cNvSpPr>
              <a:spLocks noChangeShapeType="1"/>
            </p:cNvSpPr>
            <p:nvPr/>
          </p:nvSpPr>
          <p:spPr bwMode="auto">
            <a:xfrm flipH="1" flipV="1">
              <a:off x="7305878" y="2872501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2" name="Line 15"/>
            <p:cNvSpPr>
              <a:spLocks noChangeShapeType="1"/>
            </p:cNvSpPr>
            <p:nvPr/>
          </p:nvSpPr>
          <p:spPr bwMode="auto">
            <a:xfrm>
              <a:off x="7487663" y="351169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3" name="Text Box 23"/>
            <p:cNvSpPr txBox="1">
              <a:spLocks noChangeArrowheads="1"/>
            </p:cNvSpPr>
            <p:nvPr/>
          </p:nvSpPr>
          <p:spPr bwMode="auto">
            <a:xfrm>
              <a:off x="7128414" y="134767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174" name="Text Box 24"/>
            <p:cNvSpPr txBox="1">
              <a:spLocks noChangeArrowheads="1"/>
            </p:cNvSpPr>
            <p:nvPr/>
          </p:nvSpPr>
          <p:spPr bwMode="auto">
            <a:xfrm>
              <a:off x="7440775" y="25629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75" name="Text Box 25"/>
            <p:cNvSpPr txBox="1">
              <a:spLocks noChangeArrowheads="1"/>
            </p:cNvSpPr>
            <p:nvPr/>
          </p:nvSpPr>
          <p:spPr bwMode="auto">
            <a:xfrm>
              <a:off x="7404626" y="356829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6" name="矩形 175"/>
            <p:cNvSpPr/>
            <p:nvPr/>
          </p:nvSpPr>
          <p:spPr>
            <a:xfrm>
              <a:off x="8263981" y="341982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8177093" y="141124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0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8520915" y="22368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3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79" name="Line 16"/>
            <p:cNvSpPr>
              <a:spLocks noChangeShapeType="1"/>
            </p:cNvSpPr>
            <p:nvPr/>
          </p:nvSpPr>
          <p:spPr bwMode="auto">
            <a:xfrm flipH="1" flipV="1">
              <a:off x="7302962" y="1940108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1" name="Line 16"/>
            <p:cNvSpPr>
              <a:spLocks noChangeShapeType="1"/>
            </p:cNvSpPr>
            <p:nvPr/>
          </p:nvSpPr>
          <p:spPr bwMode="auto">
            <a:xfrm>
              <a:off x="8232636" y="1966320"/>
              <a:ext cx="315398" cy="5834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2" name="Line 16"/>
            <p:cNvSpPr>
              <a:spLocks noChangeShapeType="1"/>
            </p:cNvSpPr>
            <p:nvPr/>
          </p:nvSpPr>
          <p:spPr bwMode="auto">
            <a:xfrm>
              <a:off x="7464957" y="1764504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6430932" y="3991141"/>
            <a:ext cx="2507577" cy="2528397"/>
            <a:chOff x="6349029" y="1347673"/>
            <a:chExt cx="2507577" cy="2528397"/>
          </a:xfrm>
        </p:grpSpPr>
        <p:sp>
          <p:nvSpPr>
            <p:cNvPr id="184" name="Oval 6"/>
            <p:cNvSpPr>
              <a:spLocks noChangeArrowheads="1"/>
            </p:cNvSpPr>
            <p:nvPr/>
          </p:nvSpPr>
          <p:spPr bwMode="auto">
            <a:xfrm>
              <a:off x="7127462" y="1604401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5" name="Oval 7"/>
            <p:cNvSpPr>
              <a:spLocks noChangeArrowheads="1"/>
            </p:cNvSpPr>
            <p:nvPr/>
          </p:nvSpPr>
          <p:spPr bwMode="auto">
            <a:xfrm>
              <a:off x="7138723" y="2497204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6" name="Oval 8"/>
            <p:cNvSpPr>
              <a:spLocks noChangeArrowheads="1"/>
            </p:cNvSpPr>
            <p:nvPr/>
          </p:nvSpPr>
          <p:spPr bwMode="auto">
            <a:xfrm>
              <a:off x="7127462" y="330886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7" name="Oval 9"/>
            <p:cNvSpPr>
              <a:spLocks noChangeArrowheads="1"/>
            </p:cNvSpPr>
            <p:nvPr/>
          </p:nvSpPr>
          <p:spPr bwMode="auto">
            <a:xfrm>
              <a:off x="6349029" y="2470616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8" name="Oval 10"/>
            <p:cNvSpPr>
              <a:spLocks noChangeArrowheads="1"/>
            </p:cNvSpPr>
            <p:nvPr/>
          </p:nvSpPr>
          <p:spPr bwMode="auto">
            <a:xfrm>
              <a:off x="7921220" y="1591162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9" name="Oval 11"/>
            <p:cNvSpPr>
              <a:spLocks noChangeArrowheads="1"/>
            </p:cNvSpPr>
            <p:nvPr/>
          </p:nvSpPr>
          <p:spPr bwMode="auto">
            <a:xfrm>
              <a:off x="8489208" y="2532702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0" name="Oval 12"/>
            <p:cNvSpPr>
              <a:spLocks noChangeArrowheads="1"/>
            </p:cNvSpPr>
            <p:nvPr/>
          </p:nvSpPr>
          <p:spPr bwMode="auto">
            <a:xfrm>
              <a:off x="7934049" y="3348027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1" name="Line 17"/>
            <p:cNvSpPr>
              <a:spLocks noChangeShapeType="1"/>
            </p:cNvSpPr>
            <p:nvPr/>
          </p:nvSpPr>
          <p:spPr bwMode="auto">
            <a:xfrm>
              <a:off x="6613667" y="2807867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2" name="Line 16"/>
            <p:cNvSpPr>
              <a:spLocks noChangeShapeType="1"/>
            </p:cNvSpPr>
            <p:nvPr/>
          </p:nvSpPr>
          <p:spPr bwMode="auto">
            <a:xfrm flipH="1" flipV="1">
              <a:off x="7305878" y="2872501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3" name="Line 15"/>
            <p:cNvSpPr>
              <a:spLocks noChangeShapeType="1"/>
            </p:cNvSpPr>
            <p:nvPr/>
          </p:nvSpPr>
          <p:spPr bwMode="auto">
            <a:xfrm>
              <a:off x="7487663" y="351169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4" name="Text Box 23"/>
            <p:cNvSpPr txBox="1">
              <a:spLocks noChangeArrowheads="1"/>
            </p:cNvSpPr>
            <p:nvPr/>
          </p:nvSpPr>
          <p:spPr bwMode="auto">
            <a:xfrm>
              <a:off x="7128414" y="134767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195" name="Text Box 24"/>
            <p:cNvSpPr txBox="1">
              <a:spLocks noChangeArrowheads="1"/>
            </p:cNvSpPr>
            <p:nvPr/>
          </p:nvSpPr>
          <p:spPr bwMode="auto">
            <a:xfrm>
              <a:off x="7440775" y="25629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96" name="Text Box 25"/>
            <p:cNvSpPr txBox="1">
              <a:spLocks noChangeArrowheads="1"/>
            </p:cNvSpPr>
            <p:nvPr/>
          </p:nvSpPr>
          <p:spPr bwMode="auto">
            <a:xfrm>
              <a:off x="7404626" y="356829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7" name="矩形 196"/>
            <p:cNvSpPr/>
            <p:nvPr/>
          </p:nvSpPr>
          <p:spPr>
            <a:xfrm>
              <a:off x="8263981" y="341982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8177093" y="141124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0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8520915" y="22368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3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200" name="Line 16"/>
            <p:cNvSpPr>
              <a:spLocks noChangeShapeType="1"/>
            </p:cNvSpPr>
            <p:nvPr/>
          </p:nvSpPr>
          <p:spPr bwMode="auto">
            <a:xfrm flipH="1" flipV="1">
              <a:off x="7302962" y="1940108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1" name="Line 16"/>
            <p:cNvSpPr>
              <a:spLocks noChangeShapeType="1"/>
            </p:cNvSpPr>
            <p:nvPr/>
          </p:nvSpPr>
          <p:spPr bwMode="auto">
            <a:xfrm>
              <a:off x="8232636" y="1966320"/>
              <a:ext cx="315398" cy="5834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2" name="Line 16"/>
            <p:cNvSpPr>
              <a:spLocks noChangeShapeType="1"/>
            </p:cNvSpPr>
            <p:nvPr/>
          </p:nvSpPr>
          <p:spPr bwMode="auto">
            <a:xfrm>
              <a:off x="7464957" y="1764504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0379527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6593" y="1196752"/>
            <a:ext cx="5529508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情况下，计算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min { dist</a:t>
            </a:r>
            <a:r>
              <a:rPr lang="en-US" altLang="zh-CN" sz="2200" b="1" i="1" baseline="30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k-</a:t>
            </a:r>
            <a:r>
              <a:rPr lang="en-US" altLang="zh-CN" sz="2200" b="1" baseline="30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200" b="1" i="1" baseline="30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200" b="1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]+</a:t>
            </a:r>
            <a:r>
              <a:rPr lang="en-US" altLang="zh-CN" sz="2200" b="1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Edge[</a:t>
            </a:r>
            <a:r>
              <a:rPr lang="en-US" altLang="zh-CN" sz="2200" b="1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][</a:t>
            </a:r>
            <a:r>
              <a:rPr lang="en-US" altLang="zh-CN" sz="2200" b="1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] }</a:t>
            </a:r>
            <a:r>
              <a:rPr lang="zh-CN" altLang="en-US" sz="2200" b="1" dirty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仍需遍历每个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，内层遍历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，复杂度为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可直接遍历所有边，只对每条的终端节点距离进行更新，为此复杂度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O(e)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整体复杂度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O(ne)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52826"/>
              </p:ext>
            </p:extLst>
          </p:nvPr>
        </p:nvGraphicFramePr>
        <p:xfrm>
          <a:off x="-624262" y="4178757"/>
          <a:ext cx="735330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Document" r:id="rId4" imgW="4057143" imgH="1598817" progId="Word.Document.8">
                  <p:embed/>
                </p:oleObj>
              </mc:Choice>
              <mc:Fallback>
                <p:oleObj name="Document" r:id="rId4" imgW="4057143" imgH="1598817" progId="Word.Document.8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24262" y="4178757"/>
                        <a:ext cx="7353300" cy="299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796136" y="1246761"/>
            <a:ext cx="2831105" cy="2771220"/>
            <a:chOff x="5796136" y="1052736"/>
            <a:chExt cx="2831105" cy="2771220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675003" y="1290861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687717" y="2303686"/>
              <a:ext cx="414800" cy="4159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675718" y="3242030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796136" y="2273524"/>
              <a:ext cx="411621" cy="4191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7571171" y="1275843"/>
              <a:ext cx="395729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212441" y="2343956"/>
              <a:ext cx="414800" cy="4175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585655" y="3268887"/>
              <a:ext cx="414800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6892733" y="1681386"/>
              <a:ext cx="0" cy="6000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6889554" y="2697387"/>
              <a:ext cx="0" cy="5715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6202989" y="2475136"/>
              <a:ext cx="4894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6112403" y="1578199"/>
              <a:ext cx="589618" cy="7508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6094919" y="2656112"/>
              <a:ext cx="634119" cy="696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7075499" y="1475011"/>
              <a:ext cx="5149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104106" y="3476849"/>
              <a:ext cx="5037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908276" y="1643286"/>
              <a:ext cx="440228" cy="7239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7949598" y="2716437"/>
              <a:ext cx="378246" cy="6127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7065963" y="1636936"/>
              <a:ext cx="611869" cy="738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6104454" y="162582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6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6299935" y="2054449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090151" y="288947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5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6840286" y="2801560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-2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6865715" y="1690911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-2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7067552" y="1052736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-1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7258265" y="198142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ea typeface="宋体" pitchFamily="2" charset="-122"/>
                </a:defRPr>
              </a:lvl1pPr>
            </a:lstStyle>
            <a:p>
              <a:r>
                <a:rPr lang="en-US" altLang="zh-CN" dirty="0">
                  <a:solidFill>
                    <a:srgbClr val="009242"/>
                  </a:solidFill>
                </a:rPr>
                <a:t>1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7104106" y="3454624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-1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8106935" y="1668686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8137131" y="2916462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/>
                <a:t>3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6781034" y="4301713"/>
            <a:ext cx="23629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进一步优化：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SPFA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Shortest Path Faster Algorithm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（可自学）</a:t>
            </a:r>
          </a:p>
        </p:txBody>
      </p:sp>
    </p:spTree>
    <p:extLst>
      <p:ext uri="{BB962C8B-B14F-4D97-AF65-F5344CB8AC3E}">
        <p14:creationId xmlns:p14="http://schemas.microsoft.com/office/powerpoint/2010/main" val="363188967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6592" y="1124744"/>
            <a:ext cx="532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592" y="1556792"/>
            <a:ext cx="849694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0x3f3f3f3f  </a:t>
            </a:r>
          </a:p>
          <a:p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1010  </a:t>
            </a:r>
          </a:p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original;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点，边，起点  </a:t>
            </a:r>
          </a:p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u, v;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为起点，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为终点</a:t>
            </a:r>
            <a:endParaRPr lang="en-US" altLang="zh-CN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cost;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边的权重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edge[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dis[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], pre[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print_path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打印最短路的路径（反向）  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pre[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{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前驱 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"%d--&gt;"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pre[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pre[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"%d\n"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472201"/>
      </p:ext>
    </p:extLst>
  </p:cSld>
  <p:clrMapOvr>
    <a:masterClrMapping/>
  </p:clrMapOvr>
  <p:transition advTm="157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6533" y="1673668"/>
            <a:ext cx="88204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main(){</a:t>
            </a:r>
          </a:p>
          <a:p>
            <a:r>
              <a:rPr lang="pt-B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scanf(</a:t>
            </a:r>
            <a:r>
              <a:rPr lang="pt-BR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"%d%d%d"</a:t>
            </a:r>
            <a:r>
              <a:rPr lang="pt-B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&amp;nodenum, &amp;edgenum, &amp;original);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pre[original] = original;</a:t>
            </a:r>
          </a:p>
          <a:p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1; j &lt;= edgenum; ++j)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scanf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</a:t>
            </a:r>
            <a:r>
              <a:rPr lang="en-US" altLang="zh-CN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d%d%d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,&amp;edge[j].u, &amp;edge[j].v, &amp;edge[j].cost);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Bellman_Ford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&lt;=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{//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每个点最短路 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"%d\n"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dis[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"Path:"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print_path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"have negative circle\n"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26592" y="1124744"/>
            <a:ext cx="532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60045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91647" y="1124744"/>
            <a:ext cx="532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592" y="1556792"/>
            <a:ext cx="96299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Bellman_Ford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</a:p>
          <a:p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1; i &lt;= nodenum; ++i) </a:t>
            </a:r>
            <a:r>
              <a:rPr lang="nn-NO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nn-NO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  </a:t>
            </a:r>
            <a:endParaRPr lang="nn-NO" altLang="zh-CN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(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original ? 0 :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 = 1; k &lt;= nodenum - 1; ++k) </a:t>
            </a:r>
            <a:r>
              <a:rPr lang="nn-NO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次迭代</a:t>
            </a:r>
            <a:endParaRPr lang="nn-NO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1; j &lt;=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++j)</a:t>
            </a:r>
          </a:p>
          <a:p>
            <a:r>
              <a:rPr lang="en-US" altLang="zh-CN" sz="20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对原公式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en-US" altLang="zh-CN" sz="2000" b="1" kern="0" baseline="3000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次松弛，简化为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次边的松弛</a:t>
            </a:r>
            <a:endParaRPr lang="en-US" altLang="zh-CN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[edge[j].v]&gt;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[edge[j].u]+edge[j].cost){ 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[edge[j].v]=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[edge[j].u]+edge[j].cost;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pre[edge[j].v] = edge[j].u;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bool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negative =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判断是否含有负权回路  </a:t>
            </a:r>
          </a:p>
          <a:p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1; j &lt;= edgenum; ++j) </a:t>
            </a:r>
          </a:p>
          <a:p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再做一次迭代看是否有任意边可改进，若是则有负权和回路</a:t>
            </a:r>
            <a:endParaRPr lang="nn-NO" altLang="zh-CN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(dis[edge[j].v] &gt; dis[edge[j].u]+edge[j].cost){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negative =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negative;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6151961"/>
      </p:ext>
    </p:extLst>
  </p:cSld>
  <p:clrMapOvr>
    <a:masterClrMapping/>
  </p:clrMapOvr>
  <p:transition advTm="157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20"/>
              <p:cNvSpPr txBox="1">
                <a:spLocks noChangeArrowheads="1"/>
              </p:cNvSpPr>
              <p:nvPr/>
            </p:nvSpPr>
            <p:spPr bwMode="auto">
              <a:xfrm>
                <a:off x="107196" y="1124744"/>
                <a:ext cx="9017408" cy="4970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Bellman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Ford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算法正确性证明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1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为何能检测负权和环路并返回正确的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negative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判断？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negative=0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负权回路；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negative=1, 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负权回路；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1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若图中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负权和环路，而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negative=0</a:t>
                </a:r>
              </a:p>
              <a:p>
                <a:pPr marL="914400" lvl="1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则设该环路为包含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𝒄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𝒄𝒐𝒔𝒕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&lt;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nary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。假设算法返回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negative=0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，则对任意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𝒊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都有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𝒅𝒊𝒔𝒕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𝒅𝒊𝒔𝒕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𝒄𝒐𝒔𝒕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这里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𝒊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𝒎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将环路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𝒄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上的所有这些不等式相加，有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𝒅𝒊𝒔𝒕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𝒅𝒊𝒔𝒕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𝒄𝒐𝒔𝒕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，上式得到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𝒄𝒐𝒔𝒕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，与环路为负权和的结论矛盾，故算法必定返回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mc:Choice>
        <mc:Fallback xmlns="">
          <p:sp>
            <p:nvSpPr>
              <p:cNvPr id="12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96" y="1124744"/>
                <a:ext cx="9017408" cy="4970591"/>
              </a:xfrm>
              <a:prstGeom prst="rect">
                <a:avLst/>
              </a:prstGeom>
              <a:blipFill>
                <a:blip r:embed="rId3"/>
                <a:stretch>
                  <a:fillRect l="-1217" t="-1350" r="-4395" b="-100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08345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寻找图中多源点之间（任意两点之间）最短路径的算法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Robert W. Floyd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年发表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引入第三顶点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，是否能缩短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的距离？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a-&gt;k-&gt;b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究竟是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中哪个呢？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引入多个顶点呢？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a-&gt;k</a:t>
            </a:r>
            <a:r>
              <a:rPr lang="en-US" altLang="zh-CN" sz="2400" b="1" baseline="-25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-&gt;k</a:t>
            </a:r>
            <a:r>
              <a:rPr lang="en-US" altLang="zh-CN" sz="2400" b="1" baseline="-25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….-&gt;b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e[4][3]=12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引入节点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e[4][1]+e[1][3]=5+6=11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再引入节点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e[4][1]+e[1][2]+e[2][3]=5+2+3=10</a:t>
            </a: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29573"/>
            <a:ext cx="2142795" cy="1656184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544715" y="2492896"/>
            <a:ext cx="2179413" cy="1660361"/>
            <a:chOff x="4768851" y="2706495"/>
            <a:chExt cx="2179413" cy="1660361"/>
          </a:xfrm>
        </p:grpSpPr>
        <p:sp>
          <p:nvSpPr>
            <p:cNvPr id="4" name="矩形 3"/>
            <p:cNvSpPr/>
            <p:nvPr/>
          </p:nvSpPr>
          <p:spPr>
            <a:xfrm>
              <a:off x="4768851" y="3418168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E=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50810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72000" tIns="91446" rIns="0" bIns="91446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 bwMode="auto">
            <a:xfrm>
              <a:off x="550810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50810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86814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868144" y="328673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 bwMode="auto">
            <a:xfrm>
              <a:off x="622818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/>
            <p:cNvSpPr/>
            <p:nvPr/>
          </p:nvSpPr>
          <p:spPr bwMode="auto">
            <a:xfrm>
              <a:off x="6228184" y="3284984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22818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22818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58822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/>
          </p:nvSpPr>
          <p:spPr bwMode="auto">
            <a:xfrm>
              <a:off x="658822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58822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58011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94015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30019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660232" y="270892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292080" y="304167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291070" y="338681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5291237" y="3731941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291070" y="407707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038577" y="3191850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 bwMode="auto">
          <a:xfrm>
            <a:off x="6777830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777830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777830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137870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137870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497910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497910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497910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497910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860311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860311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860311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849838" y="248017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7209878" y="248017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569918" y="248017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929958" y="248260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561806" y="281536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560796" y="316049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560963" y="3505623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560796" y="385075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136860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136860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777830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860311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068718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若只允许经过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号顶点中转，求任意两点最小距离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  <p:sp>
        <p:nvSpPr>
          <p:cNvPr id="32" name="矩形 31"/>
          <p:cNvSpPr/>
          <p:nvPr/>
        </p:nvSpPr>
        <p:spPr>
          <a:xfrm>
            <a:off x="368323" y="4526061"/>
            <a:ext cx="445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 &lt;= n; i++)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 &lt;= 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][j]&gt;e[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][1]+e[1][j]){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][1]+e[1][j];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p[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][j]=p[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</p:txBody>
      </p:sp>
      <p:sp>
        <p:nvSpPr>
          <p:cNvPr id="34" name="矩形 33"/>
          <p:cNvSpPr/>
          <p:nvPr/>
        </p:nvSpPr>
        <p:spPr>
          <a:xfrm>
            <a:off x="4788024" y="522326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E=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 bwMode="auto">
          <a:xfrm>
            <a:off x="5383261" y="472916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 bwMode="auto">
              <a:xfrm>
                <a:off x="5383261" y="5091837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72000" tIns="91446" rIns="0" bIns="91446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3261" y="5091837"/>
                <a:ext cx="360040" cy="360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 bwMode="auto">
          <a:xfrm>
            <a:off x="5383261" y="545355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383261" y="581359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43301" y="472916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103341" y="472916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103341" y="5090085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103341" y="545355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03341" y="5813599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463381" y="472916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 bwMode="auto">
              <a:xfrm>
                <a:off x="6463381" y="5090085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3381" y="5090085"/>
                <a:ext cx="360040" cy="360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 bwMode="auto">
          <a:xfrm>
            <a:off x="6463381" y="545355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463381" y="581359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455269" y="451159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815309" y="451159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175349" y="451159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535389" y="451402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167237" y="48467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166227" y="519191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166394" y="553704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166227" y="5882173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741813" y="5453559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741813" y="5813599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86203" y="5220793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 bwMode="auto">
          <a:xfrm>
            <a:off x="7472503" y="4726693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472503" y="5449401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472503" y="5809441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832543" y="4726693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7832543" y="5086733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8192583" y="4726693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192583" y="5086733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192583" y="5449401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8554984" y="4726693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554984" y="5449401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8554984" y="5809441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544511" y="4509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7904551" y="4509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8264591" y="4509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8624631" y="451154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256479" y="48443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7255469" y="518943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255636" y="553456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255469" y="587969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7831533" y="5449401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7831533" y="5809441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7472503" y="5086733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554984" y="5086733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743301" y="5091837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8192583" y="5809441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0" y="1819352"/>
            <a:ext cx="2142795" cy="1656184"/>
          </a:xfrm>
          <a:prstGeom prst="rect">
            <a:avLst/>
          </a:prstGeom>
        </p:spPr>
      </p:pic>
      <p:grpSp>
        <p:nvGrpSpPr>
          <p:cNvPr id="141" name="组合 140"/>
          <p:cNvGrpSpPr/>
          <p:nvPr/>
        </p:nvGrpSpPr>
        <p:grpSpPr>
          <a:xfrm>
            <a:off x="3875397" y="1782675"/>
            <a:ext cx="2179413" cy="1660361"/>
            <a:chOff x="4768851" y="2706495"/>
            <a:chExt cx="2179413" cy="1660361"/>
          </a:xfrm>
        </p:grpSpPr>
        <p:sp>
          <p:nvSpPr>
            <p:cNvPr id="142" name="矩形 141"/>
            <p:cNvSpPr/>
            <p:nvPr/>
          </p:nvSpPr>
          <p:spPr>
            <a:xfrm>
              <a:off x="4768851" y="3418168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E=</a:t>
              </a:r>
              <a:endParaRPr lang="zh-CN" altLang="en-US" dirty="0"/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550810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矩形 143"/>
                <p:cNvSpPr/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72000" tIns="91446" rIns="0" bIns="91446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矩形 144"/>
            <p:cNvSpPr/>
            <p:nvPr/>
          </p:nvSpPr>
          <p:spPr bwMode="auto">
            <a:xfrm>
              <a:off x="550810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550810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586814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5868144" y="328673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/>
                <p:cNvSpPr/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矩形 149"/>
            <p:cNvSpPr/>
            <p:nvPr/>
          </p:nvSpPr>
          <p:spPr bwMode="auto">
            <a:xfrm>
              <a:off x="622818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矩形 150"/>
                <p:cNvSpPr/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矩形 151"/>
            <p:cNvSpPr/>
            <p:nvPr/>
          </p:nvSpPr>
          <p:spPr bwMode="auto">
            <a:xfrm>
              <a:off x="6228184" y="3284984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622818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622818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658822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矩形 155"/>
                <p:cNvSpPr/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矩形 156"/>
            <p:cNvSpPr/>
            <p:nvPr/>
          </p:nvSpPr>
          <p:spPr bwMode="auto">
            <a:xfrm>
              <a:off x="658822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58822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558011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594015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630019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6660232" y="270892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5292080" y="304167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5291070" y="338681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5291237" y="3731941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5291070" y="407707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7" name="矩形 166"/>
          <p:cNvSpPr/>
          <p:nvPr/>
        </p:nvSpPr>
        <p:spPr>
          <a:xfrm>
            <a:off x="6369259" y="2481629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 bwMode="auto">
          <a:xfrm>
            <a:off x="7108512" y="1987529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7108512" y="271023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7108512" y="30702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7468552" y="1987529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7468552" y="2347569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7828592" y="1987529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7828592" y="2347569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7828592" y="271023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7828592" y="30702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8190993" y="1987529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8190993" y="271023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8190993" y="30702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7180520" y="176995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7540560" y="176995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7900600" y="176995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8260640" y="177238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892488" y="210514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891478" y="245027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6891645" y="279540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6891478" y="3140533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7467542" y="271023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7467542" y="30702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7108512" y="2347569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8190993" y="2347569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202756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若只允许经过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号顶点中转，求任意两点最小距离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只允许经过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号顶点中转的任意两点最小距离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  <p:sp>
        <p:nvSpPr>
          <p:cNvPr id="32" name="矩形 31"/>
          <p:cNvSpPr/>
          <p:nvPr/>
        </p:nvSpPr>
        <p:spPr>
          <a:xfrm>
            <a:off x="368323" y="2130585"/>
            <a:ext cx="445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 &lt;= n; i++)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 &lt;= 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][j]&gt;e[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][1]+e[1][j]){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][1]+e[1][j];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p[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][j]=p[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</p:txBody>
      </p:sp>
      <p:sp>
        <p:nvSpPr>
          <p:cNvPr id="34" name="矩形 33"/>
          <p:cNvSpPr/>
          <p:nvPr/>
        </p:nvSpPr>
        <p:spPr>
          <a:xfrm>
            <a:off x="4788024" y="282779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E=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 bwMode="auto">
          <a:xfrm>
            <a:off x="538326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 bwMode="auto">
              <a:xfrm>
                <a:off x="5383261" y="2696361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72000" tIns="91446" rIns="0" bIns="91446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3261" y="2696361"/>
                <a:ext cx="360040" cy="360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 bwMode="auto">
          <a:xfrm>
            <a:off x="5383261" y="3058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383261" y="341812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4330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10334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103341" y="269460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103341" y="3058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03341" y="341812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46338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 bwMode="auto">
              <a:xfrm>
                <a:off x="6463381" y="2694609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3381" y="2694609"/>
                <a:ext cx="360040" cy="360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 bwMode="auto">
          <a:xfrm>
            <a:off x="6463381" y="3058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463381" y="341812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455269" y="2116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815309" y="2116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175349" y="2116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535389" y="211854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167237" y="24513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166227" y="279643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166394" y="314156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166227" y="348669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741813" y="305808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741813" y="341812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86203" y="2825317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 bwMode="auto">
          <a:xfrm>
            <a:off x="7472503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472503" y="3053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472503" y="341396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832543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7832543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8192583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192583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192583" y="3053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8554984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554984" y="3053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8554984" y="341396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544511" y="211364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7904551" y="211364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8264591" y="211364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8624631" y="211606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256479" y="2448828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7255469" y="279395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255636" y="313909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255469" y="348422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7831533" y="305392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7831533" y="341396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7472503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554984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743301" y="2696361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85659" y="4257077"/>
            <a:ext cx="4455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 &lt;= n; i++)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 &lt;= n;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][j]&gt;e[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][1]+e[1][j]){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][1]+e[1][j];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][1];}</a:t>
            </a:r>
          </a:p>
        </p:txBody>
      </p:sp>
      <p:sp>
        <p:nvSpPr>
          <p:cNvPr id="88" name="矩形 87"/>
          <p:cNvSpPr/>
          <p:nvPr/>
        </p:nvSpPr>
        <p:spPr>
          <a:xfrm>
            <a:off x="355251" y="5426628"/>
            <a:ext cx="4455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 &lt;= n; i++)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 &lt;= n;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][j]&gt;e[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][2]+e[2][j]){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][2]+e[2][j];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][j]=p[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][2];}</a:t>
            </a:r>
          </a:p>
        </p:txBody>
      </p:sp>
      <p:sp>
        <p:nvSpPr>
          <p:cNvPr id="89" name="矩形 88"/>
          <p:cNvSpPr/>
          <p:nvPr/>
        </p:nvSpPr>
        <p:spPr>
          <a:xfrm>
            <a:off x="4755963" y="50337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E=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 bwMode="auto">
          <a:xfrm>
            <a:off x="5351200" y="453965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 bwMode="auto">
              <a:xfrm>
                <a:off x="5351200" y="4902321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72000" tIns="91446" rIns="0" bIns="91446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1200" y="4902321"/>
                <a:ext cx="360040" cy="3600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 91"/>
          <p:cNvSpPr/>
          <p:nvPr/>
        </p:nvSpPr>
        <p:spPr bwMode="auto">
          <a:xfrm>
            <a:off x="5351200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351200" y="5624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5711240" y="453965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6071280" y="453965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071280" y="490056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071280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6071280" y="562408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6431320" y="453965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 bwMode="auto">
              <a:xfrm>
                <a:off x="6431320" y="4900569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1320" y="4900569"/>
                <a:ext cx="360040" cy="3600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 100"/>
          <p:cNvSpPr/>
          <p:nvPr/>
        </p:nvSpPr>
        <p:spPr bwMode="auto">
          <a:xfrm>
            <a:off x="6431320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6431320" y="5624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423208" y="43220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783248" y="43220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143288" y="43220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503328" y="432450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135176" y="465726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134166" y="500239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134333" y="534752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134166" y="569265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709752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5709752" y="5624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854142" y="5031277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 bwMode="auto">
          <a:xfrm>
            <a:off x="7440442" y="45371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7440442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7440442" y="5619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800482" y="45371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800482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8160522" y="4537177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160522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8160522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8160522" y="561992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8522923" y="45371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8522923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8522923" y="5619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7512450" y="43196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7872490" y="43196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8232530" y="43196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8592570" y="432202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7224418" y="4654788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223408" y="499991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7223575" y="534505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7223408" y="569018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799472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7799472" y="5619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7440442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8522923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5711240" y="4902321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8192583" y="341396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767022" y="6073772"/>
            <a:ext cx="33794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，查询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P[4][3]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再查询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P[1][3]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，再查询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P[2][3]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故最短路径为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4-&gt;1-&gt;2-&gt;3</a:t>
            </a:r>
            <a:endParaRPr lang="zh-CN" altLang="en-US" sz="1400" dirty="0"/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05" y="12052"/>
            <a:ext cx="214279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90442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疑问：方案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（先寻找中转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，再寻找中转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），是否能获得与方案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（先寻找中转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，再寻找中转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）相同的正确的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4-&gt;1-&gt;2-&gt;3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可以找到！原因如下两点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进行搜索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中转时，因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4-&gt;1-&gt;2-&gt;3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为最短路，为此得到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的最短路径必经过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，此时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更新为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进行搜索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中转时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搜索时已证明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，基于这结论，方案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也会得到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的最短路径经过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为此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更新为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413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4123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所以此时可得到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最短路径代价为路径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4-&gt;1-&gt;2-&gt;3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的代价，即找到该最短路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</p:spTree>
    <p:extLst>
      <p:ext uri="{BB962C8B-B14F-4D97-AF65-F5344CB8AC3E}">
        <p14:creationId xmlns:p14="http://schemas.microsoft.com/office/powerpoint/2010/main" val="17939407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968" y="1772816"/>
            <a:ext cx="85376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顶点类型、边类型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GraphMatrix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</a:p>
          <a:p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基于向量，以邻接矩阵形式实现的图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&gt;&gt; V;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顶点集（向量）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&gt;*&gt;&gt; E;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边集（邻接矩阵）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GraphMatrix() { n = e = 0; }         </a:t>
            </a:r>
            <a:r>
              <a:rPr lang="pt-BR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pt-BR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</a:t>
            </a:r>
            <a:endParaRPr lang="pt-BR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~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GraphMatrix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析构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0; j &lt; n;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所有动态创建的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 = 0; k &lt; n; k++ )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边记录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E[j][k];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逐条清除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7556" y="2924944"/>
            <a:ext cx="7721151" cy="576064"/>
          </a:xfrm>
          <a:prstGeom prst="rect">
            <a:avLst/>
          </a:prstGeom>
          <a:solidFill>
            <a:schemeClr val="accent1">
              <a:alpha val="24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基于邻接矩阵定义的图模板类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/>
              <p:cNvGraphicFramePr>
                <a:graphicFrameLocks noGrp="1"/>
              </p:cNvGraphicFramePr>
              <p:nvPr/>
            </p:nvGraphicFramePr>
            <p:xfrm>
              <a:off x="6972242" y="4914389"/>
              <a:ext cx="194421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8843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960373"/>
                  </p:ext>
                </p:extLst>
              </p:nvPr>
            </p:nvGraphicFramePr>
            <p:xfrm>
              <a:off x="6972242" y="4914389"/>
              <a:ext cx="194421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8843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563" t="-108333" r="-30312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63" t="-108333" r="-20312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563" t="-108333" r="-3125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63" t="-204918" r="-20312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63" t="-310000" r="-20312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563" t="-310000" r="-10312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563" t="-310000" r="-3125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563" t="-410000" r="-30312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563" t="-410000" r="-10312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563" t="-410000" r="-3125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矩形 25"/>
          <p:cNvSpPr/>
          <p:nvPr/>
        </p:nvSpPr>
        <p:spPr>
          <a:xfrm>
            <a:off x="6444208" y="55198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55254522"/>
      </p:ext>
    </p:extLst>
  </p:cSld>
  <p:clrMapOvr>
    <a:masterClrMapping/>
  </p:clrMapOvr>
  <p:transition advTm="157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为此，最终算法如下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5465" y="2226135"/>
            <a:ext cx="8952715" cy="3397095"/>
            <a:chOff x="-132243" y="3279468"/>
            <a:chExt cx="8952715" cy="3397095"/>
          </a:xfrm>
        </p:grpSpPr>
        <p:sp>
          <p:nvSpPr>
            <p:cNvPr id="86" name="矩形 85"/>
            <p:cNvSpPr/>
            <p:nvPr/>
          </p:nvSpPr>
          <p:spPr>
            <a:xfrm>
              <a:off x="-132243" y="3578798"/>
              <a:ext cx="451790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altLang="zh-CN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for</a:t>
              </a:r>
              <a:r>
                <a:rPr lang="nn-NO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(k = 1; k &lt;= n; k++)</a:t>
              </a:r>
              <a:endPara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endParaRPr>
            </a:p>
            <a:p>
              <a:r>
                <a:rPr lang="nn-NO" altLang="zh-CN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for</a:t>
              </a:r>
              <a:r>
                <a:rPr lang="nn-NO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(i = 1; i &lt;= n; i++)</a:t>
              </a:r>
              <a:endPara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endParaRPr>
            </a:p>
            <a:p>
              <a:r>
                <a:rPr lang="en-US" altLang="zh-CN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for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(j = 1; j &lt;= n; 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j++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)</a:t>
              </a:r>
            </a:p>
            <a:p>
              <a:r>
                <a:rPr lang="en-US" altLang="zh-CN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   if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(e[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][j]&gt;e[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][k]+e[k][j]){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       e[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][j]=e[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][k]+e[k][j];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       p[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][j]=p[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][k];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   }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4669980" y="3991141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E=</a:t>
              </a:r>
              <a:endParaRPr lang="zh-CN" altLang="en-US" dirty="0"/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526521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5265217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5265217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562525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598529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5985297" y="386104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5985297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5985297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634533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6345337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6345337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5337225" y="327946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5697265" y="327946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6057305" y="327946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6417345" y="328189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5049193" y="361465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5048183" y="395978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5048350" y="4304914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048183" y="465004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5623769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623769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6791651" y="4004481"/>
              <a:ext cx="5132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P=</a:t>
              </a:r>
              <a:endParaRPr lang="zh-CN" altLang="en-US" dirty="0"/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377951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377951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7377951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7737991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7737991" y="387042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8098031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8098031" y="387042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8098031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8098031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8460432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8460432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8460432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7449959" y="32928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7809999" y="32928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8170039" y="32928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8530079" y="329523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7161927" y="362799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7160917" y="397312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7161084" y="4318254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7160917" y="466338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7736981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7736981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7377951" y="3870421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8460432" y="3870421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5625257" y="386104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181726" y="3457331"/>
              <a:ext cx="8429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k=3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5264207" y="3861048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6345337" y="3861048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669980" y="5714535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E=</a:t>
              </a:r>
              <a:endParaRPr lang="zh-CN" altLang="en-US" dirty="0"/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526521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5265217" y="5944825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5265217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562525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598529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5985297" y="5584442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5985297" y="594482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5985297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634533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6345337" y="594482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6345337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5337225" y="500286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5697265" y="500286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057305" y="500286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6417345" y="500528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5049193" y="5338046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5048183" y="568317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5048350" y="60283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5048183" y="637343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5623769" y="5944825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5623769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6791651" y="5727875"/>
              <a:ext cx="5132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P=</a:t>
              </a:r>
              <a:endParaRPr lang="zh-CN" altLang="en-US" dirty="0"/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7377951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7377951" y="5956483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7377951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7737991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7737991" y="559381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8098031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8098031" y="559381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8098031" y="595648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8098031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8460432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8460432" y="595648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8460432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7449959" y="501620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矩形 179"/>
            <p:cNvSpPr/>
            <p:nvPr/>
          </p:nvSpPr>
          <p:spPr bwMode="auto">
            <a:xfrm>
              <a:off x="7809999" y="501620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8170039" y="501620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181"/>
            <p:cNvSpPr/>
            <p:nvPr/>
          </p:nvSpPr>
          <p:spPr bwMode="auto">
            <a:xfrm>
              <a:off x="8530079" y="501862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182"/>
            <p:cNvSpPr/>
            <p:nvPr/>
          </p:nvSpPr>
          <p:spPr bwMode="auto">
            <a:xfrm>
              <a:off x="7161927" y="5351386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7160917" y="569651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7161084" y="604164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185"/>
            <p:cNvSpPr/>
            <p:nvPr/>
          </p:nvSpPr>
          <p:spPr bwMode="auto">
            <a:xfrm>
              <a:off x="7160917" y="638677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186"/>
            <p:cNvSpPr/>
            <p:nvPr/>
          </p:nvSpPr>
          <p:spPr bwMode="auto">
            <a:xfrm>
              <a:off x="7736981" y="5956483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7736981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188"/>
            <p:cNvSpPr/>
            <p:nvPr/>
          </p:nvSpPr>
          <p:spPr bwMode="auto">
            <a:xfrm>
              <a:off x="7377951" y="5593815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8460432" y="559381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 190"/>
            <p:cNvSpPr/>
            <p:nvPr/>
          </p:nvSpPr>
          <p:spPr bwMode="auto">
            <a:xfrm>
              <a:off x="5625257" y="5584442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191"/>
            <p:cNvSpPr/>
            <p:nvPr/>
          </p:nvSpPr>
          <p:spPr bwMode="auto">
            <a:xfrm>
              <a:off x="5264207" y="5584442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192"/>
            <p:cNvSpPr/>
            <p:nvPr/>
          </p:nvSpPr>
          <p:spPr bwMode="auto">
            <a:xfrm>
              <a:off x="6345337" y="5584442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4181726" y="5221474"/>
              <a:ext cx="8429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k=4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9503" y="4564230"/>
            <a:ext cx="4689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例如，从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的最短路径，查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P[2][1]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再查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P[3][1]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，再查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P[4][1]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，因此最短路径为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2-&gt;3-&gt;4-&gt;1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，代价为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E[2][1]=9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142" name="图片 1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77" y="434143"/>
            <a:ext cx="214279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2748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87737" y="1104363"/>
            <a:ext cx="8856984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AOV(Activity on Vertex)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顶点表示活动，有向边代表优先级，有向边起始端活动须早于末端活动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53061" y="2410870"/>
            <a:ext cx="1617722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高等数学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55776" y="2410870"/>
            <a:ext cx="1575244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线性代数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555778" y="3243164"/>
            <a:ext cx="1575244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信号系统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709084" y="3243164"/>
            <a:ext cx="1620180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707086" y="4114473"/>
            <a:ext cx="1728192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计算机视觉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7011342" y="4366501"/>
            <a:ext cx="2033018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995365" y="3243164"/>
            <a:ext cx="1872208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计算摄像学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353061" y="3243164"/>
            <a:ext cx="1617722" cy="64445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53062" y="4114473"/>
            <a:ext cx="1617722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C++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555776" y="4114473"/>
            <a:ext cx="1575243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994548" y="2410870"/>
            <a:ext cx="1784197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傅里叶光学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679951" y="2138867"/>
            <a:ext cx="1620180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大学物理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1979712" y="2652201"/>
            <a:ext cx="576064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>
            <a:stCxn id="15" idx="0"/>
            <a:endCxn id="13" idx="2"/>
          </p:cNvCxnSpPr>
          <p:nvPr/>
        </p:nvCxnSpPr>
        <p:spPr bwMode="auto">
          <a:xfrm flipH="1" flipV="1">
            <a:off x="1161922" y="3887618"/>
            <a:ext cx="1" cy="2268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13" idx="3"/>
          </p:cNvCxnSpPr>
          <p:nvPr/>
        </p:nvCxnSpPr>
        <p:spPr bwMode="auto">
          <a:xfrm flipH="1" flipV="1">
            <a:off x="1970783" y="3565391"/>
            <a:ext cx="584994" cy="549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直接箭头连接符 28"/>
          <p:cNvCxnSpPr>
            <a:stCxn id="16" idx="1"/>
          </p:cNvCxnSpPr>
          <p:nvPr/>
        </p:nvCxnSpPr>
        <p:spPr bwMode="auto">
          <a:xfrm flipH="1" flipV="1">
            <a:off x="1964775" y="4360372"/>
            <a:ext cx="591001" cy="61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1" name="直接箭头连接符 30"/>
          <p:cNvCxnSpPr>
            <a:endCxn id="4" idx="3"/>
          </p:cNvCxnSpPr>
          <p:nvPr/>
        </p:nvCxnSpPr>
        <p:spPr bwMode="auto">
          <a:xfrm flipH="1" flipV="1">
            <a:off x="1970783" y="2662898"/>
            <a:ext cx="576064" cy="5742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8" idx="0"/>
            <a:endCxn id="7" idx="2"/>
          </p:cNvCxnSpPr>
          <p:nvPr/>
        </p:nvCxnSpPr>
        <p:spPr bwMode="auto">
          <a:xfrm flipH="1" flipV="1">
            <a:off x="3343398" y="2914926"/>
            <a:ext cx="2" cy="328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H="1">
            <a:off x="1964776" y="2132856"/>
            <a:ext cx="2742310" cy="2770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300131" y="2261657"/>
            <a:ext cx="691779" cy="3106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4123298" y="2762635"/>
            <a:ext cx="2871383" cy="4781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箭头连接符 45"/>
          <p:cNvCxnSpPr>
            <a:stCxn id="17" idx="1"/>
          </p:cNvCxnSpPr>
          <p:nvPr/>
        </p:nvCxnSpPr>
        <p:spPr bwMode="auto">
          <a:xfrm flipH="1">
            <a:off x="4123298" y="2662898"/>
            <a:ext cx="2871250" cy="249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9" name="直接箭头连接符 48"/>
          <p:cNvCxnSpPr>
            <a:stCxn id="9" idx="1"/>
            <a:endCxn id="8" idx="3"/>
          </p:cNvCxnSpPr>
          <p:nvPr/>
        </p:nvCxnSpPr>
        <p:spPr bwMode="auto">
          <a:xfrm flipH="1">
            <a:off x="4131022" y="3495192"/>
            <a:ext cx="57806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>
            <a:off x="4131022" y="4360372"/>
            <a:ext cx="57806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直接箭头连接符 52"/>
          <p:cNvCxnSpPr>
            <a:stCxn id="10" idx="0"/>
            <a:endCxn id="9" idx="2"/>
          </p:cNvCxnSpPr>
          <p:nvPr/>
        </p:nvCxnSpPr>
        <p:spPr bwMode="auto">
          <a:xfrm flipH="1" flipV="1">
            <a:off x="5519174" y="3747220"/>
            <a:ext cx="52008" cy="3672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flipH="1" flipV="1">
            <a:off x="4139950" y="3741093"/>
            <a:ext cx="576061" cy="3611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8" name="直接箭头连接符 57"/>
          <p:cNvCxnSpPr>
            <a:stCxn id="12" idx="1"/>
          </p:cNvCxnSpPr>
          <p:nvPr/>
        </p:nvCxnSpPr>
        <p:spPr bwMode="auto">
          <a:xfrm flipH="1" flipV="1">
            <a:off x="6322338" y="3487719"/>
            <a:ext cx="673027" cy="74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flipH="1" flipV="1">
            <a:off x="7929748" y="2915266"/>
            <a:ext cx="2" cy="328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flipH="1">
            <a:off x="7940242" y="3735500"/>
            <a:ext cx="15515" cy="5766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flipH="1" flipV="1">
            <a:off x="6318582" y="3753382"/>
            <a:ext cx="692760" cy="6069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flipH="1">
            <a:off x="6435279" y="3735024"/>
            <a:ext cx="576063" cy="3780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flipH="1" flipV="1">
            <a:off x="4123298" y="4593226"/>
            <a:ext cx="2907888" cy="2712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flipH="1">
            <a:off x="4139950" y="3735024"/>
            <a:ext cx="576061" cy="3780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78605" y="4725144"/>
            <a:ext cx="885698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G=(V,E)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是一个具有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个顶点的有向图，若序列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中每条有向边的活动时间先后要求，则称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的拓扑排序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存在拓扑排序必定保证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的拓扑排序不唯一：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ABCDEFGHIJLK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为上图的其中一个拓扑排序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728940"/>
      </p:ext>
    </p:extLst>
  </p:cSld>
  <p:clrMapOvr>
    <a:masterClrMapping/>
  </p:clrMapOvr>
  <p:transition advTm="157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87737" y="1177588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07504" y="1700808"/>
            <a:ext cx="849694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网络中选一个没有直接前驱的顶点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并放入已排序集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TS; 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选取最优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从图中删去该顶点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同时删去所有它发出的有向边，更新邻域入度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邻域更新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重复以上直到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全部顶点均已输出，拓扑有序序列形成，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拓扑排序完成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b)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图中还有未输出的顶点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所有剩余顶点入度都不为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，这时网络中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必存在有向环</a:t>
            </a:r>
          </a:p>
        </p:txBody>
      </p:sp>
      <p:sp>
        <p:nvSpPr>
          <p:cNvPr id="70" name="椭圆 69"/>
          <p:cNvSpPr/>
          <p:nvPr/>
        </p:nvSpPr>
        <p:spPr bwMode="auto">
          <a:xfrm>
            <a:off x="4788024" y="56653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5305720" y="629884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7265298" y="630936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4830310" y="4327472"/>
            <a:ext cx="1485292" cy="843893"/>
            <a:chOff x="5027720" y="4169307"/>
            <a:chExt cx="1485292" cy="843893"/>
          </a:xfrm>
        </p:grpSpPr>
        <p:sp>
          <p:nvSpPr>
            <p:cNvPr id="10" name="椭圆 9"/>
            <p:cNvSpPr/>
            <p:nvPr/>
          </p:nvSpPr>
          <p:spPr bwMode="auto">
            <a:xfrm>
              <a:off x="5027720" y="4169307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箭头连接符 27"/>
            <p:cNvCxnSpPr>
              <a:stCxn id="68" idx="2"/>
              <a:endCxn id="10" idx="6"/>
            </p:cNvCxnSpPr>
            <p:nvPr/>
          </p:nvCxnSpPr>
          <p:spPr bwMode="auto">
            <a:xfrm flipH="1" flipV="1">
              <a:off x="5459720" y="4385307"/>
              <a:ext cx="1053292" cy="6278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85" name="直接箭头连接符 84"/>
            <p:cNvCxnSpPr>
              <a:stCxn id="67" idx="1"/>
              <a:endCxn id="10" idx="5"/>
            </p:cNvCxnSpPr>
            <p:nvPr/>
          </p:nvCxnSpPr>
          <p:spPr bwMode="auto">
            <a:xfrm flipH="1" flipV="1">
              <a:off x="5396455" y="4538042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5156759" y="4944839"/>
            <a:ext cx="611054" cy="855767"/>
            <a:chOff x="5354169" y="4786674"/>
            <a:chExt cx="611054" cy="855767"/>
          </a:xfrm>
        </p:grpSpPr>
        <p:sp>
          <p:nvSpPr>
            <p:cNvPr id="67" name="椭圆 66"/>
            <p:cNvSpPr/>
            <p:nvPr/>
          </p:nvSpPr>
          <p:spPr bwMode="auto">
            <a:xfrm>
              <a:off x="5533223" y="478667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接箭头连接符 87"/>
            <p:cNvCxnSpPr>
              <a:stCxn id="70" idx="7"/>
              <a:endCxn id="67" idx="3"/>
            </p:cNvCxnSpPr>
            <p:nvPr/>
          </p:nvCxnSpPr>
          <p:spPr bwMode="auto">
            <a:xfrm flipV="1">
              <a:off x="5354169" y="5155409"/>
              <a:ext cx="242319" cy="48703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5206126" y="5675859"/>
            <a:ext cx="993687" cy="432000"/>
            <a:chOff x="5403536" y="5517694"/>
            <a:chExt cx="993687" cy="432000"/>
          </a:xfrm>
        </p:grpSpPr>
        <p:sp>
          <p:nvSpPr>
            <p:cNvPr id="71" name="椭圆 70"/>
            <p:cNvSpPr/>
            <p:nvPr/>
          </p:nvSpPr>
          <p:spPr bwMode="auto">
            <a:xfrm>
              <a:off x="5965223" y="55176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>
              <a:off x="5403536" y="5738957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3" name="组合 132"/>
          <p:cNvGrpSpPr/>
          <p:nvPr/>
        </p:nvGrpSpPr>
        <p:grpSpPr>
          <a:xfrm>
            <a:off x="6733989" y="4955365"/>
            <a:ext cx="993402" cy="432000"/>
            <a:chOff x="6931399" y="4797200"/>
            <a:chExt cx="993402" cy="432000"/>
          </a:xfrm>
        </p:grpSpPr>
        <p:sp>
          <p:nvSpPr>
            <p:cNvPr id="69" name="椭圆 68"/>
            <p:cNvSpPr/>
            <p:nvPr/>
          </p:nvSpPr>
          <p:spPr bwMode="auto">
            <a:xfrm>
              <a:off x="7492801" y="479720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 bwMode="auto">
            <a:xfrm>
              <a:off x="6931399" y="5007937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22" name="组合 121"/>
          <p:cNvGrpSpPr/>
          <p:nvPr/>
        </p:nvGrpSpPr>
        <p:grpSpPr>
          <a:xfrm>
            <a:off x="7221888" y="4348524"/>
            <a:ext cx="979789" cy="1967087"/>
            <a:chOff x="7419298" y="4190359"/>
            <a:chExt cx="979789" cy="1967087"/>
          </a:xfrm>
        </p:grpSpPr>
        <p:sp>
          <p:nvSpPr>
            <p:cNvPr id="66" name="椭圆 65"/>
            <p:cNvSpPr/>
            <p:nvPr/>
          </p:nvSpPr>
          <p:spPr bwMode="auto">
            <a:xfrm>
              <a:off x="7967087" y="4190359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/>
            <p:cNvCxnSpPr>
              <a:stCxn id="65" idx="6"/>
              <a:endCxn id="66" idx="2"/>
            </p:cNvCxnSpPr>
            <p:nvPr/>
          </p:nvCxnSpPr>
          <p:spPr bwMode="auto">
            <a:xfrm>
              <a:off x="7419298" y="4395833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 flipV="1">
              <a:off x="7638671" y="4604268"/>
              <a:ext cx="479766" cy="155317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>
            <a:off x="5737720" y="5675859"/>
            <a:ext cx="1989671" cy="910991"/>
            <a:chOff x="5935130" y="5517694"/>
            <a:chExt cx="1989671" cy="910991"/>
          </a:xfrm>
        </p:grpSpPr>
        <p:sp>
          <p:nvSpPr>
            <p:cNvPr id="72" name="椭圆 71"/>
            <p:cNvSpPr/>
            <p:nvPr/>
          </p:nvSpPr>
          <p:spPr bwMode="auto">
            <a:xfrm>
              <a:off x="6945012" y="55176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3" name="直接箭头连接符 102"/>
            <p:cNvCxnSpPr>
              <a:stCxn id="73" idx="2"/>
              <a:endCxn id="72" idx="6"/>
            </p:cNvCxnSpPr>
            <p:nvPr/>
          </p:nvCxnSpPr>
          <p:spPr bwMode="auto">
            <a:xfrm flipH="1" flipV="1">
              <a:off x="7377012" y="5733694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07" name="直接箭头连接符 106"/>
            <p:cNvCxnSpPr>
              <a:stCxn id="74" idx="6"/>
              <a:endCxn id="72" idx="3"/>
            </p:cNvCxnSpPr>
            <p:nvPr/>
          </p:nvCxnSpPr>
          <p:spPr bwMode="auto">
            <a:xfrm flipV="1">
              <a:off x="5935130" y="5886429"/>
              <a:ext cx="1073147" cy="54225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5" name="组合 134"/>
          <p:cNvGrpSpPr/>
          <p:nvPr/>
        </p:nvGrpSpPr>
        <p:grpSpPr>
          <a:xfrm>
            <a:off x="6136915" y="4955365"/>
            <a:ext cx="610687" cy="1354003"/>
            <a:chOff x="6334325" y="4797200"/>
            <a:chExt cx="610687" cy="1354003"/>
          </a:xfrm>
        </p:grpSpPr>
        <p:sp>
          <p:nvSpPr>
            <p:cNvPr id="68" name="椭圆 67"/>
            <p:cNvSpPr/>
            <p:nvPr/>
          </p:nvSpPr>
          <p:spPr bwMode="auto">
            <a:xfrm>
              <a:off x="6513012" y="479720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箭头连接符 96"/>
            <p:cNvCxnSpPr>
              <a:endCxn id="68" idx="3"/>
            </p:cNvCxnSpPr>
            <p:nvPr/>
          </p:nvCxnSpPr>
          <p:spPr bwMode="auto">
            <a:xfrm flipV="1">
              <a:off x="6334325" y="5165935"/>
              <a:ext cx="241952" cy="4151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11" name="直接箭头连接符 110"/>
            <p:cNvCxnSpPr>
              <a:stCxn id="75" idx="0"/>
              <a:endCxn id="68" idx="4"/>
            </p:cNvCxnSpPr>
            <p:nvPr/>
          </p:nvCxnSpPr>
          <p:spPr bwMode="auto">
            <a:xfrm flipV="1">
              <a:off x="6698919" y="5229200"/>
              <a:ext cx="30093" cy="9220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40" name="组合 139"/>
          <p:cNvGrpSpPr/>
          <p:nvPr/>
        </p:nvGrpSpPr>
        <p:grpSpPr>
          <a:xfrm>
            <a:off x="7648788" y="5686385"/>
            <a:ext cx="510603" cy="725720"/>
            <a:chOff x="7846198" y="5528220"/>
            <a:chExt cx="510603" cy="725720"/>
          </a:xfrm>
        </p:grpSpPr>
        <p:sp>
          <p:nvSpPr>
            <p:cNvPr id="73" name="椭圆 72"/>
            <p:cNvSpPr/>
            <p:nvPr/>
          </p:nvSpPr>
          <p:spPr bwMode="auto">
            <a:xfrm>
              <a:off x="7924801" y="552822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K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 flipV="1">
              <a:off x="7846198" y="5942043"/>
              <a:ext cx="168816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>
            <a:off x="6285509" y="6266024"/>
            <a:ext cx="480683" cy="475344"/>
            <a:chOff x="6482919" y="6107859"/>
            <a:chExt cx="480683" cy="475344"/>
          </a:xfrm>
        </p:grpSpPr>
        <p:sp>
          <p:nvSpPr>
            <p:cNvPr id="75" name="椭圆 74"/>
            <p:cNvSpPr/>
            <p:nvPr/>
          </p:nvSpPr>
          <p:spPr bwMode="auto">
            <a:xfrm>
              <a:off x="6482919" y="6151203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M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箭头连接符 114"/>
            <p:cNvCxnSpPr>
              <a:stCxn id="72" idx="4"/>
            </p:cNvCxnSpPr>
            <p:nvPr/>
          </p:nvCxnSpPr>
          <p:spPr bwMode="auto">
            <a:xfrm flipH="1">
              <a:off x="6654244" y="6107859"/>
              <a:ext cx="309358" cy="26647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27" name="组合 126"/>
          <p:cNvGrpSpPr/>
          <p:nvPr/>
        </p:nvGrpSpPr>
        <p:grpSpPr>
          <a:xfrm>
            <a:off x="5704548" y="4337998"/>
            <a:ext cx="1093898" cy="1409869"/>
            <a:chOff x="5901958" y="4179833"/>
            <a:chExt cx="1093898" cy="1409869"/>
          </a:xfrm>
        </p:grpSpPr>
        <p:sp>
          <p:nvSpPr>
            <p:cNvPr id="64" name="椭圆 63"/>
            <p:cNvSpPr/>
            <p:nvPr/>
          </p:nvSpPr>
          <p:spPr bwMode="auto">
            <a:xfrm>
              <a:off x="6007509" y="4179833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/>
            <p:cNvCxnSpPr>
              <a:stCxn id="67" idx="7"/>
              <a:endCxn id="64" idx="3"/>
            </p:cNvCxnSpPr>
            <p:nvPr/>
          </p:nvCxnSpPr>
          <p:spPr bwMode="auto">
            <a:xfrm flipV="1">
              <a:off x="5901958" y="4548568"/>
              <a:ext cx="168816" cy="3733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91" name="直接箭头连接符 90"/>
            <p:cNvCxnSpPr>
              <a:stCxn id="71" idx="0"/>
              <a:endCxn id="64" idx="4"/>
            </p:cNvCxnSpPr>
            <p:nvPr/>
          </p:nvCxnSpPr>
          <p:spPr bwMode="auto">
            <a:xfrm flipV="1">
              <a:off x="6181223" y="4611833"/>
              <a:ext cx="42286" cy="97786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H="1" flipV="1">
              <a:off x="6448067" y="4390222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29" name="组合 128"/>
          <p:cNvGrpSpPr/>
          <p:nvPr/>
        </p:nvGrpSpPr>
        <p:grpSpPr>
          <a:xfrm>
            <a:off x="6684337" y="4337998"/>
            <a:ext cx="689823" cy="1336752"/>
            <a:chOff x="6881747" y="4179833"/>
            <a:chExt cx="689823" cy="1336752"/>
          </a:xfrm>
        </p:grpSpPr>
        <p:sp>
          <p:nvSpPr>
            <p:cNvPr id="65" name="椭圆 64"/>
            <p:cNvSpPr/>
            <p:nvPr/>
          </p:nvSpPr>
          <p:spPr bwMode="auto">
            <a:xfrm>
              <a:off x="6987298" y="4179833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箭头连接符 76"/>
            <p:cNvCxnSpPr>
              <a:stCxn id="68" idx="7"/>
              <a:endCxn id="65" idx="3"/>
            </p:cNvCxnSpPr>
            <p:nvPr/>
          </p:nvCxnSpPr>
          <p:spPr bwMode="auto">
            <a:xfrm flipV="1">
              <a:off x="6881747" y="4548568"/>
              <a:ext cx="168816" cy="38390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 flipH="1" flipV="1">
              <a:off x="7371537" y="4548568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19" name="直接箭头连接符 118"/>
            <p:cNvCxnSpPr>
              <a:endCxn id="65" idx="4"/>
            </p:cNvCxnSpPr>
            <p:nvPr/>
          </p:nvCxnSpPr>
          <p:spPr bwMode="auto">
            <a:xfrm flipV="1">
              <a:off x="7166473" y="4611833"/>
              <a:ext cx="36825" cy="9047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23" name="椭圆 122"/>
          <p:cNvSpPr/>
          <p:nvPr/>
        </p:nvSpPr>
        <p:spPr bwMode="auto">
          <a:xfrm>
            <a:off x="467544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椭圆 125"/>
          <p:cNvSpPr/>
          <p:nvPr/>
        </p:nvSpPr>
        <p:spPr bwMode="auto">
          <a:xfrm>
            <a:off x="942392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1450249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1945514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椭圆 131"/>
          <p:cNvSpPr/>
          <p:nvPr/>
        </p:nvSpPr>
        <p:spPr bwMode="auto">
          <a:xfrm>
            <a:off x="2467248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2972751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椭圆 135"/>
          <p:cNvSpPr/>
          <p:nvPr/>
        </p:nvSpPr>
        <p:spPr bwMode="auto">
          <a:xfrm>
            <a:off x="3468016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椭圆 140"/>
          <p:cNvSpPr/>
          <p:nvPr/>
        </p:nvSpPr>
        <p:spPr bwMode="auto">
          <a:xfrm>
            <a:off x="466640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椭圆 141"/>
          <p:cNvSpPr/>
          <p:nvPr/>
        </p:nvSpPr>
        <p:spPr bwMode="auto">
          <a:xfrm>
            <a:off x="967716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椭圆 142"/>
          <p:cNvSpPr/>
          <p:nvPr/>
        </p:nvSpPr>
        <p:spPr bwMode="auto">
          <a:xfrm>
            <a:off x="1468792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椭圆 143"/>
          <p:cNvSpPr/>
          <p:nvPr/>
        </p:nvSpPr>
        <p:spPr bwMode="auto">
          <a:xfrm>
            <a:off x="1969868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椭圆 144"/>
          <p:cNvSpPr/>
          <p:nvPr/>
        </p:nvSpPr>
        <p:spPr bwMode="auto">
          <a:xfrm>
            <a:off x="2470944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椭圆 145"/>
          <p:cNvSpPr/>
          <p:nvPr/>
        </p:nvSpPr>
        <p:spPr bwMode="auto">
          <a:xfrm>
            <a:off x="2972020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3473095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1311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76" grpId="0" animBg="1"/>
      <p:bldP spid="123" grpId="0" animBg="1"/>
      <p:bldP spid="126" grpId="0" animBg="1"/>
      <p:bldP spid="128" grpId="0" animBg="1"/>
      <p:bldP spid="130" grpId="0" animBg="1"/>
      <p:bldP spid="132" grpId="0" animBg="1"/>
      <p:bldP spid="134" grpId="0" animBg="1"/>
      <p:bldP spid="136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87737" y="1177588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59859" y="4563130"/>
            <a:ext cx="8912739" cy="1026110"/>
            <a:chOff x="251520" y="5183347"/>
            <a:chExt cx="9073008" cy="1026110"/>
          </a:xfrm>
        </p:grpSpPr>
        <p:sp>
          <p:nvSpPr>
            <p:cNvPr id="40" name="矩形 39"/>
            <p:cNvSpPr/>
            <p:nvPr/>
          </p:nvSpPr>
          <p:spPr bwMode="auto">
            <a:xfrm>
              <a:off x="251520" y="5183347"/>
              <a:ext cx="9073008" cy="1026110"/>
            </a:xfrm>
            <a:prstGeom prst="rect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优先级搜索</a:t>
              </a:r>
              <a:endPara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顶点邻域优先级更新          选取最高优先级顶点入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TS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上下箭头 40"/>
            <p:cNvSpPr/>
            <p:nvPr/>
          </p:nvSpPr>
          <p:spPr bwMode="auto">
            <a:xfrm rot="5400000">
              <a:off x="3999668" y="5437978"/>
              <a:ext cx="432048" cy="1008112"/>
            </a:xfrm>
            <a:prstGeom prst="upDownArrow">
              <a:avLst>
                <a:gd name="adj1" fmla="val 70852"/>
                <a:gd name="adj2" fmla="val 50000"/>
              </a:avLst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vert="vert270" lIns="91446" tIns="91446" rIns="91446" bIns="91446" rtlCol="0" anchor="ctr"/>
            <a:lstStyle/>
            <a:p>
              <a:pPr algn="ctr"/>
              <a:r>
                <a:rPr lang="zh-CN" altLang="en-US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504" y="5013176"/>
            <a:ext cx="3528392" cy="1608740"/>
            <a:chOff x="107504" y="4751449"/>
            <a:chExt cx="3528392" cy="1870467"/>
          </a:xfrm>
        </p:grpSpPr>
        <p:sp>
          <p:nvSpPr>
            <p:cNvPr id="3" name="椭圆 2"/>
            <p:cNvSpPr/>
            <p:nvPr/>
          </p:nvSpPr>
          <p:spPr bwMode="auto">
            <a:xfrm>
              <a:off x="107504" y="4751449"/>
              <a:ext cx="3528392" cy="947541"/>
            </a:xfrm>
            <a:prstGeom prst="ellipse">
              <a:avLst/>
            </a:prstGeom>
            <a:noFill/>
            <a:ln w="31750" algn="ctr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5536" y="5975585"/>
              <a:ext cx="29523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顶点优先值为该顶点的入度，每次对顶点邻域的入度降</a:t>
              </a:r>
              <a:r>
                <a:rPr lang="en-US" altLang="zh-CN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1871700" y="5698990"/>
              <a:ext cx="1" cy="2765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24" name="组合 23"/>
          <p:cNvGrpSpPr/>
          <p:nvPr/>
        </p:nvGrpSpPr>
        <p:grpSpPr>
          <a:xfrm>
            <a:off x="4472115" y="4941167"/>
            <a:ext cx="4572606" cy="1726451"/>
            <a:chOff x="4472115" y="4778573"/>
            <a:chExt cx="4572606" cy="1889046"/>
          </a:xfrm>
        </p:grpSpPr>
        <p:sp>
          <p:nvSpPr>
            <p:cNvPr id="43" name="椭圆 42"/>
            <p:cNvSpPr/>
            <p:nvPr/>
          </p:nvSpPr>
          <p:spPr bwMode="auto">
            <a:xfrm>
              <a:off x="4472115" y="4778573"/>
              <a:ext cx="4572606" cy="947541"/>
            </a:xfrm>
            <a:prstGeom prst="ellipse">
              <a:avLst/>
            </a:prstGeom>
            <a:noFill/>
            <a:ln w="31750" algn="ctr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263241" y="6021288"/>
              <a:ext cx="29903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采用栈结构降低选取复杂度，所有入度为</a:t>
              </a:r>
              <a:r>
                <a:rPr lang="en-US" altLang="zh-CN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的顶点入栈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 bwMode="auto">
            <a:xfrm flipV="1">
              <a:off x="6732240" y="5727816"/>
              <a:ext cx="1" cy="2765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107504" y="1700808"/>
            <a:ext cx="849694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网络中选一个没有直接前驱的顶点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并放入已排序集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TS; 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选取最优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从图中删去该顶点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同时删去所有它发出的有向边，更新邻域入度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邻域更新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重复以上直到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全部顶点均已输出，拓扑有序序列形成，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拓扑排序完成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b)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图中还有未输出的顶点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所有剩余顶点入度都不为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，这时网络中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必存在有向环</a:t>
            </a:r>
          </a:p>
        </p:txBody>
      </p:sp>
    </p:spTree>
    <p:extLst>
      <p:ext uri="{BB962C8B-B14F-4D97-AF65-F5344CB8AC3E}">
        <p14:creationId xmlns:p14="http://schemas.microsoft.com/office/powerpoint/2010/main" val="38410999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9693" y="1676551"/>
            <a:ext cx="60473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&gt;::TS ()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=0;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(V[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==0)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S.size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()==0)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 false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if((--V[u].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)==0)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=0;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!=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 true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87737" y="1177588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5220072" y="267862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37768" y="33121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697346" y="332266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5262358" y="1340768"/>
            <a:ext cx="1485292" cy="843893"/>
            <a:chOff x="5262358" y="1340768"/>
            <a:chExt cx="1485292" cy="843893"/>
          </a:xfrm>
        </p:grpSpPr>
        <p:sp>
          <p:nvSpPr>
            <p:cNvPr id="11" name="椭圆 10"/>
            <p:cNvSpPr/>
            <p:nvPr/>
          </p:nvSpPr>
          <p:spPr bwMode="auto">
            <a:xfrm>
              <a:off x="5262358" y="1340768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>
              <a:stCxn id="32" idx="2"/>
              <a:endCxn id="11" idx="6"/>
            </p:cNvCxnSpPr>
            <p:nvPr/>
          </p:nvCxnSpPr>
          <p:spPr bwMode="auto">
            <a:xfrm flipH="1" flipV="1">
              <a:off x="5694358" y="1556768"/>
              <a:ext cx="1053292" cy="6278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3" name="直接箭头连接符 12"/>
            <p:cNvCxnSpPr>
              <a:stCxn id="15" idx="1"/>
              <a:endCxn id="11" idx="5"/>
            </p:cNvCxnSpPr>
            <p:nvPr/>
          </p:nvCxnSpPr>
          <p:spPr bwMode="auto">
            <a:xfrm flipH="1" flipV="1">
              <a:off x="5631093" y="1709503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17" name="组合 116"/>
          <p:cNvGrpSpPr/>
          <p:nvPr/>
        </p:nvGrpSpPr>
        <p:grpSpPr>
          <a:xfrm>
            <a:off x="5588807" y="1958135"/>
            <a:ext cx="611054" cy="783759"/>
            <a:chOff x="5588807" y="1958135"/>
            <a:chExt cx="611054" cy="783759"/>
          </a:xfrm>
        </p:grpSpPr>
        <p:sp>
          <p:nvSpPr>
            <p:cNvPr id="15" name="椭圆 14"/>
            <p:cNvSpPr/>
            <p:nvPr/>
          </p:nvSpPr>
          <p:spPr bwMode="auto">
            <a:xfrm>
              <a:off x="5767861" y="1958135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>
              <a:stCxn id="7" idx="7"/>
              <a:endCxn id="15" idx="3"/>
            </p:cNvCxnSpPr>
            <p:nvPr/>
          </p:nvCxnSpPr>
          <p:spPr bwMode="auto">
            <a:xfrm flipV="1">
              <a:off x="5588807" y="2326870"/>
              <a:ext cx="242319" cy="4150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15" name="组合 114"/>
          <p:cNvGrpSpPr/>
          <p:nvPr/>
        </p:nvGrpSpPr>
        <p:grpSpPr>
          <a:xfrm>
            <a:off x="5638174" y="2682416"/>
            <a:ext cx="993687" cy="432000"/>
            <a:chOff x="5638174" y="2682416"/>
            <a:chExt cx="993687" cy="432000"/>
          </a:xfrm>
        </p:grpSpPr>
        <p:sp>
          <p:nvSpPr>
            <p:cNvPr id="18" name="椭圆 17"/>
            <p:cNvSpPr/>
            <p:nvPr/>
          </p:nvSpPr>
          <p:spPr bwMode="auto">
            <a:xfrm>
              <a:off x="6199861" y="2682416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5638174" y="2903679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7166037" y="1968661"/>
            <a:ext cx="993402" cy="432000"/>
            <a:chOff x="7166037" y="1968661"/>
            <a:chExt cx="993402" cy="432000"/>
          </a:xfrm>
        </p:grpSpPr>
        <p:sp>
          <p:nvSpPr>
            <p:cNvPr id="21" name="椭圆 20"/>
            <p:cNvSpPr/>
            <p:nvPr/>
          </p:nvSpPr>
          <p:spPr bwMode="auto">
            <a:xfrm>
              <a:off x="7727439" y="196866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7166037" y="2179398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86" name="组合 85"/>
          <p:cNvGrpSpPr/>
          <p:nvPr/>
        </p:nvGrpSpPr>
        <p:grpSpPr>
          <a:xfrm>
            <a:off x="7653936" y="1361820"/>
            <a:ext cx="979789" cy="1969749"/>
            <a:chOff x="7653936" y="1361820"/>
            <a:chExt cx="979789" cy="1969749"/>
          </a:xfrm>
        </p:grpSpPr>
        <p:sp>
          <p:nvSpPr>
            <p:cNvPr id="24" name="椭圆 23"/>
            <p:cNvSpPr/>
            <p:nvPr/>
          </p:nvSpPr>
          <p:spPr bwMode="auto">
            <a:xfrm>
              <a:off x="8201725" y="136182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/>
            <p:cNvCxnSpPr>
              <a:stCxn id="47" idx="6"/>
              <a:endCxn id="24" idx="2"/>
            </p:cNvCxnSpPr>
            <p:nvPr/>
          </p:nvCxnSpPr>
          <p:spPr bwMode="auto">
            <a:xfrm>
              <a:off x="7653936" y="1567294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7893325" y="1778391"/>
              <a:ext cx="479766" cy="155317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>
            <a:off x="6106503" y="2689155"/>
            <a:ext cx="2052936" cy="686248"/>
            <a:chOff x="6106503" y="2689155"/>
            <a:chExt cx="2052936" cy="686248"/>
          </a:xfrm>
        </p:grpSpPr>
        <p:sp>
          <p:nvSpPr>
            <p:cNvPr id="28" name="椭圆 27"/>
            <p:cNvSpPr/>
            <p:nvPr/>
          </p:nvSpPr>
          <p:spPr bwMode="auto">
            <a:xfrm>
              <a:off x="7179650" y="2689155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/>
            <p:cNvCxnSpPr>
              <a:stCxn id="36" idx="2"/>
              <a:endCxn id="28" idx="6"/>
            </p:cNvCxnSpPr>
            <p:nvPr/>
          </p:nvCxnSpPr>
          <p:spPr bwMode="auto">
            <a:xfrm flipH="1" flipV="1">
              <a:off x="7611650" y="2905155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30" name="直接箭头连接符 29"/>
            <p:cNvCxnSpPr>
              <a:stCxn id="8" idx="7"/>
              <a:endCxn id="28" idx="3"/>
            </p:cNvCxnSpPr>
            <p:nvPr/>
          </p:nvCxnSpPr>
          <p:spPr bwMode="auto">
            <a:xfrm flipV="1">
              <a:off x="6106503" y="3057890"/>
              <a:ext cx="1136412" cy="31751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98" name="组合 97"/>
          <p:cNvGrpSpPr/>
          <p:nvPr/>
        </p:nvGrpSpPr>
        <p:grpSpPr>
          <a:xfrm>
            <a:off x="6568963" y="1968661"/>
            <a:ext cx="610687" cy="1354003"/>
            <a:chOff x="6568963" y="1968661"/>
            <a:chExt cx="610687" cy="1354003"/>
          </a:xfrm>
        </p:grpSpPr>
        <p:sp>
          <p:nvSpPr>
            <p:cNvPr id="32" name="椭圆 31"/>
            <p:cNvSpPr/>
            <p:nvPr/>
          </p:nvSpPr>
          <p:spPr bwMode="auto">
            <a:xfrm>
              <a:off x="6747650" y="196866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/>
            <p:cNvCxnSpPr>
              <a:endCxn id="32" idx="3"/>
            </p:cNvCxnSpPr>
            <p:nvPr/>
          </p:nvCxnSpPr>
          <p:spPr bwMode="auto">
            <a:xfrm flipV="1">
              <a:off x="6568963" y="2337396"/>
              <a:ext cx="241952" cy="4151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34" name="直接箭头连接符 33"/>
            <p:cNvCxnSpPr>
              <a:stCxn id="39" idx="0"/>
              <a:endCxn id="32" idx="4"/>
            </p:cNvCxnSpPr>
            <p:nvPr/>
          </p:nvCxnSpPr>
          <p:spPr bwMode="auto">
            <a:xfrm flipV="1">
              <a:off x="6933557" y="2400661"/>
              <a:ext cx="30093" cy="9220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11" name="组合 110"/>
          <p:cNvGrpSpPr/>
          <p:nvPr/>
        </p:nvGrpSpPr>
        <p:grpSpPr>
          <a:xfrm>
            <a:off x="8080836" y="2699681"/>
            <a:ext cx="510603" cy="725720"/>
            <a:chOff x="8080836" y="2699681"/>
            <a:chExt cx="510603" cy="725720"/>
          </a:xfrm>
        </p:grpSpPr>
        <p:sp>
          <p:nvSpPr>
            <p:cNvPr id="36" name="椭圆 35"/>
            <p:cNvSpPr/>
            <p:nvPr/>
          </p:nvSpPr>
          <p:spPr bwMode="auto">
            <a:xfrm>
              <a:off x="8159439" y="269968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K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 flipV="1">
              <a:off x="8080836" y="3113504"/>
              <a:ext cx="168816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01" name="组合 100"/>
          <p:cNvGrpSpPr/>
          <p:nvPr/>
        </p:nvGrpSpPr>
        <p:grpSpPr>
          <a:xfrm>
            <a:off x="6717557" y="3067026"/>
            <a:ext cx="573864" cy="687638"/>
            <a:chOff x="6717557" y="3067026"/>
            <a:chExt cx="573864" cy="687638"/>
          </a:xfrm>
        </p:grpSpPr>
        <p:sp>
          <p:nvSpPr>
            <p:cNvPr id="39" name="椭圆 38"/>
            <p:cNvSpPr/>
            <p:nvPr/>
          </p:nvSpPr>
          <p:spPr bwMode="auto">
            <a:xfrm>
              <a:off x="6717557" y="332266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M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>
              <a:endCxn id="39" idx="7"/>
            </p:cNvCxnSpPr>
            <p:nvPr/>
          </p:nvCxnSpPr>
          <p:spPr bwMode="auto">
            <a:xfrm flipH="1">
              <a:off x="7086292" y="3067026"/>
              <a:ext cx="205129" cy="3189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>
            <a:off x="6136596" y="1351294"/>
            <a:ext cx="1093898" cy="1331122"/>
            <a:chOff x="6136596" y="1351294"/>
            <a:chExt cx="1093898" cy="1331122"/>
          </a:xfrm>
        </p:grpSpPr>
        <p:sp>
          <p:nvSpPr>
            <p:cNvPr id="42" name="椭圆 41"/>
            <p:cNvSpPr/>
            <p:nvPr/>
          </p:nvSpPr>
          <p:spPr bwMode="auto">
            <a:xfrm>
              <a:off x="6242147" y="13512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/>
            <p:cNvCxnSpPr>
              <a:stCxn id="15" idx="7"/>
              <a:endCxn id="42" idx="3"/>
            </p:cNvCxnSpPr>
            <p:nvPr/>
          </p:nvCxnSpPr>
          <p:spPr bwMode="auto">
            <a:xfrm flipV="1">
              <a:off x="6136596" y="1720029"/>
              <a:ext cx="168816" cy="30137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44" name="直接箭头连接符 43"/>
            <p:cNvCxnSpPr>
              <a:stCxn id="18" idx="0"/>
              <a:endCxn id="42" idx="4"/>
            </p:cNvCxnSpPr>
            <p:nvPr/>
          </p:nvCxnSpPr>
          <p:spPr bwMode="auto">
            <a:xfrm flipV="1">
              <a:off x="6415861" y="1783294"/>
              <a:ext cx="42286" cy="8991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 flipV="1">
              <a:off x="6682705" y="1561683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88" name="组合 87"/>
          <p:cNvGrpSpPr/>
          <p:nvPr/>
        </p:nvGrpSpPr>
        <p:grpSpPr>
          <a:xfrm>
            <a:off x="7044377" y="1351294"/>
            <a:ext cx="761831" cy="1336752"/>
            <a:chOff x="7044377" y="1351294"/>
            <a:chExt cx="761831" cy="1336752"/>
          </a:xfrm>
        </p:grpSpPr>
        <p:sp>
          <p:nvSpPr>
            <p:cNvPr id="47" name="椭圆 46"/>
            <p:cNvSpPr/>
            <p:nvPr/>
          </p:nvSpPr>
          <p:spPr bwMode="auto">
            <a:xfrm>
              <a:off x="7221936" y="13512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/>
            <p:cNvCxnSpPr>
              <a:stCxn id="32" idx="7"/>
              <a:endCxn id="47" idx="3"/>
            </p:cNvCxnSpPr>
            <p:nvPr/>
          </p:nvCxnSpPr>
          <p:spPr bwMode="auto">
            <a:xfrm flipV="1">
              <a:off x="7044377" y="1720029"/>
              <a:ext cx="240824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 flipV="1">
              <a:off x="7606175" y="1720029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0" name="直接箭头连接符 49"/>
            <p:cNvCxnSpPr>
              <a:endCxn id="47" idx="4"/>
            </p:cNvCxnSpPr>
            <p:nvPr/>
          </p:nvCxnSpPr>
          <p:spPr bwMode="auto">
            <a:xfrm flipV="1">
              <a:off x="7401111" y="1783294"/>
              <a:ext cx="36825" cy="9047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5908860" y="4794813"/>
            <a:ext cx="2952328" cy="576064"/>
            <a:chOff x="683568" y="6165304"/>
            <a:chExt cx="3943201" cy="576064"/>
          </a:xfrm>
        </p:grpSpPr>
        <p:sp>
          <p:nvSpPr>
            <p:cNvPr id="62" name="矩形 61"/>
            <p:cNvSpPr/>
            <p:nvPr/>
          </p:nvSpPr>
          <p:spPr bwMode="auto">
            <a:xfrm>
              <a:off x="683568" y="6165304"/>
              <a:ext cx="3741582" cy="576064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194721" y="6181009"/>
              <a:ext cx="432048" cy="544653"/>
            </a:xfrm>
            <a:prstGeom prst="rect">
              <a:avLst/>
            </a:prstGeom>
            <a:solidFill>
              <a:schemeClr val="bg1"/>
            </a:solidFill>
            <a:ln w="31750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65" name="椭圆 64"/>
          <p:cNvSpPr/>
          <p:nvPr/>
        </p:nvSpPr>
        <p:spPr bwMode="auto">
          <a:xfrm>
            <a:off x="5708947" y="581386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6175649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6642350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109052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7575754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8042456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8509156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5708947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5968985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5968985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7313799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6175648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6642349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7109050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7575751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8042452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5968985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8509156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986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5" grpId="0" animBg="1"/>
      <p:bldP spid="69" grpId="0" animBg="1"/>
      <p:bldP spid="72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1" grpId="1" animBg="1"/>
      <p:bldP spid="83" grpId="0" animBg="1"/>
      <p:bldP spid="83" grpId="1" animBg="1"/>
      <p:bldP spid="84" grpId="0" animBg="1"/>
      <p:bldP spid="84" grpId="1" animBg="1"/>
      <p:bldP spid="87" grpId="0" animBg="1"/>
      <p:bldP spid="87" grpId="1" animBg="1"/>
      <p:bldP spid="93" grpId="0" animBg="1"/>
      <p:bldP spid="93" grpId="1" animBg="1"/>
      <p:bldP spid="96" grpId="0" animBg="1"/>
      <p:bldP spid="96" grpId="1" animBg="1"/>
      <p:bldP spid="97" grpId="0" animBg="1"/>
      <p:bldP spid="97" grpId="1" animBg="1"/>
      <p:bldP spid="99" grpId="0" animBg="1"/>
      <p:bldP spid="99" grpId="1" animBg="1"/>
      <p:bldP spid="100" grpId="0" animBg="1"/>
      <p:bldP spid="100" grpId="1" animBg="1"/>
      <p:bldP spid="104" grpId="0" animBg="1"/>
      <p:bldP spid="104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9" grpId="0" animBg="1"/>
      <p:bldP spid="110" grpId="0" animBg="1"/>
      <p:bldP spid="110" grpId="1" animBg="1"/>
      <p:bldP spid="112" grpId="0" animBg="1"/>
      <p:bldP spid="113" grpId="0" animBg="1"/>
      <p:bldP spid="116" grpId="0" animBg="1"/>
      <p:bldP spid="118" grpId="0" animBg="1"/>
      <p:bldP spid="118" grpId="1" animBg="1"/>
      <p:bldP spid="1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确定比赛名次</a:t>
            </a:r>
            <a:endParaRPr lang="en-US" altLang="zh-CN" sz="2000" dirty="0"/>
          </a:p>
          <a:p>
            <a:pPr lvl="1"/>
            <a:r>
              <a:rPr lang="zh-CN" altLang="en-US" sz="1600" dirty="0"/>
              <a:t>题目描述：有</a:t>
            </a:r>
            <a:r>
              <a:rPr lang="en-US" altLang="zh-CN" sz="1600" dirty="0"/>
              <a:t>N</a:t>
            </a:r>
            <a:r>
              <a:rPr lang="zh-CN" altLang="en-US" sz="1600" dirty="0"/>
              <a:t>个比赛队（</a:t>
            </a:r>
            <a:r>
              <a:rPr lang="en-US" altLang="zh-CN" sz="1600" dirty="0"/>
              <a:t>1&lt;=N&lt;=500</a:t>
            </a:r>
            <a:r>
              <a:rPr lang="zh-CN" altLang="en-US" sz="1600" dirty="0"/>
              <a:t>），编号依次为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2</a:t>
            </a:r>
            <a:r>
              <a:rPr lang="zh-CN" altLang="en-US" sz="1600" dirty="0"/>
              <a:t>，</a:t>
            </a:r>
            <a:r>
              <a:rPr lang="en-US" altLang="zh-CN" sz="1600" dirty="0"/>
              <a:t>3</a:t>
            </a:r>
            <a:r>
              <a:rPr lang="zh-CN" altLang="en-US" sz="1600" dirty="0"/>
              <a:t>，。。。。，</a:t>
            </a:r>
            <a:r>
              <a:rPr lang="en-US" altLang="zh-CN" sz="1600" dirty="0"/>
              <a:t>N</a:t>
            </a:r>
            <a:r>
              <a:rPr lang="zh-CN" altLang="en-US" sz="1600" dirty="0"/>
              <a:t>进行比赛，比赛结束后，裁判委员会要将所有参赛队伍从前往后依次排名，但现在裁判委员会不能直接获得每个队的比赛成绩，只知道每场比赛的结果，即</a:t>
            </a:r>
            <a:r>
              <a:rPr lang="en-US" altLang="zh-CN" sz="1600" dirty="0"/>
              <a:t>P1</a:t>
            </a:r>
            <a:r>
              <a:rPr lang="zh-CN" altLang="en-US" sz="1600" dirty="0"/>
              <a:t>赢</a:t>
            </a:r>
            <a:r>
              <a:rPr lang="en-US" altLang="zh-CN" sz="1600" dirty="0"/>
              <a:t>P2</a:t>
            </a:r>
            <a:r>
              <a:rPr lang="zh-CN" altLang="en-US" sz="1600" dirty="0"/>
              <a:t>，用</a:t>
            </a:r>
            <a:r>
              <a:rPr lang="en-US" altLang="zh-CN" sz="1600" dirty="0"/>
              <a:t>P1</a:t>
            </a:r>
            <a:r>
              <a:rPr lang="zh-CN" altLang="en-US" sz="1600" dirty="0"/>
              <a:t>，</a:t>
            </a:r>
            <a:r>
              <a:rPr lang="en-US" altLang="zh-CN" sz="1600" dirty="0"/>
              <a:t>P2</a:t>
            </a:r>
            <a:r>
              <a:rPr lang="zh-CN" altLang="en-US" sz="1600" dirty="0"/>
              <a:t>表示，排名时</a:t>
            </a:r>
            <a:r>
              <a:rPr lang="en-US" altLang="zh-CN" sz="1600" dirty="0"/>
              <a:t>P1</a:t>
            </a:r>
            <a:r>
              <a:rPr lang="zh-CN" altLang="en-US" sz="1600" dirty="0"/>
              <a:t>在</a:t>
            </a:r>
            <a:r>
              <a:rPr lang="en-US" altLang="zh-CN" sz="1600" dirty="0"/>
              <a:t>P2</a:t>
            </a:r>
            <a:r>
              <a:rPr lang="zh-CN" altLang="en-US" sz="1600" dirty="0"/>
              <a:t>之前。现在请你编程序确定排名。输入：输入有若干组，每组中的第一行为二个数</a:t>
            </a:r>
            <a:r>
              <a:rPr lang="en-US" altLang="zh-CN" sz="1600" dirty="0"/>
              <a:t>N</a:t>
            </a:r>
            <a:r>
              <a:rPr lang="zh-CN" altLang="en-US" sz="1600" dirty="0"/>
              <a:t>（</a:t>
            </a:r>
            <a:r>
              <a:rPr lang="en-US" altLang="zh-CN" sz="1600" dirty="0"/>
              <a:t>1&lt;=N&lt;=500</a:t>
            </a:r>
            <a:r>
              <a:rPr lang="zh-CN" altLang="en-US" sz="1600" dirty="0"/>
              <a:t>），</a:t>
            </a:r>
            <a:r>
              <a:rPr lang="en-US" altLang="zh-CN" sz="1600" dirty="0"/>
              <a:t>M</a:t>
            </a:r>
            <a:r>
              <a:rPr lang="zh-CN" altLang="en-US" sz="1600" dirty="0"/>
              <a:t>；其中</a:t>
            </a:r>
            <a:r>
              <a:rPr lang="en-US" altLang="zh-CN" sz="1600" dirty="0"/>
              <a:t>N</a:t>
            </a:r>
            <a:r>
              <a:rPr lang="zh-CN" altLang="en-US" sz="1600" dirty="0"/>
              <a:t>表示队伍的个数，</a:t>
            </a:r>
            <a:r>
              <a:rPr lang="en-US" altLang="zh-CN" sz="1600" dirty="0"/>
              <a:t>M</a:t>
            </a:r>
            <a:r>
              <a:rPr lang="zh-CN" altLang="en-US" sz="1600" dirty="0"/>
              <a:t>表示接着有</a:t>
            </a:r>
            <a:r>
              <a:rPr lang="en-US" altLang="zh-CN" sz="1600" dirty="0"/>
              <a:t>M</a:t>
            </a:r>
            <a:r>
              <a:rPr lang="zh-CN" altLang="en-US" sz="1600" dirty="0"/>
              <a:t>行的输入数据。接下来的</a:t>
            </a:r>
            <a:r>
              <a:rPr lang="en-US" altLang="zh-CN" sz="1600" dirty="0"/>
              <a:t>M</a:t>
            </a:r>
            <a:r>
              <a:rPr lang="zh-CN" altLang="en-US" sz="1600" dirty="0"/>
              <a:t>行数据中，每行也有两个整数</a:t>
            </a:r>
            <a:r>
              <a:rPr lang="en-US" altLang="zh-CN" sz="1600" dirty="0"/>
              <a:t>P1</a:t>
            </a:r>
            <a:r>
              <a:rPr lang="zh-CN" altLang="en-US" sz="1600" dirty="0"/>
              <a:t>，</a:t>
            </a:r>
            <a:r>
              <a:rPr lang="en-US" altLang="zh-CN" sz="1600" dirty="0"/>
              <a:t>P2</a:t>
            </a:r>
            <a:r>
              <a:rPr lang="zh-CN" altLang="en-US" sz="1600" dirty="0"/>
              <a:t>表示即</a:t>
            </a:r>
            <a:r>
              <a:rPr lang="en-US" altLang="zh-CN" sz="1600" dirty="0"/>
              <a:t>P1</a:t>
            </a:r>
            <a:r>
              <a:rPr lang="zh-CN" altLang="en-US" sz="1600" dirty="0"/>
              <a:t>队赢了</a:t>
            </a:r>
            <a:r>
              <a:rPr lang="en-US" altLang="zh-CN" sz="1600" dirty="0"/>
              <a:t>P2</a:t>
            </a:r>
            <a:r>
              <a:rPr lang="zh-CN" altLang="en-US" sz="1600" dirty="0"/>
              <a:t>队。输出：给出一个符合要求的排名。输出时队伍号之间有空格，最后一名后面没有空格。其他说明：符合条件的排名可能不是唯一的，此时要求输出时编号小的队伍在前；输入数据保证是正确的，即输入数据确保一定能有一个符合要求的排名。</a:t>
            </a:r>
            <a:endParaRPr lang="en-US" altLang="zh-CN" sz="1600" dirty="0"/>
          </a:p>
          <a:p>
            <a:pPr lvl="1"/>
            <a:r>
              <a:rPr lang="zh-CN" altLang="en-US" sz="1400" dirty="0"/>
              <a:t>样例输入：</a:t>
            </a:r>
            <a:endParaRPr lang="en-US" altLang="zh-CN" sz="1400" dirty="0"/>
          </a:p>
          <a:p>
            <a:pPr lvl="3"/>
            <a:r>
              <a:rPr lang="en-US" altLang="zh-CN" sz="1400" dirty="0"/>
              <a:t>4 3</a:t>
            </a:r>
          </a:p>
          <a:p>
            <a:pPr lvl="3"/>
            <a:r>
              <a:rPr lang="en-US" altLang="zh-CN" sz="1400" dirty="0"/>
              <a:t>1 2</a:t>
            </a:r>
          </a:p>
          <a:p>
            <a:pPr lvl="3"/>
            <a:r>
              <a:rPr lang="en-US" altLang="zh-CN" sz="1400" dirty="0"/>
              <a:t>2 3</a:t>
            </a:r>
          </a:p>
          <a:p>
            <a:pPr lvl="3"/>
            <a:r>
              <a:rPr lang="en-US" altLang="zh-CN" sz="1400" dirty="0"/>
              <a:t>4 3</a:t>
            </a:r>
          </a:p>
          <a:p>
            <a:pPr lvl="1"/>
            <a:r>
              <a:rPr lang="zh-CN" altLang="en-US" sz="1400" dirty="0"/>
              <a:t>样例输出：</a:t>
            </a:r>
            <a:r>
              <a:rPr lang="en-US" altLang="zh-CN" sz="1400" dirty="0"/>
              <a:t>1 2 4 3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0010323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优先级搜索实现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628800"/>
            <a:ext cx="878497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顶点类型、边类型、优先级更新器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优先级搜索（单个连通域）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priority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0;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-1;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入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将下一顶点和边加至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PFS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树中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w))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邻居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更新顶点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的优先级及其父顶点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从尚未加入遍历树的顶点中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选出下一个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}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优先级最高的顶点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表明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for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循环内无更新，所有节点都是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visited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及与其父的联边加入遍历树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通过定义具体的优先级更新策略</a:t>
            </a:r>
            <a:r>
              <a:rPr lang="en-US" altLang="zh-CN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prioUpdater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，即可实现不同的算法功能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1436477" y="6300391"/>
            <a:ext cx="6480720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4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500916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广度优先的优先级搜索实现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8" idx="3"/>
          </p:cNvCxnSpPr>
          <p:nvPr/>
        </p:nvCxnSpPr>
        <p:spPr bwMode="auto">
          <a:xfrm flipH="1">
            <a:off x="6605566" y="1714355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6605542" y="1711184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6948288" y="1345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630821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300192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668368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6" idx="6"/>
            <a:endCxn id="17" idx="2"/>
          </p:cNvCxnSpPr>
          <p:nvPr/>
        </p:nvCxnSpPr>
        <p:spPr bwMode="auto">
          <a:xfrm>
            <a:off x="6732192" y="4046973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8388400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300192" y="220084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948240" y="30389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300192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0" idx="3"/>
          </p:cNvCxnSpPr>
          <p:nvPr/>
        </p:nvCxnSpPr>
        <p:spPr bwMode="auto">
          <a:xfrm flipH="1">
            <a:off x="5981727" y="2573647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直接箭头连接符 18"/>
          <p:cNvCxnSpPr>
            <a:endCxn id="8" idx="5"/>
          </p:cNvCxnSpPr>
          <p:nvPr/>
        </p:nvCxnSpPr>
        <p:spPr bwMode="auto">
          <a:xfrm flipH="1" flipV="1">
            <a:off x="7317023" y="1714355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 flipV="1">
            <a:off x="8028312" y="256526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7" idx="0"/>
            <a:endCxn id="11" idx="4"/>
          </p:cNvCxnSpPr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2" name="直接箭头连接符 21"/>
          <p:cNvCxnSpPr>
            <a:endCxn id="10" idx="5"/>
          </p:cNvCxnSpPr>
          <p:nvPr/>
        </p:nvCxnSpPr>
        <p:spPr bwMode="auto">
          <a:xfrm flipH="1" flipV="1">
            <a:off x="6668927" y="257364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979218" y="3398745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endCxn id="16" idx="7"/>
          </p:cNvCxnSpPr>
          <p:nvPr/>
        </p:nvCxnSpPr>
        <p:spPr bwMode="auto">
          <a:xfrm flipH="1">
            <a:off x="6668927" y="3407423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8074794" y="3416558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8" idx="4"/>
          </p:cNvCxnSpPr>
          <p:nvPr/>
        </p:nvCxnSpPr>
        <p:spPr bwMode="auto">
          <a:xfrm flipV="1">
            <a:off x="7164240" y="1777620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H="1" flipV="1">
            <a:off x="6669128" y="2578148"/>
            <a:ext cx="392958" cy="504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5975333" y="2574503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>
            <a:off x="6667684" y="3407309"/>
            <a:ext cx="357229" cy="486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 flipV="1">
            <a:off x="7317023" y="1711184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H="1" flipV="1">
            <a:off x="8028312" y="2569350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5" name="椭圆 34"/>
          <p:cNvSpPr/>
          <p:nvPr/>
        </p:nvSpPr>
        <p:spPr bwMode="auto">
          <a:xfrm>
            <a:off x="6298949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H="1" flipV="1">
            <a:off x="6247217" y="1838814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2" name="任意多边形 41"/>
          <p:cNvSpPr/>
          <p:nvPr/>
        </p:nvSpPr>
        <p:spPr bwMode="auto">
          <a:xfrm>
            <a:off x="5736778" y="1653628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 bwMode="auto">
          <a:xfrm>
            <a:off x="5433551" y="1760694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 bwMode="auto">
          <a:xfrm>
            <a:off x="6162514" y="2357496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7405684" y="137875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21462" y="30804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514893" y="43097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253599" y="343553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162358" y="233697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617064" y="35151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8074794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405684" y="14000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6947059" y="13428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261333" y="34399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947059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121462" y="30958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5626040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163756" y="23292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514892" y="43097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668528" y="220471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617064" y="35150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74192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8388400" y="303572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252" y="4509120"/>
            <a:ext cx="9115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BfsPU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算法的顶点优先级更新器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uk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每一尚未被发现的邻接顶点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&gt;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+ 1 )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优先级比父亲降低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+ 1;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更新优先级（数）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更新父节点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如此效果等同于，先被发现者优先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priority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0; status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-1; 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w))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}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68972" y="6309320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801068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5" grpId="0" animBg="1"/>
      <p:bldP spid="42" grpId="0" animBg="1"/>
      <p:bldP spid="43" grpId="0" animBg="1"/>
      <p:bldP spid="4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深度优先的优先级搜索实现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8" idx="3"/>
          </p:cNvCxnSpPr>
          <p:nvPr/>
        </p:nvCxnSpPr>
        <p:spPr bwMode="auto">
          <a:xfrm flipH="1">
            <a:off x="6605566" y="1714355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6605542" y="1711184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6948288" y="1345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630821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300192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668368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6" idx="6"/>
            <a:endCxn id="17" idx="2"/>
          </p:cNvCxnSpPr>
          <p:nvPr/>
        </p:nvCxnSpPr>
        <p:spPr bwMode="auto">
          <a:xfrm>
            <a:off x="6732192" y="4046973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8388400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300192" y="220084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948240" y="30389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300192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0" idx="3"/>
          </p:cNvCxnSpPr>
          <p:nvPr/>
        </p:nvCxnSpPr>
        <p:spPr bwMode="auto">
          <a:xfrm flipH="1">
            <a:off x="5981727" y="2573647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直接箭头连接符 18"/>
          <p:cNvCxnSpPr>
            <a:endCxn id="8" idx="5"/>
          </p:cNvCxnSpPr>
          <p:nvPr/>
        </p:nvCxnSpPr>
        <p:spPr bwMode="auto">
          <a:xfrm flipH="1" flipV="1">
            <a:off x="7317023" y="1714355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 flipV="1">
            <a:off x="8028312" y="256526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7" idx="0"/>
            <a:endCxn id="11" idx="4"/>
          </p:cNvCxnSpPr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2" name="直接箭头连接符 21"/>
          <p:cNvCxnSpPr>
            <a:endCxn id="10" idx="5"/>
          </p:cNvCxnSpPr>
          <p:nvPr/>
        </p:nvCxnSpPr>
        <p:spPr bwMode="auto">
          <a:xfrm flipH="1" flipV="1">
            <a:off x="6668927" y="257364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979218" y="3398745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endCxn id="16" idx="7"/>
          </p:cNvCxnSpPr>
          <p:nvPr/>
        </p:nvCxnSpPr>
        <p:spPr bwMode="auto">
          <a:xfrm flipH="1">
            <a:off x="6668927" y="3407423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8074794" y="3416558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8" idx="4"/>
          </p:cNvCxnSpPr>
          <p:nvPr/>
        </p:nvCxnSpPr>
        <p:spPr bwMode="auto">
          <a:xfrm flipV="1">
            <a:off x="7164240" y="1777620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V="1">
            <a:off x="7163059" y="1783042"/>
            <a:ext cx="0" cy="12676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5975333" y="2574503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 flipV="1">
            <a:off x="7317023" y="1711184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H="1" flipV="1">
            <a:off x="8028312" y="2569350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5" name="椭圆 34"/>
          <p:cNvSpPr/>
          <p:nvPr/>
        </p:nvSpPr>
        <p:spPr bwMode="auto">
          <a:xfrm>
            <a:off x="6298949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H="1" flipV="1">
            <a:off x="6247217" y="1838814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" name="矩形 3"/>
          <p:cNvSpPr/>
          <p:nvPr/>
        </p:nvSpPr>
        <p:spPr bwMode="auto">
          <a:xfrm>
            <a:off x="7405684" y="137875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21462" y="30804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514893" y="43097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253599" y="343553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162358" y="233697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617064" y="35151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8074794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405684" y="14000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6947059" y="13428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261333" y="34399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947059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121462" y="30958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5626040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163756" y="23292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-2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519743" y="42760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-4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668528" y="220471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617064" y="35150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-3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74192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-3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8388400" y="303572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priority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0; status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-1; 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w))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}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     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85770" y="6394072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  <p:sp>
        <p:nvSpPr>
          <p:cNvPr id="65" name="矩形 64"/>
          <p:cNvSpPr/>
          <p:nvPr/>
        </p:nvSpPr>
        <p:spPr>
          <a:xfrm>
            <a:off x="64252" y="4509120"/>
            <a:ext cx="9115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BfsPU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算法的顶点优先级更新器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uk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每一尚未被发现的邻接顶点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&gt;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- 1 )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优先级比父亲提高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- 1;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更新优先级（数）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更新父节点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如此效果等同于，后被发现者优先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7271641" y="34432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-2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stCxn id="35" idx="6"/>
            <a:endCxn id="66" idx="2"/>
          </p:cNvCxnSpPr>
          <p:nvPr/>
        </p:nvCxnSpPr>
        <p:spPr bwMode="auto">
          <a:xfrm>
            <a:off x="6730949" y="4046973"/>
            <a:ext cx="93741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4087111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5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42484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的优先级搜索实现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134" name="矩形 133"/>
          <p:cNvSpPr/>
          <p:nvPr/>
        </p:nvSpPr>
        <p:spPr>
          <a:xfrm>
            <a:off x="-7756" y="4509120"/>
            <a:ext cx="9332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PrimPU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Prim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算法的顶点优先级更新器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uk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每一尚未被发现的邻接顶点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&gt;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-&gt;weight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uk, 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优先级为边的权重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 weight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uk, 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更新优先级（数）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更新父节点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priority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0; status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-1; 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w))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}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   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91880" y="6352904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  <p:sp>
        <p:nvSpPr>
          <p:cNvPr id="156" name="椭圆 155"/>
          <p:cNvSpPr/>
          <p:nvPr/>
        </p:nvSpPr>
        <p:spPr bwMode="auto">
          <a:xfrm>
            <a:off x="579613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32849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5796136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068630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068630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32849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068630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5976136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579613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5976136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103415" y="179206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103415" y="293162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248630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248630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156136" y="391424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156136" y="166478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428630" y="166478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428630" y="391424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375909" y="293162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375909" y="179206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508496" y="184478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5976136" y="131964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5988883" y="392811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5831458" y="31867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119824" y="209979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7750520" y="20664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341124" y="26348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7733885" y="31763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097638" y="40996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095788" y="113082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5794788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5976135" y="184478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539414" y="12838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372010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668257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444531" y="2721227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523579" y="40474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412366" y="355709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443141" y="27462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602110" y="40391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538066" y="128232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836069" y="20540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45142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879011" y="133516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675133" y="15734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5795237" y="26238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504574" y="383907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156176" y="166478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430217" y="152067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073870" y="148662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8435385" y="119444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40917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538066" y="36327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8" name="直接连接符 247"/>
          <p:cNvCxnSpPr/>
          <p:nvPr/>
        </p:nvCxnSpPr>
        <p:spPr bwMode="auto">
          <a:xfrm>
            <a:off x="7428630" y="166478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9" name="矩形 208"/>
          <p:cNvSpPr/>
          <p:nvPr/>
        </p:nvSpPr>
        <p:spPr bwMode="auto">
          <a:xfrm>
            <a:off x="7643952" y="15159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9" name="椭圆 248"/>
          <p:cNvSpPr/>
          <p:nvPr/>
        </p:nvSpPr>
        <p:spPr bwMode="auto">
          <a:xfrm>
            <a:off x="8335349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6928339" y="241180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643613" y="387467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103415" y="179390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480958" y="25725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5800054" y="372957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6833853" y="268865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6914041" y="357403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107333" y="293162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509966" y="319362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071758" y="262573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8648521" y="365452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158168" y="391477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097638" y="32676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063766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8523579" y="353339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161" idx="2"/>
          </p:cNvCxnSpPr>
          <p:nvPr/>
        </p:nvCxnSpPr>
        <p:spPr bwMode="auto">
          <a:xfrm flipH="1">
            <a:off x="7422493" y="3914241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679208" y="375504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330832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532813" y="37389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7419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221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8" grpId="1"/>
      <p:bldP spid="239" grpId="0" animBg="1"/>
      <p:bldP spid="240" grpId="0"/>
      <p:bldP spid="240" grpId="1"/>
      <p:bldP spid="244" grpId="0" animBg="1"/>
      <p:bldP spid="245" grpId="0"/>
      <p:bldP spid="246" grpId="0"/>
      <p:bldP spid="246" grpId="1"/>
      <p:bldP spid="247" grpId="0"/>
      <p:bldP spid="249" grpId="0" animBg="1"/>
      <p:bldP spid="250" grpId="0"/>
      <p:bldP spid="250" grpId="1"/>
      <p:bldP spid="251" grpId="0"/>
      <p:bldP spid="251" grpId="1"/>
      <p:bldP spid="255" grpId="0" animBg="1"/>
      <p:bldP spid="256" grpId="0"/>
      <p:bldP spid="257" grpId="0"/>
      <p:bldP spid="261" grpId="0" animBg="1"/>
      <p:bldP spid="262" grpId="0"/>
      <p:bldP spid="262" grpId="1"/>
      <p:bldP spid="265" grpId="0" animBg="1"/>
      <p:bldP spid="266" grpId="0"/>
      <p:bldP spid="2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220072" y="1281954"/>
            <a:ext cx="1008112" cy="2863408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回顾：图的存储表示</a:t>
            </a:r>
          </a:p>
        </p:txBody>
      </p:sp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243653" y="1199756"/>
            <a:ext cx="7648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19737" y="178403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55641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319737" y="3505184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183737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7" idx="0"/>
            <a:endCxn id="23" idx="4"/>
          </p:cNvCxnSpPr>
          <p:nvPr/>
        </p:nvCxnSpPr>
        <p:spPr bwMode="auto">
          <a:xfrm flipV="1">
            <a:off x="1535737" y="2216038"/>
            <a:ext cx="0" cy="128914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1" name="直接箭头连接符 50"/>
          <p:cNvCxnSpPr>
            <a:stCxn id="28" idx="1"/>
            <a:endCxn id="23" idx="5"/>
          </p:cNvCxnSpPr>
          <p:nvPr/>
        </p:nvCxnSpPr>
        <p:spPr bwMode="auto">
          <a:xfrm flipH="1" flipV="1">
            <a:off x="1688472" y="2152773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2" name="直接箭头连接符 51"/>
          <p:cNvCxnSpPr>
            <a:stCxn id="23" idx="3"/>
            <a:endCxn id="24" idx="7"/>
          </p:cNvCxnSpPr>
          <p:nvPr/>
        </p:nvCxnSpPr>
        <p:spPr bwMode="auto">
          <a:xfrm flipH="1">
            <a:off x="824376" y="2152773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4" name="直接箭头连接符 53"/>
          <p:cNvCxnSpPr>
            <a:stCxn id="27" idx="1"/>
            <a:endCxn id="24" idx="5"/>
          </p:cNvCxnSpPr>
          <p:nvPr/>
        </p:nvCxnSpPr>
        <p:spPr bwMode="auto">
          <a:xfrm flipH="1" flipV="1">
            <a:off x="824376" y="2997705"/>
            <a:ext cx="558626" cy="57074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2771800" y="1988840"/>
          <a:ext cx="22491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3382352194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851799795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147057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1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8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93546" y="3584949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76031" y="209083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5059" y="214929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45097" y="268657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1012" y="324639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182741" y="2380036"/>
            <a:ext cx="529801" cy="906818"/>
          </a:xfrm>
          <a:custGeom>
            <a:avLst/>
            <a:gdLst>
              <a:gd name="connsiteX0" fmla="*/ 466266 w 472010"/>
              <a:gd name="connsiteY0" fmla="*/ 248581 h 930601"/>
              <a:gd name="connsiteX1" fmla="*/ 430870 w 472010"/>
              <a:gd name="connsiteY1" fmla="*/ 30305 h 930601"/>
              <a:gd name="connsiteX2" fmla="*/ 159500 w 472010"/>
              <a:gd name="connsiteY2" fmla="*/ 30305 h 930601"/>
              <a:gd name="connsiteX3" fmla="*/ 23814 w 472010"/>
              <a:gd name="connsiteY3" fmla="*/ 295776 h 930601"/>
              <a:gd name="connsiteX4" fmla="*/ 17915 w 472010"/>
              <a:gd name="connsiteY4" fmla="*/ 596643 h 930601"/>
              <a:gd name="connsiteX5" fmla="*/ 206694 w 472010"/>
              <a:gd name="connsiteY5" fmla="*/ 826718 h 930601"/>
              <a:gd name="connsiteX6" fmla="*/ 383675 w 472010"/>
              <a:gd name="connsiteY6" fmla="*/ 927007 h 930601"/>
              <a:gd name="connsiteX7" fmla="*/ 454467 w 472010"/>
              <a:gd name="connsiteY7" fmla="*/ 708731 h 93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010" h="930601">
                <a:moveTo>
                  <a:pt x="466266" y="248581"/>
                </a:moveTo>
                <a:cubicBezTo>
                  <a:pt x="474132" y="157632"/>
                  <a:pt x="481998" y="66684"/>
                  <a:pt x="430870" y="30305"/>
                </a:cubicBezTo>
                <a:cubicBezTo>
                  <a:pt x="379742" y="-6074"/>
                  <a:pt x="227343" y="-13940"/>
                  <a:pt x="159500" y="30305"/>
                </a:cubicBezTo>
                <a:cubicBezTo>
                  <a:pt x="91657" y="74550"/>
                  <a:pt x="47411" y="201386"/>
                  <a:pt x="23814" y="295776"/>
                </a:cubicBezTo>
                <a:cubicBezTo>
                  <a:pt x="216" y="390166"/>
                  <a:pt x="-12565" y="508153"/>
                  <a:pt x="17915" y="596643"/>
                </a:cubicBezTo>
                <a:cubicBezTo>
                  <a:pt x="48395" y="685133"/>
                  <a:pt x="145734" y="771657"/>
                  <a:pt x="206694" y="826718"/>
                </a:cubicBezTo>
                <a:cubicBezTo>
                  <a:pt x="267654" y="881779"/>
                  <a:pt x="342380" y="946671"/>
                  <a:pt x="383675" y="927007"/>
                </a:cubicBezTo>
                <a:cubicBezTo>
                  <a:pt x="424970" y="907343"/>
                  <a:pt x="439718" y="808037"/>
                  <a:pt x="454467" y="708731"/>
                </a:cubicBezTo>
              </a:path>
            </a:pathLst>
          </a:cu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97704" y="251928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364088" y="1425969"/>
          <a:ext cx="72008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210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5364088" y="2173269"/>
          <a:ext cx="72008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210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364088" y="2920569"/>
          <a:ext cx="72008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210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5372066" y="3667869"/>
          <a:ext cx="72008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210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6372200" y="128992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6372200" y="160037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7308304" y="128992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&amp;C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308304" y="160037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8249764" y="128992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&amp;D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^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8249764" y="160037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6372200" y="2056621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6372200" y="2367069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7308304" y="2056621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7308304" y="2367069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8249764" y="2056621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&amp;D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^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8249764" y="2367069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/>
        </p:nvGraphicFramePr>
        <p:xfrm>
          <a:off x="6372200" y="353383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/>
        </p:nvGraphicFramePr>
        <p:xfrm>
          <a:off x="6372200" y="384428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/>
        </p:nvGraphicFramePr>
        <p:xfrm>
          <a:off x="7308304" y="353383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^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105" name="表格 104"/>
          <p:cNvGraphicFramePr>
            <a:graphicFrameLocks noGrp="1"/>
          </p:cNvGraphicFramePr>
          <p:nvPr/>
        </p:nvGraphicFramePr>
        <p:xfrm>
          <a:off x="7308304" y="384428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108" name="表格 107"/>
          <p:cNvGraphicFramePr>
            <a:graphicFrameLocks noGrp="1"/>
          </p:cNvGraphicFramePr>
          <p:nvPr/>
        </p:nvGraphicFramePr>
        <p:xfrm>
          <a:off x="6372200" y="2781101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^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6372200" y="3091549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5886188" y="1569986"/>
            <a:ext cx="511372" cy="108000"/>
            <a:chOff x="5886188" y="1484784"/>
            <a:chExt cx="511372" cy="108000"/>
          </a:xfrm>
        </p:grpSpPr>
        <p:sp>
          <p:nvSpPr>
            <p:cNvPr id="8" name="椭圆 7"/>
            <p:cNvSpPr/>
            <p:nvPr/>
          </p:nvSpPr>
          <p:spPr bwMode="auto">
            <a:xfrm>
              <a:off x="5886188" y="148478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5940188" y="1537487"/>
              <a:ext cx="457372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6850151" y="1385766"/>
            <a:ext cx="473545" cy="108000"/>
            <a:chOff x="5108402" y="5373216"/>
            <a:chExt cx="473545" cy="108000"/>
          </a:xfrm>
        </p:grpSpPr>
        <p:sp>
          <p:nvSpPr>
            <p:cNvPr id="112" name="椭圆 111"/>
            <p:cNvSpPr/>
            <p:nvPr/>
          </p:nvSpPr>
          <p:spPr bwMode="auto">
            <a:xfrm>
              <a:off x="5108402" y="5373216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 flipV="1">
              <a:off x="5146229" y="5427216"/>
              <a:ext cx="43571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21" name="组合 20"/>
          <p:cNvGrpSpPr/>
          <p:nvPr/>
        </p:nvGrpSpPr>
        <p:grpSpPr>
          <a:xfrm>
            <a:off x="7816529" y="1392555"/>
            <a:ext cx="426402" cy="108000"/>
            <a:chOff x="7816529" y="1307353"/>
            <a:chExt cx="426402" cy="108000"/>
          </a:xfrm>
        </p:grpSpPr>
        <p:sp>
          <p:nvSpPr>
            <p:cNvPr id="115" name="椭圆 114"/>
            <p:cNvSpPr/>
            <p:nvPr/>
          </p:nvSpPr>
          <p:spPr bwMode="auto">
            <a:xfrm>
              <a:off x="7816529" y="1307353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 flipV="1">
              <a:off x="7892283" y="1357247"/>
              <a:ext cx="35064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17" name="组合 116"/>
          <p:cNvGrpSpPr/>
          <p:nvPr/>
        </p:nvGrpSpPr>
        <p:grpSpPr>
          <a:xfrm>
            <a:off x="6892367" y="2145919"/>
            <a:ext cx="426402" cy="108000"/>
            <a:chOff x="7816529" y="1307353"/>
            <a:chExt cx="426402" cy="108000"/>
          </a:xfrm>
        </p:grpSpPr>
        <p:sp>
          <p:nvSpPr>
            <p:cNvPr id="118" name="椭圆 117"/>
            <p:cNvSpPr/>
            <p:nvPr/>
          </p:nvSpPr>
          <p:spPr bwMode="auto">
            <a:xfrm>
              <a:off x="7816529" y="1307353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7892283" y="1357247"/>
              <a:ext cx="35064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20" name="组合 119"/>
          <p:cNvGrpSpPr/>
          <p:nvPr/>
        </p:nvGrpSpPr>
        <p:grpSpPr>
          <a:xfrm>
            <a:off x="7814281" y="2154903"/>
            <a:ext cx="426402" cy="108000"/>
            <a:chOff x="7816529" y="1307353"/>
            <a:chExt cx="426402" cy="108000"/>
          </a:xfrm>
        </p:grpSpPr>
        <p:sp>
          <p:nvSpPr>
            <p:cNvPr id="121" name="椭圆 120"/>
            <p:cNvSpPr/>
            <p:nvPr/>
          </p:nvSpPr>
          <p:spPr bwMode="auto">
            <a:xfrm>
              <a:off x="7816529" y="1307353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 bwMode="auto">
            <a:xfrm flipV="1">
              <a:off x="7892283" y="1357247"/>
              <a:ext cx="35064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23" name="组合 122"/>
          <p:cNvGrpSpPr/>
          <p:nvPr/>
        </p:nvGrpSpPr>
        <p:grpSpPr>
          <a:xfrm>
            <a:off x="6892367" y="3652797"/>
            <a:ext cx="426402" cy="108000"/>
            <a:chOff x="7816529" y="1307353"/>
            <a:chExt cx="426402" cy="108000"/>
          </a:xfrm>
        </p:grpSpPr>
        <p:sp>
          <p:nvSpPr>
            <p:cNvPr id="124" name="椭圆 123"/>
            <p:cNvSpPr/>
            <p:nvPr/>
          </p:nvSpPr>
          <p:spPr bwMode="auto">
            <a:xfrm>
              <a:off x="7816529" y="1307353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25" name="直接箭头连接符 124"/>
            <p:cNvCxnSpPr/>
            <p:nvPr/>
          </p:nvCxnSpPr>
          <p:spPr bwMode="auto">
            <a:xfrm flipV="1">
              <a:off x="7892283" y="1357247"/>
              <a:ext cx="35064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5860828" y="2322041"/>
            <a:ext cx="511372" cy="108000"/>
            <a:chOff x="5886188" y="1484784"/>
            <a:chExt cx="511372" cy="108000"/>
          </a:xfrm>
        </p:grpSpPr>
        <p:sp>
          <p:nvSpPr>
            <p:cNvPr id="127" name="椭圆 126"/>
            <p:cNvSpPr/>
            <p:nvPr/>
          </p:nvSpPr>
          <p:spPr bwMode="auto">
            <a:xfrm>
              <a:off x="5886188" y="148478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5940188" y="1537487"/>
              <a:ext cx="457372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29" name="组合 128"/>
          <p:cNvGrpSpPr/>
          <p:nvPr/>
        </p:nvGrpSpPr>
        <p:grpSpPr>
          <a:xfrm>
            <a:off x="5860828" y="3064689"/>
            <a:ext cx="511372" cy="108000"/>
            <a:chOff x="5886188" y="1484784"/>
            <a:chExt cx="511372" cy="108000"/>
          </a:xfrm>
        </p:grpSpPr>
        <p:sp>
          <p:nvSpPr>
            <p:cNvPr id="130" name="椭圆 129"/>
            <p:cNvSpPr/>
            <p:nvPr/>
          </p:nvSpPr>
          <p:spPr bwMode="auto">
            <a:xfrm>
              <a:off x="5886188" y="148478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 flipV="1">
              <a:off x="5940188" y="1537487"/>
              <a:ext cx="457372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32" name="组合 131"/>
          <p:cNvGrpSpPr/>
          <p:nvPr/>
        </p:nvGrpSpPr>
        <p:grpSpPr>
          <a:xfrm>
            <a:off x="5873187" y="3825985"/>
            <a:ext cx="511372" cy="108000"/>
            <a:chOff x="5886188" y="1484784"/>
            <a:chExt cx="511372" cy="108000"/>
          </a:xfrm>
        </p:grpSpPr>
        <p:sp>
          <p:nvSpPr>
            <p:cNvPr id="133" name="椭圆 132"/>
            <p:cNvSpPr/>
            <p:nvPr/>
          </p:nvSpPr>
          <p:spPr bwMode="auto">
            <a:xfrm>
              <a:off x="5886188" y="148478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34" name="直接箭头连接符 133"/>
            <p:cNvCxnSpPr/>
            <p:nvPr/>
          </p:nvCxnSpPr>
          <p:spPr bwMode="auto">
            <a:xfrm flipV="1">
              <a:off x="5940188" y="1537487"/>
              <a:ext cx="457372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3313471" y="1422634"/>
            <a:ext cx="1313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20"/>
          <p:cNvSpPr txBox="1">
            <a:spLocks noChangeArrowheads="1"/>
          </p:cNvSpPr>
          <p:nvPr/>
        </p:nvSpPr>
        <p:spPr bwMode="auto">
          <a:xfrm>
            <a:off x="8145147" y="3663999"/>
            <a:ext cx="1313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109" y="4094119"/>
            <a:ext cx="55770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&gt; V;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顶点集（向量）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*&gt; &gt; E;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边集（邻接表）</a:t>
            </a:r>
          </a:p>
        </p:txBody>
      </p:sp>
      <p:sp>
        <p:nvSpPr>
          <p:cNvPr id="25" name="矩形 24"/>
          <p:cNvSpPr/>
          <p:nvPr/>
        </p:nvSpPr>
        <p:spPr>
          <a:xfrm>
            <a:off x="130031" y="5026797"/>
            <a:ext cx="47300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b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</a:b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边的数据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weight;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边的权重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EType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type;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边的类型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边指向的顶点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新增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20176" y="4896975"/>
            <a:ext cx="4588328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空间总量较低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为同量级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5788122" y="5350710"/>
            <a:ext cx="3320382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v,u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138" name="矩形 137"/>
          <p:cNvSpPr/>
          <p:nvPr/>
        </p:nvSpPr>
        <p:spPr>
          <a:xfrm>
            <a:off x="3430395" y="5840217"/>
            <a:ext cx="268588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顶点插入操作降低为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71780" y="5841692"/>
            <a:ext cx="2936724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顶点删除复杂度仍较高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70084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 animBg="1"/>
      <p:bldP spid="137" grpId="0" animBg="1"/>
      <p:bldP spid="138" grpId="0" animBg="1"/>
      <p:bldP spid="7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5220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的优先级搜索实现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134" name="矩形 133"/>
          <p:cNvSpPr/>
          <p:nvPr/>
        </p:nvSpPr>
        <p:spPr>
          <a:xfrm>
            <a:off x="-7756" y="4509120"/>
            <a:ext cx="9332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PrimPU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Prim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算法的顶点优先级更新器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uk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每一尚未被发现的邻接顶点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&gt;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)+g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-&gt;weight(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uk,v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)){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原长度加新增长度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)+g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-&gt;weight(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uk,v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更新优先级（数）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更新父节点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priority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0; status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-1; 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w))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}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   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91880" y="6352904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  <p:sp>
        <p:nvSpPr>
          <p:cNvPr id="156" name="椭圆 155"/>
          <p:cNvSpPr/>
          <p:nvPr/>
        </p:nvSpPr>
        <p:spPr bwMode="auto">
          <a:xfrm>
            <a:off x="579613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32849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5796136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068630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068630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32849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068630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5976136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579613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5976136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103415" y="179206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103415" y="293162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248630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248630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156136" y="391424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156136" y="166478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428630" y="166478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428630" y="391424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375909" y="293162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375909" y="179206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508496" y="184478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5976136" y="131964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5988883" y="392811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5831458" y="31867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119824" y="209979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7750520" y="20664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341124" y="26348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7733885" y="31763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097638" y="40996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095788" y="113082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5976135" y="184478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539414" y="12838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372010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668257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444531" y="2721227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523579" y="40474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412366" y="355709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443141" y="27462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602110" y="40391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538066" y="128232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836069" y="20540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45142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879011" y="133516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675133" y="15734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5795237" y="26238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504574" y="383907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156176" y="166478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430217" y="152067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073870" y="148662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40917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538066" y="36327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7643952" y="15159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7222327" y="239036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643613" y="387467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103415" y="179390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480958" y="25725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5800054" y="372957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6904598" y="241929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6888094" y="35671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107333" y="293162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509966" y="319362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071758" y="262573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158168" y="391477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097638" y="32676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063766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8510832" y="1844784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679208" y="375504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330832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532813" y="37389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5987182" y="1316933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 bwMode="auto">
          <a:xfrm>
            <a:off x="8335349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5794788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0313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6" grpId="0" animBg="1"/>
      <p:bldP spid="208" grpId="0" animBg="1"/>
      <p:bldP spid="210" grpId="0" animBg="1"/>
      <p:bldP spid="212" grpId="0" animBg="1"/>
      <p:bldP spid="217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9" grpId="0" animBg="1"/>
      <p:bldP spid="240" grpId="0"/>
      <p:bldP spid="240" grpId="1"/>
      <p:bldP spid="244" grpId="0" animBg="1"/>
      <p:bldP spid="246" grpId="0"/>
      <p:bldP spid="246" grpId="1"/>
      <p:bldP spid="247" grpId="0"/>
      <p:bldP spid="209" grpId="0" animBg="1"/>
      <p:bldP spid="250" grpId="0"/>
      <p:bldP spid="250" grpId="1"/>
      <p:bldP spid="251" grpId="0"/>
      <p:bldP spid="255" grpId="0" animBg="1"/>
      <p:bldP spid="256" grpId="0"/>
      <p:bldP spid="257" grpId="0"/>
      <p:bldP spid="261" grpId="0" animBg="1"/>
      <p:bldP spid="213" grpId="0" animBg="1"/>
      <p:bldP spid="265" grpId="0" animBg="1"/>
      <p:bldP spid="216" grpId="0" animBg="1"/>
      <p:bldP spid="269" grpId="0" animBg="1"/>
      <p:bldP spid="82" grpId="0" animBg="1"/>
      <p:bldP spid="249" grpId="0" animBg="1"/>
      <p:bldP spid="2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827088" y="1196752"/>
            <a:ext cx="705728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图的基本概念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图的存储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最小支撑树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优先级搜索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79525370"/>
      </p:ext>
    </p:extLst>
  </p:cSld>
  <p:clrMapOvr>
    <a:masterClrMapping/>
  </p:clrMapOvr>
  <p:transition advTm="157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285293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738997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82770" y="1139702"/>
            <a:ext cx="8953726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应用：迷宫寻径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使用前一页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算法进行深度优先遍历搜索（找可行解）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红色和蓝色为算法从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开始执行找到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前所得到的生成树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红色路径为最后的迷宫问题可行解，蓝色为途经的回溯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329288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65164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801040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036916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272792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2508668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744544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980420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216296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452172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688048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3923928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1329288" y="344435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1565164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1801040" y="344435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036916" y="344435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2272792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2508668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2744544" y="344435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2980420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3216296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3452172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688048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923928" y="344435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1329288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1565164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1801040" y="36960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2036916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2272792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2508668" y="36960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2744544" y="36960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2980420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3216296" y="36960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3452172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3688048" y="36960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3923928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1329288" y="39460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1565164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1801040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2036916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2272792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2508668" y="39460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2744544" y="39460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2980420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3216296" y="39460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3452172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3688048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3923928" y="39460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328753" y="4195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1564629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1800505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2036381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2272257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2508133" y="4195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744009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979885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3215761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3451637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rPr>
              <a:t>S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3687513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3923393" y="4195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1328753" y="4445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564629" y="4445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800505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036381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272257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2508133" y="4445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2744009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2979885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3215761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3451637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687513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3923393" y="4445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1328753" y="4697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1564629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1800505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2036381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2272257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2508133" y="4697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744009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2979885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3215761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451637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3687513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3923393" y="4697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1328753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1564629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1800505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2036381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2272257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2508133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2744009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2979885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3215761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3451637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3687513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3923393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1328753" y="5197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1564629" y="5197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1800505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2036381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2272257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2508133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2744009" y="5197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2979885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3215761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3451637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3687513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3923393" y="5197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1328753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1564629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1800505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2036381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2272257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2508133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2744009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2979885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3215761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3451637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3687513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3923393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1328753" y="5699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1564629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1800505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2036381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2272257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2508133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2744009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2979885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3215761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3451637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3687513" y="5699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3923393" y="5699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1328753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1564629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1800505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2036381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2272257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2508133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2744009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2979885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3215761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3451637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3687513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3923393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85137" y="3194385"/>
            <a:ext cx="2811199" cy="2970919"/>
            <a:chOff x="3345512" y="1842869"/>
            <a:chExt cx="2811199" cy="2970919"/>
          </a:xfrm>
        </p:grpSpPr>
        <p:sp>
          <p:nvSpPr>
            <p:cNvPr id="225" name="矩形 224"/>
            <p:cNvSpPr/>
            <p:nvPr/>
          </p:nvSpPr>
          <p:spPr bwMode="auto">
            <a:xfrm>
              <a:off x="334604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6" name="矩形 225"/>
            <p:cNvSpPr/>
            <p:nvPr/>
          </p:nvSpPr>
          <p:spPr bwMode="auto">
            <a:xfrm>
              <a:off x="3581923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7" name="矩形 226"/>
            <p:cNvSpPr/>
            <p:nvPr/>
          </p:nvSpPr>
          <p:spPr bwMode="auto">
            <a:xfrm>
              <a:off x="3817799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8" name="矩形 227"/>
            <p:cNvSpPr/>
            <p:nvPr/>
          </p:nvSpPr>
          <p:spPr bwMode="auto">
            <a:xfrm>
              <a:off x="4053675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9" name="矩形 228"/>
            <p:cNvSpPr/>
            <p:nvPr/>
          </p:nvSpPr>
          <p:spPr bwMode="auto">
            <a:xfrm>
              <a:off x="4289551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0" name="矩形 229"/>
            <p:cNvSpPr/>
            <p:nvPr/>
          </p:nvSpPr>
          <p:spPr bwMode="auto">
            <a:xfrm>
              <a:off x="452542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1" name="矩形 230"/>
            <p:cNvSpPr/>
            <p:nvPr/>
          </p:nvSpPr>
          <p:spPr bwMode="auto">
            <a:xfrm>
              <a:off x="4761303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2" name="矩形 231"/>
            <p:cNvSpPr/>
            <p:nvPr/>
          </p:nvSpPr>
          <p:spPr bwMode="auto">
            <a:xfrm>
              <a:off x="4997179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3" name="矩形 232"/>
            <p:cNvSpPr/>
            <p:nvPr/>
          </p:nvSpPr>
          <p:spPr bwMode="auto">
            <a:xfrm>
              <a:off x="5233055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4" name="矩形 233"/>
            <p:cNvSpPr/>
            <p:nvPr/>
          </p:nvSpPr>
          <p:spPr bwMode="auto">
            <a:xfrm>
              <a:off x="5468931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5" name="矩形 234"/>
            <p:cNvSpPr/>
            <p:nvPr/>
          </p:nvSpPr>
          <p:spPr bwMode="auto">
            <a:xfrm>
              <a:off x="570480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6" name="矩形 235"/>
            <p:cNvSpPr/>
            <p:nvPr/>
          </p:nvSpPr>
          <p:spPr bwMode="auto">
            <a:xfrm>
              <a:off x="594068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7" name="矩形 236"/>
            <p:cNvSpPr/>
            <p:nvPr/>
          </p:nvSpPr>
          <p:spPr bwMode="auto">
            <a:xfrm>
              <a:off x="3346047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8" name="矩形 237"/>
            <p:cNvSpPr/>
            <p:nvPr/>
          </p:nvSpPr>
          <p:spPr bwMode="auto">
            <a:xfrm>
              <a:off x="3581923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9" name="矩形 238"/>
            <p:cNvSpPr/>
            <p:nvPr/>
          </p:nvSpPr>
          <p:spPr bwMode="auto">
            <a:xfrm>
              <a:off x="3817799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0" name="矩形 239"/>
            <p:cNvSpPr/>
            <p:nvPr/>
          </p:nvSpPr>
          <p:spPr bwMode="auto">
            <a:xfrm>
              <a:off x="4053675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1" name="矩形 240"/>
            <p:cNvSpPr/>
            <p:nvPr/>
          </p:nvSpPr>
          <p:spPr bwMode="auto">
            <a:xfrm>
              <a:off x="4289551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2" name="矩形 241"/>
            <p:cNvSpPr/>
            <p:nvPr/>
          </p:nvSpPr>
          <p:spPr bwMode="auto">
            <a:xfrm>
              <a:off x="4525427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3" name="矩形 242"/>
            <p:cNvSpPr/>
            <p:nvPr/>
          </p:nvSpPr>
          <p:spPr bwMode="auto">
            <a:xfrm>
              <a:off x="4761303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4" name="矩形 243"/>
            <p:cNvSpPr/>
            <p:nvPr/>
          </p:nvSpPr>
          <p:spPr bwMode="auto">
            <a:xfrm>
              <a:off x="4997179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5" name="矩形 244"/>
            <p:cNvSpPr/>
            <p:nvPr/>
          </p:nvSpPr>
          <p:spPr bwMode="auto">
            <a:xfrm>
              <a:off x="5233055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6" name="矩形 245"/>
            <p:cNvSpPr/>
            <p:nvPr/>
          </p:nvSpPr>
          <p:spPr bwMode="auto">
            <a:xfrm>
              <a:off x="5468931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7" name="矩形 246"/>
            <p:cNvSpPr/>
            <p:nvPr/>
          </p:nvSpPr>
          <p:spPr bwMode="auto">
            <a:xfrm>
              <a:off x="5704807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8" name="矩形 247"/>
            <p:cNvSpPr/>
            <p:nvPr/>
          </p:nvSpPr>
          <p:spPr bwMode="auto">
            <a:xfrm>
              <a:off x="5940687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9" name="矩形 248"/>
            <p:cNvSpPr/>
            <p:nvPr/>
          </p:nvSpPr>
          <p:spPr bwMode="auto">
            <a:xfrm>
              <a:off x="3346047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0" name="矩形 249"/>
            <p:cNvSpPr/>
            <p:nvPr/>
          </p:nvSpPr>
          <p:spPr bwMode="auto">
            <a:xfrm>
              <a:off x="3581923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1" name="矩形 250"/>
            <p:cNvSpPr/>
            <p:nvPr/>
          </p:nvSpPr>
          <p:spPr bwMode="auto">
            <a:xfrm>
              <a:off x="3817799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2" name="矩形 251"/>
            <p:cNvSpPr/>
            <p:nvPr/>
          </p:nvSpPr>
          <p:spPr bwMode="auto">
            <a:xfrm>
              <a:off x="4053675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3" name="矩形 252"/>
            <p:cNvSpPr/>
            <p:nvPr/>
          </p:nvSpPr>
          <p:spPr bwMode="auto">
            <a:xfrm>
              <a:off x="4289551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4" name="矩形 253"/>
            <p:cNvSpPr/>
            <p:nvPr/>
          </p:nvSpPr>
          <p:spPr bwMode="auto">
            <a:xfrm>
              <a:off x="4525427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5" name="矩形 254"/>
            <p:cNvSpPr/>
            <p:nvPr/>
          </p:nvSpPr>
          <p:spPr bwMode="auto">
            <a:xfrm>
              <a:off x="4761303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6" name="矩形 255"/>
            <p:cNvSpPr/>
            <p:nvPr/>
          </p:nvSpPr>
          <p:spPr bwMode="auto">
            <a:xfrm>
              <a:off x="4997179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7" name="矩形 256"/>
            <p:cNvSpPr/>
            <p:nvPr/>
          </p:nvSpPr>
          <p:spPr bwMode="auto">
            <a:xfrm>
              <a:off x="5233055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8" name="矩形 257"/>
            <p:cNvSpPr/>
            <p:nvPr/>
          </p:nvSpPr>
          <p:spPr bwMode="auto">
            <a:xfrm>
              <a:off x="5468931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9" name="矩形 258"/>
            <p:cNvSpPr/>
            <p:nvPr/>
          </p:nvSpPr>
          <p:spPr bwMode="auto">
            <a:xfrm>
              <a:off x="5704807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0" name="矩形 259"/>
            <p:cNvSpPr/>
            <p:nvPr/>
          </p:nvSpPr>
          <p:spPr bwMode="auto">
            <a:xfrm>
              <a:off x="5940687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1" name="矩形 260"/>
            <p:cNvSpPr/>
            <p:nvPr/>
          </p:nvSpPr>
          <p:spPr bwMode="auto">
            <a:xfrm>
              <a:off x="334604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2" name="矩形 261"/>
            <p:cNvSpPr/>
            <p:nvPr/>
          </p:nvSpPr>
          <p:spPr bwMode="auto">
            <a:xfrm>
              <a:off x="3581923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3" name="矩形 262"/>
            <p:cNvSpPr/>
            <p:nvPr/>
          </p:nvSpPr>
          <p:spPr bwMode="auto">
            <a:xfrm>
              <a:off x="3817799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4" name="矩形 263"/>
            <p:cNvSpPr/>
            <p:nvPr/>
          </p:nvSpPr>
          <p:spPr bwMode="auto">
            <a:xfrm>
              <a:off x="4053675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5" name="矩形 264"/>
            <p:cNvSpPr/>
            <p:nvPr/>
          </p:nvSpPr>
          <p:spPr bwMode="auto">
            <a:xfrm>
              <a:off x="4289551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6" name="矩形 265"/>
            <p:cNvSpPr/>
            <p:nvPr/>
          </p:nvSpPr>
          <p:spPr bwMode="auto">
            <a:xfrm>
              <a:off x="452542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7" name="矩形 266"/>
            <p:cNvSpPr/>
            <p:nvPr/>
          </p:nvSpPr>
          <p:spPr bwMode="auto">
            <a:xfrm>
              <a:off x="4761303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8" name="矩形 267"/>
            <p:cNvSpPr/>
            <p:nvPr/>
          </p:nvSpPr>
          <p:spPr bwMode="auto">
            <a:xfrm>
              <a:off x="4997179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9" name="矩形 268"/>
            <p:cNvSpPr/>
            <p:nvPr/>
          </p:nvSpPr>
          <p:spPr bwMode="auto">
            <a:xfrm>
              <a:off x="5233055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0" name="矩形 269"/>
            <p:cNvSpPr/>
            <p:nvPr/>
          </p:nvSpPr>
          <p:spPr bwMode="auto">
            <a:xfrm>
              <a:off x="5468931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1" name="矩形 270"/>
            <p:cNvSpPr/>
            <p:nvPr/>
          </p:nvSpPr>
          <p:spPr bwMode="auto">
            <a:xfrm>
              <a:off x="5704807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2" name="矩形 271"/>
            <p:cNvSpPr/>
            <p:nvPr/>
          </p:nvSpPr>
          <p:spPr bwMode="auto">
            <a:xfrm>
              <a:off x="594068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3" name="矩形 272"/>
            <p:cNvSpPr/>
            <p:nvPr/>
          </p:nvSpPr>
          <p:spPr bwMode="auto">
            <a:xfrm>
              <a:off x="334551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4" name="矩形 273"/>
            <p:cNvSpPr/>
            <p:nvPr/>
          </p:nvSpPr>
          <p:spPr bwMode="auto">
            <a:xfrm>
              <a:off x="3581388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ea typeface="黑体" pitchFamily="2" charset="-122"/>
                </a:rPr>
                <a:t>E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3817264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" name="矩形 275"/>
            <p:cNvSpPr/>
            <p:nvPr/>
          </p:nvSpPr>
          <p:spPr bwMode="auto">
            <a:xfrm>
              <a:off x="4053140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4289016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8" name="矩形 277"/>
            <p:cNvSpPr/>
            <p:nvPr/>
          </p:nvSpPr>
          <p:spPr bwMode="auto">
            <a:xfrm>
              <a:off x="452489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9" name="矩形 278"/>
            <p:cNvSpPr/>
            <p:nvPr/>
          </p:nvSpPr>
          <p:spPr bwMode="auto">
            <a:xfrm>
              <a:off x="4760768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0" name="矩形 279"/>
            <p:cNvSpPr/>
            <p:nvPr/>
          </p:nvSpPr>
          <p:spPr bwMode="auto">
            <a:xfrm>
              <a:off x="4996644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1" name="矩形 280"/>
            <p:cNvSpPr/>
            <p:nvPr/>
          </p:nvSpPr>
          <p:spPr bwMode="auto">
            <a:xfrm>
              <a:off x="5232520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2" name="矩形 281"/>
            <p:cNvSpPr/>
            <p:nvPr/>
          </p:nvSpPr>
          <p:spPr bwMode="auto">
            <a:xfrm>
              <a:off x="5468396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ea typeface="黑体" pitchFamily="2" charset="-122"/>
                </a:rPr>
                <a:t>S</a:t>
              </a:r>
              <a:endParaRPr lang="zh-CN" altLang="en-US" sz="2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283" name="矩形 282"/>
            <p:cNvSpPr/>
            <p:nvPr/>
          </p:nvSpPr>
          <p:spPr bwMode="auto">
            <a:xfrm>
              <a:off x="5704272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4" name="矩形 283"/>
            <p:cNvSpPr/>
            <p:nvPr/>
          </p:nvSpPr>
          <p:spPr bwMode="auto">
            <a:xfrm>
              <a:off x="594015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5" name="矩形 284"/>
            <p:cNvSpPr/>
            <p:nvPr/>
          </p:nvSpPr>
          <p:spPr bwMode="auto">
            <a:xfrm>
              <a:off x="334551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6" name="矩形 285"/>
            <p:cNvSpPr/>
            <p:nvPr/>
          </p:nvSpPr>
          <p:spPr bwMode="auto">
            <a:xfrm>
              <a:off x="3581388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7" name="矩形 286"/>
            <p:cNvSpPr/>
            <p:nvPr/>
          </p:nvSpPr>
          <p:spPr bwMode="auto">
            <a:xfrm>
              <a:off x="3817264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8" name="矩形 287"/>
            <p:cNvSpPr/>
            <p:nvPr/>
          </p:nvSpPr>
          <p:spPr bwMode="auto">
            <a:xfrm>
              <a:off x="4053140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9" name="矩形 288"/>
            <p:cNvSpPr/>
            <p:nvPr/>
          </p:nvSpPr>
          <p:spPr bwMode="auto">
            <a:xfrm>
              <a:off x="4289016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0" name="矩形 289"/>
            <p:cNvSpPr/>
            <p:nvPr/>
          </p:nvSpPr>
          <p:spPr bwMode="auto">
            <a:xfrm>
              <a:off x="452489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1" name="矩形 290"/>
            <p:cNvSpPr/>
            <p:nvPr/>
          </p:nvSpPr>
          <p:spPr bwMode="auto">
            <a:xfrm>
              <a:off x="4760768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2" name="矩形 291"/>
            <p:cNvSpPr/>
            <p:nvPr/>
          </p:nvSpPr>
          <p:spPr bwMode="auto">
            <a:xfrm>
              <a:off x="4996644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5232520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4" name="矩形 293"/>
            <p:cNvSpPr/>
            <p:nvPr/>
          </p:nvSpPr>
          <p:spPr bwMode="auto">
            <a:xfrm>
              <a:off x="5468396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5" name="矩形 294"/>
            <p:cNvSpPr/>
            <p:nvPr/>
          </p:nvSpPr>
          <p:spPr bwMode="auto">
            <a:xfrm>
              <a:off x="5704272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6" name="矩形 295"/>
            <p:cNvSpPr/>
            <p:nvPr/>
          </p:nvSpPr>
          <p:spPr bwMode="auto">
            <a:xfrm>
              <a:off x="594015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7" name="矩形 296"/>
            <p:cNvSpPr/>
            <p:nvPr/>
          </p:nvSpPr>
          <p:spPr bwMode="auto">
            <a:xfrm>
              <a:off x="334551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8" name="矩形 297"/>
            <p:cNvSpPr/>
            <p:nvPr/>
          </p:nvSpPr>
          <p:spPr bwMode="auto">
            <a:xfrm>
              <a:off x="3581388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9" name="矩形 298"/>
            <p:cNvSpPr/>
            <p:nvPr/>
          </p:nvSpPr>
          <p:spPr bwMode="auto">
            <a:xfrm>
              <a:off x="3817264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0" name="矩形 299"/>
            <p:cNvSpPr/>
            <p:nvPr/>
          </p:nvSpPr>
          <p:spPr bwMode="auto">
            <a:xfrm>
              <a:off x="4053140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1" name="矩形 300"/>
            <p:cNvSpPr/>
            <p:nvPr/>
          </p:nvSpPr>
          <p:spPr bwMode="auto">
            <a:xfrm>
              <a:off x="4289016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2" name="矩形 301"/>
            <p:cNvSpPr/>
            <p:nvPr/>
          </p:nvSpPr>
          <p:spPr bwMode="auto">
            <a:xfrm>
              <a:off x="452489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3" name="矩形 302"/>
            <p:cNvSpPr/>
            <p:nvPr/>
          </p:nvSpPr>
          <p:spPr bwMode="auto">
            <a:xfrm>
              <a:off x="4760768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" name="矩形 303"/>
            <p:cNvSpPr/>
            <p:nvPr/>
          </p:nvSpPr>
          <p:spPr bwMode="auto">
            <a:xfrm>
              <a:off x="4996644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5" name="矩形 304"/>
            <p:cNvSpPr/>
            <p:nvPr/>
          </p:nvSpPr>
          <p:spPr bwMode="auto">
            <a:xfrm>
              <a:off x="5232520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6" name="矩形 305"/>
            <p:cNvSpPr/>
            <p:nvPr/>
          </p:nvSpPr>
          <p:spPr bwMode="auto">
            <a:xfrm>
              <a:off x="5468396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7" name="矩形 306"/>
            <p:cNvSpPr/>
            <p:nvPr/>
          </p:nvSpPr>
          <p:spPr bwMode="auto">
            <a:xfrm>
              <a:off x="5704272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8" name="矩形 307"/>
            <p:cNvSpPr/>
            <p:nvPr/>
          </p:nvSpPr>
          <p:spPr bwMode="auto">
            <a:xfrm>
              <a:off x="594015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9" name="矩形 308"/>
            <p:cNvSpPr/>
            <p:nvPr/>
          </p:nvSpPr>
          <p:spPr bwMode="auto">
            <a:xfrm>
              <a:off x="3345512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0" name="矩形 309"/>
            <p:cNvSpPr/>
            <p:nvPr/>
          </p:nvSpPr>
          <p:spPr bwMode="auto">
            <a:xfrm>
              <a:off x="3581388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1" name="矩形 310"/>
            <p:cNvSpPr/>
            <p:nvPr/>
          </p:nvSpPr>
          <p:spPr bwMode="auto">
            <a:xfrm>
              <a:off x="3817264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2" name="矩形 311"/>
            <p:cNvSpPr/>
            <p:nvPr/>
          </p:nvSpPr>
          <p:spPr bwMode="auto">
            <a:xfrm>
              <a:off x="4053140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3" name="矩形 312"/>
            <p:cNvSpPr/>
            <p:nvPr/>
          </p:nvSpPr>
          <p:spPr bwMode="auto">
            <a:xfrm>
              <a:off x="4289016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4" name="矩形 313"/>
            <p:cNvSpPr/>
            <p:nvPr/>
          </p:nvSpPr>
          <p:spPr bwMode="auto">
            <a:xfrm>
              <a:off x="4524892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5" name="矩形 314"/>
            <p:cNvSpPr/>
            <p:nvPr/>
          </p:nvSpPr>
          <p:spPr bwMode="auto">
            <a:xfrm>
              <a:off x="4760768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6" name="矩形 315"/>
            <p:cNvSpPr/>
            <p:nvPr/>
          </p:nvSpPr>
          <p:spPr bwMode="auto">
            <a:xfrm>
              <a:off x="4996644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7" name="矩形 316"/>
            <p:cNvSpPr/>
            <p:nvPr/>
          </p:nvSpPr>
          <p:spPr bwMode="auto">
            <a:xfrm>
              <a:off x="5232520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8" name="矩形 317"/>
            <p:cNvSpPr/>
            <p:nvPr/>
          </p:nvSpPr>
          <p:spPr bwMode="auto">
            <a:xfrm>
              <a:off x="5468396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9" name="矩形 318"/>
            <p:cNvSpPr/>
            <p:nvPr/>
          </p:nvSpPr>
          <p:spPr bwMode="auto">
            <a:xfrm>
              <a:off x="5704272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0" name="矩形 319"/>
            <p:cNvSpPr/>
            <p:nvPr/>
          </p:nvSpPr>
          <p:spPr bwMode="auto">
            <a:xfrm>
              <a:off x="5940152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1" name="矩形 320"/>
            <p:cNvSpPr/>
            <p:nvPr/>
          </p:nvSpPr>
          <p:spPr bwMode="auto">
            <a:xfrm>
              <a:off x="3345512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2" name="矩形 321"/>
            <p:cNvSpPr/>
            <p:nvPr/>
          </p:nvSpPr>
          <p:spPr bwMode="auto">
            <a:xfrm>
              <a:off x="3581388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3" name="矩形 322"/>
            <p:cNvSpPr/>
            <p:nvPr/>
          </p:nvSpPr>
          <p:spPr bwMode="auto">
            <a:xfrm>
              <a:off x="3817264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4" name="矩形 323"/>
            <p:cNvSpPr/>
            <p:nvPr/>
          </p:nvSpPr>
          <p:spPr bwMode="auto">
            <a:xfrm>
              <a:off x="4053140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5" name="矩形 324"/>
            <p:cNvSpPr/>
            <p:nvPr/>
          </p:nvSpPr>
          <p:spPr bwMode="auto">
            <a:xfrm>
              <a:off x="4289016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6" name="矩形 325"/>
            <p:cNvSpPr/>
            <p:nvPr/>
          </p:nvSpPr>
          <p:spPr bwMode="auto">
            <a:xfrm>
              <a:off x="4524892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7" name="矩形 326"/>
            <p:cNvSpPr/>
            <p:nvPr/>
          </p:nvSpPr>
          <p:spPr bwMode="auto">
            <a:xfrm>
              <a:off x="4760768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8" name="矩形 327"/>
            <p:cNvSpPr/>
            <p:nvPr/>
          </p:nvSpPr>
          <p:spPr bwMode="auto">
            <a:xfrm>
              <a:off x="4996644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9" name="矩形 328"/>
            <p:cNvSpPr/>
            <p:nvPr/>
          </p:nvSpPr>
          <p:spPr bwMode="auto">
            <a:xfrm>
              <a:off x="5232520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0" name="矩形 329"/>
            <p:cNvSpPr/>
            <p:nvPr/>
          </p:nvSpPr>
          <p:spPr bwMode="auto">
            <a:xfrm>
              <a:off x="5468396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1" name="矩形 330"/>
            <p:cNvSpPr/>
            <p:nvPr/>
          </p:nvSpPr>
          <p:spPr bwMode="auto">
            <a:xfrm>
              <a:off x="5704272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2" name="矩形 331"/>
            <p:cNvSpPr/>
            <p:nvPr/>
          </p:nvSpPr>
          <p:spPr bwMode="auto">
            <a:xfrm>
              <a:off x="5940152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3" name="矩形 332"/>
            <p:cNvSpPr/>
            <p:nvPr/>
          </p:nvSpPr>
          <p:spPr bwMode="auto">
            <a:xfrm>
              <a:off x="3345512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4" name="矩形 333"/>
            <p:cNvSpPr/>
            <p:nvPr/>
          </p:nvSpPr>
          <p:spPr bwMode="auto">
            <a:xfrm>
              <a:off x="3581388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5" name="矩形 334"/>
            <p:cNvSpPr/>
            <p:nvPr/>
          </p:nvSpPr>
          <p:spPr bwMode="auto">
            <a:xfrm>
              <a:off x="3817264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6" name="矩形 335"/>
            <p:cNvSpPr/>
            <p:nvPr/>
          </p:nvSpPr>
          <p:spPr bwMode="auto">
            <a:xfrm>
              <a:off x="4053140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7" name="矩形 336"/>
            <p:cNvSpPr/>
            <p:nvPr/>
          </p:nvSpPr>
          <p:spPr bwMode="auto">
            <a:xfrm>
              <a:off x="4289016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8" name="矩形 337"/>
            <p:cNvSpPr/>
            <p:nvPr/>
          </p:nvSpPr>
          <p:spPr bwMode="auto">
            <a:xfrm>
              <a:off x="4524892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9" name="矩形 338"/>
            <p:cNvSpPr/>
            <p:nvPr/>
          </p:nvSpPr>
          <p:spPr bwMode="auto">
            <a:xfrm>
              <a:off x="4760768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0" name="矩形 339"/>
            <p:cNvSpPr/>
            <p:nvPr/>
          </p:nvSpPr>
          <p:spPr bwMode="auto">
            <a:xfrm>
              <a:off x="4996644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1" name="矩形 340"/>
            <p:cNvSpPr/>
            <p:nvPr/>
          </p:nvSpPr>
          <p:spPr bwMode="auto">
            <a:xfrm>
              <a:off x="5232520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2" name="矩形 341"/>
            <p:cNvSpPr/>
            <p:nvPr/>
          </p:nvSpPr>
          <p:spPr bwMode="auto">
            <a:xfrm>
              <a:off x="5468396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3" name="矩形 342"/>
            <p:cNvSpPr/>
            <p:nvPr/>
          </p:nvSpPr>
          <p:spPr bwMode="auto">
            <a:xfrm>
              <a:off x="5704272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4" name="矩形 343"/>
            <p:cNvSpPr/>
            <p:nvPr/>
          </p:nvSpPr>
          <p:spPr bwMode="auto">
            <a:xfrm>
              <a:off x="5940152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5" name="矩形 344"/>
            <p:cNvSpPr/>
            <p:nvPr/>
          </p:nvSpPr>
          <p:spPr bwMode="auto">
            <a:xfrm>
              <a:off x="334551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6" name="矩形 345"/>
            <p:cNvSpPr/>
            <p:nvPr/>
          </p:nvSpPr>
          <p:spPr bwMode="auto">
            <a:xfrm>
              <a:off x="3581388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7" name="矩形 346"/>
            <p:cNvSpPr/>
            <p:nvPr/>
          </p:nvSpPr>
          <p:spPr bwMode="auto">
            <a:xfrm>
              <a:off x="3817264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8" name="矩形 347"/>
            <p:cNvSpPr/>
            <p:nvPr/>
          </p:nvSpPr>
          <p:spPr bwMode="auto">
            <a:xfrm>
              <a:off x="4053140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9" name="矩形 348"/>
            <p:cNvSpPr/>
            <p:nvPr/>
          </p:nvSpPr>
          <p:spPr bwMode="auto">
            <a:xfrm>
              <a:off x="4289016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0" name="矩形 349"/>
            <p:cNvSpPr/>
            <p:nvPr/>
          </p:nvSpPr>
          <p:spPr bwMode="auto">
            <a:xfrm>
              <a:off x="4524892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1" name="矩形 350"/>
            <p:cNvSpPr/>
            <p:nvPr/>
          </p:nvSpPr>
          <p:spPr bwMode="auto">
            <a:xfrm>
              <a:off x="4760768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2" name="矩形 351"/>
            <p:cNvSpPr/>
            <p:nvPr/>
          </p:nvSpPr>
          <p:spPr bwMode="auto">
            <a:xfrm>
              <a:off x="4996644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3" name="矩形 352"/>
            <p:cNvSpPr/>
            <p:nvPr/>
          </p:nvSpPr>
          <p:spPr bwMode="auto">
            <a:xfrm>
              <a:off x="5232520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4" name="矩形 353"/>
            <p:cNvSpPr/>
            <p:nvPr/>
          </p:nvSpPr>
          <p:spPr bwMode="auto">
            <a:xfrm>
              <a:off x="5468396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5" name="矩形 354"/>
            <p:cNvSpPr/>
            <p:nvPr/>
          </p:nvSpPr>
          <p:spPr bwMode="auto">
            <a:xfrm>
              <a:off x="570427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6" name="矩形 355"/>
            <p:cNvSpPr/>
            <p:nvPr/>
          </p:nvSpPr>
          <p:spPr bwMode="auto">
            <a:xfrm>
              <a:off x="594015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7" name="矩形 356"/>
            <p:cNvSpPr/>
            <p:nvPr/>
          </p:nvSpPr>
          <p:spPr bwMode="auto">
            <a:xfrm>
              <a:off x="334551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8" name="矩形 357"/>
            <p:cNvSpPr/>
            <p:nvPr/>
          </p:nvSpPr>
          <p:spPr bwMode="auto">
            <a:xfrm>
              <a:off x="3581388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9" name="矩形 358"/>
            <p:cNvSpPr/>
            <p:nvPr/>
          </p:nvSpPr>
          <p:spPr bwMode="auto">
            <a:xfrm>
              <a:off x="3817264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0" name="矩形 359"/>
            <p:cNvSpPr/>
            <p:nvPr/>
          </p:nvSpPr>
          <p:spPr bwMode="auto">
            <a:xfrm>
              <a:off x="4053140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1" name="矩形 360"/>
            <p:cNvSpPr/>
            <p:nvPr/>
          </p:nvSpPr>
          <p:spPr bwMode="auto">
            <a:xfrm>
              <a:off x="4289016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2" name="矩形 361"/>
            <p:cNvSpPr/>
            <p:nvPr/>
          </p:nvSpPr>
          <p:spPr bwMode="auto">
            <a:xfrm>
              <a:off x="452489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3" name="矩形 362"/>
            <p:cNvSpPr/>
            <p:nvPr/>
          </p:nvSpPr>
          <p:spPr bwMode="auto">
            <a:xfrm>
              <a:off x="4760768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4" name="矩形 363"/>
            <p:cNvSpPr/>
            <p:nvPr/>
          </p:nvSpPr>
          <p:spPr bwMode="auto">
            <a:xfrm>
              <a:off x="4996644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5" name="矩形 364"/>
            <p:cNvSpPr/>
            <p:nvPr/>
          </p:nvSpPr>
          <p:spPr bwMode="auto">
            <a:xfrm>
              <a:off x="5232520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6" name="矩形 365"/>
            <p:cNvSpPr/>
            <p:nvPr/>
          </p:nvSpPr>
          <p:spPr bwMode="auto">
            <a:xfrm>
              <a:off x="5468396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7" name="矩形 366"/>
            <p:cNvSpPr/>
            <p:nvPr/>
          </p:nvSpPr>
          <p:spPr bwMode="auto">
            <a:xfrm>
              <a:off x="570427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8" name="矩形 367"/>
            <p:cNvSpPr/>
            <p:nvPr/>
          </p:nvSpPr>
          <p:spPr bwMode="auto">
            <a:xfrm>
              <a:off x="594015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 bwMode="auto">
          <a:xfrm>
            <a:off x="7130540" y="4314445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9" name="直接连接符 368"/>
          <p:cNvCxnSpPr/>
          <p:nvPr/>
        </p:nvCxnSpPr>
        <p:spPr bwMode="auto">
          <a:xfrm flipH="1">
            <a:off x="7268596" y="4304004"/>
            <a:ext cx="1817" cy="10016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0" name="直接连接符 369"/>
          <p:cNvCxnSpPr/>
          <p:nvPr/>
        </p:nvCxnSpPr>
        <p:spPr bwMode="auto">
          <a:xfrm>
            <a:off x="6771430" y="5301819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1" name="直接连接符 370"/>
          <p:cNvCxnSpPr/>
          <p:nvPr/>
        </p:nvCxnSpPr>
        <p:spPr bwMode="auto">
          <a:xfrm flipV="1">
            <a:off x="6783294" y="5302835"/>
            <a:ext cx="0" cy="5054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2" name="直接连接符 371"/>
          <p:cNvCxnSpPr/>
          <p:nvPr/>
        </p:nvCxnSpPr>
        <p:spPr bwMode="auto">
          <a:xfrm>
            <a:off x="5373628" y="5807318"/>
            <a:ext cx="14065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3" name="直接连接符 372"/>
          <p:cNvCxnSpPr/>
          <p:nvPr/>
        </p:nvCxnSpPr>
        <p:spPr bwMode="auto">
          <a:xfrm flipV="1">
            <a:off x="5377644" y="5302834"/>
            <a:ext cx="0" cy="5054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4" name="直接连接符 373"/>
          <p:cNvCxnSpPr/>
          <p:nvPr/>
        </p:nvCxnSpPr>
        <p:spPr bwMode="auto">
          <a:xfrm>
            <a:off x="5364901" y="5304491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5" name="直接连接符 374"/>
          <p:cNvCxnSpPr/>
          <p:nvPr/>
        </p:nvCxnSpPr>
        <p:spPr bwMode="auto">
          <a:xfrm>
            <a:off x="5872393" y="4839043"/>
            <a:ext cx="0" cy="4627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6" name="直接连接符 375"/>
          <p:cNvCxnSpPr/>
          <p:nvPr/>
        </p:nvCxnSpPr>
        <p:spPr bwMode="auto">
          <a:xfrm>
            <a:off x="5373944" y="4841715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7" name="直接连接符 376"/>
          <p:cNvCxnSpPr/>
          <p:nvPr/>
        </p:nvCxnSpPr>
        <p:spPr bwMode="auto">
          <a:xfrm>
            <a:off x="5373628" y="4587310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8" name="直接连接符 377"/>
          <p:cNvCxnSpPr/>
          <p:nvPr/>
        </p:nvCxnSpPr>
        <p:spPr bwMode="auto">
          <a:xfrm>
            <a:off x="5371050" y="4587310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9" name="直接连接符 378"/>
          <p:cNvCxnSpPr/>
          <p:nvPr/>
        </p:nvCxnSpPr>
        <p:spPr bwMode="auto">
          <a:xfrm>
            <a:off x="5869598" y="4014318"/>
            <a:ext cx="0" cy="5623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0" name="直接连接符 379"/>
          <p:cNvCxnSpPr/>
          <p:nvPr/>
        </p:nvCxnSpPr>
        <p:spPr bwMode="auto">
          <a:xfrm>
            <a:off x="5129024" y="4022388"/>
            <a:ext cx="7248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1" name="直接连接符 380"/>
          <p:cNvCxnSpPr/>
          <p:nvPr/>
        </p:nvCxnSpPr>
        <p:spPr bwMode="auto">
          <a:xfrm>
            <a:off x="5129024" y="4018112"/>
            <a:ext cx="1" cy="1773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5" name="直接连接符 384"/>
          <p:cNvCxnSpPr/>
          <p:nvPr/>
        </p:nvCxnSpPr>
        <p:spPr bwMode="auto">
          <a:xfrm>
            <a:off x="7268596" y="5301819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6" name="直接连接符 385"/>
          <p:cNvCxnSpPr/>
          <p:nvPr/>
        </p:nvCxnSpPr>
        <p:spPr bwMode="auto">
          <a:xfrm>
            <a:off x="6780153" y="5803222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7" name="直接连接符 386"/>
          <p:cNvCxnSpPr/>
          <p:nvPr/>
        </p:nvCxnSpPr>
        <p:spPr bwMode="auto">
          <a:xfrm>
            <a:off x="5152015" y="5566219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8" name="直接连接符 387"/>
          <p:cNvCxnSpPr/>
          <p:nvPr/>
        </p:nvCxnSpPr>
        <p:spPr bwMode="auto">
          <a:xfrm>
            <a:off x="5152015" y="5553552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9" name="直接连接符 388"/>
          <p:cNvCxnSpPr/>
          <p:nvPr/>
        </p:nvCxnSpPr>
        <p:spPr bwMode="auto">
          <a:xfrm>
            <a:off x="5153534" y="4837071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0" name="直接连接符 389"/>
          <p:cNvCxnSpPr/>
          <p:nvPr/>
        </p:nvCxnSpPr>
        <p:spPr bwMode="auto">
          <a:xfrm>
            <a:off x="5159681" y="4837071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1130245" y="6326359"/>
            <a:ext cx="4860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可否使用广度优先遍历搜索？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1" name="矩形 390"/>
          <p:cNvSpPr/>
          <p:nvPr/>
        </p:nvSpPr>
        <p:spPr>
          <a:xfrm>
            <a:off x="5034273" y="6314506"/>
            <a:ext cx="3052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（可找最短路径）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84492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 bwMode="auto">
          <a:xfrm>
            <a:off x="395536" y="4980933"/>
            <a:ext cx="5082461" cy="1224136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选取最高优先级顶点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图搜索的统一框架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395536" y="2276872"/>
            <a:ext cx="5082461" cy="1224136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顶点邻域优先级更新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上下箭头 44"/>
          <p:cNvSpPr/>
          <p:nvPr/>
        </p:nvSpPr>
        <p:spPr bwMode="auto">
          <a:xfrm>
            <a:off x="2324698" y="3326098"/>
            <a:ext cx="1224139" cy="1904547"/>
          </a:xfrm>
          <a:prstGeom prst="upDownArrow">
            <a:avLst>
              <a:gd name="adj1" fmla="val 52896"/>
              <a:gd name="adj2" fmla="val 50499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vert="eaVert" lIns="91446" tIns="91446" rIns="91446" bIns="91446" rtlCol="0" anchor="ctr"/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</a:p>
        </p:txBody>
      </p:sp>
      <p:sp>
        <p:nvSpPr>
          <p:cNvPr id="3" name="矩形 2"/>
          <p:cNvSpPr/>
          <p:nvPr/>
        </p:nvSpPr>
        <p:spPr>
          <a:xfrm>
            <a:off x="1151664" y="1252381"/>
            <a:ext cx="35702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图的遍历搜索</a:t>
            </a:r>
            <a:endParaRPr lang="en-US" altLang="zh-CN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976801" y="297379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969579" y="441899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113579" y="322213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399911" y="480872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252993" y="402561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423528" y="4202966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998594" y="540482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504400" y="526082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837297" y="574397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7066686" y="480872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736518" y="4639077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8454941" y="5394891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019932" y="4245706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8455740" y="389110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7418942" y="4202966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066149" y="4811816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7735981" y="4639077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019932" y="4240887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6976801" y="2973467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stCxn id="26" idx="0"/>
            <a:endCxn id="32" idx="4"/>
          </p:cNvCxnSpPr>
          <p:nvPr/>
        </p:nvCxnSpPr>
        <p:spPr bwMode="auto">
          <a:xfrm flipV="1">
            <a:off x="7562942" y="3766750"/>
            <a:ext cx="10719" cy="436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9" name="椭圆 38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endCxn id="39" idx="2"/>
          </p:cNvCxnSpPr>
          <p:nvPr/>
        </p:nvCxnSpPr>
        <p:spPr bwMode="auto">
          <a:xfrm flipV="1">
            <a:off x="7706942" y="3583121"/>
            <a:ext cx="173039" cy="28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3" name="椭圆 42"/>
          <p:cNvSpPr/>
          <p:nvPr/>
        </p:nvSpPr>
        <p:spPr bwMode="auto">
          <a:xfrm>
            <a:off x="8454941" y="3893406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8109774" y="3122286"/>
            <a:ext cx="198158" cy="341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0" name="椭圆 49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endCxn id="51" idx="5"/>
          </p:cNvCxnSpPr>
          <p:nvPr/>
        </p:nvCxnSpPr>
        <p:spPr bwMode="auto">
          <a:xfrm flipH="1" flipV="1">
            <a:off x="7914167" y="2666711"/>
            <a:ext cx="363224" cy="249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0561188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3" grpId="0" animBg="1"/>
      <p:bldP spid="46" grpId="0" animBg="1"/>
      <p:bldP spid="48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806" y="1714016"/>
            <a:ext cx="60473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= ++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v,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v;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type ( v,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v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6821662" y="2944536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H="1">
            <a:off x="6821638" y="2944536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回顾：广度优先搜索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7164384" y="257580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846917" y="4269066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516288" y="343509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884464" y="343509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6948288" y="5277154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8604496" y="4269066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516288" y="343509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164336" y="426911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516288" y="506115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884464" y="506115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6197823" y="3803828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7533119" y="2944536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8244408" y="3795443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8100464" y="3867093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6885023" y="3803828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195314" y="4628926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6885023" y="4637604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8290890" y="464673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7380336" y="3007801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5399552" y="1292388"/>
            <a:ext cx="3615791" cy="1263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 flipV="1">
            <a:off x="5399552" y="1842754"/>
            <a:ext cx="3615791" cy="104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873795" y="3803828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H="1" flipV="1">
            <a:off x="6885224" y="3811500"/>
            <a:ext cx="392958" cy="504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flipH="1">
            <a:off x="6191429" y="3807855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>
            <a:off x="6883780" y="4640661"/>
            <a:ext cx="357229" cy="486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H="1" flipV="1">
            <a:off x="7533119" y="2944536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flipH="1" flipV="1">
            <a:off x="8255824" y="3797382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8100464" y="3867093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7165032" y="426705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516288" y="505976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846917" y="42665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883221" y="506472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161378" y="256812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7885097" y="343151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8604496" y="42665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8511287" y="13530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6463313" y="3068995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9" name="椭圆 78"/>
          <p:cNvSpPr/>
          <p:nvPr/>
        </p:nvSpPr>
        <p:spPr bwMode="auto">
          <a:xfrm>
            <a:off x="8574068" y="200882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8511287" y="1362247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8015184" y="135925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7515276" y="1354677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8142047" y="20148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7017271" y="1362247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7710025" y="20148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6517363" y="137041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7278003" y="2018727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6017455" y="136895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5517547" y="135302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6845981" y="20148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6413959" y="2019934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5981937" y="201500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5549915" y="20148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6042573" y="2957112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5661573" y="2897241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6215507" y="3642912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4742981" y="602133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4742981" y="5661296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4742981" y="641883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97450" y="607508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93764" y="645618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77695" y="5661248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 flipV="1">
            <a:off x="7380703" y="3007801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6" name="直接箭头连接符 105"/>
          <p:cNvCxnSpPr/>
          <p:nvPr/>
        </p:nvCxnSpPr>
        <p:spPr bwMode="auto">
          <a:xfrm flipH="1" flipV="1">
            <a:off x="6192209" y="462586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7" name="直接箭头连接符 106"/>
          <p:cNvCxnSpPr/>
          <p:nvPr/>
        </p:nvCxnSpPr>
        <p:spPr bwMode="auto">
          <a:xfrm flipH="1">
            <a:off x="8283652" y="464596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>
            <a:off x="6947045" y="5275760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1" name="直接箭头连接符 110"/>
          <p:cNvCxnSpPr/>
          <p:nvPr/>
        </p:nvCxnSpPr>
        <p:spPr bwMode="auto">
          <a:xfrm>
            <a:off x="6896284" y="5871953"/>
            <a:ext cx="359123" cy="5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 flipH="1">
            <a:off x="6891417" y="6274172"/>
            <a:ext cx="3493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3" name="直接箭头连接符 112"/>
          <p:cNvCxnSpPr/>
          <p:nvPr/>
        </p:nvCxnSpPr>
        <p:spPr bwMode="auto">
          <a:xfrm flipH="1" flipV="1">
            <a:off x="6893465" y="6639140"/>
            <a:ext cx="342831" cy="6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1" name="矩形 130"/>
          <p:cNvSpPr/>
          <p:nvPr/>
        </p:nvSpPr>
        <p:spPr>
          <a:xfrm>
            <a:off x="7312817" y="6456185"/>
            <a:ext cx="1867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UNDETERMINDED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39374" y="566124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endParaRPr lang="zh-CN" altLang="en-US" b="1" dirty="0"/>
          </a:p>
        </p:txBody>
      </p:sp>
      <p:sp>
        <p:nvSpPr>
          <p:cNvPr id="132" name="矩形 131"/>
          <p:cNvSpPr/>
          <p:nvPr/>
        </p:nvSpPr>
        <p:spPr>
          <a:xfrm>
            <a:off x="7312817" y="608400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endParaRPr lang="zh-CN" altLang="en-US" b="1" dirty="0"/>
          </a:p>
        </p:txBody>
      </p:sp>
      <p:sp>
        <p:nvSpPr>
          <p:cNvPr id="80" name="TextBox 20"/>
          <p:cNvSpPr txBox="1">
            <a:spLocks noChangeArrowheads="1"/>
          </p:cNvSpPr>
          <p:nvPr/>
        </p:nvSpPr>
        <p:spPr bwMode="auto">
          <a:xfrm>
            <a:off x="82771" y="1139702"/>
            <a:ext cx="26170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队列实现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55857" y="5853171"/>
            <a:ext cx="4430755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借助队列实现隐式、高效的优先级更新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4077" y="3315373"/>
            <a:ext cx="5367188" cy="1417146"/>
            <a:chOff x="414077" y="3315373"/>
            <a:chExt cx="5367188" cy="1417146"/>
          </a:xfrm>
        </p:grpSpPr>
        <p:sp>
          <p:nvSpPr>
            <p:cNvPr id="84" name="椭圆 83"/>
            <p:cNvSpPr/>
            <p:nvPr/>
          </p:nvSpPr>
          <p:spPr bwMode="auto">
            <a:xfrm>
              <a:off x="414077" y="3429035"/>
              <a:ext cx="4863354" cy="1303484"/>
            </a:xfrm>
            <a:prstGeom prst="ellipse">
              <a:avLst/>
            </a:prstGeom>
            <a:solidFill>
              <a:srgbClr val="FF0000">
                <a:alpha val="45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80772" y="3315373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邻域优先级更新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-9903" y="2772446"/>
            <a:ext cx="5477387" cy="714870"/>
            <a:chOff x="-9903" y="2772446"/>
            <a:chExt cx="5477387" cy="714870"/>
          </a:xfrm>
        </p:grpSpPr>
        <p:sp>
          <p:nvSpPr>
            <p:cNvPr id="104" name="椭圆 103"/>
            <p:cNvSpPr/>
            <p:nvPr/>
          </p:nvSpPr>
          <p:spPr bwMode="auto">
            <a:xfrm>
              <a:off x="-9903" y="2916012"/>
              <a:ext cx="4863354" cy="571304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205326" y="2772446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选取优先级最高顶点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73481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63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4.07407E-6 L 0.52066 -0.0013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8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6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4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7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6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4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7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2.96296E-6 L 0.46927 -0.004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8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1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900"/>
                            </p:stCondLst>
                            <p:childTnLst>
                              <p:par>
                                <p:cTn id="73" presetID="18" presetClass="entr" presetSubtype="1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7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0"/>
                            </p:stCondLst>
                            <p:childTnLst>
                              <p:par>
                                <p:cTn id="80" presetID="63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7 2.77556E-17 L 0.46285 0.00255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300"/>
                            </p:stCondLst>
                            <p:childTnLst>
                              <p:par>
                                <p:cTn id="83" presetID="18" presetClass="entr" presetSubtype="1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81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84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9200"/>
                            </p:stCondLst>
                            <p:childTnLst>
                              <p:par>
                                <p:cTn id="95" presetID="1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0" presetID="1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8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1100"/>
                            </p:stCondLst>
                            <p:childTnLst>
                              <p:par>
                                <p:cTn id="108" presetID="63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22222E-6 4.44444E-6 L 0.46788 0.00324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3400"/>
                            </p:stCondLst>
                            <p:childTnLst>
                              <p:par>
                                <p:cTn id="111" presetID="18" presetClass="entr" presetSubtype="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42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18" presetID="63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94444E-6 -2.96296E-6 L 0.46719 0.00093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6800"/>
                            </p:stCondLst>
                            <p:childTnLst>
                              <p:par>
                                <p:cTn id="121" presetID="18" presetClass="entr" presetSubtype="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6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7900"/>
                            </p:stCondLst>
                            <p:childTnLst>
                              <p:par>
                                <p:cTn id="128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8700"/>
                            </p:stCondLst>
                            <p:childTnLst>
                              <p:par>
                                <p:cTn id="133" presetID="18" presetClass="entr" presetSubtype="1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9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9800"/>
                            </p:stCondLst>
                            <p:childTnLst>
                              <p:par>
                                <p:cTn id="140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6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900"/>
                            </p:stCondLst>
                            <p:childTnLst>
                              <p:par>
                                <p:cTn id="148" presetID="63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44444E-6 -3.7037E-7 L 0.46684 -0.0004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32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3500"/>
                            </p:stCondLst>
                            <p:childTnLst>
                              <p:par>
                                <p:cTn id="154" presetID="63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05556E-6 1.11111E-6 L 0.46632 -0.00278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8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6100"/>
                            </p:stCondLst>
                            <p:childTnLst>
                              <p:par>
                                <p:cTn id="160" presetID="63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.55556E-7 -4.07407E-6 L 0.46597 -0.00046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8400"/>
                            </p:stCondLst>
                            <p:childTnLst>
                              <p:par>
                                <p:cTn id="163" presetID="18" presetClass="entr" presetSubtype="1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9200"/>
                            </p:stCondLst>
                            <p:childTnLst>
                              <p:par>
                                <p:cTn id="167" presetID="18" presetClass="entr" presetSubtype="3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300"/>
                            </p:stCondLst>
                            <p:childTnLst>
                              <p:par>
                                <p:cTn id="174" presetID="18" presetClass="entr" presetSubtype="1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1100"/>
                            </p:stCondLst>
                            <p:childTnLst>
                              <p:par>
                                <p:cTn id="178" presetID="18" presetClass="entr" presetSubtype="1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1900"/>
                            </p:stCondLst>
                            <p:childTnLst>
                              <p:par>
                                <p:cTn id="182" presetID="18" presetClass="entr" presetSubtype="1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2700"/>
                            </p:stCondLst>
                            <p:childTnLst>
                              <p:par>
                                <p:cTn id="186" presetID="2" presetClass="entr" presetSubtype="4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50" grpId="0" animBg="1"/>
      <p:bldP spid="74" grpId="0" animBg="1"/>
      <p:bldP spid="76" grpId="0" animBg="1"/>
      <p:bldP spid="76" grpId="1" animBg="1"/>
      <p:bldP spid="79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5" grpId="0" animBg="1"/>
      <p:bldP spid="86" grpId="0" animBg="1"/>
      <p:bldP spid="86" grpId="1" animBg="1"/>
      <p:bldP spid="87" grpId="0" animBg="1"/>
      <p:bldP spid="88" grpId="0" animBg="1"/>
      <p:bldP spid="88" grpId="1" animBg="1"/>
      <p:bldP spid="89" grpId="0" animBg="1"/>
      <p:bldP spid="90" grpId="0" animBg="1"/>
      <p:bldP spid="90" grpId="1" animBg="1"/>
      <p:bldP spid="95" grpId="0" animBg="1"/>
      <p:bldP spid="95" grpId="1" animBg="1"/>
      <p:bldP spid="96" grpId="0" animBg="1"/>
      <p:bldP spid="97" grpId="0" animBg="1"/>
      <p:bldP spid="98" grpId="0" animBg="1"/>
      <p:bldP spid="99" grpId="0" animBg="1"/>
      <p:bldP spid="93" grpId="0" animBg="1"/>
      <p:bldP spid="94" grpId="0" animBg="1"/>
      <p:bldP spid="100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图节点的发现与访问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优先选取最后一个被访问到的顶点的邻居进行访问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以下代码使用递归实现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900785" y="4115264"/>
            <a:ext cx="1119601" cy="45981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897089" y="5149976"/>
            <a:ext cx="1115273" cy="495286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628456" y="5141065"/>
            <a:ext cx="1112984" cy="49738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628009" y="4108645"/>
            <a:ext cx="1112983" cy="46041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651321" y="6199620"/>
            <a:ext cx="1078389" cy="46837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124202" y="6168729"/>
            <a:ext cx="1107711" cy="466349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133030" y="5153434"/>
            <a:ext cx="1067979" cy="48530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39" idx="0"/>
            <a:endCxn id="47" idx="2"/>
          </p:cNvCxnSpPr>
          <p:nvPr/>
        </p:nvCxnSpPr>
        <p:spPr bwMode="auto">
          <a:xfrm flipV="1">
            <a:off x="8183701" y="4568459"/>
            <a:ext cx="799" cy="5759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8198598" y="5645262"/>
            <a:ext cx="0" cy="5353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4661723" y="5658857"/>
            <a:ext cx="0" cy="5040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6444208" y="4581128"/>
            <a:ext cx="0" cy="5553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9" name="直接箭头连接符 18"/>
          <p:cNvCxnSpPr>
            <a:stCxn id="32" idx="3"/>
            <a:endCxn id="38" idx="1"/>
          </p:cNvCxnSpPr>
          <p:nvPr/>
        </p:nvCxnSpPr>
        <p:spPr bwMode="auto">
          <a:xfrm>
            <a:off x="5235444" y="6406488"/>
            <a:ext cx="2423960" cy="204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6954735" y="5610775"/>
            <a:ext cx="709525" cy="62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5208194" y="5594874"/>
            <a:ext cx="730779" cy="6195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5216820" y="5398086"/>
            <a:ext cx="667788" cy="15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>
            <a:off x="7020271" y="4321462"/>
            <a:ext cx="6092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endCxn id="40" idx="3"/>
          </p:cNvCxnSpPr>
          <p:nvPr/>
        </p:nvCxnSpPr>
        <p:spPr bwMode="auto">
          <a:xfrm flipH="1" flipV="1">
            <a:off x="7016689" y="5395327"/>
            <a:ext cx="612919" cy="85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5" name="圆角矩形 24"/>
          <p:cNvSpPr/>
          <p:nvPr/>
        </p:nvSpPr>
        <p:spPr bwMode="auto">
          <a:xfrm>
            <a:off x="5897465" y="5152268"/>
            <a:ext cx="1115273" cy="495286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129499" y="5159246"/>
            <a:ext cx="1067979" cy="48530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5201048" y="5394415"/>
            <a:ext cx="707456" cy="58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28" name="圆角矩形 27"/>
          <p:cNvSpPr/>
          <p:nvPr/>
        </p:nvSpPr>
        <p:spPr bwMode="auto">
          <a:xfrm>
            <a:off x="4127733" y="6173313"/>
            <a:ext cx="1107711" cy="466349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4661723" y="5627040"/>
            <a:ext cx="0" cy="5388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4698536" y="5658857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31" name="矩形 30"/>
          <p:cNvSpPr/>
          <p:nvPr/>
        </p:nvSpPr>
        <p:spPr>
          <a:xfrm>
            <a:off x="5226445" y="492797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32" name="圆角矩形 31"/>
          <p:cNvSpPr/>
          <p:nvPr/>
        </p:nvSpPr>
        <p:spPr bwMode="auto">
          <a:xfrm>
            <a:off x="4127733" y="6173313"/>
            <a:ext cx="1107711" cy="466349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127734" y="5155726"/>
            <a:ext cx="1067979" cy="485304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7628455" y="5146795"/>
            <a:ext cx="1112984" cy="49738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>
            <a:endCxn id="40" idx="3"/>
          </p:cNvCxnSpPr>
          <p:nvPr/>
        </p:nvCxnSpPr>
        <p:spPr bwMode="auto">
          <a:xfrm flipH="1" flipV="1">
            <a:off x="7016689" y="5395327"/>
            <a:ext cx="612919" cy="39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6" name="圆角矩形 35"/>
          <p:cNvSpPr/>
          <p:nvPr/>
        </p:nvSpPr>
        <p:spPr bwMode="auto">
          <a:xfrm>
            <a:off x="7654852" y="6202958"/>
            <a:ext cx="1078389" cy="46837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8198598" y="5637948"/>
            <a:ext cx="0" cy="5656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8" name="圆角矩形 37"/>
          <p:cNvSpPr/>
          <p:nvPr/>
        </p:nvSpPr>
        <p:spPr bwMode="auto">
          <a:xfrm>
            <a:off x="7659404" y="6192705"/>
            <a:ext cx="1078389" cy="46837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7629608" y="5144403"/>
            <a:ext cx="1108185" cy="49738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5901416" y="5147684"/>
            <a:ext cx="1115273" cy="495286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5900670" y="4115264"/>
            <a:ext cx="1119601" cy="45981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7628008" y="4106551"/>
            <a:ext cx="1112983" cy="46041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H="1">
            <a:off x="7020931" y="4317007"/>
            <a:ext cx="612916" cy="27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7" name="圆角矩形 46"/>
          <p:cNvSpPr/>
          <p:nvPr/>
        </p:nvSpPr>
        <p:spPr bwMode="auto">
          <a:xfrm>
            <a:off x="7628008" y="4108049"/>
            <a:ext cx="1112983" cy="46041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5897088" y="4116410"/>
            <a:ext cx="1119601" cy="459814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7544" y="2428521"/>
            <a:ext cx="89347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</a:p>
          <a:p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已被访问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))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 ==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u ) )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DFS ( u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5937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30" grpId="0"/>
      <p:bldP spid="30" grpId="1"/>
      <p:bldP spid="31" grpId="0"/>
      <p:bldP spid="31" grpId="1"/>
      <p:bldP spid="32" grpId="0" animBg="1"/>
      <p:bldP spid="33" grpId="0" animBg="1"/>
      <p:bldP spid="34" grpId="0" animBg="1"/>
      <p:bldP spid="36" grpId="0" animBg="1"/>
      <p:bldP spid="38" grpId="0" animBg="1"/>
      <p:bldP spid="39" grpId="0" animBg="1"/>
      <p:bldP spid="40" grpId="0" animBg="1"/>
      <p:bldP spid="43" grpId="0" animBg="1"/>
      <p:bldP spid="45" grpId="0" animBg="1"/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82770" y="1139702"/>
            <a:ext cx="54015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栈实现（非递归版本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先序遍历）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8" idx="3"/>
          </p:cNvCxnSpPr>
          <p:nvPr/>
        </p:nvCxnSpPr>
        <p:spPr bwMode="auto">
          <a:xfrm flipH="1">
            <a:off x="6564727" y="3638002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6564703" y="3634831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6907449" y="326926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589982" y="49625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259353" y="41285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627529" y="41285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6" idx="6"/>
            <a:endCxn id="17" idx="2"/>
          </p:cNvCxnSpPr>
          <p:nvPr/>
        </p:nvCxnSpPr>
        <p:spPr bwMode="auto">
          <a:xfrm>
            <a:off x="6691353" y="5970620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8347561" y="49625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259353" y="412449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907401" y="49625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259353" y="5754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27529" y="5754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0" idx="3"/>
          </p:cNvCxnSpPr>
          <p:nvPr/>
        </p:nvCxnSpPr>
        <p:spPr bwMode="auto">
          <a:xfrm flipH="1">
            <a:off x="5940888" y="4497294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直接箭头连接符 18"/>
          <p:cNvCxnSpPr>
            <a:endCxn id="8" idx="5"/>
          </p:cNvCxnSpPr>
          <p:nvPr/>
        </p:nvCxnSpPr>
        <p:spPr bwMode="auto">
          <a:xfrm flipH="1" flipV="1">
            <a:off x="7276184" y="363800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 flipV="1">
            <a:off x="7987473" y="4488909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7" idx="0"/>
            <a:endCxn id="11" idx="4"/>
          </p:cNvCxnSpPr>
          <p:nvPr/>
        </p:nvCxnSpPr>
        <p:spPr bwMode="auto">
          <a:xfrm flipV="1">
            <a:off x="7843529" y="4560559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2" name="直接箭头连接符 21"/>
          <p:cNvCxnSpPr>
            <a:endCxn id="10" idx="5"/>
          </p:cNvCxnSpPr>
          <p:nvPr/>
        </p:nvCxnSpPr>
        <p:spPr bwMode="auto">
          <a:xfrm flipH="1" flipV="1">
            <a:off x="6628088" y="4497294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938379" y="5322392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endCxn id="16" idx="7"/>
          </p:cNvCxnSpPr>
          <p:nvPr/>
        </p:nvCxnSpPr>
        <p:spPr bwMode="auto">
          <a:xfrm flipH="1">
            <a:off x="6628088" y="5331070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8033955" y="5340205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8" idx="4"/>
          </p:cNvCxnSpPr>
          <p:nvPr/>
        </p:nvCxnSpPr>
        <p:spPr bwMode="auto">
          <a:xfrm flipV="1">
            <a:off x="7123401" y="3701267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7122220" y="3706689"/>
            <a:ext cx="0" cy="12676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H="1">
            <a:off x="5934494" y="4498150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 flipV="1">
            <a:off x="7276184" y="3634831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 flipV="1">
            <a:off x="7987473" y="4492997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V="1">
            <a:off x="7843529" y="4560559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2" name="椭圆 31"/>
          <p:cNvSpPr/>
          <p:nvPr/>
        </p:nvSpPr>
        <p:spPr bwMode="auto">
          <a:xfrm>
            <a:off x="6258110" y="57546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flipH="1" flipV="1">
            <a:off x="6206378" y="3762461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7364845" y="330239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736488" y="418807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080623" y="500407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613220" y="608936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212760" y="535918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21519" y="42606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8576225" y="543878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8033955" y="608704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36488" y="418807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364845" y="33237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6906220" y="326645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220494" y="53636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6906220" y="49660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080623" y="501946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5585201" y="49660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122917" y="425288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-2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618070" y="605567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-4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7627689" y="412835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8576225" y="543866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-3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8033353" y="608704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-3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8347561" y="495936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7627529" y="57546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230802" y="53668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-2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/>
          <p:cNvCxnSpPr>
            <a:stCxn id="32" idx="6"/>
            <a:endCxn id="55" idx="2"/>
          </p:cNvCxnSpPr>
          <p:nvPr/>
        </p:nvCxnSpPr>
        <p:spPr bwMode="auto">
          <a:xfrm>
            <a:off x="6690110" y="5970620"/>
            <a:ext cx="93741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grpSp>
        <p:nvGrpSpPr>
          <p:cNvPr id="58" name="组合 57"/>
          <p:cNvGrpSpPr/>
          <p:nvPr/>
        </p:nvGrpSpPr>
        <p:grpSpPr>
          <a:xfrm>
            <a:off x="5820047" y="1533887"/>
            <a:ext cx="2952328" cy="576064"/>
            <a:chOff x="683568" y="6165304"/>
            <a:chExt cx="3943201" cy="576064"/>
          </a:xfrm>
        </p:grpSpPr>
        <p:sp>
          <p:nvSpPr>
            <p:cNvPr id="59" name="矩形 58"/>
            <p:cNvSpPr/>
            <p:nvPr/>
          </p:nvSpPr>
          <p:spPr bwMode="auto">
            <a:xfrm>
              <a:off x="683568" y="6165304"/>
              <a:ext cx="3741582" cy="576064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4194721" y="6181009"/>
              <a:ext cx="432048" cy="544653"/>
            </a:xfrm>
            <a:prstGeom prst="rect">
              <a:avLst/>
            </a:prstGeom>
            <a:solidFill>
              <a:schemeClr val="bg1"/>
            </a:solidFill>
            <a:ln w="31750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61" name="椭圆 60"/>
          <p:cNvSpPr/>
          <p:nvPr/>
        </p:nvSpPr>
        <p:spPr bwMode="auto">
          <a:xfrm>
            <a:off x="5937581" y="15994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5293945" y="245218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5942540" y="15980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6403001" y="15980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868222" y="160591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5759048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864495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椭圆 67"/>
          <p:cNvSpPr/>
          <p:nvPr/>
        </p:nvSpPr>
        <p:spPr bwMode="auto">
          <a:xfrm>
            <a:off x="7335652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6229976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7335652" y="159948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7812787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6690220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171608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7339081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639623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8107976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8579220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770" y="1802500"/>
            <a:ext cx="604737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parent (v) = -1;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 = parent(v);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 (p!=-1) type(p, v)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parent ( u ) = v;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09104" y="5791698"/>
            <a:ext cx="5379290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借助栈，实现隐式、高效的优先级更新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01118" y="3995772"/>
            <a:ext cx="5739034" cy="1119842"/>
            <a:chOff x="309616" y="3392667"/>
            <a:chExt cx="5739034" cy="1119842"/>
          </a:xfrm>
        </p:grpSpPr>
        <p:sp>
          <p:nvSpPr>
            <p:cNvPr id="81" name="椭圆 80"/>
            <p:cNvSpPr/>
            <p:nvPr/>
          </p:nvSpPr>
          <p:spPr bwMode="auto">
            <a:xfrm>
              <a:off x="309616" y="3454464"/>
              <a:ext cx="4863354" cy="1058045"/>
            </a:xfrm>
            <a:prstGeom prst="ellipse">
              <a:avLst/>
            </a:prstGeom>
            <a:solidFill>
              <a:srgbClr val="FF0000">
                <a:alpha val="45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248157" y="3392667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邻域优先级更新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4526" y="2721342"/>
            <a:ext cx="4995025" cy="714870"/>
            <a:chOff x="-9903" y="2772446"/>
            <a:chExt cx="5477387" cy="714870"/>
          </a:xfrm>
        </p:grpSpPr>
        <p:sp>
          <p:nvSpPr>
            <p:cNvPr id="84" name="椭圆 83"/>
            <p:cNvSpPr/>
            <p:nvPr/>
          </p:nvSpPr>
          <p:spPr bwMode="auto">
            <a:xfrm>
              <a:off x="-9903" y="2916012"/>
              <a:ext cx="4863354" cy="571304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05326" y="2772446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选取优先级最高顶点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509104" y="6327066"/>
            <a:ext cx="537929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与广度优先搜索的区别？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68105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1" grpId="1" animBg="1"/>
      <p:bldP spid="62" grpId="0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3" grpId="0" animBg="1"/>
      <p:bldP spid="74" grpId="0" animBg="1"/>
      <p:bldP spid="74" grpId="1" animBg="1"/>
      <p:bldP spid="75" grpId="0" animBg="1"/>
      <p:bldP spid="76" grpId="0" animBg="1"/>
      <p:bldP spid="77" grpId="0" animBg="1"/>
      <p:bldP spid="79" grpId="0" animBg="1"/>
      <p:bldP spid="86" grpId="0" animBg="1"/>
    </p:bldLst>
  </p:timing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27559</TotalTime>
  <Words>10832</Words>
  <Application>Microsoft Office PowerPoint</Application>
  <PresentationFormat>全屏显示(4:3)</PresentationFormat>
  <Paragraphs>2250</Paragraphs>
  <Slides>53</Slides>
  <Notes>43</Notes>
  <HiddenSlides>1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黑体</vt:lpstr>
      <vt:lpstr>隶书</vt:lpstr>
      <vt:lpstr>微软雅黑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Document</vt:lpstr>
      <vt:lpstr>PowerPoint 演示文稿</vt:lpstr>
      <vt:lpstr>回顾：图的存储表示</vt:lpstr>
      <vt:lpstr>回顾：图的基本接口实现</vt:lpstr>
      <vt:lpstr>回顾：图的基本接口实现</vt:lpstr>
      <vt:lpstr>回顾：图的存储表示</vt:lpstr>
      <vt:lpstr>图搜索的统一框架</vt:lpstr>
      <vt:lpstr>回顾：广度优先搜索</vt:lpstr>
      <vt:lpstr>回顾：深度优先搜索</vt:lpstr>
      <vt:lpstr>深度优先搜索</vt:lpstr>
      <vt:lpstr>广度与深度搜索框架</vt:lpstr>
      <vt:lpstr>回顾：最小生成树</vt:lpstr>
      <vt:lpstr>回顾：最小生成树</vt:lpstr>
      <vt:lpstr>最短路径(树)</vt:lpstr>
      <vt:lpstr>最短路径(树)</vt:lpstr>
      <vt:lpstr>最短路径(树)</vt:lpstr>
      <vt:lpstr>最短路径(树)</vt:lpstr>
      <vt:lpstr>最短路径(树)</vt:lpstr>
      <vt:lpstr>最短路径(树)与最小支撑树</vt:lpstr>
      <vt:lpstr>优先级队列在最短路径问题应用</vt:lpstr>
      <vt:lpstr>优先级队列在最短路径问题应用</vt:lpstr>
      <vt:lpstr>优先级队列在最短路径问题应用</vt:lpstr>
      <vt:lpstr>基于优先级队列的优先搜索</vt:lpstr>
      <vt:lpstr>基于优先级队列的最小生成树与最短路</vt:lpstr>
      <vt:lpstr>深度优先遍历</vt:lpstr>
      <vt:lpstr>最短路径(树)</vt:lpstr>
      <vt:lpstr>最短路径(树)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多源最短路径问题</vt:lpstr>
      <vt:lpstr>多源最短路径问题</vt:lpstr>
      <vt:lpstr>多源最短路径问题</vt:lpstr>
      <vt:lpstr>多源最短路径问题</vt:lpstr>
      <vt:lpstr>多源最短路径问题</vt:lpstr>
      <vt:lpstr>拓扑排序</vt:lpstr>
      <vt:lpstr>拓扑排序</vt:lpstr>
      <vt:lpstr>拓扑排序</vt:lpstr>
      <vt:lpstr>拓扑排序</vt:lpstr>
      <vt:lpstr>拓扑排序</vt:lpstr>
      <vt:lpstr>优先级搜索</vt:lpstr>
      <vt:lpstr>优先级搜索</vt:lpstr>
      <vt:lpstr>优先级搜索</vt:lpstr>
      <vt:lpstr>优先级搜索</vt:lpstr>
      <vt:lpstr>优先级搜索</vt:lpstr>
      <vt:lpstr>总结</vt:lpstr>
      <vt:lpstr>PowerPoint 演示文稿</vt:lpstr>
      <vt:lpstr>回顾：深度优先搜索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刘 文轩</cp:lastModifiedBy>
  <cp:revision>2704</cp:revision>
  <dcterms:created xsi:type="dcterms:W3CDTF">2011-01-31T10:16:12Z</dcterms:created>
  <dcterms:modified xsi:type="dcterms:W3CDTF">2020-11-16T10:35:15Z</dcterms:modified>
</cp:coreProperties>
</file>